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66" r:id="rId2"/>
    <p:sldId id="317" r:id="rId3"/>
    <p:sldId id="316" r:id="rId4"/>
    <p:sldId id="306" r:id="rId5"/>
    <p:sldId id="297" r:id="rId6"/>
    <p:sldId id="304" r:id="rId7"/>
    <p:sldId id="265" r:id="rId8"/>
    <p:sldId id="293" r:id="rId9"/>
    <p:sldId id="305" r:id="rId10"/>
    <p:sldId id="258" r:id="rId11"/>
    <p:sldId id="260" r:id="rId12"/>
    <p:sldId id="261" r:id="rId13"/>
    <p:sldId id="262" r:id="rId14"/>
    <p:sldId id="294" r:id="rId15"/>
    <p:sldId id="295" r:id="rId16"/>
    <p:sldId id="307" r:id="rId17"/>
    <p:sldId id="263" r:id="rId18"/>
    <p:sldId id="267" r:id="rId19"/>
    <p:sldId id="308" r:id="rId20"/>
    <p:sldId id="287" r:id="rId21"/>
    <p:sldId id="288" r:id="rId22"/>
    <p:sldId id="289" r:id="rId23"/>
    <p:sldId id="290" r:id="rId24"/>
    <p:sldId id="292" r:id="rId25"/>
    <p:sldId id="298" r:id="rId26"/>
    <p:sldId id="309" r:id="rId27"/>
    <p:sldId id="270" r:id="rId28"/>
    <p:sldId id="271" r:id="rId29"/>
    <p:sldId id="272" r:id="rId30"/>
    <p:sldId id="273" r:id="rId31"/>
    <p:sldId id="274" r:id="rId32"/>
    <p:sldId id="310" r:id="rId33"/>
    <p:sldId id="268" r:id="rId34"/>
    <p:sldId id="275" r:id="rId35"/>
    <p:sldId id="277" r:id="rId36"/>
    <p:sldId id="276" r:id="rId37"/>
    <p:sldId id="278" r:id="rId38"/>
    <p:sldId id="279" r:id="rId39"/>
    <p:sldId id="280" r:id="rId40"/>
    <p:sldId id="281" r:id="rId41"/>
    <p:sldId id="282" r:id="rId42"/>
    <p:sldId id="299" r:id="rId43"/>
    <p:sldId id="284" r:id="rId44"/>
    <p:sldId id="311" r:id="rId45"/>
    <p:sldId id="283" r:id="rId46"/>
    <p:sldId id="302" r:id="rId47"/>
    <p:sldId id="312" r:id="rId48"/>
    <p:sldId id="291" r:id="rId49"/>
    <p:sldId id="285" r:id="rId50"/>
    <p:sldId id="313" r:id="rId51"/>
    <p:sldId id="286" r:id="rId52"/>
    <p:sldId id="269" r:id="rId53"/>
    <p:sldId id="300" r:id="rId54"/>
    <p:sldId id="296"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131D"/>
    <a:srgbClr val="FFCC99"/>
    <a:srgbClr val="A7111C"/>
    <a:srgbClr val="FFFFFF"/>
    <a:srgbClr val="C1E1FF"/>
    <a:srgbClr val="F9CFCF"/>
    <a:srgbClr val="F6B4B4"/>
    <a:srgbClr val="BDE9C2"/>
    <a:srgbClr val="9EF0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86" autoAdjust="0"/>
    <p:restoredTop sz="89035" autoAdjust="0"/>
  </p:normalViewPr>
  <p:slideViewPr>
    <p:cSldViewPr snapToGrid="0">
      <p:cViewPr varScale="1">
        <p:scale>
          <a:sx n="74" d="100"/>
          <a:sy n="74" d="100"/>
        </p:scale>
        <p:origin x="54"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9B085B-1F04-4898-B3CE-55AE3C96E180}" type="datetimeFigureOut">
              <a:rPr lang="en-US" smtClean="0"/>
              <a:t>9/13/2015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9BD15B-6E16-4A4B-AA25-F38B79BC6A86}" type="slidenum">
              <a:rPr lang="en-US" smtClean="0"/>
              <a:t>‹#›</a:t>
            </a:fld>
            <a:endParaRPr lang="en-US"/>
          </a:p>
        </p:txBody>
      </p:sp>
    </p:spTree>
    <p:extLst>
      <p:ext uri="{BB962C8B-B14F-4D97-AF65-F5344CB8AC3E}">
        <p14:creationId xmlns:p14="http://schemas.microsoft.com/office/powerpoint/2010/main" val="674054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 Page</a:t>
            </a:r>
            <a:endParaRPr lang="en-US" dirty="0"/>
          </a:p>
        </p:txBody>
      </p:sp>
      <p:sp>
        <p:nvSpPr>
          <p:cNvPr id="4" name="Slide Number Placeholder 3"/>
          <p:cNvSpPr>
            <a:spLocks noGrp="1"/>
          </p:cNvSpPr>
          <p:nvPr>
            <p:ph type="sldNum" sz="quarter" idx="10"/>
          </p:nvPr>
        </p:nvSpPr>
        <p:spPr/>
        <p:txBody>
          <a:bodyPr/>
          <a:lstStyle/>
          <a:p>
            <a:fld id="{BADA883A-3503-DB4B-97DC-37BA70C5E0B7}" type="slidenum">
              <a:rPr lang="en-US" smtClean="0"/>
              <a:t>1</a:t>
            </a:fld>
            <a:endParaRPr lang="en-US"/>
          </a:p>
        </p:txBody>
      </p:sp>
    </p:spTree>
    <p:extLst>
      <p:ext uri="{BB962C8B-B14F-4D97-AF65-F5344CB8AC3E}">
        <p14:creationId xmlns:p14="http://schemas.microsoft.com/office/powerpoint/2010/main" val="3048931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Multiple-source breadth-first search</a:t>
            </a:r>
          </a:p>
        </p:txBody>
      </p:sp>
      <p:sp>
        <p:nvSpPr>
          <p:cNvPr id="4" name="Slide Number Placeholder 3"/>
          <p:cNvSpPr>
            <a:spLocks noGrp="1"/>
          </p:cNvSpPr>
          <p:nvPr>
            <p:ph type="sldNum" sz="quarter" idx="10"/>
          </p:nvPr>
        </p:nvSpPr>
        <p:spPr/>
        <p:txBody>
          <a:bodyPr/>
          <a:lstStyle/>
          <a:p>
            <a:fld id="{7B5761B6-37D3-F943-B96E-350C128D3C8D}" type="slidenum">
              <a:rPr lang="en-US" smtClean="0">
                <a:solidFill>
                  <a:prstClr val="black"/>
                </a:solidFill>
                <a:latin typeface="Calibri"/>
              </a:rPr>
              <a:pPr/>
              <a:t>15</a:t>
            </a:fld>
            <a:endParaRPr lang="en-US">
              <a:solidFill>
                <a:prstClr val="black"/>
              </a:solidFill>
              <a:latin typeface="Calibri"/>
            </a:endParaRPr>
          </a:p>
        </p:txBody>
      </p:sp>
    </p:spTree>
    <p:extLst>
      <p:ext uri="{BB962C8B-B14F-4D97-AF65-F5344CB8AC3E}">
        <p14:creationId xmlns:p14="http://schemas.microsoft.com/office/powerpoint/2010/main" val="407771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CP part of CAP</a:t>
            </a:r>
          </a:p>
          <a:p>
            <a:pPr lvl="1"/>
            <a:r>
              <a:rPr lang="en-US" dirty="0" smtClean="0"/>
              <a:t>Consistency and Partition tolerance at the expense of Availability</a:t>
            </a:r>
          </a:p>
          <a:p>
            <a:pPr lvl="1"/>
            <a:r>
              <a:rPr lang="en-US" dirty="0" smtClean="0"/>
              <a:t>Zookeeper, FATE</a:t>
            </a:r>
          </a:p>
          <a:p>
            <a:endParaRPr lang="en-US" dirty="0"/>
          </a:p>
        </p:txBody>
      </p:sp>
      <p:sp>
        <p:nvSpPr>
          <p:cNvPr id="4" name="Slide Number Placeholder 3"/>
          <p:cNvSpPr>
            <a:spLocks noGrp="1"/>
          </p:cNvSpPr>
          <p:nvPr>
            <p:ph type="sldNum" sz="quarter" idx="10"/>
          </p:nvPr>
        </p:nvSpPr>
        <p:spPr/>
        <p:txBody>
          <a:bodyPr/>
          <a:lstStyle/>
          <a:p>
            <a:fld id="{6D9BD15B-6E16-4A4B-AA25-F38B79BC6A86}" type="slidenum">
              <a:rPr lang="en-US" smtClean="0"/>
              <a:t>17</a:t>
            </a:fld>
            <a:endParaRPr lang="en-US"/>
          </a:p>
        </p:txBody>
      </p:sp>
    </p:spTree>
    <p:extLst>
      <p:ext uri="{BB962C8B-B14F-4D97-AF65-F5344CB8AC3E}">
        <p14:creationId xmlns:p14="http://schemas.microsoft.com/office/powerpoint/2010/main" val="4093389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indexing on columns.  We'll see how</a:t>
            </a:r>
            <a:r>
              <a:rPr lang="en-US" baseline="0" dirty="0" smtClean="0"/>
              <a:t> transpose tables play a role in matrix multiplication in a bit.</a:t>
            </a:r>
            <a:endParaRPr lang="en-US" dirty="0"/>
          </a:p>
        </p:txBody>
      </p:sp>
      <p:sp>
        <p:nvSpPr>
          <p:cNvPr id="4" name="Slide Number Placeholder 3"/>
          <p:cNvSpPr>
            <a:spLocks noGrp="1"/>
          </p:cNvSpPr>
          <p:nvPr>
            <p:ph type="sldNum" sz="quarter" idx="10"/>
          </p:nvPr>
        </p:nvSpPr>
        <p:spPr/>
        <p:txBody>
          <a:bodyPr/>
          <a:lstStyle/>
          <a:p>
            <a:fld id="{6D9BD15B-6E16-4A4B-AA25-F38B79BC6A86}" type="slidenum">
              <a:rPr lang="en-US" smtClean="0"/>
              <a:t>18</a:t>
            </a:fld>
            <a:endParaRPr lang="en-US"/>
          </a:p>
        </p:txBody>
      </p:sp>
    </p:spTree>
    <p:extLst>
      <p:ext uri="{BB962C8B-B14F-4D97-AF65-F5344CB8AC3E}">
        <p14:creationId xmlns:p14="http://schemas.microsoft.com/office/powerpoint/2010/main" val="264140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 client-side Scanners and </a:t>
            </a:r>
            <a:r>
              <a:rPr lang="en-US" dirty="0" err="1" smtClean="0"/>
              <a:t>BatchWriters</a:t>
            </a:r>
            <a:r>
              <a:rPr lang="en-US" baseline="0" dirty="0" smtClean="0"/>
              <a:t> in the Accumulo server</a:t>
            </a:r>
            <a:br>
              <a:rPr lang="en-US" baseline="0" dirty="0" smtClean="0"/>
            </a:br>
            <a:r>
              <a:rPr lang="en-US" baseline="0" dirty="0" smtClean="0"/>
              <a:t>approx. # of partial products = #rows * </a:t>
            </a:r>
            <a:r>
              <a:rPr lang="en-US" baseline="0" dirty="0" err="1" smtClean="0"/>
              <a:t>avg#cols</a:t>
            </a:r>
            <a:r>
              <a:rPr lang="en-US" baseline="0" dirty="0" smtClean="0"/>
              <a:t>/</a:t>
            </a:r>
            <a:r>
              <a:rPr lang="en-US" baseline="0" dirty="0" err="1" smtClean="0"/>
              <a:t>rowA</a:t>
            </a:r>
            <a:r>
              <a:rPr lang="en-US" baseline="0" dirty="0" smtClean="0"/>
              <a:t> * </a:t>
            </a:r>
            <a:r>
              <a:rPr lang="en-US" baseline="0" dirty="0" err="1" smtClean="0"/>
              <a:t>avg#cols</a:t>
            </a:r>
            <a:r>
              <a:rPr lang="en-US" baseline="0" dirty="0" smtClean="0"/>
              <a:t>/</a:t>
            </a:r>
            <a:r>
              <a:rPr lang="en-US" baseline="0" dirty="0" err="1" smtClean="0"/>
              <a:t>rowB</a:t>
            </a:r>
            <a:endParaRPr lang="en-US" dirty="0"/>
          </a:p>
        </p:txBody>
      </p:sp>
      <p:sp>
        <p:nvSpPr>
          <p:cNvPr id="4" name="Slide Number Placeholder 3"/>
          <p:cNvSpPr>
            <a:spLocks noGrp="1"/>
          </p:cNvSpPr>
          <p:nvPr>
            <p:ph type="sldNum" sz="quarter" idx="10"/>
          </p:nvPr>
        </p:nvSpPr>
        <p:spPr/>
        <p:txBody>
          <a:bodyPr/>
          <a:lstStyle/>
          <a:p>
            <a:fld id="{6D9BD15B-6E16-4A4B-AA25-F38B79BC6A86}" type="slidenum">
              <a:rPr lang="en-US" smtClean="0"/>
              <a:t>45</a:t>
            </a:fld>
            <a:endParaRPr lang="en-US"/>
          </a:p>
        </p:txBody>
      </p:sp>
    </p:spTree>
    <p:extLst>
      <p:ext uri="{BB962C8B-B14F-4D97-AF65-F5344CB8AC3E}">
        <p14:creationId xmlns:p14="http://schemas.microsoft.com/office/powerpoint/2010/main" val="1311183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Alter high school curricula to include outer product matrix multiply method</a:t>
            </a:r>
          </a:p>
          <a:p>
            <a:endParaRPr lang="en-US" dirty="0"/>
          </a:p>
        </p:txBody>
      </p:sp>
      <p:sp>
        <p:nvSpPr>
          <p:cNvPr id="4" name="Slide Number Placeholder 3"/>
          <p:cNvSpPr>
            <a:spLocks noGrp="1"/>
          </p:cNvSpPr>
          <p:nvPr>
            <p:ph type="sldNum" sz="quarter" idx="10"/>
          </p:nvPr>
        </p:nvSpPr>
        <p:spPr/>
        <p:txBody>
          <a:bodyPr/>
          <a:lstStyle/>
          <a:p>
            <a:fld id="{6D9BD15B-6E16-4A4B-AA25-F38B79BC6A86}" type="slidenum">
              <a:rPr lang="en-US" smtClean="0"/>
              <a:t>51</a:t>
            </a:fld>
            <a:endParaRPr lang="en-US"/>
          </a:p>
        </p:txBody>
      </p:sp>
    </p:spTree>
    <p:extLst>
      <p:ext uri="{BB962C8B-B14F-4D97-AF65-F5344CB8AC3E}">
        <p14:creationId xmlns:p14="http://schemas.microsoft.com/office/powerpoint/2010/main" val="3986382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Rot="1" noChangeAspect="1" noChangeArrowheads="1" noTextEdit="1"/>
          </p:cNvSpPr>
          <p:nvPr>
            <p:ph type="sldImg"/>
          </p:nvPr>
        </p:nvSpPr>
        <p:spPr>
          <a:xfrm>
            <a:off x="1143000" y="687388"/>
            <a:ext cx="4572000" cy="3429000"/>
          </a:xfrm>
          <a:ln/>
        </p:spPr>
      </p:sp>
      <p:sp>
        <p:nvSpPr>
          <p:cNvPr id="205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Exploded</a:t>
            </a:r>
            <a:r>
              <a:rPr lang="en-US" baseline="0" dirty="0" smtClean="0"/>
              <a:t> schema allow fast access to row and columns.</a:t>
            </a:r>
            <a:endParaRPr lang="en-US" dirty="0"/>
          </a:p>
        </p:txBody>
      </p:sp>
    </p:spTree>
    <p:extLst>
      <p:ext uri="{BB962C8B-B14F-4D97-AF65-F5344CB8AC3E}">
        <p14:creationId xmlns:p14="http://schemas.microsoft.com/office/powerpoint/2010/main" val="3830463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systems exist for</a:t>
            </a:r>
            <a:r>
              <a:rPr lang="en-US" baseline="0" dirty="0" smtClean="0"/>
              <a:t> good matrix multiply; </a:t>
            </a:r>
            <a:r>
              <a:rPr lang="en-US" baseline="0" dirty="0" err="1" smtClean="0"/>
              <a:t>SciDB</a:t>
            </a:r>
            <a:r>
              <a:rPr lang="en-US" baseline="0" dirty="0" smtClean="0"/>
              <a:t>, Vertica, </a:t>
            </a:r>
            <a:r>
              <a:rPr lang="en-US" baseline="0" dirty="0" err="1" smtClean="0"/>
              <a:t>TileDB</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6D9BD15B-6E16-4A4B-AA25-F38B79BC6A86}" type="slidenum">
              <a:rPr lang="en-US" smtClean="0"/>
              <a:t>2</a:t>
            </a:fld>
            <a:endParaRPr lang="en-US"/>
          </a:p>
        </p:txBody>
      </p:sp>
    </p:spTree>
    <p:extLst>
      <p:ext uri="{BB962C8B-B14F-4D97-AF65-F5344CB8AC3E}">
        <p14:creationId xmlns:p14="http://schemas.microsoft.com/office/powerpoint/2010/main" val="1204811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systems exist for</a:t>
            </a:r>
            <a:r>
              <a:rPr lang="en-US" baseline="0" dirty="0" smtClean="0"/>
              <a:t> good matrix multiply; </a:t>
            </a:r>
            <a:r>
              <a:rPr lang="en-US" baseline="0" dirty="0" err="1" smtClean="0"/>
              <a:t>SciDB</a:t>
            </a:r>
            <a:r>
              <a:rPr lang="en-US" baseline="0" dirty="0" smtClean="0"/>
              <a:t>, Vertica, </a:t>
            </a:r>
            <a:r>
              <a:rPr lang="en-US" baseline="0" dirty="0" err="1" smtClean="0"/>
              <a:t>TileDB</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6D9BD15B-6E16-4A4B-AA25-F38B79BC6A86}" type="slidenum">
              <a:rPr lang="en-US" smtClean="0"/>
              <a:t>3</a:t>
            </a:fld>
            <a:endParaRPr lang="en-US"/>
          </a:p>
        </p:txBody>
      </p:sp>
    </p:spTree>
    <p:extLst>
      <p:ext uri="{BB962C8B-B14F-4D97-AF65-F5344CB8AC3E}">
        <p14:creationId xmlns:p14="http://schemas.microsoft.com/office/powerpoint/2010/main" val="2942596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Graphs analysis</a:t>
            </a:r>
            <a:r>
              <a:rPr lang="en-US" baseline="0" dirty="0" smtClean="0"/>
              <a:t> has proven to be useful in a number of different application areas.  This reason for this is likely due to graph analytics proclivity for being able to identify patterns of coordination.  The application of graph analytics grows harder as the patterns of coordination grow more subtle and the background graph grows larger and noisier.</a:t>
            </a:r>
          </a:p>
          <a:p>
            <a:r>
              <a:rPr lang="en-US" baseline="0" dirty="0" smtClean="0"/>
              <a:t>Reuters data, core DNS </a:t>
            </a:r>
            <a:r>
              <a:rPr lang="en-US" baseline="0" dirty="0" err="1" smtClean="0"/>
              <a:t>netflow</a:t>
            </a:r>
            <a:endParaRPr lang="en-US" dirty="0" smtClean="0"/>
          </a:p>
        </p:txBody>
      </p:sp>
      <p:sp>
        <p:nvSpPr>
          <p:cNvPr id="4" name="Slide Number Placeholder 3"/>
          <p:cNvSpPr>
            <a:spLocks noGrp="1"/>
          </p:cNvSpPr>
          <p:nvPr>
            <p:ph type="sldNum" sz="quarter" idx="10"/>
          </p:nvPr>
        </p:nvSpPr>
        <p:spPr/>
        <p:txBody>
          <a:bodyPr/>
          <a:lstStyle/>
          <a:p>
            <a:fld id="{A778FBA5-F957-4CE9-A734-9CFA9C4F5603}" type="slidenum">
              <a:rPr lang="en-US" smtClean="0"/>
              <a:pPr/>
              <a:t>5</a:t>
            </a:fld>
            <a:endParaRPr lang="en-US" dirty="0"/>
          </a:p>
        </p:txBody>
      </p:sp>
    </p:spTree>
    <p:extLst>
      <p:ext uri="{BB962C8B-B14F-4D97-AF65-F5344CB8AC3E}">
        <p14:creationId xmlns:p14="http://schemas.microsoft.com/office/powerpoint/2010/main" val="1636645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GraphBLAS</a:t>
            </a:r>
            <a:r>
              <a:rPr lang="en-US" dirty="0" smtClean="0"/>
              <a:t> initial function list</a:t>
            </a:r>
          </a:p>
        </p:txBody>
      </p:sp>
      <p:sp>
        <p:nvSpPr>
          <p:cNvPr id="4" name="Slide Number Placeholder 3"/>
          <p:cNvSpPr>
            <a:spLocks noGrp="1"/>
          </p:cNvSpPr>
          <p:nvPr>
            <p:ph type="sldNum" sz="quarter" idx="10"/>
          </p:nvPr>
        </p:nvSpPr>
        <p:spPr/>
        <p:txBody>
          <a:bodyPr/>
          <a:lstStyle/>
          <a:p>
            <a:fld id="{7B5761B6-37D3-F943-B96E-350C128D3C8D}" type="slidenum">
              <a:rPr lang="en-US" smtClean="0"/>
              <a:t>8</a:t>
            </a:fld>
            <a:endParaRPr lang="en-US"/>
          </a:p>
        </p:txBody>
      </p:sp>
    </p:spTree>
    <p:extLst>
      <p:ext uri="{BB962C8B-B14F-4D97-AF65-F5344CB8AC3E}">
        <p14:creationId xmlns:p14="http://schemas.microsoft.com/office/powerpoint/2010/main" val="1946510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Correlation </a:t>
            </a:r>
            <a:r>
              <a:rPr lang="en-US" smtClean="0"/>
              <a:t>between words</a:t>
            </a:r>
            <a:endParaRPr lang="en-US" dirty="0"/>
          </a:p>
        </p:txBody>
      </p:sp>
      <p:sp>
        <p:nvSpPr>
          <p:cNvPr id="4" name="Slide Number Placeholder 3"/>
          <p:cNvSpPr>
            <a:spLocks noGrp="1"/>
          </p:cNvSpPr>
          <p:nvPr>
            <p:ph type="sldNum" sz="quarter" idx="10"/>
          </p:nvPr>
        </p:nvSpPr>
        <p:spPr/>
        <p:txBody>
          <a:bodyPr/>
          <a:lstStyle/>
          <a:p>
            <a:fld id="{6D9BD15B-6E16-4A4B-AA25-F38B79BC6A86}" type="slidenum">
              <a:rPr lang="en-US" smtClean="0"/>
              <a:t>11</a:t>
            </a:fld>
            <a:endParaRPr lang="en-US"/>
          </a:p>
        </p:txBody>
      </p:sp>
    </p:spTree>
    <p:extLst>
      <p:ext uri="{BB962C8B-B14F-4D97-AF65-F5344CB8AC3E}">
        <p14:creationId xmlns:p14="http://schemas.microsoft.com/office/powerpoint/2010/main" val="3593220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Words tweeted at a certain time of</a:t>
            </a:r>
            <a:r>
              <a:rPr lang="en-US" baseline="0" dirty="0" smtClean="0"/>
              <a:t> day</a:t>
            </a:r>
            <a:endParaRPr lang="en-US" dirty="0"/>
          </a:p>
        </p:txBody>
      </p:sp>
      <p:sp>
        <p:nvSpPr>
          <p:cNvPr id="4" name="Slide Number Placeholder 3"/>
          <p:cNvSpPr>
            <a:spLocks noGrp="1"/>
          </p:cNvSpPr>
          <p:nvPr>
            <p:ph type="sldNum" sz="quarter" idx="10"/>
          </p:nvPr>
        </p:nvSpPr>
        <p:spPr/>
        <p:txBody>
          <a:bodyPr/>
          <a:lstStyle/>
          <a:p>
            <a:fld id="{6D9BD15B-6E16-4A4B-AA25-F38B79BC6A86}" type="slidenum">
              <a:rPr lang="en-US" smtClean="0"/>
              <a:t>12</a:t>
            </a:fld>
            <a:endParaRPr lang="en-US"/>
          </a:p>
        </p:txBody>
      </p:sp>
    </p:spTree>
    <p:extLst>
      <p:ext uri="{BB962C8B-B14F-4D97-AF65-F5344CB8AC3E}">
        <p14:creationId xmlns:p14="http://schemas.microsoft.com/office/powerpoint/2010/main" val="3933253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Database tables have a</a:t>
            </a:r>
            <a:r>
              <a:rPr lang="en-US" baseline="0" dirty="0" smtClean="0"/>
              <a:t> formal mathematics in the form of associative arrays.  Associative arrays have very similar properties to traditional linear algebra.</a:t>
            </a:r>
            <a:endParaRPr lang="en-US" dirty="0"/>
          </a:p>
        </p:txBody>
      </p:sp>
      <p:sp>
        <p:nvSpPr>
          <p:cNvPr id="4" name="Slide Number Placeholder 3"/>
          <p:cNvSpPr>
            <a:spLocks noGrp="1"/>
          </p:cNvSpPr>
          <p:nvPr>
            <p:ph type="sldNum" sz="quarter" idx="10"/>
          </p:nvPr>
        </p:nvSpPr>
        <p:spPr/>
        <p:txBody>
          <a:bodyPr/>
          <a:lstStyle/>
          <a:p>
            <a:fld id="{6D9BD15B-6E16-4A4B-AA25-F38B79BC6A86}" type="slidenum">
              <a:rPr lang="en-US" smtClean="0"/>
              <a:t>13</a:t>
            </a:fld>
            <a:endParaRPr lang="en-US"/>
          </a:p>
        </p:txBody>
      </p:sp>
    </p:spTree>
    <p:extLst>
      <p:ext uri="{BB962C8B-B14F-4D97-AF65-F5344CB8AC3E}">
        <p14:creationId xmlns:p14="http://schemas.microsoft.com/office/powerpoint/2010/main" val="2932564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Multiple-source breadth-first search</a:t>
            </a:r>
          </a:p>
        </p:txBody>
      </p:sp>
      <p:sp>
        <p:nvSpPr>
          <p:cNvPr id="4" name="Slide Number Placeholder 3"/>
          <p:cNvSpPr>
            <a:spLocks noGrp="1"/>
          </p:cNvSpPr>
          <p:nvPr>
            <p:ph type="sldNum" sz="quarter" idx="10"/>
          </p:nvPr>
        </p:nvSpPr>
        <p:spPr/>
        <p:txBody>
          <a:bodyPr/>
          <a:lstStyle/>
          <a:p>
            <a:fld id="{7B5761B6-37D3-F943-B96E-350C128D3C8D}" type="slidenum">
              <a:rPr lang="en-US" smtClean="0">
                <a:solidFill>
                  <a:prstClr val="black"/>
                </a:solidFill>
                <a:latin typeface="Calibri"/>
              </a:rPr>
              <a:pPr/>
              <a:t>14</a:t>
            </a:fld>
            <a:endParaRPr lang="en-US">
              <a:solidFill>
                <a:prstClr val="black"/>
              </a:solidFill>
              <a:latin typeface="Calibri"/>
            </a:endParaRPr>
          </a:p>
        </p:txBody>
      </p:sp>
    </p:spTree>
    <p:extLst>
      <p:ext uri="{BB962C8B-B14F-4D97-AF65-F5344CB8AC3E}">
        <p14:creationId xmlns:p14="http://schemas.microsoft.com/office/powerpoint/2010/main" val="26844846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6" name="Rectangle 1026"/>
          <p:cNvSpPr>
            <a:spLocks noGrp="1" noChangeArrowheads="1"/>
          </p:cNvSpPr>
          <p:nvPr>
            <p:ph type="ctrTitle"/>
          </p:nvPr>
        </p:nvSpPr>
        <p:spPr>
          <a:xfrm>
            <a:off x="832109" y="1389888"/>
            <a:ext cx="7479792" cy="1298448"/>
          </a:xfrm>
        </p:spPr>
        <p:txBody>
          <a:bodyPr anchor="b" anchorCtr="0"/>
          <a:lstStyle>
            <a:lvl1pPr>
              <a:lnSpc>
                <a:spcPct val="100000"/>
              </a:lnSpc>
              <a:spcAft>
                <a:spcPts val="450"/>
              </a:spcAft>
              <a:defRPr sz="2700"/>
            </a:lvl1pPr>
          </a:lstStyle>
          <a:p>
            <a:r>
              <a:rPr lang="en-US" altLang="en-US" smtClean="0"/>
              <a:t>Click to edit Master title style</a:t>
            </a:r>
            <a:endParaRPr lang="en-US" altLang="en-US" dirty="0"/>
          </a:p>
        </p:txBody>
      </p:sp>
      <p:sp>
        <p:nvSpPr>
          <p:cNvPr id="6202" name="Rectangle 1082"/>
          <p:cNvSpPr>
            <a:spLocks noGrp="1" noChangeArrowheads="1"/>
          </p:cNvSpPr>
          <p:nvPr>
            <p:ph type="subTitle" sz="quarter" idx="1"/>
          </p:nvPr>
        </p:nvSpPr>
        <p:spPr>
          <a:xfrm>
            <a:off x="832109" y="3008377"/>
            <a:ext cx="7479792" cy="1792224"/>
          </a:xfrm>
          <a:prstGeom prst="rect">
            <a:avLst/>
          </a:prstGeom>
          <a:ln w="12700">
            <a:headEnd type="none" w="sm" len="sm"/>
            <a:tailEnd type="none" w="sm" len="sm"/>
          </a:ln>
        </p:spPr>
        <p:txBody>
          <a:bodyPr lIns="91280" tIns="45641" rIns="91280" bIns="45641" anchor="ctr" anchorCtr="0"/>
          <a:lstStyle>
            <a:lvl1pPr marL="0" indent="0" algn="ctr">
              <a:lnSpc>
                <a:spcPct val="100000"/>
              </a:lnSpc>
              <a:spcBef>
                <a:spcPts val="0"/>
              </a:spcBef>
              <a:spcAft>
                <a:spcPts val="1800"/>
              </a:spcAft>
              <a:buFontTx/>
              <a:buNone/>
              <a:defRPr sz="1650"/>
            </a:lvl1pPr>
          </a:lstStyle>
          <a:p>
            <a:r>
              <a:rPr lang="en-US" altLang="en-US" smtClean="0"/>
              <a:t>Click to edit Master subtitle style</a:t>
            </a:r>
            <a:endParaRPr lang="en-US" altLang="en-US" dirty="0"/>
          </a:p>
        </p:txBody>
      </p:sp>
      <p:sp>
        <p:nvSpPr>
          <p:cNvPr id="9" name="Freeform 8"/>
          <p:cNvSpPr>
            <a:spLocks/>
          </p:cNvSpPr>
          <p:nvPr/>
        </p:nvSpPr>
        <p:spPr bwMode="auto">
          <a:xfrm>
            <a:off x="0" y="950976"/>
            <a:ext cx="9144000"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22225" cap="flat" cmpd="sng">
            <a:solidFill>
              <a:srgbClr val="800000"/>
            </a:solidFill>
            <a:prstDash val="solid"/>
            <a:round/>
            <a:headEnd/>
            <a:tailEnd/>
          </a:ln>
          <a:effectLst/>
        </p:spPr>
        <p:txBody>
          <a:bodyPr lIns="68460" tIns="34231" rIns="68460" bIns="34231">
            <a:prstTxWarp prst="textNoShape">
              <a:avLst/>
            </a:prstTxWarp>
          </a:bodyPr>
          <a:lstStyle/>
          <a:p>
            <a:pPr defTabSz="685800" eaLnBrk="0" fontAlgn="base" hangingPunct="0">
              <a:spcBef>
                <a:spcPct val="0"/>
              </a:spcBef>
              <a:spcAft>
                <a:spcPct val="0"/>
              </a:spcAft>
            </a:pPr>
            <a:endParaRPr lang="en-US" sz="1800">
              <a:solidFill>
                <a:srgbClr val="000000"/>
              </a:solidFill>
              <a:latin typeface="Arial" pitchFamily="-110" charset="0"/>
            </a:endParaRPr>
          </a:p>
        </p:txBody>
      </p:sp>
      <p:sp>
        <p:nvSpPr>
          <p:cNvPr id="10" name="Freeform 8"/>
          <p:cNvSpPr>
            <a:spLocks/>
          </p:cNvSpPr>
          <p:nvPr/>
        </p:nvSpPr>
        <p:spPr bwMode="auto">
          <a:xfrm>
            <a:off x="0" y="6355080"/>
            <a:ext cx="9144000"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22225" cap="flat" cmpd="sng">
            <a:solidFill>
              <a:srgbClr val="800000"/>
            </a:solidFill>
            <a:prstDash val="solid"/>
            <a:round/>
            <a:headEnd/>
            <a:tailEnd/>
          </a:ln>
          <a:effectLst/>
        </p:spPr>
        <p:txBody>
          <a:bodyPr lIns="68460" tIns="34231" rIns="68460" bIns="34231">
            <a:prstTxWarp prst="textNoShape">
              <a:avLst/>
            </a:prstTxWarp>
          </a:bodyPr>
          <a:lstStyle/>
          <a:p>
            <a:pPr defTabSz="685800" eaLnBrk="0" fontAlgn="base" hangingPunct="0">
              <a:spcBef>
                <a:spcPct val="0"/>
              </a:spcBef>
              <a:spcAft>
                <a:spcPct val="0"/>
              </a:spcAft>
            </a:pPr>
            <a:endParaRPr lang="en-US" sz="1800">
              <a:solidFill>
                <a:srgbClr val="000000"/>
              </a:solidFill>
              <a:latin typeface="Arial" pitchFamily="-110" charset="0"/>
            </a:endParaRPr>
          </a:p>
        </p:txBody>
      </p:sp>
      <p:pic>
        <p:nvPicPr>
          <p:cNvPr id="7" name="Picture 6" descr="mit-logo.jpg"/>
          <p:cNvPicPr>
            <a:picLocks noChangeAspect="1"/>
          </p:cNvPicPr>
          <p:nvPr/>
        </p:nvPicPr>
        <p:blipFill rotWithShape="1">
          <a:blip r:embed="rId2" cstate="print">
            <a:clrChange>
              <a:clrFrom>
                <a:srgbClr val="FEFEFE"/>
              </a:clrFrom>
              <a:clrTo>
                <a:srgbClr val="FEFEFE">
                  <a:alpha val="0"/>
                </a:srgbClr>
              </a:clrTo>
            </a:clrChange>
            <a:extLst>
              <a:ext uri="{28A0092B-C50C-407E-A947-70E740481C1C}">
                <a14:useLocalDpi xmlns:a14="http://schemas.microsoft.com/office/drawing/2010/main"/>
              </a:ext>
            </a:extLst>
          </a:blip>
          <a:srcRect/>
          <a:stretch/>
        </p:blipFill>
        <p:spPr>
          <a:xfrm>
            <a:off x="2895614" y="5120457"/>
            <a:ext cx="3981357" cy="943796"/>
          </a:xfrm>
          <a:prstGeom prst="rect">
            <a:avLst/>
          </a:prstGeom>
        </p:spPr>
      </p:pic>
      <p:sp>
        <p:nvSpPr>
          <p:cNvPr id="8" name="Rectangle 24"/>
          <p:cNvSpPr>
            <a:spLocks noChangeArrowheads="1"/>
          </p:cNvSpPr>
          <p:nvPr/>
        </p:nvSpPr>
        <p:spPr bwMode="auto">
          <a:xfrm>
            <a:off x="320040" y="6455664"/>
            <a:ext cx="1088136" cy="219456"/>
          </a:xfrm>
          <a:prstGeom prst="rect">
            <a:avLst/>
          </a:prstGeom>
          <a:noFill/>
          <a:ln w="9525">
            <a:noFill/>
            <a:miter lim="800000"/>
            <a:headEnd/>
            <a:tailEnd/>
          </a:ln>
          <a:effectLst/>
        </p:spPr>
        <p:txBody>
          <a:bodyPr wrap="square" lIns="0" tIns="0" rIns="0" bIns="0" anchor="t" anchorCtr="0">
            <a:prstTxWarp prst="textNoShape">
              <a:avLst/>
            </a:prstTxWarp>
          </a:bodyPr>
          <a:lstStyle/>
          <a:p>
            <a:pPr defTabSz="684598" eaLnBrk="0" fontAlgn="base" hangingPunct="0">
              <a:spcBef>
                <a:spcPct val="0"/>
              </a:spcBef>
              <a:spcAft>
                <a:spcPct val="0"/>
              </a:spcAft>
              <a:defRPr/>
            </a:pPr>
            <a:r>
              <a:rPr lang="en-US" altLang="en-US" sz="525" dirty="0" err="1" smtClean="0">
                <a:solidFill>
                  <a:srgbClr val="000000"/>
                </a:solidFill>
                <a:latin typeface="Arial" pitchFamily="-110" charset="0"/>
              </a:rPr>
              <a:t>Graphulo-TableMult</a:t>
            </a:r>
            <a:r>
              <a:rPr lang="en-US" altLang="en-US" sz="525" dirty="0" smtClean="0">
                <a:solidFill>
                  <a:srgbClr val="000000"/>
                </a:solidFill>
                <a:latin typeface="Arial" pitchFamily="-110" charset="0"/>
              </a:rPr>
              <a:t>-</a:t>
            </a:r>
            <a:fld id="{321F32AB-3DDB-C54A-A434-42EC1FB733CD}" type="slidenum">
              <a:rPr lang="en-US" altLang="en-US" sz="525" smtClean="0">
                <a:solidFill>
                  <a:srgbClr val="000000"/>
                </a:solidFill>
                <a:latin typeface="Arial" pitchFamily="-110" charset="0"/>
              </a:rPr>
              <a:pPr defTabSz="684598" eaLnBrk="0" fontAlgn="base" hangingPunct="0">
                <a:spcBef>
                  <a:spcPct val="0"/>
                </a:spcBef>
                <a:spcAft>
                  <a:spcPct val="0"/>
                </a:spcAft>
                <a:defRPr/>
              </a:pPr>
              <a:t>‹#›</a:t>
            </a:fld>
            <a:endParaRPr lang="en-US" altLang="en-US" sz="525" dirty="0">
              <a:solidFill>
                <a:srgbClr val="000000"/>
              </a:solidFill>
              <a:latin typeface="Arial" pitchFamily="-110" charset="0"/>
            </a:endParaRPr>
          </a:p>
        </p:txBody>
      </p:sp>
    </p:spTree>
    <p:extLst>
      <p:ext uri="{BB962C8B-B14F-4D97-AF65-F5344CB8AC3E}">
        <p14:creationId xmlns:p14="http://schemas.microsoft.com/office/powerpoint/2010/main" val="2611959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1344168" y="1700784"/>
            <a:ext cx="6455664" cy="3941064"/>
          </a:xfrm>
          <a:prstGeom prst="rect">
            <a:avLst/>
          </a:prstGeom>
          <a:ln w="12700">
            <a:solidFill>
              <a:schemeClr val="tx1"/>
            </a:solidFill>
          </a:ln>
        </p:spPr>
        <p:txBody>
          <a:bodyPr vert="horz" lIns="91280" tIns="45641" rIns="91280" bIns="45641"/>
          <a:lstStyle>
            <a:lvl1pPr marL="0" indent="0">
              <a:lnSpc>
                <a:spcPts val="1499"/>
              </a:lnSpc>
              <a:spcBef>
                <a:spcPts val="225"/>
              </a:spcBef>
              <a:spcAft>
                <a:spcPts val="450"/>
              </a:spcAft>
              <a:buFontTx/>
              <a:buNone/>
              <a:defRPr/>
            </a:lvl1pPr>
          </a:lstStyle>
          <a:p>
            <a:r>
              <a:rPr lang="en-US" smtClean="0"/>
              <a:t>Click icon to add chart</a:t>
            </a:r>
            <a:endParaRPr lang="en-US" dirty="0"/>
          </a:p>
        </p:txBody>
      </p:sp>
      <p:sp>
        <p:nvSpPr>
          <p:cNvPr id="5" name="Text Placeholder 4"/>
          <p:cNvSpPr>
            <a:spLocks noGrp="1"/>
          </p:cNvSpPr>
          <p:nvPr>
            <p:ph type="body" sz="quarter" idx="11"/>
          </p:nvPr>
        </p:nvSpPr>
        <p:spPr>
          <a:xfrm>
            <a:off x="1344168" y="1252732"/>
            <a:ext cx="6455664" cy="374904"/>
          </a:xfrm>
          <a:prstGeom prst="rect">
            <a:avLst/>
          </a:prstGeom>
        </p:spPr>
        <p:txBody>
          <a:bodyPr vert="horz" lIns="91280" tIns="45641" rIns="91280" bIns="45641" anchor="b" anchorCtr="0"/>
          <a:lstStyle>
            <a:lvl1pPr marL="0" indent="0" algn="ctr">
              <a:lnSpc>
                <a:spcPts val="1499"/>
              </a:lnSpc>
              <a:spcBef>
                <a:spcPts val="225"/>
              </a:spcBef>
              <a:spcAft>
                <a:spcPts val="450"/>
              </a:spcAft>
              <a:buFontTx/>
              <a:buNone/>
              <a:defRPr sz="1350" baseline="0"/>
            </a:lvl1pPr>
            <a:lvl2pPr marL="389839" indent="0">
              <a:buNone/>
              <a:defRPr/>
            </a:lvl2pPr>
            <a:lvl3pPr marL="730952" indent="0">
              <a:buNone/>
              <a:defRPr/>
            </a:lvl3pPr>
            <a:lvl4pPr marL="1068500" indent="0">
              <a:buNone/>
              <a:defRPr/>
            </a:lvl4pPr>
            <a:lvl5pPr>
              <a:buNone/>
              <a:defRPr/>
            </a:lvl5pPr>
          </a:lstStyle>
          <a:p>
            <a:pPr lvl="0"/>
            <a:r>
              <a:rPr lang="en-US" smtClean="0"/>
              <a:t>Click to edit Master text styles</a:t>
            </a:r>
          </a:p>
        </p:txBody>
      </p:sp>
      <p:sp>
        <p:nvSpPr>
          <p:cNvPr id="6" name="Text Placeholder 4"/>
          <p:cNvSpPr>
            <a:spLocks noGrp="1"/>
          </p:cNvSpPr>
          <p:nvPr>
            <p:ph type="body" sz="quarter" idx="12"/>
          </p:nvPr>
        </p:nvSpPr>
        <p:spPr>
          <a:xfrm>
            <a:off x="1344168" y="5705856"/>
            <a:ext cx="6455664" cy="274320"/>
          </a:xfrm>
          <a:prstGeom prst="rect">
            <a:avLst/>
          </a:prstGeom>
        </p:spPr>
        <p:txBody>
          <a:bodyPr vert="horz" lIns="91280" tIns="45641" rIns="91280" bIns="45641" anchor="t" anchorCtr="0"/>
          <a:lstStyle>
            <a:lvl1pPr marL="0" indent="0" algn="ctr">
              <a:lnSpc>
                <a:spcPts val="1050"/>
              </a:lnSpc>
              <a:spcBef>
                <a:spcPts val="225"/>
              </a:spcBef>
              <a:spcAft>
                <a:spcPts val="450"/>
              </a:spcAft>
              <a:buFontTx/>
              <a:buNone/>
              <a:defRPr sz="900" b="1" i="0" baseline="0"/>
            </a:lvl1pPr>
            <a:lvl2pPr marL="389839" indent="0">
              <a:buNone/>
              <a:defRPr/>
            </a:lvl2pPr>
            <a:lvl3pPr marL="730952" indent="0">
              <a:buNone/>
              <a:defRPr/>
            </a:lvl3pPr>
            <a:lvl4pPr marL="1068500" indent="0">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3510646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75488" y="1289304"/>
            <a:ext cx="8193024" cy="4828032"/>
          </a:xfrm>
          <a:prstGeom prst="rect">
            <a:avLst/>
          </a:prstGeom>
        </p:spPr>
        <p:txBody>
          <a:bodyPr lIns="91280" tIns="45641" rIns="91280" bIns="45641"/>
          <a:lstStyle>
            <a:lvl1pPr marL="177996" indent="-177996">
              <a:lnSpc>
                <a:spcPts val="1650"/>
              </a:lnSpc>
              <a:spcBef>
                <a:spcPts val="900"/>
              </a:spcBef>
              <a:buSzPct val="100000"/>
              <a:buFont typeface="Arial"/>
              <a:buChar char="•"/>
              <a:defRPr sz="2000"/>
            </a:lvl1pPr>
            <a:lvl2pPr marL="403913" indent="-191687">
              <a:lnSpc>
                <a:spcPts val="1499"/>
              </a:lnSpc>
              <a:spcBef>
                <a:spcPts val="900"/>
              </a:spcBef>
              <a:defRPr/>
            </a:lvl2pPr>
            <a:lvl3pPr marL="568218" indent="-136920">
              <a:lnSpc>
                <a:spcPts val="1350"/>
              </a:lnSpc>
              <a:spcBef>
                <a:spcPts val="450"/>
              </a:spcBef>
              <a:buSzPct val="90000"/>
              <a:buFont typeface="Arial"/>
              <a:buChar char="•"/>
              <a:defRPr/>
            </a:lvl3pPr>
            <a:lvl4pPr marL="773594" indent="0">
              <a:lnSpc>
                <a:spcPts val="1200"/>
              </a:lnSpc>
              <a:spcBef>
                <a:spcPts val="450"/>
              </a:spcBef>
              <a:buFontTx/>
              <a:buNone/>
              <a:defRPr/>
            </a:lvl4pPr>
            <a:lvl5pPr marL="944744" indent="0">
              <a:lnSpc>
                <a:spcPts val="1050"/>
              </a:lnSpc>
              <a:spcBef>
                <a:spcPts val="450"/>
              </a:spcBef>
              <a:buSzPct val="85000"/>
              <a:buFontTx/>
              <a:buNone/>
              <a:defRPr sz="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793064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2"/>
          <p:cNvSpPr>
            <a:spLocks noGrp="1"/>
          </p:cNvSpPr>
          <p:nvPr>
            <p:ph idx="1"/>
          </p:nvPr>
        </p:nvSpPr>
        <p:spPr>
          <a:xfrm>
            <a:off x="475488" y="1289304"/>
            <a:ext cx="3986784" cy="4828032"/>
          </a:xfrm>
          <a:prstGeom prst="rect">
            <a:avLst/>
          </a:prstGeom>
        </p:spPr>
        <p:txBody>
          <a:bodyPr lIns="91280" tIns="45641" rIns="91280" bIns="45641"/>
          <a:lstStyle>
            <a:lvl1pPr marL="177996" indent="-177996">
              <a:lnSpc>
                <a:spcPts val="1650"/>
              </a:lnSpc>
              <a:spcBef>
                <a:spcPts val="900"/>
              </a:spcBef>
              <a:buSzPct val="100000"/>
              <a:buFont typeface="Arial"/>
              <a:buChar char="•"/>
              <a:defRPr/>
            </a:lvl1pPr>
            <a:lvl2pPr marL="403913" indent="-191687">
              <a:lnSpc>
                <a:spcPts val="1499"/>
              </a:lnSpc>
              <a:spcBef>
                <a:spcPts val="450"/>
              </a:spcBef>
              <a:defRPr/>
            </a:lvl2pPr>
            <a:lvl3pPr marL="568218" indent="-136920">
              <a:lnSpc>
                <a:spcPts val="1350"/>
              </a:lnSpc>
              <a:spcBef>
                <a:spcPts val="450"/>
              </a:spcBef>
              <a:buSzPct val="90000"/>
              <a:buFont typeface="Wingdings" charset="2"/>
              <a:buChar char="§"/>
              <a:defRPr/>
            </a:lvl3pPr>
            <a:lvl4pPr marL="773594" indent="0">
              <a:lnSpc>
                <a:spcPts val="1200"/>
              </a:lnSpc>
              <a:spcBef>
                <a:spcPts val="450"/>
              </a:spcBef>
              <a:buFontTx/>
              <a:buNone/>
              <a:defRPr/>
            </a:lvl4pPr>
            <a:lvl5pPr marL="944744" indent="0">
              <a:lnSpc>
                <a:spcPts val="1050"/>
              </a:lnSpc>
              <a:spcBef>
                <a:spcPts val="450"/>
              </a:spcBef>
              <a:buSzPct val="85000"/>
              <a:buFontTx/>
              <a:buNone/>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0"/>
          </p:nvPr>
        </p:nvSpPr>
        <p:spPr>
          <a:xfrm>
            <a:off x="4663440" y="1289304"/>
            <a:ext cx="3986784" cy="4828032"/>
          </a:xfrm>
          <a:prstGeom prst="rect">
            <a:avLst/>
          </a:prstGeom>
        </p:spPr>
        <p:txBody>
          <a:bodyPr lIns="91280" tIns="45641" rIns="91280" bIns="45641"/>
          <a:lstStyle>
            <a:lvl1pPr marL="177996" indent="-177996">
              <a:lnSpc>
                <a:spcPts val="1650"/>
              </a:lnSpc>
              <a:spcBef>
                <a:spcPts val="900"/>
              </a:spcBef>
              <a:buSzPct val="100000"/>
              <a:buFont typeface="Arial"/>
              <a:buChar char="•"/>
              <a:defRPr/>
            </a:lvl1pPr>
            <a:lvl2pPr marL="403913" indent="-191687">
              <a:lnSpc>
                <a:spcPts val="1499"/>
              </a:lnSpc>
              <a:spcBef>
                <a:spcPts val="450"/>
              </a:spcBef>
              <a:defRPr/>
            </a:lvl2pPr>
            <a:lvl3pPr marL="568218" indent="-136920">
              <a:lnSpc>
                <a:spcPts val="1350"/>
              </a:lnSpc>
              <a:spcBef>
                <a:spcPts val="450"/>
              </a:spcBef>
              <a:buSzPct val="90000"/>
              <a:buFont typeface="Wingdings" charset="2"/>
              <a:buChar char="§"/>
              <a:defRPr/>
            </a:lvl3pPr>
            <a:lvl4pPr marL="773594" indent="0">
              <a:lnSpc>
                <a:spcPts val="1200"/>
              </a:lnSpc>
              <a:spcBef>
                <a:spcPts val="450"/>
              </a:spcBef>
              <a:buFontTx/>
              <a:buNone/>
              <a:defRPr/>
            </a:lvl4pPr>
            <a:lvl5pPr marL="944744" indent="0">
              <a:lnSpc>
                <a:spcPts val="1050"/>
              </a:lnSpc>
              <a:spcBef>
                <a:spcPts val="450"/>
              </a:spcBef>
              <a:buSzPct val="85000"/>
              <a:buFontTx/>
              <a:buNone/>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7229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32579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7647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with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1832" y="146304"/>
            <a:ext cx="7260336" cy="466344"/>
          </a:xfrm>
        </p:spPr>
        <p:txBody>
          <a:bodyPr/>
          <a:lstStyle/>
          <a:p>
            <a:r>
              <a:rPr lang="en-US" smtClean="0"/>
              <a:t>Click to edit Master title style</a:t>
            </a:r>
            <a:endParaRPr lang="en-US"/>
          </a:p>
        </p:txBody>
      </p:sp>
      <p:sp>
        <p:nvSpPr>
          <p:cNvPr id="3" name="Content Placeholder 2"/>
          <p:cNvSpPr>
            <a:spLocks noGrp="1"/>
          </p:cNvSpPr>
          <p:nvPr>
            <p:ph idx="1"/>
          </p:nvPr>
        </p:nvSpPr>
        <p:spPr>
          <a:xfrm>
            <a:off x="475488" y="1289304"/>
            <a:ext cx="8193024" cy="4828032"/>
          </a:xfrm>
          <a:prstGeom prst="rect">
            <a:avLst/>
          </a:prstGeom>
        </p:spPr>
        <p:txBody>
          <a:bodyPr lIns="91280" tIns="45641" rIns="91280" bIns="45641"/>
          <a:lstStyle>
            <a:lvl1pPr marL="177996" indent="-177996">
              <a:lnSpc>
                <a:spcPts val="1650"/>
              </a:lnSpc>
              <a:spcBef>
                <a:spcPts val="900"/>
              </a:spcBef>
              <a:buSzPct val="100000"/>
              <a:buFont typeface="Arial"/>
              <a:buChar char="•"/>
              <a:defRPr/>
            </a:lvl1pPr>
            <a:lvl2pPr marL="403913" indent="-191687">
              <a:lnSpc>
                <a:spcPts val="1499"/>
              </a:lnSpc>
              <a:spcBef>
                <a:spcPts val="450"/>
              </a:spcBef>
              <a:defRPr/>
            </a:lvl2pPr>
            <a:lvl3pPr marL="568218" indent="-136920">
              <a:lnSpc>
                <a:spcPts val="1350"/>
              </a:lnSpc>
              <a:spcBef>
                <a:spcPts val="450"/>
              </a:spcBef>
              <a:buSzPct val="90000"/>
              <a:buFont typeface="Wingdings" charset="2"/>
              <a:buChar char="§"/>
              <a:defRPr/>
            </a:lvl3pPr>
            <a:lvl4pPr marL="773594" indent="0">
              <a:lnSpc>
                <a:spcPts val="1200"/>
              </a:lnSpc>
              <a:spcBef>
                <a:spcPts val="450"/>
              </a:spcBef>
              <a:buFontTx/>
              <a:buNone/>
              <a:defRPr/>
            </a:lvl4pPr>
            <a:lvl5pPr marL="944744" indent="0">
              <a:lnSpc>
                <a:spcPts val="1050"/>
              </a:lnSpc>
              <a:spcBef>
                <a:spcPts val="450"/>
              </a:spcBef>
              <a:buSzPct val="85000"/>
              <a:buFontTx/>
              <a:buNone/>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0" hasCustomPrompt="1"/>
          </p:nvPr>
        </p:nvSpPr>
        <p:spPr>
          <a:xfrm>
            <a:off x="941832" y="594360"/>
            <a:ext cx="7260336" cy="304800"/>
          </a:xfrm>
          <a:prstGeom prst="rect">
            <a:avLst/>
          </a:prstGeom>
        </p:spPr>
        <p:txBody>
          <a:bodyPr vert="horz" lIns="91280" tIns="45641" rIns="91280" bIns="45641"/>
          <a:lstStyle>
            <a:lvl1pPr marL="0" indent="0" algn="ctr">
              <a:lnSpc>
                <a:spcPts val="1800"/>
              </a:lnSpc>
              <a:spcBef>
                <a:spcPts val="225"/>
              </a:spcBef>
              <a:spcAft>
                <a:spcPts val="450"/>
              </a:spcAft>
              <a:buFontTx/>
              <a:buNone/>
              <a:defRPr sz="1800" baseline="0"/>
            </a:lvl1pPr>
            <a:lvl2pPr marL="389839" indent="0">
              <a:buNone/>
              <a:defRPr/>
            </a:lvl2pPr>
            <a:lvl3pPr marL="730952" indent="0">
              <a:buNone/>
              <a:defRPr/>
            </a:lvl3pPr>
            <a:lvl4pPr marL="1068500" indent="0">
              <a:buNone/>
              <a:defRPr/>
            </a:lvl4pPr>
            <a:lvl5pPr>
              <a:buNone/>
              <a:defRPr/>
            </a:lvl5pPr>
          </a:lstStyle>
          <a:p>
            <a:pPr lvl="0"/>
            <a:r>
              <a:rPr lang="en-US" dirty="0" smtClean="0"/>
              <a:t>Click to add Subtitle</a:t>
            </a:r>
          </a:p>
        </p:txBody>
      </p:sp>
    </p:spTree>
    <p:extLst>
      <p:ext uri="{BB962C8B-B14F-4D97-AF65-F5344CB8AC3E}">
        <p14:creationId xmlns:p14="http://schemas.microsoft.com/office/powerpoint/2010/main" val="1835499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75488" y="1682497"/>
            <a:ext cx="8193024" cy="4443984"/>
          </a:xfrm>
          <a:prstGeom prst="rect">
            <a:avLst/>
          </a:prstGeom>
        </p:spPr>
        <p:txBody>
          <a:bodyPr lIns="91280" tIns="45641" rIns="91280" bIns="45641" anchor="t" anchorCtr="1"/>
          <a:lstStyle>
            <a:lvl1pPr marL="177996" indent="-177996">
              <a:lnSpc>
                <a:spcPts val="1650"/>
              </a:lnSpc>
              <a:spcBef>
                <a:spcPts val="1125"/>
              </a:spcBef>
              <a:buSzPct val="100000"/>
              <a:buFont typeface="Arial"/>
              <a:buChar char="•"/>
              <a:defRPr/>
            </a:lvl1pPr>
            <a:lvl2pPr marL="403913" indent="-191687">
              <a:lnSpc>
                <a:spcPts val="1499"/>
              </a:lnSpc>
              <a:spcBef>
                <a:spcPts val="1125"/>
              </a:spcBef>
              <a:defRPr/>
            </a:lvl2pPr>
            <a:lvl3pPr marL="568218" indent="-136920">
              <a:lnSpc>
                <a:spcPts val="1350"/>
              </a:lnSpc>
              <a:spcBef>
                <a:spcPts val="1125"/>
              </a:spcBef>
              <a:buSzPct val="90000"/>
              <a:buFont typeface="Wingdings" charset="2"/>
              <a:buChar char="§"/>
              <a:defRPr/>
            </a:lvl3pPr>
            <a:lvl4pPr marL="773594" indent="0">
              <a:lnSpc>
                <a:spcPts val="1200"/>
              </a:lnSpc>
              <a:spcBef>
                <a:spcPts val="1125"/>
              </a:spcBef>
              <a:buFontTx/>
              <a:buNone/>
              <a:defRPr/>
            </a:lvl4pPr>
            <a:lvl5pPr marL="944744" indent="0">
              <a:lnSpc>
                <a:spcPts val="1050"/>
              </a:lnSpc>
              <a:spcBef>
                <a:spcPts val="1125"/>
              </a:spcBef>
              <a:buSzPct val="85000"/>
              <a:buFontTx/>
              <a:buNone/>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7607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Picture Placeholder 3"/>
          <p:cNvSpPr>
            <a:spLocks noGrp="1"/>
          </p:cNvSpPr>
          <p:nvPr>
            <p:ph type="pic" sz="quarter" idx="10" hasCustomPrompt="1"/>
          </p:nvPr>
        </p:nvSpPr>
        <p:spPr>
          <a:xfrm>
            <a:off x="1581912" y="1764792"/>
            <a:ext cx="5971032" cy="3776472"/>
          </a:xfrm>
          <a:prstGeom prst="rect">
            <a:avLst/>
          </a:prstGeom>
          <a:ln w="12700">
            <a:solidFill>
              <a:schemeClr val="tx1"/>
            </a:solidFill>
          </a:ln>
        </p:spPr>
        <p:txBody>
          <a:bodyPr vert="horz" lIns="91280" tIns="45641" rIns="91280" bIns="45641"/>
          <a:lstStyle>
            <a:lvl1pPr marL="0" indent="0" algn="ctr">
              <a:lnSpc>
                <a:spcPts val="1499"/>
              </a:lnSpc>
              <a:spcBef>
                <a:spcPts val="225"/>
              </a:spcBef>
              <a:spcAft>
                <a:spcPts val="450"/>
              </a:spcAft>
              <a:buFontTx/>
              <a:buNone/>
              <a:defRPr/>
            </a:lvl1pPr>
          </a:lstStyle>
          <a:p>
            <a:r>
              <a:rPr lang="en-US" dirty="0" smtClean="0"/>
              <a:t>Click icon to add picture</a:t>
            </a:r>
            <a:endParaRPr lang="en-US" dirty="0"/>
          </a:p>
        </p:txBody>
      </p:sp>
      <p:sp>
        <p:nvSpPr>
          <p:cNvPr id="5" name="Text Placeholder 4"/>
          <p:cNvSpPr>
            <a:spLocks noGrp="1"/>
          </p:cNvSpPr>
          <p:nvPr>
            <p:ph type="body" sz="quarter" idx="11"/>
          </p:nvPr>
        </p:nvSpPr>
        <p:spPr>
          <a:xfrm>
            <a:off x="1581912" y="1316737"/>
            <a:ext cx="5971032" cy="374904"/>
          </a:xfrm>
          <a:prstGeom prst="rect">
            <a:avLst/>
          </a:prstGeom>
        </p:spPr>
        <p:txBody>
          <a:bodyPr vert="horz" lIns="91280" tIns="45641" rIns="91280" bIns="45641" anchor="b" anchorCtr="0"/>
          <a:lstStyle>
            <a:lvl1pPr marL="0" indent="0" algn="ctr">
              <a:lnSpc>
                <a:spcPts val="1499"/>
              </a:lnSpc>
              <a:spcBef>
                <a:spcPts val="225"/>
              </a:spcBef>
              <a:spcAft>
                <a:spcPts val="450"/>
              </a:spcAft>
              <a:buFontTx/>
              <a:buNone/>
              <a:defRPr sz="1350" baseline="0"/>
            </a:lvl1pPr>
            <a:lvl2pPr marL="389839" indent="0">
              <a:buNone/>
              <a:defRPr/>
            </a:lvl2pPr>
            <a:lvl3pPr marL="730952" indent="0">
              <a:buNone/>
              <a:defRPr/>
            </a:lvl3pPr>
            <a:lvl4pPr marL="1068500" indent="0">
              <a:buNone/>
              <a:defRPr/>
            </a:lvl4pPr>
            <a:lvl5pPr>
              <a:buNone/>
              <a:defRPr/>
            </a:lvl5pPr>
          </a:lstStyle>
          <a:p>
            <a:pPr lvl="0"/>
            <a:r>
              <a:rPr lang="en-US" smtClean="0"/>
              <a:t>Click to edit Master text styles</a:t>
            </a:r>
          </a:p>
        </p:txBody>
      </p:sp>
      <p:sp>
        <p:nvSpPr>
          <p:cNvPr id="6" name="Text Placeholder 4"/>
          <p:cNvSpPr>
            <a:spLocks noGrp="1"/>
          </p:cNvSpPr>
          <p:nvPr>
            <p:ph type="body" sz="quarter" idx="12"/>
          </p:nvPr>
        </p:nvSpPr>
        <p:spPr>
          <a:xfrm>
            <a:off x="1581912" y="5605272"/>
            <a:ext cx="5971032" cy="274320"/>
          </a:xfrm>
          <a:prstGeom prst="rect">
            <a:avLst/>
          </a:prstGeom>
        </p:spPr>
        <p:txBody>
          <a:bodyPr vert="horz" lIns="91280" tIns="45641" rIns="91280" bIns="45641" anchor="t" anchorCtr="0"/>
          <a:lstStyle>
            <a:lvl1pPr marL="0" indent="0" algn="ctr">
              <a:lnSpc>
                <a:spcPts val="1050"/>
              </a:lnSpc>
              <a:spcBef>
                <a:spcPts val="225"/>
              </a:spcBef>
              <a:spcAft>
                <a:spcPts val="450"/>
              </a:spcAft>
              <a:buFontTx/>
              <a:buNone/>
              <a:defRPr sz="900" b="1" i="0" baseline="0"/>
            </a:lvl1pPr>
            <a:lvl2pPr marL="389839" indent="0">
              <a:buNone/>
              <a:defRPr/>
            </a:lvl2pPr>
            <a:lvl3pPr marL="730952" indent="0">
              <a:buNone/>
              <a:defRPr/>
            </a:lvl3pPr>
            <a:lvl4pPr marL="1068500" indent="0">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1831333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edi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Media Placeholder 3"/>
          <p:cNvSpPr>
            <a:spLocks noGrp="1"/>
          </p:cNvSpPr>
          <p:nvPr>
            <p:ph type="media" sz="quarter" idx="10"/>
          </p:nvPr>
        </p:nvSpPr>
        <p:spPr>
          <a:xfrm>
            <a:off x="1737361" y="1828800"/>
            <a:ext cx="5687568" cy="3346704"/>
          </a:xfrm>
          <a:prstGeom prst="rect">
            <a:avLst/>
          </a:prstGeom>
          <a:ln w="12700">
            <a:solidFill>
              <a:schemeClr val="tx1"/>
            </a:solidFill>
          </a:ln>
        </p:spPr>
        <p:txBody>
          <a:bodyPr vert="horz" lIns="91280" tIns="45641" rIns="91280" bIns="45641"/>
          <a:lstStyle>
            <a:lvl1pPr marL="0" indent="0">
              <a:lnSpc>
                <a:spcPts val="1499"/>
              </a:lnSpc>
              <a:spcBef>
                <a:spcPts val="225"/>
              </a:spcBef>
              <a:spcAft>
                <a:spcPts val="450"/>
              </a:spcAft>
              <a:buFontTx/>
              <a:buNone/>
              <a:defRPr/>
            </a:lvl1pPr>
          </a:lstStyle>
          <a:p>
            <a:r>
              <a:rPr lang="en-US" smtClean="0"/>
              <a:t>Click icon to add media</a:t>
            </a:r>
            <a:endParaRPr lang="en-US" dirty="0"/>
          </a:p>
        </p:txBody>
      </p:sp>
      <p:sp>
        <p:nvSpPr>
          <p:cNvPr id="5" name="Text Placeholder 4"/>
          <p:cNvSpPr>
            <a:spLocks noGrp="1"/>
          </p:cNvSpPr>
          <p:nvPr>
            <p:ph type="body" sz="quarter" idx="11"/>
          </p:nvPr>
        </p:nvSpPr>
        <p:spPr>
          <a:xfrm>
            <a:off x="1737361" y="1371600"/>
            <a:ext cx="5687568" cy="374904"/>
          </a:xfrm>
          <a:prstGeom prst="rect">
            <a:avLst/>
          </a:prstGeom>
        </p:spPr>
        <p:txBody>
          <a:bodyPr vert="horz" lIns="91280" tIns="45641" rIns="91280" bIns="45641" anchor="b" anchorCtr="0"/>
          <a:lstStyle>
            <a:lvl1pPr marL="0" indent="0" algn="ctr">
              <a:lnSpc>
                <a:spcPts val="1499"/>
              </a:lnSpc>
              <a:spcBef>
                <a:spcPts val="225"/>
              </a:spcBef>
              <a:spcAft>
                <a:spcPts val="450"/>
              </a:spcAft>
              <a:buFontTx/>
              <a:buNone/>
              <a:defRPr sz="1350" baseline="0"/>
            </a:lvl1pPr>
            <a:lvl2pPr marL="389839" indent="0">
              <a:buNone/>
              <a:defRPr/>
            </a:lvl2pPr>
            <a:lvl3pPr marL="730952" indent="0">
              <a:buNone/>
              <a:defRPr/>
            </a:lvl3pPr>
            <a:lvl4pPr marL="1068500" indent="0">
              <a:buNone/>
              <a:defRPr/>
            </a:lvl4pPr>
            <a:lvl5pPr>
              <a:buNone/>
              <a:defRPr/>
            </a:lvl5pPr>
          </a:lstStyle>
          <a:p>
            <a:pPr lvl="0"/>
            <a:r>
              <a:rPr lang="en-US" smtClean="0"/>
              <a:t>Click to edit Master text styles</a:t>
            </a:r>
          </a:p>
        </p:txBody>
      </p:sp>
      <p:sp>
        <p:nvSpPr>
          <p:cNvPr id="6" name="Text Placeholder 4"/>
          <p:cNvSpPr>
            <a:spLocks noGrp="1"/>
          </p:cNvSpPr>
          <p:nvPr>
            <p:ph type="body" sz="quarter" idx="12"/>
          </p:nvPr>
        </p:nvSpPr>
        <p:spPr>
          <a:xfrm>
            <a:off x="1737361" y="5230368"/>
            <a:ext cx="5687568" cy="274320"/>
          </a:xfrm>
          <a:prstGeom prst="rect">
            <a:avLst/>
          </a:prstGeom>
        </p:spPr>
        <p:txBody>
          <a:bodyPr vert="horz" lIns="91280" tIns="45641" rIns="91280" bIns="45641" anchor="t" anchorCtr="0"/>
          <a:lstStyle>
            <a:lvl1pPr marL="0" indent="0" algn="ctr">
              <a:lnSpc>
                <a:spcPts val="1050"/>
              </a:lnSpc>
              <a:spcBef>
                <a:spcPts val="225"/>
              </a:spcBef>
              <a:spcAft>
                <a:spcPts val="450"/>
              </a:spcAft>
              <a:buFontTx/>
              <a:buNone/>
              <a:defRPr sz="900" b="1" i="0" baseline="0"/>
            </a:lvl1pPr>
            <a:lvl2pPr marL="389839" indent="0">
              <a:buNone/>
              <a:defRPr/>
            </a:lvl2pPr>
            <a:lvl3pPr marL="730952" indent="0">
              <a:buNone/>
              <a:defRPr/>
            </a:lvl3pPr>
            <a:lvl4pPr marL="1068500" indent="0">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3834071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6"/>
          <p:cNvSpPr>
            <a:spLocks noGrp="1" noChangeArrowheads="1"/>
          </p:cNvSpPr>
          <p:nvPr>
            <p:ph type="title"/>
          </p:nvPr>
        </p:nvSpPr>
        <p:spPr bwMode="auto">
          <a:xfrm>
            <a:off x="941832" y="100584"/>
            <a:ext cx="7260336" cy="813816"/>
          </a:xfrm>
          <a:prstGeom prst="rect">
            <a:avLst/>
          </a:prstGeom>
          <a:noFill/>
          <a:ln w="9525">
            <a:noFill/>
            <a:miter lim="800000"/>
            <a:headEnd/>
            <a:tailEnd/>
          </a:ln>
          <a:effectLst/>
        </p:spPr>
        <p:txBody>
          <a:bodyPr vert="horz" wrap="square" lIns="91904" tIns="45952" rIns="91904" bIns="45952" numCol="1" anchor="ctr" anchorCtr="0" compatLnSpc="1">
            <a:prstTxWarp prst="textNoShape">
              <a:avLst/>
            </a:prstTxWarp>
          </a:bodyPr>
          <a:lstStyle/>
          <a:p>
            <a:pPr lvl="0"/>
            <a:r>
              <a:rPr lang="en-US" altLang="en-US" dirty="0" smtClean="0"/>
              <a:t>Click to edit Master title style</a:t>
            </a:r>
            <a:endParaRPr lang="en-US" altLang="en-US" dirty="0"/>
          </a:p>
        </p:txBody>
      </p:sp>
      <p:sp>
        <p:nvSpPr>
          <p:cNvPr id="1032" name="Freeform 8"/>
          <p:cNvSpPr>
            <a:spLocks/>
          </p:cNvSpPr>
          <p:nvPr/>
        </p:nvSpPr>
        <p:spPr bwMode="auto">
          <a:xfrm>
            <a:off x="0" y="950976"/>
            <a:ext cx="9144000"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solidFill>
            <a:srgbClr val="C0504D"/>
          </a:solidFill>
          <a:ln w="22225" cap="flat" cmpd="sng">
            <a:solidFill>
              <a:srgbClr val="800000"/>
            </a:solidFill>
            <a:prstDash val="solid"/>
            <a:round/>
            <a:headEnd/>
            <a:tailEnd/>
          </a:ln>
          <a:effectLst/>
        </p:spPr>
        <p:txBody>
          <a:bodyPr lIns="68460" tIns="34231" rIns="68460" bIns="34231">
            <a:prstTxWarp prst="textNoShape">
              <a:avLst/>
            </a:prstTxWarp>
          </a:bodyPr>
          <a:lstStyle/>
          <a:p>
            <a:pPr defTabSz="685800" eaLnBrk="0" fontAlgn="base" hangingPunct="0">
              <a:spcBef>
                <a:spcPct val="0"/>
              </a:spcBef>
              <a:spcAft>
                <a:spcPct val="0"/>
              </a:spcAft>
            </a:pPr>
            <a:endParaRPr lang="en-US" sz="1800">
              <a:solidFill>
                <a:srgbClr val="000000"/>
              </a:solidFill>
              <a:latin typeface="Arial" pitchFamily="-110" charset="0"/>
            </a:endParaRPr>
          </a:p>
        </p:txBody>
      </p:sp>
      <p:sp>
        <p:nvSpPr>
          <p:cNvPr id="1048" name="Rectangle 24"/>
          <p:cNvSpPr>
            <a:spLocks noChangeArrowheads="1"/>
          </p:cNvSpPr>
          <p:nvPr/>
        </p:nvSpPr>
        <p:spPr bwMode="auto">
          <a:xfrm>
            <a:off x="320040" y="6455664"/>
            <a:ext cx="1088136" cy="219456"/>
          </a:xfrm>
          <a:prstGeom prst="rect">
            <a:avLst/>
          </a:prstGeom>
          <a:noFill/>
          <a:ln w="9525">
            <a:noFill/>
            <a:miter lim="800000"/>
            <a:headEnd/>
            <a:tailEnd/>
          </a:ln>
          <a:effectLst/>
        </p:spPr>
        <p:txBody>
          <a:bodyPr wrap="square" lIns="0" tIns="0" rIns="0" bIns="0" anchor="t" anchorCtr="0">
            <a:prstTxWarp prst="textNoShape">
              <a:avLst/>
            </a:prstTxWarp>
          </a:bodyPr>
          <a:lstStyle/>
          <a:p>
            <a:pPr defTabSz="684598" eaLnBrk="0" fontAlgn="base" hangingPunct="0">
              <a:spcBef>
                <a:spcPct val="0"/>
              </a:spcBef>
              <a:spcAft>
                <a:spcPct val="0"/>
              </a:spcAft>
              <a:defRPr/>
            </a:pPr>
            <a:r>
              <a:rPr lang="en-US" altLang="en-US" sz="525" dirty="0" err="1" smtClean="0">
                <a:solidFill>
                  <a:srgbClr val="000000"/>
                </a:solidFill>
                <a:latin typeface="Arial" pitchFamily="-110" charset="0"/>
              </a:rPr>
              <a:t>Graphulo-TableMult</a:t>
            </a:r>
            <a:r>
              <a:rPr lang="en-US" altLang="en-US" sz="525" dirty="0" smtClean="0">
                <a:solidFill>
                  <a:srgbClr val="000000"/>
                </a:solidFill>
                <a:latin typeface="Arial" pitchFamily="-110" charset="0"/>
              </a:rPr>
              <a:t>-</a:t>
            </a:r>
            <a:fld id="{321F32AB-3DDB-C54A-A434-42EC1FB733CD}" type="slidenum">
              <a:rPr lang="en-US" altLang="en-US" sz="525" smtClean="0">
                <a:solidFill>
                  <a:srgbClr val="000000"/>
                </a:solidFill>
                <a:latin typeface="Arial" pitchFamily="-110" charset="0"/>
              </a:rPr>
              <a:pPr defTabSz="684598" eaLnBrk="0" fontAlgn="base" hangingPunct="0">
                <a:spcBef>
                  <a:spcPct val="0"/>
                </a:spcBef>
                <a:spcAft>
                  <a:spcPct val="0"/>
                </a:spcAft>
                <a:defRPr/>
              </a:pPr>
              <a:t>‹#›</a:t>
            </a:fld>
            <a:endParaRPr lang="en-US" altLang="en-US" sz="525" dirty="0">
              <a:solidFill>
                <a:srgbClr val="000000"/>
              </a:solidFill>
              <a:latin typeface="Arial" pitchFamily="-110" charset="0"/>
            </a:endParaRPr>
          </a:p>
        </p:txBody>
      </p:sp>
      <p:sp>
        <p:nvSpPr>
          <p:cNvPr id="11" name="Freeform 8"/>
          <p:cNvSpPr>
            <a:spLocks/>
          </p:cNvSpPr>
          <p:nvPr/>
        </p:nvSpPr>
        <p:spPr bwMode="auto">
          <a:xfrm>
            <a:off x="0" y="6355080"/>
            <a:ext cx="9144000"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solidFill>
            <a:srgbClr val="C0504D"/>
          </a:solidFill>
          <a:ln w="22225" cap="flat" cmpd="sng">
            <a:solidFill>
              <a:srgbClr val="800000"/>
            </a:solidFill>
            <a:prstDash val="solid"/>
            <a:round/>
            <a:headEnd/>
            <a:tailEnd/>
          </a:ln>
          <a:effectLst/>
        </p:spPr>
        <p:txBody>
          <a:bodyPr lIns="68460" tIns="34231" rIns="68460" bIns="34231">
            <a:prstTxWarp prst="textNoShape">
              <a:avLst/>
            </a:prstTxWarp>
          </a:bodyPr>
          <a:lstStyle/>
          <a:p>
            <a:pPr defTabSz="685800" eaLnBrk="0" fontAlgn="base" hangingPunct="0">
              <a:spcBef>
                <a:spcPct val="0"/>
              </a:spcBef>
              <a:spcAft>
                <a:spcPct val="0"/>
              </a:spcAft>
            </a:pPr>
            <a:endParaRPr lang="en-US" sz="1800">
              <a:solidFill>
                <a:srgbClr val="000000"/>
              </a:solidFill>
              <a:latin typeface="Arial" pitchFamily="-110" charset="0"/>
            </a:endParaRPr>
          </a:p>
        </p:txBody>
      </p:sp>
      <p:pic>
        <p:nvPicPr>
          <p:cNvPr id="8" name="Picture 7" descr="mit-logo.jpg"/>
          <p:cNvPicPr>
            <a:picLocks noChangeAspect="1"/>
          </p:cNvPicPr>
          <p:nvPr/>
        </p:nvPicPr>
        <p:blipFill rotWithShape="1">
          <a:blip r:embed="rId12" cstate="print">
            <a:clrChange>
              <a:clrFrom>
                <a:srgbClr val="FEFEFE"/>
              </a:clrFrom>
              <a:clrTo>
                <a:srgbClr val="FEFEFE">
                  <a:alpha val="0"/>
                </a:srgbClr>
              </a:clrTo>
            </a:clrChange>
            <a:extLst>
              <a:ext uri="{28A0092B-C50C-407E-A947-70E740481C1C}">
                <a14:useLocalDpi xmlns:a14="http://schemas.microsoft.com/office/drawing/2010/main"/>
              </a:ext>
            </a:extLst>
          </a:blip>
          <a:srcRect r="57689"/>
          <a:stretch/>
        </p:blipFill>
        <p:spPr>
          <a:xfrm>
            <a:off x="144995" y="192376"/>
            <a:ext cx="1113775" cy="624006"/>
          </a:xfrm>
          <a:prstGeom prst="rect">
            <a:avLst/>
          </a:prstGeom>
        </p:spPr>
      </p:pic>
    </p:spTree>
    <p:extLst>
      <p:ext uri="{BB962C8B-B14F-4D97-AF65-F5344CB8AC3E}">
        <p14:creationId xmlns:p14="http://schemas.microsoft.com/office/powerpoint/2010/main" val="35326471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iming>
    <p:tnLst>
      <p:par>
        <p:cTn id="1" dur="indefinite" restart="never" nodeType="tmRoot"/>
      </p:par>
    </p:tnLst>
  </p:timing>
  <p:txStyles>
    <p:titleStyle>
      <a:lvl1pPr algn="ctr" rtl="0" eaLnBrk="1" fontAlgn="base" hangingPunct="1">
        <a:lnSpc>
          <a:spcPts val="2100"/>
        </a:lnSpc>
        <a:spcBef>
          <a:spcPct val="0"/>
        </a:spcBef>
        <a:spcAft>
          <a:spcPct val="0"/>
        </a:spcAft>
        <a:defRPr sz="2400" b="1">
          <a:solidFill>
            <a:schemeClr val="tx2"/>
          </a:solidFill>
          <a:latin typeface="+mj-lt"/>
          <a:ea typeface="+mj-ea"/>
          <a:cs typeface="+mj-cs"/>
        </a:defRPr>
      </a:lvl1pPr>
      <a:lvl2pPr algn="ctr" rtl="0" eaLnBrk="1" fontAlgn="base" hangingPunct="1">
        <a:lnSpc>
          <a:spcPts val="2250"/>
        </a:lnSpc>
        <a:spcBef>
          <a:spcPct val="0"/>
        </a:spcBef>
        <a:spcAft>
          <a:spcPct val="0"/>
        </a:spcAft>
        <a:defRPr sz="2100" b="1">
          <a:solidFill>
            <a:schemeClr val="tx2"/>
          </a:solidFill>
          <a:latin typeface="Arial" pitchFamily="-110" charset="0"/>
        </a:defRPr>
      </a:lvl2pPr>
      <a:lvl3pPr algn="ctr" rtl="0" eaLnBrk="1" fontAlgn="base" hangingPunct="1">
        <a:lnSpc>
          <a:spcPts val="2250"/>
        </a:lnSpc>
        <a:spcBef>
          <a:spcPct val="0"/>
        </a:spcBef>
        <a:spcAft>
          <a:spcPct val="0"/>
        </a:spcAft>
        <a:defRPr sz="2100" b="1">
          <a:solidFill>
            <a:schemeClr val="tx2"/>
          </a:solidFill>
          <a:latin typeface="Arial" pitchFamily="-110" charset="0"/>
        </a:defRPr>
      </a:lvl3pPr>
      <a:lvl4pPr algn="ctr" rtl="0" eaLnBrk="1" fontAlgn="base" hangingPunct="1">
        <a:lnSpc>
          <a:spcPts val="2250"/>
        </a:lnSpc>
        <a:spcBef>
          <a:spcPct val="0"/>
        </a:spcBef>
        <a:spcAft>
          <a:spcPct val="0"/>
        </a:spcAft>
        <a:defRPr sz="2100" b="1">
          <a:solidFill>
            <a:schemeClr val="tx2"/>
          </a:solidFill>
          <a:latin typeface="Arial" pitchFamily="-110" charset="0"/>
        </a:defRPr>
      </a:lvl4pPr>
      <a:lvl5pPr algn="ctr" rtl="0" eaLnBrk="1" fontAlgn="base" hangingPunct="1">
        <a:lnSpc>
          <a:spcPts val="2250"/>
        </a:lnSpc>
        <a:spcBef>
          <a:spcPct val="0"/>
        </a:spcBef>
        <a:spcAft>
          <a:spcPct val="0"/>
        </a:spcAft>
        <a:defRPr sz="2100" b="1">
          <a:solidFill>
            <a:schemeClr val="tx2"/>
          </a:solidFill>
          <a:latin typeface="Arial" pitchFamily="-110" charset="0"/>
        </a:defRPr>
      </a:lvl5pPr>
      <a:lvl6pPr marL="342300" algn="ctr" rtl="0" eaLnBrk="1" fontAlgn="base" hangingPunct="1">
        <a:lnSpc>
          <a:spcPts val="2250"/>
        </a:lnSpc>
        <a:spcBef>
          <a:spcPct val="0"/>
        </a:spcBef>
        <a:spcAft>
          <a:spcPct val="0"/>
        </a:spcAft>
        <a:defRPr sz="2100" b="1">
          <a:solidFill>
            <a:schemeClr val="tx2"/>
          </a:solidFill>
          <a:latin typeface="Arial" pitchFamily="-110" charset="0"/>
        </a:defRPr>
      </a:lvl6pPr>
      <a:lvl7pPr marL="684598" algn="ctr" rtl="0" eaLnBrk="1" fontAlgn="base" hangingPunct="1">
        <a:lnSpc>
          <a:spcPts val="2250"/>
        </a:lnSpc>
        <a:spcBef>
          <a:spcPct val="0"/>
        </a:spcBef>
        <a:spcAft>
          <a:spcPct val="0"/>
        </a:spcAft>
        <a:defRPr sz="2100" b="1">
          <a:solidFill>
            <a:schemeClr val="tx2"/>
          </a:solidFill>
          <a:latin typeface="Arial" pitchFamily="-110" charset="0"/>
        </a:defRPr>
      </a:lvl7pPr>
      <a:lvl8pPr marL="1026898" algn="ctr" rtl="0" eaLnBrk="1" fontAlgn="base" hangingPunct="1">
        <a:lnSpc>
          <a:spcPts val="2250"/>
        </a:lnSpc>
        <a:spcBef>
          <a:spcPct val="0"/>
        </a:spcBef>
        <a:spcAft>
          <a:spcPct val="0"/>
        </a:spcAft>
        <a:defRPr sz="2100" b="1">
          <a:solidFill>
            <a:schemeClr val="tx2"/>
          </a:solidFill>
          <a:latin typeface="Arial" pitchFamily="-110" charset="0"/>
        </a:defRPr>
      </a:lvl8pPr>
      <a:lvl9pPr marL="1369196" algn="ctr" rtl="0" eaLnBrk="1" fontAlgn="base" hangingPunct="1">
        <a:lnSpc>
          <a:spcPts val="2250"/>
        </a:lnSpc>
        <a:spcBef>
          <a:spcPct val="0"/>
        </a:spcBef>
        <a:spcAft>
          <a:spcPct val="0"/>
        </a:spcAft>
        <a:defRPr sz="2100" b="1">
          <a:solidFill>
            <a:schemeClr val="tx2"/>
          </a:solidFill>
          <a:latin typeface="Arial" pitchFamily="-110" charset="0"/>
        </a:defRPr>
      </a:lvl9pPr>
    </p:titleStyle>
    <p:bodyStyle>
      <a:lvl1pPr marL="256724" indent="-256724" algn="l" rtl="0" eaLnBrk="1" fontAlgn="base" hangingPunct="1">
        <a:lnSpc>
          <a:spcPct val="90000"/>
        </a:lnSpc>
        <a:spcBef>
          <a:spcPct val="25000"/>
        </a:spcBef>
        <a:spcAft>
          <a:spcPct val="0"/>
        </a:spcAft>
        <a:buSzPct val="125000"/>
        <a:buChar char="•"/>
        <a:defRPr sz="1500" b="1">
          <a:solidFill>
            <a:schemeClr val="tx1"/>
          </a:solidFill>
          <a:latin typeface="+mn-lt"/>
          <a:ea typeface="+mn-ea"/>
          <a:cs typeface="+mn-cs"/>
        </a:defRPr>
      </a:lvl1pPr>
      <a:lvl2pPr marL="645377" indent="-255536" algn="l" rtl="0" eaLnBrk="1" fontAlgn="base" hangingPunct="1">
        <a:lnSpc>
          <a:spcPct val="90000"/>
        </a:lnSpc>
        <a:spcBef>
          <a:spcPct val="25000"/>
        </a:spcBef>
        <a:spcAft>
          <a:spcPct val="0"/>
        </a:spcAft>
        <a:buSzPct val="100000"/>
        <a:buChar char="–"/>
        <a:defRPr b="1">
          <a:solidFill>
            <a:schemeClr val="tx1"/>
          </a:solidFill>
          <a:latin typeface="+mn-lt"/>
          <a:ea typeface="ＭＳ Ｐゴシック" pitchFamily="-110" charset="-128"/>
        </a:defRPr>
      </a:lvl2pPr>
      <a:lvl3pPr marL="902106" indent="-171152" algn="l" rtl="0" eaLnBrk="1" fontAlgn="base" hangingPunct="1">
        <a:lnSpc>
          <a:spcPct val="90000"/>
        </a:lnSpc>
        <a:spcBef>
          <a:spcPct val="25000"/>
        </a:spcBef>
        <a:spcAft>
          <a:spcPct val="0"/>
        </a:spcAft>
        <a:buSzPct val="100000"/>
        <a:buChar char=" "/>
        <a:defRPr sz="1200" b="1">
          <a:solidFill>
            <a:schemeClr val="tx1"/>
          </a:solidFill>
          <a:latin typeface="+mn-lt"/>
          <a:ea typeface="ＭＳ Ｐゴシック" pitchFamily="-110" charset="-128"/>
        </a:defRPr>
      </a:lvl3pPr>
      <a:lvl4pPr marL="1157636" indent="-89140" algn="l" rtl="0" eaLnBrk="1" fontAlgn="base" hangingPunct="1">
        <a:lnSpc>
          <a:spcPct val="90000"/>
        </a:lnSpc>
        <a:spcBef>
          <a:spcPct val="25000"/>
        </a:spcBef>
        <a:spcAft>
          <a:spcPct val="0"/>
        </a:spcAft>
        <a:buSzPct val="100000"/>
        <a:buChar char=" "/>
        <a:defRPr sz="1050" b="1">
          <a:solidFill>
            <a:schemeClr val="tx1"/>
          </a:solidFill>
          <a:latin typeface="+mn-lt"/>
          <a:ea typeface="ＭＳ Ｐゴシック" pitchFamily="-110" charset="-128"/>
        </a:defRPr>
      </a:lvl4pPr>
      <a:lvl5pPr marL="1369196" algn="l" rtl="0" eaLnBrk="1" fontAlgn="base" hangingPunct="1">
        <a:lnSpc>
          <a:spcPct val="90000"/>
        </a:lnSpc>
        <a:spcBef>
          <a:spcPct val="25000"/>
        </a:spcBef>
        <a:spcAft>
          <a:spcPct val="0"/>
        </a:spcAft>
        <a:buSzPct val="100000"/>
        <a:buChar char=" "/>
        <a:defRPr sz="1050" b="1">
          <a:solidFill>
            <a:schemeClr val="tx1"/>
          </a:solidFill>
          <a:latin typeface="+mn-lt"/>
          <a:ea typeface="ＭＳ Ｐゴシック" pitchFamily="-110" charset="-128"/>
        </a:defRPr>
      </a:lvl5pPr>
      <a:lvl6pPr marL="1711496" algn="l" rtl="0" eaLnBrk="1" fontAlgn="base" hangingPunct="1">
        <a:lnSpc>
          <a:spcPct val="90000"/>
        </a:lnSpc>
        <a:spcBef>
          <a:spcPct val="25000"/>
        </a:spcBef>
        <a:spcAft>
          <a:spcPct val="0"/>
        </a:spcAft>
        <a:buSzPct val="100000"/>
        <a:buChar char=" "/>
        <a:defRPr sz="1050" b="1">
          <a:solidFill>
            <a:schemeClr val="tx1"/>
          </a:solidFill>
          <a:latin typeface="+mn-lt"/>
          <a:ea typeface="ＭＳ Ｐゴシック" pitchFamily="-110" charset="-128"/>
        </a:defRPr>
      </a:lvl6pPr>
      <a:lvl7pPr marL="2053793" algn="l" rtl="0" eaLnBrk="1" fontAlgn="base" hangingPunct="1">
        <a:lnSpc>
          <a:spcPct val="90000"/>
        </a:lnSpc>
        <a:spcBef>
          <a:spcPct val="25000"/>
        </a:spcBef>
        <a:spcAft>
          <a:spcPct val="0"/>
        </a:spcAft>
        <a:buSzPct val="100000"/>
        <a:buChar char=" "/>
        <a:defRPr sz="1050" b="1">
          <a:solidFill>
            <a:schemeClr val="tx1"/>
          </a:solidFill>
          <a:latin typeface="+mn-lt"/>
          <a:ea typeface="ＭＳ Ｐゴシック" pitchFamily="-110" charset="-128"/>
        </a:defRPr>
      </a:lvl7pPr>
      <a:lvl8pPr marL="2396094" algn="l" rtl="0" eaLnBrk="1" fontAlgn="base" hangingPunct="1">
        <a:lnSpc>
          <a:spcPct val="90000"/>
        </a:lnSpc>
        <a:spcBef>
          <a:spcPct val="25000"/>
        </a:spcBef>
        <a:spcAft>
          <a:spcPct val="0"/>
        </a:spcAft>
        <a:buSzPct val="100000"/>
        <a:buChar char=" "/>
        <a:defRPr sz="1050" b="1">
          <a:solidFill>
            <a:schemeClr val="tx1"/>
          </a:solidFill>
          <a:latin typeface="+mn-lt"/>
          <a:ea typeface="ＭＳ Ｐゴシック" pitchFamily="-110" charset="-128"/>
        </a:defRPr>
      </a:lvl8pPr>
      <a:lvl9pPr marL="2738392" algn="l" rtl="0" eaLnBrk="1" fontAlgn="base" hangingPunct="1">
        <a:lnSpc>
          <a:spcPct val="90000"/>
        </a:lnSpc>
        <a:spcBef>
          <a:spcPct val="25000"/>
        </a:spcBef>
        <a:spcAft>
          <a:spcPct val="0"/>
        </a:spcAft>
        <a:buSzPct val="100000"/>
        <a:buChar char=" "/>
        <a:defRPr sz="1050" b="1">
          <a:solidFill>
            <a:schemeClr val="tx1"/>
          </a:solidFill>
          <a:latin typeface="+mn-lt"/>
          <a:ea typeface="ＭＳ Ｐゴシック" pitchFamily="-110" charset="-128"/>
        </a:defRPr>
      </a:lvl9pPr>
    </p:bodyStyle>
    <p:otherStyle>
      <a:defPPr>
        <a:defRPr lang="en-US"/>
      </a:defPPr>
      <a:lvl1pPr marL="0" algn="l" defTabSz="342300" rtl="0" eaLnBrk="1" latinLnBrk="0" hangingPunct="1">
        <a:defRPr sz="1350" kern="1200">
          <a:solidFill>
            <a:schemeClr val="tx1"/>
          </a:solidFill>
          <a:latin typeface="+mn-lt"/>
          <a:ea typeface="+mn-ea"/>
          <a:cs typeface="+mn-cs"/>
        </a:defRPr>
      </a:lvl1pPr>
      <a:lvl2pPr marL="342300" algn="l" defTabSz="342300" rtl="0" eaLnBrk="1" latinLnBrk="0" hangingPunct="1">
        <a:defRPr sz="1350" kern="1200">
          <a:solidFill>
            <a:schemeClr val="tx1"/>
          </a:solidFill>
          <a:latin typeface="+mn-lt"/>
          <a:ea typeface="+mn-ea"/>
          <a:cs typeface="+mn-cs"/>
        </a:defRPr>
      </a:lvl2pPr>
      <a:lvl3pPr marL="684598" algn="l" defTabSz="342300" rtl="0" eaLnBrk="1" latinLnBrk="0" hangingPunct="1">
        <a:defRPr sz="1350" kern="1200">
          <a:solidFill>
            <a:schemeClr val="tx1"/>
          </a:solidFill>
          <a:latin typeface="+mn-lt"/>
          <a:ea typeface="+mn-ea"/>
          <a:cs typeface="+mn-cs"/>
        </a:defRPr>
      </a:lvl3pPr>
      <a:lvl4pPr marL="1026898" algn="l" defTabSz="342300" rtl="0" eaLnBrk="1" latinLnBrk="0" hangingPunct="1">
        <a:defRPr sz="1350" kern="1200">
          <a:solidFill>
            <a:schemeClr val="tx1"/>
          </a:solidFill>
          <a:latin typeface="+mn-lt"/>
          <a:ea typeface="+mn-ea"/>
          <a:cs typeface="+mn-cs"/>
        </a:defRPr>
      </a:lvl4pPr>
      <a:lvl5pPr marL="1369196" algn="l" defTabSz="342300" rtl="0" eaLnBrk="1" latinLnBrk="0" hangingPunct="1">
        <a:defRPr sz="1350" kern="1200">
          <a:solidFill>
            <a:schemeClr val="tx1"/>
          </a:solidFill>
          <a:latin typeface="+mn-lt"/>
          <a:ea typeface="+mn-ea"/>
          <a:cs typeface="+mn-cs"/>
        </a:defRPr>
      </a:lvl5pPr>
      <a:lvl6pPr marL="1711496" algn="l" defTabSz="342300" rtl="0" eaLnBrk="1" latinLnBrk="0" hangingPunct="1">
        <a:defRPr sz="1350" kern="1200">
          <a:solidFill>
            <a:schemeClr val="tx1"/>
          </a:solidFill>
          <a:latin typeface="+mn-lt"/>
          <a:ea typeface="+mn-ea"/>
          <a:cs typeface="+mn-cs"/>
        </a:defRPr>
      </a:lvl6pPr>
      <a:lvl7pPr marL="2053793" algn="l" defTabSz="342300" rtl="0" eaLnBrk="1" latinLnBrk="0" hangingPunct="1">
        <a:defRPr sz="1350" kern="1200">
          <a:solidFill>
            <a:schemeClr val="tx1"/>
          </a:solidFill>
          <a:latin typeface="+mn-lt"/>
          <a:ea typeface="+mn-ea"/>
          <a:cs typeface="+mn-cs"/>
        </a:defRPr>
      </a:lvl7pPr>
      <a:lvl8pPr marL="2396094" algn="l" defTabSz="342300" rtl="0" eaLnBrk="1" latinLnBrk="0" hangingPunct="1">
        <a:defRPr sz="1350" kern="1200">
          <a:solidFill>
            <a:schemeClr val="tx1"/>
          </a:solidFill>
          <a:latin typeface="+mn-lt"/>
          <a:ea typeface="+mn-ea"/>
          <a:cs typeface="+mn-cs"/>
        </a:defRPr>
      </a:lvl8pPr>
      <a:lvl9pPr marL="2738392" algn="l" defTabSz="3423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6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6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14.emf"/><Relationship Id="rId1" Type="http://schemas.openxmlformats.org/officeDocument/2006/relationships/slideLayout" Target="../slideLayouts/slideLayout4.xml"/><Relationship Id="rId4" Type="http://schemas.openxmlformats.org/officeDocument/2006/relationships/image" Target="../media/image15.emf"/></Relationships>
</file>

<file path=ppt/slides/_rels/slide28.xml.rels><?xml version="1.0" encoding="UTF-8" standalone="yes"?>
<Relationships xmlns="http://schemas.openxmlformats.org/package/2006/relationships"><Relationship Id="rId3" Type="http://schemas.openxmlformats.org/officeDocument/2006/relationships/image" Target="../media/image100.png"/><Relationship Id="rId1" Type="http://schemas.openxmlformats.org/officeDocument/2006/relationships/slideLayout" Target="../slideLayouts/slideLayout4.xml"/><Relationship Id="rId5" Type="http://schemas.openxmlformats.org/officeDocument/2006/relationships/image" Target="../media/image15.emf"/><Relationship Id="rId4" Type="http://schemas.openxmlformats.org/officeDocument/2006/relationships/image" Target="../media/image14.emf"/></Relationships>
</file>

<file path=ppt/slides/_rels/slide29.xml.rels><?xml version="1.0" encoding="UTF-8" standalone="yes"?>
<Relationships xmlns="http://schemas.openxmlformats.org/package/2006/relationships"><Relationship Id="rId3" Type="http://schemas.openxmlformats.org/officeDocument/2006/relationships/image" Target="../media/image100.png"/><Relationship Id="rId1" Type="http://schemas.openxmlformats.org/officeDocument/2006/relationships/slideLayout" Target="../slideLayouts/slideLayout4.xml"/><Relationship Id="rId5" Type="http://schemas.openxmlformats.org/officeDocument/2006/relationships/image" Target="../media/image15.emf"/><Relationship Id="rId4" Type="http://schemas.openxmlformats.org/officeDocument/2006/relationships/image" Target="../media/image14.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4.emf"/><Relationship Id="rId4" Type="http://schemas.openxmlformats.org/officeDocument/2006/relationships/image" Target="../media/image15.emf"/></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4.emf"/><Relationship Id="rId4" Type="http://schemas.openxmlformats.org/officeDocument/2006/relationships/image" Target="../media/image15.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6.emf"/><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6.emf"/><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6.emf"/><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emf"/></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emf"/></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0.png"/><Relationship Id="rId1" Type="http://schemas.openxmlformats.org/officeDocument/2006/relationships/slideLayout" Target="../slideLayouts/slideLayout4.xml"/><Relationship Id="rId5" Type="http://schemas.openxmlformats.org/officeDocument/2006/relationships/image" Target="../media/image16.emf"/><Relationship Id="rId4" Type="http://schemas.openxmlformats.org/officeDocument/2006/relationships/image" Target="../media/image17.png"/></Relationships>
</file>

<file path=ppt/slides/_rels/slide41.xml.rels><?xml version="1.0" encoding="UTF-8" standalone="yes"?>
<Relationships xmlns="http://schemas.openxmlformats.org/package/2006/relationships"><Relationship Id="rId3" Type="http://schemas.openxmlformats.org/officeDocument/2006/relationships/image" Target="../media/image190.png"/><Relationship Id="rId1" Type="http://schemas.openxmlformats.org/officeDocument/2006/relationships/slideLayout" Target="../slideLayouts/slideLayout4.xml"/><Relationship Id="rId5" Type="http://schemas.openxmlformats.org/officeDocument/2006/relationships/image" Target="../media/image16.emf"/><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3" Type="http://schemas.openxmlformats.org/officeDocument/2006/relationships/image" Target="../media/image190.png"/><Relationship Id="rId1" Type="http://schemas.openxmlformats.org/officeDocument/2006/relationships/slideLayout" Target="../slideLayouts/slideLayout4.xml"/><Relationship Id="rId5" Type="http://schemas.openxmlformats.org/officeDocument/2006/relationships/image" Target="../media/image16.emf"/><Relationship Id="rId4" Type="http://schemas.openxmlformats.org/officeDocument/2006/relationships/image" Target="../media/image17.png"/></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jpeg"/><Relationship Id="rId4" Type="http://schemas.openxmlformats.org/officeDocument/2006/relationships/image" Target="../media/image5.emf"/><Relationship Id="rId9"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2109" y="2025463"/>
            <a:ext cx="7479792" cy="1298448"/>
          </a:xfrm>
        </p:spPr>
        <p:txBody>
          <a:bodyPr/>
          <a:lstStyle/>
          <a:p>
            <a:r>
              <a:rPr lang="en-US" dirty="0" smtClean="0"/>
              <a:t>Server-side Sparse Matrix Multiply</a:t>
            </a:r>
            <a:br>
              <a:rPr lang="en-US" dirty="0" smtClean="0"/>
            </a:br>
            <a:r>
              <a:rPr lang="en-US" dirty="0" smtClean="0"/>
              <a:t>in the Accumulo Database</a:t>
            </a:r>
            <a:endParaRPr lang="en-US" dirty="0"/>
          </a:p>
        </p:txBody>
      </p:sp>
      <p:sp>
        <p:nvSpPr>
          <p:cNvPr id="3" name="Subtitle 2"/>
          <p:cNvSpPr>
            <a:spLocks noGrp="1"/>
          </p:cNvSpPr>
          <p:nvPr>
            <p:ph type="subTitle" sz="quarter" idx="1"/>
          </p:nvPr>
        </p:nvSpPr>
        <p:spPr>
          <a:xfrm>
            <a:off x="463649" y="3323911"/>
            <a:ext cx="8216712" cy="1792224"/>
          </a:xfrm>
        </p:spPr>
        <p:txBody>
          <a:bodyPr/>
          <a:lstStyle/>
          <a:p>
            <a:r>
              <a:rPr lang="en-US" sz="1800" dirty="0" smtClean="0"/>
              <a:t>Dylan Hutchison</a:t>
            </a:r>
            <a:r>
              <a:rPr lang="en-US" sz="1800" baseline="30000" dirty="0" smtClean="0"/>
              <a:t>12</a:t>
            </a:r>
            <a:r>
              <a:rPr lang="en-US" sz="1800" dirty="0" smtClean="0"/>
              <a:t>*    Vijay Gadepally</a:t>
            </a:r>
            <a:r>
              <a:rPr lang="en-US" sz="1800" baseline="30000" dirty="0" smtClean="0"/>
              <a:t>1</a:t>
            </a:r>
            <a:r>
              <a:rPr lang="en-US" sz="1800" dirty="0" smtClean="0"/>
              <a:t>*    Jeremy Kepner</a:t>
            </a:r>
            <a:r>
              <a:rPr lang="en-US" sz="1800" baseline="30000" dirty="0" smtClean="0"/>
              <a:t>1</a:t>
            </a:r>
            <a:r>
              <a:rPr lang="en-US" sz="1800" dirty="0" smtClean="0"/>
              <a:t>*    Adam Fuchs</a:t>
            </a:r>
            <a:r>
              <a:rPr lang="en-US" sz="1800" baseline="30000" dirty="0" smtClean="0"/>
              <a:t>3</a:t>
            </a:r>
            <a:endParaRPr lang="en-US" sz="1800" dirty="0" smtClean="0"/>
          </a:p>
          <a:p>
            <a:r>
              <a:rPr lang="en-US" baseline="30000" dirty="0"/>
              <a:t>1</a:t>
            </a:r>
            <a:r>
              <a:rPr lang="en-US" dirty="0" smtClean="0"/>
              <a:t>MIT Lincoln Laboratory    </a:t>
            </a:r>
            <a:r>
              <a:rPr lang="en-US" baseline="30000" dirty="0" smtClean="0"/>
              <a:t>2</a:t>
            </a:r>
            <a:r>
              <a:rPr lang="en-US" dirty="0" smtClean="0"/>
              <a:t>University of Washington    </a:t>
            </a:r>
            <a:r>
              <a:rPr lang="en-US" baseline="30000" dirty="0" smtClean="0"/>
              <a:t>3</a:t>
            </a:r>
            <a:r>
              <a:rPr lang="en-US" dirty="0" smtClean="0"/>
              <a:t>Sqrrl Inc.</a:t>
            </a:r>
          </a:p>
          <a:p>
            <a:r>
              <a:rPr lang="en-US" dirty="0" smtClean="0"/>
              <a:t>2015 </a:t>
            </a:r>
            <a:r>
              <a:rPr lang="en-US" dirty="0" smtClean="0"/>
              <a:t>September</a:t>
            </a:r>
            <a:endParaRPr lang="en-US" dirty="0"/>
          </a:p>
        </p:txBody>
      </p:sp>
      <p:pic>
        <p:nvPicPr>
          <p:cNvPr id="4" name="Picture 3"/>
          <p:cNvPicPr>
            <a:picLocks noChangeAspect="1"/>
          </p:cNvPicPr>
          <p:nvPr/>
        </p:nvPicPr>
        <p:blipFill>
          <a:blip r:embed="rId3"/>
          <a:stretch>
            <a:fillRect/>
          </a:stretch>
        </p:blipFill>
        <p:spPr>
          <a:xfrm>
            <a:off x="15536" y="0"/>
            <a:ext cx="898878" cy="904293"/>
          </a:xfrm>
          <a:prstGeom prst="rect">
            <a:avLst/>
          </a:prstGeom>
        </p:spPr>
      </p:pic>
      <p:sp>
        <p:nvSpPr>
          <p:cNvPr id="5" name="Rectangle 9"/>
          <p:cNvSpPr>
            <a:spLocks noChangeArrowheads="1"/>
          </p:cNvSpPr>
          <p:nvPr/>
        </p:nvSpPr>
        <p:spPr bwMode="auto">
          <a:xfrm>
            <a:off x="1312332" y="6493933"/>
            <a:ext cx="6646334"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904" tIns="45952" rIns="91904" bIns="45952" anchor="ctr"/>
          <a:lstStyle/>
          <a:p>
            <a:pPr defTabSz="914400" eaLnBrk="0" fontAlgn="base" hangingPunct="0">
              <a:spcBef>
                <a:spcPct val="0"/>
              </a:spcBef>
              <a:spcAft>
                <a:spcPct val="0"/>
              </a:spcAft>
              <a:defRPr/>
            </a:pPr>
            <a:r>
              <a:rPr lang="en-US" sz="1000" dirty="0" smtClean="0">
                <a:latin typeface="Arial" pitchFamily="-110" charset="0"/>
              </a:rPr>
              <a:t>*This </a:t>
            </a:r>
            <a:r>
              <a:rPr lang="en-US" sz="1000" dirty="0">
                <a:latin typeface="Arial" pitchFamily="-110" charset="0"/>
              </a:rPr>
              <a:t>material is based upon work supported by the National Science Foundation under Grant No. DMS-</a:t>
            </a:r>
            <a:r>
              <a:rPr lang="en-US" sz="1000" dirty="0" smtClean="0">
                <a:latin typeface="Arial" pitchFamily="-110" charset="0"/>
              </a:rPr>
              <a:t>1312831.</a:t>
            </a:r>
          </a:p>
          <a:p>
            <a:pPr defTabSz="914400" eaLnBrk="0" fontAlgn="base" hangingPunct="0">
              <a:spcBef>
                <a:spcPct val="0"/>
              </a:spcBef>
              <a:spcAft>
                <a:spcPct val="0"/>
              </a:spcAft>
              <a:defRPr/>
            </a:pPr>
            <a:r>
              <a:rPr lang="en-US" sz="1000" dirty="0">
                <a:latin typeface="Arial" pitchFamily="-110" charset="0"/>
              </a:rPr>
              <a:t>Any opinions, findings, and conclusions or recommendations expressed in this material are those of the author(s) and do not necessarily reflect the views of the National Science Foundation.</a:t>
            </a:r>
          </a:p>
          <a:p>
            <a:pPr defTabSz="914400" eaLnBrk="0" fontAlgn="base" hangingPunct="0">
              <a:spcBef>
                <a:spcPct val="0"/>
              </a:spcBef>
              <a:spcAft>
                <a:spcPct val="0"/>
              </a:spcAft>
              <a:defRPr/>
            </a:pPr>
            <a:endParaRPr lang="en-US" sz="1000" dirty="0">
              <a:latin typeface="Arial" pitchFamily="-110" charset="0"/>
            </a:endParaRPr>
          </a:p>
        </p:txBody>
      </p:sp>
      <p:pic>
        <p:nvPicPr>
          <p:cNvPr id="6" name="Picture 5" descr="141212-GraphuloLogo.pdf"/>
          <p:cNvPicPr>
            <a:picLocks noChangeAspect="1"/>
          </p:cNvPicPr>
          <p:nvPr/>
        </p:nvPicPr>
        <p:blipFill rotWithShape="1">
          <a:blip r:embed="rId4">
            <a:extLst>
              <a:ext uri="{28A0092B-C50C-407E-A947-70E740481C1C}">
                <a14:useLocalDpi xmlns:a14="http://schemas.microsoft.com/office/drawing/2010/main" val="0"/>
              </a:ext>
            </a:extLst>
          </a:blip>
          <a:srcRect l="2146" t="18889" r="3004" b="17875"/>
          <a:stretch/>
        </p:blipFill>
        <p:spPr>
          <a:xfrm>
            <a:off x="1419461" y="971265"/>
            <a:ext cx="6372500" cy="1369732"/>
          </a:xfrm>
          <a:prstGeom prst="rect">
            <a:avLst/>
          </a:prstGeom>
        </p:spPr>
      </p:pic>
    </p:spTree>
    <p:extLst>
      <p:ext uri="{BB962C8B-B14F-4D97-AF65-F5344CB8AC3E}">
        <p14:creationId xmlns:p14="http://schemas.microsoft.com/office/powerpoint/2010/main" val="24561572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Multiply on Big Data</a:t>
            </a:r>
          </a:p>
        </p:txBody>
      </p:sp>
      <mc:AlternateContent xmlns:mc="http://schemas.openxmlformats.org/markup-compatibility/2006" xmlns:a14="http://schemas.microsoft.com/office/drawing/2010/main">
        <mc:Choice Requires="a14">
          <p:sp>
            <p:nvSpPr>
              <p:cNvPr id="3" name="TextBox 2"/>
              <p:cNvSpPr txBox="1"/>
              <p:nvPr/>
            </p:nvSpPr>
            <p:spPr>
              <a:xfrm>
                <a:off x="281251" y="1540003"/>
                <a:ext cx="4137864" cy="1360629"/>
              </a:xfrm>
              <a:prstGeom prst="rect">
                <a:avLst/>
              </a:prstGeom>
              <a:noFill/>
            </p:spPr>
            <p:txBody>
              <a:bodyPr wrap="none" lIns="0" tIns="0" rIns="0" bIns="0" rtlCol="0">
                <a:spAutoFit/>
              </a:bodyPr>
              <a:lstStyle/>
              <a:p>
                <a:pPr algn="ctr"/>
                <a14:m>
                  <m:oMath xmlns:m="http://schemas.openxmlformats.org/officeDocument/2006/math">
                    <m:d>
                      <m:dPr>
                        <m:begChr m:val="["/>
                        <m:endChr m:val="]"/>
                        <m:ctrlPr>
                          <a:rPr lang="en-US" sz="2400" b="1" i="1" smtClean="0">
                            <a:latin typeface="Cambria Math" panose="02040503050406030204" pitchFamily="18" charset="0"/>
                          </a:rPr>
                        </m:ctrlPr>
                      </m:dPr>
                      <m:e>
                        <m:m>
                          <m:mPr>
                            <m:mcs>
                              <m:mc>
                                <m:mcPr>
                                  <m:count m:val="4"/>
                                  <m:mcJc m:val="center"/>
                                </m:mcPr>
                              </m:mc>
                            </m:mcs>
                            <m:ctrlPr>
                              <a:rPr lang="en-US" sz="2400" b="1" i="1" smtClean="0">
                                <a:latin typeface="Cambria Math" panose="02040503050406030204" pitchFamily="18" charset="0"/>
                              </a:rPr>
                            </m:ctrlPr>
                          </m:mPr>
                          <m:mr>
                            <m:e>
                              <m:r>
                                <m:rPr>
                                  <m:brk m:alnAt="7"/>
                                </m:rPr>
                                <a:rPr lang="en-US" sz="2400" b="1" i="1" smtClean="0">
                                  <a:latin typeface="Cambria Math" panose="02040503050406030204" pitchFamily="18" charset="0"/>
                                </a:rPr>
                                <m:t>𝟔</m:t>
                              </m:r>
                            </m:e>
                            <m:e>
                              <m:r>
                                <a:rPr lang="en-US" sz="2400" b="1" i="1" smtClean="0">
                                  <a:latin typeface="Cambria Math" panose="02040503050406030204" pitchFamily="18" charset="0"/>
                                </a:rPr>
                                <m:t>𝟓</m:t>
                              </m:r>
                            </m:e>
                            <m:e>
                              <m:r>
                                <a:rPr lang="en-US" sz="2400" b="1" i="1" smtClean="0">
                                  <a:latin typeface="Cambria Math" panose="02040503050406030204" pitchFamily="18" charset="0"/>
                                </a:rPr>
                                <m:t>𝟎</m:t>
                              </m:r>
                            </m:e>
                            <m:e>
                              <m:r>
                                <a:rPr lang="en-US" sz="2400" b="1" i="1" smtClean="0">
                                  <a:latin typeface="Cambria Math" panose="02040503050406030204" pitchFamily="18" charset="0"/>
                                </a:rPr>
                                <m:t>𝟐</m:t>
                              </m:r>
                            </m:e>
                          </m:mr>
                          <m:mr>
                            <m:e>
                              <m:r>
                                <a:rPr lang="en-US" sz="2400" b="1" i="1" smtClean="0">
                                  <a:latin typeface="Cambria Math" panose="02040503050406030204" pitchFamily="18" charset="0"/>
                                </a:rPr>
                                <m:t>𝟎</m:t>
                              </m:r>
                            </m:e>
                            <m:e>
                              <m:r>
                                <a:rPr lang="en-US" sz="2400" b="1" i="1" smtClean="0">
                                  <a:latin typeface="Cambria Math" panose="02040503050406030204" pitchFamily="18" charset="0"/>
                                </a:rPr>
                                <m:t>𝟒</m:t>
                              </m:r>
                            </m:e>
                            <m:e>
                              <m:r>
                                <a:rPr lang="en-US" sz="2400" b="1" i="1" smtClean="0">
                                  <a:latin typeface="Cambria Math" panose="02040503050406030204" pitchFamily="18" charset="0"/>
                                </a:rPr>
                                <m:t>𝟎</m:t>
                              </m:r>
                            </m:e>
                            <m:e>
                              <m:r>
                                <a:rPr lang="en-US" sz="2400" b="1" i="1" smtClean="0">
                                  <a:latin typeface="Cambria Math" panose="02040503050406030204" pitchFamily="18" charset="0"/>
                                </a:rPr>
                                <m:t>𝟎</m:t>
                              </m:r>
                            </m:e>
                          </m:mr>
                        </m:m>
                      </m:e>
                    </m:d>
                    <m:d>
                      <m:dPr>
                        <m:begChr m:val="["/>
                        <m:endChr m:val="]"/>
                        <m:ctrlPr>
                          <a:rPr lang="en-US" sz="2400" b="1" i="1" smtClean="0">
                            <a:latin typeface="Cambria Math" panose="02040503050406030204" pitchFamily="18" charset="0"/>
                          </a:rPr>
                        </m:ctrlPr>
                      </m:dPr>
                      <m:e>
                        <m:m>
                          <m:mPr>
                            <m:mcs>
                              <m:mc>
                                <m:mcPr>
                                  <m:count m:val="2"/>
                                  <m:mcJc m:val="center"/>
                                </m:mcPr>
                              </m:mc>
                            </m:mcs>
                            <m:ctrlPr>
                              <a:rPr lang="en-US" sz="2400" b="1" i="1" smtClean="0">
                                <a:latin typeface="Cambria Math" panose="02040503050406030204" pitchFamily="18" charset="0"/>
                              </a:rPr>
                            </m:ctrlPr>
                          </m:mPr>
                          <m:mr>
                            <m:e>
                              <m:r>
                                <m:rPr>
                                  <m:brk m:alnAt="7"/>
                                </m:rPr>
                                <a:rPr lang="en-US" sz="2400" b="1" i="1" smtClean="0">
                                  <a:latin typeface="Cambria Math" panose="02040503050406030204" pitchFamily="18" charset="0"/>
                                </a:rPr>
                                <m:t>𝟎</m:t>
                              </m:r>
                            </m:e>
                            <m:e>
                              <m:r>
                                <a:rPr lang="en-US" sz="2400" b="1" i="1" smtClean="0">
                                  <a:latin typeface="Cambria Math" panose="02040503050406030204" pitchFamily="18" charset="0"/>
                                </a:rPr>
                                <m:t>𝟎</m:t>
                              </m:r>
                            </m:e>
                          </m:mr>
                          <m:mr>
                            <m:e>
                              <m:r>
                                <a:rPr lang="en-US" sz="2400" b="1" i="1" smtClean="0">
                                  <a:latin typeface="Cambria Math" panose="02040503050406030204" pitchFamily="18" charset="0"/>
                                </a:rPr>
                                <m:t>𝟎</m:t>
                              </m:r>
                            </m:e>
                            <m:e>
                              <m:r>
                                <a:rPr lang="en-US" sz="2400" b="1" i="1" smtClean="0">
                                  <a:latin typeface="Cambria Math" panose="02040503050406030204" pitchFamily="18" charset="0"/>
                                </a:rPr>
                                <m:t>𝟑</m:t>
                              </m:r>
                            </m:e>
                          </m:mr>
                          <m:mr>
                            <m:e>
                              <m:r>
                                <a:rPr lang="en-US" sz="2400" b="1" i="1" smtClean="0">
                                  <a:latin typeface="Cambria Math" panose="02040503050406030204" pitchFamily="18" charset="0"/>
                                </a:rPr>
                                <m:t>𝟓</m:t>
                              </m:r>
                            </m:e>
                            <m:e>
                              <m:r>
                                <a:rPr lang="en-US" sz="2400" b="1" i="1" smtClean="0">
                                  <a:latin typeface="Cambria Math" panose="02040503050406030204" pitchFamily="18" charset="0"/>
                                </a:rPr>
                                <m:t>𝟎</m:t>
                              </m:r>
                            </m:e>
                          </m:mr>
                          <m:mr>
                            <m:e>
                              <m:r>
                                <a:rPr lang="en-US" sz="2400" b="1" i="1" smtClean="0">
                                  <a:latin typeface="Cambria Math" panose="02040503050406030204" pitchFamily="18" charset="0"/>
                                </a:rPr>
                                <m:t>𝟑</m:t>
                              </m:r>
                            </m:e>
                            <m:e>
                              <m:r>
                                <a:rPr lang="en-US" sz="2400" b="1" i="1" smtClean="0">
                                  <a:latin typeface="Cambria Math" panose="02040503050406030204" pitchFamily="18" charset="0"/>
                                </a:rPr>
                                <m:t>𝟒</m:t>
                              </m:r>
                            </m:e>
                          </m:mr>
                        </m:m>
                      </m:e>
                    </m:d>
                  </m:oMath>
                </a14:m>
                <a:r>
                  <a:rPr lang="en-US" sz="2400" b="1" dirty="0" smtClean="0"/>
                  <a:t>=</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a:latin typeface="Cambria Math" panose="02040503050406030204" pitchFamily="18" charset="0"/>
                                </a:rPr>
                                <m:t>𝟔</m:t>
                              </m:r>
                            </m:e>
                            <m:e>
                              <m:r>
                                <a:rPr lang="en-US" sz="2400" b="1" i="1" smtClean="0">
                                  <a:latin typeface="Cambria Math" panose="02040503050406030204" pitchFamily="18" charset="0"/>
                                </a:rPr>
                                <m:t>𝟐𝟑</m:t>
                              </m:r>
                            </m:e>
                          </m:mr>
                          <m:mr>
                            <m:e>
                              <m:r>
                                <a:rPr lang="en-US" sz="2400" b="1" i="1">
                                  <a:latin typeface="Cambria Math" panose="02040503050406030204" pitchFamily="18" charset="0"/>
                                </a:rPr>
                                <m:t>𝟎</m:t>
                              </m:r>
                            </m:e>
                            <m:e>
                              <m:r>
                                <a:rPr lang="en-US" sz="2400" b="1" i="1" smtClean="0">
                                  <a:latin typeface="Cambria Math" panose="02040503050406030204" pitchFamily="18" charset="0"/>
                                </a:rPr>
                                <m:t>𝟏𝟐</m:t>
                              </m:r>
                            </m:e>
                          </m:mr>
                        </m:m>
                      </m:e>
                    </m:d>
                  </m:oMath>
                </a14:m>
                <a:endParaRPr lang="en-US" sz="24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281251" y="1540003"/>
                <a:ext cx="4137864" cy="1360629"/>
              </a:xfrm>
              <a:prstGeom prst="rect">
                <a:avLst/>
              </a:prstGeom>
              <a:blipFill rotWithShape="0">
                <a:blip r:embed="rId2"/>
                <a:stretch>
                  <a:fillRect/>
                </a:stretch>
              </a:blipFill>
            </p:spPr>
            <p:txBody>
              <a:bodyPr/>
              <a:lstStyle/>
              <a:p>
                <a:r>
                  <a:rPr lang="en-US">
                    <a:noFill/>
                  </a:rPr>
                  <a:t> </a:t>
                </a:r>
              </a:p>
            </p:txBody>
          </p:sp>
        </mc:Fallback>
      </mc:AlternateContent>
      <p:cxnSp>
        <p:nvCxnSpPr>
          <p:cNvPr id="7" name="Straight Connector 6"/>
          <p:cNvCxnSpPr/>
          <p:nvPr/>
        </p:nvCxnSpPr>
        <p:spPr bwMode="auto">
          <a:xfrm>
            <a:off x="4692316" y="1045368"/>
            <a:ext cx="0" cy="2070811"/>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9" name="Straight Connector 8"/>
          <p:cNvCxnSpPr/>
          <p:nvPr/>
        </p:nvCxnSpPr>
        <p:spPr bwMode="auto">
          <a:xfrm flipH="1">
            <a:off x="168442" y="3116179"/>
            <a:ext cx="4523874" cy="23747"/>
          </a:xfrm>
          <a:prstGeom prst="line">
            <a:avLst/>
          </a:prstGeom>
          <a:solidFill>
            <a:schemeClr val="accent1"/>
          </a:solidFill>
          <a:ln w="12700" cap="flat" cmpd="sng" algn="ctr">
            <a:solidFill>
              <a:schemeClr val="tx1"/>
            </a:solidFill>
            <a:prstDash val="solid"/>
            <a:round/>
            <a:headEnd type="none" w="sm" len="sm"/>
            <a:tailEnd type="none" w="sm" len="sm"/>
          </a:ln>
          <a:effectLst/>
        </p:spPr>
      </p:cxnSp>
      <mc:AlternateContent xmlns:mc="http://schemas.openxmlformats.org/markup-compatibility/2006" xmlns:a14="http://schemas.microsoft.com/office/drawing/2010/main">
        <mc:Choice Requires="a14">
          <p:sp>
            <p:nvSpPr>
              <p:cNvPr id="23" name="TextBox 22"/>
              <p:cNvSpPr txBox="1"/>
              <p:nvPr/>
            </p:nvSpPr>
            <p:spPr>
              <a:xfrm>
                <a:off x="281251" y="1045368"/>
                <a:ext cx="4347729" cy="400110"/>
              </a:xfrm>
              <a:prstGeom prst="rect">
                <a:avLst/>
              </a:prstGeom>
              <a:noFill/>
            </p:spPr>
            <p:txBody>
              <a:bodyPr wrap="none" rtlCol="0">
                <a:spAutoFit/>
              </a:bodyPr>
              <a:lstStyle/>
              <a:p>
                <a:r>
                  <a:rPr lang="en-US" sz="2000" b="1" dirty="0" smtClean="0"/>
                  <a:t>Traditional Matrix Multiply: </a:t>
                </a:r>
                <a14:m>
                  <m:oMath xmlns:m="http://schemas.openxmlformats.org/officeDocument/2006/math">
                    <m:r>
                      <a:rPr lang="en-US" sz="2000" b="1" i="1" smtClean="0">
                        <a:latin typeface="Cambria Math" panose="02040503050406030204" pitchFamily="18" charset="0"/>
                      </a:rPr>
                      <m:t>𝑨𝑩</m:t>
                    </m:r>
                    <m:r>
                      <a:rPr lang="en-US" sz="2000" b="1" i="1" smtClean="0">
                        <a:latin typeface="Cambria Math" panose="02040503050406030204" pitchFamily="18" charset="0"/>
                      </a:rPr>
                      <m:t>=</m:t>
                    </m:r>
                    <m:r>
                      <a:rPr lang="en-US" sz="2000" b="1" i="1" smtClean="0">
                        <a:latin typeface="Cambria Math" panose="02040503050406030204" pitchFamily="18" charset="0"/>
                      </a:rPr>
                      <m:t>𝑪</m:t>
                    </m:r>
                  </m:oMath>
                </a14:m>
                <a:endParaRPr lang="en-US" sz="2000" b="1" dirty="0"/>
              </a:p>
            </p:txBody>
          </p:sp>
        </mc:Choice>
        <mc:Fallback xmlns="">
          <p:sp>
            <p:nvSpPr>
              <p:cNvPr id="23" name="TextBox 22"/>
              <p:cNvSpPr txBox="1">
                <a:spLocks noRot="1" noChangeAspect="1" noMove="1" noResize="1" noEditPoints="1" noAdjustHandles="1" noChangeArrowheads="1" noChangeShapeType="1" noTextEdit="1"/>
              </p:cNvSpPr>
              <p:nvPr/>
            </p:nvSpPr>
            <p:spPr>
              <a:xfrm>
                <a:off x="281251" y="1045368"/>
                <a:ext cx="4347729" cy="400110"/>
              </a:xfrm>
              <a:prstGeom prst="rect">
                <a:avLst/>
              </a:prstGeom>
              <a:blipFill rotWithShape="0">
                <a:blip r:embed="rId3"/>
                <a:stretch>
                  <a:fillRect l="-1403" t="-6061" b="-27273"/>
                </a:stretch>
              </a:blipFill>
            </p:spPr>
            <p:txBody>
              <a:bodyPr/>
              <a:lstStyle/>
              <a:p>
                <a:r>
                  <a:rPr lang="en-US">
                    <a:noFill/>
                  </a:rPr>
                  <a:t> </a:t>
                </a:r>
              </a:p>
            </p:txBody>
          </p:sp>
        </mc:Fallback>
      </mc:AlternateContent>
    </p:spTree>
    <p:extLst>
      <p:ext uri="{BB962C8B-B14F-4D97-AF65-F5344CB8AC3E}">
        <p14:creationId xmlns:p14="http://schemas.microsoft.com/office/powerpoint/2010/main" val="5593923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Multiply on Big Data</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281251" y="1540003"/>
                <a:ext cx="4137864" cy="1360629"/>
              </a:xfrm>
              <a:prstGeom prst="rect">
                <a:avLst/>
              </a:prstGeom>
              <a:noFill/>
            </p:spPr>
            <p:txBody>
              <a:bodyPr wrap="none" lIns="0" tIns="0" rIns="0" bIns="0" rtlCol="0">
                <a:spAutoFit/>
              </a:bodyPr>
              <a:lstStyle/>
              <a:p>
                <a:pPr algn="ctr"/>
                <a14:m>
                  <m:oMath xmlns:m="http://schemas.openxmlformats.org/officeDocument/2006/math">
                    <m:d>
                      <m:dPr>
                        <m:begChr m:val="["/>
                        <m:endChr m:val="]"/>
                        <m:ctrlPr>
                          <a:rPr lang="en-US" sz="2400" b="1" i="1" smtClean="0">
                            <a:latin typeface="Cambria Math" panose="02040503050406030204" pitchFamily="18" charset="0"/>
                          </a:rPr>
                        </m:ctrlPr>
                      </m:dPr>
                      <m:e>
                        <m:m>
                          <m:mPr>
                            <m:mcs>
                              <m:mc>
                                <m:mcPr>
                                  <m:count m:val="4"/>
                                  <m:mcJc m:val="center"/>
                                </m:mcPr>
                              </m:mc>
                            </m:mcs>
                            <m:ctrlPr>
                              <a:rPr lang="en-US" sz="2400" b="1" i="1" smtClean="0">
                                <a:latin typeface="Cambria Math" panose="02040503050406030204" pitchFamily="18" charset="0"/>
                              </a:rPr>
                            </m:ctrlPr>
                          </m:mPr>
                          <m:mr>
                            <m:e>
                              <m:r>
                                <m:rPr>
                                  <m:brk m:alnAt="7"/>
                                </m:rPr>
                                <a:rPr lang="en-US" sz="2400" b="1" i="1" smtClean="0">
                                  <a:latin typeface="Cambria Math" panose="02040503050406030204" pitchFamily="18" charset="0"/>
                                </a:rPr>
                                <m:t>𝟔</m:t>
                              </m:r>
                            </m:e>
                            <m:e>
                              <m:r>
                                <a:rPr lang="en-US" sz="2400" b="1" i="1" smtClean="0">
                                  <a:latin typeface="Cambria Math" panose="02040503050406030204" pitchFamily="18" charset="0"/>
                                </a:rPr>
                                <m:t>𝟓</m:t>
                              </m:r>
                            </m:e>
                            <m:e>
                              <m:r>
                                <a:rPr lang="en-US" sz="2400" b="1" i="1" smtClean="0">
                                  <a:latin typeface="Cambria Math" panose="02040503050406030204" pitchFamily="18" charset="0"/>
                                </a:rPr>
                                <m:t>𝟎</m:t>
                              </m:r>
                            </m:e>
                            <m:e>
                              <m:r>
                                <a:rPr lang="en-US" sz="2400" b="1" i="1" smtClean="0">
                                  <a:latin typeface="Cambria Math" panose="02040503050406030204" pitchFamily="18" charset="0"/>
                                </a:rPr>
                                <m:t>𝟐</m:t>
                              </m:r>
                            </m:e>
                          </m:mr>
                          <m:mr>
                            <m:e>
                              <m:r>
                                <a:rPr lang="en-US" sz="2400" b="1" i="1" smtClean="0">
                                  <a:latin typeface="Cambria Math" panose="02040503050406030204" pitchFamily="18" charset="0"/>
                                </a:rPr>
                                <m:t>𝟎</m:t>
                              </m:r>
                            </m:e>
                            <m:e>
                              <m:r>
                                <a:rPr lang="en-US" sz="2400" b="1" i="1" smtClean="0">
                                  <a:latin typeface="Cambria Math" panose="02040503050406030204" pitchFamily="18" charset="0"/>
                                </a:rPr>
                                <m:t>𝟒</m:t>
                              </m:r>
                            </m:e>
                            <m:e>
                              <m:r>
                                <a:rPr lang="en-US" sz="2400" b="1" i="1" smtClean="0">
                                  <a:latin typeface="Cambria Math" panose="02040503050406030204" pitchFamily="18" charset="0"/>
                                </a:rPr>
                                <m:t>𝟎</m:t>
                              </m:r>
                            </m:e>
                            <m:e>
                              <m:r>
                                <a:rPr lang="en-US" sz="2400" b="1" i="1" smtClean="0">
                                  <a:latin typeface="Cambria Math" panose="02040503050406030204" pitchFamily="18" charset="0"/>
                                </a:rPr>
                                <m:t>𝟎</m:t>
                              </m:r>
                            </m:e>
                          </m:mr>
                        </m:m>
                      </m:e>
                    </m:d>
                    <m:d>
                      <m:dPr>
                        <m:begChr m:val="["/>
                        <m:endChr m:val="]"/>
                        <m:ctrlPr>
                          <a:rPr lang="en-US" sz="2400" b="1" i="1" smtClean="0">
                            <a:latin typeface="Cambria Math" panose="02040503050406030204" pitchFamily="18" charset="0"/>
                          </a:rPr>
                        </m:ctrlPr>
                      </m:dPr>
                      <m:e>
                        <m:m>
                          <m:mPr>
                            <m:mcs>
                              <m:mc>
                                <m:mcPr>
                                  <m:count m:val="2"/>
                                  <m:mcJc m:val="center"/>
                                </m:mcPr>
                              </m:mc>
                            </m:mcs>
                            <m:ctrlPr>
                              <a:rPr lang="en-US" sz="2400" b="1" i="1" smtClean="0">
                                <a:latin typeface="Cambria Math" panose="02040503050406030204" pitchFamily="18" charset="0"/>
                              </a:rPr>
                            </m:ctrlPr>
                          </m:mPr>
                          <m:mr>
                            <m:e>
                              <m:r>
                                <m:rPr>
                                  <m:brk m:alnAt="7"/>
                                </m:rPr>
                                <a:rPr lang="en-US" sz="2400" b="1" i="1" smtClean="0">
                                  <a:latin typeface="Cambria Math" panose="02040503050406030204" pitchFamily="18" charset="0"/>
                                </a:rPr>
                                <m:t>𝟎</m:t>
                              </m:r>
                            </m:e>
                            <m:e>
                              <m:r>
                                <a:rPr lang="en-US" sz="2400" b="1" i="1" smtClean="0">
                                  <a:latin typeface="Cambria Math" panose="02040503050406030204" pitchFamily="18" charset="0"/>
                                </a:rPr>
                                <m:t>𝟎</m:t>
                              </m:r>
                            </m:e>
                          </m:mr>
                          <m:mr>
                            <m:e>
                              <m:r>
                                <a:rPr lang="en-US" sz="2400" b="1" i="1" smtClean="0">
                                  <a:latin typeface="Cambria Math" panose="02040503050406030204" pitchFamily="18" charset="0"/>
                                </a:rPr>
                                <m:t>𝟎</m:t>
                              </m:r>
                            </m:e>
                            <m:e>
                              <m:r>
                                <a:rPr lang="en-US" sz="2400" b="1" i="1" smtClean="0">
                                  <a:latin typeface="Cambria Math" panose="02040503050406030204" pitchFamily="18" charset="0"/>
                                </a:rPr>
                                <m:t>𝟑</m:t>
                              </m:r>
                            </m:e>
                          </m:mr>
                          <m:mr>
                            <m:e>
                              <m:r>
                                <a:rPr lang="en-US" sz="2400" b="1" i="1" smtClean="0">
                                  <a:latin typeface="Cambria Math" panose="02040503050406030204" pitchFamily="18" charset="0"/>
                                </a:rPr>
                                <m:t>𝟓</m:t>
                              </m:r>
                            </m:e>
                            <m:e>
                              <m:r>
                                <a:rPr lang="en-US" sz="2400" b="1" i="1" smtClean="0">
                                  <a:latin typeface="Cambria Math" panose="02040503050406030204" pitchFamily="18" charset="0"/>
                                </a:rPr>
                                <m:t>𝟎</m:t>
                              </m:r>
                            </m:e>
                          </m:mr>
                          <m:mr>
                            <m:e>
                              <m:r>
                                <a:rPr lang="en-US" sz="2400" b="1" i="1" smtClean="0">
                                  <a:latin typeface="Cambria Math" panose="02040503050406030204" pitchFamily="18" charset="0"/>
                                </a:rPr>
                                <m:t>𝟑</m:t>
                              </m:r>
                            </m:e>
                            <m:e>
                              <m:r>
                                <a:rPr lang="en-US" sz="2400" b="1" i="1" smtClean="0">
                                  <a:latin typeface="Cambria Math" panose="02040503050406030204" pitchFamily="18" charset="0"/>
                                </a:rPr>
                                <m:t>𝟒</m:t>
                              </m:r>
                            </m:e>
                          </m:mr>
                        </m:m>
                      </m:e>
                    </m:d>
                  </m:oMath>
                </a14:m>
                <a:r>
                  <a:rPr lang="en-US" sz="2400" b="1" dirty="0" smtClean="0"/>
                  <a:t>=</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a:latin typeface="Cambria Math" panose="02040503050406030204" pitchFamily="18" charset="0"/>
                                </a:rPr>
                                <m:t>𝟔</m:t>
                              </m:r>
                            </m:e>
                            <m:e>
                              <m:r>
                                <a:rPr lang="en-US" sz="2400" b="1" i="1" smtClean="0">
                                  <a:latin typeface="Cambria Math" panose="02040503050406030204" pitchFamily="18" charset="0"/>
                                </a:rPr>
                                <m:t>𝟐𝟑</m:t>
                              </m:r>
                            </m:e>
                          </m:mr>
                          <m:mr>
                            <m:e>
                              <m:r>
                                <a:rPr lang="en-US" sz="2400" b="1" i="1">
                                  <a:latin typeface="Cambria Math" panose="02040503050406030204" pitchFamily="18" charset="0"/>
                                </a:rPr>
                                <m:t>𝟎</m:t>
                              </m:r>
                            </m:e>
                            <m:e>
                              <m:r>
                                <a:rPr lang="en-US" sz="2400" b="1" i="1" smtClean="0">
                                  <a:latin typeface="Cambria Math" panose="02040503050406030204" pitchFamily="18" charset="0"/>
                                </a:rPr>
                                <m:t>𝟏𝟐</m:t>
                              </m:r>
                            </m:e>
                          </m:mr>
                        </m:m>
                      </m:e>
                    </m:d>
                  </m:oMath>
                </a14:m>
                <a:endParaRPr lang="en-US" sz="24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281251" y="1540003"/>
                <a:ext cx="4137864" cy="1360629"/>
              </a:xfrm>
              <a:prstGeom prst="rect">
                <a:avLst/>
              </a:prstGeom>
              <a:blipFill rotWithShape="0">
                <a:blip r:embed="rId3"/>
                <a:stretch>
                  <a:fillRect/>
                </a:stretch>
              </a:blipFill>
            </p:spPr>
            <p:txBody>
              <a:bodyPr/>
              <a:lstStyle/>
              <a:p>
                <a:r>
                  <a:rPr lang="en-US">
                    <a:noFill/>
                  </a:rPr>
                  <a:t> </a:t>
                </a:r>
              </a:p>
            </p:txBody>
          </p:sp>
        </mc:Fallback>
      </mc:AlternateContent>
      <p:grpSp>
        <p:nvGrpSpPr>
          <p:cNvPr id="14" name="Group 13"/>
          <p:cNvGrpSpPr/>
          <p:nvPr/>
        </p:nvGrpSpPr>
        <p:grpSpPr>
          <a:xfrm>
            <a:off x="130629" y="3397736"/>
            <a:ext cx="8071539" cy="2598168"/>
            <a:chOff x="3025505" y="2247280"/>
            <a:chExt cx="8065957" cy="2598168"/>
          </a:xfrm>
        </p:grpSpPr>
        <mc:AlternateContent xmlns:mc="http://schemas.openxmlformats.org/markup-compatibility/2006" xmlns:a14="http://schemas.microsoft.com/office/drawing/2010/main">
          <mc:Choice Requires="a14">
            <p:sp>
              <p:nvSpPr>
                <p:cNvPr id="6" name="TextBox 5"/>
                <p:cNvSpPr txBox="1"/>
                <p:nvPr/>
              </p:nvSpPr>
              <p:spPr>
                <a:xfrm>
                  <a:off x="4393989" y="3414887"/>
                  <a:ext cx="6697473" cy="1360629"/>
                </a:xfrm>
                <a:prstGeom prst="rect">
                  <a:avLst/>
                </a:prstGeom>
                <a:noFill/>
              </p:spPr>
              <p:txBody>
                <a:bodyPr wrap="square" lIns="0" tIns="0" rIns="0" bIns="0" rtlCol="0">
                  <a:spAutoFit/>
                </a:bodyPr>
                <a:lstStyle/>
                <a:p>
                  <a14:m>
                    <m:oMath xmlns:m="http://schemas.openxmlformats.org/officeDocument/2006/math">
                      <m:d>
                        <m:dPr>
                          <m:begChr m:val="["/>
                          <m:endChr m:val="]"/>
                          <m:ctrlPr>
                            <a:rPr lang="en-US" sz="2400" b="1" i="1" smtClean="0">
                              <a:latin typeface="Cambria Math" panose="02040503050406030204" pitchFamily="18" charset="0"/>
                            </a:rPr>
                          </m:ctrlPr>
                        </m:dPr>
                        <m:e>
                          <m:m>
                            <m:mPr>
                              <m:mcs>
                                <m:mc>
                                  <m:mcPr>
                                    <m:count m:val="4"/>
                                    <m:mcJc m:val="center"/>
                                  </m:mcPr>
                                </m:mc>
                              </m:mcs>
                              <m:ctrlPr>
                                <a:rPr lang="en-US" sz="2400" b="1" i="1" smtClean="0">
                                  <a:latin typeface="Cambria Math" panose="02040503050406030204" pitchFamily="18" charset="0"/>
                                </a:rPr>
                              </m:ctrlPr>
                            </m:mPr>
                            <m:mr>
                              <m:e>
                                <m:r>
                                  <m:rPr>
                                    <m:brk m:alnAt="7"/>
                                  </m:rPr>
                                  <a:rPr lang="en-US" sz="2400" b="1" i="1" smtClean="0">
                                    <a:latin typeface="Cambria Math" panose="02040503050406030204" pitchFamily="18" charset="0"/>
                                  </a:rPr>
                                  <m:t>𝟔</m:t>
                                </m:r>
                              </m:e>
                              <m:e>
                                <m:r>
                                  <a:rPr lang="en-US" sz="2400" b="1" i="1" smtClean="0">
                                    <a:latin typeface="Cambria Math" panose="02040503050406030204" pitchFamily="18" charset="0"/>
                                  </a:rPr>
                                  <m:t>𝟓</m:t>
                                </m:r>
                              </m:e>
                              <m:e>
                                <m:r>
                                  <a:rPr lang="en-US" sz="2400" b="1" i="1" smtClean="0">
                                    <a:latin typeface="Cambria Math" panose="02040503050406030204" pitchFamily="18" charset="0"/>
                                  </a:rPr>
                                  <m:t>𝟎</m:t>
                                </m:r>
                              </m:e>
                              <m:e>
                                <m:r>
                                  <a:rPr lang="en-US" sz="2400" b="1" i="1" smtClean="0">
                                    <a:latin typeface="Cambria Math" panose="02040503050406030204" pitchFamily="18" charset="0"/>
                                  </a:rPr>
                                  <m:t>𝟐</m:t>
                                </m:r>
                              </m:e>
                            </m:mr>
                            <m:mr>
                              <m:e>
                                <m:r>
                                  <a:rPr lang="en-US" sz="2400" b="1" i="1" smtClean="0">
                                    <a:latin typeface="Cambria Math" panose="02040503050406030204" pitchFamily="18" charset="0"/>
                                  </a:rPr>
                                  <m:t>𝟎</m:t>
                                </m:r>
                              </m:e>
                              <m:e>
                                <m:r>
                                  <a:rPr lang="en-US" sz="2400" b="1" i="1" smtClean="0">
                                    <a:latin typeface="Cambria Math" panose="02040503050406030204" pitchFamily="18" charset="0"/>
                                  </a:rPr>
                                  <m:t>𝟒</m:t>
                                </m:r>
                              </m:e>
                              <m:e>
                                <m:r>
                                  <a:rPr lang="en-US" sz="2400" b="1" i="1" smtClean="0">
                                    <a:latin typeface="Cambria Math" panose="02040503050406030204" pitchFamily="18" charset="0"/>
                                  </a:rPr>
                                  <m:t>𝟎</m:t>
                                </m:r>
                              </m:e>
                              <m:e>
                                <m:r>
                                  <a:rPr lang="en-US" sz="2400" b="1" i="1" smtClean="0">
                                    <a:latin typeface="Cambria Math" panose="02040503050406030204" pitchFamily="18" charset="0"/>
                                  </a:rPr>
                                  <m:t>𝟎</m:t>
                                </m:r>
                              </m:e>
                            </m:mr>
                          </m:m>
                        </m:e>
                      </m:d>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a:latin typeface="Cambria Math" panose="02040503050406030204" pitchFamily="18" charset="0"/>
                                  </a:rPr>
                                  <m:t>𝟎</m:t>
                                </m:r>
                              </m:e>
                              <m:e>
                                <m:r>
                                  <a:rPr lang="en-US" sz="2400" b="1" i="1">
                                    <a:latin typeface="Cambria Math" panose="02040503050406030204" pitchFamily="18" charset="0"/>
                                  </a:rPr>
                                  <m:t>𝟎</m:t>
                                </m:r>
                              </m:e>
                            </m:mr>
                            <m:mr>
                              <m:e>
                                <m:r>
                                  <a:rPr lang="en-US" sz="2400" b="1" i="1">
                                    <a:latin typeface="Cambria Math" panose="02040503050406030204" pitchFamily="18" charset="0"/>
                                  </a:rPr>
                                  <m:t>𝟎</m:t>
                                </m:r>
                              </m:e>
                              <m:e>
                                <m:r>
                                  <a:rPr lang="en-US" sz="2400" b="1" i="1">
                                    <a:latin typeface="Cambria Math" panose="02040503050406030204" pitchFamily="18" charset="0"/>
                                  </a:rPr>
                                  <m:t>𝟑</m:t>
                                </m:r>
                              </m:e>
                            </m:mr>
                            <m:mr>
                              <m:e>
                                <m:r>
                                  <a:rPr lang="en-US" sz="2400" b="1" i="1">
                                    <a:latin typeface="Cambria Math" panose="02040503050406030204" pitchFamily="18" charset="0"/>
                                  </a:rPr>
                                  <m:t>𝟓</m:t>
                                </m:r>
                              </m:e>
                              <m:e>
                                <m:r>
                                  <a:rPr lang="en-US" sz="2400" b="1" i="1">
                                    <a:latin typeface="Cambria Math" panose="02040503050406030204" pitchFamily="18" charset="0"/>
                                  </a:rPr>
                                  <m:t>𝟎</m:t>
                                </m:r>
                              </m:e>
                            </m:mr>
                            <m:mr>
                              <m:e>
                                <m:r>
                                  <a:rPr lang="en-US" sz="2400" b="1" i="1">
                                    <a:latin typeface="Cambria Math" panose="02040503050406030204" pitchFamily="18" charset="0"/>
                                  </a:rPr>
                                  <m:t>𝟑</m:t>
                                </m:r>
                              </m:e>
                              <m:e>
                                <m:r>
                                  <a:rPr lang="en-US" sz="2400" b="1" i="1">
                                    <a:latin typeface="Cambria Math" panose="02040503050406030204" pitchFamily="18" charset="0"/>
                                  </a:rPr>
                                  <m:t>𝟒</m:t>
                                </m:r>
                              </m:e>
                            </m:mr>
                          </m:m>
                        </m:e>
                      </m:d>
                      <m:r>
                        <a:rPr lang="en-US" sz="2400" b="1" i="1" smtClean="0">
                          <a:latin typeface="Cambria Math" panose="02040503050406030204" pitchFamily="18" charset="0"/>
                        </a:rPr>
                        <m:t>=</m:t>
                      </m:r>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a:latin typeface="Cambria Math" panose="02040503050406030204" pitchFamily="18" charset="0"/>
                                  </a:rPr>
                                  <m:t>𝟔</m:t>
                                </m:r>
                              </m:e>
                              <m:e>
                                <m:r>
                                  <a:rPr lang="en-US" sz="2400" b="1" i="1" smtClean="0">
                                    <a:latin typeface="Cambria Math" panose="02040503050406030204" pitchFamily="18" charset="0"/>
                                  </a:rPr>
                                  <m:t>𝟐𝟑</m:t>
                                </m:r>
                              </m:e>
                            </m:mr>
                            <m:mr>
                              <m:e>
                                <m:r>
                                  <a:rPr lang="en-US" sz="2400" b="1" i="1">
                                    <a:latin typeface="Cambria Math" panose="02040503050406030204" pitchFamily="18" charset="0"/>
                                  </a:rPr>
                                  <m:t>𝟎</m:t>
                                </m:r>
                              </m:e>
                              <m:e>
                                <m:r>
                                  <a:rPr lang="en-US" sz="2400" b="1" i="1" smtClean="0">
                                    <a:latin typeface="Cambria Math" panose="02040503050406030204" pitchFamily="18" charset="0"/>
                                  </a:rPr>
                                  <m:t>𝟏𝟐</m:t>
                                </m:r>
                              </m:e>
                            </m:mr>
                          </m:m>
                        </m:e>
                      </m:d>
                    </m:oMath>
                  </a14:m>
                  <a:r>
                    <a:rPr lang="en-US" sz="2400" b="1" dirty="0"/>
                    <a:t> </a:t>
                  </a:r>
                </a:p>
              </p:txBody>
            </p:sp>
          </mc:Choice>
          <mc:Fallback xmlns="">
            <p:sp>
              <p:nvSpPr>
                <p:cNvPr id="6" name="TextBox 5"/>
                <p:cNvSpPr txBox="1">
                  <a:spLocks noRot="1" noChangeAspect="1" noMove="1" noResize="1" noEditPoints="1" noAdjustHandles="1" noChangeArrowheads="1" noChangeShapeType="1" noTextEdit="1"/>
                </p:cNvSpPr>
                <p:nvPr/>
              </p:nvSpPr>
              <p:spPr>
                <a:xfrm>
                  <a:off x="4393989" y="3414887"/>
                  <a:ext cx="6697473" cy="1360629"/>
                </a:xfrm>
                <a:prstGeom prst="rect">
                  <a:avLst/>
                </a:prstGeom>
                <a:blipFill rotWithShape="0">
                  <a:blip r:embed="rId4"/>
                  <a:stretch>
                    <a:fillRect/>
                  </a:stretch>
                </a:blipFill>
              </p:spPr>
              <p:txBody>
                <a:bodyPr/>
                <a:lstStyle/>
                <a:p>
                  <a:r>
                    <a:rPr lang="en-US">
                      <a:noFill/>
                    </a:rPr>
                    <a:t> </a:t>
                  </a:r>
                </a:p>
              </p:txBody>
            </p:sp>
          </mc:Fallback>
        </mc:AlternateContent>
        <p:sp>
          <p:nvSpPr>
            <p:cNvPr id="10" name="Rectangle 9"/>
            <p:cNvSpPr/>
            <p:nvPr/>
          </p:nvSpPr>
          <p:spPr>
            <a:xfrm>
              <a:off x="3025505" y="3736410"/>
              <a:ext cx="1385316" cy="723275"/>
            </a:xfrm>
            <a:prstGeom prst="rect">
              <a:avLst/>
            </a:prstGeom>
          </p:spPr>
          <p:txBody>
            <a:bodyPr wrap="none">
              <a:spAutoFit/>
            </a:bodyPr>
            <a:lstStyle/>
            <a:p>
              <a:pPr>
                <a:spcBef>
                  <a:spcPts val="600"/>
                </a:spcBef>
              </a:pPr>
              <a:r>
                <a:rPr lang="en-US" dirty="0" err="1" smtClean="0"/>
                <a:t>word|coffee</a:t>
              </a:r>
              <a:endParaRPr lang="en-US" dirty="0" smtClean="0"/>
            </a:p>
            <a:p>
              <a:pPr>
                <a:spcBef>
                  <a:spcPts val="600"/>
                </a:spcBef>
              </a:pPr>
              <a:r>
                <a:rPr lang="en-US" dirty="0" err="1" smtClean="0"/>
                <a:t>word|desert</a:t>
              </a:r>
              <a:endParaRPr lang="en-US" dirty="0"/>
            </a:p>
          </p:txBody>
        </p:sp>
        <p:sp>
          <p:nvSpPr>
            <p:cNvPr id="11" name="Rectangle 10"/>
            <p:cNvSpPr/>
            <p:nvPr/>
          </p:nvSpPr>
          <p:spPr>
            <a:xfrm rot="16200000">
              <a:off x="4825755" y="2419304"/>
              <a:ext cx="1077539" cy="1777410"/>
            </a:xfrm>
            <a:prstGeom prst="rect">
              <a:avLst/>
            </a:prstGeom>
          </p:spPr>
          <p:txBody>
            <a:bodyPr wrap="none">
              <a:spAutoFit/>
            </a:bodyPr>
            <a:lstStyle/>
            <a:p>
              <a:pPr>
                <a:spcBef>
                  <a:spcPts val="1500"/>
                </a:spcBef>
              </a:pPr>
              <a:r>
                <a:rPr lang="en-US" dirty="0" smtClean="0"/>
                <a:t>tod|0500</a:t>
              </a:r>
            </a:p>
            <a:p>
              <a:pPr>
                <a:spcBef>
                  <a:spcPts val="1500"/>
                </a:spcBef>
              </a:pPr>
              <a:r>
                <a:rPr lang="en-US" dirty="0" smtClean="0"/>
                <a:t>tod|0800</a:t>
              </a:r>
            </a:p>
            <a:p>
              <a:pPr>
                <a:spcBef>
                  <a:spcPts val="1500"/>
                </a:spcBef>
              </a:pPr>
              <a:r>
                <a:rPr lang="en-US" dirty="0" smtClean="0"/>
                <a:t>tod|0900</a:t>
              </a:r>
            </a:p>
            <a:p>
              <a:pPr>
                <a:spcBef>
                  <a:spcPts val="1500"/>
                </a:spcBef>
              </a:pPr>
              <a:r>
                <a:rPr lang="en-US" dirty="0" smtClean="0"/>
                <a:t>tod|1400</a:t>
              </a:r>
              <a:endParaRPr lang="en-US" dirty="0"/>
            </a:p>
          </p:txBody>
        </p:sp>
        <p:sp>
          <p:nvSpPr>
            <p:cNvPr id="12" name="Rectangle 11"/>
            <p:cNvSpPr/>
            <p:nvPr/>
          </p:nvSpPr>
          <p:spPr>
            <a:xfrm>
              <a:off x="6291448" y="3414287"/>
              <a:ext cx="1077539" cy="1431161"/>
            </a:xfrm>
            <a:prstGeom prst="rect">
              <a:avLst/>
            </a:prstGeom>
          </p:spPr>
          <p:txBody>
            <a:bodyPr wrap="none">
              <a:spAutoFit/>
            </a:bodyPr>
            <a:lstStyle/>
            <a:p>
              <a:pPr>
                <a:spcBef>
                  <a:spcPts val="600"/>
                </a:spcBef>
              </a:pPr>
              <a:r>
                <a:rPr lang="en-US" dirty="0" smtClean="0"/>
                <a:t>tod|0500</a:t>
              </a:r>
            </a:p>
            <a:p>
              <a:pPr>
                <a:spcBef>
                  <a:spcPts val="600"/>
                </a:spcBef>
              </a:pPr>
              <a:r>
                <a:rPr lang="en-US" dirty="0" smtClean="0"/>
                <a:t>tod|0800</a:t>
              </a:r>
            </a:p>
            <a:p>
              <a:pPr>
                <a:spcBef>
                  <a:spcPts val="600"/>
                </a:spcBef>
              </a:pPr>
              <a:r>
                <a:rPr lang="en-US" dirty="0" smtClean="0"/>
                <a:t>tod|0900</a:t>
              </a:r>
            </a:p>
            <a:p>
              <a:pPr>
                <a:spcBef>
                  <a:spcPts val="600"/>
                </a:spcBef>
              </a:pPr>
              <a:r>
                <a:rPr lang="en-US" dirty="0" smtClean="0"/>
                <a:t>tod|1400</a:t>
              </a:r>
              <a:endParaRPr lang="en-US" dirty="0"/>
            </a:p>
          </p:txBody>
        </p:sp>
        <p:sp>
          <p:nvSpPr>
            <p:cNvPr id="13" name="Rectangle 12"/>
            <p:cNvSpPr/>
            <p:nvPr/>
          </p:nvSpPr>
          <p:spPr>
            <a:xfrm rot="16200000">
              <a:off x="7146717" y="2411588"/>
              <a:ext cx="1167307" cy="838691"/>
            </a:xfrm>
            <a:prstGeom prst="rect">
              <a:avLst/>
            </a:prstGeom>
          </p:spPr>
          <p:txBody>
            <a:bodyPr wrap="none">
              <a:spAutoFit/>
            </a:bodyPr>
            <a:lstStyle/>
            <a:p>
              <a:pPr>
                <a:spcBef>
                  <a:spcPts val="1500"/>
                </a:spcBef>
              </a:pPr>
              <a:r>
                <a:rPr lang="en-US" dirty="0" err="1" smtClean="0"/>
                <a:t>word|dew</a:t>
              </a:r>
              <a:endParaRPr lang="en-US" dirty="0" smtClean="0"/>
            </a:p>
            <a:p>
              <a:pPr>
                <a:spcBef>
                  <a:spcPts val="1500"/>
                </a:spcBef>
              </a:pPr>
              <a:r>
                <a:rPr lang="en-US" dirty="0" err="1" smtClean="0"/>
                <a:t>word|hot</a:t>
              </a:r>
              <a:endParaRPr lang="en-US" dirty="0"/>
            </a:p>
          </p:txBody>
        </p:sp>
        <p:sp>
          <p:nvSpPr>
            <p:cNvPr id="21" name="Rectangle 20"/>
            <p:cNvSpPr/>
            <p:nvPr/>
          </p:nvSpPr>
          <p:spPr>
            <a:xfrm>
              <a:off x="8573788" y="3725570"/>
              <a:ext cx="1385316" cy="723275"/>
            </a:xfrm>
            <a:prstGeom prst="rect">
              <a:avLst/>
            </a:prstGeom>
          </p:spPr>
          <p:txBody>
            <a:bodyPr wrap="none">
              <a:spAutoFit/>
            </a:bodyPr>
            <a:lstStyle/>
            <a:p>
              <a:pPr>
                <a:spcBef>
                  <a:spcPts val="600"/>
                </a:spcBef>
              </a:pPr>
              <a:r>
                <a:rPr lang="en-US" dirty="0" err="1" smtClean="0"/>
                <a:t>word|coffee</a:t>
              </a:r>
              <a:endParaRPr lang="en-US" dirty="0" smtClean="0"/>
            </a:p>
            <a:p>
              <a:pPr>
                <a:spcBef>
                  <a:spcPts val="600"/>
                </a:spcBef>
              </a:pPr>
              <a:r>
                <a:rPr lang="en-US" dirty="0" err="1" smtClean="0"/>
                <a:t>word|desert</a:t>
              </a:r>
              <a:endParaRPr lang="en-US" dirty="0"/>
            </a:p>
          </p:txBody>
        </p:sp>
        <p:sp>
          <p:nvSpPr>
            <p:cNvPr id="22" name="Rectangle 21"/>
            <p:cNvSpPr/>
            <p:nvPr/>
          </p:nvSpPr>
          <p:spPr>
            <a:xfrm rot="16200000">
              <a:off x="9864379" y="2723203"/>
              <a:ext cx="1167307" cy="954107"/>
            </a:xfrm>
            <a:prstGeom prst="rect">
              <a:avLst/>
            </a:prstGeom>
          </p:spPr>
          <p:txBody>
            <a:bodyPr wrap="none">
              <a:spAutoFit/>
            </a:bodyPr>
            <a:lstStyle/>
            <a:p>
              <a:pPr>
                <a:spcBef>
                  <a:spcPts val="2400"/>
                </a:spcBef>
              </a:pPr>
              <a:r>
                <a:rPr lang="en-US" dirty="0" err="1" smtClean="0"/>
                <a:t>word|dew</a:t>
              </a:r>
              <a:endParaRPr lang="en-US" dirty="0" smtClean="0"/>
            </a:p>
            <a:p>
              <a:pPr>
                <a:spcBef>
                  <a:spcPts val="2400"/>
                </a:spcBef>
              </a:pPr>
              <a:r>
                <a:rPr lang="en-US" dirty="0" err="1" smtClean="0"/>
                <a:t>word|hot</a:t>
              </a:r>
              <a:endParaRPr lang="en-US" dirty="0"/>
            </a:p>
          </p:txBody>
        </p:sp>
      </p:grpSp>
      <p:sp>
        <p:nvSpPr>
          <p:cNvPr id="16" name="TextBox 15"/>
          <p:cNvSpPr txBox="1"/>
          <p:nvPr/>
        </p:nvSpPr>
        <p:spPr>
          <a:xfrm>
            <a:off x="5258386" y="1571296"/>
            <a:ext cx="3238387" cy="400110"/>
          </a:xfrm>
          <a:prstGeom prst="rect">
            <a:avLst/>
          </a:prstGeom>
          <a:noFill/>
        </p:spPr>
        <p:txBody>
          <a:bodyPr wrap="none" rtlCol="0">
            <a:spAutoFit/>
          </a:bodyPr>
          <a:lstStyle/>
          <a:p>
            <a:pPr marL="342900" indent="-342900">
              <a:buFont typeface="Wingdings" panose="05000000000000000000" pitchFamily="2" charset="2"/>
              <a:buChar char="Ø"/>
            </a:pPr>
            <a:r>
              <a:rPr lang="en-US" sz="2000" b="1" dirty="0" smtClean="0"/>
              <a:t>Row &amp; Column Labels</a:t>
            </a:r>
          </a:p>
        </p:txBody>
      </p:sp>
      <p:cxnSp>
        <p:nvCxnSpPr>
          <p:cNvPr id="17" name="Straight Connector 16"/>
          <p:cNvCxnSpPr/>
          <p:nvPr/>
        </p:nvCxnSpPr>
        <p:spPr bwMode="auto">
          <a:xfrm>
            <a:off x="4692316" y="1045368"/>
            <a:ext cx="0" cy="2070811"/>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8" name="Straight Connector 17"/>
          <p:cNvCxnSpPr/>
          <p:nvPr/>
        </p:nvCxnSpPr>
        <p:spPr bwMode="auto">
          <a:xfrm flipH="1">
            <a:off x="168442" y="3116179"/>
            <a:ext cx="4523874" cy="23747"/>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20" name="TextBox 19"/>
          <p:cNvSpPr txBox="1"/>
          <p:nvPr/>
        </p:nvSpPr>
        <p:spPr>
          <a:xfrm>
            <a:off x="281251" y="3319230"/>
            <a:ext cx="3084691" cy="400110"/>
          </a:xfrm>
          <a:prstGeom prst="rect">
            <a:avLst/>
          </a:prstGeom>
          <a:noFill/>
        </p:spPr>
        <p:txBody>
          <a:bodyPr wrap="none" rtlCol="0">
            <a:spAutoFit/>
          </a:bodyPr>
          <a:lstStyle/>
          <a:p>
            <a:r>
              <a:rPr lang="en-US" sz="2000" b="1" dirty="0" smtClean="0"/>
              <a:t>Database Table Multiply</a:t>
            </a:r>
            <a:endParaRPr lang="en-US" sz="2000" b="1" dirty="0"/>
          </a:p>
        </p:txBody>
      </p:sp>
      <mc:AlternateContent xmlns:mc="http://schemas.openxmlformats.org/markup-compatibility/2006" xmlns:a14="http://schemas.microsoft.com/office/drawing/2010/main">
        <mc:Choice Requires="a14">
          <p:sp>
            <p:nvSpPr>
              <p:cNvPr id="23" name="TextBox 22"/>
              <p:cNvSpPr txBox="1"/>
              <p:nvPr/>
            </p:nvSpPr>
            <p:spPr>
              <a:xfrm>
                <a:off x="281251" y="1045368"/>
                <a:ext cx="4347729" cy="400110"/>
              </a:xfrm>
              <a:prstGeom prst="rect">
                <a:avLst/>
              </a:prstGeom>
              <a:noFill/>
            </p:spPr>
            <p:txBody>
              <a:bodyPr wrap="none" rtlCol="0">
                <a:spAutoFit/>
              </a:bodyPr>
              <a:lstStyle/>
              <a:p>
                <a:r>
                  <a:rPr lang="en-US" sz="2000" b="1" dirty="0" smtClean="0"/>
                  <a:t>Traditional Matrix Multiply: </a:t>
                </a:r>
                <a14:m>
                  <m:oMath xmlns:m="http://schemas.openxmlformats.org/officeDocument/2006/math">
                    <m:r>
                      <a:rPr lang="en-US" sz="2000" b="1" i="1" smtClean="0">
                        <a:latin typeface="Cambria Math" panose="02040503050406030204" pitchFamily="18" charset="0"/>
                      </a:rPr>
                      <m:t>𝑨𝑩</m:t>
                    </m:r>
                    <m:r>
                      <a:rPr lang="en-US" sz="2000" b="1" i="1" smtClean="0">
                        <a:latin typeface="Cambria Math" panose="02040503050406030204" pitchFamily="18" charset="0"/>
                      </a:rPr>
                      <m:t>=</m:t>
                    </m:r>
                    <m:r>
                      <a:rPr lang="en-US" sz="2000" b="1" i="1" smtClean="0">
                        <a:latin typeface="Cambria Math" panose="02040503050406030204" pitchFamily="18" charset="0"/>
                      </a:rPr>
                      <m:t>𝑪</m:t>
                    </m:r>
                  </m:oMath>
                </a14:m>
                <a:endParaRPr lang="en-US" sz="2000" b="1" dirty="0"/>
              </a:p>
            </p:txBody>
          </p:sp>
        </mc:Choice>
        <mc:Fallback xmlns="">
          <p:sp>
            <p:nvSpPr>
              <p:cNvPr id="23" name="TextBox 22"/>
              <p:cNvSpPr txBox="1">
                <a:spLocks noRot="1" noChangeAspect="1" noMove="1" noResize="1" noEditPoints="1" noAdjustHandles="1" noChangeArrowheads="1" noChangeShapeType="1" noTextEdit="1"/>
              </p:cNvSpPr>
              <p:nvPr/>
            </p:nvSpPr>
            <p:spPr>
              <a:xfrm>
                <a:off x="281251" y="1045368"/>
                <a:ext cx="4347729" cy="400110"/>
              </a:xfrm>
              <a:prstGeom prst="rect">
                <a:avLst/>
              </a:prstGeom>
              <a:blipFill rotWithShape="0">
                <a:blip r:embed="rId5"/>
                <a:stretch>
                  <a:fillRect l="-1403" t="-6061" b="-27273"/>
                </a:stretch>
              </a:blipFill>
            </p:spPr>
            <p:txBody>
              <a:bodyPr/>
              <a:lstStyle/>
              <a:p>
                <a:r>
                  <a:rPr lang="en-US">
                    <a:noFill/>
                  </a:rPr>
                  <a:t> </a:t>
                </a:r>
              </a:p>
            </p:txBody>
          </p:sp>
        </mc:Fallback>
      </mc:AlternateContent>
    </p:spTree>
    <p:extLst>
      <p:ext uri="{BB962C8B-B14F-4D97-AF65-F5344CB8AC3E}">
        <p14:creationId xmlns:p14="http://schemas.microsoft.com/office/powerpoint/2010/main" val="37288910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Multiply on Big Data</a:t>
            </a:r>
          </a:p>
        </p:txBody>
      </p:sp>
      <mc:AlternateContent xmlns:mc="http://schemas.openxmlformats.org/markup-compatibility/2006" xmlns:a14="http://schemas.microsoft.com/office/drawing/2010/main">
        <mc:Choice Requires="a14">
          <p:sp>
            <p:nvSpPr>
              <p:cNvPr id="3" name="TextBox 2"/>
              <p:cNvSpPr txBox="1"/>
              <p:nvPr/>
            </p:nvSpPr>
            <p:spPr>
              <a:xfrm>
                <a:off x="281251" y="1540003"/>
                <a:ext cx="4137864" cy="1360629"/>
              </a:xfrm>
              <a:prstGeom prst="rect">
                <a:avLst/>
              </a:prstGeom>
              <a:noFill/>
            </p:spPr>
            <p:txBody>
              <a:bodyPr wrap="none" lIns="0" tIns="0" rIns="0" bIns="0" rtlCol="0">
                <a:spAutoFit/>
              </a:bodyPr>
              <a:lstStyle/>
              <a:p>
                <a:pPr algn="ctr"/>
                <a14:m>
                  <m:oMath xmlns:m="http://schemas.openxmlformats.org/officeDocument/2006/math">
                    <m:d>
                      <m:dPr>
                        <m:begChr m:val="["/>
                        <m:endChr m:val="]"/>
                        <m:ctrlPr>
                          <a:rPr lang="en-US" sz="2400" b="1" i="1" smtClean="0">
                            <a:latin typeface="Cambria Math" panose="02040503050406030204" pitchFamily="18" charset="0"/>
                          </a:rPr>
                        </m:ctrlPr>
                      </m:dPr>
                      <m:e>
                        <m:m>
                          <m:mPr>
                            <m:mcs>
                              <m:mc>
                                <m:mcPr>
                                  <m:count m:val="4"/>
                                  <m:mcJc m:val="center"/>
                                </m:mcPr>
                              </m:mc>
                            </m:mcs>
                            <m:ctrlPr>
                              <a:rPr lang="en-US" sz="2400" b="1" i="1" smtClean="0">
                                <a:latin typeface="Cambria Math" panose="02040503050406030204" pitchFamily="18" charset="0"/>
                              </a:rPr>
                            </m:ctrlPr>
                          </m:mPr>
                          <m:mr>
                            <m:e>
                              <m:r>
                                <m:rPr>
                                  <m:brk m:alnAt="7"/>
                                </m:rPr>
                                <a:rPr lang="en-US" sz="2400" b="1" i="1" smtClean="0">
                                  <a:latin typeface="Cambria Math" panose="02040503050406030204" pitchFamily="18" charset="0"/>
                                </a:rPr>
                                <m:t>𝟔</m:t>
                              </m:r>
                            </m:e>
                            <m:e>
                              <m:r>
                                <a:rPr lang="en-US" sz="2400" b="1" i="1" smtClean="0">
                                  <a:latin typeface="Cambria Math" panose="02040503050406030204" pitchFamily="18" charset="0"/>
                                </a:rPr>
                                <m:t>𝟓</m:t>
                              </m:r>
                            </m:e>
                            <m:e>
                              <m:r>
                                <a:rPr lang="en-US" sz="2400" b="1" i="1" smtClean="0">
                                  <a:latin typeface="Cambria Math" panose="02040503050406030204" pitchFamily="18" charset="0"/>
                                </a:rPr>
                                <m:t>𝟎</m:t>
                              </m:r>
                            </m:e>
                            <m:e>
                              <m:r>
                                <a:rPr lang="en-US" sz="2400" b="1" i="1" smtClean="0">
                                  <a:latin typeface="Cambria Math" panose="02040503050406030204" pitchFamily="18" charset="0"/>
                                </a:rPr>
                                <m:t>𝟐</m:t>
                              </m:r>
                            </m:e>
                          </m:mr>
                          <m:mr>
                            <m:e>
                              <m:r>
                                <a:rPr lang="en-US" sz="2400" b="1" i="1" smtClean="0">
                                  <a:latin typeface="Cambria Math" panose="02040503050406030204" pitchFamily="18" charset="0"/>
                                </a:rPr>
                                <m:t>𝟎</m:t>
                              </m:r>
                            </m:e>
                            <m:e>
                              <m:r>
                                <a:rPr lang="en-US" sz="2400" b="1" i="1" smtClean="0">
                                  <a:latin typeface="Cambria Math" panose="02040503050406030204" pitchFamily="18" charset="0"/>
                                </a:rPr>
                                <m:t>𝟒</m:t>
                              </m:r>
                            </m:e>
                            <m:e>
                              <m:r>
                                <a:rPr lang="en-US" sz="2400" b="1" i="1" smtClean="0">
                                  <a:latin typeface="Cambria Math" panose="02040503050406030204" pitchFamily="18" charset="0"/>
                                </a:rPr>
                                <m:t>𝟎</m:t>
                              </m:r>
                            </m:e>
                            <m:e>
                              <m:r>
                                <a:rPr lang="en-US" sz="2400" b="1" i="1" smtClean="0">
                                  <a:latin typeface="Cambria Math" panose="02040503050406030204" pitchFamily="18" charset="0"/>
                                </a:rPr>
                                <m:t>𝟎</m:t>
                              </m:r>
                            </m:e>
                          </m:mr>
                        </m:m>
                      </m:e>
                    </m:d>
                    <m:d>
                      <m:dPr>
                        <m:begChr m:val="["/>
                        <m:endChr m:val="]"/>
                        <m:ctrlPr>
                          <a:rPr lang="en-US" sz="2400" b="1" i="1" smtClean="0">
                            <a:latin typeface="Cambria Math" panose="02040503050406030204" pitchFamily="18" charset="0"/>
                          </a:rPr>
                        </m:ctrlPr>
                      </m:dPr>
                      <m:e>
                        <m:m>
                          <m:mPr>
                            <m:mcs>
                              <m:mc>
                                <m:mcPr>
                                  <m:count m:val="2"/>
                                  <m:mcJc m:val="center"/>
                                </m:mcPr>
                              </m:mc>
                            </m:mcs>
                            <m:ctrlPr>
                              <a:rPr lang="en-US" sz="2400" b="1" i="1" smtClean="0">
                                <a:latin typeface="Cambria Math" panose="02040503050406030204" pitchFamily="18" charset="0"/>
                              </a:rPr>
                            </m:ctrlPr>
                          </m:mPr>
                          <m:mr>
                            <m:e>
                              <m:r>
                                <m:rPr>
                                  <m:brk m:alnAt="7"/>
                                </m:rPr>
                                <a:rPr lang="en-US" sz="2400" b="1" i="1" smtClean="0">
                                  <a:latin typeface="Cambria Math" panose="02040503050406030204" pitchFamily="18" charset="0"/>
                                </a:rPr>
                                <m:t>𝟎</m:t>
                              </m:r>
                            </m:e>
                            <m:e>
                              <m:r>
                                <a:rPr lang="en-US" sz="2400" b="1" i="1" smtClean="0">
                                  <a:latin typeface="Cambria Math" panose="02040503050406030204" pitchFamily="18" charset="0"/>
                                </a:rPr>
                                <m:t>𝟎</m:t>
                              </m:r>
                            </m:e>
                          </m:mr>
                          <m:mr>
                            <m:e>
                              <m:r>
                                <a:rPr lang="en-US" sz="2400" b="1" i="1" smtClean="0">
                                  <a:latin typeface="Cambria Math" panose="02040503050406030204" pitchFamily="18" charset="0"/>
                                </a:rPr>
                                <m:t>𝟎</m:t>
                              </m:r>
                            </m:e>
                            <m:e>
                              <m:r>
                                <a:rPr lang="en-US" sz="2400" b="1" i="1" smtClean="0">
                                  <a:latin typeface="Cambria Math" panose="02040503050406030204" pitchFamily="18" charset="0"/>
                                </a:rPr>
                                <m:t>𝟑</m:t>
                              </m:r>
                            </m:e>
                          </m:mr>
                          <m:mr>
                            <m:e>
                              <m:r>
                                <a:rPr lang="en-US" sz="2400" b="1" i="1" smtClean="0">
                                  <a:latin typeface="Cambria Math" panose="02040503050406030204" pitchFamily="18" charset="0"/>
                                </a:rPr>
                                <m:t>𝟓</m:t>
                              </m:r>
                            </m:e>
                            <m:e>
                              <m:r>
                                <a:rPr lang="en-US" sz="2400" b="1" i="1" smtClean="0">
                                  <a:latin typeface="Cambria Math" panose="02040503050406030204" pitchFamily="18" charset="0"/>
                                </a:rPr>
                                <m:t>𝟎</m:t>
                              </m:r>
                            </m:e>
                          </m:mr>
                          <m:mr>
                            <m:e>
                              <m:r>
                                <a:rPr lang="en-US" sz="2400" b="1" i="1" smtClean="0">
                                  <a:latin typeface="Cambria Math" panose="02040503050406030204" pitchFamily="18" charset="0"/>
                                </a:rPr>
                                <m:t>𝟑</m:t>
                              </m:r>
                            </m:e>
                            <m:e>
                              <m:r>
                                <a:rPr lang="en-US" sz="2400" b="1" i="1" smtClean="0">
                                  <a:latin typeface="Cambria Math" panose="02040503050406030204" pitchFamily="18" charset="0"/>
                                </a:rPr>
                                <m:t>𝟒</m:t>
                              </m:r>
                            </m:e>
                          </m:mr>
                        </m:m>
                      </m:e>
                    </m:d>
                  </m:oMath>
                </a14:m>
                <a:r>
                  <a:rPr lang="en-US" sz="2400" b="1" dirty="0" smtClean="0"/>
                  <a:t>=</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a:latin typeface="Cambria Math" panose="02040503050406030204" pitchFamily="18" charset="0"/>
                                </a:rPr>
                                <m:t>𝟔</m:t>
                              </m:r>
                            </m:e>
                            <m:e>
                              <m:r>
                                <a:rPr lang="en-US" sz="2400" b="1" i="1" smtClean="0">
                                  <a:latin typeface="Cambria Math" panose="02040503050406030204" pitchFamily="18" charset="0"/>
                                </a:rPr>
                                <m:t>𝟐𝟑</m:t>
                              </m:r>
                            </m:e>
                          </m:mr>
                          <m:mr>
                            <m:e>
                              <m:r>
                                <a:rPr lang="en-US" sz="2400" b="1" i="1">
                                  <a:latin typeface="Cambria Math" panose="02040503050406030204" pitchFamily="18" charset="0"/>
                                </a:rPr>
                                <m:t>𝟎</m:t>
                              </m:r>
                            </m:e>
                            <m:e>
                              <m:r>
                                <a:rPr lang="en-US" sz="2400" b="1" i="1" smtClean="0">
                                  <a:latin typeface="Cambria Math" panose="02040503050406030204" pitchFamily="18" charset="0"/>
                                </a:rPr>
                                <m:t>𝟏𝟐</m:t>
                              </m:r>
                            </m:e>
                          </m:mr>
                        </m:m>
                      </m:e>
                    </m:d>
                  </m:oMath>
                </a14:m>
                <a:endParaRPr lang="en-US" sz="24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281251" y="1540003"/>
                <a:ext cx="4137864" cy="1360629"/>
              </a:xfrm>
              <a:prstGeom prst="rect">
                <a:avLst/>
              </a:prstGeom>
              <a:blipFill rotWithShape="0">
                <a:blip r:embed="rId3"/>
                <a:stretch>
                  <a:fillRect/>
                </a:stretch>
              </a:blipFill>
            </p:spPr>
            <p:txBody>
              <a:bodyPr/>
              <a:lstStyle/>
              <a:p>
                <a:r>
                  <a:rPr lang="en-US">
                    <a:noFill/>
                  </a:rPr>
                  <a:t> </a:t>
                </a:r>
              </a:p>
            </p:txBody>
          </p:sp>
        </mc:Fallback>
      </mc:AlternateContent>
      <p:grpSp>
        <p:nvGrpSpPr>
          <p:cNvPr id="14" name="Group 13"/>
          <p:cNvGrpSpPr/>
          <p:nvPr/>
        </p:nvGrpSpPr>
        <p:grpSpPr>
          <a:xfrm>
            <a:off x="130629" y="3397736"/>
            <a:ext cx="8207255" cy="2598168"/>
            <a:chOff x="3025505" y="2247280"/>
            <a:chExt cx="8201579" cy="2598168"/>
          </a:xfrm>
        </p:grpSpPr>
        <mc:AlternateContent xmlns:mc="http://schemas.openxmlformats.org/markup-compatibility/2006" xmlns:a14="http://schemas.microsoft.com/office/drawing/2010/main">
          <mc:Choice Requires="a14">
            <p:sp>
              <p:nvSpPr>
                <p:cNvPr id="6" name="TextBox 5"/>
                <p:cNvSpPr txBox="1"/>
                <p:nvPr/>
              </p:nvSpPr>
              <p:spPr>
                <a:xfrm>
                  <a:off x="4393989" y="3414887"/>
                  <a:ext cx="6833095" cy="1360629"/>
                </a:xfrm>
                <a:prstGeom prst="rect">
                  <a:avLst/>
                </a:prstGeom>
                <a:noFill/>
              </p:spPr>
              <p:txBody>
                <a:bodyPr wrap="square" lIns="0" tIns="0" rIns="0" bIns="0" rtlCol="0">
                  <a:spAutoFit/>
                </a:bodyPr>
                <a:lstStyle/>
                <a:p>
                  <a14:m>
                    <m:oMath xmlns:m="http://schemas.openxmlformats.org/officeDocument/2006/math">
                      <m:d>
                        <m:dPr>
                          <m:begChr m:val="["/>
                          <m:endChr m:val="]"/>
                          <m:ctrlPr>
                            <a:rPr lang="en-US" sz="2400" b="1" i="1" smtClean="0">
                              <a:latin typeface="Cambria Math" panose="02040503050406030204" pitchFamily="18" charset="0"/>
                            </a:rPr>
                          </m:ctrlPr>
                        </m:dPr>
                        <m:e>
                          <m:m>
                            <m:mPr>
                              <m:mcs>
                                <m:mc>
                                  <m:mcPr>
                                    <m:count m:val="4"/>
                                    <m:mcJc m:val="center"/>
                                  </m:mcPr>
                                </m:mc>
                              </m:mcs>
                              <m:ctrlPr>
                                <a:rPr lang="en-US" sz="2400" b="1" i="1" smtClean="0">
                                  <a:latin typeface="Cambria Math" panose="02040503050406030204" pitchFamily="18" charset="0"/>
                                </a:rPr>
                              </m:ctrlPr>
                            </m:mPr>
                            <m:mr>
                              <m:e>
                                <m:r>
                                  <m:rPr>
                                    <m:brk m:alnAt="7"/>
                                  </m:rPr>
                                  <a:rPr lang="en-US" sz="2400" b="1" i="1" smtClean="0">
                                    <a:latin typeface="Cambria Math" panose="02040503050406030204" pitchFamily="18" charset="0"/>
                                  </a:rPr>
                                  <m:t>𝟔</m:t>
                                </m:r>
                              </m:e>
                              <m:e>
                                <m:r>
                                  <a:rPr lang="en-US" sz="2400" b="1" i="1" smtClean="0">
                                    <a:latin typeface="Cambria Math" panose="02040503050406030204" pitchFamily="18" charset="0"/>
                                  </a:rPr>
                                  <m:t>𝟓</m:t>
                                </m:r>
                              </m:e>
                              <m:e>
                                <m:r>
                                  <a:rPr lang="en-US" sz="2400" b="1" i="1" smtClean="0">
                                    <a:solidFill>
                                      <a:schemeClr val="bg1"/>
                                    </a:solidFill>
                                    <a:latin typeface="Cambria Math" panose="02040503050406030204" pitchFamily="18" charset="0"/>
                                  </a:rPr>
                                  <m:t>𝟎</m:t>
                                </m:r>
                              </m:e>
                              <m:e>
                                <m:r>
                                  <a:rPr lang="en-US" sz="2400" b="1" i="1" smtClean="0">
                                    <a:latin typeface="Cambria Math" panose="02040503050406030204" pitchFamily="18" charset="0"/>
                                  </a:rPr>
                                  <m:t>𝟐</m:t>
                                </m:r>
                              </m:e>
                            </m:mr>
                            <m:mr>
                              <m:e>
                                <m:r>
                                  <a:rPr lang="en-US" sz="2400" b="1" i="1" smtClean="0">
                                    <a:solidFill>
                                      <a:schemeClr val="bg1"/>
                                    </a:solidFill>
                                    <a:latin typeface="Cambria Math" panose="02040503050406030204" pitchFamily="18" charset="0"/>
                                  </a:rPr>
                                  <m:t>𝟎</m:t>
                                </m:r>
                              </m:e>
                              <m:e>
                                <m:r>
                                  <a:rPr lang="en-US" sz="2400" b="1" i="1" smtClean="0">
                                    <a:latin typeface="Cambria Math" panose="02040503050406030204" pitchFamily="18" charset="0"/>
                                  </a:rPr>
                                  <m:t>𝟒</m:t>
                                </m:r>
                              </m:e>
                              <m:e>
                                <m: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𝟎</m:t>
                                </m:r>
                              </m:e>
                            </m:mr>
                          </m:m>
                        </m:e>
                      </m:d>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𝟎</m:t>
                                </m:r>
                              </m:e>
                            </m:mr>
                            <m:mr>
                              <m:e>
                                <m:r>
                                  <a:rPr lang="en-US" sz="2400" b="1" i="1" smtClean="0">
                                    <a:solidFill>
                                      <a:schemeClr val="bg1"/>
                                    </a:solidFill>
                                    <a:latin typeface="Cambria Math" panose="02040503050406030204" pitchFamily="18" charset="0"/>
                                  </a:rPr>
                                  <m:t>𝟎</m:t>
                                </m:r>
                              </m:e>
                              <m:e>
                                <m:r>
                                  <a:rPr lang="en-US" sz="2400" b="1" i="1">
                                    <a:latin typeface="Cambria Math" panose="02040503050406030204" pitchFamily="18" charset="0"/>
                                  </a:rPr>
                                  <m:t>𝟑</m:t>
                                </m:r>
                              </m:e>
                            </m:mr>
                            <m:mr>
                              <m:e>
                                <m:r>
                                  <a:rPr lang="en-US" sz="2400" b="1" i="1">
                                    <a:latin typeface="Cambria Math" panose="02040503050406030204" pitchFamily="18" charset="0"/>
                                  </a:rPr>
                                  <m:t>𝟓</m:t>
                                </m:r>
                              </m:e>
                              <m:e>
                                <m:r>
                                  <a:rPr lang="en-US" sz="2400" b="1" i="1" smtClean="0">
                                    <a:solidFill>
                                      <a:schemeClr val="bg1"/>
                                    </a:solidFill>
                                    <a:latin typeface="Cambria Math" panose="02040503050406030204" pitchFamily="18" charset="0"/>
                                  </a:rPr>
                                  <m:t>𝟎</m:t>
                                </m:r>
                              </m:e>
                            </m:mr>
                            <m:mr>
                              <m:e>
                                <m:r>
                                  <a:rPr lang="en-US" sz="2400" b="1" i="1">
                                    <a:latin typeface="Cambria Math" panose="02040503050406030204" pitchFamily="18" charset="0"/>
                                  </a:rPr>
                                  <m:t>𝟑</m:t>
                                </m:r>
                              </m:e>
                              <m:e>
                                <m:r>
                                  <a:rPr lang="en-US" sz="2400" b="1" i="1">
                                    <a:latin typeface="Cambria Math" panose="02040503050406030204" pitchFamily="18" charset="0"/>
                                  </a:rPr>
                                  <m:t>𝟒</m:t>
                                </m:r>
                              </m:e>
                            </m:mr>
                          </m:m>
                        </m:e>
                      </m:d>
                      <m:r>
                        <a:rPr lang="en-US" sz="2400" b="1" i="1" smtClean="0">
                          <a:latin typeface="Cambria Math" panose="02040503050406030204" pitchFamily="18" charset="0"/>
                        </a:rPr>
                        <m:t>=</m:t>
                      </m:r>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a:latin typeface="Cambria Math" panose="02040503050406030204" pitchFamily="18" charset="0"/>
                                  </a:rPr>
                                  <m:t>𝟔</m:t>
                                </m:r>
                              </m:e>
                              <m:e>
                                <m:r>
                                  <a:rPr lang="en-US" sz="2400" b="1" i="1" smtClean="0">
                                    <a:latin typeface="Cambria Math" panose="02040503050406030204" pitchFamily="18" charset="0"/>
                                  </a:rPr>
                                  <m:t>𝟐𝟑</m:t>
                                </m:r>
                              </m:e>
                            </m:mr>
                            <m:mr>
                              <m:e>
                                <m:r>
                                  <a:rPr lang="en-US" sz="2400" b="1" i="1" smtClean="0">
                                    <a:solidFill>
                                      <a:schemeClr val="bg1"/>
                                    </a:solidFill>
                                    <a:latin typeface="Cambria Math" panose="02040503050406030204" pitchFamily="18" charset="0"/>
                                  </a:rPr>
                                  <m:t>𝟎</m:t>
                                </m:r>
                              </m:e>
                              <m:e>
                                <m:r>
                                  <a:rPr lang="en-US" sz="2400" b="1" i="1" smtClean="0">
                                    <a:latin typeface="Cambria Math" panose="02040503050406030204" pitchFamily="18" charset="0"/>
                                  </a:rPr>
                                  <m:t>𝟏𝟐</m:t>
                                </m:r>
                              </m:e>
                            </m:mr>
                          </m:m>
                        </m:e>
                      </m:d>
                    </m:oMath>
                  </a14:m>
                  <a:r>
                    <a:rPr lang="en-US" sz="2400" b="1" dirty="0"/>
                    <a:t> </a:t>
                  </a:r>
                </a:p>
              </p:txBody>
            </p:sp>
          </mc:Choice>
          <mc:Fallback xmlns="">
            <p:sp>
              <p:nvSpPr>
                <p:cNvPr id="6" name="TextBox 5"/>
                <p:cNvSpPr txBox="1">
                  <a:spLocks noRot="1" noChangeAspect="1" noMove="1" noResize="1" noEditPoints="1" noAdjustHandles="1" noChangeArrowheads="1" noChangeShapeType="1" noTextEdit="1"/>
                </p:cNvSpPr>
                <p:nvPr/>
              </p:nvSpPr>
              <p:spPr>
                <a:xfrm>
                  <a:off x="4393989" y="3414887"/>
                  <a:ext cx="6833095" cy="1360629"/>
                </a:xfrm>
                <a:prstGeom prst="rect">
                  <a:avLst/>
                </a:prstGeom>
                <a:blipFill rotWithShape="0">
                  <a:blip r:embed="rId4"/>
                  <a:stretch>
                    <a:fillRect/>
                  </a:stretch>
                </a:blipFill>
              </p:spPr>
              <p:txBody>
                <a:bodyPr/>
                <a:lstStyle/>
                <a:p>
                  <a:r>
                    <a:rPr lang="en-US">
                      <a:noFill/>
                    </a:rPr>
                    <a:t> </a:t>
                  </a:r>
                </a:p>
              </p:txBody>
            </p:sp>
          </mc:Fallback>
        </mc:AlternateContent>
        <p:sp>
          <p:nvSpPr>
            <p:cNvPr id="10" name="Rectangle 9"/>
            <p:cNvSpPr/>
            <p:nvPr/>
          </p:nvSpPr>
          <p:spPr>
            <a:xfrm>
              <a:off x="3025505" y="3736410"/>
              <a:ext cx="1385316" cy="723275"/>
            </a:xfrm>
            <a:prstGeom prst="rect">
              <a:avLst/>
            </a:prstGeom>
          </p:spPr>
          <p:txBody>
            <a:bodyPr wrap="none">
              <a:spAutoFit/>
            </a:bodyPr>
            <a:lstStyle/>
            <a:p>
              <a:pPr>
                <a:spcBef>
                  <a:spcPts val="600"/>
                </a:spcBef>
              </a:pPr>
              <a:r>
                <a:rPr lang="en-US" dirty="0" err="1" smtClean="0"/>
                <a:t>word|coffee</a:t>
              </a:r>
              <a:endParaRPr lang="en-US" dirty="0" smtClean="0"/>
            </a:p>
            <a:p>
              <a:pPr>
                <a:spcBef>
                  <a:spcPts val="600"/>
                </a:spcBef>
              </a:pPr>
              <a:r>
                <a:rPr lang="en-US" dirty="0" err="1" smtClean="0"/>
                <a:t>word|desert</a:t>
              </a:r>
              <a:endParaRPr lang="en-US" dirty="0"/>
            </a:p>
          </p:txBody>
        </p:sp>
        <p:sp>
          <p:nvSpPr>
            <p:cNvPr id="11" name="Rectangle 10"/>
            <p:cNvSpPr/>
            <p:nvPr/>
          </p:nvSpPr>
          <p:spPr>
            <a:xfrm rot="16200000">
              <a:off x="4825755" y="2419919"/>
              <a:ext cx="1077539" cy="1776181"/>
            </a:xfrm>
            <a:prstGeom prst="rect">
              <a:avLst/>
            </a:prstGeom>
          </p:spPr>
          <p:txBody>
            <a:bodyPr wrap="none">
              <a:spAutoFit/>
            </a:bodyPr>
            <a:lstStyle/>
            <a:p>
              <a:pPr>
                <a:spcBef>
                  <a:spcPts val="1500"/>
                </a:spcBef>
              </a:pPr>
              <a:r>
                <a:rPr lang="en-US" dirty="0" smtClean="0"/>
                <a:t>tod|0500</a:t>
              </a:r>
            </a:p>
            <a:p>
              <a:pPr>
                <a:spcBef>
                  <a:spcPts val="1500"/>
                </a:spcBef>
              </a:pPr>
              <a:r>
                <a:rPr lang="en-US" dirty="0" smtClean="0"/>
                <a:t>tod|0800</a:t>
              </a:r>
            </a:p>
            <a:p>
              <a:pPr>
                <a:spcBef>
                  <a:spcPts val="1500"/>
                </a:spcBef>
              </a:pPr>
              <a:endParaRPr lang="en-US" dirty="0" smtClean="0"/>
            </a:p>
            <a:p>
              <a:pPr>
                <a:spcBef>
                  <a:spcPts val="1500"/>
                </a:spcBef>
              </a:pPr>
              <a:r>
                <a:rPr lang="en-US" dirty="0" smtClean="0"/>
                <a:t>tod|1400</a:t>
              </a:r>
              <a:endParaRPr lang="en-US" dirty="0"/>
            </a:p>
          </p:txBody>
        </p:sp>
        <p:sp>
          <p:nvSpPr>
            <p:cNvPr id="12" name="Rectangle 11"/>
            <p:cNvSpPr/>
            <p:nvPr/>
          </p:nvSpPr>
          <p:spPr>
            <a:xfrm>
              <a:off x="6291448" y="3414287"/>
              <a:ext cx="1076794" cy="1431161"/>
            </a:xfrm>
            <a:prstGeom prst="rect">
              <a:avLst/>
            </a:prstGeom>
          </p:spPr>
          <p:txBody>
            <a:bodyPr wrap="none">
              <a:spAutoFit/>
            </a:bodyPr>
            <a:lstStyle/>
            <a:p>
              <a:pPr>
                <a:spcBef>
                  <a:spcPts val="600"/>
                </a:spcBef>
              </a:pPr>
              <a:endParaRPr lang="en-US" dirty="0" smtClean="0"/>
            </a:p>
            <a:p>
              <a:pPr>
                <a:spcBef>
                  <a:spcPts val="600"/>
                </a:spcBef>
              </a:pPr>
              <a:r>
                <a:rPr lang="en-US" dirty="0" smtClean="0"/>
                <a:t>tod|0800</a:t>
              </a:r>
            </a:p>
            <a:p>
              <a:pPr>
                <a:spcBef>
                  <a:spcPts val="600"/>
                </a:spcBef>
              </a:pPr>
              <a:r>
                <a:rPr lang="en-US" dirty="0" smtClean="0"/>
                <a:t>tod|0900</a:t>
              </a:r>
            </a:p>
            <a:p>
              <a:pPr>
                <a:spcBef>
                  <a:spcPts val="600"/>
                </a:spcBef>
              </a:pPr>
              <a:r>
                <a:rPr lang="en-US" dirty="0" smtClean="0"/>
                <a:t>tod|1400</a:t>
              </a:r>
              <a:endParaRPr lang="en-US" dirty="0"/>
            </a:p>
          </p:txBody>
        </p:sp>
        <p:sp>
          <p:nvSpPr>
            <p:cNvPr id="13" name="Rectangle 12"/>
            <p:cNvSpPr/>
            <p:nvPr/>
          </p:nvSpPr>
          <p:spPr>
            <a:xfrm rot="16200000">
              <a:off x="7146717" y="2411588"/>
              <a:ext cx="1167307" cy="838691"/>
            </a:xfrm>
            <a:prstGeom prst="rect">
              <a:avLst/>
            </a:prstGeom>
          </p:spPr>
          <p:txBody>
            <a:bodyPr wrap="none">
              <a:spAutoFit/>
            </a:bodyPr>
            <a:lstStyle/>
            <a:p>
              <a:pPr>
                <a:spcBef>
                  <a:spcPts val="1500"/>
                </a:spcBef>
              </a:pPr>
              <a:r>
                <a:rPr lang="en-US" dirty="0" err="1" smtClean="0"/>
                <a:t>word|dew</a:t>
              </a:r>
              <a:endParaRPr lang="en-US" dirty="0" smtClean="0"/>
            </a:p>
            <a:p>
              <a:pPr>
                <a:spcBef>
                  <a:spcPts val="1500"/>
                </a:spcBef>
              </a:pPr>
              <a:r>
                <a:rPr lang="en-US" dirty="0" err="1" smtClean="0"/>
                <a:t>word|hot</a:t>
              </a:r>
              <a:endParaRPr lang="en-US" dirty="0"/>
            </a:p>
          </p:txBody>
        </p:sp>
        <p:sp>
          <p:nvSpPr>
            <p:cNvPr id="21" name="Rectangle 20"/>
            <p:cNvSpPr/>
            <p:nvPr/>
          </p:nvSpPr>
          <p:spPr>
            <a:xfrm>
              <a:off x="8573788" y="3725570"/>
              <a:ext cx="1385316" cy="723275"/>
            </a:xfrm>
            <a:prstGeom prst="rect">
              <a:avLst/>
            </a:prstGeom>
          </p:spPr>
          <p:txBody>
            <a:bodyPr wrap="none">
              <a:spAutoFit/>
            </a:bodyPr>
            <a:lstStyle/>
            <a:p>
              <a:pPr>
                <a:spcBef>
                  <a:spcPts val="600"/>
                </a:spcBef>
              </a:pPr>
              <a:r>
                <a:rPr lang="en-US" dirty="0" err="1" smtClean="0"/>
                <a:t>word|coffee</a:t>
              </a:r>
              <a:endParaRPr lang="en-US" dirty="0" smtClean="0"/>
            </a:p>
            <a:p>
              <a:pPr>
                <a:spcBef>
                  <a:spcPts val="600"/>
                </a:spcBef>
              </a:pPr>
              <a:r>
                <a:rPr lang="en-US" dirty="0" err="1" smtClean="0"/>
                <a:t>word|desert</a:t>
              </a:r>
              <a:endParaRPr lang="en-US" dirty="0"/>
            </a:p>
          </p:txBody>
        </p:sp>
        <p:sp>
          <p:nvSpPr>
            <p:cNvPr id="22" name="Rectangle 21"/>
            <p:cNvSpPr/>
            <p:nvPr/>
          </p:nvSpPr>
          <p:spPr>
            <a:xfrm rot="16200000">
              <a:off x="9864379" y="2723203"/>
              <a:ext cx="1167307" cy="954107"/>
            </a:xfrm>
            <a:prstGeom prst="rect">
              <a:avLst/>
            </a:prstGeom>
          </p:spPr>
          <p:txBody>
            <a:bodyPr wrap="none">
              <a:spAutoFit/>
            </a:bodyPr>
            <a:lstStyle/>
            <a:p>
              <a:pPr>
                <a:spcBef>
                  <a:spcPts val="2400"/>
                </a:spcBef>
              </a:pPr>
              <a:r>
                <a:rPr lang="en-US" dirty="0" err="1" smtClean="0"/>
                <a:t>word|dew</a:t>
              </a:r>
              <a:endParaRPr lang="en-US" dirty="0" smtClean="0"/>
            </a:p>
            <a:p>
              <a:pPr>
                <a:spcBef>
                  <a:spcPts val="2400"/>
                </a:spcBef>
              </a:pPr>
              <a:r>
                <a:rPr lang="en-US" dirty="0" err="1" smtClean="0"/>
                <a:t>word|hot</a:t>
              </a:r>
              <a:endParaRPr lang="en-US" dirty="0"/>
            </a:p>
          </p:txBody>
        </p:sp>
      </p:grpSp>
      <p:sp>
        <p:nvSpPr>
          <p:cNvPr id="16" name="TextBox 15"/>
          <p:cNvSpPr txBox="1"/>
          <p:nvPr/>
        </p:nvSpPr>
        <p:spPr>
          <a:xfrm>
            <a:off x="5258386" y="1571296"/>
            <a:ext cx="3238387" cy="707886"/>
          </a:xfrm>
          <a:prstGeom prst="rect">
            <a:avLst/>
          </a:prstGeom>
          <a:noFill/>
        </p:spPr>
        <p:txBody>
          <a:bodyPr wrap="none" rtlCol="0">
            <a:spAutoFit/>
          </a:bodyPr>
          <a:lstStyle/>
          <a:p>
            <a:pPr marL="342900" indent="-342900">
              <a:buFont typeface="Wingdings" panose="05000000000000000000" pitchFamily="2" charset="2"/>
              <a:buChar char="Ø"/>
            </a:pPr>
            <a:r>
              <a:rPr lang="en-US" sz="2000" b="1" dirty="0" smtClean="0"/>
              <a:t>Row &amp; Column Labels</a:t>
            </a:r>
          </a:p>
          <a:p>
            <a:pPr marL="342900" indent="-342900">
              <a:buFont typeface="Wingdings" panose="05000000000000000000" pitchFamily="2" charset="2"/>
              <a:buChar char="Ø"/>
            </a:pPr>
            <a:r>
              <a:rPr lang="en-US" sz="2000" b="1" dirty="0" smtClean="0"/>
              <a:t>Sparse</a:t>
            </a:r>
          </a:p>
        </p:txBody>
      </p:sp>
      <p:cxnSp>
        <p:nvCxnSpPr>
          <p:cNvPr id="17" name="Straight Connector 16"/>
          <p:cNvCxnSpPr/>
          <p:nvPr/>
        </p:nvCxnSpPr>
        <p:spPr bwMode="auto">
          <a:xfrm>
            <a:off x="4692316" y="1045368"/>
            <a:ext cx="0" cy="2070811"/>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8" name="Straight Connector 17"/>
          <p:cNvCxnSpPr/>
          <p:nvPr/>
        </p:nvCxnSpPr>
        <p:spPr bwMode="auto">
          <a:xfrm flipH="1">
            <a:off x="168442" y="3116179"/>
            <a:ext cx="4523874" cy="23747"/>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23" name="TextBox 22"/>
          <p:cNvSpPr txBox="1"/>
          <p:nvPr/>
        </p:nvSpPr>
        <p:spPr>
          <a:xfrm>
            <a:off x="281251" y="3319230"/>
            <a:ext cx="3084691" cy="400110"/>
          </a:xfrm>
          <a:prstGeom prst="rect">
            <a:avLst/>
          </a:prstGeom>
          <a:noFill/>
        </p:spPr>
        <p:txBody>
          <a:bodyPr wrap="none" rtlCol="0">
            <a:spAutoFit/>
          </a:bodyPr>
          <a:lstStyle/>
          <a:p>
            <a:r>
              <a:rPr lang="en-US" sz="2000" b="1" dirty="0" smtClean="0"/>
              <a:t>Database Table Multiply</a:t>
            </a:r>
            <a:endParaRPr lang="en-US" sz="2000" b="1" dirty="0"/>
          </a:p>
        </p:txBody>
      </p:sp>
      <mc:AlternateContent xmlns:mc="http://schemas.openxmlformats.org/markup-compatibility/2006" xmlns:a14="http://schemas.microsoft.com/office/drawing/2010/main">
        <mc:Choice Requires="a14">
          <p:sp>
            <p:nvSpPr>
              <p:cNvPr id="24" name="TextBox 23"/>
              <p:cNvSpPr txBox="1"/>
              <p:nvPr/>
            </p:nvSpPr>
            <p:spPr>
              <a:xfrm>
                <a:off x="281251" y="1045368"/>
                <a:ext cx="4347729" cy="400110"/>
              </a:xfrm>
              <a:prstGeom prst="rect">
                <a:avLst/>
              </a:prstGeom>
              <a:noFill/>
            </p:spPr>
            <p:txBody>
              <a:bodyPr wrap="none" rtlCol="0">
                <a:spAutoFit/>
              </a:bodyPr>
              <a:lstStyle/>
              <a:p>
                <a:r>
                  <a:rPr lang="en-US" sz="2000" b="1" dirty="0" smtClean="0"/>
                  <a:t>Traditional Matrix Multiply: </a:t>
                </a:r>
                <a14:m>
                  <m:oMath xmlns:m="http://schemas.openxmlformats.org/officeDocument/2006/math">
                    <m:r>
                      <a:rPr lang="en-US" sz="2000" b="1" i="1" smtClean="0">
                        <a:latin typeface="Cambria Math" panose="02040503050406030204" pitchFamily="18" charset="0"/>
                      </a:rPr>
                      <m:t>𝑨𝑩</m:t>
                    </m:r>
                    <m:r>
                      <a:rPr lang="en-US" sz="2000" b="1" i="1" smtClean="0">
                        <a:latin typeface="Cambria Math" panose="02040503050406030204" pitchFamily="18" charset="0"/>
                      </a:rPr>
                      <m:t>=</m:t>
                    </m:r>
                    <m:r>
                      <a:rPr lang="en-US" sz="2000" b="1" i="1" smtClean="0">
                        <a:latin typeface="Cambria Math" panose="02040503050406030204" pitchFamily="18" charset="0"/>
                      </a:rPr>
                      <m:t>𝑪</m:t>
                    </m:r>
                  </m:oMath>
                </a14:m>
                <a:endParaRPr lang="en-US" sz="2000" b="1" dirty="0"/>
              </a:p>
            </p:txBody>
          </p:sp>
        </mc:Choice>
        <mc:Fallback xmlns="">
          <p:sp>
            <p:nvSpPr>
              <p:cNvPr id="24" name="TextBox 23"/>
              <p:cNvSpPr txBox="1">
                <a:spLocks noRot="1" noChangeAspect="1" noMove="1" noResize="1" noEditPoints="1" noAdjustHandles="1" noChangeArrowheads="1" noChangeShapeType="1" noTextEdit="1"/>
              </p:cNvSpPr>
              <p:nvPr/>
            </p:nvSpPr>
            <p:spPr>
              <a:xfrm>
                <a:off x="281251" y="1045368"/>
                <a:ext cx="4347729" cy="400110"/>
              </a:xfrm>
              <a:prstGeom prst="rect">
                <a:avLst/>
              </a:prstGeom>
              <a:blipFill rotWithShape="0">
                <a:blip r:embed="rId5"/>
                <a:stretch>
                  <a:fillRect l="-1403" t="-6061" b="-27273"/>
                </a:stretch>
              </a:blipFill>
            </p:spPr>
            <p:txBody>
              <a:bodyPr/>
              <a:lstStyle/>
              <a:p>
                <a:r>
                  <a:rPr lang="en-US">
                    <a:noFill/>
                  </a:rPr>
                  <a:t> </a:t>
                </a:r>
              </a:p>
            </p:txBody>
          </p:sp>
        </mc:Fallback>
      </mc:AlternateContent>
    </p:spTree>
    <p:extLst>
      <p:ext uri="{BB962C8B-B14F-4D97-AF65-F5344CB8AC3E}">
        <p14:creationId xmlns:p14="http://schemas.microsoft.com/office/powerpoint/2010/main" val="42546722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Multiply on Big Data</a:t>
            </a:r>
          </a:p>
        </p:txBody>
      </p:sp>
      <mc:AlternateContent xmlns:mc="http://schemas.openxmlformats.org/markup-compatibility/2006" xmlns:a14="http://schemas.microsoft.com/office/drawing/2010/main">
        <mc:Choice Requires="a14">
          <p:sp>
            <p:nvSpPr>
              <p:cNvPr id="3" name="TextBox 2"/>
              <p:cNvSpPr txBox="1"/>
              <p:nvPr/>
            </p:nvSpPr>
            <p:spPr>
              <a:xfrm>
                <a:off x="281251" y="1540003"/>
                <a:ext cx="4137864" cy="1360629"/>
              </a:xfrm>
              <a:prstGeom prst="rect">
                <a:avLst/>
              </a:prstGeom>
              <a:noFill/>
            </p:spPr>
            <p:txBody>
              <a:bodyPr wrap="none" lIns="0" tIns="0" rIns="0" bIns="0" rtlCol="0">
                <a:spAutoFit/>
              </a:bodyPr>
              <a:lstStyle/>
              <a:p>
                <a:pPr algn="ctr"/>
                <a14:m>
                  <m:oMath xmlns:m="http://schemas.openxmlformats.org/officeDocument/2006/math">
                    <m:d>
                      <m:dPr>
                        <m:begChr m:val="["/>
                        <m:endChr m:val="]"/>
                        <m:ctrlPr>
                          <a:rPr lang="en-US" sz="2400" b="1" i="1" smtClean="0">
                            <a:latin typeface="Cambria Math" panose="02040503050406030204" pitchFamily="18" charset="0"/>
                          </a:rPr>
                        </m:ctrlPr>
                      </m:dPr>
                      <m:e>
                        <m:m>
                          <m:mPr>
                            <m:mcs>
                              <m:mc>
                                <m:mcPr>
                                  <m:count m:val="4"/>
                                  <m:mcJc m:val="center"/>
                                </m:mcPr>
                              </m:mc>
                            </m:mcs>
                            <m:ctrlPr>
                              <a:rPr lang="en-US" sz="2400" b="1" i="1" smtClean="0">
                                <a:latin typeface="Cambria Math" panose="02040503050406030204" pitchFamily="18" charset="0"/>
                              </a:rPr>
                            </m:ctrlPr>
                          </m:mPr>
                          <m:mr>
                            <m:e>
                              <m:r>
                                <m:rPr>
                                  <m:brk m:alnAt="7"/>
                                </m:rPr>
                                <a:rPr lang="en-US" sz="2400" b="1" i="1" smtClean="0">
                                  <a:latin typeface="Cambria Math" panose="02040503050406030204" pitchFamily="18" charset="0"/>
                                </a:rPr>
                                <m:t>𝟔</m:t>
                              </m:r>
                            </m:e>
                            <m:e>
                              <m:r>
                                <a:rPr lang="en-US" sz="2400" b="1" i="1" smtClean="0">
                                  <a:latin typeface="Cambria Math" panose="02040503050406030204" pitchFamily="18" charset="0"/>
                                </a:rPr>
                                <m:t>𝟓</m:t>
                              </m:r>
                            </m:e>
                            <m:e>
                              <m:r>
                                <a:rPr lang="en-US" sz="2400" b="1" i="1" smtClean="0">
                                  <a:latin typeface="Cambria Math" panose="02040503050406030204" pitchFamily="18" charset="0"/>
                                </a:rPr>
                                <m:t>𝟎</m:t>
                              </m:r>
                            </m:e>
                            <m:e>
                              <m:r>
                                <a:rPr lang="en-US" sz="2400" b="1" i="1" smtClean="0">
                                  <a:latin typeface="Cambria Math" panose="02040503050406030204" pitchFamily="18" charset="0"/>
                                </a:rPr>
                                <m:t>𝟐</m:t>
                              </m:r>
                            </m:e>
                          </m:mr>
                          <m:mr>
                            <m:e>
                              <m:r>
                                <a:rPr lang="en-US" sz="2400" b="1" i="1" smtClean="0">
                                  <a:latin typeface="Cambria Math" panose="02040503050406030204" pitchFamily="18" charset="0"/>
                                </a:rPr>
                                <m:t>𝟎</m:t>
                              </m:r>
                            </m:e>
                            <m:e>
                              <m:r>
                                <a:rPr lang="en-US" sz="2400" b="1" i="1" smtClean="0">
                                  <a:latin typeface="Cambria Math" panose="02040503050406030204" pitchFamily="18" charset="0"/>
                                </a:rPr>
                                <m:t>𝟒</m:t>
                              </m:r>
                            </m:e>
                            <m:e>
                              <m:r>
                                <a:rPr lang="en-US" sz="2400" b="1" i="1" smtClean="0">
                                  <a:latin typeface="Cambria Math" panose="02040503050406030204" pitchFamily="18" charset="0"/>
                                </a:rPr>
                                <m:t>𝟎</m:t>
                              </m:r>
                            </m:e>
                            <m:e>
                              <m:r>
                                <a:rPr lang="en-US" sz="2400" b="1" i="1" smtClean="0">
                                  <a:latin typeface="Cambria Math" panose="02040503050406030204" pitchFamily="18" charset="0"/>
                                </a:rPr>
                                <m:t>𝟎</m:t>
                              </m:r>
                            </m:e>
                          </m:mr>
                        </m:m>
                      </m:e>
                    </m:d>
                    <m:d>
                      <m:dPr>
                        <m:begChr m:val="["/>
                        <m:endChr m:val="]"/>
                        <m:ctrlPr>
                          <a:rPr lang="en-US" sz="2400" b="1" i="1" smtClean="0">
                            <a:latin typeface="Cambria Math" panose="02040503050406030204" pitchFamily="18" charset="0"/>
                          </a:rPr>
                        </m:ctrlPr>
                      </m:dPr>
                      <m:e>
                        <m:m>
                          <m:mPr>
                            <m:mcs>
                              <m:mc>
                                <m:mcPr>
                                  <m:count m:val="2"/>
                                  <m:mcJc m:val="center"/>
                                </m:mcPr>
                              </m:mc>
                            </m:mcs>
                            <m:ctrlPr>
                              <a:rPr lang="en-US" sz="2400" b="1" i="1" smtClean="0">
                                <a:latin typeface="Cambria Math" panose="02040503050406030204" pitchFamily="18" charset="0"/>
                              </a:rPr>
                            </m:ctrlPr>
                          </m:mPr>
                          <m:mr>
                            <m:e>
                              <m:r>
                                <m:rPr>
                                  <m:brk m:alnAt="7"/>
                                </m:rPr>
                                <a:rPr lang="en-US" sz="2400" b="1" i="1" smtClean="0">
                                  <a:latin typeface="Cambria Math" panose="02040503050406030204" pitchFamily="18" charset="0"/>
                                </a:rPr>
                                <m:t>𝟎</m:t>
                              </m:r>
                            </m:e>
                            <m:e>
                              <m:r>
                                <a:rPr lang="en-US" sz="2400" b="1" i="1" smtClean="0">
                                  <a:latin typeface="Cambria Math" panose="02040503050406030204" pitchFamily="18" charset="0"/>
                                </a:rPr>
                                <m:t>𝟎</m:t>
                              </m:r>
                            </m:e>
                          </m:mr>
                          <m:mr>
                            <m:e>
                              <m:r>
                                <a:rPr lang="en-US" sz="2400" b="1" i="1" smtClean="0">
                                  <a:latin typeface="Cambria Math" panose="02040503050406030204" pitchFamily="18" charset="0"/>
                                </a:rPr>
                                <m:t>𝟎</m:t>
                              </m:r>
                            </m:e>
                            <m:e>
                              <m:r>
                                <a:rPr lang="en-US" sz="2400" b="1" i="1" smtClean="0">
                                  <a:latin typeface="Cambria Math" panose="02040503050406030204" pitchFamily="18" charset="0"/>
                                </a:rPr>
                                <m:t>𝟑</m:t>
                              </m:r>
                            </m:e>
                          </m:mr>
                          <m:mr>
                            <m:e>
                              <m:r>
                                <a:rPr lang="en-US" sz="2400" b="1" i="1" smtClean="0">
                                  <a:latin typeface="Cambria Math" panose="02040503050406030204" pitchFamily="18" charset="0"/>
                                </a:rPr>
                                <m:t>𝟓</m:t>
                              </m:r>
                            </m:e>
                            <m:e>
                              <m:r>
                                <a:rPr lang="en-US" sz="2400" b="1" i="1" smtClean="0">
                                  <a:latin typeface="Cambria Math" panose="02040503050406030204" pitchFamily="18" charset="0"/>
                                </a:rPr>
                                <m:t>𝟎</m:t>
                              </m:r>
                            </m:e>
                          </m:mr>
                          <m:mr>
                            <m:e>
                              <m:r>
                                <a:rPr lang="en-US" sz="2400" b="1" i="1" smtClean="0">
                                  <a:latin typeface="Cambria Math" panose="02040503050406030204" pitchFamily="18" charset="0"/>
                                </a:rPr>
                                <m:t>𝟑</m:t>
                              </m:r>
                            </m:e>
                            <m:e>
                              <m:r>
                                <a:rPr lang="en-US" sz="2400" b="1" i="1" smtClean="0">
                                  <a:latin typeface="Cambria Math" panose="02040503050406030204" pitchFamily="18" charset="0"/>
                                </a:rPr>
                                <m:t>𝟒</m:t>
                              </m:r>
                            </m:e>
                          </m:mr>
                        </m:m>
                      </m:e>
                    </m:d>
                  </m:oMath>
                </a14:m>
                <a:r>
                  <a:rPr lang="en-US" sz="2400" b="1" dirty="0" smtClean="0"/>
                  <a:t>=</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a:latin typeface="Cambria Math" panose="02040503050406030204" pitchFamily="18" charset="0"/>
                                </a:rPr>
                                <m:t>𝟔</m:t>
                              </m:r>
                            </m:e>
                            <m:e>
                              <m:r>
                                <a:rPr lang="en-US" sz="2400" b="1" i="1" smtClean="0">
                                  <a:latin typeface="Cambria Math" panose="02040503050406030204" pitchFamily="18" charset="0"/>
                                </a:rPr>
                                <m:t>𝟐𝟑</m:t>
                              </m:r>
                            </m:e>
                          </m:mr>
                          <m:mr>
                            <m:e>
                              <m:r>
                                <a:rPr lang="en-US" sz="2400" b="1" i="1">
                                  <a:latin typeface="Cambria Math" panose="02040503050406030204" pitchFamily="18" charset="0"/>
                                </a:rPr>
                                <m:t>𝟎</m:t>
                              </m:r>
                            </m:e>
                            <m:e>
                              <m:r>
                                <a:rPr lang="en-US" sz="2400" b="1" i="1" smtClean="0">
                                  <a:latin typeface="Cambria Math" panose="02040503050406030204" pitchFamily="18" charset="0"/>
                                </a:rPr>
                                <m:t>𝟏𝟐</m:t>
                              </m:r>
                            </m:e>
                          </m:mr>
                        </m:m>
                      </m:e>
                    </m:d>
                  </m:oMath>
                </a14:m>
                <a:endParaRPr lang="en-US" sz="24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281251" y="1540003"/>
                <a:ext cx="4137864" cy="1360629"/>
              </a:xfrm>
              <a:prstGeom prst="rect">
                <a:avLst/>
              </a:prstGeom>
              <a:blipFill rotWithShape="0">
                <a:blip r:embed="rId3"/>
                <a:stretch>
                  <a:fillRect/>
                </a:stretch>
              </a:blipFill>
            </p:spPr>
            <p:txBody>
              <a:bodyPr/>
              <a:lstStyle/>
              <a:p>
                <a:r>
                  <a:rPr lang="en-US">
                    <a:noFill/>
                  </a:rPr>
                  <a:t> </a:t>
                </a:r>
              </a:p>
            </p:txBody>
          </p:sp>
        </mc:Fallback>
      </mc:AlternateContent>
      <p:grpSp>
        <p:nvGrpSpPr>
          <p:cNvPr id="14" name="Group 13"/>
          <p:cNvGrpSpPr/>
          <p:nvPr/>
        </p:nvGrpSpPr>
        <p:grpSpPr>
          <a:xfrm>
            <a:off x="130629" y="3397736"/>
            <a:ext cx="8207255" cy="2598168"/>
            <a:chOff x="3025505" y="2247280"/>
            <a:chExt cx="8201579" cy="2598168"/>
          </a:xfrm>
        </p:grpSpPr>
        <mc:AlternateContent xmlns:mc="http://schemas.openxmlformats.org/markup-compatibility/2006" xmlns:a14="http://schemas.microsoft.com/office/drawing/2010/main">
          <mc:Choice Requires="a14">
            <p:sp>
              <p:nvSpPr>
                <p:cNvPr id="6" name="TextBox 5"/>
                <p:cNvSpPr txBox="1"/>
                <p:nvPr/>
              </p:nvSpPr>
              <p:spPr>
                <a:xfrm>
                  <a:off x="4393989" y="3414887"/>
                  <a:ext cx="6833095" cy="1360629"/>
                </a:xfrm>
                <a:prstGeom prst="rect">
                  <a:avLst/>
                </a:prstGeom>
                <a:noFill/>
              </p:spPr>
              <p:txBody>
                <a:bodyPr wrap="square" lIns="0" tIns="0" rIns="0" bIns="0" rtlCol="0">
                  <a:spAutoFit/>
                </a:bodyPr>
                <a:lstStyle/>
                <a:p>
                  <a14:m>
                    <m:oMath xmlns:m="http://schemas.openxmlformats.org/officeDocument/2006/math">
                      <m:d>
                        <m:dPr>
                          <m:begChr m:val="["/>
                          <m:endChr m:val="]"/>
                          <m:ctrlPr>
                            <a:rPr lang="en-US" sz="2400" b="1" i="1" smtClean="0">
                              <a:latin typeface="Cambria Math" panose="02040503050406030204" pitchFamily="18" charset="0"/>
                            </a:rPr>
                          </m:ctrlPr>
                        </m:dPr>
                        <m:e>
                          <m:m>
                            <m:mPr>
                              <m:mcs>
                                <m:mc>
                                  <m:mcPr>
                                    <m:count m:val="4"/>
                                    <m:mcJc m:val="center"/>
                                  </m:mcPr>
                                </m:mc>
                              </m:mcs>
                              <m:ctrlPr>
                                <a:rPr lang="en-US" sz="2400" b="1" i="1" smtClean="0">
                                  <a:latin typeface="Cambria Math" panose="02040503050406030204" pitchFamily="18" charset="0"/>
                                </a:rPr>
                              </m:ctrlPr>
                            </m:mPr>
                            <m:mr>
                              <m:e>
                                <m:r>
                                  <m:rPr>
                                    <m:brk m:alnAt="7"/>
                                  </m:rPr>
                                  <a:rPr lang="en-US" sz="2400" b="1" i="1" smtClean="0">
                                    <a:latin typeface="Cambria Math" panose="02040503050406030204" pitchFamily="18" charset="0"/>
                                  </a:rPr>
                                  <m:t>𝟔</m:t>
                                </m:r>
                              </m:e>
                              <m:e>
                                <m:r>
                                  <a:rPr lang="en-US" sz="2400" b="1" i="1" smtClean="0">
                                    <a:latin typeface="Cambria Math" panose="02040503050406030204" pitchFamily="18" charset="0"/>
                                  </a:rPr>
                                  <m:t>𝟓</m:t>
                                </m:r>
                              </m:e>
                              <m:e>
                                <m:r>
                                  <a:rPr lang="en-US" sz="2400" b="1" i="1" smtClean="0">
                                    <a:solidFill>
                                      <a:schemeClr val="bg1"/>
                                    </a:solidFill>
                                    <a:latin typeface="Cambria Math" panose="02040503050406030204" pitchFamily="18" charset="0"/>
                                  </a:rPr>
                                  <m:t>𝟎</m:t>
                                </m:r>
                              </m:e>
                              <m:e>
                                <m:r>
                                  <a:rPr lang="en-US" sz="2400" b="1" i="1" smtClean="0">
                                    <a:latin typeface="Cambria Math" panose="02040503050406030204" pitchFamily="18" charset="0"/>
                                  </a:rPr>
                                  <m:t>𝟐</m:t>
                                </m:r>
                              </m:e>
                            </m:mr>
                            <m:mr>
                              <m:e>
                                <m:r>
                                  <a:rPr lang="en-US" sz="2400" b="1" i="1" smtClean="0">
                                    <a:solidFill>
                                      <a:schemeClr val="bg1"/>
                                    </a:solidFill>
                                    <a:latin typeface="Cambria Math" panose="02040503050406030204" pitchFamily="18" charset="0"/>
                                  </a:rPr>
                                  <m:t>𝟎</m:t>
                                </m:r>
                              </m:e>
                              <m:e>
                                <m:r>
                                  <a:rPr lang="en-US" sz="2400" b="1" i="1" smtClean="0">
                                    <a:latin typeface="Cambria Math" panose="02040503050406030204" pitchFamily="18" charset="0"/>
                                  </a:rPr>
                                  <m:t>𝟒</m:t>
                                </m:r>
                              </m:e>
                              <m:e>
                                <m: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𝟎</m:t>
                                </m:r>
                              </m:e>
                            </m:mr>
                          </m:m>
                        </m:e>
                      </m:d>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𝟎</m:t>
                                </m:r>
                              </m:e>
                            </m:mr>
                            <m:mr>
                              <m:e>
                                <m:r>
                                  <a:rPr lang="en-US" sz="2400" b="1" i="1" smtClean="0">
                                    <a:solidFill>
                                      <a:schemeClr val="bg1"/>
                                    </a:solidFill>
                                    <a:latin typeface="Cambria Math" panose="02040503050406030204" pitchFamily="18" charset="0"/>
                                  </a:rPr>
                                  <m:t>𝟎</m:t>
                                </m:r>
                              </m:e>
                              <m:e>
                                <m:r>
                                  <a:rPr lang="en-US" sz="2400" b="1" i="1">
                                    <a:latin typeface="Cambria Math" panose="02040503050406030204" pitchFamily="18" charset="0"/>
                                  </a:rPr>
                                  <m:t>𝟑</m:t>
                                </m:r>
                              </m:e>
                            </m:mr>
                            <m:mr>
                              <m:e>
                                <m:r>
                                  <a:rPr lang="en-US" sz="2400" b="1" i="1">
                                    <a:latin typeface="Cambria Math" panose="02040503050406030204" pitchFamily="18" charset="0"/>
                                  </a:rPr>
                                  <m:t>𝟓</m:t>
                                </m:r>
                              </m:e>
                              <m:e>
                                <m:r>
                                  <a:rPr lang="en-US" sz="2400" b="1" i="1" smtClean="0">
                                    <a:solidFill>
                                      <a:schemeClr val="bg1"/>
                                    </a:solidFill>
                                    <a:latin typeface="Cambria Math" panose="02040503050406030204" pitchFamily="18" charset="0"/>
                                  </a:rPr>
                                  <m:t>𝟎</m:t>
                                </m:r>
                              </m:e>
                            </m:mr>
                            <m:mr>
                              <m:e>
                                <m:r>
                                  <a:rPr lang="en-US" sz="2400" b="1" i="1">
                                    <a:latin typeface="Cambria Math" panose="02040503050406030204" pitchFamily="18" charset="0"/>
                                  </a:rPr>
                                  <m:t>𝟑</m:t>
                                </m:r>
                              </m:e>
                              <m:e>
                                <m:r>
                                  <a:rPr lang="en-US" sz="2400" b="1" i="1">
                                    <a:latin typeface="Cambria Math" panose="02040503050406030204" pitchFamily="18" charset="0"/>
                                  </a:rPr>
                                  <m:t>𝟒</m:t>
                                </m:r>
                              </m:e>
                            </m:mr>
                          </m:m>
                        </m:e>
                      </m:d>
                      <m:r>
                        <a:rPr lang="en-US" sz="2400" b="1" i="1" smtClean="0">
                          <a:latin typeface="Cambria Math" panose="02040503050406030204" pitchFamily="18" charset="0"/>
                        </a:rPr>
                        <m:t>=</m:t>
                      </m:r>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a:latin typeface="Cambria Math" panose="02040503050406030204" pitchFamily="18" charset="0"/>
                                  </a:rPr>
                                  <m:t>𝟔</m:t>
                                </m:r>
                              </m:e>
                              <m:e>
                                <m:r>
                                  <a:rPr lang="en-US" sz="2400" b="1" i="1" smtClean="0">
                                    <a:latin typeface="Cambria Math" panose="02040503050406030204" pitchFamily="18" charset="0"/>
                                  </a:rPr>
                                  <m:t>𝟐𝟑</m:t>
                                </m:r>
                              </m:e>
                            </m:mr>
                            <m:mr>
                              <m:e>
                                <m:r>
                                  <a:rPr lang="en-US" sz="2400" b="1" i="1" smtClean="0">
                                    <a:solidFill>
                                      <a:schemeClr val="bg1"/>
                                    </a:solidFill>
                                    <a:latin typeface="Cambria Math" panose="02040503050406030204" pitchFamily="18" charset="0"/>
                                  </a:rPr>
                                  <m:t>𝟎</m:t>
                                </m:r>
                              </m:e>
                              <m:e>
                                <m:r>
                                  <a:rPr lang="en-US" sz="2400" b="1" i="1" smtClean="0">
                                    <a:latin typeface="Cambria Math" panose="02040503050406030204" pitchFamily="18" charset="0"/>
                                  </a:rPr>
                                  <m:t>𝟏𝟐</m:t>
                                </m:r>
                              </m:e>
                            </m:mr>
                          </m:m>
                        </m:e>
                      </m:d>
                    </m:oMath>
                  </a14:m>
                  <a:r>
                    <a:rPr lang="en-US" sz="2400" b="1" dirty="0"/>
                    <a:t> </a:t>
                  </a:r>
                </a:p>
              </p:txBody>
            </p:sp>
          </mc:Choice>
          <mc:Fallback xmlns="">
            <p:sp>
              <p:nvSpPr>
                <p:cNvPr id="6" name="TextBox 5"/>
                <p:cNvSpPr txBox="1">
                  <a:spLocks noRot="1" noChangeAspect="1" noMove="1" noResize="1" noEditPoints="1" noAdjustHandles="1" noChangeArrowheads="1" noChangeShapeType="1" noTextEdit="1"/>
                </p:cNvSpPr>
                <p:nvPr/>
              </p:nvSpPr>
              <p:spPr>
                <a:xfrm>
                  <a:off x="4393989" y="3414887"/>
                  <a:ext cx="6833095" cy="1360629"/>
                </a:xfrm>
                <a:prstGeom prst="rect">
                  <a:avLst/>
                </a:prstGeom>
                <a:blipFill rotWithShape="0">
                  <a:blip r:embed="rId4"/>
                  <a:stretch>
                    <a:fillRect/>
                  </a:stretch>
                </a:blipFill>
              </p:spPr>
              <p:txBody>
                <a:bodyPr/>
                <a:lstStyle/>
                <a:p>
                  <a:r>
                    <a:rPr lang="en-US">
                      <a:noFill/>
                    </a:rPr>
                    <a:t> </a:t>
                  </a:r>
                </a:p>
              </p:txBody>
            </p:sp>
          </mc:Fallback>
        </mc:AlternateContent>
        <p:sp>
          <p:nvSpPr>
            <p:cNvPr id="10" name="Rectangle 9"/>
            <p:cNvSpPr/>
            <p:nvPr/>
          </p:nvSpPr>
          <p:spPr>
            <a:xfrm>
              <a:off x="3025505" y="3736410"/>
              <a:ext cx="1385316" cy="723275"/>
            </a:xfrm>
            <a:prstGeom prst="rect">
              <a:avLst/>
            </a:prstGeom>
          </p:spPr>
          <p:txBody>
            <a:bodyPr wrap="none">
              <a:spAutoFit/>
            </a:bodyPr>
            <a:lstStyle/>
            <a:p>
              <a:pPr>
                <a:spcBef>
                  <a:spcPts val="600"/>
                </a:spcBef>
              </a:pPr>
              <a:r>
                <a:rPr lang="en-US" dirty="0" err="1" smtClean="0"/>
                <a:t>word|coffee</a:t>
              </a:r>
              <a:endParaRPr lang="en-US" dirty="0" smtClean="0"/>
            </a:p>
            <a:p>
              <a:pPr>
                <a:spcBef>
                  <a:spcPts val="600"/>
                </a:spcBef>
              </a:pPr>
              <a:r>
                <a:rPr lang="en-US" dirty="0" err="1" smtClean="0"/>
                <a:t>word|desert</a:t>
              </a:r>
              <a:endParaRPr lang="en-US" dirty="0"/>
            </a:p>
          </p:txBody>
        </p:sp>
        <p:sp>
          <p:nvSpPr>
            <p:cNvPr id="11" name="Rectangle 10"/>
            <p:cNvSpPr/>
            <p:nvPr/>
          </p:nvSpPr>
          <p:spPr>
            <a:xfrm rot="16200000">
              <a:off x="4825755" y="2419919"/>
              <a:ext cx="1077539" cy="1776181"/>
            </a:xfrm>
            <a:prstGeom prst="rect">
              <a:avLst/>
            </a:prstGeom>
          </p:spPr>
          <p:txBody>
            <a:bodyPr wrap="none">
              <a:spAutoFit/>
            </a:bodyPr>
            <a:lstStyle/>
            <a:p>
              <a:pPr>
                <a:spcBef>
                  <a:spcPts val="1500"/>
                </a:spcBef>
              </a:pPr>
              <a:r>
                <a:rPr lang="en-US" dirty="0" smtClean="0"/>
                <a:t>tod|0500</a:t>
              </a:r>
            </a:p>
            <a:p>
              <a:pPr>
                <a:spcBef>
                  <a:spcPts val="1500"/>
                </a:spcBef>
              </a:pPr>
              <a:r>
                <a:rPr lang="en-US" dirty="0" smtClean="0"/>
                <a:t>tod|0800</a:t>
              </a:r>
            </a:p>
            <a:p>
              <a:pPr>
                <a:spcBef>
                  <a:spcPts val="1500"/>
                </a:spcBef>
              </a:pPr>
              <a:endParaRPr lang="en-US" dirty="0" smtClean="0"/>
            </a:p>
            <a:p>
              <a:pPr>
                <a:spcBef>
                  <a:spcPts val="1500"/>
                </a:spcBef>
              </a:pPr>
              <a:r>
                <a:rPr lang="en-US" dirty="0" smtClean="0"/>
                <a:t>tod|1400</a:t>
              </a:r>
              <a:endParaRPr lang="en-US" dirty="0"/>
            </a:p>
          </p:txBody>
        </p:sp>
        <p:sp>
          <p:nvSpPr>
            <p:cNvPr id="12" name="Rectangle 11"/>
            <p:cNvSpPr/>
            <p:nvPr/>
          </p:nvSpPr>
          <p:spPr>
            <a:xfrm>
              <a:off x="6291448" y="3414287"/>
              <a:ext cx="1076794" cy="1431161"/>
            </a:xfrm>
            <a:prstGeom prst="rect">
              <a:avLst/>
            </a:prstGeom>
          </p:spPr>
          <p:txBody>
            <a:bodyPr wrap="none">
              <a:spAutoFit/>
            </a:bodyPr>
            <a:lstStyle/>
            <a:p>
              <a:pPr>
                <a:spcBef>
                  <a:spcPts val="600"/>
                </a:spcBef>
              </a:pPr>
              <a:endParaRPr lang="en-US" dirty="0" smtClean="0"/>
            </a:p>
            <a:p>
              <a:pPr>
                <a:spcBef>
                  <a:spcPts val="600"/>
                </a:spcBef>
              </a:pPr>
              <a:r>
                <a:rPr lang="en-US" dirty="0" smtClean="0"/>
                <a:t>tod|0800</a:t>
              </a:r>
            </a:p>
            <a:p>
              <a:pPr>
                <a:spcBef>
                  <a:spcPts val="600"/>
                </a:spcBef>
              </a:pPr>
              <a:r>
                <a:rPr lang="en-US" dirty="0" smtClean="0"/>
                <a:t>tod|0900</a:t>
              </a:r>
            </a:p>
            <a:p>
              <a:pPr>
                <a:spcBef>
                  <a:spcPts val="600"/>
                </a:spcBef>
              </a:pPr>
              <a:r>
                <a:rPr lang="en-US" dirty="0" smtClean="0"/>
                <a:t>tod|1400</a:t>
              </a:r>
              <a:endParaRPr lang="en-US" dirty="0"/>
            </a:p>
          </p:txBody>
        </p:sp>
        <p:sp>
          <p:nvSpPr>
            <p:cNvPr id="13" name="Rectangle 12"/>
            <p:cNvSpPr/>
            <p:nvPr/>
          </p:nvSpPr>
          <p:spPr>
            <a:xfrm rot="16200000">
              <a:off x="7146717" y="2411588"/>
              <a:ext cx="1167307" cy="838691"/>
            </a:xfrm>
            <a:prstGeom prst="rect">
              <a:avLst/>
            </a:prstGeom>
          </p:spPr>
          <p:txBody>
            <a:bodyPr wrap="none">
              <a:spAutoFit/>
            </a:bodyPr>
            <a:lstStyle/>
            <a:p>
              <a:pPr>
                <a:spcBef>
                  <a:spcPts val="1500"/>
                </a:spcBef>
              </a:pPr>
              <a:r>
                <a:rPr lang="en-US" dirty="0" err="1" smtClean="0"/>
                <a:t>word|dew</a:t>
              </a:r>
              <a:endParaRPr lang="en-US" dirty="0" smtClean="0"/>
            </a:p>
            <a:p>
              <a:pPr>
                <a:spcBef>
                  <a:spcPts val="1500"/>
                </a:spcBef>
              </a:pPr>
              <a:r>
                <a:rPr lang="en-US" dirty="0" err="1" smtClean="0"/>
                <a:t>word|hot</a:t>
              </a:r>
              <a:endParaRPr lang="en-US" dirty="0"/>
            </a:p>
          </p:txBody>
        </p:sp>
        <p:sp>
          <p:nvSpPr>
            <p:cNvPr id="21" name="Rectangle 20"/>
            <p:cNvSpPr/>
            <p:nvPr/>
          </p:nvSpPr>
          <p:spPr>
            <a:xfrm>
              <a:off x="8573788" y="3725570"/>
              <a:ext cx="1385316" cy="723275"/>
            </a:xfrm>
            <a:prstGeom prst="rect">
              <a:avLst/>
            </a:prstGeom>
          </p:spPr>
          <p:txBody>
            <a:bodyPr wrap="none">
              <a:spAutoFit/>
            </a:bodyPr>
            <a:lstStyle/>
            <a:p>
              <a:pPr>
                <a:spcBef>
                  <a:spcPts val="600"/>
                </a:spcBef>
              </a:pPr>
              <a:r>
                <a:rPr lang="en-US" dirty="0" err="1" smtClean="0"/>
                <a:t>word|coffee</a:t>
              </a:r>
              <a:endParaRPr lang="en-US" dirty="0" smtClean="0"/>
            </a:p>
            <a:p>
              <a:pPr>
                <a:spcBef>
                  <a:spcPts val="600"/>
                </a:spcBef>
              </a:pPr>
              <a:r>
                <a:rPr lang="en-US" dirty="0" err="1" smtClean="0"/>
                <a:t>word|desert</a:t>
              </a:r>
              <a:endParaRPr lang="en-US" dirty="0"/>
            </a:p>
          </p:txBody>
        </p:sp>
        <p:sp>
          <p:nvSpPr>
            <p:cNvPr id="22" name="Rectangle 21"/>
            <p:cNvSpPr/>
            <p:nvPr/>
          </p:nvSpPr>
          <p:spPr>
            <a:xfrm rot="16200000">
              <a:off x="9864379" y="2723203"/>
              <a:ext cx="1167307" cy="954107"/>
            </a:xfrm>
            <a:prstGeom prst="rect">
              <a:avLst/>
            </a:prstGeom>
          </p:spPr>
          <p:txBody>
            <a:bodyPr wrap="none">
              <a:spAutoFit/>
            </a:bodyPr>
            <a:lstStyle/>
            <a:p>
              <a:pPr>
                <a:spcBef>
                  <a:spcPts val="2400"/>
                </a:spcBef>
              </a:pPr>
              <a:r>
                <a:rPr lang="en-US" dirty="0" err="1" smtClean="0"/>
                <a:t>word|dew</a:t>
              </a:r>
              <a:endParaRPr lang="en-US" dirty="0" smtClean="0"/>
            </a:p>
            <a:p>
              <a:pPr>
                <a:spcBef>
                  <a:spcPts val="2400"/>
                </a:spcBef>
              </a:pPr>
              <a:r>
                <a:rPr lang="en-US" dirty="0" err="1" smtClean="0"/>
                <a:t>word|hot</a:t>
              </a:r>
              <a:endParaRPr lang="en-US" dirty="0"/>
            </a:p>
          </p:txBody>
        </p:sp>
      </p:grpSp>
      <p:sp>
        <p:nvSpPr>
          <p:cNvPr id="16" name="TextBox 15"/>
          <p:cNvSpPr txBox="1"/>
          <p:nvPr/>
        </p:nvSpPr>
        <p:spPr>
          <a:xfrm>
            <a:off x="5258386" y="1571296"/>
            <a:ext cx="3275384" cy="1631216"/>
          </a:xfrm>
          <a:prstGeom prst="rect">
            <a:avLst/>
          </a:prstGeom>
          <a:noFill/>
        </p:spPr>
        <p:txBody>
          <a:bodyPr wrap="none" rtlCol="0">
            <a:spAutoFit/>
          </a:bodyPr>
          <a:lstStyle/>
          <a:p>
            <a:pPr marL="342900" indent="-342900">
              <a:buFont typeface="Wingdings" panose="05000000000000000000" pitchFamily="2" charset="2"/>
              <a:buChar char="Ø"/>
            </a:pPr>
            <a:r>
              <a:rPr lang="en-US" sz="2000" b="1" dirty="0" smtClean="0"/>
              <a:t>Row &amp; Column Labels</a:t>
            </a:r>
          </a:p>
          <a:p>
            <a:pPr marL="342900" indent="-342900">
              <a:buFont typeface="Wingdings" panose="05000000000000000000" pitchFamily="2" charset="2"/>
              <a:buChar char="Ø"/>
            </a:pPr>
            <a:r>
              <a:rPr lang="en-US" sz="2000" b="1" dirty="0" smtClean="0"/>
              <a:t>Sparse</a:t>
            </a:r>
          </a:p>
          <a:p>
            <a:pPr marL="342900" indent="-342900">
              <a:buFont typeface="Wingdings" panose="05000000000000000000" pitchFamily="2" charset="2"/>
              <a:buChar char="Ø"/>
            </a:pPr>
            <a:endParaRPr lang="en-US" sz="2000" b="1" dirty="0"/>
          </a:p>
          <a:p>
            <a:pPr marL="342900" indent="-342900">
              <a:buFont typeface="Wingdings" panose="05000000000000000000" pitchFamily="2" charset="2"/>
              <a:buChar char="è"/>
            </a:pPr>
            <a:r>
              <a:rPr lang="en-US" sz="2000" b="1" dirty="0" smtClean="0">
                <a:sym typeface="Wingdings" panose="05000000000000000000" pitchFamily="2" charset="2"/>
              </a:rPr>
              <a:t>Associative Array </a:t>
            </a:r>
          </a:p>
          <a:p>
            <a:r>
              <a:rPr lang="en-US" sz="2000" b="1" dirty="0" smtClean="0">
                <a:sym typeface="Wingdings" panose="05000000000000000000" pitchFamily="2" charset="2"/>
              </a:rPr>
              <a:t>     Mathematics</a:t>
            </a:r>
            <a:r>
              <a:rPr lang="en-US" sz="2000" b="1" baseline="30000" dirty="0" smtClean="0">
                <a:sym typeface="Wingdings" panose="05000000000000000000" pitchFamily="2" charset="2"/>
              </a:rPr>
              <a:t>1</a:t>
            </a:r>
            <a:endParaRPr lang="en-US" sz="2000" b="1" dirty="0" smtClean="0"/>
          </a:p>
        </p:txBody>
      </p:sp>
      <p:cxnSp>
        <p:nvCxnSpPr>
          <p:cNvPr id="17" name="Straight Connector 16"/>
          <p:cNvCxnSpPr/>
          <p:nvPr/>
        </p:nvCxnSpPr>
        <p:spPr bwMode="auto">
          <a:xfrm>
            <a:off x="4692316" y="1045368"/>
            <a:ext cx="0" cy="2070811"/>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8" name="Straight Connector 17"/>
          <p:cNvCxnSpPr/>
          <p:nvPr/>
        </p:nvCxnSpPr>
        <p:spPr bwMode="auto">
          <a:xfrm flipH="1">
            <a:off x="168442" y="3116179"/>
            <a:ext cx="4523874" cy="23747"/>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19" name="TextBox 18"/>
          <p:cNvSpPr txBox="1"/>
          <p:nvPr/>
        </p:nvSpPr>
        <p:spPr>
          <a:xfrm>
            <a:off x="281251" y="3319230"/>
            <a:ext cx="3084691" cy="400110"/>
          </a:xfrm>
          <a:prstGeom prst="rect">
            <a:avLst/>
          </a:prstGeom>
          <a:noFill/>
        </p:spPr>
        <p:txBody>
          <a:bodyPr wrap="none" rtlCol="0">
            <a:spAutoFit/>
          </a:bodyPr>
          <a:lstStyle/>
          <a:p>
            <a:r>
              <a:rPr lang="en-US" sz="2000" b="1" dirty="0" smtClean="0"/>
              <a:t>Database Table Multiply</a:t>
            </a:r>
            <a:endParaRPr lang="en-US" sz="2000" b="1" dirty="0"/>
          </a:p>
        </p:txBody>
      </p:sp>
      <mc:AlternateContent xmlns:mc="http://schemas.openxmlformats.org/markup-compatibility/2006" xmlns:a14="http://schemas.microsoft.com/office/drawing/2010/main">
        <mc:Choice Requires="a14">
          <p:sp>
            <p:nvSpPr>
              <p:cNvPr id="20" name="TextBox 19"/>
              <p:cNvSpPr txBox="1"/>
              <p:nvPr/>
            </p:nvSpPr>
            <p:spPr>
              <a:xfrm>
                <a:off x="281251" y="1045368"/>
                <a:ext cx="4347729" cy="400110"/>
              </a:xfrm>
              <a:prstGeom prst="rect">
                <a:avLst/>
              </a:prstGeom>
              <a:noFill/>
            </p:spPr>
            <p:txBody>
              <a:bodyPr wrap="none" rtlCol="0">
                <a:spAutoFit/>
              </a:bodyPr>
              <a:lstStyle/>
              <a:p>
                <a:r>
                  <a:rPr lang="en-US" sz="2000" b="1" dirty="0" smtClean="0"/>
                  <a:t>Traditional Matrix Multiply: </a:t>
                </a:r>
                <a14:m>
                  <m:oMath xmlns:m="http://schemas.openxmlformats.org/officeDocument/2006/math">
                    <m:r>
                      <a:rPr lang="en-US" sz="2000" b="1" i="1" smtClean="0">
                        <a:latin typeface="Cambria Math" panose="02040503050406030204" pitchFamily="18" charset="0"/>
                      </a:rPr>
                      <m:t>𝑨𝑩</m:t>
                    </m:r>
                    <m:r>
                      <a:rPr lang="en-US" sz="2000" b="1" i="1" smtClean="0">
                        <a:latin typeface="Cambria Math" panose="02040503050406030204" pitchFamily="18" charset="0"/>
                      </a:rPr>
                      <m:t>=</m:t>
                    </m:r>
                    <m:r>
                      <a:rPr lang="en-US" sz="2000" b="1" i="1" smtClean="0">
                        <a:latin typeface="Cambria Math" panose="02040503050406030204" pitchFamily="18" charset="0"/>
                      </a:rPr>
                      <m:t>𝑪</m:t>
                    </m:r>
                  </m:oMath>
                </a14:m>
                <a:endParaRPr lang="en-US" sz="2000" b="1" dirty="0"/>
              </a:p>
            </p:txBody>
          </p:sp>
        </mc:Choice>
        <mc:Fallback xmlns="">
          <p:sp>
            <p:nvSpPr>
              <p:cNvPr id="20" name="TextBox 19"/>
              <p:cNvSpPr txBox="1">
                <a:spLocks noRot="1" noChangeAspect="1" noMove="1" noResize="1" noEditPoints="1" noAdjustHandles="1" noChangeArrowheads="1" noChangeShapeType="1" noTextEdit="1"/>
              </p:cNvSpPr>
              <p:nvPr/>
            </p:nvSpPr>
            <p:spPr>
              <a:xfrm>
                <a:off x="281251" y="1045368"/>
                <a:ext cx="4347729" cy="400110"/>
              </a:xfrm>
              <a:prstGeom prst="rect">
                <a:avLst/>
              </a:prstGeom>
              <a:blipFill rotWithShape="0">
                <a:blip r:embed="rId5"/>
                <a:stretch>
                  <a:fillRect l="-1403" t="-6061" b="-27273"/>
                </a:stretch>
              </a:blipFill>
            </p:spPr>
            <p:txBody>
              <a:bodyPr/>
              <a:lstStyle/>
              <a:p>
                <a:r>
                  <a:rPr lang="en-US">
                    <a:noFill/>
                  </a:rPr>
                  <a:t> </a:t>
                </a:r>
              </a:p>
            </p:txBody>
          </p:sp>
        </mc:Fallback>
      </mc:AlternateContent>
      <p:sp>
        <p:nvSpPr>
          <p:cNvPr id="4" name="Rectangle 3"/>
          <p:cNvSpPr/>
          <p:nvPr/>
        </p:nvSpPr>
        <p:spPr>
          <a:xfrm>
            <a:off x="1106977" y="6359183"/>
            <a:ext cx="7463545" cy="461665"/>
          </a:xfrm>
          <a:prstGeom prst="rect">
            <a:avLst/>
          </a:prstGeom>
        </p:spPr>
        <p:txBody>
          <a:bodyPr wrap="square">
            <a:spAutoFit/>
          </a:bodyPr>
          <a:lstStyle/>
          <a:p>
            <a:r>
              <a:rPr lang="en-US" sz="1200" baseline="30000" dirty="0" smtClean="0"/>
              <a:t>1</a:t>
            </a:r>
            <a:r>
              <a:rPr lang="en-US" sz="1200" dirty="0" smtClean="0"/>
              <a:t>J</a:t>
            </a:r>
            <a:r>
              <a:rPr lang="en-US" sz="1200" dirty="0"/>
              <a:t>. Kepner and V. </a:t>
            </a:r>
            <a:r>
              <a:rPr lang="en-US" sz="1200" dirty="0" err="1" smtClean="0"/>
              <a:t>Gadepally</a:t>
            </a:r>
            <a:r>
              <a:rPr lang="en-US" sz="1200" dirty="0"/>
              <a:t>.</a:t>
            </a:r>
            <a:r>
              <a:rPr lang="en-US" sz="1200" dirty="0" smtClean="0"/>
              <a:t> "</a:t>
            </a:r>
            <a:r>
              <a:rPr lang="en-US" sz="1200" i="1" dirty="0" smtClean="0"/>
              <a:t>Adjacency </a:t>
            </a:r>
            <a:r>
              <a:rPr lang="en-US" sz="1200" i="1" dirty="0"/>
              <a:t>matrices, incidence matrices</a:t>
            </a:r>
            <a:r>
              <a:rPr lang="en-US" sz="1200" i="1" dirty="0" smtClean="0"/>
              <a:t>, database </a:t>
            </a:r>
            <a:r>
              <a:rPr lang="en-US" sz="1200" i="1" dirty="0"/>
              <a:t>schemas, and associative </a:t>
            </a:r>
            <a:r>
              <a:rPr lang="en-US" sz="1200" i="1" dirty="0" smtClean="0"/>
              <a:t>arrays"</a:t>
            </a:r>
            <a:r>
              <a:rPr lang="en-US" sz="1200" dirty="0" smtClean="0"/>
              <a:t>  in </a:t>
            </a:r>
            <a:r>
              <a:rPr lang="en-US" sz="1200" dirty="0"/>
              <a:t>International Parallel </a:t>
            </a:r>
            <a:r>
              <a:rPr lang="en-US" sz="1200" dirty="0" smtClean="0"/>
              <a:t>&amp; Distributed </a:t>
            </a:r>
            <a:r>
              <a:rPr lang="en-US" sz="1200" dirty="0"/>
              <a:t>Processing Symposium Workshops (IPDPSW). IEEE, 2014</a:t>
            </a:r>
          </a:p>
        </p:txBody>
      </p:sp>
    </p:spTree>
    <p:extLst>
      <p:ext uri="{BB962C8B-B14F-4D97-AF65-F5344CB8AC3E}">
        <p14:creationId xmlns:p14="http://schemas.microsoft.com/office/powerpoint/2010/main" val="36398613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5"/>
          <p:cNvSpPr txBox="1">
            <a:spLocks noChangeArrowheads="1"/>
          </p:cNvSpPr>
          <p:nvPr/>
        </p:nvSpPr>
        <p:spPr bwMode="auto">
          <a:xfrm>
            <a:off x="379437" y="-5557"/>
            <a:ext cx="8459763" cy="991192"/>
          </a:xfrm>
          <a:prstGeom prst="rect">
            <a:avLst/>
          </a:prstGeom>
          <a:noFill/>
          <a:ln w="12700">
            <a:noFill/>
            <a:miter lim="800000"/>
            <a:headEnd/>
            <a:tailEnd/>
          </a:ln>
          <a:effectLst/>
        </p:spPr>
        <p:txBody>
          <a:bodyPr vert="horz" wrap="square" lIns="50777" tIns="50777" rIns="166318" bIns="50777" numCol="1" anchor="ctr" anchorCtr="0" compatLnSpc="1">
            <a:prstTxWarp prst="textNoShape">
              <a:avLst/>
            </a:prstTxWarp>
          </a:bodyPr>
          <a:lstStyle/>
          <a:p>
            <a:pPr marL="40160" algn="ctr" defTabSz="642552" fontAlgn="base">
              <a:lnSpc>
                <a:spcPts val="2100"/>
              </a:lnSpc>
              <a:spcBef>
                <a:spcPct val="0"/>
              </a:spcBef>
              <a:spcAft>
                <a:spcPct val="0"/>
              </a:spcAft>
              <a:defRPr/>
            </a:pPr>
            <a:r>
              <a:rPr lang="en-US" sz="2400" b="1" dirty="0" smtClean="0">
                <a:solidFill>
                  <a:schemeClr val="tx2"/>
                </a:solidFill>
                <a:latin typeface="+mj-lt"/>
                <a:ea typeface="+mj-ea"/>
                <a:cs typeface="+mj-cs"/>
                <a:sym typeface="Arial Bold" charset="0"/>
              </a:rPr>
              <a:t>	Application</a:t>
            </a:r>
            <a:r>
              <a:rPr lang="en-US" sz="2400" b="1" dirty="0">
                <a:solidFill>
                  <a:schemeClr val="tx2"/>
                </a:solidFill>
                <a:latin typeface="+mj-lt"/>
                <a:ea typeface="+mj-ea"/>
                <a:cs typeface="+mj-cs"/>
                <a:sym typeface="Arial Bold" charset="0"/>
              </a:rPr>
              <a:t>: Multi-Source Breadth-First Search</a:t>
            </a:r>
          </a:p>
        </p:txBody>
      </p:sp>
      <p:sp>
        <p:nvSpPr>
          <p:cNvPr id="98" name="Rectangle 2"/>
          <p:cNvSpPr txBox="1">
            <a:spLocks noChangeArrowheads="1"/>
          </p:cNvSpPr>
          <p:nvPr/>
        </p:nvSpPr>
        <p:spPr>
          <a:xfrm>
            <a:off x="299370" y="4419627"/>
            <a:ext cx="8021637" cy="1704948"/>
          </a:xfrm>
          <a:prstGeom prst="rect">
            <a:avLst/>
          </a:prstGeom>
        </p:spPr>
        <p:txBody>
          <a:bodyPr/>
          <a:lstStyle>
            <a:lvl1pPr marL="342848" indent="-342848" algn="l" defTabSz="457130" rtl="0" eaLnBrk="1" latinLnBrk="0" hangingPunct="1">
              <a:spcBef>
                <a:spcPct val="20000"/>
              </a:spcBef>
              <a:buFont typeface="Arial"/>
              <a:buChar char="•"/>
              <a:defRPr sz="3200" kern="1200">
                <a:solidFill>
                  <a:schemeClr val="tx1"/>
                </a:solidFill>
                <a:latin typeface="+mn-lt"/>
                <a:ea typeface="+mn-ea"/>
                <a:cs typeface="+mn-cs"/>
              </a:defRPr>
            </a:lvl1pPr>
            <a:lvl2pPr marL="742836" indent="-285707" algn="l" defTabSz="457130" rtl="0" eaLnBrk="1" latinLnBrk="0" hangingPunct="1">
              <a:spcBef>
                <a:spcPct val="20000"/>
              </a:spcBef>
              <a:buFont typeface="Arial"/>
              <a:buChar char="–"/>
              <a:defRPr sz="2800" kern="1200">
                <a:solidFill>
                  <a:schemeClr val="tx1"/>
                </a:solidFill>
                <a:latin typeface="+mn-lt"/>
                <a:ea typeface="+mn-ea"/>
                <a:cs typeface="+mn-cs"/>
              </a:defRPr>
            </a:lvl2pPr>
            <a:lvl3pPr marL="1142824" indent="-228564" algn="l" defTabSz="457130" rtl="0" eaLnBrk="1" latinLnBrk="0" hangingPunct="1">
              <a:spcBef>
                <a:spcPct val="20000"/>
              </a:spcBef>
              <a:buFont typeface="Arial"/>
              <a:buChar char="•"/>
              <a:defRPr sz="2400" kern="1200">
                <a:solidFill>
                  <a:schemeClr val="tx1"/>
                </a:solidFill>
                <a:latin typeface="+mn-lt"/>
                <a:ea typeface="+mn-ea"/>
                <a:cs typeface="+mn-cs"/>
              </a:defRPr>
            </a:lvl3pPr>
            <a:lvl4pPr marL="1599954" indent="-228564" algn="l" defTabSz="457130" rtl="0" eaLnBrk="1" latinLnBrk="0" hangingPunct="1">
              <a:spcBef>
                <a:spcPct val="20000"/>
              </a:spcBef>
              <a:buFont typeface="Arial"/>
              <a:buChar char="–"/>
              <a:defRPr sz="2000" kern="1200">
                <a:solidFill>
                  <a:schemeClr val="tx1"/>
                </a:solidFill>
                <a:latin typeface="+mn-lt"/>
                <a:ea typeface="+mn-ea"/>
                <a:cs typeface="+mn-cs"/>
              </a:defRPr>
            </a:lvl4pPr>
            <a:lvl5pPr marL="2057085" indent="-228564" algn="l" defTabSz="457130" rtl="0" eaLnBrk="1" latinLnBrk="0" hangingPunct="1">
              <a:spcBef>
                <a:spcPct val="20000"/>
              </a:spcBef>
              <a:buFont typeface="Arial"/>
              <a:buChar char="»"/>
              <a:defRPr sz="2000" kern="1200">
                <a:solidFill>
                  <a:schemeClr val="tx1"/>
                </a:solidFill>
                <a:latin typeface="+mn-lt"/>
                <a:ea typeface="+mn-ea"/>
                <a:cs typeface="+mn-cs"/>
              </a:defRPr>
            </a:lvl5pPr>
            <a:lvl6pPr marL="2514215" indent="-228564" algn="l" defTabSz="457130" rtl="0" eaLnBrk="1" latinLnBrk="0" hangingPunct="1">
              <a:spcBef>
                <a:spcPct val="20000"/>
              </a:spcBef>
              <a:buFont typeface="Arial"/>
              <a:buChar char="•"/>
              <a:defRPr sz="2000" kern="1200">
                <a:solidFill>
                  <a:schemeClr val="tx1"/>
                </a:solidFill>
                <a:latin typeface="+mn-lt"/>
                <a:ea typeface="+mn-ea"/>
                <a:cs typeface="+mn-cs"/>
              </a:defRPr>
            </a:lvl6pPr>
            <a:lvl7pPr marL="2971344" indent="-228564" algn="l" defTabSz="457130" rtl="0" eaLnBrk="1" latinLnBrk="0" hangingPunct="1">
              <a:spcBef>
                <a:spcPct val="20000"/>
              </a:spcBef>
              <a:buFont typeface="Arial"/>
              <a:buChar char="•"/>
              <a:defRPr sz="2000" kern="1200">
                <a:solidFill>
                  <a:schemeClr val="tx1"/>
                </a:solidFill>
                <a:latin typeface="+mn-lt"/>
                <a:ea typeface="+mn-ea"/>
                <a:cs typeface="+mn-cs"/>
              </a:defRPr>
            </a:lvl7pPr>
            <a:lvl8pPr marL="3428475" indent="-228564" algn="l" defTabSz="457130" rtl="0" eaLnBrk="1" latinLnBrk="0" hangingPunct="1">
              <a:spcBef>
                <a:spcPct val="20000"/>
              </a:spcBef>
              <a:buFont typeface="Arial"/>
              <a:buChar char="•"/>
              <a:defRPr sz="2000" kern="1200">
                <a:solidFill>
                  <a:schemeClr val="tx1"/>
                </a:solidFill>
                <a:latin typeface="+mn-lt"/>
                <a:ea typeface="+mn-ea"/>
                <a:cs typeface="+mn-cs"/>
              </a:defRPr>
            </a:lvl8pPr>
            <a:lvl9pPr marL="3885603" indent="-228564" algn="l" defTabSz="457130" rtl="0" eaLnBrk="1" latinLnBrk="0" hangingPunct="1">
              <a:spcBef>
                <a:spcPct val="20000"/>
              </a:spcBef>
              <a:buFont typeface="Arial"/>
              <a:buChar char="•"/>
              <a:defRPr sz="2000" kern="1200">
                <a:solidFill>
                  <a:schemeClr val="tx1"/>
                </a:solidFill>
                <a:latin typeface="+mn-lt"/>
                <a:ea typeface="+mn-ea"/>
                <a:cs typeface="+mn-cs"/>
              </a:defRPr>
            </a:lvl9pPr>
          </a:lstStyle>
          <a:p>
            <a:r>
              <a:rPr lang="en-US" sz="2100" dirty="0" smtClean="0">
                <a:solidFill>
                  <a:prstClr val="black"/>
                </a:solidFill>
                <a:latin typeface="Arial"/>
                <a:cs typeface="Arial"/>
              </a:rPr>
              <a:t>Sparse array representation =&gt; space efficient</a:t>
            </a:r>
          </a:p>
          <a:p>
            <a:r>
              <a:rPr lang="en-US" sz="2100" dirty="0" smtClean="0">
                <a:solidFill>
                  <a:prstClr val="black"/>
                </a:solidFill>
                <a:latin typeface="Arial"/>
                <a:cs typeface="Arial"/>
              </a:rPr>
              <a:t>Sparse matrix-matrix multiplication =&gt; work efficient</a:t>
            </a:r>
          </a:p>
          <a:p>
            <a:r>
              <a:rPr lang="en-US" sz="2100" dirty="0" smtClean="0">
                <a:solidFill>
                  <a:prstClr val="black"/>
                </a:solidFill>
                <a:latin typeface="Arial"/>
                <a:cs typeface="Arial"/>
              </a:rPr>
              <a:t>Three possible levels of parallelism:  searches, vertices, edges</a:t>
            </a:r>
          </a:p>
          <a:p>
            <a:r>
              <a:rPr lang="en-US" sz="2100" dirty="0" smtClean="0">
                <a:solidFill>
                  <a:prstClr val="black"/>
                </a:solidFill>
                <a:latin typeface="Arial"/>
                <a:cs typeface="Arial"/>
              </a:rPr>
              <a:t>Basis for a wide range of graph algorithms</a:t>
            </a:r>
            <a:endParaRPr lang="en-US" sz="2000" dirty="0" smtClean="0">
              <a:solidFill>
                <a:prstClr val="black"/>
              </a:solidFill>
              <a:latin typeface="Calibri"/>
            </a:endParaRPr>
          </a:p>
          <a:p>
            <a:endParaRPr lang="en-US" sz="2000" dirty="0">
              <a:solidFill>
                <a:prstClr val="black"/>
              </a:solidFill>
              <a:latin typeface="Calibri"/>
            </a:endParaRPr>
          </a:p>
          <a:p>
            <a:endParaRPr lang="en-US" sz="2000" dirty="0">
              <a:solidFill>
                <a:prstClr val="black"/>
              </a:solidFill>
              <a:latin typeface="Arial" charset="0"/>
            </a:endParaRPr>
          </a:p>
        </p:txBody>
      </p:sp>
      <p:grpSp>
        <p:nvGrpSpPr>
          <p:cNvPr id="4" name="Group 3"/>
          <p:cNvGrpSpPr/>
          <p:nvPr/>
        </p:nvGrpSpPr>
        <p:grpSpPr>
          <a:xfrm>
            <a:off x="378237" y="1334653"/>
            <a:ext cx="8453773" cy="2965891"/>
            <a:chOff x="457200" y="1870075"/>
            <a:chExt cx="8453773" cy="2965891"/>
          </a:xfrm>
        </p:grpSpPr>
        <p:sp>
          <p:nvSpPr>
            <p:cNvPr id="99" name="Rectangle 3"/>
            <p:cNvSpPr>
              <a:spLocks noChangeAspect="1" noChangeArrowheads="1"/>
            </p:cNvSpPr>
            <p:nvPr/>
          </p:nvSpPr>
          <p:spPr bwMode="auto">
            <a:xfrm>
              <a:off x="2908300" y="2003426"/>
              <a:ext cx="749300" cy="2233613"/>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00" name="Text Box 4"/>
            <p:cNvSpPr txBox="1">
              <a:spLocks noChangeArrowheads="1"/>
            </p:cNvSpPr>
            <p:nvPr/>
          </p:nvSpPr>
          <p:spPr bwMode="auto">
            <a:xfrm>
              <a:off x="3063884" y="4251332"/>
              <a:ext cx="458094" cy="584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99" tIns="45650" rIns="91299" bIns="45650">
              <a:spAutoFit/>
            </a:bodyPr>
            <a:lstStyle>
              <a:lvl1pPr eaLnBrk="0" hangingPunct="0">
                <a:defRPr sz="2800">
                  <a:solidFill>
                    <a:schemeClr val="tx1"/>
                  </a:solidFill>
                  <a:latin typeface="Verdana" charset="0"/>
                  <a:ea typeface="ＭＳ Ｐゴシック" charset="0"/>
                </a:defRPr>
              </a:lvl1pPr>
              <a:lvl2pPr marL="742950" indent="-285750" eaLnBrk="0" hangingPunct="0">
                <a:defRPr sz="2800">
                  <a:solidFill>
                    <a:schemeClr val="tx1"/>
                  </a:solidFill>
                  <a:latin typeface="Verdana" charset="0"/>
                  <a:ea typeface="ＭＳ Ｐゴシック" charset="0"/>
                </a:defRPr>
              </a:lvl2pPr>
              <a:lvl3pPr marL="1143000" indent="-228600" eaLnBrk="0" hangingPunct="0">
                <a:defRPr sz="2800">
                  <a:solidFill>
                    <a:schemeClr val="tx1"/>
                  </a:solidFill>
                  <a:latin typeface="Verdana" charset="0"/>
                  <a:ea typeface="ＭＳ Ｐゴシック" charset="0"/>
                </a:defRPr>
              </a:lvl3pPr>
              <a:lvl4pPr marL="1600200" indent="-228600" eaLnBrk="0" hangingPunct="0">
                <a:defRPr sz="2800">
                  <a:solidFill>
                    <a:schemeClr val="tx1"/>
                  </a:solidFill>
                  <a:latin typeface="Verdana" charset="0"/>
                  <a:ea typeface="ＭＳ Ｐゴシック" charset="0"/>
                </a:defRPr>
              </a:lvl4pPr>
              <a:lvl5pPr marL="2057400" indent="-228600" eaLnBrk="0" hangingPunct="0">
                <a:defRPr sz="2800">
                  <a:solidFill>
                    <a:schemeClr val="tx1"/>
                  </a:solidFill>
                  <a:latin typeface="Verdana" charset="0"/>
                  <a:ea typeface="ＭＳ Ｐゴシック" charset="0"/>
                </a:defRPr>
              </a:lvl5pPr>
              <a:lvl6pPr marL="2514600" indent="-228600" eaLnBrk="0" fontAlgn="base" hangingPunct="0">
                <a:spcBef>
                  <a:spcPct val="45000"/>
                </a:spcBef>
                <a:spcAft>
                  <a:spcPct val="0"/>
                </a:spcAft>
                <a:buChar char="•"/>
                <a:defRPr sz="2800">
                  <a:solidFill>
                    <a:schemeClr val="tx1"/>
                  </a:solidFill>
                  <a:latin typeface="Verdana" charset="0"/>
                  <a:ea typeface="ＭＳ Ｐゴシック" charset="0"/>
                </a:defRPr>
              </a:lvl6pPr>
              <a:lvl7pPr marL="2971800" indent="-228600" eaLnBrk="0" fontAlgn="base" hangingPunct="0">
                <a:spcBef>
                  <a:spcPct val="45000"/>
                </a:spcBef>
                <a:spcAft>
                  <a:spcPct val="0"/>
                </a:spcAft>
                <a:buChar char="•"/>
                <a:defRPr sz="2800">
                  <a:solidFill>
                    <a:schemeClr val="tx1"/>
                  </a:solidFill>
                  <a:latin typeface="Verdana" charset="0"/>
                  <a:ea typeface="ＭＳ Ｐゴシック" charset="0"/>
                </a:defRPr>
              </a:lvl7pPr>
              <a:lvl8pPr marL="3429000" indent="-228600" eaLnBrk="0" fontAlgn="base" hangingPunct="0">
                <a:spcBef>
                  <a:spcPct val="45000"/>
                </a:spcBef>
                <a:spcAft>
                  <a:spcPct val="0"/>
                </a:spcAft>
                <a:buChar char="•"/>
                <a:defRPr sz="2800">
                  <a:solidFill>
                    <a:schemeClr val="tx1"/>
                  </a:solidFill>
                  <a:latin typeface="Verdana" charset="0"/>
                  <a:ea typeface="ＭＳ Ｐゴシック" charset="0"/>
                </a:defRPr>
              </a:lvl8pPr>
              <a:lvl9pPr marL="3886200" indent="-228600" eaLnBrk="0" fontAlgn="base" hangingPunct="0">
                <a:spcBef>
                  <a:spcPct val="45000"/>
                </a:spcBef>
                <a:spcAft>
                  <a:spcPct val="0"/>
                </a:spcAft>
                <a:buChar char="•"/>
                <a:defRPr sz="2800">
                  <a:solidFill>
                    <a:schemeClr val="tx1"/>
                  </a:solidFill>
                  <a:latin typeface="Verdana" charset="0"/>
                  <a:ea typeface="ＭＳ Ｐゴシック" charset="0"/>
                </a:defRPr>
              </a:lvl9pPr>
            </a:lstStyle>
            <a:p>
              <a:pPr defTabSz="914400" fontAlgn="base">
                <a:spcBef>
                  <a:spcPct val="0"/>
                </a:spcBef>
                <a:spcAft>
                  <a:spcPct val="0"/>
                </a:spcAft>
              </a:pPr>
              <a:r>
                <a:rPr lang="en-US" sz="3200" dirty="0" smtClean="0">
                  <a:solidFill>
                    <a:srgbClr val="FF0000"/>
                  </a:solidFill>
                  <a:latin typeface="Times" charset="0"/>
                </a:rPr>
                <a:t>B</a:t>
              </a:r>
              <a:endParaRPr lang="en-US" sz="3200" dirty="0">
                <a:solidFill>
                  <a:srgbClr val="FF0000"/>
                </a:solidFill>
                <a:latin typeface="Times" charset="0"/>
              </a:endParaRPr>
            </a:p>
          </p:txBody>
        </p:sp>
        <p:grpSp>
          <p:nvGrpSpPr>
            <p:cNvPr id="101" name="Group 5"/>
            <p:cNvGrpSpPr>
              <a:grpSpLocks/>
            </p:cNvGrpSpPr>
            <p:nvPr/>
          </p:nvGrpSpPr>
          <p:grpSpPr bwMode="auto">
            <a:xfrm>
              <a:off x="2973414" y="2068513"/>
              <a:ext cx="136525" cy="2101850"/>
              <a:chOff x="2017" y="814"/>
              <a:chExt cx="86" cy="1324"/>
            </a:xfrm>
          </p:grpSpPr>
          <p:sp>
            <p:nvSpPr>
              <p:cNvPr id="102" name="Oval 6"/>
              <p:cNvSpPr>
                <a:spLocks noChangeAspect="1" noChangeArrowheads="1"/>
              </p:cNvSpPr>
              <p:nvPr/>
            </p:nvSpPr>
            <p:spPr bwMode="auto">
              <a:xfrm>
                <a:off x="2017" y="1226"/>
                <a:ext cx="86" cy="8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03" name="Oval 7"/>
              <p:cNvSpPr>
                <a:spLocks noChangeAspect="1" noChangeArrowheads="1"/>
              </p:cNvSpPr>
              <p:nvPr/>
            </p:nvSpPr>
            <p:spPr bwMode="auto">
              <a:xfrm>
                <a:off x="2017" y="1845"/>
                <a:ext cx="86" cy="8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04" name="Oval 8"/>
              <p:cNvSpPr>
                <a:spLocks noChangeAspect="1" noChangeArrowheads="1"/>
              </p:cNvSpPr>
              <p:nvPr/>
            </p:nvSpPr>
            <p:spPr bwMode="auto">
              <a:xfrm>
                <a:off x="2017" y="814"/>
                <a:ext cx="86" cy="8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05" name="Oval 9"/>
              <p:cNvSpPr>
                <a:spLocks noChangeAspect="1" noChangeArrowheads="1"/>
              </p:cNvSpPr>
              <p:nvPr/>
            </p:nvSpPr>
            <p:spPr bwMode="auto">
              <a:xfrm>
                <a:off x="2017" y="1020"/>
                <a:ext cx="86" cy="8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06" name="Oval 10"/>
              <p:cNvSpPr>
                <a:spLocks noChangeAspect="1" noChangeArrowheads="1"/>
              </p:cNvSpPr>
              <p:nvPr/>
            </p:nvSpPr>
            <p:spPr bwMode="auto">
              <a:xfrm>
                <a:off x="2017" y="1433"/>
                <a:ext cx="86" cy="86"/>
              </a:xfrm>
              <a:prstGeom prst="ellipse">
                <a:avLst/>
              </a:prstGeom>
              <a:solidFill>
                <a:srgbClr val="FF000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07" name="Oval 11"/>
              <p:cNvSpPr>
                <a:spLocks noChangeAspect="1" noChangeArrowheads="1"/>
              </p:cNvSpPr>
              <p:nvPr/>
            </p:nvSpPr>
            <p:spPr bwMode="auto">
              <a:xfrm>
                <a:off x="2017" y="1639"/>
                <a:ext cx="86" cy="8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08" name="Oval 12"/>
              <p:cNvSpPr>
                <a:spLocks noChangeAspect="1" noChangeArrowheads="1"/>
              </p:cNvSpPr>
              <p:nvPr/>
            </p:nvSpPr>
            <p:spPr bwMode="auto">
              <a:xfrm>
                <a:off x="2017" y="2052"/>
                <a:ext cx="86" cy="8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grpSp>
          <p:nvGrpSpPr>
            <p:cNvPr id="109" name="Group 14"/>
            <p:cNvGrpSpPr>
              <a:grpSpLocks/>
            </p:cNvGrpSpPr>
            <p:nvPr/>
          </p:nvGrpSpPr>
          <p:grpSpPr bwMode="auto">
            <a:xfrm>
              <a:off x="5869030" y="2198688"/>
              <a:ext cx="241300" cy="814388"/>
              <a:chOff x="2776" y="1167"/>
              <a:chExt cx="152" cy="513"/>
            </a:xfrm>
          </p:grpSpPr>
          <p:sp>
            <p:nvSpPr>
              <p:cNvPr id="110" name="Line 15"/>
              <p:cNvSpPr>
                <a:spLocks noChangeAspect="1" noChangeShapeType="1"/>
              </p:cNvSpPr>
              <p:nvPr/>
            </p:nvSpPr>
            <p:spPr bwMode="auto">
              <a:xfrm rot="1855532" flipH="1" flipV="1">
                <a:off x="2828" y="1264"/>
                <a:ext cx="1" cy="88"/>
              </a:xfrm>
              <a:prstGeom prst="line">
                <a:avLst/>
              </a:prstGeom>
              <a:noFill/>
              <a:ln w="222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11" name="Freeform 16"/>
              <p:cNvSpPr>
                <a:spLocks/>
              </p:cNvSpPr>
              <p:nvPr/>
            </p:nvSpPr>
            <p:spPr bwMode="auto">
              <a:xfrm>
                <a:off x="2776" y="1167"/>
                <a:ext cx="152" cy="513"/>
              </a:xfrm>
              <a:custGeom>
                <a:avLst/>
                <a:gdLst>
                  <a:gd name="T0" fmla="*/ 152 w 152"/>
                  <a:gd name="T1" fmla="*/ 513 h 513"/>
                  <a:gd name="T2" fmla="*/ 38 w 152"/>
                  <a:gd name="T3" fmla="*/ 371 h 513"/>
                  <a:gd name="T4" fmla="*/ 19 w 152"/>
                  <a:gd name="T5" fmla="*/ 212 h 513"/>
                  <a:gd name="T6" fmla="*/ 152 w 152"/>
                  <a:gd name="T7" fmla="*/ 0 h 513"/>
                  <a:gd name="T8" fmla="*/ 0 60000 65536"/>
                  <a:gd name="T9" fmla="*/ 0 60000 65536"/>
                  <a:gd name="T10" fmla="*/ 0 60000 65536"/>
                  <a:gd name="T11" fmla="*/ 0 60000 65536"/>
                  <a:gd name="T12" fmla="*/ 0 w 152"/>
                  <a:gd name="T13" fmla="*/ 0 h 513"/>
                  <a:gd name="T14" fmla="*/ 152 w 152"/>
                  <a:gd name="T15" fmla="*/ 513 h 513"/>
                </a:gdLst>
                <a:ahLst/>
                <a:cxnLst>
                  <a:cxn ang="T8">
                    <a:pos x="T0" y="T1"/>
                  </a:cxn>
                  <a:cxn ang="T9">
                    <a:pos x="T2" y="T3"/>
                  </a:cxn>
                  <a:cxn ang="T10">
                    <a:pos x="T4" y="T5"/>
                  </a:cxn>
                  <a:cxn ang="T11">
                    <a:pos x="T6" y="T7"/>
                  </a:cxn>
                </a:cxnLst>
                <a:rect l="T12" t="T13" r="T14" b="T15"/>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grpSp>
          <p:nvGrpSpPr>
            <p:cNvPr id="112" name="Group 17"/>
            <p:cNvGrpSpPr>
              <a:grpSpLocks/>
            </p:cNvGrpSpPr>
            <p:nvPr/>
          </p:nvGrpSpPr>
          <p:grpSpPr bwMode="auto">
            <a:xfrm flipH="1" flipV="1">
              <a:off x="6148430" y="2198688"/>
              <a:ext cx="241300" cy="814388"/>
              <a:chOff x="2776" y="1167"/>
              <a:chExt cx="152" cy="513"/>
            </a:xfrm>
          </p:grpSpPr>
          <p:sp>
            <p:nvSpPr>
              <p:cNvPr id="113" name="Line 18"/>
              <p:cNvSpPr>
                <a:spLocks noChangeAspect="1" noChangeShapeType="1"/>
              </p:cNvSpPr>
              <p:nvPr/>
            </p:nvSpPr>
            <p:spPr bwMode="auto">
              <a:xfrm rot="1855532" flipH="1" flipV="1">
                <a:off x="2828" y="1264"/>
                <a:ext cx="1" cy="88"/>
              </a:xfrm>
              <a:prstGeom prst="line">
                <a:avLst/>
              </a:prstGeom>
              <a:noFill/>
              <a:ln w="222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14" name="Freeform 19"/>
              <p:cNvSpPr>
                <a:spLocks/>
              </p:cNvSpPr>
              <p:nvPr/>
            </p:nvSpPr>
            <p:spPr bwMode="auto">
              <a:xfrm>
                <a:off x="2776" y="1167"/>
                <a:ext cx="152" cy="513"/>
              </a:xfrm>
              <a:custGeom>
                <a:avLst/>
                <a:gdLst>
                  <a:gd name="T0" fmla="*/ 152 w 152"/>
                  <a:gd name="T1" fmla="*/ 513 h 513"/>
                  <a:gd name="T2" fmla="*/ 38 w 152"/>
                  <a:gd name="T3" fmla="*/ 371 h 513"/>
                  <a:gd name="T4" fmla="*/ 19 w 152"/>
                  <a:gd name="T5" fmla="*/ 212 h 513"/>
                  <a:gd name="T6" fmla="*/ 152 w 152"/>
                  <a:gd name="T7" fmla="*/ 0 h 513"/>
                  <a:gd name="T8" fmla="*/ 0 60000 65536"/>
                  <a:gd name="T9" fmla="*/ 0 60000 65536"/>
                  <a:gd name="T10" fmla="*/ 0 60000 65536"/>
                  <a:gd name="T11" fmla="*/ 0 60000 65536"/>
                  <a:gd name="T12" fmla="*/ 0 w 152"/>
                  <a:gd name="T13" fmla="*/ 0 h 513"/>
                  <a:gd name="T14" fmla="*/ 152 w 152"/>
                  <a:gd name="T15" fmla="*/ 513 h 513"/>
                </a:gdLst>
                <a:ahLst/>
                <a:cxnLst>
                  <a:cxn ang="T8">
                    <a:pos x="T0" y="T1"/>
                  </a:cxn>
                  <a:cxn ang="T9">
                    <a:pos x="T2" y="T3"/>
                  </a:cxn>
                  <a:cxn ang="T10">
                    <a:pos x="T4" y="T5"/>
                  </a:cxn>
                  <a:cxn ang="T11">
                    <a:pos x="T6" y="T7"/>
                  </a:cxn>
                </a:cxnLst>
                <a:rect l="T12" t="T13" r="T14" b="T15"/>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grpSp>
          <p:nvGrpSpPr>
            <p:cNvPr id="115" name="Group 20"/>
            <p:cNvGrpSpPr>
              <a:grpSpLocks/>
            </p:cNvGrpSpPr>
            <p:nvPr/>
          </p:nvGrpSpPr>
          <p:grpSpPr bwMode="auto">
            <a:xfrm>
              <a:off x="6110332" y="1978025"/>
              <a:ext cx="1233487" cy="211138"/>
              <a:chOff x="2928" y="1028"/>
              <a:chExt cx="777" cy="133"/>
            </a:xfrm>
          </p:grpSpPr>
          <p:sp>
            <p:nvSpPr>
              <p:cNvPr id="116" name="Line 21"/>
              <p:cNvSpPr>
                <a:spLocks noChangeAspect="1" noChangeShapeType="1"/>
              </p:cNvSpPr>
              <p:nvPr/>
            </p:nvSpPr>
            <p:spPr bwMode="auto">
              <a:xfrm rot="17163330" flipH="1">
                <a:off x="3451" y="1013"/>
                <a:ext cx="1" cy="88"/>
              </a:xfrm>
              <a:prstGeom prst="line">
                <a:avLst/>
              </a:prstGeom>
              <a:noFill/>
              <a:ln w="222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17" name="Freeform 22"/>
              <p:cNvSpPr>
                <a:spLocks/>
              </p:cNvSpPr>
              <p:nvPr/>
            </p:nvSpPr>
            <p:spPr bwMode="auto">
              <a:xfrm>
                <a:off x="2928" y="1028"/>
                <a:ext cx="777" cy="133"/>
              </a:xfrm>
              <a:custGeom>
                <a:avLst/>
                <a:gdLst>
                  <a:gd name="T0" fmla="*/ 0 w 777"/>
                  <a:gd name="T1" fmla="*/ 124 h 133"/>
                  <a:gd name="T2" fmla="*/ 375 w 777"/>
                  <a:gd name="T3" fmla="*/ 1 h 133"/>
                  <a:gd name="T4" fmla="*/ 777 w 777"/>
                  <a:gd name="T5" fmla="*/ 133 h 133"/>
                  <a:gd name="T6" fmla="*/ 0 60000 65536"/>
                  <a:gd name="T7" fmla="*/ 0 60000 65536"/>
                  <a:gd name="T8" fmla="*/ 0 60000 65536"/>
                  <a:gd name="T9" fmla="*/ 0 w 777"/>
                  <a:gd name="T10" fmla="*/ 0 h 133"/>
                  <a:gd name="T11" fmla="*/ 777 w 777"/>
                  <a:gd name="T12" fmla="*/ 133 h 133"/>
                </a:gdLst>
                <a:ahLst/>
                <a:cxnLst>
                  <a:cxn ang="T6">
                    <a:pos x="T0" y="T1"/>
                  </a:cxn>
                  <a:cxn ang="T7">
                    <a:pos x="T2" y="T3"/>
                  </a:cxn>
                  <a:cxn ang="T8">
                    <a:pos x="T4" y="T5"/>
                  </a:cxn>
                </a:cxnLst>
                <a:rect l="T9" t="T10" r="T11" b="T12"/>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sp>
          <p:nvSpPr>
            <p:cNvPr id="118" name="Oval 23"/>
            <p:cNvSpPr>
              <a:spLocks noChangeAspect="1" noChangeArrowheads="1"/>
            </p:cNvSpPr>
            <p:nvPr/>
          </p:nvSpPr>
          <p:spPr bwMode="auto">
            <a:xfrm>
              <a:off x="6034130" y="2098675"/>
              <a:ext cx="190500" cy="190500"/>
            </a:xfrm>
            <a:prstGeom prst="ellipse">
              <a:avLst/>
            </a:prstGeom>
            <a:solidFill>
              <a:srgbClr val="00FF00"/>
            </a:solidFill>
            <a:ln w="12700">
              <a:noFill/>
              <a:round/>
              <a:headEnd/>
              <a:tailEnd/>
            </a:ln>
          </p:spPr>
          <p:txBody>
            <a:bodyPr wrap="none" lIns="91422" tIns="45712" rIns="91422" bIns="45712" anchor="ctr"/>
            <a:lstStyle/>
            <a:p>
              <a:pPr algn="ctr" defTabSz="914400" fontAlgn="base">
                <a:spcBef>
                  <a:spcPct val="45000"/>
                </a:spcBef>
                <a:spcAft>
                  <a:spcPct val="0"/>
                </a:spcAft>
              </a:pPr>
              <a:endParaRPr lang="en-US" sz="2800">
                <a:solidFill>
                  <a:srgbClr val="000000"/>
                </a:solidFill>
                <a:latin typeface="Verdana" charset="0"/>
                <a:ea typeface="ＭＳ Ｐゴシック" charset="0"/>
              </a:endParaRPr>
            </a:p>
          </p:txBody>
        </p:sp>
        <p:grpSp>
          <p:nvGrpSpPr>
            <p:cNvPr id="119" name="Group 24"/>
            <p:cNvGrpSpPr>
              <a:grpSpLocks/>
            </p:cNvGrpSpPr>
            <p:nvPr/>
          </p:nvGrpSpPr>
          <p:grpSpPr bwMode="auto">
            <a:xfrm>
              <a:off x="6119857" y="3030540"/>
              <a:ext cx="1233487" cy="830263"/>
              <a:chOff x="2934" y="1691"/>
              <a:chExt cx="777" cy="523"/>
            </a:xfrm>
          </p:grpSpPr>
          <p:sp>
            <p:nvSpPr>
              <p:cNvPr id="120" name="Line 25"/>
              <p:cNvSpPr>
                <a:spLocks noChangeAspect="1" noChangeShapeType="1"/>
              </p:cNvSpPr>
              <p:nvPr/>
            </p:nvSpPr>
            <p:spPr bwMode="auto">
              <a:xfrm rot="3635357">
                <a:off x="3104" y="1995"/>
                <a:ext cx="1" cy="88"/>
              </a:xfrm>
              <a:prstGeom prst="line">
                <a:avLst/>
              </a:prstGeom>
              <a:noFill/>
              <a:ln w="222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21" name="Freeform 26"/>
              <p:cNvSpPr>
                <a:spLocks/>
              </p:cNvSpPr>
              <p:nvPr/>
            </p:nvSpPr>
            <p:spPr bwMode="auto">
              <a:xfrm>
                <a:off x="2934" y="1691"/>
                <a:ext cx="777" cy="523"/>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 name="T10" fmla="*/ 0 60000 65536"/>
                  <a:gd name="T11" fmla="*/ 0 60000 65536"/>
                  <a:gd name="T12" fmla="*/ 0 60000 65536"/>
                  <a:gd name="T13" fmla="*/ 0 60000 65536"/>
                  <a:gd name="T14" fmla="*/ 0 60000 65536"/>
                  <a:gd name="T15" fmla="*/ 0 w 777"/>
                  <a:gd name="T16" fmla="*/ 0 h 523"/>
                  <a:gd name="T17" fmla="*/ 777 w 777"/>
                  <a:gd name="T18" fmla="*/ 523 h 523"/>
                </a:gdLst>
                <a:ahLst/>
                <a:cxnLst>
                  <a:cxn ang="T10">
                    <a:pos x="T0" y="T1"/>
                  </a:cxn>
                  <a:cxn ang="T11">
                    <a:pos x="T2" y="T3"/>
                  </a:cxn>
                  <a:cxn ang="T12">
                    <a:pos x="T4" y="T5"/>
                  </a:cxn>
                  <a:cxn ang="T13">
                    <a:pos x="T6" y="T7"/>
                  </a:cxn>
                  <a:cxn ang="T14">
                    <a:pos x="T8" y="T9"/>
                  </a:cxn>
                </a:cxnLst>
                <a:rect l="T15" t="T16" r="T17" b="T18"/>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sp>
          <p:nvSpPr>
            <p:cNvPr id="122" name="Text Box 27"/>
            <p:cNvSpPr txBox="1">
              <a:spLocks noChangeArrowheads="1"/>
            </p:cNvSpPr>
            <p:nvPr/>
          </p:nvSpPr>
          <p:spPr bwMode="auto">
            <a:xfrm>
              <a:off x="5803414" y="1876425"/>
              <a:ext cx="298743" cy="3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22" tIns="45712" rIns="91422" bIns="45712">
              <a:spAutoFit/>
            </a:bodyPr>
            <a:lstStyle>
              <a:lvl1pPr eaLnBrk="0" hangingPunct="0">
                <a:defRPr sz="2800">
                  <a:solidFill>
                    <a:schemeClr val="tx1"/>
                  </a:solidFill>
                  <a:latin typeface="Verdana" charset="0"/>
                  <a:ea typeface="ＭＳ Ｐゴシック" charset="0"/>
                </a:defRPr>
              </a:lvl1pPr>
              <a:lvl2pPr marL="742950" indent="-285750" eaLnBrk="0" hangingPunct="0">
                <a:defRPr sz="2800">
                  <a:solidFill>
                    <a:schemeClr val="tx1"/>
                  </a:solidFill>
                  <a:latin typeface="Verdana" charset="0"/>
                  <a:ea typeface="ＭＳ Ｐゴシック" charset="0"/>
                </a:defRPr>
              </a:lvl2pPr>
              <a:lvl3pPr marL="1143000" indent="-228600" eaLnBrk="0" hangingPunct="0">
                <a:defRPr sz="2800">
                  <a:solidFill>
                    <a:schemeClr val="tx1"/>
                  </a:solidFill>
                  <a:latin typeface="Verdana" charset="0"/>
                  <a:ea typeface="ＭＳ Ｐゴシック" charset="0"/>
                </a:defRPr>
              </a:lvl3pPr>
              <a:lvl4pPr marL="1600200" indent="-228600" eaLnBrk="0" hangingPunct="0">
                <a:defRPr sz="2800">
                  <a:solidFill>
                    <a:schemeClr val="tx1"/>
                  </a:solidFill>
                  <a:latin typeface="Verdana" charset="0"/>
                  <a:ea typeface="ＭＳ Ｐゴシック" charset="0"/>
                </a:defRPr>
              </a:lvl4pPr>
              <a:lvl5pPr marL="2057400" indent="-228600" eaLnBrk="0" hangingPunct="0">
                <a:defRPr sz="2800">
                  <a:solidFill>
                    <a:schemeClr val="tx1"/>
                  </a:solidFill>
                  <a:latin typeface="Verdana" charset="0"/>
                  <a:ea typeface="ＭＳ Ｐゴシック" charset="0"/>
                </a:defRPr>
              </a:lvl5pPr>
              <a:lvl6pPr marL="2514600" indent="-228600" eaLnBrk="0" fontAlgn="base" hangingPunct="0">
                <a:spcBef>
                  <a:spcPct val="45000"/>
                </a:spcBef>
                <a:spcAft>
                  <a:spcPct val="0"/>
                </a:spcAft>
                <a:buChar char="•"/>
                <a:defRPr sz="2800">
                  <a:solidFill>
                    <a:schemeClr val="tx1"/>
                  </a:solidFill>
                  <a:latin typeface="Verdana" charset="0"/>
                  <a:ea typeface="ＭＳ Ｐゴシック" charset="0"/>
                </a:defRPr>
              </a:lvl6pPr>
              <a:lvl7pPr marL="2971800" indent="-228600" eaLnBrk="0" fontAlgn="base" hangingPunct="0">
                <a:spcBef>
                  <a:spcPct val="45000"/>
                </a:spcBef>
                <a:spcAft>
                  <a:spcPct val="0"/>
                </a:spcAft>
                <a:buChar char="•"/>
                <a:defRPr sz="2800">
                  <a:solidFill>
                    <a:schemeClr val="tx1"/>
                  </a:solidFill>
                  <a:latin typeface="Verdana" charset="0"/>
                  <a:ea typeface="ＭＳ Ｐゴシック" charset="0"/>
                </a:defRPr>
              </a:lvl7pPr>
              <a:lvl8pPr marL="3429000" indent="-228600" eaLnBrk="0" fontAlgn="base" hangingPunct="0">
                <a:spcBef>
                  <a:spcPct val="45000"/>
                </a:spcBef>
                <a:spcAft>
                  <a:spcPct val="0"/>
                </a:spcAft>
                <a:buChar char="•"/>
                <a:defRPr sz="2800">
                  <a:solidFill>
                    <a:schemeClr val="tx1"/>
                  </a:solidFill>
                  <a:latin typeface="Verdana" charset="0"/>
                  <a:ea typeface="ＭＳ Ｐゴシック" charset="0"/>
                </a:defRPr>
              </a:lvl8pPr>
              <a:lvl9pPr marL="3886200" indent="-228600" eaLnBrk="0" fontAlgn="base" hangingPunct="0">
                <a:spcBef>
                  <a:spcPct val="45000"/>
                </a:spcBef>
                <a:spcAft>
                  <a:spcPct val="0"/>
                </a:spcAft>
                <a:buChar char="•"/>
                <a:defRPr sz="2800">
                  <a:solidFill>
                    <a:schemeClr val="tx1"/>
                  </a:solidFill>
                  <a:latin typeface="Verdana" charset="0"/>
                  <a:ea typeface="ＭＳ Ｐゴシック" charset="0"/>
                </a:defRPr>
              </a:lvl9pPr>
            </a:lstStyle>
            <a:p>
              <a:pPr defTabSz="914400" fontAlgn="base">
                <a:spcBef>
                  <a:spcPct val="0"/>
                </a:spcBef>
                <a:spcAft>
                  <a:spcPct val="0"/>
                </a:spcAft>
              </a:pPr>
              <a:r>
                <a:rPr lang="en-US" sz="1600" b="1" dirty="0">
                  <a:solidFill>
                    <a:srgbClr val="FF0000"/>
                  </a:solidFill>
                  <a:latin typeface="Arial" charset="0"/>
                </a:rPr>
                <a:t>1</a:t>
              </a:r>
            </a:p>
          </p:txBody>
        </p:sp>
        <p:sp>
          <p:nvSpPr>
            <p:cNvPr id="123" name="Text Box 28"/>
            <p:cNvSpPr txBox="1">
              <a:spLocks noChangeArrowheads="1"/>
            </p:cNvSpPr>
            <p:nvPr/>
          </p:nvSpPr>
          <p:spPr bwMode="auto">
            <a:xfrm>
              <a:off x="7354930" y="1870075"/>
              <a:ext cx="298743" cy="3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22" tIns="45712" rIns="91422" bIns="45712">
              <a:spAutoFit/>
            </a:bodyPr>
            <a:lstStyle>
              <a:lvl1pPr eaLnBrk="0" hangingPunct="0">
                <a:defRPr sz="2800">
                  <a:solidFill>
                    <a:schemeClr val="tx1"/>
                  </a:solidFill>
                  <a:latin typeface="Verdana" charset="0"/>
                  <a:ea typeface="ＭＳ Ｐゴシック" charset="0"/>
                </a:defRPr>
              </a:lvl1pPr>
              <a:lvl2pPr marL="742950" indent="-285750" eaLnBrk="0" hangingPunct="0">
                <a:defRPr sz="2800">
                  <a:solidFill>
                    <a:schemeClr val="tx1"/>
                  </a:solidFill>
                  <a:latin typeface="Verdana" charset="0"/>
                  <a:ea typeface="ＭＳ Ｐゴシック" charset="0"/>
                </a:defRPr>
              </a:lvl2pPr>
              <a:lvl3pPr marL="1143000" indent="-228600" eaLnBrk="0" hangingPunct="0">
                <a:defRPr sz="2800">
                  <a:solidFill>
                    <a:schemeClr val="tx1"/>
                  </a:solidFill>
                  <a:latin typeface="Verdana" charset="0"/>
                  <a:ea typeface="ＭＳ Ｐゴシック" charset="0"/>
                </a:defRPr>
              </a:lvl3pPr>
              <a:lvl4pPr marL="1600200" indent="-228600" eaLnBrk="0" hangingPunct="0">
                <a:defRPr sz="2800">
                  <a:solidFill>
                    <a:schemeClr val="tx1"/>
                  </a:solidFill>
                  <a:latin typeface="Verdana" charset="0"/>
                  <a:ea typeface="ＭＳ Ｐゴシック" charset="0"/>
                </a:defRPr>
              </a:lvl4pPr>
              <a:lvl5pPr marL="2057400" indent="-228600" eaLnBrk="0" hangingPunct="0">
                <a:defRPr sz="2800">
                  <a:solidFill>
                    <a:schemeClr val="tx1"/>
                  </a:solidFill>
                  <a:latin typeface="Verdana" charset="0"/>
                  <a:ea typeface="ＭＳ Ｐゴシック" charset="0"/>
                </a:defRPr>
              </a:lvl5pPr>
              <a:lvl6pPr marL="2514600" indent="-228600" eaLnBrk="0" fontAlgn="base" hangingPunct="0">
                <a:spcBef>
                  <a:spcPct val="45000"/>
                </a:spcBef>
                <a:spcAft>
                  <a:spcPct val="0"/>
                </a:spcAft>
                <a:buChar char="•"/>
                <a:defRPr sz="2800">
                  <a:solidFill>
                    <a:schemeClr val="tx1"/>
                  </a:solidFill>
                  <a:latin typeface="Verdana" charset="0"/>
                  <a:ea typeface="ＭＳ Ｐゴシック" charset="0"/>
                </a:defRPr>
              </a:lvl6pPr>
              <a:lvl7pPr marL="2971800" indent="-228600" eaLnBrk="0" fontAlgn="base" hangingPunct="0">
                <a:spcBef>
                  <a:spcPct val="45000"/>
                </a:spcBef>
                <a:spcAft>
                  <a:spcPct val="0"/>
                </a:spcAft>
                <a:buChar char="•"/>
                <a:defRPr sz="2800">
                  <a:solidFill>
                    <a:schemeClr val="tx1"/>
                  </a:solidFill>
                  <a:latin typeface="Verdana" charset="0"/>
                  <a:ea typeface="ＭＳ Ｐゴシック" charset="0"/>
                </a:defRPr>
              </a:lvl7pPr>
              <a:lvl8pPr marL="3429000" indent="-228600" eaLnBrk="0" fontAlgn="base" hangingPunct="0">
                <a:spcBef>
                  <a:spcPct val="45000"/>
                </a:spcBef>
                <a:spcAft>
                  <a:spcPct val="0"/>
                </a:spcAft>
                <a:buChar char="•"/>
                <a:defRPr sz="2800">
                  <a:solidFill>
                    <a:schemeClr val="tx1"/>
                  </a:solidFill>
                  <a:latin typeface="Verdana" charset="0"/>
                  <a:ea typeface="ＭＳ Ｐゴシック" charset="0"/>
                </a:defRPr>
              </a:lvl8pPr>
              <a:lvl9pPr marL="3886200" indent="-228600" eaLnBrk="0" fontAlgn="base" hangingPunct="0">
                <a:spcBef>
                  <a:spcPct val="45000"/>
                </a:spcBef>
                <a:spcAft>
                  <a:spcPct val="0"/>
                </a:spcAft>
                <a:buChar char="•"/>
                <a:defRPr sz="2800">
                  <a:solidFill>
                    <a:schemeClr val="tx1"/>
                  </a:solidFill>
                  <a:latin typeface="Verdana" charset="0"/>
                  <a:ea typeface="ＭＳ Ｐゴシック" charset="0"/>
                </a:defRPr>
              </a:lvl9pPr>
            </a:lstStyle>
            <a:p>
              <a:pPr defTabSz="914400" fontAlgn="base">
                <a:spcBef>
                  <a:spcPct val="0"/>
                </a:spcBef>
                <a:spcAft>
                  <a:spcPct val="0"/>
                </a:spcAft>
              </a:pPr>
              <a:r>
                <a:rPr lang="en-US" sz="1600" b="1">
                  <a:solidFill>
                    <a:srgbClr val="FF0000"/>
                  </a:solidFill>
                  <a:latin typeface="Arial" charset="0"/>
                </a:rPr>
                <a:t>2</a:t>
              </a:r>
            </a:p>
          </p:txBody>
        </p:sp>
        <p:sp>
          <p:nvSpPr>
            <p:cNvPr id="124" name="Text Box 29"/>
            <p:cNvSpPr txBox="1">
              <a:spLocks noChangeArrowheads="1"/>
            </p:cNvSpPr>
            <p:nvPr/>
          </p:nvSpPr>
          <p:spPr bwMode="auto">
            <a:xfrm>
              <a:off x="5822464" y="3840692"/>
              <a:ext cx="298743" cy="3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22" tIns="45712" rIns="91422" bIns="45712">
              <a:spAutoFit/>
            </a:bodyPr>
            <a:lstStyle>
              <a:lvl1pPr eaLnBrk="0" hangingPunct="0">
                <a:defRPr sz="2800">
                  <a:solidFill>
                    <a:schemeClr val="tx1"/>
                  </a:solidFill>
                  <a:latin typeface="Verdana" charset="0"/>
                  <a:ea typeface="ＭＳ Ｐゴシック" charset="0"/>
                </a:defRPr>
              </a:lvl1pPr>
              <a:lvl2pPr marL="742950" indent="-285750" eaLnBrk="0" hangingPunct="0">
                <a:defRPr sz="2800">
                  <a:solidFill>
                    <a:schemeClr val="tx1"/>
                  </a:solidFill>
                  <a:latin typeface="Verdana" charset="0"/>
                  <a:ea typeface="ＭＳ Ｐゴシック" charset="0"/>
                </a:defRPr>
              </a:lvl2pPr>
              <a:lvl3pPr marL="1143000" indent="-228600" eaLnBrk="0" hangingPunct="0">
                <a:defRPr sz="2800">
                  <a:solidFill>
                    <a:schemeClr val="tx1"/>
                  </a:solidFill>
                  <a:latin typeface="Verdana" charset="0"/>
                  <a:ea typeface="ＭＳ Ｐゴシック" charset="0"/>
                </a:defRPr>
              </a:lvl3pPr>
              <a:lvl4pPr marL="1600200" indent="-228600" eaLnBrk="0" hangingPunct="0">
                <a:defRPr sz="2800">
                  <a:solidFill>
                    <a:schemeClr val="tx1"/>
                  </a:solidFill>
                  <a:latin typeface="Verdana" charset="0"/>
                  <a:ea typeface="ＭＳ Ｐゴシック" charset="0"/>
                </a:defRPr>
              </a:lvl4pPr>
              <a:lvl5pPr marL="2057400" indent="-228600" eaLnBrk="0" hangingPunct="0">
                <a:defRPr sz="2800">
                  <a:solidFill>
                    <a:schemeClr val="tx1"/>
                  </a:solidFill>
                  <a:latin typeface="Verdana" charset="0"/>
                  <a:ea typeface="ＭＳ Ｐゴシック" charset="0"/>
                </a:defRPr>
              </a:lvl5pPr>
              <a:lvl6pPr marL="2514600" indent="-228600" eaLnBrk="0" fontAlgn="base" hangingPunct="0">
                <a:spcBef>
                  <a:spcPct val="45000"/>
                </a:spcBef>
                <a:spcAft>
                  <a:spcPct val="0"/>
                </a:spcAft>
                <a:buChar char="•"/>
                <a:defRPr sz="2800">
                  <a:solidFill>
                    <a:schemeClr val="tx1"/>
                  </a:solidFill>
                  <a:latin typeface="Verdana" charset="0"/>
                  <a:ea typeface="ＭＳ Ｐゴシック" charset="0"/>
                </a:defRPr>
              </a:lvl6pPr>
              <a:lvl7pPr marL="2971800" indent="-228600" eaLnBrk="0" fontAlgn="base" hangingPunct="0">
                <a:spcBef>
                  <a:spcPct val="45000"/>
                </a:spcBef>
                <a:spcAft>
                  <a:spcPct val="0"/>
                </a:spcAft>
                <a:buChar char="•"/>
                <a:defRPr sz="2800">
                  <a:solidFill>
                    <a:schemeClr val="tx1"/>
                  </a:solidFill>
                  <a:latin typeface="Verdana" charset="0"/>
                  <a:ea typeface="ＭＳ Ｐゴシック" charset="0"/>
                </a:defRPr>
              </a:lvl7pPr>
              <a:lvl8pPr marL="3429000" indent="-228600" eaLnBrk="0" fontAlgn="base" hangingPunct="0">
                <a:spcBef>
                  <a:spcPct val="45000"/>
                </a:spcBef>
                <a:spcAft>
                  <a:spcPct val="0"/>
                </a:spcAft>
                <a:buChar char="•"/>
                <a:defRPr sz="2800">
                  <a:solidFill>
                    <a:schemeClr val="tx1"/>
                  </a:solidFill>
                  <a:latin typeface="Verdana" charset="0"/>
                  <a:ea typeface="ＭＳ Ｐゴシック" charset="0"/>
                </a:defRPr>
              </a:lvl8pPr>
              <a:lvl9pPr marL="3886200" indent="-228600" eaLnBrk="0" fontAlgn="base" hangingPunct="0">
                <a:spcBef>
                  <a:spcPct val="45000"/>
                </a:spcBef>
                <a:spcAft>
                  <a:spcPct val="0"/>
                </a:spcAft>
                <a:buChar char="•"/>
                <a:defRPr sz="2800">
                  <a:solidFill>
                    <a:schemeClr val="tx1"/>
                  </a:solidFill>
                  <a:latin typeface="Verdana" charset="0"/>
                  <a:ea typeface="ＭＳ Ｐゴシック" charset="0"/>
                </a:defRPr>
              </a:lvl9pPr>
            </a:lstStyle>
            <a:p>
              <a:pPr defTabSz="914400" fontAlgn="base">
                <a:spcBef>
                  <a:spcPct val="0"/>
                </a:spcBef>
                <a:spcAft>
                  <a:spcPct val="0"/>
                </a:spcAft>
              </a:pPr>
              <a:r>
                <a:rPr lang="en-US" sz="1600" b="1" dirty="0">
                  <a:solidFill>
                    <a:srgbClr val="FF0000"/>
                  </a:solidFill>
                  <a:latin typeface="Arial" charset="0"/>
                </a:rPr>
                <a:t>3</a:t>
              </a:r>
            </a:p>
          </p:txBody>
        </p:sp>
        <p:sp>
          <p:nvSpPr>
            <p:cNvPr id="125" name="Text Box 30"/>
            <p:cNvSpPr txBox="1">
              <a:spLocks noChangeArrowheads="1"/>
            </p:cNvSpPr>
            <p:nvPr/>
          </p:nvSpPr>
          <p:spPr bwMode="auto">
            <a:xfrm>
              <a:off x="5744677" y="2860675"/>
              <a:ext cx="298743" cy="3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22" tIns="45712" rIns="91422" bIns="45712">
              <a:spAutoFit/>
            </a:bodyPr>
            <a:lstStyle>
              <a:lvl1pPr eaLnBrk="0" hangingPunct="0">
                <a:defRPr sz="2800">
                  <a:solidFill>
                    <a:schemeClr val="tx1"/>
                  </a:solidFill>
                  <a:latin typeface="Verdana" charset="0"/>
                  <a:ea typeface="ＭＳ Ｐゴシック" charset="0"/>
                </a:defRPr>
              </a:lvl1pPr>
              <a:lvl2pPr marL="742950" indent="-285750" eaLnBrk="0" hangingPunct="0">
                <a:defRPr sz="2800">
                  <a:solidFill>
                    <a:schemeClr val="tx1"/>
                  </a:solidFill>
                  <a:latin typeface="Verdana" charset="0"/>
                  <a:ea typeface="ＭＳ Ｐゴシック" charset="0"/>
                </a:defRPr>
              </a:lvl2pPr>
              <a:lvl3pPr marL="1143000" indent="-228600" eaLnBrk="0" hangingPunct="0">
                <a:defRPr sz="2800">
                  <a:solidFill>
                    <a:schemeClr val="tx1"/>
                  </a:solidFill>
                  <a:latin typeface="Verdana" charset="0"/>
                  <a:ea typeface="ＭＳ Ｐゴシック" charset="0"/>
                </a:defRPr>
              </a:lvl3pPr>
              <a:lvl4pPr marL="1600200" indent="-228600" eaLnBrk="0" hangingPunct="0">
                <a:defRPr sz="2800">
                  <a:solidFill>
                    <a:schemeClr val="tx1"/>
                  </a:solidFill>
                  <a:latin typeface="Verdana" charset="0"/>
                  <a:ea typeface="ＭＳ Ｐゴシック" charset="0"/>
                </a:defRPr>
              </a:lvl4pPr>
              <a:lvl5pPr marL="2057400" indent="-228600" eaLnBrk="0" hangingPunct="0">
                <a:defRPr sz="2800">
                  <a:solidFill>
                    <a:schemeClr val="tx1"/>
                  </a:solidFill>
                  <a:latin typeface="Verdana" charset="0"/>
                  <a:ea typeface="ＭＳ Ｐゴシック" charset="0"/>
                </a:defRPr>
              </a:lvl5pPr>
              <a:lvl6pPr marL="2514600" indent="-228600" eaLnBrk="0" fontAlgn="base" hangingPunct="0">
                <a:spcBef>
                  <a:spcPct val="45000"/>
                </a:spcBef>
                <a:spcAft>
                  <a:spcPct val="0"/>
                </a:spcAft>
                <a:buChar char="•"/>
                <a:defRPr sz="2800">
                  <a:solidFill>
                    <a:schemeClr val="tx1"/>
                  </a:solidFill>
                  <a:latin typeface="Verdana" charset="0"/>
                  <a:ea typeface="ＭＳ Ｐゴシック" charset="0"/>
                </a:defRPr>
              </a:lvl6pPr>
              <a:lvl7pPr marL="2971800" indent="-228600" eaLnBrk="0" fontAlgn="base" hangingPunct="0">
                <a:spcBef>
                  <a:spcPct val="45000"/>
                </a:spcBef>
                <a:spcAft>
                  <a:spcPct val="0"/>
                </a:spcAft>
                <a:buChar char="•"/>
                <a:defRPr sz="2800">
                  <a:solidFill>
                    <a:schemeClr val="tx1"/>
                  </a:solidFill>
                  <a:latin typeface="Verdana" charset="0"/>
                  <a:ea typeface="ＭＳ Ｐゴシック" charset="0"/>
                </a:defRPr>
              </a:lvl7pPr>
              <a:lvl8pPr marL="3429000" indent="-228600" eaLnBrk="0" fontAlgn="base" hangingPunct="0">
                <a:spcBef>
                  <a:spcPct val="45000"/>
                </a:spcBef>
                <a:spcAft>
                  <a:spcPct val="0"/>
                </a:spcAft>
                <a:buChar char="•"/>
                <a:defRPr sz="2800">
                  <a:solidFill>
                    <a:schemeClr val="tx1"/>
                  </a:solidFill>
                  <a:latin typeface="Verdana" charset="0"/>
                  <a:ea typeface="ＭＳ Ｐゴシック" charset="0"/>
                </a:defRPr>
              </a:lvl8pPr>
              <a:lvl9pPr marL="3886200" indent="-228600" eaLnBrk="0" fontAlgn="base" hangingPunct="0">
                <a:spcBef>
                  <a:spcPct val="45000"/>
                </a:spcBef>
                <a:spcAft>
                  <a:spcPct val="0"/>
                </a:spcAft>
                <a:buChar char="•"/>
                <a:defRPr sz="2800">
                  <a:solidFill>
                    <a:schemeClr val="tx1"/>
                  </a:solidFill>
                  <a:latin typeface="Verdana" charset="0"/>
                  <a:ea typeface="ＭＳ Ｐゴシック" charset="0"/>
                </a:defRPr>
              </a:lvl9pPr>
            </a:lstStyle>
            <a:p>
              <a:pPr defTabSz="914400" fontAlgn="base">
                <a:spcBef>
                  <a:spcPct val="0"/>
                </a:spcBef>
                <a:spcAft>
                  <a:spcPct val="0"/>
                </a:spcAft>
              </a:pPr>
              <a:r>
                <a:rPr lang="en-US" sz="1600" b="1" dirty="0">
                  <a:solidFill>
                    <a:srgbClr val="FF0000"/>
                  </a:solidFill>
                  <a:latin typeface="Arial" charset="0"/>
                </a:rPr>
                <a:t>4</a:t>
              </a:r>
            </a:p>
          </p:txBody>
        </p:sp>
        <p:sp>
          <p:nvSpPr>
            <p:cNvPr id="126" name="Text Box 31"/>
            <p:cNvSpPr txBox="1">
              <a:spLocks noChangeArrowheads="1"/>
            </p:cNvSpPr>
            <p:nvPr/>
          </p:nvSpPr>
          <p:spPr bwMode="auto">
            <a:xfrm>
              <a:off x="7373980" y="2943225"/>
              <a:ext cx="298743" cy="3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22" tIns="45712" rIns="91422" bIns="45712">
              <a:spAutoFit/>
            </a:bodyPr>
            <a:lstStyle>
              <a:lvl1pPr eaLnBrk="0" hangingPunct="0">
                <a:defRPr sz="2800">
                  <a:solidFill>
                    <a:schemeClr val="tx1"/>
                  </a:solidFill>
                  <a:latin typeface="Verdana" charset="0"/>
                  <a:ea typeface="ＭＳ Ｐゴシック" charset="0"/>
                </a:defRPr>
              </a:lvl1pPr>
              <a:lvl2pPr marL="742950" indent="-285750" eaLnBrk="0" hangingPunct="0">
                <a:defRPr sz="2800">
                  <a:solidFill>
                    <a:schemeClr val="tx1"/>
                  </a:solidFill>
                  <a:latin typeface="Verdana" charset="0"/>
                  <a:ea typeface="ＭＳ Ｐゴシック" charset="0"/>
                </a:defRPr>
              </a:lvl2pPr>
              <a:lvl3pPr marL="1143000" indent="-228600" eaLnBrk="0" hangingPunct="0">
                <a:defRPr sz="2800">
                  <a:solidFill>
                    <a:schemeClr val="tx1"/>
                  </a:solidFill>
                  <a:latin typeface="Verdana" charset="0"/>
                  <a:ea typeface="ＭＳ Ｐゴシック" charset="0"/>
                </a:defRPr>
              </a:lvl3pPr>
              <a:lvl4pPr marL="1600200" indent="-228600" eaLnBrk="0" hangingPunct="0">
                <a:defRPr sz="2800">
                  <a:solidFill>
                    <a:schemeClr val="tx1"/>
                  </a:solidFill>
                  <a:latin typeface="Verdana" charset="0"/>
                  <a:ea typeface="ＭＳ Ｐゴシック" charset="0"/>
                </a:defRPr>
              </a:lvl4pPr>
              <a:lvl5pPr marL="2057400" indent="-228600" eaLnBrk="0" hangingPunct="0">
                <a:defRPr sz="2800">
                  <a:solidFill>
                    <a:schemeClr val="tx1"/>
                  </a:solidFill>
                  <a:latin typeface="Verdana" charset="0"/>
                  <a:ea typeface="ＭＳ Ｐゴシック" charset="0"/>
                </a:defRPr>
              </a:lvl5pPr>
              <a:lvl6pPr marL="2514600" indent="-228600" eaLnBrk="0" fontAlgn="base" hangingPunct="0">
                <a:spcBef>
                  <a:spcPct val="45000"/>
                </a:spcBef>
                <a:spcAft>
                  <a:spcPct val="0"/>
                </a:spcAft>
                <a:buChar char="•"/>
                <a:defRPr sz="2800">
                  <a:solidFill>
                    <a:schemeClr val="tx1"/>
                  </a:solidFill>
                  <a:latin typeface="Verdana" charset="0"/>
                  <a:ea typeface="ＭＳ Ｐゴシック" charset="0"/>
                </a:defRPr>
              </a:lvl6pPr>
              <a:lvl7pPr marL="2971800" indent="-228600" eaLnBrk="0" fontAlgn="base" hangingPunct="0">
                <a:spcBef>
                  <a:spcPct val="45000"/>
                </a:spcBef>
                <a:spcAft>
                  <a:spcPct val="0"/>
                </a:spcAft>
                <a:buChar char="•"/>
                <a:defRPr sz="2800">
                  <a:solidFill>
                    <a:schemeClr val="tx1"/>
                  </a:solidFill>
                  <a:latin typeface="Verdana" charset="0"/>
                  <a:ea typeface="ＭＳ Ｐゴシック" charset="0"/>
                </a:defRPr>
              </a:lvl7pPr>
              <a:lvl8pPr marL="3429000" indent="-228600" eaLnBrk="0" fontAlgn="base" hangingPunct="0">
                <a:spcBef>
                  <a:spcPct val="45000"/>
                </a:spcBef>
                <a:spcAft>
                  <a:spcPct val="0"/>
                </a:spcAft>
                <a:buChar char="•"/>
                <a:defRPr sz="2800">
                  <a:solidFill>
                    <a:schemeClr val="tx1"/>
                  </a:solidFill>
                  <a:latin typeface="Verdana" charset="0"/>
                  <a:ea typeface="ＭＳ Ｐゴシック" charset="0"/>
                </a:defRPr>
              </a:lvl8pPr>
              <a:lvl9pPr marL="3886200" indent="-228600" eaLnBrk="0" fontAlgn="base" hangingPunct="0">
                <a:spcBef>
                  <a:spcPct val="45000"/>
                </a:spcBef>
                <a:spcAft>
                  <a:spcPct val="0"/>
                </a:spcAft>
                <a:buChar char="•"/>
                <a:defRPr sz="2800">
                  <a:solidFill>
                    <a:schemeClr val="tx1"/>
                  </a:solidFill>
                  <a:latin typeface="Verdana" charset="0"/>
                  <a:ea typeface="ＭＳ Ｐゴシック" charset="0"/>
                </a:defRPr>
              </a:lvl9pPr>
            </a:lstStyle>
            <a:p>
              <a:pPr defTabSz="914400" fontAlgn="base">
                <a:spcBef>
                  <a:spcPct val="0"/>
                </a:spcBef>
                <a:spcAft>
                  <a:spcPct val="0"/>
                </a:spcAft>
              </a:pPr>
              <a:r>
                <a:rPr lang="en-US" sz="1600" b="1">
                  <a:solidFill>
                    <a:srgbClr val="FF0000"/>
                  </a:solidFill>
                  <a:latin typeface="Arial" charset="0"/>
                </a:rPr>
                <a:t>7</a:t>
              </a:r>
            </a:p>
          </p:txBody>
        </p:sp>
        <p:sp>
          <p:nvSpPr>
            <p:cNvPr id="127" name="Oval 32"/>
            <p:cNvSpPr>
              <a:spLocks noChangeAspect="1" noChangeArrowheads="1"/>
            </p:cNvSpPr>
            <p:nvPr/>
          </p:nvSpPr>
          <p:spPr bwMode="auto">
            <a:xfrm>
              <a:off x="7253330" y="3775075"/>
              <a:ext cx="190500" cy="190500"/>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lIns="91422" tIns="45712" rIns="91422" bIns="45712"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28" name="Oval 33"/>
            <p:cNvSpPr>
              <a:spLocks noChangeAspect="1" noChangeArrowheads="1"/>
            </p:cNvSpPr>
            <p:nvPr/>
          </p:nvSpPr>
          <p:spPr bwMode="auto">
            <a:xfrm>
              <a:off x="7253330" y="2098675"/>
              <a:ext cx="190500" cy="190500"/>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lIns="91422" tIns="45712" rIns="91422" bIns="45712"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29" name="Oval 34"/>
            <p:cNvSpPr>
              <a:spLocks noChangeAspect="1" noChangeArrowheads="1"/>
            </p:cNvSpPr>
            <p:nvPr/>
          </p:nvSpPr>
          <p:spPr bwMode="auto">
            <a:xfrm>
              <a:off x="7253330" y="2936875"/>
              <a:ext cx="190500" cy="190500"/>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lIns="91422" tIns="45712" rIns="91422" bIns="45712"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30" name="Oval 35"/>
            <p:cNvSpPr>
              <a:spLocks noChangeAspect="1" noChangeArrowheads="1"/>
            </p:cNvSpPr>
            <p:nvPr/>
          </p:nvSpPr>
          <p:spPr bwMode="auto">
            <a:xfrm>
              <a:off x="8472530" y="2936875"/>
              <a:ext cx="190500" cy="190500"/>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lIns="91422" tIns="45712" rIns="91422" bIns="45712"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nvGrpSpPr>
            <p:cNvPr id="131" name="Group 36"/>
            <p:cNvGrpSpPr>
              <a:grpSpLocks/>
            </p:cNvGrpSpPr>
            <p:nvPr/>
          </p:nvGrpSpPr>
          <p:grpSpPr bwMode="auto">
            <a:xfrm>
              <a:off x="7367632" y="2828925"/>
              <a:ext cx="1233487" cy="211138"/>
              <a:chOff x="2928" y="1028"/>
              <a:chExt cx="777" cy="133"/>
            </a:xfrm>
          </p:grpSpPr>
          <p:sp>
            <p:nvSpPr>
              <p:cNvPr id="132" name="Line 37"/>
              <p:cNvSpPr>
                <a:spLocks noChangeAspect="1" noChangeShapeType="1"/>
              </p:cNvSpPr>
              <p:nvPr/>
            </p:nvSpPr>
            <p:spPr bwMode="auto">
              <a:xfrm rot="17163330" flipH="1">
                <a:off x="3451" y="1013"/>
                <a:ext cx="1" cy="88"/>
              </a:xfrm>
              <a:prstGeom prst="line">
                <a:avLst/>
              </a:prstGeom>
              <a:noFill/>
              <a:ln w="222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33" name="Freeform 38"/>
              <p:cNvSpPr>
                <a:spLocks/>
              </p:cNvSpPr>
              <p:nvPr/>
            </p:nvSpPr>
            <p:spPr bwMode="auto">
              <a:xfrm>
                <a:off x="2928" y="1028"/>
                <a:ext cx="777" cy="133"/>
              </a:xfrm>
              <a:custGeom>
                <a:avLst/>
                <a:gdLst>
                  <a:gd name="T0" fmla="*/ 0 w 777"/>
                  <a:gd name="T1" fmla="*/ 124 h 133"/>
                  <a:gd name="T2" fmla="*/ 375 w 777"/>
                  <a:gd name="T3" fmla="*/ 1 h 133"/>
                  <a:gd name="T4" fmla="*/ 777 w 777"/>
                  <a:gd name="T5" fmla="*/ 133 h 133"/>
                  <a:gd name="T6" fmla="*/ 0 60000 65536"/>
                  <a:gd name="T7" fmla="*/ 0 60000 65536"/>
                  <a:gd name="T8" fmla="*/ 0 60000 65536"/>
                  <a:gd name="T9" fmla="*/ 0 w 777"/>
                  <a:gd name="T10" fmla="*/ 0 h 133"/>
                  <a:gd name="T11" fmla="*/ 777 w 777"/>
                  <a:gd name="T12" fmla="*/ 133 h 133"/>
                </a:gdLst>
                <a:ahLst/>
                <a:cxnLst>
                  <a:cxn ang="T6">
                    <a:pos x="T0" y="T1"/>
                  </a:cxn>
                  <a:cxn ang="T7">
                    <a:pos x="T2" y="T3"/>
                  </a:cxn>
                  <a:cxn ang="T8">
                    <a:pos x="T4" y="T5"/>
                  </a:cxn>
                </a:cxnLst>
                <a:rect l="T9" t="T10" r="T11" b="T12"/>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grpSp>
          <p:nvGrpSpPr>
            <p:cNvPr id="134" name="Group 39"/>
            <p:cNvGrpSpPr>
              <a:grpSpLocks/>
            </p:cNvGrpSpPr>
            <p:nvPr/>
          </p:nvGrpSpPr>
          <p:grpSpPr bwMode="auto">
            <a:xfrm>
              <a:off x="6123032" y="3673475"/>
              <a:ext cx="1233487" cy="211138"/>
              <a:chOff x="2928" y="1028"/>
              <a:chExt cx="777" cy="133"/>
            </a:xfrm>
          </p:grpSpPr>
          <p:sp>
            <p:nvSpPr>
              <p:cNvPr id="135" name="Line 40"/>
              <p:cNvSpPr>
                <a:spLocks noChangeAspect="1" noChangeShapeType="1"/>
              </p:cNvSpPr>
              <p:nvPr/>
            </p:nvSpPr>
            <p:spPr bwMode="auto">
              <a:xfrm rot="17163330" flipH="1">
                <a:off x="3451" y="1013"/>
                <a:ext cx="1" cy="88"/>
              </a:xfrm>
              <a:prstGeom prst="line">
                <a:avLst/>
              </a:prstGeom>
              <a:noFill/>
              <a:ln w="222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36" name="Freeform 41"/>
              <p:cNvSpPr>
                <a:spLocks/>
              </p:cNvSpPr>
              <p:nvPr/>
            </p:nvSpPr>
            <p:spPr bwMode="auto">
              <a:xfrm>
                <a:off x="2928" y="1028"/>
                <a:ext cx="777" cy="133"/>
              </a:xfrm>
              <a:custGeom>
                <a:avLst/>
                <a:gdLst>
                  <a:gd name="T0" fmla="*/ 0 w 777"/>
                  <a:gd name="T1" fmla="*/ 124 h 133"/>
                  <a:gd name="T2" fmla="*/ 375 w 777"/>
                  <a:gd name="T3" fmla="*/ 1 h 133"/>
                  <a:gd name="T4" fmla="*/ 777 w 777"/>
                  <a:gd name="T5" fmla="*/ 133 h 133"/>
                  <a:gd name="T6" fmla="*/ 0 60000 65536"/>
                  <a:gd name="T7" fmla="*/ 0 60000 65536"/>
                  <a:gd name="T8" fmla="*/ 0 60000 65536"/>
                  <a:gd name="T9" fmla="*/ 0 w 777"/>
                  <a:gd name="T10" fmla="*/ 0 h 133"/>
                  <a:gd name="T11" fmla="*/ 777 w 777"/>
                  <a:gd name="T12" fmla="*/ 133 h 133"/>
                </a:gdLst>
                <a:ahLst/>
                <a:cxnLst>
                  <a:cxn ang="T6">
                    <a:pos x="T0" y="T1"/>
                  </a:cxn>
                  <a:cxn ang="T7">
                    <a:pos x="T2" y="T3"/>
                  </a:cxn>
                  <a:cxn ang="T8">
                    <a:pos x="T4" y="T5"/>
                  </a:cxn>
                </a:cxnLst>
                <a:rect l="T9" t="T10" r="T11" b="T12"/>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grpSp>
          <p:nvGrpSpPr>
            <p:cNvPr id="137" name="Group 42"/>
            <p:cNvGrpSpPr>
              <a:grpSpLocks/>
            </p:cNvGrpSpPr>
            <p:nvPr/>
          </p:nvGrpSpPr>
          <p:grpSpPr bwMode="auto">
            <a:xfrm flipH="1" flipV="1">
              <a:off x="6103982" y="3883025"/>
              <a:ext cx="1233487" cy="211138"/>
              <a:chOff x="2928" y="1028"/>
              <a:chExt cx="777" cy="133"/>
            </a:xfrm>
          </p:grpSpPr>
          <p:sp>
            <p:nvSpPr>
              <p:cNvPr id="138" name="Line 43"/>
              <p:cNvSpPr>
                <a:spLocks noChangeAspect="1" noChangeShapeType="1"/>
              </p:cNvSpPr>
              <p:nvPr/>
            </p:nvSpPr>
            <p:spPr bwMode="auto">
              <a:xfrm rot="17163330" flipH="1">
                <a:off x="3451" y="1013"/>
                <a:ext cx="1" cy="88"/>
              </a:xfrm>
              <a:prstGeom prst="line">
                <a:avLst/>
              </a:prstGeom>
              <a:noFill/>
              <a:ln w="222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39" name="Freeform 44"/>
              <p:cNvSpPr>
                <a:spLocks/>
              </p:cNvSpPr>
              <p:nvPr/>
            </p:nvSpPr>
            <p:spPr bwMode="auto">
              <a:xfrm>
                <a:off x="2928" y="1028"/>
                <a:ext cx="777" cy="133"/>
              </a:xfrm>
              <a:custGeom>
                <a:avLst/>
                <a:gdLst>
                  <a:gd name="T0" fmla="*/ 0 w 777"/>
                  <a:gd name="T1" fmla="*/ 124 h 133"/>
                  <a:gd name="T2" fmla="*/ 375 w 777"/>
                  <a:gd name="T3" fmla="*/ 1 h 133"/>
                  <a:gd name="T4" fmla="*/ 777 w 777"/>
                  <a:gd name="T5" fmla="*/ 133 h 133"/>
                  <a:gd name="T6" fmla="*/ 0 60000 65536"/>
                  <a:gd name="T7" fmla="*/ 0 60000 65536"/>
                  <a:gd name="T8" fmla="*/ 0 60000 65536"/>
                  <a:gd name="T9" fmla="*/ 0 w 777"/>
                  <a:gd name="T10" fmla="*/ 0 h 133"/>
                  <a:gd name="T11" fmla="*/ 777 w 777"/>
                  <a:gd name="T12" fmla="*/ 133 h 133"/>
                </a:gdLst>
                <a:ahLst/>
                <a:cxnLst>
                  <a:cxn ang="T6">
                    <a:pos x="T0" y="T1"/>
                  </a:cxn>
                  <a:cxn ang="T7">
                    <a:pos x="T2" y="T3"/>
                  </a:cxn>
                  <a:cxn ang="T8">
                    <a:pos x="T4" y="T5"/>
                  </a:cxn>
                </a:cxnLst>
                <a:rect l="T9" t="T10" r="T11" b="T12"/>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grpSp>
          <p:nvGrpSpPr>
            <p:cNvPr id="140" name="Group 45"/>
            <p:cNvGrpSpPr>
              <a:grpSpLocks/>
            </p:cNvGrpSpPr>
            <p:nvPr/>
          </p:nvGrpSpPr>
          <p:grpSpPr bwMode="auto">
            <a:xfrm flipH="1" flipV="1">
              <a:off x="6129382" y="3032125"/>
              <a:ext cx="1233487" cy="211138"/>
              <a:chOff x="2928" y="1028"/>
              <a:chExt cx="777" cy="133"/>
            </a:xfrm>
          </p:grpSpPr>
          <p:sp>
            <p:nvSpPr>
              <p:cNvPr id="141" name="Line 46"/>
              <p:cNvSpPr>
                <a:spLocks noChangeAspect="1" noChangeShapeType="1"/>
              </p:cNvSpPr>
              <p:nvPr/>
            </p:nvSpPr>
            <p:spPr bwMode="auto">
              <a:xfrm rot="17163330" flipH="1">
                <a:off x="3451" y="1013"/>
                <a:ext cx="1" cy="88"/>
              </a:xfrm>
              <a:prstGeom prst="line">
                <a:avLst/>
              </a:prstGeom>
              <a:noFill/>
              <a:ln w="222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42" name="Freeform 47"/>
              <p:cNvSpPr>
                <a:spLocks/>
              </p:cNvSpPr>
              <p:nvPr/>
            </p:nvSpPr>
            <p:spPr bwMode="auto">
              <a:xfrm>
                <a:off x="2928" y="1028"/>
                <a:ext cx="777" cy="133"/>
              </a:xfrm>
              <a:custGeom>
                <a:avLst/>
                <a:gdLst>
                  <a:gd name="T0" fmla="*/ 0 w 777"/>
                  <a:gd name="T1" fmla="*/ 124 h 133"/>
                  <a:gd name="T2" fmla="*/ 375 w 777"/>
                  <a:gd name="T3" fmla="*/ 1 h 133"/>
                  <a:gd name="T4" fmla="*/ 777 w 777"/>
                  <a:gd name="T5" fmla="*/ 133 h 133"/>
                  <a:gd name="T6" fmla="*/ 0 60000 65536"/>
                  <a:gd name="T7" fmla="*/ 0 60000 65536"/>
                  <a:gd name="T8" fmla="*/ 0 60000 65536"/>
                  <a:gd name="T9" fmla="*/ 0 w 777"/>
                  <a:gd name="T10" fmla="*/ 0 h 133"/>
                  <a:gd name="T11" fmla="*/ 777 w 777"/>
                  <a:gd name="T12" fmla="*/ 133 h 133"/>
                </a:gdLst>
                <a:ahLst/>
                <a:cxnLst>
                  <a:cxn ang="T6">
                    <a:pos x="T0" y="T1"/>
                  </a:cxn>
                  <a:cxn ang="T7">
                    <a:pos x="T2" y="T3"/>
                  </a:cxn>
                  <a:cxn ang="T8">
                    <a:pos x="T4" y="T5"/>
                  </a:cxn>
                </a:cxnLst>
                <a:rect l="T9" t="T10" r="T11" b="T12"/>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grpSp>
          <p:nvGrpSpPr>
            <p:cNvPr id="143" name="Group 48"/>
            <p:cNvGrpSpPr>
              <a:grpSpLocks/>
            </p:cNvGrpSpPr>
            <p:nvPr/>
          </p:nvGrpSpPr>
          <p:grpSpPr bwMode="auto">
            <a:xfrm flipV="1">
              <a:off x="5862680" y="3062288"/>
              <a:ext cx="241300" cy="814388"/>
              <a:chOff x="2776" y="1167"/>
              <a:chExt cx="152" cy="513"/>
            </a:xfrm>
          </p:grpSpPr>
          <p:sp>
            <p:nvSpPr>
              <p:cNvPr id="144" name="Line 49"/>
              <p:cNvSpPr>
                <a:spLocks noChangeAspect="1" noChangeShapeType="1"/>
              </p:cNvSpPr>
              <p:nvPr/>
            </p:nvSpPr>
            <p:spPr bwMode="auto">
              <a:xfrm rot="1855532" flipH="1" flipV="1">
                <a:off x="2828" y="1264"/>
                <a:ext cx="1" cy="88"/>
              </a:xfrm>
              <a:prstGeom prst="line">
                <a:avLst/>
              </a:prstGeom>
              <a:noFill/>
              <a:ln w="222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45" name="Freeform 50"/>
              <p:cNvSpPr>
                <a:spLocks/>
              </p:cNvSpPr>
              <p:nvPr/>
            </p:nvSpPr>
            <p:spPr bwMode="auto">
              <a:xfrm>
                <a:off x="2776" y="1167"/>
                <a:ext cx="152" cy="513"/>
              </a:xfrm>
              <a:custGeom>
                <a:avLst/>
                <a:gdLst>
                  <a:gd name="T0" fmla="*/ 152 w 152"/>
                  <a:gd name="T1" fmla="*/ 513 h 513"/>
                  <a:gd name="T2" fmla="*/ 38 w 152"/>
                  <a:gd name="T3" fmla="*/ 371 h 513"/>
                  <a:gd name="T4" fmla="*/ 19 w 152"/>
                  <a:gd name="T5" fmla="*/ 212 h 513"/>
                  <a:gd name="T6" fmla="*/ 152 w 152"/>
                  <a:gd name="T7" fmla="*/ 0 h 513"/>
                  <a:gd name="T8" fmla="*/ 0 60000 65536"/>
                  <a:gd name="T9" fmla="*/ 0 60000 65536"/>
                  <a:gd name="T10" fmla="*/ 0 60000 65536"/>
                  <a:gd name="T11" fmla="*/ 0 60000 65536"/>
                  <a:gd name="T12" fmla="*/ 0 w 152"/>
                  <a:gd name="T13" fmla="*/ 0 h 513"/>
                  <a:gd name="T14" fmla="*/ 152 w 152"/>
                  <a:gd name="T15" fmla="*/ 513 h 513"/>
                </a:gdLst>
                <a:ahLst/>
                <a:cxnLst>
                  <a:cxn ang="T8">
                    <a:pos x="T0" y="T1"/>
                  </a:cxn>
                  <a:cxn ang="T9">
                    <a:pos x="T2" y="T3"/>
                  </a:cxn>
                  <a:cxn ang="T10">
                    <a:pos x="T4" y="T5"/>
                  </a:cxn>
                  <a:cxn ang="T11">
                    <a:pos x="T6" y="T7"/>
                  </a:cxn>
                </a:cxnLst>
                <a:rect l="T12" t="T13" r="T14" b="T15"/>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grpSp>
          <p:nvGrpSpPr>
            <p:cNvPr id="146" name="Group 51"/>
            <p:cNvGrpSpPr>
              <a:grpSpLocks/>
            </p:cNvGrpSpPr>
            <p:nvPr/>
          </p:nvGrpSpPr>
          <p:grpSpPr bwMode="auto">
            <a:xfrm flipH="1" flipV="1">
              <a:off x="7354930" y="2198688"/>
              <a:ext cx="241300" cy="814388"/>
              <a:chOff x="2776" y="1167"/>
              <a:chExt cx="152" cy="513"/>
            </a:xfrm>
          </p:grpSpPr>
          <p:sp>
            <p:nvSpPr>
              <p:cNvPr id="147" name="Line 52"/>
              <p:cNvSpPr>
                <a:spLocks noChangeAspect="1" noChangeShapeType="1"/>
              </p:cNvSpPr>
              <p:nvPr/>
            </p:nvSpPr>
            <p:spPr bwMode="auto">
              <a:xfrm rot="1855532" flipH="1" flipV="1">
                <a:off x="2828" y="1264"/>
                <a:ext cx="1" cy="88"/>
              </a:xfrm>
              <a:prstGeom prst="line">
                <a:avLst/>
              </a:prstGeom>
              <a:noFill/>
              <a:ln w="222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48" name="Freeform 53"/>
              <p:cNvSpPr>
                <a:spLocks/>
              </p:cNvSpPr>
              <p:nvPr/>
            </p:nvSpPr>
            <p:spPr bwMode="auto">
              <a:xfrm>
                <a:off x="2776" y="1167"/>
                <a:ext cx="152" cy="513"/>
              </a:xfrm>
              <a:custGeom>
                <a:avLst/>
                <a:gdLst>
                  <a:gd name="T0" fmla="*/ 152 w 152"/>
                  <a:gd name="T1" fmla="*/ 513 h 513"/>
                  <a:gd name="T2" fmla="*/ 38 w 152"/>
                  <a:gd name="T3" fmla="*/ 371 h 513"/>
                  <a:gd name="T4" fmla="*/ 19 w 152"/>
                  <a:gd name="T5" fmla="*/ 212 h 513"/>
                  <a:gd name="T6" fmla="*/ 152 w 152"/>
                  <a:gd name="T7" fmla="*/ 0 h 513"/>
                  <a:gd name="T8" fmla="*/ 0 60000 65536"/>
                  <a:gd name="T9" fmla="*/ 0 60000 65536"/>
                  <a:gd name="T10" fmla="*/ 0 60000 65536"/>
                  <a:gd name="T11" fmla="*/ 0 60000 65536"/>
                  <a:gd name="T12" fmla="*/ 0 w 152"/>
                  <a:gd name="T13" fmla="*/ 0 h 513"/>
                  <a:gd name="T14" fmla="*/ 152 w 152"/>
                  <a:gd name="T15" fmla="*/ 513 h 513"/>
                </a:gdLst>
                <a:ahLst/>
                <a:cxnLst>
                  <a:cxn ang="T8">
                    <a:pos x="T0" y="T1"/>
                  </a:cxn>
                  <a:cxn ang="T9">
                    <a:pos x="T2" y="T3"/>
                  </a:cxn>
                  <a:cxn ang="T10">
                    <a:pos x="T4" y="T5"/>
                  </a:cxn>
                  <a:cxn ang="T11">
                    <a:pos x="T6" y="T7"/>
                  </a:cxn>
                </a:cxnLst>
                <a:rect l="T12" t="T13" r="T14" b="T15"/>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grpSp>
          <p:nvGrpSpPr>
            <p:cNvPr id="149" name="Group 54"/>
            <p:cNvGrpSpPr>
              <a:grpSpLocks/>
            </p:cNvGrpSpPr>
            <p:nvPr/>
          </p:nvGrpSpPr>
          <p:grpSpPr bwMode="auto">
            <a:xfrm>
              <a:off x="7343818" y="3021015"/>
              <a:ext cx="1212850" cy="862013"/>
              <a:chOff x="3696" y="1680"/>
              <a:chExt cx="764" cy="543"/>
            </a:xfrm>
          </p:grpSpPr>
          <p:sp>
            <p:nvSpPr>
              <p:cNvPr id="150" name="Line 55"/>
              <p:cNvSpPr>
                <a:spLocks noChangeAspect="1" noChangeShapeType="1"/>
              </p:cNvSpPr>
              <p:nvPr/>
            </p:nvSpPr>
            <p:spPr bwMode="auto">
              <a:xfrm rot="4334049">
                <a:off x="3989" y="2107"/>
                <a:ext cx="1" cy="88"/>
              </a:xfrm>
              <a:prstGeom prst="line">
                <a:avLst/>
              </a:prstGeom>
              <a:noFill/>
              <a:ln w="222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51" name="Freeform 56"/>
              <p:cNvSpPr>
                <a:spLocks/>
              </p:cNvSpPr>
              <p:nvPr/>
            </p:nvSpPr>
            <p:spPr bwMode="auto">
              <a:xfrm>
                <a:off x="3696" y="1680"/>
                <a:ext cx="764" cy="543"/>
              </a:xfrm>
              <a:custGeom>
                <a:avLst/>
                <a:gdLst>
                  <a:gd name="T0" fmla="*/ 753 w 764"/>
                  <a:gd name="T1" fmla="*/ 0 h 543"/>
                  <a:gd name="T2" fmla="*/ 764 w 764"/>
                  <a:gd name="T3" fmla="*/ 14 h 543"/>
                  <a:gd name="T4" fmla="*/ 485 w 764"/>
                  <a:gd name="T5" fmla="*/ 380 h 543"/>
                  <a:gd name="T6" fmla="*/ 0 w 764"/>
                  <a:gd name="T7" fmla="*/ 543 h 543"/>
                  <a:gd name="T8" fmla="*/ 0 60000 65536"/>
                  <a:gd name="T9" fmla="*/ 0 60000 65536"/>
                  <a:gd name="T10" fmla="*/ 0 60000 65536"/>
                  <a:gd name="T11" fmla="*/ 0 60000 65536"/>
                  <a:gd name="T12" fmla="*/ 0 w 764"/>
                  <a:gd name="T13" fmla="*/ 0 h 543"/>
                  <a:gd name="T14" fmla="*/ 764 w 764"/>
                  <a:gd name="T15" fmla="*/ 543 h 543"/>
                </a:gdLst>
                <a:ahLst/>
                <a:cxnLst>
                  <a:cxn ang="T8">
                    <a:pos x="T0" y="T1"/>
                  </a:cxn>
                  <a:cxn ang="T9">
                    <a:pos x="T2" y="T3"/>
                  </a:cxn>
                  <a:cxn ang="T10">
                    <a:pos x="T4" y="T5"/>
                  </a:cxn>
                  <a:cxn ang="T11">
                    <a:pos x="T6" y="T7"/>
                  </a:cxn>
                </a:cxnLst>
                <a:rect l="T12" t="T13" r="T14" b="T15"/>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grpSp>
          <p:nvGrpSpPr>
            <p:cNvPr id="152" name="Group 57"/>
            <p:cNvGrpSpPr>
              <a:grpSpLocks/>
            </p:cNvGrpSpPr>
            <p:nvPr/>
          </p:nvGrpSpPr>
          <p:grpSpPr bwMode="auto">
            <a:xfrm>
              <a:off x="7377155" y="2203451"/>
              <a:ext cx="1212850" cy="862013"/>
              <a:chOff x="3726" y="1170"/>
              <a:chExt cx="764" cy="543"/>
            </a:xfrm>
          </p:grpSpPr>
          <p:sp>
            <p:nvSpPr>
              <p:cNvPr id="153" name="Line 58"/>
              <p:cNvSpPr>
                <a:spLocks noChangeAspect="1" noChangeShapeType="1"/>
              </p:cNvSpPr>
              <p:nvPr/>
            </p:nvSpPr>
            <p:spPr bwMode="auto">
              <a:xfrm rot="19202490" flipH="1">
                <a:off x="4304" y="1379"/>
                <a:ext cx="1" cy="88"/>
              </a:xfrm>
              <a:prstGeom prst="line">
                <a:avLst/>
              </a:prstGeom>
              <a:noFill/>
              <a:ln w="222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54" name="Freeform 59"/>
              <p:cNvSpPr>
                <a:spLocks/>
              </p:cNvSpPr>
              <p:nvPr/>
            </p:nvSpPr>
            <p:spPr bwMode="auto">
              <a:xfrm rot="10800000" flipH="1">
                <a:off x="3726" y="1170"/>
                <a:ext cx="764" cy="543"/>
              </a:xfrm>
              <a:custGeom>
                <a:avLst/>
                <a:gdLst>
                  <a:gd name="T0" fmla="*/ 753 w 764"/>
                  <a:gd name="T1" fmla="*/ 0 h 543"/>
                  <a:gd name="T2" fmla="*/ 764 w 764"/>
                  <a:gd name="T3" fmla="*/ 14 h 543"/>
                  <a:gd name="T4" fmla="*/ 485 w 764"/>
                  <a:gd name="T5" fmla="*/ 380 h 543"/>
                  <a:gd name="T6" fmla="*/ 0 w 764"/>
                  <a:gd name="T7" fmla="*/ 543 h 543"/>
                  <a:gd name="T8" fmla="*/ 0 60000 65536"/>
                  <a:gd name="T9" fmla="*/ 0 60000 65536"/>
                  <a:gd name="T10" fmla="*/ 0 60000 65536"/>
                  <a:gd name="T11" fmla="*/ 0 60000 65536"/>
                  <a:gd name="T12" fmla="*/ 0 w 764"/>
                  <a:gd name="T13" fmla="*/ 0 h 543"/>
                  <a:gd name="T14" fmla="*/ 764 w 764"/>
                  <a:gd name="T15" fmla="*/ 543 h 543"/>
                </a:gdLst>
                <a:ahLst/>
                <a:cxnLst>
                  <a:cxn ang="T8">
                    <a:pos x="T0" y="T1"/>
                  </a:cxn>
                  <a:cxn ang="T9">
                    <a:pos x="T2" y="T3"/>
                  </a:cxn>
                  <a:cxn ang="T10">
                    <a:pos x="T4" y="T5"/>
                  </a:cxn>
                  <a:cxn ang="T11">
                    <a:pos x="T6" y="T7"/>
                  </a:cxn>
                </a:cxnLst>
                <a:rect l="T12" t="T13" r="T14" b="T15"/>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sp>
          <p:nvSpPr>
            <p:cNvPr id="155" name="Text Box 60"/>
            <p:cNvSpPr txBox="1">
              <a:spLocks noChangeArrowheads="1"/>
            </p:cNvSpPr>
            <p:nvPr/>
          </p:nvSpPr>
          <p:spPr bwMode="auto">
            <a:xfrm>
              <a:off x="7342230" y="3851275"/>
              <a:ext cx="298743" cy="3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22" tIns="45712" rIns="91422" bIns="45712">
              <a:spAutoFit/>
            </a:bodyPr>
            <a:lstStyle>
              <a:lvl1pPr eaLnBrk="0" hangingPunct="0">
                <a:defRPr sz="2800">
                  <a:solidFill>
                    <a:schemeClr val="tx1"/>
                  </a:solidFill>
                  <a:latin typeface="Verdana" charset="0"/>
                  <a:ea typeface="ＭＳ Ｐゴシック" charset="0"/>
                </a:defRPr>
              </a:lvl1pPr>
              <a:lvl2pPr marL="742950" indent="-285750" eaLnBrk="0" hangingPunct="0">
                <a:defRPr sz="2800">
                  <a:solidFill>
                    <a:schemeClr val="tx1"/>
                  </a:solidFill>
                  <a:latin typeface="Verdana" charset="0"/>
                  <a:ea typeface="ＭＳ Ｐゴシック" charset="0"/>
                </a:defRPr>
              </a:lvl2pPr>
              <a:lvl3pPr marL="1143000" indent="-228600" eaLnBrk="0" hangingPunct="0">
                <a:defRPr sz="2800">
                  <a:solidFill>
                    <a:schemeClr val="tx1"/>
                  </a:solidFill>
                  <a:latin typeface="Verdana" charset="0"/>
                  <a:ea typeface="ＭＳ Ｐゴシック" charset="0"/>
                </a:defRPr>
              </a:lvl3pPr>
              <a:lvl4pPr marL="1600200" indent="-228600" eaLnBrk="0" hangingPunct="0">
                <a:defRPr sz="2800">
                  <a:solidFill>
                    <a:schemeClr val="tx1"/>
                  </a:solidFill>
                  <a:latin typeface="Verdana" charset="0"/>
                  <a:ea typeface="ＭＳ Ｐゴシック" charset="0"/>
                </a:defRPr>
              </a:lvl4pPr>
              <a:lvl5pPr marL="2057400" indent="-228600" eaLnBrk="0" hangingPunct="0">
                <a:defRPr sz="2800">
                  <a:solidFill>
                    <a:schemeClr val="tx1"/>
                  </a:solidFill>
                  <a:latin typeface="Verdana" charset="0"/>
                  <a:ea typeface="ＭＳ Ｐゴシック" charset="0"/>
                </a:defRPr>
              </a:lvl5pPr>
              <a:lvl6pPr marL="2514600" indent="-228600" eaLnBrk="0" fontAlgn="base" hangingPunct="0">
                <a:spcBef>
                  <a:spcPct val="45000"/>
                </a:spcBef>
                <a:spcAft>
                  <a:spcPct val="0"/>
                </a:spcAft>
                <a:buChar char="•"/>
                <a:defRPr sz="2800">
                  <a:solidFill>
                    <a:schemeClr val="tx1"/>
                  </a:solidFill>
                  <a:latin typeface="Verdana" charset="0"/>
                  <a:ea typeface="ＭＳ Ｐゴシック" charset="0"/>
                </a:defRPr>
              </a:lvl6pPr>
              <a:lvl7pPr marL="2971800" indent="-228600" eaLnBrk="0" fontAlgn="base" hangingPunct="0">
                <a:spcBef>
                  <a:spcPct val="45000"/>
                </a:spcBef>
                <a:spcAft>
                  <a:spcPct val="0"/>
                </a:spcAft>
                <a:buChar char="•"/>
                <a:defRPr sz="2800">
                  <a:solidFill>
                    <a:schemeClr val="tx1"/>
                  </a:solidFill>
                  <a:latin typeface="Verdana" charset="0"/>
                  <a:ea typeface="ＭＳ Ｐゴシック" charset="0"/>
                </a:defRPr>
              </a:lvl7pPr>
              <a:lvl8pPr marL="3429000" indent="-228600" eaLnBrk="0" fontAlgn="base" hangingPunct="0">
                <a:spcBef>
                  <a:spcPct val="45000"/>
                </a:spcBef>
                <a:spcAft>
                  <a:spcPct val="0"/>
                </a:spcAft>
                <a:buChar char="•"/>
                <a:defRPr sz="2800">
                  <a:solidFill>
                    <a:schemeClr val="tx1"/>
                  </a:solidFill>
                  <a:latin typeface="Verdana" charset="0"/>
                  <a:ea typeface="ＭＳ Ｐゴシック" charset="0"/>
                </a:defRPr>
              </a:lvl8pPr>
              <a:lvl9pPr marL="3886200" indent="-228600" eaLnBrk="0" fontAlgn="base" hangingPunct="0">
                <a:spcBef>
                  <a:spcPct val="45000"/>
                </a:spcBef>
                <a:spcAft>
                  <a:spcPct val="0"/>
                </a:spcAft>
                <a:buChar char="•"/>
                <a:defRPr sz="2800">
                  <a:solidFill>
                    <a:schemeClr val="tx1"/>
                  </a:solidFill>
                  <a:latin typeface="Verdana" charset="0"/>
                  <a:ea typeface="ＭＳ Ｐゴシック" charset="0"/>
                </a:defRPr>
              </a:lvl9pPr>
            </a:lstStyle>
            <a:p>
              <a:pPr defTabSz="914400" fontAlgn="base">
                <a:spcBef>
                  <a:spcPct val="0"/>
                </a:spcBef>
                <a:spcAft>
                  <a:spcPct val="0"/>
                </a:spcAft>
              </a:pPr>
              <a:r>
                <a:rPr lang="en-US" sz="1600" b="1">
                  <a:solidFill>
                    <a:srgbClr val="FF0000"/>
                  </a:solidFill>
                  <a:latin typeface="Arial" charset="0"/>
                </a:rPr>
                <a:t>6</a:t>
              </a:r>
            </a:p>
          </p:txBody>
        </p:sp>
        <p:sp>
          <p:nvSpPr>
            <p:cNvPr id="156" name="Text Box 61"/>
            <p:cNvSpPr txBox="1">
              <a:spLocks noChangeArrowheads="1"/>
            </p:cNvSpPr>
            <p:nvPr/>
          </p:nvSpPr>
          <p:spPr bwMode="auto">
            <a:xfrm>
              <a:off x="8612230" y="2867025"/>
              <a:ext cx="298743" cy="3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22" tIns="45712" rIns="91422" bIns="45712">
              <a:spAutoFit/>
            </a:bodyPr>
            <a:lstStyle>
              <a:lvl1pPr eaLnBrk="0" hangingPunct="0">
                <a:defRPr sz="2800">
                  <a:solidFill>
                    <a:schemeClr val="tx1"/>
                  </a:solidFill>
                  <a:latin typeface="Verdana" charset="0"/>
                  <a:ea typeface="ＭＳ Ｐゴシック" charset="0"/>
                </a:defRPr>
              </a:lvl1pPr>
              <a:lvl2pPr marL="742950" indent="-285750" eaLnBrk="0" hangingPunct="0">
                <a:defRPr sz="2800">
                  <a:solidFill>
                    <a:schemeClr val="tx1"/>
                  </a:solidFill>
                  <a:latin typeface="Verdana" charset="0"/>
                  <a:ea typeface="ＭＳ Ｐゴシック" charset="0"/>
                </a:defRPr>
              </a:lvl2pPr>
              <a:lvl3pPr marL="1143000" indent="-228600" eaLnBrk="0" hangingPunct="0">
                <a:defRPr sz="2800">
                  <a:solidFill>
                    <a:schemeClr val="tx1"/>
                  </a:solidFill>
                  <a:latin typeface="Verdana" charset="0"/>
                  <a:ea typeface="ＭＳ Ｐゴシック" charset="0"/>
                </a:defRPr>
              </a:lvl3pPr>
              <a:lvl4pPr marL="1600200" indent="-228600" eaLnBrk="0" hangingPunct="0">
                <a:defRPr sz="2800">
                  <a:solidFill>
                    <a:schemeClr val="tx1"/>
                  </a:solidFill>
                  <a:latin typeface="Verdana" charset="0"/>
                  <a:ea typeface="ＭＳ Ｐゴシック" charset="0"/>
                </a:defRPr>
              </a:lvl4pPr>
              <a:lvl5pPr marL="2057400" indent="-228600" eaLnBrk="0" hangingPunct="0">
                <a:defRPr sz="2800">
                  <a:solidFill>
                    <a:schemeClr val="tx1"/>
                  </a:solidFill>
                  <a:latin typeface="Verdana" charset="0"/>
                  <a:ea typeface="ＭＳ Ｐゴシック" charset="0"/>
                </a:defRPr>
              </a:lvl5pPr>
              <a:lvl6pPr marL="2514600" indent="-228600" eaLnBrk="0" fontAlgn="base" hangingPunct="0">
                <a:spcBef>
                  <a:spcPct val="45000"/>
                </a:spcBef>
                <a:spcAft>
                  <a:spcPct val="0"/>
                </a:spcAft>
                <a:buChar char="•"/>
                <a:defRPr sz="2800">
                  <a:solidFill>
                    <a:schemeClr val="tx1"/>
                  </a:solidFill>
                  <a:latin typeface="Verdana" charset="0"/>
                  <a:ea typeface="ＭＳ Ｐゴシック" charset="0"/>
                </a:defRPr>
              </a:lvl6pPr>
              <a:lvl7pPr marL="2971800" indent="-228600" eaLnBrk="0" fontAlgn="base" hangingPunct="0">
                <a:spcBef>
                  <a:spcPct val="45000"/>
                </a:spcBef>
                <a:spcAft>
                  <a:spcPct val="0"/>
                </a:spcAft>
                <a:buChar char="•"/>
                <a:defRPr sz="2800">
                  <a:solidFill>
                    <a:schemeClr val="tx1"/>
                  </a:solidFill>
                  <a:latin typeface="Verdana" charset="0"/>
                  <a:ea typeface="ＭＳ Ｐゴシック" charset="0"/>
                </a:defRPr>
              </a:lvl7pPr>
              <a:lvl8pPr marL="3429000" indent="-228600" eaLnBrk="0" fontAlgn="base" hangingPunct="0">
                <a:spcBef>
                  <a:spcPct val="45000"/>
                </a:spcBef>
                <a:spcAft>
                  <a:spcPct val="0"/>
                </a:spcAft>
                <a:buChar char="•"/>
                <a:defRPr sz="2800">
                  <a:solidFill>
                    <a:schemeClr val="tx1"/>
                  </a:solidFill>
                  <a:latin typeface="Verdana" charset="0"/>
                  <a:ea typeface="ＭＳ Ｐゴシック" charset="0"/>
                </a:defRPr>
              </a:lvl8pPr>
              <a:lvl9pPr marL="3886200" indent="-228600" eaLnBrk="0" fontAlgn="base" hangingPunct="0">
                <a:spcBef>
                  <a:spcPct val="45000"/>
                </a:spcBef>
                <a:spcAft>
                  <a:spcPct val="0"/>
                </a:spcAft>
                <a:buChar char="•"/>
                <a:defRPr sz="2800">
                  <a:solidFill>
                    <a:schemeClr val="tx1"/>
                  </a:solidFill>
                  <a:latin typeface="Verdana" charset="0"/>
                  <a:ea typeface="ＭＳ Ｐゴシック" charset="0"/>
                </a:defRPr>
              </a:lvl9pPr>
            </a:lstStyle>
            <a:p>
              <a:pPr defTabSz="914400" fontAlgn="base">
                <a:spcBef>
                  <a:spcPct val="0"/>
                </a:spcBef>
                <a:spcAft>
                  <a:spcPct val="0"/>
                </a:spcAft>
              </a:pPr>
              <a:r>
                <a:rPr lang="en-US" sz="1600" b="1">
                  <a:solidFill>
                    <a:srgbClr val="FF0000"/>
                  </a:solidFill>
                  <a:latin typeface="Arial" charset="0"/>
                </a:rPr>
                <a:t>5</a:t>
              </a:r>
            </a:p>
          </p:txBody>
        </p:sp>
        <p:sp>
          <p:nvSpPr>
            <p:cNvPr id="157" name="Oval 62"/>
            <p:cNvSpPr>
              <a:spLocks noChangeAspect="1" noChangeArrowheads="1"/>
            </p:cNvSpPr>
            <p:nvPr/>
          </p:nvSpPr>
          <p:spPr bwMode="auto">
            <a:xfrm>
              <a:off x="6034130" y="2936875"/>
              <a:ext cx="190500" cy="190500"/>
            </a:xfrm>
            <a:prstGeom prst="ellipse">
              <a:avLst/>
            </a:prstGeom>
            <a:solidFill>
              <a:srgbClr val="FF0000"/>
            </a:solidFill>
            <a:ln>
              <a:noFill/>
            </a:ln>
            <a:extLst>
              <a:ext uri="{91240B29-F687-4F45-9708-019B960494DF}">
                <a14:hiddenLine xmlns:a14="http://schemas.microsoft.com/office/drawing/2010/main" w="12700">
                  <a:solidFill>
                    <a:srgbClr val="000000"/>
                  </a:solidFill>
                  <a:round/>
                  <a:headEnd/>
                  <a:tailEnd/>
                </a14:hiddenLine>
              </a:ext>
            </a:extLst>
          </p:spPr>
          <p:txBody>
            <a:bodyPr wrap="none" lIns="91422" tIns="45712" rIns="91422" bIns="45712"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58" name="Oval 63"/>
            <p:cNvSpPr>
              <a:spLocks noChangeAspect="1" noChangeArrowheads="1"/>
            </p:cNvSpPr>
            <p:nvPr/>
          </p:nvSpPr>
          <p:spPr bwMode="auto">
            <a:xfrm>
              <a:off x="6034130" y="3775075"/>
              <a:ext cx="190500" cy="190500"/>
            </a:xfrm>
            <a:prstGeom prst="ellipse">
              <a:avLst/>
            </a:prstGeom>
            <a:solidFill>
              <a:srgbClr val="0000FF"/>
            </a:solidFill>
            <a:ln w="12700">
              <a:noFill/>
              <a:round/>
              <a:headEnd/>
              <a:tailEnd/>
            </a:ln>
          </p:spPr>
          <p:txBody>
            <a:bodyPr wrap="none" lIns="91422" tIns="45712" rIns="91422" bIns="45712"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nvGrpSpPr>
            <p:cNvPr id="159" name="Group 158"/>
            <p:cNvGrpSpPr/>
            <p:nvPr/>
          </p:nvGrpSpPr>
          <p:grpSpPr>
            <a:xfrm>
              <a:off x="457200" y="2003426"/>
              <a:ext cx="2230438" cy="2233613"/>
              <a:chOff x="457200" y="2003425"/>
              <a:chExt cx="2230438" cy="2233613"/>
            </a:xfrm>
          </p:grpSpPr>
          <p:sp>
            <p:nvSpPr>
              <p:cNvPr id="160" name="Oval 65"/>
              <p:cNvSpPr>
                <a:spLocks noChangeAspect="1" noChangeArrowheads="1"/>
              </p:cNvSpPr>
              <p:nvPr/>
            </p:nvSpPr>
            <p:spPr bwMode="auto">
              <a:xfrm>
                <a:off x="522288" y="2722563"/>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61" name="Rectangle 66"/>
              <p:cNvSpPr>
                <a:spLocks noChangeAspect="1" noChangeArrowheads="1"/>
              </p:cNvSpPr>
              <p:nvPr/>
            </p:nvSpPr>
            <p:spPr bwMode="auto">
              <a:xfrm>
                <a:off x="457200" y="2003425"/>
                <a:ext cx="2230438" cy="2233613"/>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62" name="Oval 67"/>
              <p:cNvSpPr>
                <a:spLocks noChangeAspect="1" noChangeArrowheads="1"/>
              </p:cNvSpPr>
              <p:nvPr/>
            </p:nvSpPr>
            <p:spPr bwMode="auto">
              <a:xfrm>
                <a:off x="522288" y="3705225"/>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63" name="Oval 68"/>
              <p:cNvSpPr>
                <a:spLocks noChangeAspect="1" noChangeArrowheads="1"/>
              </p:cNvSpPr>
              <p:nvPr/>
            </p:nvSpPr>
            <p:spPr bwMode="auto">
              <a:xfrm>
                <a:off x="849313" y="3705225"/>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64" name="Oval 69"/>
              <p:cNvSpPr>
                <a:spLocks noChangeAspect="1" noChangeArrowheads="1"/>
              </p:cNvSpPr>
              <p:nvPr/>
            </p:nvSpPr>
            <p:spPr bwMode="auto">
              <a:xfrm>
                <a:off x="1176338" y="3705225"/>
                <a:ext cx="136525" cy="136525"/>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65" name="Oval 70"/>
              <p:cNvSpPr>
                <a:spLocks noChangeAspect="1" noChangeArrowheads="1"/>
              </p:cNvSpPr>
              <p:nvPr/>
            </p:nvSpPr>
            <p:spPr bwMode="auto">
              <a:xfrm>
                <a:off x="1504950" y="3705225"/>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66" name="Oval 71"/>
              <p:cNvSpPr>
                <a:spLocks noChangeAspect="1" noChangeArrowheads="1"/>
              </p:cNvSpPr>
              <p:nvPr/>
            </p:nvSpPr>
            <p:spPr bwMode="auto">
              <a:xfrm>
                <a:off x="1831975" y="3705225"/>
                <a:ext cx="136525" cy="136525"/>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67" name="Oval 72"/>
              <p:cNvSpPr>
                <a:spLocks noChangeAspect="1" noChangeArrowheads="1"/>
              </p:cNvSpPr>
              <p:nvPr/>
            </p:nvSpPr>
            <p:spPr bwMode="auto">
              <a:xfrm>
                <a:off x="2159000" y="3705225"/>
                <a:ext cx="136525" cy="136525"/>
              </a:xfrm>
              <a:prstGeom prst="ellipse">
                <a:avLst/>
              </a:prstGeom>
              <a:solidFill>
                <a:srgbClr val="FFFFFF"/>
              </a:solidFill>
              <a:ln>
                <a:noFill/>
              </a:ln>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68" name="Oval 73"/>
              <p:cNvSpPr>
                <a:spLocks noChangeAspect="1" noChangeArrowheads="1"/>
              </p:cNvSpPr>
              <p:nvPr/>
            </p:nvSpPr>
            <p:spPr bwMode="auto">
              <a:xfrm>
                <a:off x="2487613" y="3705225"/>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69" name="Oval 74"/>
              <p:cNvSpPr>
                <a:spLocks noChangeAspect="1" noChangeArrowheads="1"/>
              </p:cNvSpPr>
              <p:nvPr/>
            </p:nvSpPr>
            <p:spPr bwMode="auto">
              <a:xfrm>
                <a:off x="522288" y="2068513"/>
                <a:ext cx="136525" cy="136525"/>
              </a:xfrm>
              <a:prstGeom prst="ellipse">
                <a:avLst/>
              </a:prstGeom>
              <a:noFill/>
              <a:ln>
                <a:noFill/>
              </a:ln>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70" name="Oval 75"/>
              <p:cNvSpPr>
                <a:spLocks noChangeAspect="1" noChangeArrowheads="1"/>
              </p:cNvSpPr>
              <p:nvPr/>
            </p:nvSpPr>
            <p:spPr bwMode="auto">
              <a:xfrm>
                <a:off x="1176338" y="2068513"/>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71" name="Oval 76"/>
              <p:cNvSpPr>
                <a:spLocks noChangeAspect="1" noChangeArrowheads="1"/>
              </p:cNvSpPr>
              <p:nvPr/>
            </p:nvSpPr>
            <p:spPr bwMode="auto">
              <a:xfrm>
                <a:off x="1504950" y="2068513"/>
                <a:ext cx="136525" cy="136525"/>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72" name="Oval 77"/>
              <p:cNvSpPr>
                <a:spLocks noChangeAspect="1" noChangeArrowheads="1"/>
              </p:cNvSpPr>
              <p:nvPr/>
            </p:nvSpPr>
            <p:spPr bwMode="auto">
              <a:xfrm>
                <a:off x="1831975" y="2068513"/>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73" name="Oval 78"/>
              <p:cNvSpPr>
                <a:spLocks noChangeAspect="1" noChangeArrowheads="1"/>
              </p:cNvSpPr>
              <p:nvPr/>
            </p:nvSpPr>
            <p:spPr bwMode="auto">
              <a:xfrm>
                <a:off x="2159000" y="2068513"/>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74" name="Oval 79"/>
              <p:cNvSpPr>
                <a:spLocks noChangeAspect="1" noChangeArrowheads="1"/>
              </p:cNvSpPr>
              <p:nvPr/>
            </p:nvSpPr>
            <p:spPr bwMode="auto">
              <a:xfrm>
                <a:off x="2487613" y="2068513"/>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75" name="Oval 80"/>
              <p:cNvSpPr>
                <a:spLocks noChangeAspect="1" noChangeArrowheads="1"/>
              </p:cNvSpPr>
              <p:nvPr/>
            </p:nvSpPr>
            <p:spPr bwMode="auto">
              <a:xfrm>
                <a:off x="522288" y="2395538"/>
                <a:ext cx="136525" cy="136525"/>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76" name="Oval 81"/>
              <p:cNvSpPr>
                <a:spLocks noChangeAspect="1" noChangeArrowheads="1"/>
              </p:cNvSpPr>
              <p:nvPr/>
            </p:nvSpPr>
            <p:spPr bwMode="auto">
              <a:xfrm>
                <a:off x="849313" y="2395538"/>
                <a:ext cx="136525" cy="136525"/>
              </a:xfrm>
              <a:prstGeom prst="ellipse">
                <a:avLst/>
              </a:prstGeom>
              <a:solidFill>
                <a:srgbClr val="FFFFFF"/>
              </a:solidFill>
              <a:ln>
                <a:noFill/>
              </a:ln>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77" name="Oval 82"/>
              <p:cNvSpPr>
                <a:spLocks noChangeAspect="1" noChangeArrowheads="1"/>
              </p:cNvSpPr>
              <p:nvPr/>
            </p:nvSpPr>
            <p:spPr bwMode="auto">
              <a:xfrm>
                <a:off x="1176338" y="2395538"/>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78" name="Oval 83"/>
              <p:cNvSpPr>
                <a:spLocks noChangeAspect="1" noChangeArrowheads="1"/>
              </p:cNvSpPr>
              <p:nvPr/>
            </p:nvSpPr>
            <p:spPr bwMode="auto">
              <a:xfrm>
                <a:off x="1504950" y="2395538"/>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79" name="Oval 84"/>
              <p:cNvSpPr>
                <a:spLocks noChangeAspect="1" noChangeArrowheads="1"/>
              </p:cNvSpPr>
              <p:nvPr/>
            </p:nvSpPr>
            <p:spPr bwMode="auto">
              <a:xfrm>
                <a:off x="2159000" y="2395538"/>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80" name="Oval 85"/>
              <p:cNvSpPr>
                <a:spLocks noChangeAspect="1" noChangeArrowheads="1"/>
              </p:cNvSpPr>
              <p:nvPr/>
            </p:nvSpPr>
            <p:spPr bwMode="auto">
              <a:xfrm>
                <a:off x="849313" y="2722563"/>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81" name="Oval 86"/>
              <p:cNvSpPr>
                <a:spLocks noChangeAspect="1" noChangeArrowheads="1"/>
              </p:cNvSpPr>
              <p:nvPr/>
            </p:nvSpPr>
            <p:spPr bwMode="auto">
              <a:xfrm>
                <a:off x="1176338" y="2722563"/>
                <a:ext cx="136525" cy="136525"/>
              </a:xfrm>
              <a:prstGeom prst="ellipse">
                <a:avLst/>
              </a:prstGeom>
              <a:solidFill>
                <a:srgbClr val="FFFFFF"/>
              </a:solidFill>
              <a:ln>
                <a:noFill/>
              </a:ln>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82" name="Oval 87"/>
              <p:cNvSpPr>
                <a:spLocks noChangeAspect="1" noChangeArrowheads="1"/>
              </p:cNvSpPr>
              <p:nvPr/>
            </p:nvSpPr>
            <p:spPr bwMode="auto">
              <a:xfrm>
                <a:off x="1504950" y="2722563"/>
                <a:ext cx="136525" cy="136525"/>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83" name="Oval 88"/>
              <p:cNvSpPr>
                <a:spLocks noChangeAspect="1" noChangeArrowheads="1"/>
              </p:cNvSpPr>
              <p:nvPr/>
            </p:nvSpPr>
            <p:spPr bwMode="auto">
              <a:xfrm>
                <a:off x="1831975" y="2722563"/>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84" name="Oval 89"/>
              <p:cNvSpPr>
                <a:spLocks noChangeAspect="1" noChangeArrowheads="1"/>
              </p:cNvSpPr>
              <p:nvPr/>
            </p:nvSpPr>
            <p:spPr bwMode="auto">
              <a:xfrm>
                <a:off x="2159000" y="2722563"/>
                <a:ext cx="136525" cy="136525"/>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85" name="Oval 90"/>
              <p:cNvSpPr>
                <a:spLocks noChangeAspect="1" noChangeArrowheads="1"/>
              </p:cNvSpPr>
              <p:nvPr/>
            </p:nvSpPr>
            <p:spPr bwMode="auto">
              <a:xfrm>
                <a:off x="2487613" y="2722563"/>
                <a:ext cx="136525" cy="136525"/>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86" name="Oval 91"/>
              <p:cNvSpPr>
                <a:spLocks noChangeAspect="1" noChangeArrowheads="1"/>
              </p:cNvSpPr>
              <p:nvPr/>
            </p:nvSpPr>
            <p:spPr bwMode="auto">
              <a:xfrm>
                <a:off x="522288" y="3051175"/>
                <a:ext cx="136525" cy="136525"/>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87" name="Oval 92"/>
              <p:cNvSpPr>
                <a:spLocks noChangeAspect="1" noChangeArrowheads="1"/>
              </p:cNvSpPr>
              <p:nvPr/>
            </p:nvSpPr>
            <p:spPr bwMode="auto">
              <a:xfrm>
                <a:off x="849313" y="3051175"/>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88" name="Oval 93"/>
              <p:cNvSpPr>
                <a:spLocks noChangeAspect="1" noChangeArrowheads="1"/>
              </p:cNvSpPr>
              <p:nvPr/>
            </p:nvSpPr>
            <p:spPr bwMode="auto">
              <a:xfrm>
                <a:off x="1504950" y="3051175"/>
                <a:ext cx="136525" cy="136525"/>
              </a:xfrm>
              <a:prstGeom prst="ellipse">
                <a:avLst/>
              </a:prstGeom>
              <a:solidFill>
                <a:srgbClr val="FFFFFF"/>
              </a:solidFill>
              <a:ln>
                <a:noFill/>
              </a:ln>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89" name="Oval 94"/>
              <p:cNvSpPr>
                <a:spLocks noChangeAspect="1" noChangeArrowheads="1"/>
              </p:cNvSpPr>
              <p:nvPr/>
            </p:nvSpPr>
            <p:spPr bwMode="auto">
              <a:xfrm>
                <a:off x="1831975" y="3051175"/>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90" name="Oval 95"/>
              <p:cNvSpPr>
                <a:spLocks noChangeAspect="1" noChangeArrowheads="1"/>
              </p:cNvSpPr>
              <p:nvPr/>
            </p:nvSpPr>
            <p:spPr bwMode="auto">
              <a:xfrm>
                <a:off x="2159000" y="3051175"/>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91" name="Oval 96"/>
              <p:cNvSpPr>
                <a:spLocks noChangeAspect="1" noChangeArrowheads="1"/>
              </p:cNvSpPr>
              <p:nvPr/>
            </p:nvSpPr>
            <p:spPr bwMode="auto">
              <a:xfrm>
                <a:off x="2487613" y="3051175"/>
                <a:ext cx="136525" cy="136525"/>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92" name="Oval 97"/>
              <p:cNvSpPr>
                <a:spLocks noChangeAspect="1" noChangeArrowheads="1"/>
              </p:cNvSpPr>
              <p:nvPr/>
            </p:nvSpPr>
            <p:spPr bwMode="auto">
              <a:xfrm>
                <a:off x="522288" y="3378200"/>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93" name="Oval 98"/>
              <p:cNvSpPr>
                <a:spLocks noChangeAspect="1" noChangeArrowheads="1"/>
              </p:cNvSpPr>
              <p:nvPr/>
            </p:nvSpPr>
            <p:spPr bwMode="auto">
              <a:xfrm>
                <a:off x="849313" y="3378200"/>
                <a:ext cx="136525" cy="136525"/>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94" name="Oval 99"/>
              <p:cNvSpPr>
                <a:spLocks noChangeAspect="1" noChangeArrowheads="1"/>
              </p:cNvSpPr>
              <p:nvPr/>
            </p:nvSpPr>
            <p:spPr bwMode="auto">
              <a:xfrm>
                <a:off x="1176338" y="3378200"/>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95" name="Oval 100"/>
              <p:cNvSpPr>
                <a:spLocks noChangeAspect="1" noChangeArrowheads="1"/>
              </p:cNvSpPr>
              <p:nvPr/>
            </p:nvSpPr>
            <p:spPr bwMode="auto">
              <a:xfrm>
                <a:off x="1504950" y="3378200"/>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96" name="Oval 101"/>
              <p:cNvSpPr>
                <a:spLocks noChangeAspect="1" noChangeArrowheads="1"/>
              </p:cNvSpPr>
              <p:nvPr/>
            </p:nvSpPr>
            <p:spPr bwMode="auto">
              <a:xfrm>
                <a:off x="1831975" y="3378200"/>
                <a:ext cx="136525" cy="136525"/>
              </a:xfrm>
              <a:prstGeom prst="ellipse">
                <a:avLst/>
              </a:prstGeom>
              <a:solidFill>
                <a:srgbClr val="FFFFFF"/>
              </a:solidFill>
              <a:ln>
                <a:noFill/>
              </a:ln>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97" name="Oval 102"/>
              <p:cNvSpPr>
                <a:spLocks noChangeAspect="1" noChangeArrowheads="1"/>
              </p:cNvSpPr>
              <p:nvPr/>
            </p:nvSpPr>
            <p:spPr bwMode="auto">
              <a:xfrm>
                <a:off x="2487613" y="3378200"/>
                <a:ext cx="136525" cy="136525"/>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98" name="Oval 103"/>
              <p:cNvSpPr>
                <a:spLocks noChangeAspect="1" noChangeArrowheads="1"/>
              </p:cNvSpPr>
              <p:nvPr/>
            </p:nvSpPr>
            <p:spPr bwMode="auto">
              <a:xfrm>
                <a:off x="522288" y="4033838"/>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99" name="Oval 104"/>
              <p:cNvSpPr>
                <a:spLocks noChangeAspect="1" noChangeArrowheads="1"/>
              </p:cNvSpPr>
              <p:nvPr/>
            </p:nvSpPr>
            <p:spPr bwMode="auto">
              <a:xfrm>
                <a:off x="849313" y="4033838"/>
                <a:ext cx="136525" cy="136525"/>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200" name="Oval 105"/>
              <p:cNvSpPr>
                <a:spLocks noChangeAspect="1" noChangeArrowheads="1"/>
              </p:cNvSpPr>
              <p:nvPr/>
            </p:nvSpPr>
            <p:spPr bwMode="auto">
              <a:xfrm>
                <a:off x="1176338" y="4033838"/>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201" name="Oval 106"/>
              <p:cNvSpPr>
                <a:spLocks noChangeAspect="1" noChangeArrowheads="1"/>
              </p:cNvSpPr>
              <p:nvPr/>
            </p:nvSpPr>
            <p:spPr bwMode="auto">
              <a:xfrm>
                <a:off x="1504950" y="4033838"/>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202" name="Oval 107"/>
              <p:cNvSpPr>
                <a:spLocks noChangeAspect="1" noChangeArrowheads="1"/>
              </p:cNvSpPr>
              <p:nvPr/>
            </p:nvSpPr>
            <p:spPr bwMode="auto">
              <a:xfrm>
                <a:off x="2159000" y="4033838"/>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203" name="Oval 108"/>
              <p:cNvSpPr>
                <a:spLocks noChangeAspect="1" noChangeArrowheads="1"/>
              </p:cNvSpPr>
              <p:nvPr/>
            </p:nvSpPr>
            <p:spPr bwMode="auto">
              <a:xfrm>
                <a:off x="2487613" y="4033838"/>
                <a:ext cx="136525" cy="136525"/>
              </a:xfrm>
              <a:prstGeom prst="ellipse">
                <a:avLst/>
              </a:prstGeom>
              <a:solidFill>
                <a:srgbClr val="FFFFFF"/>
              </a:solidFill>
              <a:ln>
                <a:noFill/>
              </a:ln>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sp>
          <p:nvSpPr>
            <p:cNvPr id="204" name="Text Box 109"/>
            <p:cNvSpPr txBox="1">
              <a:spLocks noChangeArrowheads="1"/>
            </p:cNvSpPr>
            <p:nvPr/>
          </p:nvSpPr>
          <p:spPr bwMode="auto">
            <a:xfrm>
              <a:off x="1163490" y="4251332"/>
              <a:ext cx="647849" cy="584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99" tIns="45650" rIns="91299" bIns="45650">
              <a:spAutoFit/>
            </a:bodyPr>
            <a:lstStyle>
              <a:lvl1pPr eaLnBrk="0" hangingPunct="0">
                <a:defRPr sz="2800">
                  <a:solidFill>
                    <a:schemeClr val="tx1"/>
                  </a:solidFill>
                  <a:latin typeface="Verdana" charset="0"/>
                  <a:ea typeface="ＭＳ Ｐゴシック" charset="0"/>
                </a:defRPr>
              </a:lvl1pPr>
              <a:lvl2pPr marL="742950" indent="-285750" eaLnBrk="0" hangingPunct="0">
                <a:defRPr sz="2800">
                  <a:solidFill>
                    <a:schemeClr val="tx1"/>
                  </a:solidFill>
                  <a:latin typeface="Verdana" charset="0"/>
                  <a:ea typeface="ＭＳ Ｐゴシック" charset="0"/>
                </a:defRPr>
              </a:lvl2pPr>
              <a:lvl3pPr marL="1143000" indent="-228600" eaLnBrk="0" hangingPunct="0">
                <a:defRPr sz="2800">
                  <a:solidFill>
                    <a:schemeClr val="tx1"/>
                  </a:solidFill>
                  <a:latin typeface="Verdana" charset="0"/>
                  <a:ea typeface="ＭＳ Ｐゴシック" charset="0"/>
                </a:defRPr>
              </a:lvl3pPr>
              <a:lvl4pPr marL="1600200" indent="-228600" eaLnBrk="0" hangingPunct="0">
                <a:defRPr sz="2800">
                  <a:solidFill>
                    <a:schemeClr val="tx1"/>
                  </a:solidFill>
                  <a:latin typeface="Verdana" charset="0"/>
                  <a:ea typeface="ＭＳ Ｐゴシック" charset="0"/>
                </a:defRPr>
              </a:lvl4pPr>
              <a:lvl5pPr marL="2057400" indent="-228600" eaLnBrk="0" hangingPunct="0">
                <a:defRPr sz="2800">
                  <a:solidFill>
                    <a:schemeClr val="tx1"/>
                  </a:solidFill>
                  <a:latin typeface="Verdana" charset="0"/>
                  <a:ea typeface="ＭＳ Ｐゴシック" charset="0"/>
                </a:defRPr>
              </a:lvl5pPr>
              <a:lvl6pPr marL="2514600" indent="-228600" eaLnBrk="0" fontAlgn="base" hangingPunct="0">
                <a:spcBef>
                  <a:spcPct val="45000"/>
                </a:spcBef>
                <a:spcAft>
                  <a:spcPct val="0"/>
                </a:spcAft>
                <a:buChar char="•"/>
                <a:defRPr sz="2800">
                  <a:solidFill>
                    <a:schemeClr val="tx1"/>
                  </a:solidFill>
                  <a:latin typeface="Verdana" charset="0"/>
                  <a:ea typeface="ＭＳ Ｐゴシック" charset="0"/>
                </a:defRPr>
              </a:lvl6pPr>
              <a:lvl7pPr marL="2971800" indent="-228600" eaLnBrk="0" fontAlgn="base" hangingPunct="0">
                <a:spcBef>
                  <a:spcPct val="45000"/>
                </a:spcBef>
                <a:spcAft>
                  <a:spcPct val="0"/>
                </a:spcAft>
                <a:buChar char="•"/>
                <a:defRPr sz="2800">
                  <a:solidFill>
                    <a:schemeClr val="tx1"/>
                  </a:solidFill>
                  <a:latin typeface="Verdana" charset="0"/>
                  <a:ea typeface="ＭＳ Ｐゴシック" charset="0"/>
                </a:defRPr>
              </a:lvl7pPr>
              <a:lvl8pPr marL="3429000" indent="-228600" eaLnBrk="0" fontAlgn="base" hangingPunct="0">
                <a:spcBef>
                  <a:spcPct val="45000"/>
                </a:spcBef>
                <a:spcAft>
                  <a:spcPct val="0"/>
                </a:spcAft>
                <a:buChar char="•"/>
                <a:defRPr sz="2800">
                  <a:solidFill>
                    <a:schemeClr val="tx1"/>
                  </a:solidFill>
                  <a:latin typeface="Verdana" charset="0"/>
                  <a:ea typeface="ＭＳ Ｐゴシック" charset="0"/>
                </a:defRPr>
              </a:lvl8pPr>
              <a:lvl9pPr marL="3886200" indent="-228600" eaLnBrk="0" fontAlgn="base" hangingPunct="0">
                <a:spcBef>
                  <a:spcPct val="45000"/>
                </a:spcBef>
                <a:spcAft>
                  <a:spcPct val="0"/>
                </a:spcAft>
                <a:buChar char="•"/>
                <a:defRPr sz="2800">
                  <a:solidFill>
                    <a:schemeClr val="tx1"/>
                  </a:solidFill>
                  <a:latin typeface="Verdana" charset="0"/>
                  <a:ea typeface="ＭＳ Ｐゴシック" charset="0"/>
                </a:defRPr>
              </a:lvl9pPr>
            </a:lstStyle>
            <a:p>
              <a:pPr algn="r" defTabSz="914400" fontAlgn="base">
                <a:spcBef>
                  <a:spcPct val="0"/>
                </a:spcBef>
                <a:spcAft>
                  <a:spcPct val="0"/>
                </a:spcAft>
              </a:pPr>
              <a:r>
                <a:rPr lang="en-US" sz="3200" dirty="0">
                  <a:solidFill>
                    <a:srgbClr val="FF0000"/>
                  </a:solidFill>
                  <a:latin typeface="Times" charset="0"/>
                </a:rPr>
                <a:t>A</a:t>
              </a:r>
              <a:r>
                <a:rPr lang="en-US" sz="3200" baseline="30000" dirty="0">
                  <a:solidFill>
                    <a:srgbClr val="FF0000"/>
                  </a:solidFill>
                  <a:latin typeface="Times" charset="0"/>
                </a:rPr>
                <a:t>T</a:t>
              </a:r>
            </a:p>
          </p:txBody>
        </p:sp>
        <p:sp>
          <p:nvSpPr>
            <p:cNvPr id="205" name="Oval 110"/>
            <p:cNvSpPr>
              <a:spLocks noChangeAspect="1" noChangeArrowheads="1"/>
            </p:cNvSpPr>
            <p:nvPr/>
          </p:nvSpPr>
          <p:spPr bwMode="auto">
            <a:xfrm>
              <a:off x="4664101" y="2635276"/>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206" name="Oval 111"/>
            <p:cNvSpPr>
              <a:spLocks noChangeAspect="1" noChangeArrowheads="1"/>
            </p:cNvSpPr>
            <p:nvPr/>
          </p:nvSpPr>
          <p:spPr bwMode="auto">
            <a:xfrm>
              <a:off x="4664101" y="3617940"/>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207" name="Oval 112"/>
            <p:cNvSpPr>
              <a:spLocks noChangeAspect="1" noChangeArrowheads="1"/>
            </p:cNvSpPr>
            <p:nvPr/>
          </p:nvSpPr>
          <p:spPr bwMode="auto">
            <a:xfrm>
              <a:off x="4664101" y="1981226"/>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208" name="Oval 113"/>
            <p:cNvSpPr>
              <a:spLocks noChangeAspect="1" noChangeArrowheads="1"/>
            </p:cNvSpPr>
            <p:nvPr/>
          </p:nvSpPr>
          <p:spPr bwMode="auto">
            <a:xfrm>
              <a:off x="4664101" y="2308251"/>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209" name="Oval 114"/>
            <p:cNvSpPr>
              <a:spLocks noChangeAspect="1" noChangeArrowheads="1"/>
            </p:cNvSpPr>
            <p:nvPr/>
          </p:nvSpPr>
          <p:spPr bwMode="auto">
            <a:xfrm>
              <a:off x="4664101" y="3290915"/>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210" name="Oval 115"/>
            <p:cNvSpPr>
              <a:spLocks noChangeAspect="1" noChangeArrowheads="1"/>
            </p:cNvSpPr>
            <p:nvPr/>
          </p:nvSpPr>
          <p:spPr bwMode="auto">
            <a:xfrm>
              <a:off x="4664101" y="3946551"/>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211" name="Oval 116"/>
            <p:cNvSpPr>
              <a:spLocks noChangeAspect="1" noChangeArrowheads="1"/>
            </p:cNvSpPr>
            <p:nvPr/>
          </p:nvSpPr>
          <p:spPr bwMode="auto">
            <a:xfrm>
              <a:off x="3581426" y="2940076"/>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212" name="Oval 117"/>
            <p:cNvSpPr>
              <a:spLocks noChangeAspect="1" noChangeArrowheads="1"/>
            </p:cNvSpPr>
            <p:nvPr/>
          </p:nvSpPr>
          <p:spPr bwMode="auto">
            <a:xfrm>
              <a:off x="3581426" y="3922740"/>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213" name="Oval 118"/>
            <p:cNvSpPr>
              <a:spLocks noChangeAspect="1" noChangeArrowheads="1"/>
            </p:cNvSpPr>
            <p:nvPr/>
          </p:nvSpPr>
          <p:spPr bwMode="auto">
            <a:xfrm>
              <a:off x="3581426" y="2286026"/>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214" name="Oval 119"/>
            <p:cNvSpPr>
              <a:spLocks noChangeAspect="1" noChangeArrowheads="1"/>
            </p:cNvSpPr>
            <p:nvPr/>
          </p:nvSpPr>
          <p:spPr bwMode="auto">
            <a:xfrm>
              <a:off x="3581426" y="2613051"/>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215" name="Oval 120"/>
            <p:cNvSpPr>
              <a:spLocks noChangeAspect="1" noChangeArrowheads="1"/>
            </p:cNvSpPr>
            <p:nvPr/>
          </p:nvSpPr>
          <p:spPr bwMode="auto">
            <a:xfrm>
              <a:off x="3581426" y="3595715"/>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216" name="Oval 121"/>
            <p:cNvSpPr>
              <a:spLocks noChangeAspect="1" noChangeArrowheads="1"/>
            </p:cNvSpPr>
            <p:nvPr/>
          </p:nvSpPr>
          <p:spPr bwMode="auto">
            <a:xfrm>
              <a:off x="3581426" y="4251351"/>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217" name="Oval 122"/>
            <p:cNvSpPr>
              <a:spLocks noChangeAspect="1" noChangeArrowheads="1"/>
            </p:cNvSpPr>
            <p:nvPr/>
          </p:nvSpPr>
          <p:spPr bwMode="auto">
            <a:xfrm>
              <a:off x="3216301" y="2057426"/>
              <a:ext cx="136525" cy="136525"/>
            </a:xfrm>
            <a:prstGeom prst="ellipse">
              <a:avLst/>
            </a:prstGeom>
            <a:solidFill>
              <a:srgbClr val="00FF00"/>
            </a:solidFill>
            <a:ln>
              <a:noFill/>
            </a:ln>
            <a:extLs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218" name="Oval 123"/>
            <p:cNvSpPr>
              <a:spLocks noChangeAspect="1" noChangeArrowheads="1"/>
            </p:cNvSpPr>
            <p:nvPr/>
          </p:nvSpPr>
          <p:spPr bwMode="auto">
            <a:xfrm>
              <a:off x="3444901" y="2759101"/>
              <a:ext cx="136525" cy="136525"/>
            </a:xfrm>
            <a:prstGeom prst="ellipse">
              <a:avLst/>
            </a:prstGeom>
            <a:solidFill>
              <a:srgbClr val="0000FF"/>
            </a:solidFill>
            <a:ln>
              <a:noFill/>
            </a:ln>
            <a:extLs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spTree>
    <p:extLst>
      <p:ext uri="{BB962C8B-B14F-4D97-AF65-F5344CB8AC3E}">
        <p14:creationId xmlns:p14="http://schemas.microsoft.com/office/powerpoint/2010/main" val="4134246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ectangle 2"/>
          <p:cNvSpPr txBox="1">
            <a:spLocks noChangeArrowheads="1"/>
          </p:cNvSpPr>
          <p:nvPr/>
        </p:nvSpPr>
        <p:spPr>
          <a:xfrm>
            <a:off x="299370" y="4419627"/>
            <a:ext cx="8021637" cy="1219173"/>
          </a:xfrm>
          <a:prstGeom prst="rect">
            <a:avLst/>
          </a:prstGeom>
        </p:spPr>
        <p:txBody>
          <a:bodyPr/>
          <a:lstStyle>
            <a:lvl1pPr marL="342848" indent="-342848" algn="l" defTabSz="457130" rtl="0" eaLnBrk="1" latinLnBrk="0" hangingPunct="1">
              <a:spcBef>
                <a:spcPct val="20000"/>
              </a:spcBef>
              <a:buFont typeface="Arial"/>
              <a:buChar char="•"/>
              <a:defRPr sz="3200" kern="1200">
                <a:solidFill>
                  <a:schemeClr val="tx1"/>
                </a:solidFill>
                <a:latin typeface="+mn-lt"/>
                <a:ea typeface="+mn-ea"/>
                <a:cs typeface="+mn-cs"/>
              </a:defRPr>
            </a:lvl1pPr>
            <a:lvl2pPr marL="742836" indent="-285707" algn="l" defTabSz="457130" rtl="0" eaLnBrk="1" latinLnBrk="0" hangingPunct="1">
              <a:spcBef>
                <a:spcPct val="20000"/>
              </a:spcBef>
              <a:buFont typeface="Arial"/>
              <a:buChar char="–"/>
              <a:defRPr sz="2800" kern="1200">
                <a:solidFill>
                  <a:schemeClr val="tx1"/>
                </a:solidFill>
                <a:latin typeface="+mn-lt"/>
                <a:ea typeface="+mn-ea"/>
                <a:cs typeface="+mn-cs"/>
              </a:defRPr>
            </a:lvl2pPr>
            <a:lvl3pPr marL="1142824" indent="-228564" algn="l" defTabSz="457130" rtl="0" eaLnBrk="1" latinLnBrk="0" hangingPunct="1">
              <a:spcBef>
                <a:spcPct val="20000"/>
              </a:spcBef>
              <a:buFont typeface="Arial"/>
              <a:buChar char="•"/>
              <a:defRPr sz="2400" kern="1200">
                <a:solidFill>
                  <a:schemeClr val="tx1"/>
                </a:solidFill>
                <a:latin typeface="+mn-lt"/>
                <a:ea typeface="+mn-ea"/>
                <a:cs typeface="+mn-cs"/>
              </a:defRPr>
            </a:lvl3pPr>
            <a:lvl4pPr marL="1599954" indent="-228564" algn="l" defTabSz="457130" rtl="0" eaLnBrk="1" latinLnBrk="0" hangingPunct="1">
              <a:spcBef>
                <a:spcPct val="20000"/>
              </a:spcBef>
              <a:buFont typeface="Arial"/>
              <a:buChar char="–"/>
              <a:defRPr sz="2000" kern="1200">
                <a:solidFill>
                  <a:schemeClr val="tx1"/>
                </a:solidFill>
                <a:latin typeface="+mn-lt"/>
                <a:ea typeface="+mn-ea"/>
                <a:cs typeface="+mn-cs"/>
              </a:defRPr>
            </a:lvl4pPr>
            <a:lvl5pPr marL="2057085" indent="-228564" algn="l" defTabSz="457130" rtl="0" eaLnBrk="1" latinLnBrk="0" hangingPunct="1">
              <a:spcBef>
                <a:spcPct val="20000"/>
              </a:spcBef>
              <a:buFont typeface="Arial"/>
              <a:buChar char="»"/>
              <a:defRPr sz="2000" kern="1200">
                <a:solidFill>
                  <a:schemeClr val="tx1"/>
                </a:solidFill>
                <a:latin typeface="+mn-lt"/>
                <a:ea typeface="+mn-ea"/>
                <a:cs typeface="+mn-cs"/>
              </a:defRPr>
            </a:lvl5pPr>
            <a:lvl6pPr marL="2514215" indent="-228564" algn="l" defTabSz="457130" rtl="0" eaLnBrk="1" latinLnBrk="0" hangingPunct="1">
              <a:spcBef>
                <a:spcPct val="20000"/>
              </a:spcBef>
              <a:buFont typeface="Arial"/>
              <a:buChar char="•"/>
              <a:defRPr sz="2000" kern="1200">
                <a:solidFill>
                  <a:schemeClr val="tx1"/>
                </a:solidFill>
                <a:latin typeface="+mn-lt"/>
                <a:ea typeface="+mn-ea"/>
                <a:cs typeface="+mn-cs"/>
              </a:defRPr>
            </a:lvl6pPr>
            <a:lvl7pPr marL="2971344" indent="-228564" algn="l" defTabSz="457130" rtl="0" eaLnBrk="1" latinLnBrk="0" hangingPunct="1">
              <a:spcBef>
                <a:spcPct val="20000"/>
              </a:spcBef>
              <a:buFont typeface="Arial"/>
              <a:buChar char="•"/>
              <a:defRPr sz="2000" kern="1200">
                <a:solidFill>
                  <a:schemeClr val="tx1"/>
                </a:solidFill>
                <a:latin typeface="+mn-lt"/>
                <a:ea typeface="+mn-ea"/>
                <a:cs typeface="+mn-cs"/>
              </a:defRPr>
            </a:lvl7pPr>
            <a:lvl8pPr marL="3428475" indent="-228564" algn="l" defTabSz="457130" rtl="0" eaLnBrk="1" latinLnBrk="0" hangingPunct="1">
              <a:spcBef>
                <a:spcPct val="20000"/>
              </a:spcBef>
              <a:buFont typeface="Arial"/>
              <a:buChar char="•"/>
              <a:defRPr sz="2000" kern="1200">
                <a:solidFill>
                  <a:schemeClr val="tx1"/>
                </a:solidFill>
                <a:latin typeface="+mn-lt"/>
                <a:ea typeface="+mn-ea"/>
                <a:cs typeface="+mn-cs"/>
              </a:defRPr>
            </a:lvl8pPr>
            <a:lvl9pPr marL="3885603" indent="-228564" algn="l" defTabSz="457130" rtl="0" eaLnBrk="1" latinLnBrk="0" hangingPunct="1">
              <a:spcBef>
                <a:spcPct val="20000"/>
              </a:spcBef>
              <a:buFont typeface="Arial"/>
              <a:buChar char="•"/>
              <a:defRPr sz="2000" kern="1200">
                <a:solidFill>
                  <a:schemeClr val="tx1"/>
                </a:solidFill>
                <a:latin typeface="+mn-lt"/>
                <a:ea typeface="+mn-ea"/>
                <a:cs typeface="+mn-cs"/>
              </a:defRPr>
            </a:lvl9pPr>
          </a:lstStyle>
          <a:p>
            <a:r>
              <a:rPr lang="en-US" sz="2100" dirty="0" smtClean="0">
                <a:solidFill>
                  <a:prstClr val="black"/>
                </a:solidFill>
                <a:latin typeface="Arial"/>
                <a:cs typeface="Arial"/>
              </a:rPr>
              <a:t>Sparse array representation =&gt; space efficient</a:t>
            </a:r>
          </a:p>
          <a:p>
            <a:r>
              <a:rPr lang="en-US" sz="2100" dirty="0" smtClean="0">
                <a:solidFill>
                  <a:prstClr val="black"/>
                </a:solidFill>
                <a:latin typeface="Arial"/>
                <a:cs typeface="Arial"/>
              </a:rPr>
              <a:t>Sparse matrix-matrix multiplication =&gt; work efficient</a:t>
            </a:r>
          </a:p>
          <a:p>
            <a:r>
              <a:rPr lang="en-US" sz="2100" dirty="0" smtClean="0">
                <a:solidFill>
                  <a:prstClr val="black"/>
                </a:solidFill>
                <a:latin typeface="Arial"/>
                <a:cs typeface="Arial"/>
              </a:rPr>
              <a:t>Three possible levels of parallelism:  searches, vertices, edges</a:t>
            </a:r>
          </a:p>
          <a:p>
            <a:r>
              <a:rPr lang="en-US" sz="2100" dirty="0">
                <a:solidFill>
                  <a:prstClr val="black"/>
                </a:solidFill>
                <a:cs typeface="Arial"/>
              </a:rPr>
              <a:t>Basis for a wide range of graph </a:t>
            </a:r>
            <a:r>
              <a:rPr lang="en-US" sz="2100" dirty="0" smtClean="0">
                <a:solidFill>
                  <a:prstClr val="black"/>
                </a:solidFill>
                <a:cs typeface="Arial"/>
              </a:rPr>
              <a:t>algorithms</a:t>
            </a:r>
            <a:endParaRPr lang="en-US" sz="2000" dirty="0">
              <a:solidFill>
                <a:prstClr val="black"/>
              </a:solidFill>
              <a:latin typeface="Calibri"/>
            </a:endParaRPr>
          </a:p>
          <a:p>
            <a:endParaRPr lang="en-US" sz="2000" dirty="0">
              <a:solidFill>
                <a:prstClr val="black"/>
              </a:solidFill>
              <a:latin typeface="Arial" charset="0"/>
            </a:endParaRPr>
          </a:p>
        </p:txBody>
      </p:sp>
      <p:sp>
        <p:nvSpPr>
          <p:cNvPr id="307" name="Rectangle 3"/>
          <p:cNvSpPr>
            <a:spLocks noChangeAspect="1" noChangeArrowheads="1"/>
          </p:cNvSpPr>
          <p:nvPr/>
        </p:nvSpPr>
        <p:spPr bwMode="auto">
          <a:xfrm>
            <a:off x="2829337" y="1468004"/>
            <a:ext cx="749300" cy="2233613"/>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08" name="Text Box 4"/>
          <p:cNvSpPr txBox="1">
            <a:spLocks noChangeArrowheads="1"/>
          </p:cNvSpPr>
          <p:nvPr/>
        </p:nvSpPr>
        <p:spPr bwMode="auto">
          <a:xfrm>
            <a:off x="2984921" y="3715910"/>
            <a:ext cx="458094" cy="584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99" tIns="45650" rIns="91299" bIns="45650">
            <a:spAutoFit/>
          </a:bodyPr>
          <a:lstStyle>
            <a:lvl1pPr eaLnBrk="0" hangingPunct="0">
              <a:defRPr sz="2800">
                <a:solidFill>
                  <a:schemeClr val="tx1"/>
                </a:solidFill>
                <a:latin typeface="Verdana" charset="0"/>
                <a:ea typeface="ＭＳ Ｐゴシック" charset="0"/>
              </a:defRPr>
            </a:lvl1pPr>
            <a:lvl2pPr marL="742950" indent="-285750" eaLnBrk="0" hangingPunct="0">
              <a:defRPr sz="2800">
                <a:solidFill>
                  <a:schemeClr val="tx1"/>
                </a:solidFill>
                <a:latin typeface="Verdana" charset="0"/>
                <a:ea typeface="ＭＳ Ｐゴシック" charset="0"/>
              </a:defRPr>
            </a:lvl2pPr>
            <a:lvl3pPr marL="1143000" indent="-228600" eaLnBrk="0" hangingPunct="0">
              <a:defRPr sz="2800">
                <a:solidFill>
                  <a:schemeClr val="tx1"/>
                </a:solidFill>
                <a:latin typeface="Verdana" charset="0"/>
                <a:ea typeface="ＭＳ Ｐゴシック" charset="0"/>
              </a:defRPr>
            </a:lvl3pPr>
            <a:lvl4pPr marL="1600200" indent="-228600" eaLnBrk="0" hangingPunct="0">
              <a:defRPr sz="2800">
                <a:solidFill>
                  <a:schemeClr val="tx1"/>
                </a:solidFill>
                <a:latin typeface="Verdana" charset="0"/>
                <a:ea typeface="ＭＳ Ｐゴシック" charset="0"/>
              </a:defRPr>
            </a:lvl4pPr>
            <a:lvl5pPr marL="2057400" indent="-228600" eaLnBrk="0" hangingPunct="0">
              <a:defRPr sz="2800">
                <a:solidFill>
                  <a:schemeClr val="tx1"/>
                </a:solidFill>
                <a:latin typeface="Verdana" charset="0"/>
                <a:ea typeface="ＭＳ Ｐゴシック" charset="0"/>
              </a:defRPr>
            </a:lvl5pPr>
            <a:lvl6pPr marL="2514600" indent="-228600" eaLnBrk="0" fontAlgn="base" hangingPunct="0">
              <a:spcBef>
                <a:spcPct val="45000"/>
              </a:spcBef>
              <a:spcAft>
                <a:spcPct val="0"/>
              </a:spcAft>
              <a:buChar char="•"/>
              <a:defRPr sz="2800">
                <a:solidFill>
                  <a:schemeClr val="tx1"/>
                </a:solidFill>
                <a:latin typeface="Verdana" charset="0"/>
                <a:ea typeface="ＭＳ Ｐゴシック" charset="0"/>
              </a:defRPr>
            </a:lvl6pPr>
            <a:lvl7pPr marL="2971800" indent="-228600" eaLnBrk="0" fontAlgn="base" hangingPunct="0">
              <a:spcBef>
                <a:spcPct val="45000"/>
              </a:spcBef>
              <a:spcAft>
                <a:spcPct val="0"/>
              </a:spcAft>
              <a:buChar char="•"/>
              <a:defRPr sz="2800">
                <a:solidFill>
                  <a:schemeClr val="tx1"/>
                </a:solidFill>
                <a:latin typeface="Verdana" charset="0"/>
                <a:ea typeface="ＭＳ Ｐゴシック" charset="0"/>
              </a:defRPr>
            </a:lvl7pPr>
            <a:lvl8pPr marL="3429000" indent="-228600" eaLnBrk="0" fontAlgn="base" hangingPunct="0">
              <a:spcBef>
                <a:spcPct val="45000"/>
              </a:spcBef>
              <a:spcAft>
                <a:spcPct val="0"/>
              </a:spcAft>
              <a:buChar char="•"/>
              <a:defRPr sz="2800">
                <a:solidFill>
                  <a:schemeClr val="tx1"/>
                </a:solidFill>
                <a:latin typeface="Verdana" charset="0"/>
                <a:ea typeface="ＭＳ Ｐゴシック" charset="0"/>
              </a:defRPr>
            </a:lvl8pPr>
            <a:lvl9pPr marL="3886200" indent="-228600" eaLnBrk="0" fontAlgn="base" hangingPunct="0">
              <a:spcBef>
                <a:spcPct val="45000"/>
              </a:spcBef>
              <a:spcAft>
                <a:spcPct val="0"/>
              </a:spcAft>
              <a:buChar char="•"/>
              <a:defRPr sz="2800">
                <a:solidFill>
                  <a:schemeClr val="tx1"/>
                </a:solidFill>
                <a:latin typeface="Verdana" charset="0"/>
                <a:ea typeface="ＭＳ Ｐゴシック" charset="0"/>
              </a:defRPr>
            </a:lvl9pPr>
          </a:lstStyle>
          <a:p>
            <a:pPr defTabSz="914400" fontAlgn="base">
              <a:spcBef>
                <a:spcPct val="0"/>
              </a:spcBef>
              <a:spcAft>
                <a:spcPct val="0"/>
              </a:spcAft>
            </a:pPr>
            <a:r>
              <a:rPr lang="en-US" sz="3200" dirty="0" smtClean="0">
                <a:solidFill>
                  <a:srgbClr val="FF0000"/>
                </a:solidFill>
                <a:latin typeface="Times" charset="0"/>
              </a:rPr>
              <a:t>B</a:t>
            </a:r>
            <a:endParaRPr lang="en-US" sz="3200" dirty="0">
              <a:solidFill>
                <a:srgbClr val="FF0000"/>
              </a:solidFill>
              <a:latin typeface="Times" charset="0"/>
            </a:endParaRPr>
          </a:p>
        </p:txBody>
      </p:sp>
      <p:grpSp>
        <p:nvGrpSpPr>
          <p:cNvPr id="309" name="Group 5"/>
          <p:cNvGrpSpPr>
            <a:grpSpLocks/>
          </p:cNvGrpSpPr>
          <p:nvPr/>
        </p:nvGrpSpPr>
        <p:grpSpPr bwMode="auto">
          <a:xfrm>
            <a:off x="2894451" y="1533091"/>
            <a:ext cx="136525" cy="2101850"/>
            <a:chOff x="2017" y="814"/>
            <a:chExt cx="86" cy="1324"/>
          </a:xfrm>
        </p:grpSpPr>
        <p:sp>
          <p:nvSpPr>
            <p:cNvPr id="420" name="Oval 6"/>
            <p:cNvSpPr>
              <a:spLocks noChangeAspect="1" noChangeArrowheads="1"/>
            </p:cNvSpPr>
            <p:nvPr/>
          </p:nvSpPr>
          <p:spPr bwMode="auto">
            <a:xfrm>
              <a:off x="2017" y="1226"/>
              <a:ext cx="86" cy="8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421" name="Oval 7"/>
            <p:cNvSpPr>
              <a:spLocks noChangeAspect="1" noChangeArrowheads="1"/>
            </p:cNvSpPr>
            <p:nvPr/>
          </p:nvSpPr>
          <p:spPr bwMode="auto">
            <a:xfrm>
              <a:off x="2017" y="1845"/>
              <a:ext cx="86" cy="8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422" name="Oval 8"/>
            <p:cNvSpPr>
              <a:spLocks noChangeAspect="1" noChangeArrowheads="1"/>
            </p:cNvSpPr>
            <p:nvPr/>
          </p:nvSpPr>
          <p:spPr bwMode="auto">
            <a:xfrm>
              <a:off x="2017" y="814"/>
              <a:ext cx="86" cy="8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423" name="Oval 9"/>
            <p:cNvSpPr>
              <a:spLocks noChangeAspect="1" noChangeArrowheads="1"/>
            </p:cNvSpPr>
            <p:nvPr/>
          </p:nvSpPr>
          <p:spPr bwMode="auto">
            <a:xfrm>
              <a:off x="2017" y="1020"/>
              <a:ext cx="86" cy="8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424" name="Oval 10"/>
            <p:cNvSpPr>
              <a:spLocks noChangeAspect="1" noChangeArrowheads="1"/>
            </p:cNvSpPr>
            <p:nvPr/>
          </p:nvSpPr>
          <p:spPr bwMode="auto">
            <a:xfrm>
              <a:off x="2017" y="1433"/>
              <a:ext cx="86" cy="86"/>
            </a:xfrm>
            <a:prstGeom prst="ellipse">
              <a:avLst/>
            </a:prstGeom>
            <a:solidFill>
              <a:srgbClr val="FF000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425" name="Oval 11"/>
            <p:cNvSpPr>
              <a:spLocks noChangeAspect="1" noChangeArrowheads="1"/>
            </p:cNvSpPr>
            <p:nvPr/>
          </p:nvSpPr>
          <p:spPr bwMode="auto">
            <a:xfrm>
              <a:off x="2017" y="1639"/>
              <a:ext cx="86" cy="8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426" name="Oval 12"/>
            <p:cNvSpPr>
              <a:spLocks noChangeAspect="1" noChangeArrowheads="1"/>
            </p:cNvSpPr>
            <p:nvPr/>
          </p:nvSpPr>
          <p:spPr bwMode="auto">
            <a:xfrm>
              <a:off x="2017" y="2052"/>
              <a:ext cx="86" cy="8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grpSp>
        <p:nvGrpSpPr>
          <p:cNvPr id="336" name="Group 335"/>
          <p:cNvGrpSpPr/>
          <p:nvPr/>
        </p:nvGrpSpPr>
        <p:grpSpPr>
          <a:xfrm>
            <a:off x="378237" y="1468004"/>
            <a:ext cx="2230438" cy="2233613"/>
            <a:chOff x="457200" y="2003425"/>
            <a:chExt cx="2230438" cy="2233613"/>
          </a:xfrm>
        </p:grpSpPr>
        <p:sp>
          <p:nvSpPr>
            <p:cNvPr id="352" name="Oval 65"/>
            <p:cNvSpPr>
              <a:spLocks noChangeAspect="1" noChangeArrowheads="1"/>
            </p:cNvSpPr>
            <p:nvPr/>
          </p:nvSpPr>
          <p:spPr bwMode="auto">
            <a:xfrm>
              <a:off x="522288" y="2722563"/>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53" name="Rectangle 66"/>
            <p:cNvSpPr>
              <a:spLocks noChangeAspect="1" noChangeArrowheads="1"/>
            </p:cNvSpPr>
            <p:nvPr/>
          </p:nvSpPr>
          <p:spPr bwMode="auto">
            <a:xfrm>
              <a:off x="457200" y="2003425"/>
              <a:ext cx="2230438" cy="2233613"/>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54" name="Oval 67"/>
            <p:cNvSpPr>
              <a:spLocks noChangeAspect="1" noChangeArrowheads="1"/>
            </p:cNvSpPr>
            <p:nvPr/>
          </p:nvSpPr>
          <p:spPr bwMode="auto">
            <a:xfrm>
              <a:off x="522288" y="3705225"/>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55" name="Oval 68"/>
            <p:cNvSpPr>
              <a:spLocks noChangeAspect="1" noChangeArrowheads="1"/>
            </p:cNvSpPr>
            <p:nvPr/>
          </p:nvSpPr>
          <p:spPr bwMode="auto">
            <a:xfrm>
              <a:off x="849313" y="3705225"/>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56" name="Oval 69"/>
            <p:cNvSpPr>
              <a:spLocks noChangeAspect="1" noChangeArrowheads="1"/>
            </p:cNvSpPr>
            <p:nvPr/>
          </p:nvSpPr>
          <p:spPr bwMode="auto">
            <a:xfrm>
              <a:off x="1176338" y="3705225"/>
              <a:ext cx="136525" cy="136525"/>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57" name="Oval 70"/>
            <p:cNvSpPr>
              <a:spLocks noChangeAspect="1" noChangeArrowheads="1"/>
            </p:cNvSpPr>
            <p:nvPr/>
          </p:nvSpPr>
          <p:spPr bwMode="auto">
            <a:xfrm>
              <a:off x="1504950" y="3705225"/>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58" name="Oval 71"/>
            <p:cNvSpPr>
              <a:spLocks noChangeAspect="1" noChangeArrowheads="1"/>
            </p:cNvSpPr>
            <p:nvPr/>
          </p:nvSpPr>
          <p:spPr bwMode="auto">
            <a:xfrm>
              <a:off x="1831975" y="3705225"/>
              <a:ext cx="136525" cy="136525"/>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59" name="Oval 72"/>
            <p:cNvSpPr>
              <a:spLocks noChangeAspect="1" noChangeArrowheads="1"/>
            </p:cNvSpPr>
            <p:nvPr/>
          </p:nvSpPr>
          <p:spPr bwMode="auto">
            <a:xfrm>
              <a:off x="2159000" y="3705225"/>
              <a:ext cx="136525" cy="136525"/>
            </a:xfrm>
            <a:prstGeom prst="ellipse">
              <a:avLst/>
            </a:prstGeom>
            <a:solidFill>
              <a:srgbClr val="FFFFFF"/>
            </a:solidFill>
            <a:ln>
              <a:noFill/>
            </a:ln>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60" name="Oval 73"/>
            <p:cNvSpPr>
              <a:spLocks noChangeAspect="1" noChangeArrowheads="1"/>
            </p:cNvSpPr>
            <p:nvPr/>
          </p:nvSpPr>
          <p:spPr bwMode="auto">
            <a:xfrm>
              <a:off x="2487613" y="3705225"/>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61" name="Oval 74"/>
            <p:cNvSpPr>
              <a:spLocks noChangeAspect="1" noChangeArrowheads="1"/>
            </p:cNvSpPr>
            <p:nvPr/>
          </p:nvSpPr>
          <p:spPr bwMode="auto">
            <a:xfrm>
              <a:off x="522288" y="2068513"/>
              <a:ext cx="136525" cy="136525"/>
            </a:xfrm>
            <a:prstGeom prst="ellipse">
              <a:avLst/>
            </a:prstGeom>
            <a:noFill/>
            <a:ln>
              <a:noFill/>
            </a:ln>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62" name="Oval 75"/>
            <p:cNvSpPr>
              <a:spLocks noChangeAspect="1" noChangeArrowheads="1"/>
            </p:cNvSpPr>
            <p:nvPr/>
          </p:nvSpPr>
          <p:spPr bwMode="auto">
            <a:xfrm>
              <a:off x="1176338" y="2068513"/>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63" name="Oval 76"/>
            <p:cNvSpPr>
              <a:spLocks noChangeAspect="1" noChangeArrowheads="1"/>
            </p:cNvSpPr>
            <p:nvPr/>
          </p:nvSpPr>
          <p:spPr bwMode="auto">
            <a:xfrm>
              <a:off x="1504950" y="2068513"/>
              <a:ext cx="136525" cy="136525"/>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64" name="Oval 77"/>
            <p:cNvSpPr>
              <a:spLocks noChangeAspect="1" noChangeArrowheads="1"/>
            </p:cNvSpPr>
            <p:nvPr/>
          </p:nvSpPr>
          <p:spPr bwMode="auto">
            <a:xfrm>
              <a:off x="1831975" y="2068513"/>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65" name="Oval 78"/>
            <p:cNvSpPr>
              <a:spLocks noChangeAspect="1" noChangeArrowheads="1"/>
            </p:cNvSpPr>
            <p:nvPr/>
          </p:nvSpPr>
          <p:spPr bwMode="auto">
            <a:xfrm>
              <a:off x="2159000" y="2068513"/>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66" name="Oval 79"/>
            <p:cNvSpPr>
              <a:spLocks noChangeAspect="1" noChangeArrowheads="1"/>
            </p:cNvSpPr>
            <p:nvPr/>
          </p:nvSpPr>
          <p:spPr bwMode="auto">
            <a:xfrm>
              <a:off x="2487613" y="2068513"/>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67" name="Oval 80"/>
            <p:cNvSpPr>
              <a:spLocks noChangeAspect="1" noChangeArrowheads="1"/>
            </p:cNvSpPr>
            <p:nvPr/>
          </p:nvSpPr>
          <p:spPr bwMode="auto">
            <a:xfrm>
              <a:off x="522288" y="2395538"/>
              <a:ext cx="136525" cy="136525"/>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68" name="Oval 81"/>
            <p:cNvSpPr>
              <a:spLocks noChangeAspect="1" noChangeArrowheads="1"/>
            </p:cNvSpPr>
            <p:nvPr/>
          </p:nvSpPr>
          <p:spPr bwMode="auto">
            <a:xfrm>
              <a:off x="849313" y="2395538"/>
              <a:ext cx="136525" cy="136525"/>
            </a:xfrm>
            <a:prstGeom prst="ellipse">
              <a:avLst/>
            </a:prstGeom>
            <a:solidFill>
              <a:srgbClr val="FFFFFF"/>
            </a:solidFill>
            <a:ln>
              <a:noFill/>
            </a:ln>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69" name="Oval 82"/>
            <p:cNvSpPr>
              <a:spLocks noChangeAspect="1" noChangeArrowheads="1"/>
            </p:cNvSpPr>
            <p:nvPr/>
          </p:nvSpPr>
          <p:spPr bwMode="auto">
            <a:xfrm>
              <a:off x="1176338" y="2395538"/>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70" name="Oval 83"/>
            <p:cNvSpPr>
              <a:spLocks noChangeAspect="1" noChangeArrowheads="1"/>
            </p:cNvSpPr>
            <p:nvPr/>
          </p:nvSpPr>
          <p:spPr bwMode="auto">
            <a:xfrm>
              <a:off x="1504950" y="2395538"/>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71" name="Oval 84"/>
            <p:cNvSpPr>
              <a:spLocks noChangeAspect="1" noChangeArrowheads="1"/>
            </p:cNvSpPr>
            <p:nvPr/>
          </p:nvSpPr>
          <p:spPr bwMode="auto">
            <a:xfrm>
              <a:off x="2159000" y="2395538"/>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72" name="Oval 85"/>
            <p:cNvSpPr>
              <a:spLocks noChangeAspect="1" noChangeArrowheads="1"/>
            </p:cNvSpPr>
            <p:nvPr/>
          </p:nvSpPr>
          <p:spPr bwMode="auto">
            <a:xfrm>
              <a:off x="849313" y="2722563"/>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73" name="Oval 86"/>
            <p:cNvSpPr>
              <a:spLocks noChangeAspect="1" noChangeArrowheads="1"/>
            </p:cNvSpPr>
            <p:nvPr/>
          </p:nvSpPr>
          <p:spPr bwMode="auto">
            <a:xfrm>
              <a:off x="1176338" y="2722563"/>
              <a:ext cx="136525" cy="136525"/>
            </a:xfrm>
            <a:prstGeom prst="ellipse">
              <a:avLst/>
            </a:prstGeom>
            <a:solidFill>
              <a:srgbClr val="FFFFFF"/>
            </a:solidFill>
            <a:ln>
              <a:noFill/>
            </a:ln>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74" name="Oval 87"/>
            <p:cNvSpPr>
              <a:spLocks noChangeAspect="1" noChangeArrowheads="1"/>
            </p:cNvSpPr>
            <p:nvPr/>
          </p:nvSpPr>
          <p:spPr bwMode="auto">
            <a:xfrm>
              <a:off x="1504950" y="2722563"/>
              <a:ext cx="136525" cy="136525"/>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75" name="Oval 88"/>
            <p:cNvSpPr>
              <a:spLocks noChangeAspect="1" noChangeArrowheads="1"/>
            </p:cNvSpPr>
            <p:nvPr/>
          </p:nvSpPr>
          <p:spPr bwMode="auto">
            <a:xfrm>
              <a:off x="1831975" y="2722563"/>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76" name="Oval 89"/>
            <p:cNvSpPr>
              <a:spLocks noChangeAspect="1" noChangeArrowheads="1"/>
            </p:cNvSpPr>
            <p:nvPr/>
          </p:nvSpPr>
          <p:spPr bwMode="auto">
            <a:xfrm>
              <a:off x="2159000" y="2722563"/>
              <a:ext cx="136525" cy="136525"/>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77" name="Oval 90"/>
            <p:cNvSpPr>
              <a:spLocks noChangeAspect="1" noChangeArrowheads="1"/>
            </p:cNvSpPr>
            <p:nvPr/>
          </p:nvSpPr>
          <p:spPr bwMode="auto">
            <a:xfrm>
              <a:off x="2487613" y="2722563"/>
              <a:ext cx="136525" cy="136525"/>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78" name="Oval 91"/>
            <p:cNvSpPr>
              <a:spLocks noChangeAspect="1" noChangeArrowheads="1"/>
            </p:cNvSpPr>
            <p:nvPr/>
          </p:nvSpPr>
          <p:spPr bwMode="auto">
            <a:xfrm>
              <a:off x="522288" y="3051175"/>
              <a:ext cx="136525" cy="136525"/>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79" name="Oval 92"/>
            <p:cNvSpPr>
              <a:spLocks noChangeAspect="1" noChangeArrowheads="1"/>
            </p:cNvSpPr>
            <p:nvPr/>
          </p:nvSpPr>
          <p:spPr bwMode="auto">
            <a:xfrm>
              <a:off x="849313" y="3051175"/>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80" name="Oval 93"/>
            <p:cNvSpPr>
              <a:spLocks noChangeAspect="1" noChangeArrowheads="1"/>
            </p:cNvSpPr>
            <p:nvPr/>
          </p:nvSpPr>
          <p:spPr bwMode="auto">
            <a:xfrm>
              <a:off x="1504950" y="3051175"/>
              <a:ext cx="136525" cy="136525"/>
            </a:xfrm>
            <a:prstGeom prst="ellipse">
              <a:avLst/>
            </a:prstGeom>
            <a:solidFill>
              <a:srgbClr val="FFFFFF"/>
            </a:solidFill>
            <a:ln>
              <a:noFill/>
            </a:ln>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81" name="Oval 94"/>
            <p:cNvSpPr>
              <a:spLocks noChangeAspect="1" noChangeArrowheads="1"/>
            </p:cNvSpPr>
            <p:nvPr/>
          </p:nvSpPr>
          <p:spPr bwMode="auto">
            <a:xfrm>
              <a:off x="1831975" y="3051175"/>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82" name="Oval 95"/>
            <p:cNvSpPr>
              <a:spLocks noChangeAspect="1" noChangeArrowheads="1"/>
            </p:cNvSpPr>
            <p:nvPr/>
          </p:nvSpPr>
          <p:spPr bwMode="auto">
            <a:xfrm>
              <a:off x="2159000" y="3051175"/>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83" name="Oval 96"/>
            <p:cNvSpPr>
              <a:spLocks noChangeAspect="1" noChangeArrowheads="1"/>
            </p:cNvSpPr>
            <p:nvPr/>
          </p:nvSpPr>
          <p:spPr bwMode="auto">
            <a:xfrm>
              <a:off x="2487613" y="3051175"/>
              <a:ext cx="136525" cy="136525"/>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84" name="Oval 97"/>
            <p:cNvSpPr>
              <a:spLocks noChangeAspect="1" noChangeArrowheads="1"/>
            </p:cNvSpPr>
            <p:nvPr/>
          </p:nvSpPr>
          <p:spPr bwMode="auto">
            <a:xfrm>
              <a:off x="522288" y="3378200"/>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85" name="Oval 98"/>
            <p:cNvSpPr>
              <a:spLocks noChangeAspect="1" noChangeArrowheads="1"/>
            </p:cNvSpPr>
            <p:nvPr/>
          </p:nvSpPr>
          <p:spPr bwMode="auto">
            <a:xfrm>
              <a:off x="849313" y="3378200"/>
              <a:ext cx="136525" cy="136525"/>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86" name="Oval 99"/>
            <p:cNvSpPr>
              <a:spLocks noChangeAspect="1" noChangeArrowheads="1"/>
            </p:cNvSpPr>
            <p:nvPr/>
          </p:nvSpPr>
          <p:spPr bwMode="auto">
            <a:xfrm>
              <a:off x="1176338" y="3378200"/>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87" name="Oval 100"/>
            <p:cNvSpPr>
              <a:spLocks noChangeAspect="1" noChangeArrowheads="1"/>
            </p:cNvSpPr>
            <p:nvPr/>
          </p:nvSpPr>
          <p:spPr bwMode="auto">
            <a:xfrm>
              <a:off x="1504950" y="3378200"/>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88" name="Oval 101"/>
            <p:cNvSpPr>
              <a:spLocks noChangeAspect="1" noChangeArrowheads="1"/>
            </p:cNvSpPr>
            <p:nvPr/>
          </p:nvSpPr>
          <p:spPr bwMode="auto">
            <a:xfrm>
              <a:off x="1831975" y="3378200"/>
              <a:ext cx="136525" cy="136525"/>
            </a:xfrm>
            <a:prstGeom prst="ellipse">
              <a:avLst/>
            </a:prstGeom>
            <a:solidFill>
              <a:srgbClr val="FFFFFF"/>
            </a:solidFill>
            <a:ln>
              <a:noFill/>
            </a:ln>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89" name="Oval 102"/>
            <p:cNvSpPr>
              <a:spLocks noChangeAspect="1" noChangeArrowheads="1"/>
            </p:cNvSpPr>
            <p:nvPr/>
          </p:nvSpPr>
          <p:spPr bwMode="auto">
            <a:xfrm>
              <a:off x="2487613" y="3378200"/>
              <a:ext cx="136525" cy="136525"/>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90" name="Oval 103"/>
            <p:cNvSpPr>
              <a:spLocks noChangeAspect="1" noChangeArrowheads="1"/>
            </p:cNvSpPr>
            <p:nvPr/>
          </p:nvSpPr>
          <p:spPr bwMode="auto">
            <a:xfrm>
              <a:off x="522288" y="4033838"/>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91" name="Oval 104"/>
            <p:cNvSpPr>
              <a:spLocks noChangeAspect="1" noChangeArrowheads="1"/>
            </p:cNvSpPr>
            <p:nvPr/>
          </p:nvSpPr>
          <p:spPr bwMode="auto">
            <a:xfrm>
              <a:off x="849313" y="4033838"/>
              <a:ext cx="136525" cy="136525"/>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92" name="Oval 105"/>
            <p:cNvSpPr>
              <a:spLocks noChangeAspect="1" noChangeArrowheads="1"/>
            </p:cNvSpPr>
            <p:nvPr/>
          </p:nvSpPr>
          <p:spPr bwMode="auto">
            <a:xfrm>
              <a:off x="1176338" y="4033838"/>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93" name="Oval 106"/>
            <p:cNvSpPr>
              <a:spLocks noChangeAspect="1" noChangeArrowheads="1"/>
            </p:cNvSpPr>
            <p:nvPr/>
          </p:nvSpPr>
          <p:spPr bwMode="auto">
            <a:xfrm>
              <a:off x="1504950" y="4033838"/>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94" name="Oval 107"/>
            <p:cNvSpPr>
              <a:spLocks noChangeAspect="1" noChangeArrowheads="1"/>
            </p:cNvSpPr>
            <p:nvPr/>
          </p:nvSpPr>
          <p:spPr bwMode="auto">
            <a:xfrm>
              <a:off x="2159000" y="4033838"/>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95" name="Oval 108"/>
            <p:cNvSpPr>
              <a:spLocks noChangeAspect="1" noChangeArrowheads="1"/>
            </p:cNvSpPr>
            <p:nvPr/>
          </p:nvSpPr>
          <p:spPr bwMode="auto">
            <a:xfrm>
              <a:off x="2487613" y="4033838"/>
              <a:ext cx="136525" cy="136525"/>
            </a:xfrm>
            <a:prstGeom prst="ellipse">
              <a:avLst/>
            </a:prstGeom>
            <a:solidFill>
              <a:srgbClr val="FFFFFF"/>
            </a:solidFill>
            <a:ln>
              <a:noFill/>
            </a:ln>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sp>
        <p:nvSpPr>
          <p:cNvPr id="337" name="Text Box 109"/>
          <p:cNvSpPr txBox="1">
            <a:spLocks noChangeArrowheads="1"/>
          </p:cNvSpPr>
          <p:nvPr/>
        </p:nvSpPr>
        <p:spPr bwMode="auto">
          <a:xfrm>
            <a:off x="1084527" y="3715910"/>
            <a:ext cx="647849" cy="584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99" tIns="45650" rIns="91299" bIns="45650">
            <a:spAutoFit/>
          </a:bodyPr>
          <a:lstStyle>
            <a:lvl1pPr eaLnBrk="0" hangingPunct="0">
              <a:defRPr sz="2800">
                <a:solidFill>
                  <a:schemeClr val="tx1"/>
                </a:solidFill>
                <a:latin typeface="Verdana" charset="0"/>
                <a:ea typeface="ＭＳ Ｐゴシック" charset="0"/>
              </a:defRPr>
            </a:lvl1pPr>
            <a:lvl2pPr marL="742950" indent="-285750" eaLnBrk="0" hangingPunct="0">
              <a:defRPr sz="2800">
                <a:solidFill>
                  <a:schemeClr val="tx1"/>
                </a:solidFill>
                <a:latin typeface="Verdana" charset="0"/>
                <a:ea typeface="ＭＳ Ｐゴシック" charset="0"/>
              </a:defRPr>
            </a:lvl2pPr>
            <a:lvl3pPr marL="1143000" indent="-228600" eaLnBrk="0" hangingPunct="0">
              <a:defRPr sz="2800">
                <a:solidFill>
                  <a:schemeClr val="tx1"/>
                </a:solidFill>
                <a:latin typeface="Verdana" charset="0"/>
                <a:ea typeface="ＭＳ Ｐゴシック" charset="0"/>
              </a:defRPr>
            </a:lvl3pPr>
            <a:lvl4pPr marL="1600200" indent="-228600" eaLnBrk="0" hangingPunct="0">
              <a:defRPr sz="2800">
                <a:solidFill>
                  <a:schemeClr val="tx1"/>
                </a:solidFill>
                <a:latin typeface="Verdana" charset="0"/>
                <a:ea typeface="ＭＳ Ｐゴシック" charset="0"/>
              </a:defRPr>
            </a:lvl4pPr>
            <a:lvl5pPr marL="2057400" indent="-228600" eaLnBrk="0" hangingPunct="0">
              <a:defRPr sz="2800">
                <a:solidFill>
                  <a:schemeClr val="tx1"/>
                </a:solidFill>
                <a:latin typeface="Verdana" charset="0"/>
                <a:ea typeface="ＭＳ Ｐゴシック" charset="0"/>
              </a:defRPr>
            </a:lvl5pPr>
            <a:lvl6pPr marL="2514600" indent="-228600" eaLnBrk="0" fontAlgn="base" hangingPunct="0">
              <a:spcBef>
                <a:spcPct val="45000"/>
              </a:spcBef>
              <a:spcAft>
                <a:spcPct val="0"/>
              </a:spcAft>
              <a:buChar char="•"/>
              <a:defRPr sz="2800">
                <a:solidFill>
                  <a:schemeClr val="tx1"/>
                </a:solidFill>
                <a:latin typeface="Verdana" charset="0"/>
                <a:ea typeface="ＭＳ Ｐゴシック" charset="0"/>
              </a:defRPr>
            </a:lvl6pPr>
            <a:lvl7pPr marL="2971800" indent="-228600" eaLnBrk="0" fontAlgn="base" hangingPunct="0">
              <a:spcBef>
                <a:spcPct val="45000"/>
              </a:spcBef>
              <a:spcAft>
                <a:spcPct val="0"/>
              </a:spcAft>
              <a:buChar char="•"/>
              <a:defRPr sz="2800">
                <a:solidFill>
                  <a:schemeClr val="tx1"/>
                </a:solidFill>
                <a:latin typeface="Verdana" charset="0"/>
                <a:ea typeface="ＭＳ Ｐゴシック" charset="0"/>
              </a:defRPr>
            </a:lvl7pPr>
            <a:lvl8pPr marL="3429000" indent="-228600" eaLnBrk="0" fontAlgn="base" hangingPunct="0">
              <a:spcBef>
                <a:spcPct val="45000"/>
              </a:spcBef>
              <a:spcAft>
                <a:spcPct val="0"/>
              </a:spcAft>
              <a:buChar char="•"/>
              <a:defRPr sz="2800">
                <a:solidFill>
                  <a:schemeClr val="tx1"/>
                </a:solidFill>
                <a:latin typeface="Verdana" charset="0"/>
                <a:ea typeface="ＭＳ Ｐゴシック" charset="0"/>
              </a:defRPr>
            </a:lvl8pPr>
            <a:lvl9pPr marL="3886200" indent="-228600" eaLnBrk="0" fontAlgn="base" hangingPunct="0">
              <a:spcBef>
                <a:spcPct val="45000"/>
              </a:spcBef>
              <a:spcAft>
                <a:spcPct val="0"/>
              </a:spcAft>
              <a:buChar char="•"/>
              <a:defRPr sz="2800">
                <a:solidFill>
                  <a:schemeClr val="tx1"/>
                </a:solidFill>
                <a:latin typeface="Verdana" charset="0"/>
                <a:ea typeface="ＭＳ Ｐゴシック" charset="0"/>
              </a:defRPr>
            </a:lvl9pPr>
          </a:lstStyle>
          <a:p>
            <a:pPr algn="r" defTabSz="914400" fontAlgn="base">
              <a:spcBef>
                <a:spcPct val="0"/>
              </a:spcBef>
              <a:spcAft>
                <a:spcPct val="0"/>
              </a:spcAft>
            </a:pPr>
            <a:r>
              <a:rPr lang="en-US" sz="3200" dirty="0">
                <a:solidFill>
                  <a:srgbClr val="FF0000"/>
                </a:solidFill>
                <a:latin typeface="Times" charset="0"/>
              </a:rPr>
              <a:t>A</a:t>
            </a:r>
            <a:r>
              <a:rPr lang="en-US" sz="3200" baseline="30000" dirty="0">
                <a:solidFill>
                  <a:srgbClr val="FF0000"/>
                </a:solidFill>
                <a:latin typeface="Times" charset="0"/>
              </a:rPr>
              <a:t>T</a:t>
            </a:r>
          </a:p>
        </p:txBody>
      </p:sp>
      <p:sp>
        <p:nvSpPr>
          <p:cNvPr id="338" name="Oval 110"/>
          <p:cNvSpPr>
            <a:spLocks noChangeAspect="1" noChangeArrowheads="1"/>
          </p:cNvSpPr>
          <p:nvPr/>
        </p:nvSpPr>
        <p:spPr bwMode="auto">
          <a:xfrm>
            <a:off x="4585138" y="2099854"/>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39" name="Oval 111"/>
          <p:cNvSpPr>
            <a:spLocks noChangeAspect="1" noChangeArrowheads="1"/>
          </p:cNvSpPr>
          <p:nvPr/>
        </p:nvSpPr>
        <p:spPr bwMode="auto">
          <a:xfrm>
            <a:off x="4585138" y="3082518"/>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40" name="Oval 112"/>
          <p:cNvSpPr>
            <a:spLocks noChangeAspect="1" noChangeArrowheads="1"/>
          </p:cNvSpPr>
          <p:nvPr/>
        </p:nvSpPr>
        <p:spPr bwMode="auto">
          <a:xfrm>
            <a:off x="4585138" y="1445804"/>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41" name="Oval 113"/>
          <p:cNvSpPr>
            <a:spLocks noChangeAspect="1" noChangeArrowheads="1"/>
          </p:cNvSpPr>
          <p:nvPr/>
        </p:nvSpPr>
        <p:spPr bwMode="auto">
          <a:xfrm>
            <a:off x="4585138" y="1772829"/>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42" name="Oval 114"/>
          <p:cNvSpPr>
            <a:spLocks noChangeAspect="1" noChangeArrowheads="1"/>
          </p:cNvSpPr>
          <p:nvPr/>
        </p:nvSpPr>
        <p:spPr bwMode="auto">
          <a:xfrm>
            <a:off x="4585138" y="2755493"/>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43" name="Oval 115"/>
          <p:cNvSpPr>
            <a:spLocks noChangeAspect="1" noChangeArrowheads="1"/>
          </p:cNvSpPr>
          <p:nvPr/>
        </p:nvSpPr>
        <p:spPr bwMode="auto">
          <a:xfrm>
            <a:off x="4585138" y="3411129"/>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44" name="Oval 116"/>
          <p:cNvSpPr>
            <a:spLocks noChangeAspect="1" noChangeArrowheads="1"/>
          </p:cNvSpPr>
          <p:nvPr/>
        </p:nvSpPr>
        <p:spPr bwMode="auto">
          <a:xfrm>
            <a:off x="3502463" y="2404654"/>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45" name="Oval 117"/>
          <p:cNvSpPr>
            <a:spLocks noChangeAspect="1" noChangeArrowheads="1"/>
          </p:cNvSpPr>
          <p:nvPr/>
        </p:nvSpPr>
        <p:spPr bwMode="auto">
          <a:xfrm>
            <a:off x="3502463" y="3387318"/>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46" name="Oval 118"/>
          <p:cNvSpPr>
            <a:spLocks noChangeAspect="1" noChangeArrowheads="1"/>
          </p:cNvSpPr>
          <p:nvPr/>
        </p:nvSpPr>
        <p:spPr bwMode="auto">
          <a:xfrm>
            <a:off x="3502463" y="1750604"/>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47" name="Oval 119"/>
          <p:cNvSpPr>
            <a:spLocks noChangeAspect="1" noChangeArrowheads="1"/>
          </p:cNvSpPr>
          <p:nvPr/>
        </p:nvSpPr>
        <p:spPr bwMode="auto">
          <a:xfrm>
            <a:off x="3502463" y="2077629"/>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48" name="Oval 120"/>
          <p:cNvSpPr>
            <a:spLocks noChangeAspect="1" noChangeArrowheads="1"/>
          </p:cNvSpPr>
          <p:nvPr/>
        </p:nvSpPr>
        <p:spPr bwMode="auto">
          <a:xfrm>
            <a:off x="3502463" y="3060293"/>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49" name="Oval 121"/>
          <p:cNvSpPr>
            <a:spLocks noChangeAspect="1" noChangeArrowheads="1"/>
          </p:cNvSpPr>
          <p:nvPr/>
        </p:nvSpPr>
        <p:spPr bwMode="auto">
          <a:xfrm>
            <a:off x="3502463" y="3939965"/>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50" name="Oval 122"/>
          <p:cNvSpPr>
            <a:spLocks noChangeAspect="1" noChangeArrowheads="1"/>
          </p:cNvSpPr>
          <p:nvPr/>
        </p:nvSpPr>
        <p:spPr bwMode="auto">
          <a:xfrm>
            <a:off x="3137338" y="1522004"/>
            <a:ext cx="136525" cy="136525"/>
          </a:xfrm>
          <a:prstGeom prst="ellipse">
            <a:avLst/>
          </a:prstGeom>
          <a:solidFill>
            <a:srgbClr val="00FF00"/>
          </a:solidFill>
          <a:ln>
            <a:noFill/>
          </a:ln>
          <a:extLs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51" name="Oval 123"/>
          <p:cNvSpPr>
            <a:spLocks noChangeAspect="1" noChangeArrowheads="1"/>
          </p:cNvSpPr>
          <p:nvPr/>
        </p:nvSpPr>
        <p:spPr bwMode="auto">
          <a:xfrm>
            <a:off x="3365938" y="2223679"/>
            <a:ext cx="136525" cy="136525"/>
          </a:xfrm>
          <a:prstGeom prst="ellipse">
            <a:avLst/>
          </a:prstGeom>
          <a:solidFill>
            <a:srgbClr val="0000FF"/>
          </a:solidFill>
          <a:ln>
            <a:noFill/>
          </a:ln>
          <a:extLs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nvGrpSpPr>
          <p:cNvPr id="2" name="Group 1"/>
          <p:cNvGrpSpPr/>
          <p:nvPr/>
        </p:nvGrpSpPr>
        <p:grpSpPr>
          <a:xfrm>
            <a:off x="4223981" y="1478109"/>
            <a:ext cx="823912" cy="2233613"/>
            <a:chOff x="4295805" y="1478109"/>
            <a:chExt cx="823912" cy="2233613"/>
          </a:xfrm>
        </p:grpSpPr>
        <p:sp>
          <p:nvSpPr>
            <p:cNvPr id="427" name="Oval 67"/>
            <p:cNvSpPr>
              <a:spLocks noChangeAspect="1" noChangeArrowheads="1"/>
            </p:cNvSpPr>
            <p:nvPr/>
          </p:nvSpPr>
          <p:spPr bwMode="auto">
            <a:xfrm>
              <a:off x="4373618" y="3168823"/>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428" name="Oval 68"/>
            <p:cNvSpPr>
              <a:spLocks noChangeAspect="1" noChangeArrowheads="1"/>
            </p:cNvSpPr>
            <p:nvPr/>
          </p:nvSpPr>
          <p:spPr bwMode="auto">
            <a:xfrm>
              <a:off x="4373618" y="1532109"/>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429" name="Oval 69"/>
            <p:cNvSpPr>
              <a:spLocks noChangeAspect="1" noChangeArrowheads="1"/>
            </p:cNvSpPr>
            <p:nvPr/>
          </p:nvSpPr>
          <p:spPr bwMode="auto">
            <a:xfrm>
              <a:off x="4373618" y="1859134"/>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430" name="Oval 70"/>
            <p:cNvSpPr>
              <a:spLocks noChangeAspect="1" noChangeArrowheads="1"/>
            </p:cNvSpPr>
            <p:nvPr/>
          </p:nvSpPr>
          <p:spPr bwMode="auto">
            <a:xfrm>
              <a:off x="4373618" y="2841798"/>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431" name="Oval 71"/>
            <p:cNvSpPr>
              <a:spLocks noChangeAspect="1" noChangeArrowheads="1"/>
            </p:cNvSpPr>
            <p:nvPr/>
          </p:nvSpPr>
          <p:spPr bwMode="auto">
            <a:xfrm>
              <a:off x="4373618" y="3497434"/>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432" name="Rectangle 80"/>
            <p:cNvSpPr>
              <a:spLocks noChangeAspect="1" noChangeArrowheads="1"/>
            </p:cNvSpPr>
            <p:nvPr/>
          </p:nvSpPr>
          <p:spPr bwMode="auto">
            <a:xfrm>
              <a:off x="4295805" y="1478109"/>
              <a:ext cx="823912" cy="2233613"/>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433" name="Oval 81"/>
            <p:cNvSpPr>
              <a:spLocks noChangeAspect="1" noChangeArrowheads="1"/>
            </p:cNvSpPr>
            <p:nvPr/>
          </p:nvSpPr>
          <p:spPr bwMode="auto">
            <a:xfrm>
              <a:off x="4360918" y="3179934"/>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434" name="Oval 82"/>
            <p:cNvSpPr>
              <a:spLocks noChangeAspect="1" noChangeArrowheads="1"/>
            </p:cNvSpPr>
            <p:nvPr/>
          </p:nvSpPr>
          <p:spPr bwMode="auto">
            <a:xfrm>
              <a:off x="4360918" y="1543223"/>
              <a:ext cx="136525" cy="136525"/>
            </a:xfrm>
            <a:prstGeom prst="ellipse">
              <a:avLst/>
            </a:prstGeom>
            <a:solidFill>
              <a:srgbClr val="FF0000"/>
            </a:solidFill>
            <a:ln>
              <a:noFill/>
            </a:ln>
            <a:extLs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435" name="Oval 83"/>
            <p:cNvSpPr>
              <a:spLocks noChangeAspect="1" noChangeArrowheads="1"/>
            </p:cNvSpPr>
            <p:nvPr/>
          </p:nvSpPr>
          <p:spPr bwMode="auto">
            <a:xfrm>
              <a:off x="4360918" y="1870248"/>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436" name="Oval 84"/>
            <p:cNvSpPr>
              <a:spLocks noChangeAspect="1" noChangeArrowheads="1"/>
            </p:cNvSpPr>
            <p:nvPr/>
          </p:nvSpPr>
          <p:spPr bwMode="auto">
            <a:xfrm>
              <a:off x="4360918" y="2525884"/>
              <a:ext cx="136525" cy="136525"/>
            </a:xfrm>
            <a:prstGeom prst="ellipse">
              <a:avLst/>
            </a:prstGeom>
            <a:solidFill>
              <a:srgbClr val="FFFFFF"/>
            </a:solidFill>
            <a:ln>
              <a:noFill/>
            </a:ln>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437" name="Oval 85"/>
            <p:cNvSpPr>
              <a:spLocks noChangeAspect="1" noChangeArrowheads="1"/>
            </p:cNvSpPr>
            <p:nvPr/>
          </p:nvSpPr>
          <p:spPr bwMode="auto">
            <a:xfrm>
              <a:off x="4360918" y="2852909"/>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438" name="Oval 86"/>
            <p:cNvSpPr>
              <a:spLocks noChangeAspect="1" noChangeArrowheads="1"/>
            </p:cNvSpPr>
            <p:nvPr/>
          </p:nvSpPr>
          <p:spPr bwMode="auto">
            <a:xfrm>
              <a:off x="4360918" y="3508530"/>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439" name="Oval 89"/>
            <p:cNvSpPr>
              <a:spLocks noChangeAspect="1" noChangeArrowheads="1"/>
            </p:cNvSpPr>
            <p:nvPr/>
          </p:nvSpPr>
          <p:spPr bwMode="auto">
            <a:xfrm>
              <a:off x="4678418" y="1547984"/>
              <a:ext cx="136525" cy="136525"/>
            </a:xfrm>
            <a:prstGeom prst="ellipse">
              <a:avLst/>
            </a:prstGeom>
            <a:solidFill>
              <a:srgbClr val="FFFFFF"/>
            </a:solidFill>
            <a:ln>
              <a:noFill/>
            </a:ln>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440" name="Oval 90"/>
            <p:cNvSpPr>
              <a:spLocks noChangeAspect="1" noChangeArrowheads="1"/>
            </p:cNvSpPr>
            <p:nvPr/>
          </p:nvSpPr>
          <p:spPr bwMode="auto">
            <a:xfrm>
              <a:off x="4370443" y="2222673"/>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441" name="Oval 91"/>
            <p:cNvSpPr>
              <a:spLocks noChangeAspect="1" noChangeArrowheads="1"/>
            </p:cNvSpPr>
            <p:nvPr/>
          </p:nvSpPr>
          <p:spPr bwMode="auto">
            <a:xfrm>
              <a:off x="4357743" y="2233784"/>
              <a:ext cx="136525" cy="136525"/>
            </a:xfrm>
            <a:prstGeom prst="ellipse">
              <a:avLst/>
            </a:prstGeom>
            <a:solidFill>
              <a:srgbClr val="FF0000"/>
            </a:solidFill>
            <a:ln>
              <a:noFill/>
            </a:ln>
            <a:extLs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442" name="Oval 92"/>
            <p:cNvSpPr>
              <a:spLocks noChangeAspect="1" noChangeArrowheads="1"/>
            </p:cNvSpPr>
            <p:nvPr/>
          </p:nvSpPr>
          <p:spPr bwMode="auto">
            <a:xfrm>
              <a:off x="4907018" y="2233784"/>
              <a:ext cx="136525" cy="136525"/>
            </a:xfrm>
            <a:prstGeom prst="ellipse">
              <a:avLst/>
            </a:prstGeom>
            <a:solidFill>
              <a:srgbClr val="FFFFFF"/>
            </a:solidFill>
            <a:ln>
              <a:noFill/>
            </a:ln>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443" name="Oval 93"/>
            <p:cNvSpPr>
              <a:spLocks noChangeAspect="1" noChangeArrowheads="1"/>
            </p:cNvSpPr>
            <p:nvPr/>
          </p:nvSpPr>
          <p:spPr bwMode="auto">
            <a:xfrm>
              <a:off x="4907018" y="3148184"/>
              <a:ext cx="136525" cy="136525"/>
            </a:xfrm>
            <a:prstGeom prst="ellipse">
              <a:avLst/>
            </a:prstGeom>
            <a:solidFill>
              <a:srgbClr val="0000FF"/>
            </a:solidFill>
            <a:ln>
              <a:noFill/>
            </a:ln>
            <a:extLs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444" name="Oval 94"/>
            <p:cNvSpPr>
              <a:spLocks noChangeAspect="1" noChangeArrowheads="1"/>
            </p:cNvSpPr>
            <p:nvPr/>
          </p:nvSpPr>
          <p:spPr bwMode="auto">
            <a:xfrm>
              <a:off x="4678418" y="1852784"/>
              <a:ext cx="136525" cy="136525"/>
            </a:xfrm>
            <a:prstGeom prst="ellipse">
              <a:avLst/>
            </a:prstGeom>
            <a:solidFill>
              <a:srgbClr val="00FF00"/>
            </a:solidFill>
            <a:ln>
              <a:noFill/>
            </a:ln>
            <a:extLs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445" name="Oval 95"/>
            <p:cNvSpPr>
              <a:spLocks noChangeAspect="1" noChangeArrowheads="1"/>
            </p:cNvSpPr>
            <p:nvPr/>
          </p:nvSpPr>
          <p:spPr bwMode="auto">
            <a:xfrm>
              <a:off x="4678418" y="2522709"/>
              <a:ext cx="136525" cy="136525"/>
            </a:xfrm>
            <a:prstGeom prst="ellipse">
              <a:avLst/>
            </a:prstGeom>
            <a:solidFill>
              <a:srgbClr val="00FF00"/>
            </a:solidFill>
            <a:ln>
              <a:noFill/>
            </a:ln>
            <a:extLs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sp>
        <p:nvSpPr>
          <p:cNvPr id="446" name="Rectangle 37"/>
          <p:cNvSpPr>
            <a:spLocks/>
          </p:cNvSpPr>
          <p:nvPr/>
        </p:nvSpPr>
        <p:spPr bwMode="auto">
          <a:xfrm>
            <a:off x="3718859" y="2272389"/>
            <a:ext cx="342492" cy="369332"/>
          </a:xfrm>
          <a:prstGeom prst="rect">
            <a:avLst/>
          </a:prstGeom>
          <a:noFill/>
          <a:ln w="12700" cap="flat">
            <a:noFill/>
            <a:miter lim="800000"/>
            <a:headEnd type="none" w="med" len="med"/>
            <a:tailEnd type="none" w="med" len="med"/>
          </a:ln>
        </p:spPr>
        <p:txBody>
          <a:bodyPr wrap="none" lIns="0" tIns="0" rIns="40622" bIns="0">
            <a:spAutoFit/>
          </a:bodyPr>
          <a:lstStyle/>
          <a:p>
            <a:pPr marL="40166" defTabSz="457130"/>
            <a:r>
              <a:rPr lang="en-US" sz="2400" dirty="0">
                <a:solidFill>
                  <a:prstClr val="black"/>
                </a:solidFill>
                <a:latin typeface="Wingdings" charset="2"/>
                <a:ea typeface="Wingdings" charset="2"/>
                <a:cs typeface="Wingdings" charset="2"/>
                <a:sym typeface="Wingdings" charset="2"/>
              </a:rPr>
              <a:t></a:t>
            </a:r>
          </a:p>
        </p:txBody>
      </p:sp>
      <p:sp>
        <p:nvSpPr>
          <p:cNvPr id="447" name="Rectangle 36"/>
          <p:cNvSpPr>
            <a:spLocks/>
          </p:cNvSpPr>
          <p:nvPr/>
        </p:nvSpPr>
        <p:spPr bwMode="auto">
          <a:xfrm>
            <a:off x="4061351" y="3762006"/>
            <a:ext cx="1166395" cy="492443"/>
          </a:xfrm>
          <a:prstGeom prst="rect">
            <a:avLst/>
          </a:prstGeom>
          <a:noFill/>
          <a:ln w="12700" cap="flat">
            <a:noFill/>
            <a:miter lim="800000"/>
            <a:headEnd type="none" w="med" len="med"/>
            <a:tailEnd type="none" w="med" len="med"/>
          </a:ln>
        </p:spPr>
        <p:txBody>
          <a:bodyPr wrap="none" lIns="0" tIns="0" rIns="40622" bIns="0">
            <a:spAutoFit/>
          </a:bodyPr>
          <a:lstStyle/>
          <a:p>
            <a:pPr marL="40166" defTabSz="457130"/>
            <a:r>
              <a:rPr lang="en-US" sz="2700" dirty="0">
                <a:solidFill>
                  <a:srgbClr val="FF0000"/>
                </a:solidFill>
                <a:latin typeface="Times" charset="0"/>
                <a:cs typeface="Times" charset="0"/>
                <a:sym typeface="Times" charset="0"/>
              </a:rPr>
              <a:t> </a:t>
            </a:r>
            <a:r>
              <a:rPr lang="en-US" sz="3200" dirty="0">
                <a:solidFill>
                  <a:srgbClr val="FF0000"/>
                </a:solidFill>
                <a:latin typeface="Times" charset="0"/>
                <a:cs typeface="Times" charset="0"/>
                <a:sym typeface="Times" charset="0"/>
              </a:rPr>
              <a:t>A</a:t>
            </a:r>
            <a:r>
              <a:rPr lang="en-US" sz="3100" baseline="31000" dirty="0">
                <a:solidFill>
                  <a:srgbClr val="FF0000"/>
                </a:solidFill>
                <a:latin typeface="Times" charset="0"/>
                <a:cs typeface="Times" charset="0"/>
                <a:sym typeface="Times" charset="0"/>
              </a:rPr>
              <a:t>T</a:t>
            </a:r>
            <a:r>
              <a:rPr lang="en-US" sz="3100" dirty="0">
                <a:solidFill>
                  <a:srgbClr val="FF0000"/>
                </a:solidFill>
                <a:latin typeface="Times" charset="0"/>
                <a:cs typeface="Times" charset="0"/>
                <a:sym typeface="Times" charset="0"/>
              </a:rPr>
              <a:t> </a:t>
            </a:r>
            <a:r>
              <a:rPr lang="en-US" sz="2000" dirty="0">
                <a:solidFill>
                  <a:srgbClr val="FF0000"/>
                </a:solidFill>
                <a:latin typeface="Wingdings"/>
                <a:ea typeface="Wingdings"/>
                <a:cs typeface="Wingdings"/>
                <a:sym typeface="Wingdings"/>
              </a:rPr>
              <a:t></a:t>
            </a:r>
            <a:r>
              <a:rPr lang="en-US" sz="3100" dirty="0">
                <a:solidFill>
                  <a:srgbClr val="FF0000"/>
                </a:solidFill>
                <a:latin typeface="Times" charset="0"/>
                <a:cs typeface="Times" charset="0"/>
                <a:sym typeface="Times" charset="0"/>
              </a:rPr>
              <a:t> </a:t>
            </a:r>
            <a:r>
              <a:rPr lang="en-US" sz="3200" dirty="0">
                <a:solidFill>
                  <a:srgbClr val="FF0000"/>
                </a:solidFill>
                <a:latin typeface="Times" charset="0"/>
                <a:cs typeface="Times" charset="0"/>
                <a:sym typeface="Times" charset="0"/>
              </a:rPr>
              <a:t>B</a:t>
            </a:r>
          </a:p>
        </p:txBody>
      </p:sp>
      <p:grpSp>
        <p:nvGrpSpPr>
          <p:cNvPr id="3" name="Group 2"/>
          <p:cNvGrpSpPr/>
          <p:nvPr/>
        </p:nvGrpSpPr>
        <p:grpSpPr>
          <a:xfrm>
            <a:off x="5710340" y="1387456"/>
            <a:ext cx="3039820" cy="2243279"/>
            <a:chOff x="5727273" y="1438255"/>
            <a:chExt cx="3039820" cy="2243279"/>
          </a:xfrm>
        </p:grpSpPr>
        <p:sp>
          <p:nvSpPr>
            <p:cNvPr id="448" name="Rectangle 5"/>
            <p:cNvSpPr>
              <a:spLocks/>
            </p:cNvSpPr>
            <p:nvPr/>
          </p:nvSpPr>
          <p:spPr bwMode="auto">
            <a:xfrm>
              <a:off x="7331622" y="3435313"/>
              <a:ext cx="155132" cy="246221"/>
            </a:xfrm>
            <a:prstGeom prst="rect">
              <a:avLst/>
            </a:prstGeom>
            <a:noFill/>
            <a:ln w="12700" cap="flat">
              <a:noFill/>
              <a:miter lim="800000"/>
              <a:headEnd type="none" w="med" len="med"/>
              <a:tailEnd type="none" w="med" len="med"/>
            </a:ln>
          </p:spPr>
          <p:txBody>
            <a:bodyPr wrap="none" lIns="0" tIns="0" rIns="40622" bIns="0">
              <a:spAutoFit/>
            </a:bodyPr>
            <a:lstStyle/>
            <a:p>
              <a:pPr marL="40166" defTabSz="457130"/>
              <a:r>
                <a:rPr lang="en-US" sz="1600" b="1" dirty="0">
                  <a:solidFill>
                    <a:srgbClr val="FF0000"/>
                  </a:solidFill>
                  <a:latin typeface="Arial"/>
                  <a:cs typeface="Arial"/>
                  <a:sym typeface="Arial Bold" charset="0"/>
                </a:rPr>
                <a:t>6</a:t>
              </a:r>
            </a:p>
          </p:txBody>
        </p:sp>
        <p:grpSp>
          <p:nvGrpSpPr>
            <p:cNvPr id="449" name="Group 42"/>
            <p:cNvGrpSpPr>
              <a:grpSpLocks/>
            </p:cNvGrpSpPr>
            <p:nvPr/>
          </p:nvGrpSpPr>
          <p:grpSpPr bwMode="auto">
            <a:xfrm>
              <a:off x="5834428" y="1746140"/>
              <a:ext cx="224359" cy="813717"/>
              <a:chOff x="0" y="0"/>
              <a:chExt cx="201" cy="729"/>
            </a:xfrm>
          </p:grpSpPr>
          <p:sp>
            <p:nvSpPr>
              <p:cNvPr id="450" name="Line 43"/>
              <p:cNvSpPr>
                <a:spLocks noChangeShapeType="1"/>
              </p:cNvSpPr>
              <p:nvPr/>
            </p:nvSpPr>
            <p:spPr bwMode="auto">
              <a:xfrm rot="10800000" flipH="1">
                <a:off x="28" y="146"/>
                <a:ext cx="63" cy="108"/>
              </a:xfrm>
              <a:prstGeom prst="line">
                <a:avLst/>
              </a:prstGeom>
              <a:noFill/>
              <a:ln w="22225" cap="flat">
                <a:solidFill>
                  <a:schemeClr val="tx1"/>
                </a:solidFill>
                <a:prstDash val="solid"/>
                <a:round/>
                <a:headEnd type="none" w="med" len="med"/>
                <a:tailEnd type="arrow" w="med" len="med"/>
              </a:ln>
            </p:spPr>
            <p:txBody>
              <a:bodyPr lIns="0" tIns="0" rIns="0" bIns="0"/>
              <a:lstStyle/>
              <a:p>
                <a:pPr defTabSz="457130"/>
                <a:endParaRPr lang="en-US" sz="1600" b="1">
                  <a:solidFill>
                    <a:prstClr val="black"/>
                  </a:solidFill>
                  <a:latin typeface="Arial"/>
                  <a:cs typeface="Arial"/>
                </a:endParaRPr>
              </a:p>
            </p:txBody>
          </p:sp>
          <p:sp>
            <p:nvSpPr>
              <p:cNvPr id="451" name="Freeform 44"/>
              <p:cNvSpPr>
                <a:spLocks/>
              </p:cNvSpPr>
              <p:nvPr/>
            </p:nvSpPr>
            <p:spPr bwMode="auto">
              <a:xfrm>
                <a:off x="0" y="0"/>
                <a:ext cx="201" cy="729"/>
              </a:xfrm>
              <a:custGeom>
                <a:avLst/>
                <a:gdLst/>
                <a:ahLst/>
                <a:cxnLst>
                  <a:cxn ang="0">
                    <a:pos x="20100" y="21600"/>
                  </a:cxn>
                  <a:cxn ang="0">
                    <a:pos x="3900" y="15621"/>
                  </a:cxn>
                  <a:cxn ang="0">
                    <a:pos x="1200" y="8926"/>
                  </a:cxn>
                  <a:cxn ang="0">
                    <a:pos x="20100" y="0"/>
                  </a:cxn>
                </a:cxnLst>
                <a:rect l="0" t="0" r="r" b="b"/>
                <a:pathLst>
                  <a:path w="20100" h="21600">
                    <a:moveTo>
                      <a:pt x="20100" y="21600"/>
                    </a:moveTo>
                    <a:cubicBezTo>
                      <a:pt x="13563" y="19663"/>
                      <a:pt x="7026" y="17726"/>
                      <a:pt x="3900" y="15621"/>
                    </a:cubicBezTo>
                    <a:cubicBezTo>
                      <a:pt x="774" y="13516"/>
                      <a:pt x="-1500" y="11537"/>
                      <a:pt x="1200" y="8926"/>
                    </a:cubicBezTo>
                    <a:cubicBezTo>
                      <a:pt x="3900" y="6316"/>
                      <a:pt x="12000" y="3158"/>
                      <a:pt x="20100" y="0"/>
                    </a:cubicBezTo>
                  </a:path>
                </a:pathLst>
              </a:custGeom>
              <a:noFill/>
              <a:ln w="28575" cap="flat">
                <a:solidFill>
                  <a:schemeClr val="tx1"/>
                </a:solidFill>
                <a:prstDash val="solid"/>
                <a:round/>
                <a:headEnd type="none" w="med" len="med"/>
                <a:tailEnd type="none" w="med" len="med"/>
              </a:ln>
            </p:spPr>
            <p:txBody>
              <a:bodyPr lIns="0" tIns="0" rIns="0" bIns="0"/>
              <a:lstStyle/>
              <a:p>
                <a:pPr defTabSz="457130"/>
                <a:endParaRPr lang="en-US" sz="1600" b="1">
                  <a:solidFill>
                    <a:prstClr val="black"/>
                  </a:solidFill>
                  <a:latin typeface="Arial"/>
                  <a:cs typeface="Arial"/>
                </a:endParaRPr>
              </a:p>
            </p:txBody>
          </p:sp>
        </p:grpSp>
        <p:grpSp>
          <p:nvGrpSpPr>
            <p:cNvPr id="452" name="Group 45"/>
            <p:cNvGrpSpPr>
              <a:grpSpLocks/>
            </p:cNvGrpSpPr>
            <p:nvPr/>
          </p:nvGrpSpPr>
          <p:grpSpPr bwMode="auto">
            <a:xfrm rot="10800000">
              <a:off x="6096738" y="1746140"/>
              <a:ext cx="225475" cy="813717"/>
              <a:chOff x="0" y="0"/>
              <a:chExt cx="201" cy="729"/>
            </a:xfrm>
          </p:grpSpPr>
          <p:sp>
            <p:nvSpPr>
              <p:cNvPr id="453" name="Line 46"/>
              <p:cNvSpPr>
                <a:spLocks noChangeShapeType="1"/>
              </p:cNvSpPr>
              <p:nvPr/>
            </p:nvSpPr>
            <p:spPr bwMode="auto">
              <a:xfrm rot="10800000" flipH="1">
                <a:off x="27" y="146"/>
                <a:ext cx="64" cy="108"/>
              </a:xfrm>
              <a:prstGeom prst="line">
                <a:avLst/>
              </a:prstGeom>
              <a:noFill/>
              <a:ln w="22225" cap="flat">
                <a:solidFill>
                  <a:schemeClr val="tx1"/>
                </a:solidFill>
                <a:prstDash val="solid"/>
                <a:round/>
                <a:headEnd type="none" w="med" len="med"/>
                <a:tailEnd type="arrow" w="med" len="med"/>
              </a:ln>
            </p:spPr>
            <p:txBody>
              <a:bodyPr lIns="0" tIns="0" rIns="0" bIns="0"/>
              <a:lstStyle/>
              <a:p>
                <a:pPr defTabSz="457130"/>
                <a:endParaRPr lang="en-US" sz="1600" b="1">
                  <a:solidFill>
                    <a:prstClr val="black"/>
                  </a:solidFill>
                  <a:latin typeface="Arial"/>
                  <a:cs typeface="Arial"/>
                </a:endParaRPr>
              </a:p>
            </p:txBody>
          </p:sp>
          <p:sp>
            <p:nvSpPr>
              <p:cNvPr id="454" name="Freeform 47"/>
              <p:cNvSpPr>
                <a:spLocks/>
              </p:cNvSpPr>
              <p:nvPr/>
            </p:nvSpPr>
            <p:spPr bwMode="auto">
              <a:xfrm>
                <a:off x="0" y="0"/>
                <a:ext cx="201" cy="729"/>
              </a:xfrm>
              <a:custGeom>
                <a:avLst/>
                <a:gdLst/>
                <a:ahLst/>
                <a:cxnLst>
                  <a:cxn ang="0">
                    <a:pos x="20100" y="21600"/>
                  </a:cxn>
                  <a:cxn ang="0">
                    <a:pos x="3900" y="15621"/>
                  </a:cxn>
                  <a:cxn ang="0">
                    <a:pos x="1200" y="8926"/>
                  </a:cxn>
                  <a:cxn ang="0">
                    <a:pos x="20100" y="0"/>
                  </a:cxn>
                </a:cxnLst>
                <a:rect l="0" t="0" r="r" b="b"/>
                <a:pathLst>
                  <a:path w="20100" h="21600">
                    <a:moveTo>
                      <a:pt x="20100" y="21600"/>
                    </a:moveTo>
                    <a:cubicBezTo>
                      <a:pt x="13563" y="19663"/>
                      <a:pt x="7026" y="17726"/>
                      <a:pt x="3900" y="15621"/>
                    </a:cubicBezTo>
                    <a:cubicBezTo>
                      <a:pt x="774" y="13516"/>
                      <a:pt x="-1500" y="11537"/>
                      <a:pt x="1200" y="8926"/>
                    </a:cubicBezTo>
                    <a:cubicBezTo>
                      <a:pt x="3900" y="6316"/>
                      <a:pt x="12000" y="3158"/>
                      <a:pt x="20100" y="0"/>
                    </a:cubicBezTo>
                  </a:path>
                </a:pathLst>
              </a:custGeom>
              <a:noFill/>
              <a:ln w="28575" cap="flat">
                <a:solidFill>
                  <a:schemeClr val="tx1"/>
                </a:solidFill>
                <a:prstDash val="solid"/>
                <a:round/>
                <a:headEnd type="none" w="med" len="med"/>
                <a:tailEnd type="none" w="med" len="med"/>
              </a:ln>
            </p:spPr>
            <p:txBody>
              <a:bodyPr lIns="0" tIns="0" rIns="0" bIns="0"/>
              <a:lstStyle/>
              <a:p>
                <a:pPr defTabSz="457130"/>
                <a:endParaRPr lang="en-US" sz="1600" b="1">
                  <a:solidFill>
                    <a:prstClr val="black"/>
                  </a:solidFill>
                  <a:latin typeface="Arial"/>
                  <a:cs typeface="Arial"/>
                </a:endParaRPr>
              </a:p>
            </p:txBody>
          </p:sp>
        </p:grpSp>
        <p:grpSp>
          <p:nvGrpSpPr>
            <p:cNvPr id="455" name="Group 48"/>
            <p:cNvGrpSpPr>
              <a:grpSpLocks/>
            </p:cNvGrpSpPr>
            <p:nvPr/>
          </p:nvGrpSpPr>
          <p:grpSpPr bwMode="auto">
            <a:xfrm>
              <a:off x="6058795" y="1526246"/>
              <a:ext cx="1233413" cy="209848"/>
              <a:chOff x="0" y="0"/>
              <a:chExt cx="1105" cy="187"/>
            </a:xfrm>
          </p:grpSpPr>
          <p:sp>
            <p:nvSpPr>
              <p:cNvPr id="456" name="Line 49"/>
              <p:cNvSpPr>
                <a:spLocks noChangeShapeType="1"/>
              </p:cNvSpPr>
              <p:nvPr/>
            </p:nvSpPr>
            <p:spPr bwMode="auto">
              <a:xfrm>
                <a:off x="685" y="21"/>
                <a:ext cx="120" cy="36"/>
              </a:xfrm>
              <a:prstGeom prst="line">
                <a:avLst/>
              </a:prstGeom>
              <a:noFill/>
              <a:ln w="22225" cap="flat">
                <a:solidFill>
                  <a:schemeClr val="tx1"/>
                </a:solidFill>
                <a:prstDash val="solid"/>
                <a:round/>
                <a:headEnd type="none" w="med" len="med"/>
                <a:tailEnd type="arrow" w="med" len="med"/>
              </a:ln>
            </p:spPr>
            <p:txBody>
              <a:bodyPr lIns="0" tIns="0" rIns="0" bIns="0"/>
              <a:lstStyle/>
              <a:p>
                <a:pPr defTabSz="457130"/>
                <a:endParaRPr lang="en-US" sz="1600" b="1">
                  <a:solidFill>
                    <a:prstClr val="black"/>
                  </a:solidFill>
                  <a:latin typeface="Arial"/>
                  <a:cs typeface="Arial"/>
                </a:endParaRPr>
              </a:p>
            </p:txBody>
          </p:sp>
          <p:sp>
            <p:nvSpPr>
              <p:cNvPr id="457" name="Freeform 50"/>
              <p:cNvSpPr>
                <a:spLocks/>
              </p:cNvSpPr>
              <p:nvPr/>
            </p:nvSpPr>
            <p:spPr bwMode="auto">
              <a:xfrm>
                <a:off x="0" y="0"/>
                <a:ext cx="1105" cy="187"/>
              </a:xfrm>
              <a:custGeom>
                <a:avLst/>
                <a:gdLst/>
                <a:ahLst/>
                <a:cxnLst>
                  <a:cxn ang="0">
                    <a:pos x="0" y="19978"/>
                  </a:cxn>
                  <a:cxn ang="0">
                    <a:pos x="10425" y="2"/>
                  </a:cxn>
                  <a:cxn ang="0">
                    <a:pos x="21600" y="21440"/>
                  </a:cxn>
                </a:cxnLst>
                <a:rect l="0" t="0" r="r" b="b"/>
                <a:pathLst>
                  <a:path w="21600" h="21440">
                    <a:moveTo>
                      <a:pt x="0" y="19978"/>
                    </a:moveTo>
                    <a:cubicBezTo>
                      <a:pt x="3419" y="9909"/>
                      <a:pt x="6839" y="-160"/>
                      <a:pt x="10425" y="2"/>
                    </a:cubicBezTo>
                    <a:cubicBezTo>
                      <a:pt x="14011" y="165"/>
                      <a:pt x="17792" y="10721"/>
                      <a:pt x="21600" y="21440"/>
                    </a:cubicBezTo>
                  </a:path>
                </a:pathLst>
              </a:custGeom>
              <a:noFill/>
              <a:ln w="28575" cap="flat">
                <a:solidFill>
                  <a:schemeClr val="tx1"/>
                </a:solidFill>
                <a:prstDash val="solid"/>
                <a:round/>
                <a:headEnd type="none" w="med" len="med"/>
                <a:tailEnd type="none" w="med" len="med"/>
              </a:ln>
            </p:spPr>
            <p:txBody>
              <a:bodyPr lIns="0" tIns="0" rIns="0" bIns="0"/>
              <a:lstStyle/>
              <a:p>
                <a:pPr defTabSz="457130"/>
                <a:endParaRPr lang="en-US" sz="1600" b="1">
                  <a:solidFill>
                    <a:prstClr val="black"/>
                  </a:solidFill>
                  <a:latin typeface="Arial"/>
                  <a:cs typeface="Arial"/>
                </a:endParaRPr>
              </a:p>
            </p:txBody>
          </p:sp>
        </p:grpSp>
        <p:sp>
          <p:nvSpPr>
            <p:cNvPr id="458" name="Oval 51"/>
            <p:cNvSpPr>
              <a:spLocks/>
            </p:cNvSpPr>
            <p:nvPr/>
          </p:nvSpPr>
          <p:spPr bwMode="auto">
            <a:xfrm>
              <a:off x="5982893" y="1644572"/>
              <a:ext cx="187523" cy="187523"/>
            </a:xfrm>
            <a:prstGeom prst="ellipse">
              <a:avLst/>
            </a:prstGeom>
            <a:gradFill rotWithShape="0">
              <a:gsLst>
                <a:gs pos="0">
                  <a:srgbClr val="00FF00"/>
                </a:gs>
                <a:gs pos="100000">
                  <a:srgbClr val="FF0000"/>
                </a:gs>
              </a:gsLst>
              <a:lin ang="5400000" scaled="1"/>
            </a:gradFill>
            <a:ln w="12700" cap="flat">
              <a:noFill/>
              <a:prstDash val="solid"/>
              <a:round/>
              <a:headEnd type="none" w="med" len="med"/>
              <a:tailEnd type="none" w="med" len="med"/>
            </a:ln>
          </p:spPr>
          <p:txBody>
            <a:bodyPr lIns="0" tIns="0" rIns="0" bIns="0"/>
            <a:lstStyle/>
            <a:p>
              <a:pPr defTabSz="457130"/>
              <a:endParaRPr lang="en-US" sz="1600" b="1">
                <a:solidFill>
                  <a:prstClr val="black"/>
                </a:solidFill>
                <a:latin typeface="Arial"/>
                <a:cs typeface="Arial"/>
              </a:endParaRPr>
            </a:p>
          </p:txBody>
        </p:sp>
        <p:grpSp>
          <p:nvGrpSpPr>
            <p:cNvPr id="459" name="Group 52"/>
            <p:cNvGrpSpPr>
              <a:grpSpLocks/>
            </p:cNvGrpSpPr>
            <p:nvPr/>
          </p:nvGrpSpPr>
          <p:grpSpPr bwMode="auto">
            <a:xfrm>
              <a:off x="6068841" y="2577716"/>
              <a:ext cx="1233413" cy="830461"/>
              <a:chOff x="0" y="0"/>
              <a:chExt cx="1105" cy="743"/>
            </a:xfrm>
          </p:grpSpPr>
          <p:sp>
            <p:nvSpPr>
              <p:cNvPr id="460" name="Line 53"/>
              <p:cNvSpPr>
                <a:spLocks noChangeShapeType="1"/>
              </p:cNvSpPr>
              <p:nvPr/>
            </p:nvSpPr>
            <p:spPr bwMode="auto">
              <a:xfrm flipH="1">
                <a:off x="189" y="462"/>
                <a:ext cx="108" cy="62"/>
              </a:xfrm>
              <a:prstGeom prst="line">
                <a:avLst/>
              </a:prstGeom>
              <a:noFill/>
              <a:ln w="22225" cap="flat">
                <a:solidFill>
                  <a:schemeClr val="tx1"/>
                </a:solidFill>
                <a:prstDash val="solid"/>
                <a:round/>
                <a:headEnd type="none" w="med" len="med"/>
                <a:tailEnd type="arrow" w="med" len="med"/>
              </a:ln>
            </p:spPr>
            <p:txBody>
              <a:bodyPr lIns="0" tIns="0" rIns="0" bIns="0"/>
              <a:lstStyle/>
              <a:p>
                <a:pPr defTabSz="457130"/>
                <a:endParaRPr lang="en-US" sz="1600" b="1">
                  <a:solidFill>
                    <a:prstClr val="black"/>
                  </a:solidFill>
                  <a:latin typeface="Arial"/>
                  <a:cs typeface="Arial"/>
                </a:endParaRPr>
              </a:p>
            </p:txBody>
          </p:sp>
          <p:sp>
            <p:nvSpPr>
              <p:cNvPr id="461" name="Freeform 54"/>
              <p:cNvSpPr>
                <a:spLocks/>
              </p:cNvSpPr>
              <p:nvPr/>
            </p:nvSpPr>
            <p:spPr bwMode="auto">
              <a:xfrm>
                <a:off x="0" y="0"/>
                <a:ext cx="1105" cy="743"/>
              </a:xfrm>
              <a:custGeom>
                <a:avLst/>
                <a:gdLst/>
                <a:ahLst/>
                <a:cxnLst>
                  <a:cxn ang="0">
                    <a:pos x="0" y="21228"/>
                  </a:cxn>
                  <a:cxn ang="0">
                    <a:pos x="167" y="21600"/>
                  </a:cxn>
                  <a:cxn ang="0">
                    <a:pos x="4893" y="14166"/>
                  </a:cxn>
                  <a:cxn ang="0">
                    <a:pos x="17097" y="10201"/>
                  </a:cxn>
                  <a:cxn ang="0">
                    <a:pos x="21600" y="0"/>
                  </a:cxn>
                </a:cxnLst>
                <a:rect l="0" t="0" r="r" b="b"/>
                <a:pathLst>
                  <a:path w="21600" h="21600">
                    <a:moveTo>
                      <a:pt x="0" y="21228"/>
                    </a:moveTo>
                    <a:lnTo>
                      <a:pt x="167" y="21600"/>
                    </a:lnTo>
                    <a:cubicBezTo>
                      <a:pt x="973" y="20444"/>
                      <a:pt x="2057" y="16066"/>
                      <a:pt x="4893" y="14166"/>
                    </a:cubicBezTo>
                    <a:cubicBezTo>
                      <a:pt x="7728" y="12266"/>
                      <a:pt x="14317" y="12555"/>
                      <a:pt x="17097" y="10201"/>
                    </a:cubicBezTo>
                    <a:cubicBezTo>
                      <a:pt x="19876" y="7847"/>
                      <a:pt x="20738" y="3924"/>
                      <a:pt x="21600" y="0"/>
                    </a:cubicBezTo>
                  </a:path>
                </a:pathLst>
              </a:custGeom>
              <a:noFill/>
              <a:ln w="28575" cap="flat">
                <a:solidFill>
                  <a:schemeClr val="tx1"/>
                </a:solidFill>
                <a:prstDash val="solid"/>
                <a:round/>
                <a:headEnd type="none" w="med" len="med"/>
                <a:tailEnd type="none" w="med" len="med"/>
              </a:ln>
            </p:spPr>
            <p:txBody>
              <a:bodyPr lIns="0" tIns="0" rIns="0" bIns="0"/>
              <a:lstStyle/>
              <a:p>
                <a:pPr defTabSz="457130"/>
                <a:endParaRPr lang="en-US" sz="1600" b="1">
                  <a:solidFill>
                    <a:prstClr val="black"/>
                  </a:solidFill>
                  <a:latin typeface="Arial"/>
                  <a:cs typeface="Arial"/>
                </a:endParaRPr>
              </a:p>
            </p:txBody>
          </p:sp>
        </p:grpSp>
        <p:sp>
          <p:nvSpPr>
            <p:cNvPr id="462" name="Rectangle 55"/>
            <p:cNvSpPr>
              <a:spLocks/>
            </p:cNvSpPr>
            <p:nvPr/>
          </p:nvSpPr>
          <p:spPr bwMode="auto">
            <a:xfrm>
              <a:off x="5803366" y="1440491"/>
              <a:ext cx="155132" cy="246221"/>
            </a:xfrm>
            <a:prstGeom prst="rect">
              <a:avLst/>
            </a:prstGeom>
            <a:noFill/>
            <a:ln w="12700" cap="flat">
              <a:noFill/>
              <a:miter lim="800000"/>
              <a:headEnd type="none" w="med" len="med"/>
              <a:tailEnd type="none" w="med" len="med"/>
            </a:ln>
          </p:spPr>
          <p:txBody>
            <a:bodyPr wrap="none" lIns="0" tIns="0" rIns="40622" bIns="0">
              <a:spAutoFit/>
            </a:bodyPr>
            <a:lstStyle/>
            <a:p>
              <a:pPr marL="40166" defTabSz="457130"/>
              <a:r>
                <a:rPr lang="en-US" sz="1600" b="1" dirty="0">
                  <a:solidFill>
                    <a:srgbClr val="FF0000"/>
                  </a:solidFill>
                  <a:latin typeface="Arial"/>
                  <a:cs typeface="Arial"/>
                  <a:sym typeface="Arial Bold" charset="0"/>
                </a:rPr>
                <a:t>1</a:t>
              </a:r>
            </a:p>
          </p:txBody>
        </p:sp>
        <p:sp>
          <p:nvSpPr>
            <p:cNvPr id="463" name="Rectangle 56"/>
            <p:cNvSpPr>
              <a:spLocks/>
            </p:cNvSpPr>
            <p:nvPr/>
          </p:nvSpPr>
          <p:spPr bwMode="auto">
            <a:xfrm>
              <a:off x="7354163" y="1438255"/>
              <a:ext cx="155132" cy="246221"/>
            </a:xfrm>
            <a:prstGeom prst="rect">
              <a:avLst/>
            </a:prstGeom>
            <a:noFill/>
            <a:ln w="12700" cap="flat">
              <a:noFill/>
              <a:miter lim="800000"/>
              <a:headEnd type="none" w="med" len="med"/>
              <a:tailEnd type="none" w="med" len="med"/>
            </a:ln>
          </p:spPr>
          <p:txBody>
            <a:bodyPr wrap="none" lIns="0" tIns="0" rIns="40622" bIns="0">
              <a:spAutoFit/>
            </a:bodyPr>
            <a:lstStyle/>
            <a:p>
              <a:pPr marL="40166" defTabSz="457130"/>
              <a:r>
                <a:rPr lang="en-US" sz="1600" b="1" dirty="0">
                  <a:solidFill>
                    <a:srgbClr val="FF0000"/>
                  </a:solidFill>
                  <a:latin typeface="Arial"/>
                  <a:cs typeface="Arial"/>
                  <a:sym typeface="Arial Bold" charset="0"/>
                </a:rPr>
                <a:t>2</a:t>
              </a:r>
            </a:p>
          </p:txBody>
        </p:sp>
        <p:sp>
          <p:nvSpPr>
            <p:cNvPr id="464" name="Rectangle 57"/>
            <p:cNvSpPr>
              <a:spLocks/>
            </p:cNvSpPr>
            <p:nvPr/>
          </p:nvSpPr>
          <p:spPr bwMode="auto">
            <a:xfrm>
              <a:off x="5805407" y="3404832"/>
              <a:ext cx="155132" cy="246221"/>
            </a:xfrm>
            <a:prstGeom prst="rect">
              <a:avLst/>
            </a:prstGeom>
            <a:noFill/>
            <a:ln w="12700" cap="flat">
              <a:noFill/>
              <a:miter lim="800000"/>
              <a:headEnd type="none" w="med" len="med"/>
              <a:tailEnd type="none" w="med" len="med"/>
            </a:ln>
          </p:spPr>
          <p:txBody>
            <a:bodyPr wrap="none" lIns="0" tIns="0" rIns="40622" bIns="0">
              <a:spAutoFit/>
            </a:bodyPr>
            <a:lstStyle/>
            <a:p>
              <a:pPr marL="40166" defTabSz="457130"/>
              <a:r>
                <a:rPr lang="en-US" sz="1600" b="1" dirty="0">
                  <a:solidFill>
                    <a:srgbClr val="FF0000"/>
                  </a:solidFill>
                  <a:latin typeface="Arial"/>
                  <a:cs typeface="Arial"/>
                  <a:sym typeface="Arial Bold" charset="0"/>
                </a:rPr>
                <a:t>3</a:t>
              </a:r>
            </a:p>
          </p:txBody>
        </p:sp>
        <p:sp>
          <p:nvSpPr>
            <p:cNvPr id="465" name="Rectangle 58"/>
            <p:cNvSpPr>
              <a:spLocks/>
            </p:cNvSpPr>
            <p:nvPr/>
          </p:nvSpPr>
          <p:spPr bwMode="auto">
            <a:xfrm>
              <a:off x="5727273" y="2412518"/>
              <a:ext cx="155132" cy="246221"/>
            </a:xfrm>
            <a:prstGeom prst="rect">
              <a:avLst/>
            </a:prstGeom>
            <a:noFill/>
            <a:ln w="12700" cap="flat">
              <a:noFill/>
              <a:miter lim="800000"/>
              <a:headEnd type="none" w="med" len="med"/>
              <a:tailEnd type="none" w="med" len="med"/>
            </a:ln>
          </p:spPr>
          <p:txBody>
            <a:bodyPr wrap="none" lIns="0" tIns="0" rIns="40622" bIns="0">
              <a:spAutoFit/>
            </a:bodyPr>
            <a:lstStyle/>
            <a:p>
              <a:pPr marL="40166" defTabSz="457130"/>
              <a:r>
                <a:rPr lang="en-US" sz="1600" b="1" dirty="0">
                  <a:solidFill>
                    <a:srgbClr val="FF0000"/>
                  </a:solidFill>
                  <a:latin typeface="Arial"/>
                  <a:cs typeface="Arial"/>
                  <a:sym typeface="Arial Bold" charset="0"/>
                </a:rPr>
                <a:t>4</a:t>
              </a:r>
            </a:p>
          </p:txBody>
        </p:sp>
        <p:sp>
          <p:nvSpPr>
            <p:cNvPr id="466" name="Rectangle 59"/>
            <p:cNvSpPr>
              <a:spLocks/>
            </p:cNvSpPr>
            <p:nvPr/>
          </p:nvSpPr>
          <p:spPr bwMode="auto">
            <a:xfrm>
              <a:off x="7362874" y="2531186"/>
              <a:ext cx="155132" cy="246221"/>
            </a:xfrm>
            <a:prstGeom prst="rect">
              <a:avLst/>
            </a:prstGeom>
            <a:noFill/>
            <a:ln w="12700" cap="flat">
              <a:noFill/>
              <a:miter lim="800000"/>
              <a:headEnd type="none" w="med" len="med"/>
              <a:tailEnd type="none" w="med" len="med"/>
            </a:ln>
          </p:spPr>
          <p:txBody>
            <a:bodyPr wrap="none" lIns="0" tIns="0" rIns="40622" bIns="0">
              <a:spAutoFit/>
            </a:bodyPr>
            <a:lstStyle/>
            <a:p>
              <a:pPr marL="40166" defTabSz="457130"/>
              <a:r>
                <a:rPr lang="en-US" sz="1600" b="1" dirty="0">
                  <a:solidFill>
                    <a:srgbClr val="FF0000"/>
                  </a:solidFill>
                  <a:latin typeface="Arial"/>
                  <a:cs typeface="Arial"/>
                  <a:sym typeface="Arial Bold" charset="0"/>
                </a:rPr>
                <a:t>7</a:t>
              </a:r>
            </a:p>
          </p:txBody>
        </p:sp>
        <p:sp>
          <p:nvSpPr>
            <p:cNvPr id="467" name="Oval 60"/>
            <p:cNvSpPr>
              <a:spLocks/>
            </p:cNvSpPr>
            <p:nvPr/>
          </p:nvSpPr>
          <p:spPr bwMode="auto">
            <a:xfrm>
              <a:off x="7201795" y="2483963"/>
              <a:ext cx="187523" cy="187523"/>
            </a:xfrm>
            <a:prstGeom prst="ellipse">
              <a:avLst/>
            </a:prstGeom>
            <a:solidFill>
              <a:srgbClr val="000000"/>
            </a:solidFill>
            <a:ln w="12700" cap="flat">
              <a:noFill/>
              <a:round/>
              <a:headEnd type="none" w="med" len="med"/>
              <a:tailEnd type="none" w="med" len="med"/>
            </a:ln>
          </p:spPr>
          <p:txBody>
            <a:bodyPr lIns="0" tIns="0" rIns="0" bIns="0"/>
            <a:lstStyle/>
            <a:p>
              <a:pPr defTabSz="457130"/>
              <a:endParaRPr lang="en-US" sz="1600" b="1">
                <a:solidFill>
                  <a:prstClr val="black"/>
                </a:solidFill>
                <a:latin typeface="Arial"/>
                <a:cs typeface="Arial"/>
              </a:endParaRPr>
            </a:p>
          </p:txBody>
        </p:sp>
        <p:sp>
          <p:nvSpPr>
            <p:cNvPr id="468" name="Oval 61"/>
            <p:cNvSpPr>
              <a:spLocks/>
            </p:cNvSpPr>
            <p:nvPr/>
          </p:nvSpPr>
          <p:spPr bwMode="auto">
            <a:xfrm>
              <a:off x="8421814" y="2483963"/>
              <a:ext cx="187523" cy="187523"/>
            </a:xfrm>
            <a:prstGeom prst="ellipse">
              <a:avLst/>
            </a:prstGeom>
            <a:solidFill>
              <a:srgbClr val="000000"/>
            </a:solidFill>
            <a:ln w="12700" cap="flat">
              <a:noFill/>
              <a:round/>
              <a:headEnd type="none" w="med" len="med"/>
              <a:tailEnd type="none" w="med" len="med"/>
            </a:ln>
          </p:spPr>
          <p:txBody>
            <a:bodyPr lIns="0" tIns="0" rIns="0" bIns="0"/>
            <a:lstStyle/>
            <a:p>
              <a:pPr defTabSz="457130"/>
              <a:endParaRPr lang="en-US" sz="1600" b="1">
                <a:solidFill>
                  <a:prstClr val="black"/>
                </a:solidFill>
                <a:latin typeface="Arial"/>
                <a:cs typeface="Arial"/>
              </a:endParaRPr>
            </a:p>
          </p:txBody>
        </p:sp>
        <p:grpSp>
          <p:nvGrpSpPr>
            <p:cNvPr id="469" name="Group 62"/>
            <p:cNvGrpSpPr>
              <a:grpSpLocks/>
            </p:cNvGrpSpPr>
            <p:nvPr/>
          </p:nvGrpSpPr>
          <p:grpSpPr bwMode="auto">
            <a:xfrm>
              <a:off x="7316765" y="2377916"/>
              <a:ext cx="1233413" cy="208731"/>
              <a:chOff x="0" y="0"/>
              <a:chExt cx="1105" cy="187"/>
            </a:xfrm>
          </p:grpSpPr>
          <p:sp>
            <p:nvSpPr>
              <p:cNvPr id="470" name="Line 63"/>
              <p:cNvSpPr>
                <a:spLocks noChangeShapeType="1"/>
              </p:cNvSpPr>
              <p:nvPr/>
            </p:nvSpPr>
            <p:spPr bwMode="auto">
              <a:xfrm>
                <a:off x="685" y="21"/>
                <a:ext cx="120" cy="36"/>
              </a:xfrm>
              <a:prstGeom prst="line">
                <a:avLst/>
              </a:prstGeom>
              <a:noFill/>
              <a:ln w="22225" cap="flat">
                <a:solidFill>
                  <a:schemeClr val="tx1"/>
                </a:solidFill>
                <a:prstDash val="solid"/>
                <a:round/>
                <a:headEnd type="none" w="med" len="med"/>
                <a:tailEnd type="arrow" w="med" len="med"/>
              </a:ln>
            </p:spPr>
            <p:txBody>
              <a:bodyPr lIns="0" tIns="0" rIns="0" bIns="0"/>
              <a:lstStyle/>
              <a:p>
                <a:pPr defTabSz="457130"/>
                <a:endParaRPr lang="en-US" sz="1600" b="1">
                  <a:solidFill>
                    <a:prstClr val="black"/>
                  </a:solidFill>
                  <a:latin typeface="Arial"/>
                  <a:cs typeface="Arial"/>
                </a:endParaRPr>
              </a:p>
            </p:txBody>
          </p:sp>
          <p:sp>
            <p:nvSpPr>
              <p:cNvPr id="471" name="Freeform 64"/>
              <p:cNvSpPr>
                <a:spLocks/>
              </p:cNvSpPr>
              <p:nvPr/>
            </p:nvSpPr>
            <p:spPr bwMode="auto">
              <a:xfrm>
                <a:off x="0" y="0"/>
                <a:ext cx="1105" cy="187"/>
              </a:xfrm>
              <a:custGeom>
                <a:avLst/>
                <a:gdLst/>
                <a:ahLst/>
                <a:cxnLst>
                  <a:cxn ang="0">
                    <a:pos x="0" y="19978"/>
                  </a:cxn>
                  <a:cxn ang="0">
                    <a:pos x="10425" y="2"/>
                  </a:cxn>
                  <a:cxn ang="0">
                    <a:pos x="21600" y="21440"/>
                  </a:cxn>
                </a:cxnLst>
                <a:rect l="0" t="0" r="r" b="b"/>
                <a:pathLst>
                  <a:path w="21600" h="21440">
                    <a:moveTo>
                      <a:pt x="0" y="19978"/>
                    </a:moveTo>
                    <a:cubicBezTo>
                      <a:pt x="3419" y="9909"/>
                      <a:pt x="6839" y="-160"/>
                      <a:pt x="10425" y="2"/>
                    </a:cubicBezTo>
                    <a:cubicBezTo>
                      <a:pt x="14011" y="165"/>
                      <a:pt x="17792" y="10721"/>
                      <a:pt x="21600" y="21440"/>
                    </a:cubicBezTo>
                  </a:path>
                </a:pathLst>
              </a:custGeom>
              <a:noFill/>
              <a:ln w="28575" cap="flat">
                <a:solidFill>
                  <a:schemeClr val="tx1"/>
                </a:solidFill>
                <a:prstDash val="solid"/>
                <a:round/>
                <a:headEnd type="none" w="med" len="med"/>
                <a:tailEnd type="none" w="med" len="med"/>
              </a:ln>
            </p:spPr>
            <p:txBody>
              <a:bodyPr lIns="0" tIns="0" rIns="0" bIns="0"/>
              <a:lstStyle/>
              <a:p>
                <a:pPr defTabSz="457130"/>
                <a:endParaRPr lang="en-US" sz="1600" b="1">
                  <a:solidFill>
                    <a:prstClr val="black"/>
                  </a:solidFill>
                  <a:latin typeface="Arial"/>
                  <a:cs typeface="Arial"/>
                </a:endParaRPr>
              </a:p>
            </p:txBody>
          </p:sp>
        </p:grpSp>
        <p:grpSp>
          <p:nvGrpSpPr>
            <p:cNvPr id="472" name="Group 65"/>
            <p:cNvGrpSpPr>
              <a:grpSpLocks/>
            </p:cNvGrpSpPr>
            <p:nvPr/>
          </p:nvGrpSpPr>
          <p:grpSpPr bwMode="auto">
            <a:xfrm>
              <a:off x="6072190" y="3221770"/>
              <a:ext cx="1233413" cy="209848"/>
              <a:chOff x="0" y="0"/>
              <a:chExt cx="1105" cy="187"/>
            </a:xfrm>
          </p:grpSpPr>
          <p:sp>
            <p:nvSpPr>
              <p:cNvPr id="473" name="Line 66"/>
              <p:cNvSpPr>
                <a:spLocks noChangeShapeType="1"/>
              </p:cNvSpPr>
              <p:nvPr/>
            </p:nvSpPr>
            <p:spPr bwMode="auto">
              <a:xfrm>
                <a:off x="685" y="21"/>
                <a:ext cx="120" cy="36"/>
              </a:xfrm>
              <a:prstGeom prst="line">
                <a:avLst/>
              </a:prstGeom>
              <a:noFill/>
              <a:ln w="22225" cap="flat">
                <a:solidFill>
                  <a:schemeClr val="tx1"/>
                </a:solidFill>
                <a:prstDash val="solid"/>
                <a:round/>
                <a:headEnd type="none" w="med" len="med"/>
                <a:tailEnd type="arrow" w="med" len="med"/>
              </a:ln>
            </p:spPr>
            <p:txBody>
              <a:bodyPr lIns="0" tIns="0" rIns="0" bIns="0"/>
              <a:lstStyle/>
              <a:p>
                <a:pPr defTabSz="457130"/>
                <a:endParaRPr lang="en-US" sz="1600" b="1">
                  <a:solidFill>
                    <a:prstClr val="black"/>
                  </a:solidFill>
                  <a:latin typeface="Arial"/>
                  <a:cs typeface="Arial"/>
                </a:endParaRPr>
              </a:p>
            </p:txBody>
          </p:sp>
          <p:sp>
            <p:nvSpPr>
              <p:cNvPr id="474" name="Freeform 67"/>
              <p:cNvSpPr>
                <a:spLocks/>
              </p:cNvSpPr>
              <p:nvPr/>
            </p:nvSpPr>
            <p:spPr bwMode="auto">
              <a:xfrm>
                <a:off x="0" y="0"/>
                <a:ext cx="1105" cy="187"/>
              </a:xfrm>
              <a:custGeom>
                <a:avLst/>
                <a:gdLst/>
                <a:ahLst/>
                <a:cxnLst>
                  <a:cxn ang="0">
                    <a:pos x="0" y="19978"/>
                  </a:cxn>
                  <a:cxn ang="0">
                    <a:pos x="10425" y="2"/>
                  </a:cxn>
                  <a:cxn ang="0">
                    <a:pos x="21600" y="21440"/>
                  </a:cxn>
                </a:cxnLst>
                <a:rect l="0" t="0" r="r" b="b"/>
                <a:pathLst>
                  <a:path w="21600" h="21440">
                    <a:moveTo>
                      <a:pt x="0" y="19978"/>
                    </a:moveTo>
                    <a:cubicBezTo>
                      <a:pt x="3419" y="9909"/>
                      <a:pt x="6839" y="-160"/>
                      <a:pt x="10425" y="2"/>
                    </a:cubicBezTo>
                    <a:cubicBezTo>
                      <a:pt x="14011" y="165"/>
                      <a:pt x="17792" y="10721"/>
                      <a:pt x="21600" y="21440"/>
                    </a:cubicBezTo>
                  </a:path>
                </a:pathLst>
              </a:custGeom>
              <a:noFill/>
              <a:ln w="28575" cap="flat">
                <a:solidFill>
                  <a:schemeClr val="tx1"/>
                </a:solidFill>
                <a:prstDash val="solid"/>
                <a:round/>
                <a:headEnd type="none" w="med" len="med"/>
                <a:tailEnd type="none" w="med" len="med"/>
              </a:ln>
            </p:spPr>
            <p:txBody>
              <a:bodyPr lIns="0" tIns="0" rIns="0" bIns="0"/>
              <a:lstStyle/>
              <a:p>
                <a:pPr defTabSz="457130"/>
                <a:endParaRPr lang="en-US" sz="1600" b="1">
                  <a:solidFill>
                    <a:prstClr val="black"/>
                  </a:solidFill>
                  <a:latin typeface="Arial"/>
                  <a:cs typeface="Arial"/>
                </a:endParaRPr>
              </a:p>
            </p:txBody>
          </p:sp>
        </p:grpSp>
        <p:grpSp>
          <p:nvGrpSpPr>
            <p:cNvPr id="475" name="Group 68"/>
            <p:cNvGrpSpPr>
              <a:grpSpLocks/>
            </p:cNvGrpSpPr>
            <p:nvPr/>
          </p:nvGrpSpPr>
          <p:grpSpPr bwMode="auto">
            <a:xfrm rot="10800000">
              <a:off x="6053214" y="3430503"/>
              <a:ext cx="1233413" cy="208732"/>
              <a:chOff x="0" y="0"/>
              <a:chExt cx="1105" cy="187"/>
            </a:xfrm>
          </p:grpSpPr>
          <p:sp>
            <p:nvSpPr>
              <p:cNvPr id="476" name="Line 69"/>
              <p:cNvSpPr>
                <a:spLocks noChangeShapeType="1"/>
              </p:cNvSpPr>
              <p:nvPr/>
            </p:nvSpPr>
            <p:spPr bwMode="auto">
              <a:xfrm>
                <a:off x="685" y="21"/>
                <a:ext cx="120" cy="36"/>
              </a:xfrm>
              <a:prstGeom prst="line">
                <a:avLst/>
              </a:prstGeom>
              <a:noFill/>
              <a:ln w="22225" cap="flat">
                <a:solidFill>
                  <a:schemeClr val="tx1"/>
                </a:solidFill>
                <a:prstDash val="solid"/>
                <a:round/>
                <a:headEnd type="none" w="med" len="med"/>
                <a:tailEnd type="arrow" w="med" len="med"/>
              </a:ln>
            </p:spPr>
            <p:txBody>
              <a:bodyPr lIns="0" tIns="0" rIns="0" bIns="0"/>
              <a:lstStyle/>
              <a:p>
                <a:pPr defTabSz="457130"/>
                <a:endParaRPr lang="en-US" sz="1600" b="1">
                  <a:solidFill>
                    <a:prstClr val="black"/>
                  </a:solidFill>
                  <a:latin typeface="Arial"/>
                  <a:cs typeface="Arial"/>
                </a:endParaRPr>
              </a:p>
            </p:txBody>
          </p:sp>
          <p:sp>
            <p:nvSpPr>
              <p:cNvPr id="477" name="Freeform 70"/>
              <p:cNvSpPr>
                <a:spLocks/>
              </p:cNvSpPr>
              <p:nvPr/>
            </p:nvSpPr>
            <p:spPr bwMode="auto">
              <a:xfrm>
                <a:off x="0" y="0"/>
                <a:ext cx="1105" cy="187"/>
              </a:xfrm>
              <a:custGeom>
                <a:avLst/>
                <a:gdLst/>
                <a:ahLst/>
                <a:cxnLst>
                  <a:cxn ang="0">
                    <a:pos x="0" y="19978"/>
                  </a:cxn>
                  <a:cxn ang="0">
                    <a:pos x="10425" y="2"/>
                  </a:cxn>
                  <a:cxn ang="0">
                    <a:pos x="21600" y="21440"/>
                  </a:cxn>
                </a:cxnLst>
                <a:rect l="0" t="0" r="r" b="b"/>
                <a:pathLst>
                  <a:path w="21600" h="21440">
                    <a:moveTo>
                      <a:pt x="0" y="19978"/>
                    </a:moveTo>
                    <a:cubicBezTo>
                      <a:pt x="3419" y="9909"/>
                      <a:pt x="6839" y="-160"/>
                      <a:pt x="10425" y="2"/>
                    </a:cubicBezTo>
                    <a:cubicBezTo>
                      <a:pt x="14011" y="165"/>
                      <a:pt x="17792" y="10721"/>
                      <a:pt x="21600" y="21440"/>
                    </a:cubicBezTo>
                  </a:path>
                </a:pathLst>
              </a:custGeom>
              <a:noFill/>
              <a:ln w="28575" cap="flat">
                <a:solidFill>
                  <a:schemeClr val="tx1"/>
                </a:solidFill>
                <a:prstDash val="solid"/>
                <a:round/>
                <a:headEnd type="none" w="med" len="med"/>
                <a:tailEnd type="none" w="med" len="med"/>
              </a:ln>
            </p:spPr>
            <p:txBody>
              <a:bodyPr lIns="0" tIns="0" rIns="0" bIns="0"/>
              <a:lstStyle/>
              <a:p>
                <a:pPr defTabSz="457130"/>
                <a:endParaRPr lang="en-US" sz="1600" b="1">
                  <a:solidFill>
                    <a:prstClr val="black"/>
                  </a:solidFill>
                  <a:latin typeface="Arial"/>
                  <a:cs typeface="Arial"/>
                </a:endParaRPr>
              </a:p>
            </p:txBody>
          </p:sp>
        </p:grpSp>
        <p:grpSp>
          <p:nvGrpSpPr>
            <p:cNvPr id="478" name="Group 71"/>
            <p:cNvGrpSpPr>
              <a:grpSpLocks/>
            </p:cNvGrpSpPr>
            <p:nvPr/>
          </p:nvGrpSpPr>
          <p:grpSpPr bwMode="auto">
            <a:xfrm rot="10800000">
              <a:off x="6077771" y="2578833"/>
              <a:ext cx="1233413" cy="209848"/>
              <a:chOff x="0" y="0"/>
              <a:chExt cx="1105" cy="187"/>
            </a:xfrm>
          </p:grpSpPr>
          <p:sp>
            <p:nvSpPr>
              <p:cNvPr id="479" name="Line 72"/>
              <p:cNvSpPr>
                <a:spLocks noChangeShapeType="1"/>
              </p:cNvSpPr>
              <p:nvPr/>
            </p:nvSpPr>
            <p:spPr bwMode="auto">
              <a:xfrm>
                <a:off x="685" y="21"/>
                <a:ext cx="120" cy="36"/>
              </a:xfrm>
              <a:prstGeom prst="line">
                <a:avLst/>
              </a:prstGeom>
              <a:noFill/>
              <a:ln w="22225" cap="flat">
                <a:solidFill>
                  <a:schemeClr val="tx1"/>
                </a:solidFill>
                <a:prstDash val="solid"/>
                <a:round/>
                <a:headEnd type="none" w="med" len="med"/>
                <a:tailEnd type="arrow" w="med" len="med"/>
              </a:ln>
            </p:spPr>
            <p:txBody>
              <a:bodyPr lIns="0" tIns="0" rIns="0" bIns="0"/>
              <a:lstStyle/>
              <a:p>
                <a:pPr defTabSz="457130"/>
                <a:endParaRPr lang="en-US" sz="1600" b="1">
                  <a:solidFill>
                    <a:prstClr val="black"/>
                  </a:solidFill>
                  <a:latin typeface="Arial"/>
                  <a:cs typeface="Arial"/>
                </a:endParaRPr>
              </a:p>
            </p:txBody>
          </p:sp>
          <p:sp>
            <p:nvSpPr>
              <p:cNvPr id="480" name="Freeform 73"/>
              <p:cNvSpPr>
                <a:spLocks/>
              </p:cNvSpPr>
              <p:nvPr/>
            </p:nvSpPr>
            <p:spPr bwMode="auto">
              <a:xfrm>
                <a:off x="0" y="0"/>
                <a:ext cx="1105" cy="187"/>
              </a:xfrm>
              <a:custGeom>
                <a:avLst/>
                <a:gdLst/>
                <a:ahLst/>
                <a:cxnLst>
                  <a:cxn ang="0">
                    <a:pos x="0" y="19978"/>
                  </a:cxn>
                  <a:cxn ang="0">
                    <a:pos x="10425" y="2"/>
                  </a:cxn>
                  <a:cxn ang="0">
                    <a:pos x="21600" y="21440"/>
                  </a:cxn>
                </a:cxnLst>
                <a:rect l="0" t="0" r="r" b="b"/>
                <a:pathLst>
                  <a:path w="21600" h="21440">
                    <a:moveTo>
                      <a:pt x="0" y="19978"/>
                    </a:moveTo>
                    <a:cubicBezTo>
                      <a:pt x="3419" y="9909"/>
                      <a:pt x="6839" y="-160"/>
                      <a:pt x="10425" y="2"/>
                    </a:cubicBezTo>
                    <a:cubicBezTo>
                      <a:pt x="14011" y="165"/>
                      <a:pt x="17792" y="10721"/>
                      <a:pt x="21600" y="21440"/>
                    </a:cubicBezTo>
                  </a:path>
                </a:pathLst>
              </a:custGeom>
              <a:noFill/>
              <a:ln w="28575" cap="flat">
                <a:solidFill>
                  <a:schemeClr val="tx1"/>
                </a:solidFill>
                <a:prstDash val="solid"/>
                <a:round/>
                <a:headEnd type="none" w="med" len="med"/>
                <a:tailEnd type="none" w="med" len="med"/>
              </a:ln>
            </p:spPr>
            <p:txBody>
              <a:bodyPr lIns="0" tIns="0" rIns="0" bIns="0"/>
              <a:lstStyle/>
              <a:p>
                <a:pPr defTabSz="457130"/>
                <a:endParaRPr lang="en-US" sz="1600" b="1">
                  <a:solidFill>
                    <a:prstClr val="black"/>
                  </a:solidFill>
                  <a:latin typeface="Arial"/>
                  <a:cs typeface="Arial"/>
                </a:endParaRPr>
              </a:p>
            </p:txBody>
          </p:sp>
        </p:grpSp>
        <p:grpSp>
          <p:nvGrpSpPr>
            <p:cNvPr id="481" name="Group 74"/>
            <p:cNvGrpSpPr>
              <a:grpSpLocks/>
            </p:cNvGrpSpPr>
            <p:nvPr/>
          </p:nvGrpSpPr>
          <p:grpSpPr bwMode="auto">
            <a:xfrm rot="10800000" flipH="1">
              <a:off x="5827731" y="2608971"/>
              <a:ext cx="225475" cy="814834"/>
              <a:chOff x="0" y="0"/>
              <a:chExt cx="201" cy="729"/>
            </a:xfrm>
          </p:grpSpPr>
          <p:sp>
            <p:nvSpPr>
              <p:cNvPr id="482" name="Line 75"/>
              <p:cNvSpPr>
                <a:spLocks noChangeShapeType="1"/>
              </p:cNvSpPr>
              <p:nvPr/>
            </p:nvSpPr>
            <p:spPr bwMode="auto">
              <a:xfrm rot="10800000" flipH="1">
                <a:off x="28" y="146"/>
                <a:ext cx="63" cy="108"/>
              </a:xfrm>
              <a:prstGeom prst="line">
                <a:avLst/>
              </a:prstGeom>
              <a:noFill/>
              <a:ln w="22225" cap="flat">
                <a:solidFill>
                  <a:schemeClr val="tx1"/>
                </a:solidFill>
                <a:prstDash val="solid"/>
                <a:round/>
                <a:headEnd type="none" w="med" len="med"/>
                <a:tailEnd type="arrow" w="med" len="med"/>
              </a:ln>
            </p:spPr>
            <p:txBody>
              <a:bodyPr lIns="0" tIns="0" rIns="0" bIns="0"/>
              <a:lstStyle/>
              <a:p>
                <a:pPr defTabSz="457130"/>
                <a:endParaRPr lang="en-US" sz="1600" b="1">
                  <a:solidFill>
                    <a:prstClr val="black"/>
                  </a:solidFill>
                  <a:latin typeface="Arial"/>
                  <a:cs typeface="Arial"/>
                </a:endParaRPr>
              </a:p>
            </p:txBody>
          </p:sp>
          <p:sp>
            <p:nvSpPr>
              <p:cNvPr id="483" name="Freeform 76"/>
              <p:cNvSpPr>
                <a:spLocks/>
              </p:cNvSpPr>
              <p:nvPr/>
            </p:nvSpPr>
            <p:spPr bwMode="auto">
              <a:xfrm>
                <a:off x="0" y="0"/>
                <a:ext cx="201" cy="729"/>
              </a:xfrm>
              <a:custGeom>
                <a:avLst/>
                <a:gdLst/>
                <a:ahLst/>
                <a:cxnLst>
                  <a:cxn ang="0">
                    <a:pos x="20100" y="21600"/>
                  </a:cxn>
                  <a:cxn ang="0">
                    <a:pos x="3900" y="15621"/>
                  </a:cxn>
                  <a:cxn ang="0">
                    <a:pos x="1200" y="8926"/>
                  </a:cxn>
                  <a:cxn ang="0">
                    <a:pos x="20100" y="0"/>
                  </a:cxn>
                </a:cxnLst>
                <a:rect l="0" t="0" r="r" b="b"/>
                <a:pathLst>
                  <a:path w="20100" h="21600">
                    <a:moveTo>
                      <a:pt x="20100" y="21600"/>
                    </a:moveTo>
                    <a:cubicBezTo>
                      <a:pt x="13563" y="19663"/>
                      <a:pt x="7026" y="17726"/>
                      <a:pt x="3900" y="15621"/>
                    </a:cubicBezTo>
                    <a:cubicBezTo>
                      <a:pt x="774" y="13516"/>
                      <a:pt x="-1500" y="11537"/>
                      <a:pt x="1200" y="8926"/>
                    </a:cubicBezTo>
                    <a:cubicBezTo>
                      <a:pt x="3900" y="6316"/>
                      <a:pt x="12000" y="3158"/>
                      <a:pt x="20100" y="0"/>
                    </a:cubicBezTo>
                  </a:path>
                </a:pathLst>
              </a:custGeom>
              <a:noFill/>
              <a:ln w="28575" cap="flat">
                <a:solidFill>
                  <a:schemeClr val="tx1"/>
                </a:solidFill>
                <a:prstDash val="solid"/>
                <a:round/>
                <a:headEnd type="none" w="med" len="med"/>
                <a:tailEnd type="none" w="med" len="med"/>
              </a:ln>
            </p:spPr>
            <p:txBody>
              <a:bodyPr lIns="0" tIns="0" rIns="0" bIns="0"/>
              <a:lstStyle/>
              <a:p>
                <a:pPr defTabSz="457130"/>
                <a:endParaRPr lang="en-US" sz="1600" b="1">
                  <a:solidFill>
                    <a:prstClr val="black"/>
                  </a:solidFill>
                  <a:latin typeface="Arial"/>
                  <a:cs typeface="Arial"/>
                </a:endParaRPr>
              </a:p>
            </p:txBody>
          </p:sp>
        </p:grpSp>
        <p:grpSp>
          <p:nvGrpSpPr>
            <p:cNvPr id="484" name="Group 77"/>
            <p:cNvGrpSpPr>
              <a:grpSpLocks/>
            </p:cNvGrpSpPr>
            <p:nvPr/>
          </p:nvGrpSpPr>
          <p:grpSpPr bwMode="auto">
            <a:xfrm rot="10800000">
              <a:off x="7303363" y="1746140"/>
              <a:ext cx="225475" cy="813717"/>
              <a:chOff x="0" y="0"/>
              <a:chExt cx="201" cy="729"/>
            </a:xfrm>
          </p:grpSpPr>
          <p:sp>
            <p:nvSpPr>
              <p:cNvPr id="485" name="Line 78"/>
              <p:cNvSpPr>
                <a:spLocks noChangeShapeType="1"/>
              </p:cNvSpPr>
              <p:nvPr/>
            </p:nvSpPr>
            <p:spPr bwMode="auto">
              <a:xfrm rot="10800000" flipH="1">
                <a:off x="27" y="146"/>
                <a:ext cx="64" cy="108"/>
              </a:xfrm>
              <a:prstGeom prst="line">
                <a:avLst/>
              </a:prstGeom>
              <a:noFill/>
              <a:ln w="22225" cap="flat">
                <a:solidFill>
                  <a:schemeClr val="tx1"/>
                </a:solidFill>
                <a:prstDash val="solid"/>
                <a:round/>
                <a:headEnd type="none" w="med" len="med"/>
                <a:tailEnd type="arrow" w="med" len="med"/>
              </a:ln>
            </p:spPr>
            <p:txBody>
              <a:bodyPr lIns="0" tIns="0" rIns="0" bIns="0"/>
              <a:lstStyle/>
              <a:p>
                <a:pPr defTabSz="457130"/>
                <a:endParaRPr lang="en-US" sz="1600" b="1">
                  <a:solidFill>
                    <a:prstClr val="black"/>
                  </a:solidFill>
                  <a:latin typeface="Arial"/>
                  <a:cs typeface="Arial"/>
                </a:endParaRPr>
              </a:p>
            </p:txBody>
          </p:sp>
          <p:sp>
            <p:nvSpPr>
              <p:cNvPr id="486" name="Freeform 79"/>
              <p:cNvSpPr>
                <a:spLocks/>
              </p:cNvSpPr>
              <p:nvPr/>
            </p:nvSpPr>
            <p:spPr bwMode="auto">
              <a:xfrm>
                <a:off x="0" y="0"/>
                <a:ext cx="201" cy="729"/>
              </a:xfrm>
              <a:custGeom>
                <a:avLst/>
                <a:gdLst/>
                <a:ahLst/>
                <a:cxnLst>
                  <a:cxn ang="0">
                    <a:pos x="20100" y="21600"/>
                  </a:cxn>
                  <a:cxn ang="0">
                    <a:pos x="3900" y="15621"/>
                  </a:cxn>
                  <a:cxn ang="0">
                    <a:pos x="1200" y="8926"/>
                  </a:cxn>
                  <a:cxn ang="0">
                    <a:pos x="20100" y="0"/>
                  </a:cxn>
                </a:cxnLst>
                <a:rect l="0" t="0" r="r" b="b"/>
                <a:pathLst>
                  <a:path w="20100" h="21600">
                    <a:moveTo>
                      <a:pt x="20100" y="21600"/>
                    </a:moveTo>
                    <a:cubicBezTo>
                      <a:pt x="13563" y="19663"/>
                      <a:pt x="7026" y="17726"/>
                      <a:pt x="3900" y="15621"/>
                    </a:cubicBezTo>
                    <a:cubicBezTo>
                      <a:pt x="774" y="13516"/>
                      <a:pt x="-1500" y="11537"/>
                      <a:pt x="1200" y="8926"/>
                    </a:cubicBezTo>
                    <a:cubicBezTo>
                      <a:pt x="3900" y="6316"/>
                      <a:pt x="12000" y="3158"/>
                      <a:pt x="20100" y="0"/>
                    </a:cubicBezTo>
                  </a:path>
                </a:pathLst>
              </a:custGeom>
              <a:noFill/>
              <a:ln w="28575" cap="flat">
                <a:solidFill>
                  <a:schemeClr val="tx1"/>
                </a:solidFill>
                <a:prstDash val="solid"/>
                <a:round/>
                <a:headEnd type="none" w="med" len="med"/>
                <a:tailEnd type="none" w="med" len="med"/>
              </a:ln>
            </p:spPr>
            <p:txBody>
              <a:bodyPr lIns="0" tIns="0" rIns="0" bIns="0"/>
              <a:lstStyle/>
              <a:p>
                <a:pPr defTabSz="457130"/>
                <a:endParaRPr lang="en-US" sz="1600" b="1">
                  <a:solidFill>
                    <a:prstClr val="black"/>
                  </a:solidFill>
                  <a:latin typeface="Arial"/>
                  <a:cs typeface="Arial"/>
                </a:endParaRPr>
              </a:p>
            </p:txBody>
          </p:sp>
        </p:grpSp>
        <p:grpSp>
          <p:nvGrpSpPr>
            <p:cNvPr id="487" name="Group 80"/>
            <p:cNvGrpSpPr>
              <a:grpSpLocks/>
            </p:cNvGrpSpPr>
            <p:nvPr/>
          </p:nvGrpSpPr>
          <p:grpSpPr bwMode="auto">
            <a:xfrm>
              <a:off x="7292200" y="2567679"/>
              <a:ext cx="1213322" cy="862831"/>
              <a:chOff x="0" y="0"/>
              <a:chExt cx="1086" cy="772"/>
            </a:xfrm>
          </p:grpSpPr>
          <p:sp>
            <p:nvSpPr>
              <p:cNvPr id="488" name="Line 81"/>
              <p:cNvSpPr>
                <a:spLocks noChangeShapeType="1"/>
              </p:cNvSpPr>
              <p:nvPr/>
            </p:nvSpPr>
            <p:spPr bwMode="auto">
              <a:xfrm flipH="1">
                <a:off x="358" y="649"/>
                <a:ext cx="119" cy="40"/>
              </a:xfrm>
              <a:prstGeom prst="line">
                <a:avLst/>
              </a:prstGeom>
              <a:noFill/>
              <a:ln w="22225" cap="flat">
                <a:solidFill>
                  <a:schemeClr val="tx1"/>
                </a:solidFill>
                <a:prstDash val="solid"/>
                <a:round/>
                <a:headEnd type="none" w="med" len="med"/>
                <a:tailEnd type="arrow" w="med" len="med"/>
              </a:ln>
            </p:spPr>
            <p:txBody>
              <a:bodyPr lIns="0" tIns="0" rIns="0" bIns="0"/>
              <a:lstStyle/>
              <a:p>
                <a:pPr defTabSz="457130"/>
                <a:endParaRPr lang="en-US" sz="1600" b="1">
                  <a:solidFill>
                    <a:prstClr val="black"/>
                  </a:solidFill>
                  <a:latin typeface="Arial"/>
                  <a:cs typeface="Arial"/>
                </a:endParaRPr>
              </a:p>
            </p:txBody>
          </p:sp>
          <p:sp>
            <p:nvSpPr>
              <p:cNvPr id="489" name="Freeform 82"/>
              <p:cNvSpPr>
                <a:spLocks/>
              </p:cNvSpPr>
              <p:nvPr/>
            </p:nvSpPr>
            <p:spPr bwMode="auto">
              <a:xfrm>
                <a:off x="0" y="0"/>
                <a:ext cx="1086" cy="772"/>
              </a:xfrm>
              <a:custGeom>
                <a:avLst/>
                <a:gdLst/>
                <a:ahLst/>
                <a:cxnLst>
                  <a:cxn ang="0">
                    <a:pos x="21289" y="0"/>
                  </a:cxn>
                  <a:cxn ang="0">
                    <a:pos x="21600" y="557"/>
                  </a:cxn>
                  <a:cxn ang="0">
                    <a:pos x="13712" y="15116"/>
                  </a:cxn>
                  <a:cxn ang="0">
                    <a:pos x="0" y="21600"/>
                  </a:cxn>
                </a:cxnLst>
                <a:rect l="0" t="0" r="r" b="b"/>
                <a:pathLst>
                  <a:path w="21600" h="21600">
                    <a:moveTo>
                      <a:pt x="21289" y="0"/>
                    </a:moveTo>
                    <a:lnTo>
                      <a:pt x="21600" y="557"/>
                    </a:lnTo>
                    <a:cubicBezTo>
                      <a:pt x="20328" y="3063"/>
                      <a:pt x="17303" y="11615"/>
                      <a:pt x="13712" y="15116"/>
                    </a:cubicBezTo>
                    <a:cubicBezTo>
                      <a:pt x="10121" y="18617"/>
                      <a:pt x="5061" y="20088"/>
                      <a:pt x="0" y="21600"/>
                    </a:cubicBezTo>
                  </a:path>
                </a:pathLst>
              </a:custGeom>
              <a:noFill/>
              <a:ln w="28575" cap="flat">
                <a:solidFill>
                  <a:schemeClr val="tx1"/>
                </a:solidFill>
                <a:prstDash val="solid"/>
                <a:round/>
                <a:headEnd type="none" w="med" len="med"/>
                <a:tailEnd type="none" w="med" len="med"/>
              </a:ln>
            </p:spPr>
            <p:txBody>
              <a:bodyPr lIns="0" tIns="0" rIns="0" bIns="0"/>
              <a:lstStyle/>
              <a:p>
                <a:pPr defTabSz="457130"/>
                <a:endParaRPr lang="en-US" sz="1600" b="1">
                  <a:solidFill>
                    <a:prstClr val="black"/>
                  </a:solidFill>
                  <a:latin typeface="Arial"/>
                  <a:cs typeface="Arial"/>
                </a:endParaRPr>
              </a:p>
            </p:txBody>
          </p:sp>
        </p:grpSp>
        <p:grpSp>
          <p:nvGrpSpPr>
            <p:cNvPr id="490" name="Group 83"/>
            <p:cNvGrpSpPr>
              <a:grpSpLocks/>
            </p:cNvGrpSpPr>
            <p:nvPr/>
          </p:nvGrpSpPr>
          <p:grpSpPr bwMode="auto">
            <a:xfrm>
              <a:off x="7325686" y="1750604"/>
              <a:ext cx="1213322" cy="861715"/>
              <a:chOff x="0" y="0"/>
              <a:chExt cx="1086" cy="772"/>
            </a:xfrm>
          </p:grpSpPr>
          <p:sp>
            <p:nvSpPr>
              <p:cNvPr id="491" name="Line 84"/>
              <p:cNvSpPr>
                <a:spLocks noChangeShapeType="1"/>
              </p:cNvSpPr>
              <p:nvPr/>
            </p:nvSpPr>
            <p:spPr bwMode="auto">
              <a:xfrm>
                <a:off x="783" y="311"/>
                <a:ext cx="79" cy="97"/>
              </a:xfrm>
              <a:prstGeom prst="line">
                <a:avLst/>
              </a:prstGeom>
              <a:noFill/>
              <a:ln w="22225" cap="flat">
                <a:solidFill>
                  <a:schemeClr val="tx1"/>
                </a:solidFill>
                <a:prstDash val="solid"/>
                <a:round/>
                <a:headEnd type="none" w="med" len="med"/>
                <a:tailEnd type="arrow" w="med" len="med"/>
              </a:ln>
            </p:spPr>
            <p:txBody>
              <a:bodyPr lIns="0" tIns="0" rIns="0" bIns="0"/>
              <a:lstStyle/>
              <a:p>
                <a:pPr defTabSz="457130"/>
                <a:endParaRPr lang="en-US" sz="1600" b="1">
                  <a:solidFill>
                    <a:prstClr val="black"/>
                  </a:solidFill>
                  <a:latin typeface="Arial"/>
                  <a:cs typeface="Arial"/>
                </a:endParaRPr>
              </a:p>
            </p:txBody>
          </p:sp>
          <p:sp>
            <p:nvSpPr>
              <p:cNvPr id="492" name="Freeform 85"/>
              <p:cNvSpPr>
                <a:spLocks/>
              </p:cNvSpPr>
              <p:nvPr/>
            </p:nvSpPr>
            <p:spPr bwMode="auto">
              <a:xfrm rot="10800000" flipH="1">
                <a:off x="0" y="0"/>
                <a:ext cx="1086" cy="772"/>
              </a:xfrm>
              <a:custGeom>
                <a:avLst/>
                <a:gdLst/>
                <a:ahLst/>
                <a:cxnLst>
                  <a:cxn ang="0">
                    <a:pos x="21289" y="0"/>
                  </a:cxn>
                  <a:cxn ang="0">
                    <a:pos x="21600" y="557"/>
                  </a:cxn>
                  <a:cxn ang="0">
                    <a:pos x="13712" y="15116"/>
                  </a:cxn>
                  <a:cxn ang="0">
                    <a:pos x="0" y="21600"/>
                  </a:cxn>
                </a:cxnLst>
                <a:rect l="0" t="0" r="r" b="b"/>
                <a:pathLst>
                  <a:path w="21600" h="21600">
                    <a:moveTo>
                      <a:pt x="21289" y="0"/>
                    </a:moveTo>
                    <a:lnTo>
                      <a:pt x="21600" y="557"/>
                    </a:lnTo>
                    <a:cubicBezTo>
                      <a:pt x="20328" y="3063"/>
                      <a:pt x="17303" y="11615"/>
                      <a:pt x="13712" y="15116"/>
                    </a:cubicBezTo>
                    <a:cubicBezTo>
                      <a:pt x="10121" y="18617"/>
                      <a:pt x="5061" y="20088"/>
                      <a:pt x="0" y="21600"/>
                    </a:cubicBezTo>
                  </a:path>
                </a:pathLst>
              </a:custGeom>
              <a:noFill/>
              <a:ln w="28575" cap="flat">
                <a:solidFill>
                  <a:schemeClr val="tx1"/>
                </a:solidFill>
                <a:prstDash val="solid"/>
                <a:round/>
                <a:headEnd type="none" w="med" len="med"/>
                <a:tailEnd type="none" w="med" len="med"/>
              </a:ln>
            </p:spPr>
            <p:txBody>
              <a:bodyPr lIns="0" tIns="0" rIns="0" bIns="0"/>
              <a:lstStyle/>
              <a:p>
                <a:pPr defTabSz="457130"/>
                <a:endParaRPr lang="en-US" sz="1600" b="1">
                  <a:solidFill>
                    <a:prstClr val="black"/>
                  </a:solidFill>
                  <a:latin typeface="Arial"/>
                  <a:cs typeface="Arial"/>
                </a:endParaRPr>
              </a:p>
            </p:txBody>
          </p:sp>
        </p:grpSp>
        <p:sp>
          <p:nvSpPr>
            <p:cNvPr id="493" name="Rectangle 86"/>
            <p:cNvSpPr>
              <a:spLocks/>
            </p:cNvSpPr>
            <p:nvPr/>
          </p:nvSpPr>
          <p:spPr bwMode="auto">
            <a:xfrm>
              <a:off x="8611961" y="2430569"/>
              <a:ext cx="155132" cy="246221"/>
            </a:xfrm>
            <a:prstGeom prst="rect">
              <a:avLst/>
            </a:prstGeom>
            <a:noFill/>
            <a:ln w="12700" cap="flat">
              <a:noFill/>
              <a:miter lim="800000"/>
              <a:headEnd type="none" w="med" len="med"/>
              <a:tailEnd type="none" w="med" len="med"/>
            </a:ln>
          </p:spPr>
          <p:txBody>
            <a:bodyPr wrap="none" lIns="0" tIns="0" rIns="40622" bIns="0">
              <a:spAutoFit/>
            </a:bodyPr>
            <a:lstStyle/>
            <a:p>
              <a:pPr marL="40166" defTabSz="457130"/>
              <a:r>
                <a:rPr lang="en-US" sz="1600" b="1" dirty="0">
                  <a:solidFill>
                    <a:srgbClr val="FF0000"/>
                  </a:solidFill>
                  <a:latin typeface="Arial"/>
                  <a:cs typeface="Arial"/>
                  <a:sym typeface="Arial Bold" charset="0"/>
                </a:rPr>
                <a:t>5</a:t>
              </a:r>
            </a:p>
          </p:txBody>
        </p:sp>
        <p:sp>
          <p:nvSpPr>
            <p:cNvPr id="494" name="Oval 87"/>
            <p:cNvSpPr>
              <a:spLocks/>
            </p:cNvSpPr>
            <p:nvPr/>
          </p:nvSpPr>
          <p:spPr bwMode="auto">
            <a:xfrm>
              <a:off x="5982893" y="2483963"/>
              <a:ext cx="187523" cy="187523"/>
            </a:xfrm>
            <a:prstGeom prst="ellipse">
              <a:avLst/>
            </a:prstGeom>
            <a:gradFill rotWithShape="0">
              <a:gsLst>
                <a:gs pos="0">
                  <a:srgbClr val="FF0000"/>
                </a:gs>
                <a:gs pos="100000">
                  <a:srgbClr val="66FF33"/>
                </a:gs>
              </a:gsLst>
              <a:lin ang="5400000" scaled="1"/>
            </a:gradFill>
            <a:ln w="12700" cap="flat">
              <a:noFill/>
              <a:round/>
              <a:headEnd type="none" w="med" len="med"/>
              <a:tailEnd type="none" w="med" len="med"/>
            </a:ln>
          </p:spPr>
          <p:txBody>
            <a:bodyPr lIns="0" tIns="0" rIns="0" bIns="0"/>
            <a:lstStyle/>
            <a:p>
              <a:pPr defTabSz="457130"/>
              <a:endParaRPr lang="en-US" sz="1600" b="1">
                <a:solidFill>
                  <a:prstClr val="black"/>
                </a:solidFill>
                <a:latin typeface="Arial"/>
                <a:cs typeface="Arial"/>
              </a:endParaRPr>
            </a:p>
          </p:txBody>
        </p:sp>
        <p:sp>
          <p:nvSpPr>
            <p:cNvPr id="495" name="Oval 88"/>
            <p:cNvSpPr>
              <a:spLocks/>
            </p:cNvSpPr>
            <p:nvPr/>
          </p:nvSpPr>
          <p:spPr bwMode="auto">
            <a:xfrm>
              <a:off x="5982893" y="3323354"/>
              <a:ext cx="187523" cy="187523"/>
            </a:xfrm>
            <a:prstGeom prst="ellipse">
              <a:avLst/>
            </a:prstGeom>
            <a:gradFill rotWithShape="0">
              <a:gsLst>
                <a:gs pos="0">
                  <a:srgbClr val="0000FF"/>
                </a:gs>
                <a:gs pos="100000">
                  <a:srgbClr val="FF0000"/>
                </a:gs>
              </a:gsLst>
              <a:lin ang="5400000" scaled="1"/>
            </a:gradFill>
            <a:ln w="12700" cap="flat">
              <a:noFill/>
              <a:prstDash val="solid"/>
              <a:round/>
              <a:headEnd type="none" w="med" len="med"/>
              <a:tailEnd type="none" w="med" len="med"/>
            </a:ln>
          </p:spPr>
          <p:txBody>
            <a:bodyPr lIns="0" tIns="0" rIns="0" bIns="0"/>
            <a:lstStyle/>
            <a:p>
              <a:pPr defTabSz="457130"/>
              <a:endParaRPr lang="en-US" sz="1600" b="1">
                <a:solidFill>
                  <a:prstClr val="black"/>
                </a:solidFill>
                <a:latin typeface="Arial"/>
                <a:cs typeface="Arial"/>
              </a:endParaRPr>
            </a:p>
          </p:txBody>
        </p:sp>
        <p:sp>
          <p:nvSpPr>
            <p:cNvPr id="496" name="Oval 89"/>
            <p:cNvSpPr>
              <a:spLocks/>
            </p:cNvSpPr>
            <p:nvPr/>
          </p:nvSpPr>
          <p:spPr bwMode="auto">
            <a:xfrm>
              <a:off x="7201795" y="1644572"/>
              <a:ext cx="187523" cy="187523"/>
            </a:xfrm>
            <a:prstGeom prst="ellipse">
              <a:avLst/>
            </a:prstGeom>
            <a:solidFill>
              <a:srgbClr val="00FF00"/>
            </a:solidFill>
            <a:ln w="12700" cap="flat">
              <a:noFill/>
              <a:round/>
              <a:headEnd type="none" w="med" len="med"/>
              <a:tailEnd type="none" w="med" len="med"/>
            </a:ln>
          </p:spPr>
          <p:txBody>
            <a:bodyPr lIns="0" tIns="0" rIns="0" bIns="0"/>
            <a:lstStyle/>
            <a:p>
              <a:pPr defTabSz="457130"/>
              <a:endParaRPr lang="en-US" sz="1600" b="1">
                <a:solidFill>
                  <a:prstClr val="black"/>
                </a:solidFill>
                <a:latin typeface="Arial"/>
                <a:cs typeface="Arial"/>
              </a:endParaRPr>
            </a:p>
          </p:txBody>
        </p:sp>
        <p:sp>
          <p:nvSpPr>
            <p:cNvPr id="497" name="Oval 91"/>
            <p:cNvSpPr>
              <a:spLocks/>
            </p:cNvSpPr>
            <p:nvPr/>
          </p:nvSpPr>
          <p:spPr bwMode="auto">
            <a:xfrm>
              <a:off x="7201795" y="3323354"/>
              <a:ext cx="187523" cy="187523"/>
            </a:xfrm>
            <a:prstGeom prst="ellipse">
              <a:avLst/>
            </a:prstGeom>
            <a:solidFill>
              <a:srgbClr val="0000FF"/>
            </a:solidFill>
            <a:ln w="12700" cap="flat">
              <a:noFill/>
              <a:round/>
              <a:headEnd type="none" w="med" len="med"/>
              <a:tailEnd type="none" w="med" len="med"/>
            </a:ln>
          </p:spPr>
          <p:txBody>
            <a:bodyPr lIns="0" tIns="0" rIns="0" bIns="0"/>
            <a:lstStyle/>
            <a:p>
              <a:pPr defTabSz="457130"/>
              <a:endParaRPr lang="en-US" sz="1600" b="1">
                <a:solidFill>
                  <a:prstClr val="black"/>
                </a:solidFill>
                <a:latin typeface="Arial"/>
                <a:cs typeface="Arial"/>
              </a:endParaRPr>
            </a:p>
          </p:txBody>
        </p:sp>
      </p:grpSp>
      <p:sp>
        <p:nvSpPr>
          <p:cNvPr id="148" name="Rectangle 5"/>
          <p:cNvSpPr txBox="1">
            <a:spLocks noChangeArrowheads="1"/>
          </p:cNvSpPr>
          <p:nvPr/>
        </p:nvSpPr>
        <p:spPr bwMode="auto">
          <a:xfrm>
            <a:off x="379437" y="-5557"/>
            <a:ext cx="8459763" cy="991192"/>
          </a:xfrm>
          <a:prstGeom prst="rect">
            <a:avLst/>
          </a:prstGeom>
          <a:noFill/>
          <a:ln w="12700">
            <a:noFill/>
            <a:miter lim="800000"/>
            <a:headEnd/>
            <a:tailEnd/>
          </a:ln>
          <a:effectLst/>
        </p:spPr>
        <p:txBody>
          <a:bodyPr vert="horz" wrap="square" lIns="50777" tIns="50777" rIns="166318" bIns="50777" numCol="1" anchor="ctr" anchorCtr="0" compatLnSpc="1">
            <a:prstTxWarp prst="textNoShape">
              <a:avLst/>
            </a:prstTxWarp>
          </a:bodyPr>
          <a:lstStyle/>
          <a:p>
            <a:pPr marL="40160" lvl="0" algn="ctr" defTabSz="642552" fontAlgn="base">
              <a:lnSpc>
                <a:spcPts val="2100"/>
              </a:lnSpc>
              <a:spcBef>
                <a:spcPct val="0"/>
              </a:spcBef>
              <a:spcAft>
                <a:spcPct val="0"/>
              </a:spcAft>
              <a:defRPr/>
            </a:pPr>
            <a:r>
              <a:rPr lang="en-US" sz="2400" b="1" dirty="0" smtClean="0">
                <a:solidFill>
                  <a:schemeClr val="tx2"/>
                </a:solidFill>
                <a:latin typeface="+mj-lt"/>
                <a:ea typeface="+mj-ea"/>
                <a:cs typeface="+mj-cs"/>
                <a:sym typeface="Arial Bold" charset="0"/>
              </a:rPr>
              <a:t>	Application</a:t>
            </a:r>
            <a:r>
              <a:rPr lang="en-US" sz="2400" b="1" dirty="0">
                <a:solidFill>
                  <a:schemeClr val="tx2"/>
                </a:solidFill>
                <a:latin typeface="+mj-lt"/>
                <a:ea typeface="+mj-ea"/>
                <a:cs typeface="+mj-cs"/>
                <a:sym typeface="Arial Bold" charset="0"/>
              </a:rPr>
              <a:t>: Multi-Source Breadth-First Search</a:t>
            </a:r>
          </a:p>
        </p:txBody>
      </p:sp>
    </p:spTree>
    <p:extLst>
      <p:ext uri="{BB962C8B-B14F-4D97-AF65-F5344CB8AC3E}">
        <p14:creationId xmlns:p14="http://schemas.microsoft.com/office/powerpoint/2010/main" val="639971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6" name="Content Placeholder 1"/>
          <p:cNvSpPr>
            <a:spLocks noGrp="1"/>
          </p:cNvSpPr>
          <p:nvPr>
            <p:ph idx="1"/>
          </p:nvPr>
        </p:nvSpPr>
        <p:spPr>
          <a:xfrm>
            <a:off x="1899138" y="1180707"/>
            <a:ext cx="6262200" cy="4648200"/>
          </a:xfrm>
        </p:spPr>
        <p:txBody>
          <a:bodyPr anchor="t" anchorCtr="1"/>
          <a:lstStyle/>
          <a:p>
            <a:pPr>
              <a:spcBef>
                <a:spcPts val="1200"/>
              </a:spcBef>
            </a:pPr>
            <a:endParaRPr lang="en-US" dirty="0" smtClean="0"/>
          </a:p>
          <a:p>
            <a:pPr marL="0" indent="0">
              <a:spcBef>
                <a:spcPts val="1200"/>
              </a:spcBef>
              <a:buNone/>
            </a:pPr>
            <a:endParaRPr lang="en-US" dirty="0" smtClean="0"/>
          </a:p>
          <a:p>
            <a:pPr>
              <a:spcBef>
                <a:spcPts val="1200"/>
              </a:spcBef>
            </a:pPr>
            <a:r>
              <a:rPr lang="en-US" dirty="0" smtClean="0"/>
              <a:t>Intro to Graphulo</a:t>
            </a:r>
          </a:p>
          <a:p>
            <a:pPr>
              <a:spcBef>
                <a:spcPts val="1200"/>
              </a:spcBef>
            </a:pPr>
            <a:r>
              <a:rPr lang="en-US" dirty="0" smtClean="0"/>
              <a:t>Intro to Matrix Multiply</a:t>
            </a:r>
          </a:p>
          <a:p>
            <a:pPr>
              <a:spcBef>
                <a:spcPts val="1200"/>
              </a:spcBef>
            </a:pPr>
            <a:r>
              <a:rPr lang="en-US" dirty="0" smtClean="0"/>
              <a:t>Intro to Accumulo</a:t>
            </a:r>
          </a:p>
          <a:p>
            <a:pPr>
              <a:spcBef>
                <a:spcPts val="1200"/>
              </a:spcBef>
            </a:pPr>
            <a:r>
              <a:rPr lang="en-US" dirty="0" smtClean="0"/>
              <a:t>Matrix Multiply pre-Graphulo</a:t>
            </a:r>
          </a:p>
          <a:p>
            <a:pPr>
              <a:spcBef>
                <a:spcPts val="1200"/>
              </a:spcBef>
            </a:pPr>
            <a:r>
              <a:rPr lang="en-US" dirty="0" smtClean="0"/>
              <a:t>Inner Product </a:t>
            </a:r>
          </a:p>
          <a:p>
            <a:pPr>
              <a:spcBef>
                <a:spcPts val="1200"/>
              </a:spcBef>
            </a:pPr>
            <a:r>
              <a:rPr lang="en-US" dirty="0" smtClean="0"/>
              <a:t>Outer Product</a:t>
            </a:r>
          </a:p>
          <a:p>
            <a:pPr>
              <a:spcBef>
                <a:spcPts val="1200"/>
              </a:spcBef>
            </a:pPr>
            <a:r>
              <a:rPr lang="en-US" dirty="0" smtClean="0"/>
              <a:t>Accumulo Implementation</a:t>
            </a:r>
          </a:p>
          <a:p>
            <a:pPr>
              <a:spcBef>
                <a:spcPts val="1200"/>
              </a:spcBef>
            </a:pPr>
            <a:r>
              <a:rPr lang="en-US" dirty="0" smtClean="0"/>
              <a:t>Performance</a:t>
            </a:r>
          </a:p>
          <a:p>
            <a:pPr>
              <a:spcBef>
                <a:spcPts val="1200"/>
              </a:spcBef>
            </a:pPr>
            <a:r>
              <a:rPr lang="en-US" dirty="0" smtClean="0"/>
              <a:t>Conclusions</a:t>
            </a:r>
            <a:endParaRPr lang="en-US" dirty="0"/>
          </a:p>
        </p:txBody>
      </p:sp>
      <p:sp>
        <p:nvSpPr>
          <p:cNvPr id="7" name="AutoShape 7"/>
          <p:cNvSpPr>
            <a:spLocks noChangeArrowheads="1"/>
          </p:cNvSpPr>
          <p:nvPr/>
        </p:nvSpPr>
        <p:spPr bwMode="auto">
          <a:xfrm>
            <a:off x="2549770" y="2608385"/>
            <a:ext cx="571500" cy="317500"/>
          </a:xfrm>
          <a:prstGeom prst="rightArrow">
            <a:avLst>
              <a:gd name="adj1" fmla="val 50000"/>
              <a:gd name="adj2" fmla="val 65000"/>
            </a:avLst>
          </a:prstGeom>
          <a:solidFill>
            <a:srgbClr val="A5131D"/>
          </a:solidFill>
          <a:ln w="12700">
            <a:noFill/>
            <a:miter lim="800000"/>
            <a:headEnd type="none" w="sm" len="sm"/>
            <a:tailEnd type="none" w="sm" len="sm"/>
          </a:ln>
        </p:spPr>
        <p:txBody>
          <a:bodyPr wrap="none" lIns="91365" tIns="45683" rIns="91365" bIns="45683" anchor="ctr"/>
          <a:lstStyle/>
          <a:p>
            <a:endParaRPr lang="en-US"/>
          </a:p>
        </p:txBody>
      </p:sp>
    </p:spTree>
    <p:extLst>
      <p:ext uri="{BB962C8B-B14F-4D97-AF65-F5344CB8AC3E}">
        <p14:creationId xmlns:p14="http://schemas.microsoft.com/office/powerpoint/2010/main" val="33500314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484155" y="2263859"/>
            <a:ext cx="3388894" cy="809854"/>
          </a:xfrm>
          <a:prstGeom prst="rect">
            <a:avLst/>
          </a:prstGeom>
        </p:spPr>
      </p:pic>
      <p:sp>
        <p:nvSpPr>
          <p:cNvPr id="11" name="Title 10"/>
          <p:cNvSpPr>
            <a:spLocks noGrp="1"/>
          </p:cNvSpPr>
          <p:nvPr>
            <p:ph type="title"/>
          </p:nvPr>
        </p:nvSpPr>
        <p:spPr/>
        <p:txBody>
          <a:bodyPr/>
          <a:lstStyle/>
          <a:p>
            <a:r>
              <a:rPr lang="en-US" dirty="0" smtClean="0"/>
              <a:t>Background on Accumulo</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3378237756"/>
              </p:ext>
            </p:extLst>
          </p:nvPr>
        </p:nvGraphicFramePr>
        <p:xfrm>
          <a:off x="3266814" y="1091865"/>
          <a:ext cx="5694946" cy="891540"/>
        </p:xfrm>
        <a:graphic>
          <a:graphicData uri="http://schemas.openxmlformats.org/drawingml/2006/table">
            <a:tbl>
              <a:tblPr/>
              <a:tblGrid>
                <a:gridCol w="778797"/>
                <a:gridCol w="948918"/>
                <a:gridCol w="901257"/>
                <a:gridCol w="1043957"/>
                <a:gridCol w="1119496"/>
                <a:gridCol w="902521"/>
              </a:tblGrid>
              <a:tr h="0">
                <a:tc gridSpan="5">
                  <a:txBody>
                    <a:bodyPr/>
                    <a:lstStyle/>
                    <a:p>
                      <a:pPr algn="ctr" rtl="0" fontAlgn="t"/>
                      <a:r>
                        <a:rPr lang="en-US" b="1" dirty="0" smtClean="0">
                          <a:solidFill>
                            <a:srgbClr val="222222"/>
                          </a:solidFill>
                          <a:effectLst/>
                          <a:latin typeface="inherit"/>
                        </a:rPr>
                        <a:t>  Key</a:t>
                      </a:r>
                      <a:endParaRPr lang="en-US" b="1" dirty="0">
                        <a:solidFill>
                          <a:srgbClr val="222222"/>
                        </a:solidFill>
                        <a:effectLst/>
                        <a:latin typeface="inheri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4">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3">
                  <a:txBody>
                    <a:bodyPr/>
                    <a:lstStyle/>
                    <a:p>
                      <a:pPr algn="ctr" rtl="0" fontAlgn="ctr"/>
                      <a:r>
                        <a:rPr lang="en-US" b="1" dirty="0" smtClean="0">
                          <a:solidFill>
                            <a:srgbClr val="222222"/>
                          </a:solidFill>
                          <a:effectLst/>
                          <a:latin typeface="inherit"/>
                        </a:rPr>
                        <a:t>Value</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4">
                        <a:lumMod val="20000"/>
                        <a:lumOff val="80000"/>
                      </a:schemeClr>
                    </a:solidFill>
                  </a:tcPr>
                </a:tc>
              </a:tr>
              <a:tr h="0">
                <a:tc rowSpan="2">
                  <a:txBody>
                    <a:bodyPr/>
                    <a:lstStyle/>
                    <a:p>
                      <a:pPr algn="ctr" rtl="0" fontAlgn="ctr"/>
                      <a:r>
                        <a:rPr lang="en-US" b="1" dirty="0">
                          <a:solidFill>
                            <a:srgbClr val="222222"/>
                          </a:solidFill>
                          <a:effectLst/>
                          <a:latin typeface="inherit"/>
                        </a:rPr>
                        <a:t>Row </a:t>
                      </a:r>
                      <a:r>
                        <a:rPr lang="en-US" b="1" dirty="0" smtClean="0">
                          <a:solidFill>
                            <a:srgbClr val="222222"/>
                          </a:solidFill>
                          <a:effectLst/>
                          <a:latin typeface="inherit"/>
                        </a:rPr>
                        <a:t>ID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40000"/>
                        <a:lumOff val="60000"/>
                      </a:schemeClr>
                    </a:solidFill>
                  </a:tcPr>
                </a:tc>
                <a:tc gridSpan="3">
                  <a:txBody>
                    <a:bodyPr/>
                    <a:lstStyle/>
                    <a:p>
                      <a:pPr algn="ctr" rtl="0" fontAlgn="t"/>
                      <a:r>
                        <a:rPr lang="en-US" b="1" dirty="0">
                          <a:solidFill>
                            <a:srgbClr val="222222"/>
                          </a:solidFill>
                          <a:effectLst/>
                          <a:latin typeface="inherit"/>
                        </a:rPr>
                        <a:t>Column</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40000"/>
                        <a:lumOff val="60000"/>
                      </a:schemeClr>
                    </a:solidFill>
                  </a:tcPr>
                </a:tc>
                <a:tc hMerge="1">
                  <a:txBody>
                    <a:bodyPr/>
                    <a:lstStyle/>
                    <a:p>
                      <a:endParaRPr lang="en-US"/>
                    </a:p>
                  </a:txBody>
                  <a:tcPr/>
                </a:tc>
                <a:tc hMerge="1">
                  <a:txBody>
                    <a:bodyPr/>
                    <a:lstStyle/>
                    <a:p>
                      <a:endParaRPr lang="en-US"/>
                    </a:p>
                  </a:txBody>
                  <a:tcPr/>
                </a:tc>
                <a:tc rowSpan="2">
                  <a:txBody>
                    <a:bodyPr/>
                    <a:lstStyle/>
                    <a:p>
                      <a:pPr algn="ctr" rtl="0" fontAlgn="ctr"/>
                      <a:r>
                        <a:rPr lang="en-US" b="1" dirty="0">
                          <a:solidFill>
                            <a:srgbClr val="222222"/>
                          </a:solidFill>
                          <a:effectLst/>
                          <a:latin typeface="inherit"/>
                        </a:rPr>
                        <a:t>Timestamp</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40000"/>
                        <a:lumOff val="60000"/>
                      </a:schemeClr>
                    </a:solidFill>
                  </a:tcPr>
                </a:tc>
                <a:tc vMerge="1">
                  <a:txBody>
                    <a:bodyPr/>
                    <a:lstStyle/>
                    <a:p>
                      <a:endParaRPr lang="en-US"/>
                    </a:p>
                  </a:txBody>
                  <a:tcPr/>
                </a:tc>
              </a:tr>
              <a:tr h="0">
                <a:tc vMerge="1">
                  <a:txBody>
                    <a:bodyPr/>
                    <a:lstStyle/>
                    <a:p>
                      <a:endParaRPr lang="en-US"/>
                    </a:p>
                  </a:txBody>
                  <a:tcPr/>
                </a:tc>
                <a:tc>
                  <a:txBody>
                    <a:bodyPr/>
                    <a:lstStyle/>
                    <a:p>
                      <a:pPr algn="ctr" rtl="0" fontAlgn="t"/>
                      <a:r>
                        <a:rPr lang="en-US" b="1" dirty="0" smtClean="0">
                          <a:solidFill>
                            <a:srgbClr val="222222"/>
                          </a:solidFill>
                          <a:effectLst/>
                          <a:latin typeface="inherit"/>
                        </a:rPr>
                        <a:t>Family</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40000"/>
                        <a:lumOff val="60000"/>
                      </a:schemeClr>
                    </a:solidFill>
                  </a:tcPr>
                </a:tc>
                <a:tc>
                  <a:txBody>
                    <a:bodyPr/>
                    <a:lstStyle/>
                    <a:p>
                      <a:pPr algn="ctr" rtl="0" fontAlgn="t"/>
                      <a:r>
                        <a:rPr lang="en-US" b="1" dirty="0" smtClean="0">
                          <a:solidFill>
                            <a:srgbClr val="222222"/>
                          </a:solidFill>
                          <a:effectLst/>
                          <a:latin typeface="inherit"/>
                        </a:rPr>
                        <a:t>Qualifier</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40000"/>
                        <a:lumOff val="60000"/>
                      </a:schemeClr>
                    </a:solidFill>
                  </a:tcPr>
                </a:tc>
                <a:tc>
                  <a:txBody>
                    <a:bodyPr/>
                    <a:lstStyle/>
                    <a:p>
                      <a:pPr algn="ctr" rtl="0" fontAlgn="t"/>
                      <a:r>
                        <a:rPr lang="en-US" b="1" dirty="0" smtClean="0">
                          <a:solidFill>
                            <a:srgbClr val="222222"/>
                          </a:solidFill>
                          <a:effectLst/>
                          <a:latin typeface="inherit"/>
                        </a:rPr>
                        <a:t>Visibility</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40000"/>
                        <a:lumOff val="60000"/>
                      </a:schemeClr>
                    </a:solidFill>
                  </a:tcPr>
                </a:tc>
                <a:tc vMerge="1">
                  <a:txBody>
                    <a:bodyPr/>
                    <a:lstStyle/>
                    <a:p>
                      <a:endParaRPr lang="en-US"/>
                    </a:p>
                  </a:txBody>
                  <a:tcPr/>
                </a:tc>
                <a:tc vMerge="1">
                  <a:txBody>
                    <a:bodyPr/>
                    <a:lstStyle/>
                    <a:p>
                      <a:endParaRPr lang="en-US"/>
                    </a:p>
                  </a:txBody>
                  <a:tcPr/>
                </a:tc>
              </a:tr>
            </a:tbl>
          </a:graphicData>
        </a:graphic>
      </p:graphicFrame>
      <p:sp>
        <p:nvSpPr>
          <p:cNvPr id="9" name="Content Placeholder 6"/>
          <p:cNvSpPr txBox="1">
            <a:spLocks/>
          </p:cNvSpPr>
          <p:nvPr/>
        </p:nvSpPr>
        <p:spPr>
          <a:xfrm>
            <a:off x="475488" y="1090327"/>
            <a:ext cx="8193024" cy="5193241"/>
          </a:xfrm>
          <a:prstGeom prst="rect">
            <a:avLst/>
          </a:prstGeom>
        </p:spPr>
        <p:txBody>
          <a:bodyPr lIns="91280" tIns="45641" rIns="91280" bIns="45641"/>
          <a:lstStyle>
            <a:lvl1pPr marL="177996" indent="-177996" algn="l" rtl="0" eaLnBrk="1" fontAlgn="base" hangingPunct="1">
              <a:lnSpc>
                <a:spcPts val="1650"/>
              </a:lnSpc>
              <a:spcBef>
                <a:spcPts val="900"/>
              </a:spcBef>
              <a:spcAft>
                <a:spcPct val="0"/>
              </a:spcAft>
              <a:buSzPct val="100000"/>
              <a:buFont typeface="Arial"/>
              <a:buChar char="•"/>
              <a:defRPr sz="2000" b="1">
                <a:solidFill>
                  <a:schemeClr val="tx1"/>
                </a:solidFill>
                <a:latin typeface="+mn-lt"/>
                <a:ea typeface="+mn-ea"/>
                <a:cs typeface="+mn-cs"/>
              </a:defRPr>
            </a:lvl1pPr>
            <a:lvl2pPr marL="403913" indent="-191687" algn="l" rtl="0" eaLnBrk="1" fontAlgn="base" hangingPunct="1">
              <a:lnSpc>
                <a:spcPts val="1499"/>
              </a:lnSpc>
              <a:spcBef>
                <a:spcPts val="900"/>
              </a:spcBef>
              <a:spcAft>
                <a:spcPct val="0"/>
              </a:spcAft>
              <a:buSzPct val="100000"/>
              <a:buChar char="–"/>
              <a:defRPr b="1">
                <a:solidFill>
                  <a:schemeClr val="tx1"/>
                </a:solidFill>
                <a:latin typeface="+mn-lt"/>
                <a:ea typeface="ＭＳ Ｐゴシック" pitchFamily="-110" charset="-128"/>
              </a:defRPr>
            </a:lvl2pPr>
            <a:lvl3pPr marL="568218" indent="-136920" algn="l" rtl="0" eaLnBrk="1" fontAlgn="base" hangingPunct="1">
              <a:lnSpc>
                <a:spcPts val="1350"/>
              </a:lnSpc>
              <a:spcBef>
                <a:spcPts val="450"/>
              </a:spcBef>
              <a:spcAft>
                <a:spcPct val="0"/>
              </a:spcAft>
              <a:buSzPct val="90000"/>
              <a:buFont typeface="Arial"/>
              <a:buChar char="•"/>
              <a:defRPr sz="1200" b="1">
                <a:solidFill>
                  <a:schemeClr val="tx1"/>
                </a:solidFill>
                <a:latin typeface="+mn-lt"/>
                <a:ea typeface="ＭＳ Ｐゴシック" pitchFamily="-110" charset="-128"/>
              </a:defRPr>
            </a:lvl3pPr>
            <a:lvl4pPr marL="773594" indent="0" algn="l" rtl="0" eaLnBrk="1" fontAlgn="base" hangingPunct="1">
              <a:lnSpc>
                <a:spcPts val="1200"/>
              </a:lnSpc>
              <a:spcBef>
                <a:spcPts val="450"/>
              </a:spcBef>
              <a:spcAft>
                <a:spcPct val="0"/>
              </a:spcAft>
              <a:buSzPct val="100000"/>
              <a:buFontTx/>
              <a:buNone/>
              <a:defRPr sz="1050" b="1">
                <a:solidFill>
                  <a:schemeClr val="tx1"/>
                </a:solidFill>
                <a:latin typeface="+mn-lt"/>
                <a:ea typeface="ＭＳ Ｐゴシック" pitchFamily="-110" charset="-128"/>
              </a:defRPr>
            </a:lvl4pPr>
            <a:lvl5pPr marL="944744" indent="0" algn="l" rtl="0" eaLnBrk="1" fontAlgn="base" hangingPunct="1">
              <a:lnSpc>
                <a:spcPts val="1050"/>
              </a:lnSpc>
              <a:spcBef>
                <a:spcPts val="450"/>
              </a:spcBef>
              <a:spcAft>
                <a:spcPct val="0"/>
              </a:spcAft>
              <a:buSzPct val="85000"/>
              <a:buFontTx/>
              <a:buNone/>
              <a:defRPr sz="900" b="1">
                <a:solidFill>
                  <a:schemeClr val="tx1"/>
                </a:solidFill>
                <a:latin typeface="+mn-lt"/>
                <a:ea typeface="ＭＳ Ｐゴシック" pitchFamily="-110" charset="-128"/>
              </a:defRPr>
            </a:lvl5pPr>
            <a:lvl6pPr marL="1711496" algn="l" rtl="0" eaLnBrk="1" fontAlgn="base" hangingPunct="1">
              <a:lnSpc>
                <a:spcPct val="90000"/>
              </a:lnSpc>
              <a:spcBef>
                <a:spcPct val="25000"/>
              </a:spcBef>
              <a:spcAft>
                <a:spcPct val="0"/>
              </a:spcAft>
              <a:buSzPct val="100000"/>
              <a:buChar char=" "/>
              <a:defRPr sz="1050" b="1">
                <a:solidFill>
                  <a:schemeClr val="tx1"/>
                </a:solidFill>
                <a:latin typeface="+mn-lt"/>
                <a:ea typeface="ＭＳ Ｐゴシック" pitchFamily="-110" charset="-128"/>
              </a:defRPr>
            </a:lvl6pPr>
            <a:lvl7pPr marL="2053793" algn="l" rtl="0" eaLnBrk="1" fontAlgn="base" hangingPunct="1">
              <a:lnSpc>
                <a:spcPct val="90000"/>
              </a:lnSpc>
              <a:spcBef>
                <a:spcPct val="25000"/>
              </a:spcBef>
              <a:spcAft>
                <a:spcPct val="0"/>
              </a:spcAft>
              <a:buSzPct val="100000"/>
              <a:buChar char=" "/>
              <a:defRPr sz="1050" b="1">
                <a:solidFill>
                  <a:schemeClr val="tx1"/>
                </a:solidFill>
                <a:latin typeface="+mn-lt"/>
                <a:ea typeface="ＭＳ Ｐゴシック" pitchFamily="-110" charset="-128"/>
              </a:defRPr>
            </a:lvl7pPr>
            <a:lvl8pPr marL="2396094" algn="l" rtl="0" eaLnBrk="1" fontAlgn="base" hangingPunct="1">
              <a:lnSpc>
                <a:spcPct val="90000"/>
              </a:lnSpc>
              <a:spcBef>
                <a:spcPct val="25000"/>
              </a:spcBef>
              <a:spcAft>
                <a:spcPct val="0"/>
              </a:spcAft>
              <a:buSzPct val="100000"/>
              <a:buChar char=" "/>
              <a:defRPr sz="1050" b="1">
                <a:solidFill>
                  <a:schemeClr val="tx1"/>
                </a:solidFill>
                <a:latin typeface="+mn-lt"/>
                <a:ea typeface="ＭＳ Ｐゴシック" pitchFamily="-110" charset="-128"/>
              </a:defRPr>
            </a:lvl8pPr>
            <a:lvl9pPr marL="2738392" algn="l" rtl="0" eaLnBrk="1" fontAlgn="base" hangingPunct="1">
              <a:lnSpc>
                <a:spcPct val="90000"/>
              </a:lnSpc>
              <a:spcBef>
                <a:spcPct val="25000"/>
              </a:spcBef>
              <a:spcAft>
                <a:spcPct val="0"/>
              </a:spcAft>
              <a:buSzPct val="100000"/>
              <a:buChar char=" "/>
              <a:defRPr sz="1050" b="1">
                <a:solidFill>
                  <a:schemeClr val="tx1"/>
                </a:solidFill>
                <a:latin typeface="+mn-lt"/>
                <a:ea typeface="ＭＳ Ｐゴシック" pitchFamily="-110" charset="-128"/>
              </a:defRPr>
            </a:lvl9pPr>
          </a:lstStyle>
          <a:p>
            <a:pPr marL="0" indent="0">
              <a:buFont typeface="Arial"/>
              <a:buNone/>
            </a:pPr>
            <a:endParaRPr lang="en-US" kern="0" dirty="0" smtClean="0"/>
          </a:p>
          <a:p>
            <a:pPr marL="0" indent="0">
              <a:buFont typeface="Arial"/>
              <a:buNone/>
            </a:pPr>
            <a:endParaRPr lang="en-US" kern="0" dirty="0" smtClean="0"/>
          </a:p>
          <a:p>
            <a:pPr marL="0" indent="0">
              <a:buFont typeface="Arial"/>
              <a:buNone/>
            </a:pPr>
            <a:endParaRPr lang="en-US" kern="0" dirty="0" smtClean="0"/>
          </a:p>
          <a:p>
            <a:pPr marL="0" indent="0">
              <a:buFont typeface="Arial"/>
              <a:buNone/>
            </a:pPr>
            <a:r>
              <a:rPr lang="en-US" kern="0" dirty="0" smtClean="0"/>
              <a:t>Best for:</a:t>
            </a:r>
          </a:p>
          <a:p>
            <a:r>
              <a:rPr lang="en-US" kern="0" dirty="0" smtClean="0"/>
              <a:t>Large, de-normalized tables (NoSQL)</a:t>
            </a:r>
          </a:p>
          <a:p>
            <a:r>
              <a:rPr lang="en-US" kern="0" dirty="0" smtClean="0"/>
              <a:t>Hadoop HDFS / Java ecosystem</a:t>
            </a:r>
          </a:p>
          <a:p>
            <a:r>
              <a:rPr lang="en-US" kern="0" dirty="0" smtClean="0"/>
              <a:t>Huge data volume – TBs to PBs</a:t>
            </a:r>
          </a:p>
          <a:p>
            <a:r>
              <a:rPr lang="en-US" kern="0" dirty="0" smtClean="0"/>
              <a:t>Cell-level visibility</a:t>
            </a:r>
          </a:p>
          <a:p>
            <a:r>
              <a:rPr lang="en-US" kern="0" dirty="0" smtClean="0"/>
              <a:t>Robust horizontal scaling</a:t>
            </a:r>
          </a:p>
          <a:p>
            <a:endParaRPr lang="en-US" kern="0" dirty="0" smtClean="0"/>
          </a:p>
          <a:p>
            <a:r>
              <a:rPr lang="en-US" kern="0" dirty="0" smtClean="0"/>
              <a:t>Row store by default </a:t>
            </a:r>
          </a:p>
          <a:p>
            <a:pPr lvl="1"/>
            <a:r>
              <a:rPr lang="en-US" kern="0" dirty="0" smtClean="0">
                <a:sym typeface="Wingdings" panose="05000000000000000000" pitchFamily="2" charset="2"/>
              </a:rPr>
              <a:t>Scan over rows for O(log n) lookup &amp; sorted order </a:t>
            </a:r>
          </a:p>
          <a:p>
            <a:pPr lvl="1"/>
            <a:r>
              <a:rPr lang="en-US" kern="0" dirty="0" smtClean="0">
                <a:sym typeface="Wingdings" panose="05000000000000000000" pitchFamily="2" charset="2"/>
              </a:rPr>
              <a:t>Log-structured Merge Tree design</a:t>
            </a:r>
            <a:endParaRPr lang="en-US" kern="0" dirty="0" smtClean="0"/>
          </a:p>
          <a:p>
            <a:r>
              <a:rPr lang="en-US" kern="0" dirty="0" smtClean="0"/>
              <a:t>Iterator processing framework</a:t>
            </a:r>
          </a:p>
          <a:p>
            <a:endParaRPr lang="en-US" kern="0" dirty="0" smtClean="0"/>
          </a:p>
          <a:p>
            <a:endParaRPr lang="en-US" kern="0" dirty="0"/>
          </a:p>
        </p:txBody>
      </p:sp>
    </p:spTree>
    <p:extLst>
      <p:ext uri="{BB962C8B-B14F-4D97-AF65-F5344CB8AC3E}">
        <p14:creationId xmlns:p14="http://schemas.microsoft.com/office/powerpoint/2010/main" val="23463582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6"/>
          <p:cNvSpPr>
            <a:spLocks noGrp="1"/>
          </p:cNvSpPr>
          <p:nvPr>
            <p:ph idx="1"/>
          </p:nvPr>
        </p:nvSpPr>
        <p:spPr>
          <a:xfrm>
            <a:off x="475488" y="1090327"/>
            <a:ext cx="8193024" cy="5193241"/>
          </a:xfrm>
        </p:spPr>
        <p:txBody>
          <a:bodyPr/>
          <a:lstStyle/>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smtClean="0"/>
              <a:t>Best for:</a:t>
            </a:r>
          </a:p>
          <a:p>
            <a:r>
              <a:rPr lang="en-US" dirty="0" smtClean="0"/>
              <a:t>Large, de-normalized tables (NoSQL)</a:t>
            </a:r>
          </a:p>
          <a:p>
            <a:r>
              <a:rPr lang="en-US" dirty="0" smtClean="0"/>
              <a:t>Hadoop HDFS / Java ecosystem</a:t>
            </a:r>
          </a:p>
          <a:p>
            <a:r>
              <a:rPr lang="en-US" dirty="0" smtClean="0"/>
              <a:t>Huge data volume – TBs to PBs</a:t>
            </a:r>
          </a:p>
          <a:p>
            <a:r>
              <a:rPr lang="en-US" dirty="0" smtClean="0"/>
              <a:t>Cell-level visibility</a:t>
            </a:r>
          </a:p>
          <a:p>
            <a:r>
              <a:rPr lang="en-US" dirty="0" smtClean="0"/>
              <a:t>Robust horizontal scaling</a:t>
            </a:r>
            <a:endParaRPr lang="en-US" dirty="0"/>
          </a:p>
          <a:p>
            <a:endParaRPr lang="en-US" dirty="0"/>
          </a:p>
          <a:p>
            <a:r>
              <a:rPr lang="en-US" dirty="0" smtClean="0"/>
              <a:t>Row store by default </a:t>
            </a:r>
          </a:p>
          <a:p>
            <a:pPr lvl="1"/>
            <a:r>
              <a:rPr lang="en-US" dirty="0" smtClean="0">
                <a:sym typeface="Wingdings" panose="05000000000000000000" pitchFamily="2" charset="2"/>
              </a:rPr>
              <a:t>Scan over rows for O(log n) lookup &amp; sorted order </a:t>
            </a:r>
          </a:p>
          <a:p>
            <a:pPr lvl="1"/>
            <a:r>
              <a:rPr lang="en-US" dirty="0" smtClean="0">
                <a:sym typeface="Wingdings" panose="05000000000000000000" pitchFamily="2" charset="2"/>
              </a:rPr>
              <a:t>Log-structured Merge Tree design</a:t>
            </a:r>
            <a:endParaRPr lang="en-US" dirty="0" smtClean="0"/>
          </a:p>
          <a:p>
            <a:r>
              <a:rPr lang="en-US" dirty="0"/>
              <a:t>Iterator processing framework</a:t>
            </a:r>
          </a:p>
          <a:p>
            <a:endParaRPr lang="en-US" dirty="0" smtClean="0"/>
          </a:p>
          <a:p>
            <a:endParaRPr lang="en-US" dirty="0"/>
          </a:p>
        </p:txBody>
      </p:sp>
      <p:sp>
        <p:nvSpPr>
          <p:cNvPr id="11" name="Title 10"/>
          <p:cNvSpPr>
            <a:spLocks noGrp="1"/>
          </p:cNvSpPr>
          <p:nvPr>
            <p:ph type="title"/>
          </p:nvPr>
        </p:nvSpPr>
        <p:spPr/>
        <p:txBody>
          <a:bodyPr/>
          <a:lstStyle/>
          <a:p>
            <a:r>
              <a:rPr lang="en-US" dirty="0" smtClean="0"/>
              <a:t>Background on Accumulo</a:t>
            </a:r>
            <a:endParaRPr lang="en-US" dirty="0"/>
          </a:p>
        </p:txBody>
      </p:sp>
      <p:sp>
        <p:nvSpPr>
          <p:cNvPr id="8" name="Rectangle 7"/>
          <p:cNvSpPr/>
          <p:nvPr/>
        </p:nvSpPr>
        <p:spPr>
          <a:xfrm>
            <a:off x="1262236" y="6334780"/>
            <a:ext cx="7610813" cy="523220"/>
          </a:xfrm>
          <a:prstGeom prst="rect">
            <a:avLst/>
          </a:prstGeom>
        </p:spPr>
        <p:txBody>
          <a:bodyPr wrap="square">
            <a:spAutoFit/>
          </a:bodyPr>
          <a:lstStyle/>
          <a:p>
            <a:r>
              <a:rPr lang="en-US" sz="1400" baseline="30000" dirty="0"/>
              <a:t>1</a:t>
            </a:r>
            <a:r>
              <a:rPr lang="en-US" sz="1400" i="1" dirty="0" smtClean="0"/>
              <a:t>D4M </a:t>
            </a:r>
            <a:r>
              <a:rPr lang="en-US" sz="1400" i="1" dirty="0"/>
              <a:t>2.0 Schema: A General Purpose High Performance Schema for the Accumulo </a:t>
            </a:r>
            <a:r>
              <a:rPr lang="en-US" sz="1400" i="1" dirty="0" smtClean="0"/>
              <a:t>Database</a:t>
            </a:r>
            <a:endParaRPr lang="en-US" sz="1400" dirty="0" smtClean="0"/>
          </a:p>
          <a:p>
            <a:r>
              <a:rPr lang="en-US" sz="1400" dirty="0" smtClean="0"/>
              <a:t>Kepner et al, IEEE HPEC 2013</a:t>
            </a:r>
            <a:endParaRPr lang="en-US" sz="1400" dirty="0"/>
          </a:p>
        </p:txBody>
      </p:sp>
      <p:pic>
        <p:nvPicPr>
          <p:cNvPr id="14" name="Picture 1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484155" y="2263859"/>
            <a:ext cx="3388894" cy="809854"/>
          </a:xfrm>
          <a:prstGeom prst="rect">
            <a:avLst/>
          </a:prstGeom>
        </p:spPr>
      </p:pic>
      <p:graphicFrame>
        <p:nvGraphicFramePr>
          <p:cNvPr id="16" name="Table 15"/>
          <p:cNvGraphicFramePr>
            <a:graphicFrameLocks noGrp="1"/>
          </p:cNvGraphicFramePr>
          <p:nvPr>
            <p:extLst>
              <p:ext uri="{D42A27DB-BD31-4B8C-83A1-F6EECF244321}">
                <p14:modId xmlns:p14="http://schemas.microsoft.com/office/powerpoint/2010/main" val="1216775780"/>
              </p:ext>
            </p:extLst>
          </p:nvPr>
        </p:nvGraphicFramePr>
        <p:xfrm>
          <a:off x="3266814" y="1091865"/>
          <a:ext cx="5694946" cy="891540"/>
        </p:xfrm>
        <a:graphic>
          <a:graphicData uri="http://schemas.openxmlformats.org/drawingml/2006/table">
            <a:tbl>
              <a:tblPr/>
              <a:tblGrid>
                <a:gridCol w="778797"/>
                <a:gridCol w="948918"/>
                <a:gridCol w="901257"/>
                <a:gridCol w="1043957"/>
                <a:gridCol w="1119496"/>
                <a:gridCol w="902521"/>
              </a:tblGrid>
              <a:tr h="0">
                <a:tc gridSpan="5">
                  <a:txBody>
                    <a:bodyPr/>
                    <a:lstStyle/>
                    <a:p>
                      <a:pPr algn="ctr" rtl="0" fontAlgn="t"/>
                      <a:r>
                        <a:rPr lang="en-US" b="1" dirty="0" smtClean="0">
                          <a:solidFill>
                            <a:srgbClr val="222222"/>
                          </a:solidFill>
                          <a:effectLst/>
                          <a:latin typeface="inherit"/>
                        </a:rPr>
                        <a:t>  Key</a:t>
                      </a:r>
                      <a:endParaRPr lang="en-US" b="1" dirty="0">
                        <a:solidFill>
                          <a:srgbClr val="222222"/>
                        </a:solidFill>
                        <a:effectLst/>
                        <a:latin typeface="inheri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4">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3">
                  <a:txBody>
                    <a:bodyPr/>
                    <a:lstStyle/>
                    <a:p>
                      <a:pPr algn="ctr" rtl="0" fontAlgn="ctr"/>
                      <a:r>
                        <a:rPr lang="en-US" b="1" dirty="0" smtClean="0">
                          <a:solidFill>
                            <a:srgbClr val="222222"/>
                          </a:solidFill>
                          <a:effectLst/>
                          <a:latin typeface="inherit"/>
                        </a:rPr>
                        <a:t>Value</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4">
                        <a:lumMod val="20000"/>
                        <a:lumOff val="80000"/>
                      </a:schemeClr>
                    </a:solidFill>
                  </a:tcPr>
                </a:tc>
              </a:tr>
              <a:tr h="0">
                <a:tc rowSpan="2">
                  <a:txBody>
                    <a:bodyPr/>
                    <a:lstStyle/>
                    <a:p>
                      <a:pPr algn="ctr" rtl="0" fontAlgn="ctr"/>
                      <a:r>
                        <a:rPr lang="en-US" b="1" dirty="0">
                          <a:solidFill>
                            <a:srgbClr val="222222"/>
                          </a:solidFill>
                          <a:effectLst/>
                          <a:latin typeface="inherit"/>
                        </a:rPr>
                        <a:t>Row </a:t>
                      </a:r>
                      <a:r>
                        <a:rPr lang="en-US" b="1" dirty="0" smtClean="0">
                          <a:solidFill>
                            <a:srgbClr val="222222"/>
                          </a:solidFill>
                          <a:effectLst/>
                          <a:latin typeface="inherit"/>
                        </a:rPr>
                        <a:t>ID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40000"/>
                        <a:lumOff val="60000"/>
                      </a:schemeClr>
                    </a:solidFill>
                  </a:tcPr>
                </a:tc>
                <a:tc gridSpan="3">
                  <a:txBody>
                    <a:bodyPr/>
                    <a:lstStyle/>
                    <a:p>
                      <a:pPr algn="ctr" rtl="0" fontAlgn="t"/>
                      <a:r>
                        <a:rPr lang="en-US" b="1" dirty="0">
                          <a:solidFill>
                            <a:srgbClr val="222222"/>
                          </a:solidFill>
                          <a:effectLst/>
                          <a:latin typeface="inherit"/>
                        </a:rPr>
                        <a:t>Column</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40000"/>
                        <a:lumOff val="60000"/>
                      </a:schemeClr>
                    </a:solidFill>
                  </a:tcPr>
                </a:tc>
                <a:tc hMerge="1">
                  <a:txBody>
                    <a:bodyPr/>
                    <a:lstStyle/>
                    <a:p>
                      <a:endParaRPr lang="en-US"/>
                    </a:p>
                  </a:txBody>
                  <a:tcPr/>
                </a:tc>
                <a:tc hMerge="1">
                  <a:txBody>
                    <a:bodyPr/>
                    <a:lstStyle/>
                    <a:p>
                      <a:endParaRPr lang="en-US"/>
                    </a:p>
                  </a:txBody>
                  <a:tcPr/>
                </a:tc>
                <a:tc rowSpan="2">
                  <a:txBody>
                    <a:bodyPr/>
                    <a:lstStyle/>
                    <a:p>
                      <a:pPr algn="ctr" rtl="0" fontAlgn="ctr"/>
                      <a:r>
                        <a:rPr lang="en-US" b="1" dirty="0">
                          <a:solidFill>
                            <a:srgbClr val="222222"/>
                          </a:solidFill>
                          <a:effectLst/>
                          <a:latin typeface="inherit"/>
                        </a:rPr>
                        <a:t>Timestamp</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40000"/>
                        <a:lumOff val="60000"/>
                      </a:schemeClr>
                    </a:solidFill>
                  </a:tcPr>
                </a:tc>
                <a:tc vMerge="1">
                  <a:txBody>
                    <a:bodyPr/>
                    <a:lstStyle/>
                    <a:p>
                      <a:endParaRPr lang="en-US"/>
                    </a:p>
                  </a:txBody>
                  <a:tcPr/>
                </a:tc>
              </a:tr>
              <a:tr h="0">
                <a:tc vMerge="1">
                  <a:txBody>
                    <a:bodyPr/>
                    <a:lstStyle/>
                    <a:p>
                      <a:endParaRPr lang="en-US"/>
                    </a:p>
                  </a:txBody>
                  <a:tcPr/>
                </a:tc>
                <a:tc>
                  <a:txBody>
                    <a:bodyPr/>
                    <a:lstStyle/>
                    <a:p>
                      <a:pPr algn="ctr" rtl="0" fontAlgn="t"/>
                      <a:r>
                        <a:rPr lang="en-US" b="1" dirty="0" smtClean="0">
                          <a:solidFill>
                            <a:srgbClr val="222222"/>
                          </a:solidFill>
                          <a:effectLst/>
                          <a:latin typeface="inherit"/>
                        </a:rPr>
                        <a:t>Family</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40000"/>
                        <a:lumOff val="60000"/>
                      </a:schemeClr>
                    </a:solidFill>
                  </a:tcPr>
                </a:tc>
                <a:tc>
                  <a:txBody>
                    <a:bodyPr/>
                    <a:lstStyle/>
                    <a:p>
                      <a:pPr algn="ctr" rtl="0" fontAlgn="t"/>
                      <a:r>
                        <a:rPr lang="en-US" b="1" dirty="0" smtClean="0">
                          <a:solidFill>
                            <a:srgbClr val="222222"/>
                          </a:solidFill>
                          <a:effectLst/>
                          <a:latin typeface="inherit"/>
                        </a:rPr>
                        <a:t>Qualifier</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40000"/>
                        <a:lumOff val="60000"/>
                      </a:schemeClr>
                    </a:solidFill>
                  </a:tcPr>
                </a:tc>
                <a:tc>
                  <a:txBody>
                    <a:bodyPr/>
                    <a:lstStyle/>
                    <a:p>
                      <a:pPr algn="ctr" rtl="0" fontAlgn="t"/>
                      <a:r>
                        <a:rPr lang="en-US" b="1" dirty="0" smtClean="0">
                          <a:solidFill>
                            <a:srgbClr val="222222"/>
                          </a:solidFill>
                          <a:effectLst/>
                          <a:latin typeface="inherit"/>
                        </a:rPr>
                        <a:t>Visibility</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40000"/>
                        <a:lumOff val="60000"/>
                      </a:schemeClr>
                    </a:solidFill>
                  </a:tcPr>
                </a:tc>
                <a:tc vMerge="1">
                  <a:txBody>
                    <a:bodyPr/>
                    <a:lstStyle/>
                    <a:p>
                      <a:endParaRPr lang="en-US"/>
                    </a:p>
                  </a:txBody>
                  <a:tcPr/>
                </a:tc>
                <a:tc vMerge="1">
                  <a:txBody>
                    <a:bodyPr/>
                    <a:lstStyle/>
                    <a:p>
                      <a:endParaRPr lang="en-US"/>
                    </a:p>
                  </a:txBody>
                  <a:tcPr/>
                </a:tc>
              </a:tr>
            </a:tbl>
          </a:graphicData>
        </a:graphic>
      </p:graphicFrame>
      <p:sp>
        <p:nvSpPr>
          <p:cNvPr id="3" name="Rectangular Callout 2"/>
          <p:cNvSpPr/>
          <p:nvPr/>
        </p:nvSpPr>
        <p:spPr bwMode="auto">
          <a:xfrm>
            <a:off x="4415589" y="3519857"/>
            <a:ext cx="3260558" cy="806116"/>
          </a:xfrm>
          <a:prstGeom prst="wedgeRectCallout">
            <a:avLst>
              <a:gd name="adj1" fmla="val -83460"/>
              <a:gd name="adj2" fmla="val 68864"/>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2000" b="1" dirty="0"/>
              <a:t>Use Transpose </a:t>
            </a:r>
            <a:r>
              <a:rPr lang="en-US" sz="2000" b="1" dirty="0" smtClean="0"/>
              <a:t>Tables</a:t>
            </a:r>
          </a:p>
          <a:p>
            <a:pPr algn="ctr" eaLnBrk="0" fontAlgn="base" hangingPunct="0">
              <a:spcBef>
                <a:spcPct val="0"/>
              </a:spcBef>
              <a:spcAft>
                <a:spcPct val="0"/>
              </a:spcAft>
            </a:pPr>
            <a:r>
              <a:rPr lang="en-US" b="1" dirty="0" smtClean="0"/>
              <a:t>see D4M Schema</a:t>
            </a:r>
            <a:r>
              <a:rPr lang="en-US" b="1" baseline="30000" dirty="0" smtClean="0"/>
              <a:t>1</a:t>
            </a:r>
            <a:endParaRPr lang="en-US" sz="1600" b="1" dirty="0"/>
          </a:p>
        </p:txBody>
      </p:sp>
    </p:spTree>
    <p:extLst>
      <p:ext uri="{BB962C8B-B14F-4D97-AF65-F5344CB8AC3E}">
        <p14:creationId xmlns:p14="http://schemas.microsoft.com/office/powerpoint/2010/main" val="39435173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6" name="Content Placeholder 1"/>
          <p:cNvSpPr>
            <a:spLocks noGrp="1"/>
          </p:cNvSpPr>
          <p:nvPr>
            <p:ph idx="1"/>
          </p:nvPr>
        </p:nvSpPr>
        <p:spPr>
          <a:xfrm>
            <a:off x="1899138" y="1180707"/>
            <a:ext cx="6262200" cy="4648200"/>
          </a:xfrm>
        </p:spPr>
        <p:txBody>
          <a:bodyPr anchor="t" anchorCtr="1"/>
          <a:lstStyle/>
          <a:p>
            <a:pPr>
              <a:spcBef>
                <a:spcPts val="1200"/>
              </a:spcBef>
            </a:pPr>
            <a:endParaRPr lang="en-US" dirty="0" smtClean="0"/>
          </a:p>
          <a:p>
            <a:pPr marL="0" indent="0">
              <a:spcBef>
                <a:spcPts val="1200"/>
              </a:spcBef>
              <a:buNone/>
            </a:pPr>
            <a:endParaRPr lang="en-US" dirty="0" smtClean="0"/>
          </a:p>
          <a:p>
            <a:pPr>
              <a:spcBef>
                <a:spcPts val="1200"/>
              </a:spcBef>
            </a:pPr>
            <a:r>
              <a:rPr lang="en-US" dirty="0" smtClean="0"/>
              <a:t>Intro to Graphulo</a:t>
            </a:r>
          </a:p>
          <a:p>
            <a:pPr>
              <a:spcBef>
                <a:spcPts val="1200"/>
              </a:spcBef>
            </a:pPr>
            <a:r>
              <a:rPr lang="en-US" dirty="0" smtClean="0"/>
              <a:t>Intro to Matrix Multiply</a:t>
            </a:r>
          </a:p>
          <a:p>
            <a:pPr>
              <a:spcBef>
                <a:spcPts val="1200"/>
              </a:spcBef>
            </a:pPr>
            <a:r>
              <a:rPr lang="en-US" dirty="0" smtClean="0"/>
              <a:t>Intro to Accumulo</a:t>
            </a:r>
          </a:p>
          <a:p>
            <a:pPr>
              <a:spcBef>
                <a:spcPts val="1200"/>
              </a:spcBef>
            </a:pPr>
            <a:r>
              <a:rPr lang="en-US" dirty="0" smtClean="0"/>
              <a:t>Matrix Multiply pre-Graphulo</a:t>
            </a:r>
          </a:p>
          <a:p>
            <a:pPr>
              <a:spcBef>
                <a:spcPts val="1200"/>
              </a:spcBef>
            </a:pPr>
            <a:r>
              <a:rPr lang="en-US" dirty="0" smtClean="0"/>
              <a:t>Inner Product </a:t>
            </a:r>
          </a:p>
          <a:p>
            <a:pPr>
              <a:spcBef>
                <a:spcPts val="1200"/>
              </a:spcBef>
            </a:pPr>
            <a:r>
              <a:rPr lang="en-US" dirty="0" smtClean="0"/>
              <a:t>Outer Product</a:t>
            </a:r>
          </a:p>
          <a:p>
            <a:pPr>
              <a:spcBef>
                <a:spcPts val="1200"/>
              </a:spcBef>
            </a:pPr>
            <a:r>
              <a:rPr lang="en-US" dirty="0" smtClean="0"/>
              <a:t>Accumulo Implementation</a:t>
            </a:r>
          </a:p>
          <a:p>
            <a:pPr>
              <a:spcBef>
                <a:spcPts val="1200"/>
              </a:spcBef>
            </a:pPr>
            <a:r>
              <a:rPr lang="en-US" dirty="0" smtClean="0"/>
              <a:t>Performance</a:t>
            </a:r>
          </a:p>
          <a:p>
            <a:pPr>
              <a:spcBef>
                <a:spcPts val="1200"/>
              </a:spcBef>
            </a:pPr>
            <a:r>
              <a:rPr lang="en-US" dirty="0" smtClean="0"/>
              <a:t>Conclusions</a:t>
            </a:r>
            <a:endParaRPr lang="en-US" dirty="0"/>
          </a:p>
        </p:txBody>
      </p:sp>
      <p:sp>
        <p:nvSpPr>
          <p:cNvPr id="7" name="AutoShape 7"/>
          <p:cNvSpPr>
            <a:spLocks noChangeArrowheads="1"/>
          </p:cNvSpPr>
          <p:nvPr/>
        </p:nvSpPr>
        <p:spPr bwMode="auto">
          <a:xfrm>
            <a:off x="2526324" y="2983523"/>
            <a:ext cx="571500" cy="317500"/>
          </a:xfrm>
          <a:prstGeom prst="rightArrow">
            <a:avLst>
              <a:gd name="adj1" fmla="val 50000"/>
              <a:gd name="adj2" fmla="val 65000"/>
            </a:avLst>
          </a:prstGeom>
          <a:solidFill>
            <a:srgbClr val="A5131D"/>
          </a:solidFill>
          <a:ln w="12700">
            <a:noFill/>
            <a:miter lim="800000"/>
            <a:headEnd type="none" w="sm" len="sm"/>
            <a:tailEnd type="none" w="sm" len="sm"/>
          </a:ln>
        </p:spPr>
        <p:txBody>
          <a:bodyPr wrap="none" lIns="91365" tIns="45683" rIns="91365" bIns="45683" anchor="ctr"/>
          <a:lstStyle/>
          <a:p>
            <a:endParaRPr lang="en-US"/>
          </a:p>
        </p:txBody>
      </p:sp>
    </p:spTree>
    <p:extLst>
      <p:ext uri="{BB962C8B-B14F-4D97-AF65-F5344CB8AC3E}">
        <p14:creationId xmlns:p14="http://schemas.microsoft.com/office/powerpoint/2010/main" val="678719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353" y="984506"/>
            <a:ext cx="8651631" cy="4828032"/>
          </a:xfrm>
        </p:spPr>
        <p:txBody>
          <a:bodyPr/>
          <a:lstStyle/>
          <a:p>
            <a:pPr marL="0" indent="0">
              <a:lnSpc>
                <a:spcPct val="100000"/>
              </a:lnSpc>
              <a:spcBef>
                <a:spcPts val="300"/>
              </a:spcBef>
              <a:buNone/>
            </a:pPr>
            <a:endParaRPr lang="en-US" sz="2800" dirty="0" smtClean="0"/>
          </a:p>
          <a:p>
            <a:pPr marL="0" indent="0">
              <a:lnSpc>
                <a:spcPct val="100000"/>
              </a:lnSpc>
              <a:spcBef>
                <a:spcPts val="300"/>
              </a:spcBef>
              <a:buNone/>
            </a:pPr>
            <a:r>
              <a:rPr lang="en-US" sz="2800" i="1" dirty="0" smtClean="0"/>
              <a:t>This work is NOT</a:t>
            </a:r>
          </a:p>
          <a:p>
            <a:pPr marL="0" indent="0">
              <a:lnSpc>
                <a:spcPct val="100000"/>
              </a:lnSpc>
              <a:spcBef>
                <a:spcPts val="300"/>
              </a:spcBef>
              <a:buNone/>
            </a:pPr>
            <a:r>
              <a:rPr lang="en-US" sz="2800" dirty="0" smtClean="0"/>
              <a:t>	Creating the best system </a:t>
            </a:r>
          </a:p>
          <a:p>
            <a:pPr marL="0" indent="0">
              <a:lnSpc>
                <a:spcPct val="100000"/>
              </a:lnSpc>
              <a:spcBef>
                <a:spcPts val="300"/>
              </a:spcBef>
              <a:buNone/>
            </a:pPr>
            <a:r>
              <a:rPr lang="en-US" sz="2800" dirty="0"/>
              <a:t>	</a:t>
            </a:r>
            <a:r>
              <a:rPr lang="en-US" sz="2800" dirty="0" smtClean="0"/>
              <a:t>for a particular task (matrix multiply)</a:t>
            </a:r>
          </a:p>
        </p:txBody>
      </p:sp>
    </p:spTree>
    <p:extLst>
      <p:ext uri="{BB962C8B-B14F-4D97-AF65-F5344CB8AC3E}">
        <p14:creationId xmlns:p14="http://schemas.microsoft.com/office/powerpoint/2010/main" val="22827382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Multiply Before Graphulo</a:t>
            </a:r>
            <a:endParaRPr lang="en-US" dirty="0"/>
          </a:p>
        </p:txBody>
      </p:sp>
      <p:sp>
        <p:nvSpPr>
          <p:cNvPr id="4" name="Flowchart: Magnetic Disk 3"/>
          <p:cNvSpPr/>
          <p:nvPr/>
        </p:nvSpPr>
        <p:spPr bwMode="auto">
          <a:xfrm>
            <a:off x="6629400" y="1431757"/>
            <a:ext cx="1371600" cy="2550695"/>
          </a:xfrm>
          <a:prstGeom prst="flowChartMagneticDisk">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110" charset="0"/>
              </a:rPr>
              <a:t>Accumulo</a:t>
            </a:r>
          </a:p>
        </p:txBody>
      </p:sp>
      <p:sp>
        <p:nvSpPr>
          <p:cNvPr id="5" name="Flowchart: Internal Storage 4"/>
          <p:cNvSpPr/>
          <p:nvPr/>
        </p:nvSpPr>
        <p:spPr bwMode="auto">
          <a:xfrm>
            <a:off x="6220326" y="1485900"/>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110" charset="0"/>
              </a:rPr>
              <a:t>A</a:t>
            </a:r>
          </a:p>
        </p:txBody>
      </p:sp>
      <p:sp>
        <p:nvSpPr>
          <p:cNvPr id="6" name="Flowchart: Internal Storage 5"/>
          <p:cNvSpPr/>
          <p:nvPr/>
        </p:nvSpPr>
        <p:spPr bwMode="auto">
          <a:xfrm>
            <a:off x="6220326" y="2081463"/>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110" charset="0"/>
              </a:rPr>
              <a:t>B</a:t>
            </a:r>
          </a:p>
        </p:txBody>
      </p:sp>
      <p:sp>
        <p:nvSpPr>
          <p:cNvPr id="11" name="Rounded Rectangle 10"/>
          <p:cNvSpPr/>
          <p:nvPr/>
        </p:nvSpPr>
        <p:spPr bwMode="auto">
          <a:xfrm>
            <a:off x="3549316" y="2337427"/>
            <a:ext cx="1155033" cy="84562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Client</a:t>
            </a:r>
          </a:p>
        </p:txBody>
      </p:sp>
    </p:spTree>
    <p:extLst>
      <p:ext uri="{BB962C8B-B14F-4D97-AF65-F5344CB8AC3E}">
        <p14:creationId xmlns:p14="http://schemas.microsoft.com/office/powerpoint/2010/main" val="23345996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Multiply Before Graphulo</a:t>
            </a:r>
            <a:endParaRPr lang="en-US" dirty="0"/>
          </a:p>
        </p:txBody>
      </p:sp>
      <p:sp>
        <p:nvSpPr>
          <p:cNvPr id="4" name="Flowchart: Magnetic Disk 3"/>
          <p:cNvSpPr/>
          <p:nvPr/>
        </p:nvSpPr>
        <p:spPr bwMode="auto">
          <a:xfrm>
            <a:off x="6629400" y="1431757"/>
            <a:ext cx="1371600" cy="2550695"/>
          </a:xfrm>
          <a:prstGeom prst="flowChartMagneticDisk">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110" charset="0"/>
              </a:rPr>
              <a:t>Accumulo</a:t>
            </a:r>
          </a:p>
        </p:txBody>
      </p:sp>
      <p:sp>
        <p:nvSpPr>
          <p:cNvPr id="5" name="Flowchart: Internal Storage 4"/>
          <p:cNvSpPr/>
          <p:nvPr/>
        </p:nvSpPr>
        <p:spPr bwMode="auto">
          <a:xfrm>
            <a:off x="6220326" y="1485900"/>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110" charset="0"/>
              </a:rPr>
              <a:t>A</a:t>
            </a:r>
          </a:p>
        </p:txBody>
      </p:sp>
      <p:sp>
        <p:nvSpPr>
          <p:cNvPr id="6" name="Flowchart: Internal Storage 5"/>
          <p:cNvSpPr/>
          <p:nvPr/>
        </p:nvSpPr>
        <p:spPr bwMode="auto">
          <a:xfrm>
            <a:off x="6220326" y="2081463"/>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110" charset="0"/>
              </a:rPr>
              <a:t>B</a:t>
            </a:r>
          </a:p>
        </p:txBody>
      </p:sp>
      <p:sp>
        <p:nvSpPr>
          <p:cNvPr id="8" name="Rounded Rectangle 7"/>
          <p:cNvSpPr/>
          <p:nvPr/>
        </p:nvSpPr>
        <p:spPr bwMode="auto">
          <a:xfrm>
            <a:off x="3549316" y="2337427"/>
            <a:ext cx="1155033" cy="84562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Client</a:t>
            </a:r>
          </a:p>
        </p:txBody>
      </p:sp>
      <p:sp>
        <p:nvSpPr>
          <p:cNvPr id="11" name="Flowchart: Internal Storage 10"/>
          <p:cNvSpPr/>
          <p:nvPr/>
        </p:nvSpPr>
        <p:spPr bwMode="auto">
          <a:xfrm>
            <a:off x="3469550" y="2066716"/>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110" charset="0"/>
              </a:rPr>
              <a:t>A</a:t>
            </a:r>
          </a:p>
        </p:txBody>
      </p:sp>
      <p:sp>
        <p:nvSpPr>
          <p:cNvPr id="12" name="Flowchart: Internal Storage 11"/>
          <p:cNvSpPr/>
          <p:nvPr/>
        </p:nvSpPr>
        <p:spPr bwMode="auto">
          <a:xfrm>
            <a:off x="4052414" y="2065095"/>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110" charset="0"/>
              </a:rPr>
              <a:t>B</a:t>
            </a:r>
          </a:p>
        </p:txBody>
      </p:sp>
      <p:sp>
        <p:nvSpPr>
          <p:cNvPr id="7" name="Left Arrow 6"/>
          <p:cNvSpPr/>
          <p:nvPr/>
        </p:nvSpPr>
        <p:spPr bwMode="auto">
          <a:xfrm rot="20719283">
            <a:off x="3849410" y="1723002"/>
            <a:ext cx="2441261" cy="293846"/>
          </a:xfrm>
          <a:prstGeom prst="leftArrow">
            <a:avLst/>
          </a:prstGeom>
          <a:solidFill>
            <a:schemeClr val="bg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9" name="Left Arrow 8"/>
          <p:cNvSpPr/>
          <p:nvPr/>
        </p:nvSpPr>
        <p:spPr bwMode="auto">
          <a:xfrm rot="21255880">
            <a:off x="4538045" y="2106735"/>
            <a:ext cx="1762877" cy="293846"/>
          </a:xfrm>
          <a:prstGeom prst="leftArrow">
            <a:avLst/>
          </a:prstGeom>
          <a:solidFill>
            <a:schemeClr val="bg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3" name="TextBox 2"/>
          <p:cNvSpPr txBox="1"/>
          <p:nvPr/>
        </p:nvSpPr>
        <p:spPr>
          <a:xfrm>
            <a:off x="4793499" y="1263316"/>
            <a:ext cx="736100" cy="369332"/>
          </a:xfrm>
          <a:prstGeom prst="rect">
            <a:avLst/>
          </a:prstGeom>
          <a:noFill/>
        </p:spPr>
        <p:txBody>
          <a:bodyPr wrap="none" rtlCol="0">
            <a:spAutoFit/>
          </a:bodyPr>
          <a:lstStyle/>
          <a:p>
            <a:pPr algn="ctr"/>
            <a:r>
              <a:rPr lang="en-US" b="1" dirty="0" smtClean="0"/>
              <a:t>Scan</a:t>
            </a:r>
            <a:endParaRPr lang="en-US" b="1" dirty="0"/>
          </a:p>
        </p:txBody>
      </p:sp>
    </p:spTree>
    <p:extLst>
      <p:ext uri="{BB962C8B-B14F-4D97-AF65-F5344CB8AC3E}">
        <p14:creationId xmlns:p14="http://schemas.microsoft.com/office/powerpoint/2010/main" val="40710683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Multiply Before Graphulo</a:t>
            </a:r>
            <a:endParaRPr lang="en-US" dirty="0"/>
          </a:p>
        </p:txBody>
      </p:sp>
      <p:sp>
        <p:nvSpPr>
          <p:cNvPr id="4" name="Flowchart: Magnetic Disk 3"/>
          <p:cNvSpPr/>
          <p:nvPr/>
        </p:nvSpPr>
        <p:spPr bwMode="auto">
          <a:xfrm>
            <a:off x="6629400" y="1431757"/>
            <a:ext cx="1371600" cy="2550695"/>
          </a:xfrm>
          <a:prstGeom prst="flowChartMagneticDisk">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110" charset="0"/>
              </a:rPr>
              <a:t>Accumulo</a:t>
            </a:r>
          </a:p>
        </p:txBody>
      </p:sp>
      <p:sp>
        <p:nvSpPr>
          <p:cNvPr id="5" name="Flowchart: Internal Storage 4"/>
          <p:cNvSpPr/>
          <p:nvPr/>
        </p:nvSpPr>
        <p:spPr bwMode="auto">
          <a:xfrm>
            <a:off x="6220326" y="1485900"/>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110" charset="0"/>
              </a:rPr>
              <a:t>A</a:t>
            </a:r>
          </a:p>
        </p:txBody>
      </p:sp>
      <p:sp>
        <p:nvSpPr>
          <p:cNvPr id="6" name="Flowchart: Internal Storage 5"/>
          <p:cNvSpPr/>
          <p:nvPr/>
        </p:nvSpPr>
        <p:spPr bwMode="auto">
          <a:xfrm>
            <a:off x="6220326" y="2081463"/>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110" charset="0"/>
              </a:rPr>
              <a:t>B</a:t>
            </a:r>
          </a:p>
        </p:txBody>
      </p:sp>
      <p:sp>
        <p:nvSpPr>
          <p:cNvPr id="8" name="Rounded Rectangle 7"/>
          <p:cNvSpPr/>
          <p:nvPr/>
        </p:nvSpPr>
        <p:spPr bwMode="auto">
          <a:xfrm>
            <a:off x="3549316" y="2337427"/>
            <a:ext cx="1155033" cy="84562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Client</a:t>
            </a:r>
          </a:p>
        </p:txBody>
      </p:sp>
      <p:sp>
        <p:nvSpPr>
          <p:cNvPr id="10" name="Curved Right Arrow 9"/>
          <p:cNvSpPr/>
          <p:nvPr/>
        </p:nvSpPr>
        <p:spPr bwMode="auto">
          <a:xfrm>
            <a:off x="2851484" y="2352173"/>
            <a:ext cx="938463" cy="830876"/>
          </a:xfrm>
          <a:prstGeom prst="curvedRightArrow">
            <a:avLst/>
          </a:prstGeom>
          <a:solidFill>
            <a:schemeClr val="bg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 name="Flowchart: Internal Storage 10"/>
          <p:cNvSpPr/>
          <p:nvPr/>
        </p:nvSpPr>
        <p:spPr bwMode="auto">
          <a:xfrm>
            <a:off x="3469550" y="2066716"/>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110" charset="0"/>
              </a:rPr>
              <a:t>A</a:t>
            </a:r>
          </a:p>
        </p:txBody>
      </p:sp>
      <p:sp>
        <p:nvSpPr>
          <p:cNvPr id="12" name="Flowchart: Internal Storage 11"/>
          <p:cNvSpPr/>
          <p:nvPr/>
        </p:nvSpPr>
        <p:spPr bwMode="auto">
          <a:xfrm>
            <a:off x="4052414" y="2065095"/>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110" charset="0"/>
              </a:rPr>
              <a:t>B</a:t>
            </a:r>
          </a:p>
        </p:txBody>
      </p:sp>
      <p:sp>
        <p:nvSpPr>
          <p:cNvPr id="13" name="Flowchart: Internal Storage 12"/>
          <p:cNvSpPr/>
          <p:nvPr/>
        </p:nvSpPr>
        <p:spPr bwMode="auto">
          <a:xfrm>
            <a:off x="3864364" y="2939061"/>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1" dirty="0">
                <a:latin typeface="Arial" pitchFamily="-110" charset="0"/>
              </a:rPr>
              <a:t>C</a:t>
            </a:r>
            <a:endParaRPr kumimoji="0" lang="en-US" sz="2000" b="1" i="0" u="none" strike="noStrike" cap="none" normalizeH="0" baseline="0" dirty="0" smtClean="0">
              <a:ln>
                <a:noFill/>
              </a:ln>
              <a:solidFill>
                <a:schemeClr val="tx1"/>
              </a:solidFill>
              <a:effectLst/>
              <a:latin typeface="Arial" pitchFamily="-110" charset="0"/>
            </a:endParaRPr>
          </a:p>
        </p:txBody>
      </p:sp>
      <p:sp>
        <p:nvSpPr>
          <p:cNvPr id="14" name="TextBox 13"/>
          <p:cNvSpPr txBox="1"/>
          <p:nvPr/>
        </p:nvSpPr>
        <p:spPr>
          <a:xfrm>
            <a:off x="1208890" y="2437072"/>
            <a:ext cx="1454244" cy="646331"/>
          </a:xfrm>
          <a:prstGeom prst="rect">
            <a:avLst/>
          </a:prstGeom>
          <a:noFill/>
        </p:spPr>
        <p:txBody>
          <a:bodyPr wrap="none" rtlCol="0">
            <a:spAutoFit/>
          </a:bodyPr>
          <a:lstStyle/>
          <a:p>
            <a:pPr algn="ctr"/>
            <a:r>
              <a:rPr lang="en-US" b="1" dirty="0" smtClean="0"/>
              <a:t>Multiply</a:t>
            </a:r>
            <a:endParaRPr lang="en-US" b="1" dirty="0"/>
          </a:p>
          <a:p>
            <a:pPr algn="ctr"/>
            <a:r>
              <a:rPr lang="en-US" b="1" dirty="0" smtClean="0"/>
              <a:t>in-memory*</a:t>
            </a:r>
          </a:p>
        </p:txBody>
      </p:sp>
      <p:sp>
        <p:nvSpPr>
          <p:cNvPr id="15" name="TextBox 14"/>
          <p:cNvSpPr txBox="1"/>
          <p:nvPr/>
        </p:nvSpPr>
        <p:spPr>
          <a:xfrm>
            <a:off x="303629" y="5859379"/>
            <a:ext cx="6325771" cy="338554"/>
          </a:xfrm>
          <a:prstGeom prst="rect">
            <a:avLst/>
          </a:prstGeom>
          <a:noFill/>
        </p:spPr>
        <p:txBody>
          <a:bodyPr wrap="none" rtlCol="0">
            <a:spAutoFit/>
          </a:bodyPr>
          <a:lstStyle/>
          <a:p>
            <a:r>
              <a:rPr lang="en-US" sz="1600" b="1" dirty="0" smtClean="0"/>
              <a:t>*Blocked algorithms exist for large tables at reduced efficiency</a:t>
            </a:r>
            <a:endParaRPr lang="en-US" sz="1600" b="1" dirty="0"/>
          </a:p>
        </p:txBody>
      </p:sp>
    </p:spTree>
    <p:extLst>
      <p:ext uri="{BB962C8B-B14F-4D97-AF65-F5344CB8AC3E}">
        <p14:creationId xmlns:p14="http://schemas.microsoft.com/office/powerpoint/2010/main" val="23963483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Multiply Before Graphulo</a:t>
            </a:r>
            <a:endParaRPr lang="en-US" dirty="0"/>
          </a:p>
        </p:txBody>
      </p:sp>
      <p:sp>
        <p:nvSpPr>
          <p:cNvPr id="4" name="Flowchart: Magnetic Disk 3"/>
          <p:cNvSpPr/>
          <p:nvPr/>
        </p:nvSpPr>
        <p:spPr bwMode="auto">
          <a:xfrm>
            <a:off x="6629400" y="1431757"/>
            <a:ext cx="1371600" cy="2550695"/>
          </a:xfrm>
          <a:prstGeom prst="flowChartMagneticDisk">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110" charset="0"/>
              </a:rPr>
              <a:t>Accumulo</a:t>
            </a:r>
          </a:p>
        </p:txBody>
      </p:sp>
      <p:sp>
        <p:nvSpPr>
          <p:cNvPr id="5" name="Flowchart: Internal Storage 4"/>
          <p:cNvSpPr/>
          <p:nvPr/>
        </p:nvSpPr>
        <p:spPr bwMode="auto">
          <a:xfrm>
            <a:off x="6220326" y="1485900"/>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110" charset="0"/>
              </a:rPr>
              <a:t>A</a:t>
            </a:r>
          </a:p>
        </p:txBody>
      </p:sp>
      <p:sp>
        <p:nvSpPr>
          <p:cNvPr id="6" name="Flowchart: Internal Storage 5"/>
          <p:cNvSpPr/>
          <p:nvPr/>
        </p:nvSpPr>
        <p:spPr bwMode="auto">
          <a:xfrm>
            <a:off x="6220326" y="2081463"/>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110" charset="0"/>
              </a:rPr>
              <a:t>B</a:t>
            </a:r>
          </a:p>
        </p:txBody>
      </p:sp>
      <p:sp>
        <p:nvSpPr>
          <p:cNvPr id="8" name="Rounded Rectangle 7"/>
          <p:cNvSpPr/>
          <p:nvPr/>
        </p:nvSpPr>
        <p:spPr bwMode="auto">
          <a:xfrm>
            <a:off x="3549316" y="2337427"/>
            <a:ext cx="1155033" cy="84562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Client</a:t>
            </a:r>
          </a:p>
        </p:txBody>
      </p:sp>
      <p:sp>
        <p:nvSpPr>
          <p:cNvPr id="11" name="Flowchart: Internal Storage 10"/>
          <p:cNvSpPr/>
          <p:nvPr/>
        </p:nvSpPr>
        <p:spPr bwMode="auto">
          <a:xfrm>
            <a:off x="3469550" y="2066716"/>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110" charset="0"/>
              </a:rPr>
              <a:t>A</a:t>
            </a:r>
          </a:p>
        </p:txBody>
      </p:sp>
      <p:sp>
        <p:nvSpPr>
          <p:cNvPr id="12" name="Flowchart: Internal Storage 11"/>
          <p:cNvSpPr/>
          <p:nvPr/>
        </p:nvSpPr>
        <p:spPr bwMode="auto">
          <a:xfrm>
            <a:off x="4052414" y="2065095"/>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110" charset="0"/>
              </a:rPr>
              <a:t>B</a:t>
            </a:r>
          </a:p>
        </p:txBody>
      </p:sp>
      <p:sp>
        <p:nvSpPr>
          <p:cNvPr id="13" name="Flowchart: Internal Storage 12"/>
          <p:cNvSpPr/>
          <p:nvPr/>
        </p:nvSpPr>
        <p:spPr bwMode="auto">
          <a:xfrm>
            <a:off x="3864364" y="2939061"/>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1" dirty="0">
                <a:latin typeface="Arial" pitchFamily="-110" charset="0"/>
              </a:rPr>
              <a:t>C</a:t>
            </a:r>
            <a:endParaRPr kumimoji="0" lang="en-US" sz="2000" b="1" i="0" u="none" strike="noStrike" cap="none" normalizeH="0" baseline="0" dirty="0" smtClean="0">
              <a:ln>
                <a:noFill/>
              </a:ln>
              <a:solidFill>
                <a:schemeClr val="tx1"/>
              </a:solidFill>
              <a:effectLst/>
              <a:latin typeface="Arial" pitchFamily="-110" charset="0"/>
            </a:endParaRPr>
          </a:p>
        </p:txBody>
      </p:sp>
      <p:sp>
        <p:nvSpPr>
          <p:cNvPr id="15" name="Flowchart: Internal Storage 14"/>
          <p:cNvSpPr/>
          <p:nvPr/>
        </p:nvSpPr>
        <p:spPr bwMode="auto">
          <a:xfrm>
            <a:off x="6216254" y="3140241"/>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1" dirty="0">
                <a:latin typeface="Arial" pitchFamily="-110" charset="0"/>
              </a:rPr>
              <a:t>C</a:t>
            </a:r>
            <a:endParaRPr kumimoji="0" lang="en-US" sz="2000" b="1" i="0" u="none" strike="noStrike" cap="none" normalizeH="0" baseline="0" dirty="0" smtClean="0">
              <a:ln>
                <a:noFill/>
              </a:ln>
              <a:solidFill>
                <a:schemeClr val="tx1"/>
              </a:solidFill>
              <a:effectLst/>
              <a:latin typeface="Arial" pitchFamily="-110" charset="0"/>
            </a:endParaRPr>
          </a:p>
        </p:txBody>
      </p:sp>
      <p:sp>
        <p:nvSpPr>
          <p:cNvPr id="14" name="Left Arrow 13"/>
          <p:cNvSpPr/>
          <p:nvPr/>
        </p:nvSpPr>
        <p:spPr bwMode="auto">
          <a:xfrm rot="11297712">
            <a:off x="4309666" y="3079622"/>
            <a:ext cx="2020954" cy="293846"/>
          </a:xfrm>
          <a:prstGeom prst="leftArrow">
            <a:avLst/>
          </a:prstGeom>
          <a:solidFill>
            <a:schemeClr val="bg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6" name="TextBox 15"/>
          <p:cNvSpPr txBox="1"/>
          <p:nvPr/>
        </p:nvSpPr>
        <p:spPr>
          <a:xfrm>
            <a:off x="4764688" y="3410951"/>
            <a:ext cx="757580" cy="369332"/>
          </a:xfrm>
          <a:prstGeom prst="rect">
            <a:avLst/>
          </a:prstGeom>
          <a:noFill/>
        </p:spPr>
        <p:txBody>
          <a:bodyPr wrap="none" rtlCol="0">
            <a:spAutoFit/>
          </a:bodyPr>
          <a:lstStyle/>
          <a:p>
            <a:pPr algn="ctr"/>
            <a:r>
              <a:rPr lang="en-US" b="1" dirty="0" smtClean="0"/>
              <a:t>Write</a:t>
            </a:r>
            <a:endParaRPr lang="en-US" b="1" dirty="0"/>
          </a:p>
        </p:txBody>
      </p:sp>
    </p:spTree>
    <p:extLst>
      <p:ext uri="{BB962C8B-B14F-4D97-AF65-F5344CB8AC3E}">
        <p14:creationId xmlns:p14="http://schemas.microsoft.com/office/powerpoint/2010/main" val="26686712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Multiply Before Graphulo</a:t>
            </a:r>
            <a:endParaRPr lang="en-US" dirty="0"/>
          </a:p>
        </p:txBody>
      </p:sp>
      <p:sp>
        <p:nvSpPr>
          <p:cNvPr id="4" name="Flowchart: Magnetic Disk 3"/>
          <p:cNvSpPr/>
          <p:nvPr/>
        </p:nvSpPr>
        <p:spPr bwMode="auto">
          <a:xfrm>
            <a:off x="6629400" y="1431757"/>
            <a:ext cx="1371600" cy="2550695"/>
          </a:xfrm>
          <a:prstGeom prst="flowChartMagneticDisk">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110" charset="0"/>
              </a:rPr>
              <a:t>Accumulo</a:t>
            </a:r>
          </a:p>
        </p:txBody>
      </p:sp>
      <p:sp>
        <p:nvSpPr>
          <p:cNvPr id="5" name="Flowchart: Internal Storage 4"/>
          <p:cNvSpPr/>
          <p:nvPr/>
        </p:nvSpPr>
        <p:spPr bwMode="auto">
          <a:xfrm>
            <a:off x="6220326" y="1485900"/>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110" charset="0"/>
              </a:rPr>
              <a:t>A</a:t>
            </a:r>
          </a:p>
        </p:txBody>
      </p:sp>
      <p:sp>
        <p:nvSpPr>
          <p:cNvPr id="6" name="Flowchart: Internal Storage 5"/>
          <p:cNvSpPr/>
          <p:nvPr/>
        </p:nvSpPr>
        <p:spPr bwMode="auto">
          <a:xfrm>
            <a:off x="6220326" y="2081463"/>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110" charset="0"/>
              </a:rPr>
              <a:t>B</a:t>
            </a:r>
          </a:p>
        </p:txBody>
      </p:sp>
      <p:sp>
        <p:nvSpPr>
          <p:cNvPr id="8" name="Rounded Rectangle 7"/>
          <p:cNvSpPr/>
          <p:nvPr/>
        </p:nvSpPr>
        <p:spPr bwMode="auto">
          <a:xfrm>
            <a:off x="3549316" y="2337427"/>
            <a:ext cx="1155033" cy="84562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Client</a:t>
            </a:r>
          </a:p>
        </p:txBody>
      </p:sp>
      <p:sp>
        <p:nvSpPr>
          <p:cNvPr id="12" name="Flowchart: Internal Storage 11"/>
          <p:cNvSpPr/>
          <p:nvPr/>
        </p:nvSpPr>
        <p:spPr bwMode="auto">
          <a:xfrm>
            <a:off x="4052414" y="2065095"/>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110" charset="0"/>
              </a:rPr>
              <a:t>B</a:t>
            </a:r>
          </a:p>
        </p:txBody>
      </p:sp>
      <p:sp>
        <p:nvSpPr>
          <p:cNvPr id="13" name="Flowchart: Internal Storage 12"/>
          <p:cNvSpPr/>
          <p:nvPr/>
        </p:nvSpPr>
        <p:spPr bwMode="auto">
          <a:xfrm>
            <a:off x="3864364" y="2939061"/>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1" dirty="0">
                <a:latin typeface="Arial" pitchFamily="-110" charset="0"/>
              </a:rPr>
              <a:t>C</a:t>
            </a:r>
            <a:endParaRPr kumimoji="0" lang="en-US" sz="2000" b="1" i="0" u="none" strike="noStrike" cap="none" normalizeH="0" baseline="0" dirty="0" smtClean="0">
              <a:ln>
                <a:noFill/>
              </a:ln>
              <a:solidFill>
                <a:schemeClr val="tx1"/>
              </a:solidFill>
              <a:effectLst/>
              <a:latin typeface="Arial" pitchFamily="-110" charset="0"/>
            </a:endParaRPr>
          </a:p>
        </p:txBody>
      </p:sp>
      <p:sp>
        <p:nvSpPr>
          <p:cNvPr id="15" name="Flowchart: Internal Storage 14"/>
          <p:cNvSpPr/>
          <p:nvPr/>
        </p:nvSpPr>
        <p:spPr bwMode="auto">
          <a:xfrm>
            <a:off x="6216254" y="3140241"/>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1" dirty="0">
                <a:latin typeface="Arial" pitchFamily="-110" charset="0"/>
              </a:rPr>
              <a:t>C</a:t>
            </a:r>
            <a:endParaRPr kumimoji="0" lang="en-US" sz="2000" b="1" i="0" u="none" strike="noStrike" cap="none" normalizeH="0" baseline="0" dirty="0" smtClean="0">
              <a:ln>
                <a:noFill/>
              </a:ln>
              <a:solidFill>
                <a:schemeClr val="tx1"/>
              </a:solidFill>
              <a:effectLst/>
              <a:latin typeface="Arial" pitchFamily="-110" charset="0"/>
            </a:endParaRPr>
          </a:p>
        </p:txBody>
      </p:sp>
      <p:sp>
        <p:nvSpPr>
          <p:cNvPr id="14" name="Left Arrow 13"/>
          <p:cNvSpPr/>
          <p:nvPr/>
        </p:nvSpPr>
        <p:spPr bwMode="auto">
          <a:xfrm rot="11297712">
            <a:off x="4309666" y="3079622"/>
            <a:ext cx="2020954" cy="293846"/>
          </a:xfrm>
          <a:prstGeom prst="leftArrow">
            <a:avLst/>
          </a:prstGeom>
          <a:solidFill>
            <a:schemeClr val="bg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6" name="TextBox 15"/>
          <p:cNvSpPr txBox="1"/>
          <p:nvPr/>
        </p:nvSpPr>
        <p:spPr>
          <a:xfrm>
            <a:off x="4764688" y="3410951"/>
            <a:ext cx="757580" cy="369332"/>
          </a:xfrm>
          <a:prstGeom prst="rect">
            <a:avLst/>
          </a:prstGeom>
          <a:noFill/>
        </p:spPr>
        <p:txBody>
          <a:bodyPr wrap="none" rtlCol="0">
            <a:spAutoFit/>
          </a:bodyPr>
          <a:lstStyle/>
          <a:p>
            <a:pPr algn="ctr"/>
            <a:r>
              <a:rPr lang="en-US" b="1" dirty="0" smtClean="0"/>
              <a:t>Write</a:t>
            </a:r>
            <a:endParaRPr lang="en-US" b="1" dirty="0"/>
          </a:p>
        </p:txBody>
      </p:sp>
      <p:sp>
        <p:nvSpPr>
          <p:cNvPr id="18" name="Left Arrow 17"/>
          <p:cNvSpPr/>
          <p:nvPr/>
        </p:nvSpPr>
        <p:spPr bwMode="auto">
          <a:xfrm rot="21255880">
            <a:off x="4538045" y="2106735"/>
            <a:ext cx="1762877" cy="293846"/>
          </a:xfrm>
          <a:prstGeom prst="leftArrow">
            <a:avLst/>
          </a:prstGeom>
          <a:solidFill>
            <a:schemeClr val="bg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9" name="TextBox 18"/>
          <p:cNvSpPr txBox="1"/>
          <p:nvPr/>
        </p:nvSpPr>
        <p:spPr>
          <a:xfrm>
            <a:off x="4793499" y="1263316"/>
            <a:ext cx="736100" cy="369332"/>
          </a:xfrm>
          <a:prstGeom prst="rect">
            <a:avLst/>
          </a:prstGeom>
          <a:noFill/>
        </p:spPr>
        <p:txBody>
          <a:bodyPr wrap="none" rtlCol="0">
            <a:spAutoFit/>
          </a:bodyPr>
          <a:lstStyle/>
          <a:p>
            <a:pPr algn="ctr"/>
            <a:r>
              <a:rPr lang="en-US" b="1" dirty="0" smtClean="0"/>
              <a:t>Scan</a:t>
            </a:r>
            <a:endParaRPr lang="en-US" b="1" dirty="0"/>
          </a:p>
        </p:txBody>
      </p:sp>
      <p:sp>
        <p:nvSpPr>
          <p:cNvPr id="23" name="Curved Right Arrow 22"/>
          <p:cNvSpPr/>
          <p:nvPr/>
        </p:nvSpPr>
        <p:spPr bwMode="auto">
          <a:xfrm>
            <a:off x="2851484" y="2352173"/>
            <a:ext cx="938463" cy="830876"/>
          </a:xfrm>
          <a:prstGeom prst="curvedRightArrow">
            <a:avLst/>
          </a:prstGeom>
          <a:solidFill>
            <a:schemeClr val="bg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4" name="TextBox 23"/>
          <p:cNvSpPr txBox="1"/>
          <p:nvPr/>
        </p:nvSpPr>
        <p:spPr>
          <a:xfrm>
            <a:off x="1208890" y="2437072"/>
            <a:ext cx="1454244" cy="646331"/>
          </a:xfrm>
          <a:prstGeom prst="rect">
            <a:avLst/>
          </a:prstGeom>
          <a:noFill/>
        </p:spPr>
        <p:txBody>
          <a:bodyPr wrap="none" rtlCol="0">
            <a:spAutoFit/>
          </a:bodyPr>
          <a:lstStyle/>
          <a:p>
            <a:pPr algn="ctr"/>
            <a:r>
              <a:rPr lang="en-US" b="1" dirty="0" smtClean="0"/>
              <a:t>Multiply</a:t>
            </a:r>
            <a:endParaRPr lang="en-US" b="1" dirty="0"/>
          </a:p>
          <a:p>
            <a:pPr algn="ctr"/>
            <a:r>
              <a:rPr lang="en-US" b="1" dirty="0" smtClean="0"/>
              <a:t>in-memory*</a:t>
            </a:r>
          </a:p>
        </p:txBody>
      </p:sp>
      <p:sp>
        <p:nvSpPr>
          <p:cNvPr id="11" name="Flowchart: Internal Storage 10"/>
          <p:cNvSpPr/>
          <p:nvPr/>
        </p:nvSpPr>
        <p:spPr bwMode="auto">
          <a:xfrm>
            <a:off x="3469550" y="2066716"/>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110" charset="0"/>
              </a:rPr>
              <a:t>A</a:t>
            </a:r>
          </a:p>
        </p:txBody>
      </p:sp>
      <p:sp>
        <p:nvSpPr>
          <p:cNvPr id="17" name="Left Arrow 16"/>
          <p:cNvSpPr/>
          <p:nvPr/>
        </p:nvSpPr>
        <p:spPr bwMode="auto">
          <a:xfrm rot="20719283">
            <a:off x="3849410" y="1723002"/>
            <a:ext cx="2441261" cy="293846"/>
          </a:xfrm>
          <a:prstGeom prst="leftArrow">
            <a:avLst/>
          </a:prstGeom>
          <a:solidFill>
            <a:schemeClr val="bg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0" name="TextBox 19"/>
          <p:cNvSpPr txBox="1"/>
          <p:nvPr/>
        </p:nvSpPr>
        <p:spPr>
          <a:xfrm>
            <a:off x="303629" y="5859379"/>
            <a:ext cx="6325771" cy="338554"/>
          </a:xfrm>
          <a:prstGeom prst="rect">
            <a:avLst/>
          </a:prstGeom>
          <a:noFill/>
        </p:spPr>
        <p:txBody>
          <a:bodyPr wrap="none" rtlCol="0">
            <a:spAutoFit/>
          </a:bodyPr>
          <a:lstStyle/>
          <a:p>
            <a:r>
              <a:rPr lang="en-US" sz="1600" b="1" dirty="0" smtClean="0"/>
              <a:t>*Blocked algorithms exist for large tables at reduced efficiency</a:t>
            </a:r>
            <a:endParaRPr lang="en-US" sz="1600" b="1" dirty="0"/>
          </a:p>
        </p:txBody>
      </p:sp>
      <p:sp>
        <p:nvSpPr>
          <p:cNvPr id="21" name="TextBox 20"/>
          <p:cNvSpPr txBox="1"/>
          <p:nvPr/>
        </p:nvSpPr>
        <p:spPr>
          <a:xfrm>
            <a:off x="349546" y="4430123"/>
            <a:ext cx="4296369" cy="461665"/>
          </a:xfrm>
          <a:prstGeom prst="rect">
            <a:avLst/>
          </a:prstGeom>
          <a:noFill/>
        </p:spPr>
        <p:txBody>
          <a:bodyPr wrap="none" rtlCol="0">
            <a:spAutoFit/>
          </a:bodyPr>
          <a:lstStyle/>
          <a:p>
            <a:r>
              <a:rPr lang="en-US" sz="2400" b="1" dirty="0" smtClean="0"/>
              <a:t>Old: 	DB = Indexed Storage</a:t>
            </a:r>
          </a:p>
        </p:txBody>
      </p:sp>
    </p:spTree>
    <p:extLst>
      <p:ext uri="{BB962C8B-B14F-4D97-AF65-F5344CB8AC3E}">
        <p14:creationId xmlns:p14="http://schemas.microsoft.com/office/powerpoint/2010/main" val="31830149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Multiply Before Graphulo</a:t>
            </a:r>
            <a:endParaRPr lang="en-US" dirty="0"/>
          </a:p>
        </p:txBody>
      </p:sp>
      <p:sp>
        <p:nvSpPr>
          <p:cNvPr id="4" name="Flowchart: Magnetic Disk 3"/>
          <p:cNvSpPr/>
          <p:nvPr/>
        </p:nvSpPr>
        <p:spPr bwMode="auto">
          <a:xfrm>
            <a:off x="6629400" y="1431757"/>
            <a:ext cx="1371600" cy="2550695"/>
          </a:xfrm>
          <a:prstGeom prst="flowChartMagneticDisk">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110" charset="0"/>
              </a:rPr>
              <a:t>Accumulo</a:t>
            </a:r>
          </a:p>
        </p:txBody>
      </p:sp>
      <p:sp>
        <p:nvSpPr>
          <p:cNvPr id="5" name="Flowchart: Internal Storage 4"/>
          <p:cNvSpPr/>
          <p:nvPr/>
        </p:nvSpPr>
        <p:spPr bwMode="auto">
          <a:xfrm>
            <a:off x="6220326" y="1485900"/>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110" charset="0"/>
              </a:rPr>
              <a:t>A</a:t>
            </a:r>
          </a:p>
        </p:txBody>
      </p:sp>
      <p:sp>
        <p:nvSpPr>
          <p:cNvPr id="6" name="Flowchart: Internal Storage 5"/>
          <p:cNvSpPr/>
          <p:nvPr/>
        </p:nvSpPr>
        <p:spPr bwMode="auto">
          <a:xfrm>
            <a:off x="6220326" y="2081463"/>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110" charset="0"/>
              </a:rPr>
              <a:t>B</a:t>
            </a:r>
          </a:p>
        </p:txBody>
      </p:sp>
      <p:sp>
        <p:nvSpPr>
          <p:cNvPr id="8" name="Rounded Rectangle 7"/>
          <p:cNvSpPr/>
          <p:nvPr/>
        </p:nvSpPr>
        <p:spPr bwMode="auto">
          <a:xfrm>
            <a:off x="3549316" y="2337427"/>
            <a:ext cx="1155033" cy="84562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Client</a:t>
            </a:r>
          </a:p>
        </p:txBody>
      </p:sp>
      <p:sp>
        <p:nvSpPr>
          <p:cNvPr id="12" name="Flowchart: Internal Storage 11"/>
          <p:cNvSpPr/>
          <p:nvPr/>
        </p:nvSpPr>
        <p:spPr bwMode="auto">
          <a:xfrm>
            <a:off x="4052414" y="2065095"/>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110" charset="0"/>
              </a:rPr>
              <a:t>B</a:t>
            </a:r>
          </a:p>
        </p:txBody>
      </p:sp>
      <p:sp>
        <p:nvSpPr>
          <p:cNvPr id="13" name="Flowchart: Internal Storage 12"/>
          <p:cNvSpPr/>
          <p:nvPr/>
        </p:nvSpPr>
        <p:spPr bwMode="auto">
          <a:xfrm>
            <a:off x="3864364" y="2939061"/>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1" dirty="0">
                <a:latin typeface="Arial" pitchFamily="-110" charset="0"/>
              </a:rPr>
              <a:t>C</a:t>
            </a:r>
            <a:endParaRPr kumimoji="0" lang="en-US" sz="2000" b="1" i="0" u="none" strike="noStrike" cap="none" normalizeH="0" baseline="0" dirty="0" smtClean="0">
              <a:ln>
                <a:noFill/>
              </a:ln>
              <a:solidFill>
                <a:schemeClr val="tx1"/>
              </a:solidFill>
              <a:effectLst/>
              <a:latin typeface="Arial" pitchFamily="-110" charset="0"/>
            </a:endParaRPr>
          </a:p>
        </p:txBody>
      </p:sp>
      <p:sp>
        <p:nvSpPr>
          <p:cNvPr id="15" name="Flowchart: Internal Storage 14"/>
          <p:cNvSpPr/>
          <p:nvPr/>
        </p:nvSpPr>
        <p:spPr bwMode="auto">
          <a:xfrm>
            <a:off x="6216254" y="3140241"/>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1" dirty="0">
                <a:latin typeface="Arial" pitchFamily="-110" charset="0"/>
              </a:rPr>
              <a:t>C</a:t>
            </a:r>
            <a:endParaRPr kumimoji="0" lang="en-US" sz="2000" b="1" i="0" u="none" strike="noStrike" cap="none" normalizeH="0" baseline="0" dirty="0" smtClean="0">
              <a:ln>
                <a:noFill/>
              </a:ln>
              <a:solidFill>
                <a:schemeClr val="tx1"/>
              </a:solidFill>
              <a:effectLst/>
              <a:latin typeface="Arial" pitchFamily="-110" charset="0"/>
            </a:endParaRPr>
          </a:p>
        </p:txBody>
      </p:sp>
      <p:sp>
        <p:nvSpPr>
          <p:cNvPr id="14" name="Left Arrow 13"/>
          <p:cNvSpPr/>
          <p:nvPr/>
        </p:nvSpPr>
        <p:spPr bwMode="auto">
          <a:xfrm rot="11297712">
            <a:off x="4309666" y="3079622"/>
            <a:ext cx="2020954" cy="293846"/>
          </a:xfrm>
          <a:prstGeom prst="leftArrow">
            <a:avLst/>
          </a:prstGeom>
          <a:solidFill>
            <a:schemeClr val="bg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6" name="TextBox 15"/>
          <p:cNvSpPr txBox="1"/>
          <p:nvPr/>
        </p:nvSpPr>
        <p:spPr>
          <a:xfrm>
            <a:off x="4764688" y="3410951"/>
            <a:ext cx="757580" cy="369332"/>
          </a:xfrm>
          <a:prstGeom prst="rect">
            <a:avLst/>
          </a:prstGeom>
          <a:noFill/>
        </p:spPr>
        <p:txBody>
          <a:bodyPr wrap="none" rtlCol="0">
            <a:spAutoFit/>
          </a:bodyPr>
          <a:lstStyle/>
          <a:p>
            <a:pPr algn="ctr"/>
            <a:r>
              <a:rPr lang="en-US" b="1" dirty="0" smtClean="0"/>
              <a:t>Write</a:t>
            </a:r>
            <a:endParaRPr lang="en-US" b="1" dirty="0"/>
          </a:p>
        </p:txBody>
      </p:sp>
      <p:sp>
        <p:nvSpPr>
          <p:cNvPr id="18" name="Left Arrow 17"/>
          <p:cNvSpPr/>
          <p:nvPr/>
        </p:nvSpPr>
        <p:spPr bwMode="auto">
          <a:xfrm rot="21255880">
            <a:off x="4538045" y="2106735"/>
            <a:ext cx="1762877" cy="293846"/>
          </a:xfrm>
          <a:prstGeom prst="leftArrow">
            <a:avLst/>
          </a:prstGeom>
          <a:solidFill>
            <a:schemeClr val="bg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9" name="TextBox 18"/>
          <p:cNvSpPr txBox="1"/>
          <p:nvPr/>
        </p:nvSpPr>
        <p:spPr>
          <a:xfrm>
            <a:off x="4793499" y="1263316"/>
            <a:ext cx="736100" cy="369332"/>
          </a:xfrm>
          <a:prstGeom prst="rect">
            <a:avLst/>
          </a:prstGeom>
          <a:noFill/>
        </p:spPr>
        <p:txBody>
          <a:bodyPr wrap="none" rtlCol="0">
            <a:spAutoFit/>
          </a:bodyPr>
          <a:lstStyle/>
          <a:p>
            <a:pPr algn="ctr"/>
            <a:r>
              <a:rPr lang="en-US" b="1" dirty="0" smtClean="0"/>
              <a:t>Scan</a:t>
            </a:r>
            <a:endParaRPr lang="en-US" b="1" dirty="0"/>
          </a:p>
        </p:txBody>
      </p:sp>
      <p:sp>
        <p:nvSpPr>
          <p:cNvPr id="23" name="Curved Right Arrow 22"/>
          <p:cNvSpPr/>
          <p:nvPr/>
        </p:nvSpPr>
        <p:spPr bwMode="auto">
          <a:xfrm>
            <a:off x="2851484" y="2352173"/>
            <a:ext cx="938463" cy="830876"/>
          </a:xfrm>
          <a:prstGeom prst="curvedRightArrow">
            <a:avLst/>
          </a:prstGeom>
          <a:solidFill>
            <a:schemeClr val="bg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4" name="TextBox 23"/>
          <p:cNvSpPr txBox="1"/>
          <p:nvPr/>
        </p:nvSpPr>
        <p:spPr>
          <a:xfrm>
            <a:off x="1208890" y="2437072"/>
            <a:ext cx="1454244" cy="646331"/>
          </a:xfrm>
          <a:prstGeom prst="rect">
            <a:avLst/>
          </a:prstGeom>
          <a:noFill/>
        </p:spPr>
        <p:txBody>
          <a:bodyPr wrap="none" rtlCol="0">
            <a:spAutoFit/>
          </a:bodyPr>
          <a:lstStyle/>
          <a:p>
            <a:pPr algn="ctr"/>
            <a:r>
              <a:rPr lang="en-US" b="1" dirty="0" smtClean="0"/>
              <a:t>Multiply</a:t>
            </a:r>
            <a:endParaRPr lang="en-US" b="1" dirty="0"/>
          </a:p>
          <a:p>
            <a:pPr algn="ctr"/>
            <a:r>
              <a:rPr lang="en-US" b="1" dirty="0" smtClean="0"/>
              <a:t>in-memory*</a:t>
            </a:r>
          </a:p>
        </p:txBody>
      </p:sp>
      <p:sp>
        <p:nvSpPr>
          <p:cNvPr id="11" name="Flowchart: Internal Storage 10"/>
          <p:cNvSpPr/>
          <p:nvPr/>
        </p:nvSpPr>
        <p:spPr bwMode="auto">
          <a:xfrm>
            <a:off x="3469550" y="2066716"/>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110" charset="0"/>
              </a:rPr>
              <a:t>A</a:t>
            </a:r>
          </a:p>
        </p:txBody>
      </p:sp>
      <p:sp>
        <p:nvSpPr>
          <p:cNvPr id="17" name="Left Arrow 16"/>
          <p:cNvSpPr/>
          <p:nvPr/>
        </p:nvSpPr>
        <p:spPr bwMode="auto">
          <a:xfrm rot="20719283">
            <a:off x="3849410" y="1723002"/>
            <a:ext cx="2441261" cy="293846"/>
          </a:xfrm>
          <a:prstGeom prst="leftArrow">
            <a:avLst/>
          </a:prstGeom>
          <a:solidFill>
            <a:schemeClr val="bg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0" name="TextBox 19"/>
          <p:cNvSpPr txBox="1"/>
          <p:nvPr/>
        </p:nvSpPr>
        <p:spPr>
          <a:xfrm>
            <a:off x="303629" y="5859379"/>
            <a:ext cx="6325771" cy="338554"/>
          </a:xfrm>
          <a:prstGeom prst="rect">
            <a:avLst/>
          </a:prstGeom>
          <a:noFill/>
        </p:spPr>
        <p:txBody>
          <a:bodyPr wrap="none" rtlCol="0">
            <a:spAutoFit/>
          </a:bodyPr>
          <a:lstStyle/>
          <a:p>
            <a:r>
              <a:rPr lang="en-US" sz="1600" b="1" dirty="0" smtClean="0"/>
              <a:t>*Blocked algorithms exist for large tables at reduced efficiency</a:t>
            </a:r>
            <a:endParaRPr lang="en-US" sz="1600" b="1" dirty="0"/>
          </a:p>
        </p:txBody>
      </p:sp>
      <p:sp>
        <p:nvSpPr>
          <p:cNvPr id="21" name="TextBox 20"/>
          <p:cNvSpPr txBox="1"/>
          <p:nvPr/>
        </p:nvSpPr>
        <p:spPr>
          <a:xfrm>
            <a:off x="349546" y="4430123"/>
            <a:ext cx="7651454" cy="830997"/>
          </a:xfrm>
          <a:prstGeom prst="rect">
            <a:avLst/>
          </a:prstGeom>
          <a:noFill/>
        </p:spPr>
        <p:txBody>
          <a:bodyPr wrap="none" rtlCol="0">
            <a:spAutoFit/>
          </a:bodyPr>
          <a:lstStyle/>
          <a:p>
            <a:r>
              <a:rPr lang="en-US" sz="2400" b="1" dirty="0" smtClean="0"/>
              <a:t>Old: 	DB = Indexed Storage</a:t>
            </a:r>
          </a:p>
          <a:p>
            <a:r>
              <a:rPr lang="en-US" sz="2400" b="1" dirty="0"/>
              <a:t>New:	DB = Indexed Storage + Computation </a:t>
            </a:r>
            <a:r>
              <a:rPr lang="en-US" sz="2400" b="1" dirty="0" smtClean="0"/>
              <a:t>Engine</a:t>
            </a:r>
            <a:endParaRPr lang="en-US" sz="2400" b="1" dirty="0"/>
          </a:p>
        </p:txBody>
      </p:sp>
    </p:spTree>
    <p:extLst>
      <p:ext uri="{BB962C8B-B14F-4D97-AF65-F5344CB8AC3E}">
        <p14:creationId xmlns:p14="http://schemas.microsoft.com/office/powerpoint/2010/main" val="38675318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6" name="Content Placeholder 1"/>
          <p:cNvSpPr>
            <a:spLocks noGrp="1"/>
          </p:cNvSpPr>
          <p:nvPr>
            <p:ph idx="1"/>
          </p:nvPr>
        </p:nvSpPr>
        <p:spPr>
          <a:xfrm>
            <a:off x="1899138" y="1180707"/>
            <a:ext cx="6262200" cy="4648200"/>
          </a:xfrm>
        </p:spPr>
        <p:txBody>
          <a:bodyPr anchor="t" anchorCtr="1"/>
          <a:lstStyle/>
          <a:p>
            <a:pPr>
              <a:spcBef>
                <a:spcPts val="1200"/>
              </a:spcBef>
            </a:pPr>
            <a:endParaRPr lang="en-US" dirty="0" smtClean="0"/>
          </a:p>
          <a:p>
            <a:pPr marL="0" indent="0">
              <a:spcBef>
                <a:spcPts val="1200"/>
              </a:spcBef>
              <a:buNone/>
            </a:pPr>
            <a:endParaRPr lang="en-US" dirty="0" smtClean="0"/>
          </a:p>
          <a:p>
            <a:pPr>
              <a:spcBef>
                <a:spcPts val="1200"/>
              </a:spcBef>
            </a:pPr>
            <a:r>
              <a:rPr lang="en-US" dirty="0" smtClean="0"/>
              <a:t>Intro to Graphulo</a:t>
            </a:r>
          </a:p>
          <a:p>
            <a:pPr>
              <a:spcBef>
                <a:spcPts val="1200"/>
              </a:spcBef>
            </a:pPr>
            <a:r>
              <a:rPr lang="en-US" dirty="0" smtClean="0"/>
              <a:t>Intro to Matrix Multiply</a:t>
            </a:r>
          </a:p>
          <a:p>
            <a:pPr>
              <a:spcBef>
                <a:spcPts val="1200"/>
              </a:spcBef>
            </a:pPr>
            <a:r>
              <a:rPr lang="en-US" dirty="0" smtClean="0"/>
              <a:t>Intro to Accumulo</a:t>
            </a:r>
          </a:p>
          <a:p>
            <a:pPr>
              <a:spcBef>
                <a:spcPts val="1200"/>
              </a:spcBef>
            </a:pPr>
            <a:r>
              <a:rPr lang="en-US" dirty="0" smtClean="0"/>
              <a:t>Matrix Multiply pre-Graphulo</a:t>
            </a:r>
          </a:p>
          <a:p>
            <a:pPr>
              <a:spcBef>
                <a:spcPts val="1200"/>
              </a:spcBef>
            </a:pPr>
            <a:r>
              <a:rPr lang="en-US" dirty="0" smtClean="0"/>
              <a:t>Inner Product </a:t>
            </a:r>
          </a:p>
          <a:p>
            <a:pPr>
              <a:spcBef>
                <a:spcPts val="1200"/>
              </a:spcBef>
            </a:pPr>
            <a:r>
              <a:rPr lang="en-US" dirty="0" smtClean="0"/>
              <a:t>Outer Product</a:t>
            </a:r>
          </a:p>
          <a:p>
            <a:pPr>
              <a:spcBef>
                <a:spcPts val="1200"/>
              </a:spcBef>
            </a:pPr>
            <a:r>
              <a:rPr lang="en-US" dirty="0" smtClean="0"/>
              <a:t>Accumulo Implementation</a:t>
            </a:r>
          </a:p>
          <a:p>
            <a:pPr>
              <a:spcBef>
                <a:spcPts val="1200"/>
              </a:spcBef>
            </a:pPr>
            <a:r>
              <a:rPr lang="en-US" dirty="0" smtClean="0"/>
              <a:t>Performance</a:t>
            </a:r>
          </a:p>
          <a:p>
            <a:pPr>
              <a:spcBef>
                <a:spcPts val="1200"/>
              </a:spcBef>
            </a:pPr>
            <a:r>
              <a:rPr lang="en-US" dirty="0" smtClean="0"/>
              <a:t>Conclusions</a:t>
            </a:r>
            <a:endParaRPr lang="en-US" dirty="0"/>
          </a:p>
        </p:txBody>
      </p:sp>
      <p:sp>
        <p:nvSpPr>
          <p:cNvPr id="7" name="AutoShape 7"/>
          <p:cNvSpPr>
            <a:spLocks noChangeArrowheads="1"/>
          </p:cNvSpPr>
          <p:nvPr/>
        </p:nvSpPr>
        <p:spPr bwMode="auto">
          <a:xfrm>
            <a:off x="2538047" y="3346057"/>
            <a:ext cx="571500" cy="317500"/>
          </a:xfrm>
          <a:prstGeom prst="rightArrow">
            <a:avLst>
              <a:gd name="adj1" fmla="val 50000"/>
              <a:gd name="adj2" fmla="val 65000"/>
            </a:avLst>
          </a:prstGeom>
          <a:solidFill>
            <a:srgbClr val="A5131D"/>
          </a:solidFill>
          <a:ln w="12700">
            <a:noFill/>
            <a:miter lim="800000"/>
            <a:headEnd type="none" w="sm" len="sm"/>
            <a:tailEnd type="none" w="sm" len="sm"/>
          </a:ln>
        </p:spPr>
        <p:txBody>
          <a:bodyPr wrap="none" lIns="91365" tIns="45683" rIns="91365" bIns="45683" anchor="ctr"/>
          <a:lstStyle/>
          <a:p>
            <a:endParaRPr lang="en-US"/>
          </a:p>
        </p:txBody>
      </p:sp>
    </p:spTree>
    <p:extLst>
      <p:ext uri="{BB962C8B-B14F-4D97-AF65-F5344CB8AC3E}">
        <p14:creationId xmlns:p14="http://schemas.microsoft.com/office/powerpoint/2010/main" val="31789847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157641" y="4789732"/>
            <a:ext cx="4618995" cy="1294877"/>
          </a:xfrm>
          <a:prstGeom prst="rect">
            <a:avLst/>
          </a:prstGeom>
        </p:spPr>
      </p:pic>
      <p:sp>
        <p:nvSpPr>
          <p:cNvPr id="2" name="Title 1"/>
          <p:cNvSpPr>
            <a:spLocks noGrp="1"/>
          </p:cNvSpPr>
          <p:nvPr>
            <p:ph type="title"/>
          </p:nvPr>
        </p:nvSpPr>
        <p:spPr/>
        <p:txBody>
          <a:bodyPr/>
          <a:lstStyle/>
          <a:p>
            <a:r>
              <a:rPr lang="en-US" dirty="0" smtClean="0"/>
              <a:t>Inner Product</a:t>
            </a:r>
            <a:endParaRPr lang="en-US" dirty="0"/>
          </a:p>
        </p:txBody>
      </p:sp>
      <p:grpSp>
        <p:nvGrpSpPr>
          <p:cNvPr id="4" name="Group 3"/>
          <p:cNvGrpSpPr/>
          <p:nvPr/>
        </p:nvGrpSpPr>
        <p:grpSpPr>
          <a:xfrm>
            <a:off x="588691" y="1847567"/>
            <a:ext cx="8207255" cy="2598168"/>
            <a:chOff x="3025505" y="2247280"/>
            <a:chExt cx="8201579" cy="2598168"/>
          </a:xfrm>
        </p:grpSpPr>
        <mc:AlternateContent xmlns:mc="http://schemas.openxmlformats.org/markup-compatibility/2006" xmlns:a14="http://schemas.microsoft.com/office/drawing/2010/main">
          <mc:Choice Requires="a14">
            <p:sp>
              <p:nvSpPr>
                <p:cNvPr id="5" name="TextBox 4"/>
                <p:cNvSpPr txBox="1"/>
                <p:nvPr/>
              </p:nvSpPr>
              <p:spPr>
                <a:xfrm>
                  <a:off x="4393989" y="3414887"/>
                  <a:ext cx="6833095" cy="1360629"/>
                </a:xfrm>
                <a:prstGeom prst="rect">
                  <a:avLst/>
                </a:prstGeom>
                <a:noFill/>
              </p:spPr>
              <p:txBody>
                <a:bodyPr wrap="square" lIns="0" tIns="0" rIns="0" bIns="0" rtlCol="0">
                  <a:spAutoFit/>
                </a:bodyPr>
                <a:lstStyle/>
                <a:p>
                  <a14:m>
                    <m:oMath xmlns:m="http://schemas.openxmlformats.org/officeDocument/2006/math">
                      <m:d>
                        <m:dPr>
                          <m:begChr m:val="["/>
                          <m:endChr m:val="]"/>
                          <m:ctrlPr>
                            <a:rPr lang="en-US" sz="2400" b="1" i="1" smtClean="0">
                              <a:latin typeface="Cambria Math" panose="02040503050406030204" pitchFamily="18" charset="0"/>
                            </a:rPr>
                          </m:ctrlPr>
                        </m:dPr>
                        <m:e>
                          <m:m>
                            <m:mPr>
                              <m:mcs>
                                <m:mc>
                                  <m:mcPr>
                                    <m:count m:val="4"/>
                                    <m:mcJc m:val="center"/>
                                  </m:mcPr>
                                </m:mc>
                              </m:mcs>
                              <m:ctrlPr>
                                <a:rPr lang="en-US" sz="2400" b="1" i="1" smtClean="0">
                                  <a:latin typeface="Cambria Math" panose="02040503050406030204" pitchFamily="18" charset="0"/>
                                </a:rPr>
                              </m:ctrlPr>
                            </m:mPr>
                            <m:mr>
                              <m:e>
                                <m:r>
                                  <m:rPr>
                                    <m:brk m:alnAt="7"/>
                                  </m:rPr>
                                  <a:rPr lang="en-US" sz="2400" b="1" i="1" smtClean="0">
                                    <a:latin typeface="Cambria Math" panose="02040503050406030204" pitchFamily="18" charset="0"/>
                                  </a:rPr>
                                  <m:t>𝟔</m:t>
                                </m:r>
                              </m:e>
                              <m:e>
                                <m:r>
                                  <a:rPr lang="en-US" sz="2400" b="1" i="1" smtClean="0">
                                    <a:latin typeface="Cambria Math" panose="02040503050406030204" pitchFamily="18" charset="0"/>
                                  </a:rPr>
                                  <m:t>𝟓</m:t>
                                </m:r>
                              </m:e>
                              <m:e>
                                <m:r>
                                  <a:rPr lang="en-US" sz="2400" b="1" i="1" smtClean="0">
                                    <a:solidFill>
                                      <a:schemeClr val="bg1"/>
                                    </a:solidFill>
                                    <a:latin typeface="Cambria Math" panose="02040503050406030204" pitchFamily="18" charset="0"/>
                                  </a:rPr>
                                  <m:t>𝟎</m:t>
                                </m:r>
                              </m:e>
                              <m:e>
                                <m:r>
                                  <a:rPr lang="en-US" sz="2400" b="1" i="1" smtClean="0">
                                    <a:latin typeface="Cambria Math" panose="02040503050406030204" pitchFamily="18" charset="0"/>
                                  </a:rPr>
                                  <m:t>𝟐</m:t>
                                </m:r>
                              </m:e>
                            </m:mr>
                            <m:mr>
                              <m:e>
                                <m:r>
                                  <a:rPr lang="en-US" sz="2400" b="1" i="1" smtClean="0">
                                    <a:solidFill>
                                      <a:schemeClr val="bg1"/>
                                    </a:solidFill>
                                    <a:latin typeface="Cambria Math" panose="02040503050406030204" pitchFamily="18" charset="0"/>
                                  </a:rPr>
                                  <m:t>𝟎</m:t>
                                </m:r>
                              </m:e>
                              <m:e>
                                <m:r>
                                  <a:rPr lang="en-US" sz="2400" b="1" i="1" smtClean="0">
                                    <a:latin typeface="Cambria Math" panose="02040503050406030204" pitchFamily="18" charset="0"/>
                                  </a:rPr>
                                  <m:t>𝟒</m:t>
                                </m:r>
                              </m:e>
                              <m:e>
                                <m: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𝟎</m:t>
                                </m:r>
                              </m:e>
                            </m:mr>
                          </m:m>
                        </m:e>
                      </m:d>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𝟎</m:t>
                                </m:r>
                              </m:e>
                            </m:mr>
                            <m:mr>
                              <m:e>
                                <m:r>
                                  <a:rPr lang="en-US" sz="2400" b="1" i="1" smtClean="0">
                                    <a:solidFill>
                                      <a:schemeClr val="bg1"/>
                                    </a:solidFill>
                                    <a:latin typeface="Cambria Math" panose="02040503050406030204" pitchFamily="18" charset="0"/>
                                  </a:rPr>
                                  <m:t>𝟎</m:t>
                                </m:r>
                              </m:e>
                              <m:e>
                                <m:r>
                                  <a:rPr lang="en-US" sz="2400" b="1" i="1">
                                    <a:latin typeface="Cambria Math" panose="02040503050406030204" pitchFamily="18" charset="0"/>
                                  </a:rPr>
                                  <m:t>𝟑</m:t>
                                </m:r>
                              </m:e>
                            </m:mr>
                            <m:mr>
                              <m:e>
                                <m:r>
                                  <a:rPr lang="en-US" sz="2400" b="1" i="1">
                                    <a:latin typeface="Cambria Math" panose="02040503050406030204" pitchFamily="18" charset="0"/>
                                  </a:rPr>
                                  <m:t>𝟓</m:t>
                                </m:r>
                              </m:e>
                              <m:e>
                                <m:r>
                                  <a:rPr lang="en-US" sz="2400" b="1" i="1" smtClean="0">
                                    <a:solidFill>
                                      <a:schemeClr val="bg1"/>
                                    </a:solidFill>
                                    <a:latin typeface="Cambria Math" panose="02040503050406030204" pitchFamily="18" charset="0"/>
                                  </a:rPr>
                                  <m:t>𝟎</m:t>
                                </m:r>
                              </m:e>
                            </m:mr>
                            <m:mr>
                              <m:e>
                                <m:r>
                                  <a:rPr lang="en-US" sz="2400" b="1" i="1">
                                    <a:latin typeface="Cambria Math" panose="02040503050406030204" pitchFamily="18" charset="0"/>
                                  </a:rPr>
                                  <m:t>𝟑</m:t>
                                </m:r>
                              </m:e>
                              <m:e>
                                <m:r>
                                  <a:rPr lang="en-US" sz="2400" b="1" i="1">
                                    <a:latin typeface="Cambria Math" panose="02040503050406030204" pitchFamily="18" charset="0"/>
                                  </a:rPr>
                                  <m:t>𝟒</m:t>
                                </m:r>
                              </m:e>
                            </m:mr>
                          </m:m>
                        </m:e>
                      </m:d>
                      <m:r>
                        <a:rPr lang="en-US" sz="2400" b="1" i="1" smtClean="0">
                          <a:latin typeface="Cambria Math" panose="02040503050406030204" pitchFamily="18" charset="0"/>
                        </a:rPr>
                        <m:t>=</m:t>
                      </m:r>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a:latin typeface="Cambria Math" panose="02040503050406030204" pitchFamily="18" charset="0"/>
                                  </a:rPr>
                                  <m:t>𝟔</m:t>
                                </m:r>
                              </m:e>
                              <m:e>
                                <m:r>
                                  <a:rPr lang="en-US" sz="2400" b="1" i="1" smtClean="0">
                                    <a:solidFill>
                                      <a:schemeClr val="bg1"/>
                                    </a:solidFill>
                                    <a:latin typeface="Cambria Math" panose="02040503050406030204" pitchFamily="18" charset="0"/>
                                  </a:rPr>
                                  <m:t>𝟐𝟑</m:t>
                                </m:r>
                              </m:e>
                            </m:mr>
                            <m:mr>
                              <m:e>
                                <m: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𝟏𝟐</m:t>
                                </m:r>
                              </m:e>
                            </m:mr>
                          </m:m>
                        </m:e>
                      </m:d>
                    </m:oMath>
                  </a14:m>
                  <a:r>
                    <a:rPr lang="en-US" sz="2400" b="1" dirty="0"/>
                    <a:t> </a:t>
                  </a:r>
                </a:p>
              </p:txBody>
            </p:sp>
          </mc:Choice>
          <mc:Fallback xmlns="">
            <p:sp>
              <p:nvSpPr>
                <p:cNvPr id="5" name="TextBox 4"/>
                <p:cNvSpPr txBox="1">
                  <a:spLocks noRot="1" noChangeAspect="1" noMove="1" noResize="1" noEditPoints="1" noAdjustHandles="1" noChangeArrowheads="1" noChangeShapeType="1" noTextEdit="1"/>
                </p:cNvSpPr>
                <p:nvPr/>
              </p:nvSpPr>
              <p:spPr>
                <a:xfrm>
                  <a:off x="4393989" y="3414887"/>
                  <a:ext cx="6833095" cy="1360629"/>
                </a:xfrm>
                <a:prstGeom prst="rect">
                  <a:avLst/>
                </a:prstGeom>
                <a:blipFill rotWithShape="0">
                  <a:blip r:embed="rId3"/>
                  <a:stretch>
                    <a:fillRect/>
                  </a:stretch>
                </a:blipFill>
              </p:spPr>
              <p:txBody>
                <a:bodyPr/>
                <a:lstStyle/>
                <a:p>
                  <a:r>
                    <a:rPr lang="en-US">
                      <a:noFill/>
                    </a:rPr>
                    <a:t> </a:t>
                  </a:r>
                </a:p>
              </p:txBody>
            </p:sp>
          </mc:Fallback>
        </mc:AlternateContent>
        <p:sp>
          <p:nvSpPr>
            <p:cNvPr id="6" name="Rectangle 5"/>
            <p:cNvSpPr/>
            <p:nvPr/>
          </p:nvSpPr>
          <p:spPr>
            <a:xfrm>
              <a:off x="3025505" y="3736410"/>
              <a:ext cx="1385316" cy="723275"/>
            </a:xfrm>
            <a:prstGeom prst="rect">
              <a:avLst/>
            </a:prstGeom>
          </p:spPr>
          <p:txBody>
            <a:bodyPr wrap="none">
              <a:spAutoFit/>
            </a:bodyPr>
            <a:lstStyle/>
            <a:p>
              <a:pPr>
                <a:spcBef>
                  <a:spcPts val="600"/>
                </a:spcBef>
              </a:pPr>
              <a:r>
                <a:rPr lang="en-US" dirty="0" err="1" smtClean="0"/>
                <a:t>word|coffee</a:t>
              </a:r>
              <a:endParaRPr lang="en-US" dirty="0" smtClean="0"/>
            </a:p>
            <a:p>
              <a:pPr>
                <a:spcBef>
                  <a:spcPts val="600"/>
                </a:spcBef>
              </a:pPr>
              <a:r>
                <a:rPr lang="en-US" dirty="0" err="1" smtClean="0"/>
                <a:t>word|desert</a:t>
              </a:r>
              <a:endParaRPr lang="en-US" dirty="0"/>
            </a:p>
          </p:txBody>
        </p:sp>
        <p:sp>
          <p:nvSpPr>
            <p:cNvPr id="7" name="Rectangle 6"/>
            <p:cNvSpPr/>
            <p:nvPr/>
          </p:nvSpPr>
          <p:spPr>
            <a:xfrm rot="16200000">
              <a:off x="4825755" y="2419919"/>
              <a:ext cx="1077539" cy="1776181"/>
            </a:xfrm>
            <a:prstGeom prst="rect">
              <a:avLst/>
            </a:prstGeom>
          </p:spPr>
          <p:txBody>
            <a:bodyPr wrap="none">
              <a:spAutoFit/>
            </a:bodyPr>
            <a:lstStyle/>
            <a:p>
              <a:pPr>
                <a:spcBef>
                  <a:spcPts val="1500"/>
                </a:spcBef>
              </a:pPr>
              <a:r>
                <a:rPr lang="en-US" dirty="0" smtClean="0"/>
                <a:t>tod|0500</a:t>
              </a:r>
            </a:p>
            <a:p>
              <a:pPr>
                <a:spcBef>
                  <a:spcPts val="1500"/>
                </a:spcBef>
              </a:pPr>
              <a:r>
                <a:rPr lang="en-US" dirty="0" smtClean="0"/>
                <a:t>tod|0800</a:t>
              </a:r>
            </a:p>
            <a:p>
              <a:pPr>
                <a:spcBef>
                  <a:spcPts val="1500"/>
                </a:spcBef>
              </a:pPr>
              <a:endParaRPr lang="en-US" dirty="0"/>
            </a:p>
            <a:p>
              <a:pPr>
                <a:spcBef>
                  <a:spcPts val="1500"/>
                </a:spcBef>
              </a:pPr>
              <a:r>
                <a:rPr lang="en-US" dirty="0" smtClean="0"/>
                <a:t>tod|1400</a:t>
              </a:r>
              <a:endParaRPr lang="en-US" dirty="0"/>
            </a:p>
          </p:txBody>
        </p:sp>
        <p:sp>
          <p:nvSpPr>
            <p:cNvPr id="8" name="Rectangle 7"/>
            <p:cNvSpPr/>
            <p:nvPr/>
          </p:nvSpPr>
          <p:spPr>
            <a:xfrm>
              <a:off x="6291448" y="3414287"/>
              <a:ext cx="1076794" cy="1431161"/>
            </a:xfrm>
            <a:prstGeom prst="rect">
              <a:avLst/>
            </a:prstGeom>
          </p:spPr>
          <p:txBody>
            <a:bodyPr wrap="none">
              <a:spAutoFit/>
            </a:bodyPr>
            <a:lstStyle/>
            <a:p>
              <a:pPr>
                <a:spcBef>
                  <a:spcPts val="600"/>
                </a:spcBef>
              </a:pPr>
              <a:endParaRPr lang="en-US" dirty="0" smtClean="0"/>
            </a:p>
            <a:p>
              <a:pPr>
                <a:spcBef>
                  <a:spcPts val="600"/>
                </a:spcBef>
              </a:pPr>
              <a:r>
                <a:rPr lang="en-US" dirty="0" smtClean="0"/>
                <a:t>tod|0800</a:t>
              </a:r>
            </a:p>
            <a:p>
              <a:pPr>
                <a:spcBef>
                  <a:spcPts val="600"/>
                </a:spcBef>
              </a:pPr>
              <a:r>
                <a:rPr lang="en-US" dirty="0" smtClean="0"/>
                <a:t>tod|0900</a:t>
              </a:r>
            </a:p>
            <a:p>
              <a:pPr>
                <a:spcBef>
                  <a:spcPts val="600"/>
                </a:spcBef>
              </a:pPr>
              <a:r>
                <a:rPr lang="en-US" dirty="0" smtClean="0"/>
                <a:t>tod|1400</a:t>
              </a:r>
              <a:endParaRPr lang="en-US" dirty="0"/>
            </a:p>
          </p:txBody>
        </p:sp>
        <p:sp>
          <p:nvSpPr>
            <p:cNvPr id="9" name="Rectangle 8"/>
            <p:cNvSpPr/>
            <p:nvPr/>
          </p:nvSpPr>
          <p:spPr>
            <a:xfrm rot="16200000">
              <a:off x="7146717" y="2411588"/>
              <a:ext cx="1167307" cy="838691"/>
            </a:xfrm>
            <a:prstGeom prst="rect">
              <a:avLst/>
            </a:prstGeom>
          </p:spPr>
          <p:txBody>
            <a:bodyPr wrap="none">
              <a:spAutoFit/>
            </a:bodyPr>
            <a:lstStyle/>
            <a:p>
              <a:pPr>
                <a:spcBef>
                  <a:spcPts val="1500"/>
                </a:spcBef>
              </a:pPr>
              <a:r>
                <a:rPr lang="en-US" dirty="0" err="1" smtClean="0"/>
                <a:t>word|dew</a:t>
              </a:r>
              <a:endParaRPr lang="en-US" dirty="0" smtClean="0"/>
            </a:p>
            <a:p>
              <a:pPr>
                <a:spcBef>
                  <a:spcPts val="1500"/>
                </a:spcBef>
              </a:pPr>
              <a:r>
                <a:rPr lang="en-US" dirty="0" err="1" smtClean="0"/>
                <a:t>word|hot</a:t>
              </a:r>
              <a:endParaRPr lang="en-US" dirty="0"/>
            </a:p>
          </p:txBody>
        </p:sp>
        <p:sp>
          <p:nvSpPr>
            <p:cNvPr id="10" name="Rectangle 9"/>
            <p:cNvSpPr/>
            <p:nvPr/>
          </p:nvSpPr>
          <p:spPr>
            <a:xfrm>
              <a:off x="8573788" y="3725570"/>
              <a:ext cx="1385316" cy="723275"/>
            </a:xfrm>
            <a:prstGeom prst="rect">
              <a:avLst/>
            </a:prstGeom>
          </p:spPr>
          <p:txBody>
            <a:bodyPr wrap="none">
              <a:spAutoFit/>
            </a:bodyPr>
            <a:lstStyle/>
            <a:p>
              <a:pPr>
                <a:spcBef>
                  <a:spcPts val="600"/>
                </a:spcBef>
              </a:pPr>
              <a:r>
                <a:rPr lang="en-US" dirty="0" err="1" smtClean="0"/>
                <a:t>word|coffee</a:t>
              </a:r>
              <a:endParaRPr lang="en-US" dirty="0" smtClean="0"/>
            </a:p>
            <a:p>
              <a:pPr>
                <a:spcBef>
                  <a:spcPts val="600"/>
                </a:spcBef>
              </a:pPr>
              <a:r>
                <a:rPr lang="en-US" dirty="0" err="1" smtClean="0">
                  <a:solidFill>
                    <a:schemeClr val="bg1"/>
                  </a:solidFill>
                </a:rPr>
                <a:t>word|desert</a:t>
              </a:r>
              <a:endParaRPr lang="en-US" dirty="0">
                <a:solidFill>
                  <a:schemeClr val="bg1"/>
                </a:solidFill>
              </a:endParaRPr>
            </a:p>
          </p:txBody>
        </p:sp>
        <p:sp>
          <p:nvSpPr>
            <p:cNvPr id="11" name="Rectangle 10"/>
            <p:cNvSpPr/>
            <p:nvPr/>
          </p:nvSpPr>
          <p:spPr>
            <a:xfrm rot="16200000">
              <a:off x="9864379" y="2723203"/>
              <a:ext cx="1167307" cy="954107"/>
            </a:xfrm>
            <a:prstGeom prst="rect">
              <a:avLst/>
            </a:prstGeom>
          </p:spPr>
          <p:txBody>
            <a:bodyPr wrap="none">
              <a:spAutoFit/>
            </a:bodyPr>
            <a:lstStyle/>
            <a:p>
              <a:pPr>
                <a:spcBef>
                  <a:spcPts val="2400"/>
                </a:spcBef>
              </a:pPr>
              <a:r>
                <a:rPr lang="en-US" dirty="0" err="1" smtClean="0"/>
                <a:t>word|dew</a:t>
              </a:r>
              <a:endParaRPr lang="en-US" dirty="0" smtClean="0"/>
            </a:p>
            <a:p>
              <a:pPr>
                <a:spcBef>
                  <a:spcPts val="2400"/>
                </a:spcBef>
              </a:pPr>
              <a:r>
                <a:rPr lang="en-US" dirty="0" err="1" smtClean="0">
                  <a:solidFill>
                    <a:schemeClr val="bg1"/>
                  </a:solidFill>
                </a:rPr>
                <a:t>word|hot</a:t>
              </a:r>
              <a:endParaRPr lang="en-US" dirty="0">
                <a:solidFill>
                  <a:schemeClr val="bg1"/>
                </a:solidFill>
              </a:endParaRPr>
            </a:p>
          </p:txBody>
        </p:sp>
      </p:grpSp>
      <p:sp>
        <p:nvSpPr>
          <p:cNvPr id="25" name="Right Arrow 24"/>
          <p:cNvSpPr/>
          <p:nvPr/>
        </p:nvSpPr>
        <p:spPr bwMode="auto">
          <a:xfrm>
            <a:off x="120319" y="3384197"/>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6" name="Right Arrow 25"/>
          <p:cNvSpPr/>
          <p:nvPr/>
        </p:nvSpPr>
        <p:spPr bwMode="auto">
          <a:xfrm rot="5400000">
            <a:off x="4848843" y="1460142"/>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2" name="Rectangle 11"/>
          <p:cNvSpPr/>
          <p:nvPr/>
        </p:nvSpPr>
        <p:spPr bwMode="auto">
          <a:xfrm>
            <a:off x="2040009" y="3384197"/>
            <a:ext cx="1689780" cy="311291"/>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7" name="Rectangle 26"/>
          <p:cNvSpPr/>
          <p:nvPr/>
        </p:nvSpPr>
        <p:spPr bwMode="auto">
          <a:xfrm>
            <a:off x="4973423" y="3014573"/>
            <a:ext cx="288906" cy="1361229"/>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9" name="Rectangle 28"/>
          <p:cNvSpPr/>
          <p:nvPr/>
        </p:nvSpPr>
        <p:spPr bwMode="auto">
          <a:xfrm>
            <a:off x="7623382" y="3384504"/>
            <a:ext cx="394729" cy="310683"/>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8" name="TextBox 17"/>
          <p:cNvSpPr txBox="1"/>
          <p:nvPr/>
        </p:nvSpPr>
        <p:spPr>
          <a:xfrm>
            <a:off x="1574750" y="4728738"/>
            <a:ext cx="511679" cy="369332"/>
          </a:xfrm>
          <a:prstGeom prst="rect">
            <a:avLst/>
          </a:prstGeom>
          <a:noFill/>
        </p:spPr>
        <p:txBody>
          <a:bodyPr wrap="none" rtlCol="0">
            <a:spAutoFit/>
          </a:bodyPr>
          <a:lstStyle/>
          <a:p>
            <a:pPr algn="ctr"/>
            <a:r>
              <a:rPr lang="en-US" dirty="0" smtClean="0"/>
              <a:t>= 2</a:t>
            </a:r>
            <a:endParaRPr lang="en-US" dirty="0"/>
          </a:p>
        </p:txBody>
      </p:sp>
      <p:sp>
        <p:nvSpPr>
          <p:cNvPr id="19" name="TextBox 18"/>
          <p:cNvSpPr txBox="1"/>
          <p:nvPr/>
        </p:nvSpPr>
        <p:spPr>
          <a:xfrm>
            <a:off x="2508738" y="5395139"/>
            <a:ext cx="511680" cy="369332"/>
          </a:xfrm>
          <a:prstGeom prst="rect">
            <a:avLst/>
          </a:prstGeom>
          <a:noFill/>
        </p:spPr>
        <p:txBody>
          <a:bodyPr wrap="none" rtlCol="0">
            <a:spAutoFit/>
          </a:bodyPr>
          <a:lstStyle/>
          <a:p>
            <a:pPr algn="ctr"/>
            <a:r>
              <a:rPr lang="en-US" dirty="0" smtClean="0"/>
              <a:t>= 4</a:t>
            </a:r>
            <a:endParaRPr lang="en-US" dirty="0"/>
          </a:p>
        </p:txBody>
      </p:sp>
      <p:sp>
        <p:nvSpPr>
          <p:cNvPr id="20" name="TextBox 19"/>
          <p:cNvSpPr txBox="1"/>
          <p:nvPr/>
        </p:nvSpPr>
        <p:spPr>
          <a:xfrm>
            <a:off x="1997060" y="5056568"/>
            <a:ext cx="511679" cy="369332"/>
          </a:xfrm>
          <a:prstGeom prst="rect">
            <a:avLst/>
          </a:prstGeom>
          <a:noFill/>
        </p:spPr>
        <p:txBody>
          <a:bodyPr wrap="none" rtlCol="0">
            <a:spAutoFit/>
          </a:bodyPr>
          <a:lstStyle/>
          <a:p>
            <a:pPr algn="ctr"/>
            <a:r>
              <a:rPr lang="en-US" dirty="0" smtClean="0"/>
              <a:t>= 2</a:t>
            </a:r>
            <a:endParaRPr lang="en-US" dirty="0"/>
          </a:p>
        </p:txBody>
      </p:sp>
      <p:sp>
        <p:nvSpPr>
          <p:cNvPr id="21" name="TextBox 20"/>
          <p:cNvSpPr txBox="1"/>
          <p:nvPr/>
        </p:nvSpPr>
        <p:spPr>
          <a:xfrm>
            <a:off x="7258855" y="3077734"/>
            <a:ext cx="461986" cy="369332"/>
          </a:xfrm>
          <a:prstGeom prst="rect">
            <a:avLst/>
          </a:prstGeom>
          <a:noFill/>
        </p:spPr>
        <p:txBody>
          <a:bodyPr wrap="none" rtlCol="0">
            <a:spAutoFit/>
          </a:bodyPr>
          <a:lstStyle/>
          <a:p>
            <a:pPr algn="ctr"/>
            <a:r>
              <a:rPr lang="en-US" dirty="0">
                <a:solidFill>
                  <a:schemeClr val="accent6"/>
                </a:solidFill>
                <a:latin typeface="Times New Roman" panose="02020603050405020304" pitchFamily="18" charset="0"/>
              </a:rPr>
              <a:t>①</a:t>
            </a:r>
            <a:endParaRPr lang="en-US" dirty="0">
              <a:solidFill>
                <a:schemeClr val="accent6"/>
              </a:solidFill>
            </a:endParaRPr>
          </a:p>
        </p:txBody>
      </p:sp>
      <p:pic>
        <p:nvPicPr>
          <p:cNvPr id="24" name="Picture 23"/>
          <p:cNvPicPr>
            <a:picLocks noChangeAspect="1"/>
          </p:cNvPicPr>
          <p:nvPr/>
        </p:nvPicPr>
        <p:blipFill>
          <a:blip r:embed="rId4"/>
          <a:stretch>
            <a:fillRect/>
          </a:stretch>
        </p:blipFill>
        <p:spPr>
          <a:xfrm>
            <a:off x="4720156" y="4928723"/>
            <a:ext cx="4227590" cy="1155886"/>
          </a:xfrm>
          <a:prstGeom prst="rect">
            <a:avLst/>
          </a:prstGeom>
        </p:spPr>
      </p:pic>
    </p:spTree>
    <p:extLst>
      <p:ext uri="{BB962C8B-B14F-4D97-AF65-F5344CB8AC3E}">
        <p14:creationId xmlns:p14="http://schemas.microsoft.com/office/powerpoint/2010/main" val="37970384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Product</a:t>
            </a:r>
            <a:endParaRPr lang="en-US" dirty="0"/>
          </a:p>
        </p:txBody>
      </p:sp>
      <p:grpSp>
        <p:nvGrpSpPr>
          <p:cNvPr id="4" name="Group 3"/>
          <p:cNvGrpSpPr/>
          <p:nvPr/>
        </p:nvGrpSpPr>
        <p:grpSpPr>
          <a:xfrm>
            <a:off x="588691" y="1847567"/>
            <a:ext cx="8207255" cy="2598168"/>
            <a:chOff x="3025505" y="2247280"/>
            <a:chExt cx="8201579" cy="2598168"/>
          </a:xfrm>
        </p:grpSpPr>
        <mc:AlternateContent xmlns:mc="http://schemas.openxmlformats.org/markup-compatibility/2006" xmlns:a14="http://schemas.microsoft.com/office/drawing/2010/main">
          <mc:Choice Requires="a14">
            <p:sp>
              <p:nvSpPr>
                <p:cNvPr id="5" name="TextBox 4"/>
                <p:cNvSpPr txBox="1"/>
                <p:nvPr/>
              </p:nvSpPr>
              <p:spPr>
                <a:xfrm>
                  <a:off x="4393989" y="3414887"/>
                  <a:ext cx="6833095" cy="1360629"/>
                </a:xfrm>
                <a:prstGeom prst="rect">
                  <a:avLst/>
                </a:prstGeom>
                <a:noFill/>
              </p:spPr>
              <p:txBody>
                <a:bodyPr wrap="square" lIns="0" tIns="0" rIns="0" bIns="0" rtlCol="0">
                  <a:spAutoFit/>
                </a:bodyPr>
                <a:lstStyle/>
                <a:p>
                  <a14:m>
                    <m:oMath xmlns:m="http://schemas.openxmlformats.org/officeDocument/2006/math">
                      <m:d>
                        <m:dPr>
                          <m:begChr m:val="["/>
                          <m:endChr m:val="]"/>
                          <m:ctrlPr>
                            <a:rPr lang="en-US" sz="2400" b="1" i="1" smtClean="0">
                              <a:latin typeface="Cambria Math" panose="02040503050406030204" pitchFamily="18" charset="0"/>
                            </a:rPr>
                          </m:ctrlPr>
                        </m:dPr>
                        <m:e>
                          <m:m>
                            <m:mPr>
                              <m:mcs>
                                <m:mc>
                                  <m:mcPr>
                                    <m:count m:val="4"/>
                                    <m:mcJc m:val="center"/>
                                  </m:mcPr>
                                </m:mc>
                              </m:mcs>
                              <m:ctrlPr>
                                <a:rPr lang="en-US" sz="2400" b="1" i="1" smtClean="0">
                                  <a:latin typeface="Cambria Math" panose="02040503050406030204" pitchFamily="18" charset="0"/>
                                </a:rPr>
                              </m:ctrlPr>
                            </m:mPr>
                            <m:mr>
                              <m:e>
                                <m:r>
                                  <m:rPr>
                                    <m:brk m:alnAt="7"/>
                                  </m:rPr>
                                  <a:rPr lang="en-US" sz="2400" b="1" i="1" smtClean="0">
                                    <a:latin typeface="Cambria Math" panose="02040503050406030204" pitchFamily="18" charset="0"/>
                                  </a:rPr>
                                  <m:t>𝟔</m:t>
                                </m:r>
                              </m:e>
                              <m:e>
                                <m:r>
                                  <a:rPr lang="en-US" sz="2400" b="1" i="1" smtClean="0">
                                    <a:latin typeface="Cambria Math" panose="02040503050406030204" pitchFamily="18" charset="0"/>
                                  </a:rPr>
                                  <m:t>𝟓</m:t>
                                </m:r>
                              </m:e>
                              <m:e>
                                <m:r>
                                  <a:rPr lang="en-US" sz="2400" b="1" i="1" smtClean="0">
                                    <a:solidFill>
                                      <a:schemeClr val="bg1"/>
                                    </a:solidFill>
                                    <a:latin typeface="Cambria Math" panose="02040503050406030204" pitchFamily="18" charset="0"/>
                                  </a:rPr>
                                  <m:t>𝟎</m:t>
                                </m:r>
                              </m:e>
                              <m:e>
                                <m:r>
                                  <a:rPr lang="en-US" sz="2400" b="1" i="1" smtClean="0">
                                    <a:latin typeface="Cambria Math" panose="02040503050406030204" pitchFamily="18" charset="0"/>
                                  </a:rPr>
                                  <m:t>𝟐</m:t>
                                </m:r>
                              </m:e>
                            </m:mr>
                            <m:mr>
                              <m:e>
                                <m:r>
                                  <a:rPr lang="en-US" sz="2400" b="1" i="1" smtClean="0">
                                    <a:solidFill>
                                      <a:schemeClr val="bg1"/>
                                    </a:solidFill>
                                    <a:latin typeface="Cambria Math" panose="02040503050406030204" pitchFamily="18" charset="0"/>
                                  </a:rPr>
                                  <m:t>𝟎</m:t>
                                </m:r>
                              </m:e>
                              <m:e>
                                <m:r>
                                  <a:rPr lang="en-US" sz="2400" b="1" i="1" smtClean="0">
                                    <a:latin typeface="Cambria Math" panose="02040503050406030204" pitchFamily="18" charset="0"/>
                                  </a:rPr>
                                  <m:t>𝟒</m:t>
                                </m:r>
                              </m:e>
                              <m:e>
                                <m: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𝟎</m:t>
                                </m:r>
                              </m:e>
                            </m:mr>
                          </m:m>
                        </m:e>
                      </m:d>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𝟎</m:t>
                                </m:r>
                              </m:e>
                            </m:mr>
                            <m:mr>
                              <m:e>
                                <m:r>
                                  <a:rPr lang="en-US" sz="2400" b="1" i="1" smtClean="0">
                                    <a:solidFill>
                                      <a:schemeClr val="bg1"/>
                                    </a:solidFill>
                                    <a:latin typeface="Cambria Math" panose="02040503050406030204" pitchFamily="18" charset="0"/>
                                  </a:rPr>
                                  <m:t>𝟎</m:t>
                                </m:r>
                              </m:e>
                              <m:e>
                                <m:r>
                                  <a:rPr lang="en-US" sz="2400" b="1" i="1">
                                    <a:latin typeface="Cambria Math" panose="02040503050406030204" pitchFamily="18" charset="0"/>
                                  </a:rPr>
                                  <m:t>𝟑</m:t>
                                </m:r>
                              </m:e>
                            </m:mr>
                            <m:mr>
                              <m:e>
                                <m:r>
                                  <a:rPr lang="en-US" sz="2400" b="1" i="1">
                                    <a:latin typeface="Cambria Math" panose="02040503050406030204" pitchFamily="18" charset="0"/>
                                  </a:rPr>
                                  <m:t>𝟓</m:t>
                                </m:r>
                              </m:e>
                              <m:e>
                                <m:r>
                                  <a:rPr lang="en-US" sz="2400" b="1" i="1" smtClean="0">
                                    <a:solidFill>
                                      <a:schemeClr val="bg1"/>
                                    </a:solidFill>
                                    <a:latin typeface="Cambria Math" panose="02040503050406030204" pitchFamily="18" charset="0"/>
                                  </a:rPr>
                                  <m:t>𝟎</m:t>
                                </m:r>
                              </m:e>
                            </m:mr>
                            <m:mr>
                              <m:e>
                                <m:r>
                                  <a:rPr lang="en-US" sz="2400" b="1" i="1">
                                    <a:latin typeface="Cambria Math" panose="02040503050406030204" pitchFamily="18" charset="0"/>
                                  </a:rPr>
                                  <m:t>𝟑</m:t>
                                </m:r>
                              </m:e>
                              <m:e>
                                <m:r>
                                  <a:rPr lang="en-US" sz="2400" b="1" i="1">
                                    <a:latin typeface="Cambria Math" panose="02040503050406030204" pitchFamily="18" charset="0"/>
                                  </a:rPr>
                                  <m:t>𝟒</m:t>
                                </m:r>
                              </m:e>
                            </m:mr>
                          </m:m>
                        </m:e>
                      </m:d>
                      <m:r>
                        <a:rPr lang="en-US" sz="2400" b="1" i="1" smtClean="0">
                          <a:latin typeface="Cambria Math" panose="02040503050406030204" pitchFamily="18" charset="0"/>
                        </a:rPr>
                        <m:t>=</m:t>
                      </m:r>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a:latin typeface="Cambria Math" panose="02040503050406030204" pitchFamily="18" charset="0"/>
                                  </a:rPr>
                                  <m:t>𝟔</m:t>
                                </m:r>
                              </m:e>
                              <m:e>
                                <m:r>
                                  <a:rPr lang="en-US" sz="2400" b="1" i="1" smtClean="0">
                                    <a:latin typeface="Cambria Math" panose="02040503050406030204" pitchFamily="18" charset="0"/>
                                  </a:rPr>
                                  <m:t>𝟐𝟑</m:t>
                                </m:r>
                              </m:e>
                            </m:mr>
                            <m:mr>
                              <m:e>
                                <m: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𝟏𝟐</m:t>
                                </m:r>
                              </m:e>
                            </m:mr>
                          </m:m>
                        </m:e>
                      </m:d>
                    </m:oMath>
                  </a14:m>
                  <a:r>
                    <a:rPr lang="en-US" sz="2400" b="1" dirty="0"/>
                    <a:t> </a:t>
                  </a:r>
                </a:p>
              </p:txBody>
            </p:sp>
          </mc:Choice>
          <mc:Fallback xmlns="">
            <p:sp>
              <p:nvSpPr>
                <p:cNvPr id="5" name="TextBox 4"/>
                <p:cNvSpPr txBox="1">
                  <a:spLocks noRot="1" noChangeAspect="1" noMove="1" noResize="1" noEditPoints="1" noAdjustHandles="1" noChangeArrowheads="1" noChangeShapeType="1" noTextEdit="1"/>
                </p:cNvSpPr>
                <p:nvPr/>
              </p:nvSpPr>
              <p:spPr>
                <a:xfrm>
                  <a:off x="4393989" y="3414887"/>
                  <a:ext cx="6833095" cy="1360629"/>
                </a:xfrm>
                <a:prstGeom prst="rect">
                  <a:avLst/>
                </a:prstGeom>
                <a:blipFill rotWithShape="0">
                  <a:blip r:embed="rId3"/>
                  <a:stretch>
                    <a:fillRect/>
                  </a:stretch>
                </a:blipFill>
              </p:spPr>
              <p:txBody>
                <a:bodyPr/>
                <a:lstStyle/>
                <a:p>
                  <a:r>
                    <a:rPr lang="en-US">
                      <a:noFill/>
                    </a:rPr>
                    <a:t> </a:t>
                  </a:r>
                </a:p>
              </p:txBody>
            </p:sp>
          </mc:Fallback>
        </mc:AlternateContent>
        <p:sp>
          <p:nvSpPr>
            <p:cNvPr id="6" name="Rectangle 5"/>
            <p:cNvSpPr/>
            <p:nvPr/>
          </p:nvSpPr>
          <p:spPr>
            <a:xfrm>
              <a:off x="3025505" y="3736410"/>
              <a:ext cx="1385316" cy="723275"/>
            </a:xfrm>
            <a:prstGeom prst="rect">
              <a:avLst/>
            </a:prstGeom>
          </p:spPr>
          <p:txBody>
            <a:bodyPr wrap="none">
              <a:spAutoFit/>
            </a:bodyPr>
            <a:lstStyle/>
            <a:p>
              <a:pPr>
                <a:spcBef>
                  <a:spcPts val="600"/>
                </a:spcBef>
              </a:pPr>
              <a:r>
                <a:rPr lang="en-US" dirty="0" err="1" smtClean="0"/>
                <a:t>word|coffee</a:t>
              </a:r>
              <a:endParaRPr lang="en-US" dirty="0" smtClean="0"/>
            </a:p>
            <a:p>
              <a:pPr>
                <a:spcBef>
                  <a:spcPts val="600"/>
                </a:spcBef>
              </a:pPr>
              <a:r>
                <a:rPr lang="en-US" dirty="0" err="1" smtClean="0"/>
                <a:t>word|desert</a:t>
              </a:r>
              <a:endParaRPr lang="en-US" dirty="0"/>
            </a:p>
          </p:txBody>
        </p:sp>
        <p:sp>
          <p:nvSpPr>
            <p:cNvPr id="8" name="Rectangle 7"/>
            <p:cNvSpPr/>
            <p:nvPr/>
          </p:nvSpPr>
          <p:spPr>
            <a:xfrm>
              <a:off x="6291448" y="3414287"/>
              <a:ext cx="1077539" cy="1431161"/>
            </a:xfrm>
            <a:prstGeom prst="rect">
              <a:avLst/>
            </a:prstGeom>
          </p:spPr>
          <p:txBody>
            <a:bodyPr wrap="none">
              <a:spAutoFit/>
            </a:bodyPr>
            <a:lstStyle/>
            <a:p>
              <a:pPr>
                <a:spcBef>
                  <a:spcPts val="600"/>
                </a:spcBef>
              </a:pPr>
              <a:endParaRPr lang="en-US" dirty="0" smtClean="0"/>
            </a:p>
            <a:p>
              <a:pPr>
                <a:spcBef>
                  <a:spcPts val="600"/>
                </a:spcBef>
              </a:pPr>
              <a:r>
                <a:rPr lang="en-US" dirty="0" smtClean="0"/>
                <a:t>tod|0800</a:t>
              </a:r>
            </a:p>
            <a:p>
              <a:pPr>
                <a:spcBef>
                  <a:spcPts val="600"/>
                </a:spcBef>
              </a:pPr>
              <a:r>
                <a:rPr lang="en-US" dirty="0" smtClean="0"/>
                <a:t>tod|0900</a:t>
              </a:r>
            </a:p>
            <a:p>
              <a:pPr>
                <a:spcBef>
                  <a:spcPts val="600"/>
                </a:spcBef>
              </a:pPr>
              <a:r>
                <a:rPr lang="en-US" dirty="0" smtClean="0"/>
                <a:t>tod|1400</a:t>
              </a:r>
              <a:endParaRPr lang="en-US" dirty="0"/>
            </a:p>
          </p:txBody>
        </p:sp>
        <p:sp>
          <p:nvSpPr>
            <p:cNvPr id="9" name="Rectangle 8"/>
            <p:cNvSpPr/>
            <p:nvPr/>
          </p:nvSpPr>
          <p:spPr>
            <a:xfrm rot="16200000">
              <a:off x="7146717" y="2411588"/>
              <a:ext cx="1167307" cy="838691"/>
            </a:xfrm>
            <a:prstGeom prst="rect">
              <a:avLst/>
            </a:prstGeom>
          </p:spPr>
          <p:txBody>
            <a:bodyPr wrap="none">
              <a:spAutoFit/>
            </a:bodyPr>
            <a:lstStyle/>
            <a:p>
              <a:pPr>
                <a:spcBef>
                  <a:spcPts val="1500"/>
                </a:spcBef>
              </a:pPr>
              <a:r>
                <a:rPr lang="en-US" dirty="0" err="1" smtClean="0"/>
                <a:t>word|dew</a:t>
              </a:r>
              <a:endParaRPr lang="en-US" dirty="0" smtClean="0"/>
            </a:p>
            <a:p>
              <a:pPr>
                <a:spcBef>
                  <a:spcPts val="1500"/>
                </a:spcBef>
              </a:pPr>
              <a:r>
                <a:rPr lang="en-US" dirty="0" err="1" smtClean="0"/>
                <a:t>word|hot</a:t>
              </a:r>
              <a:endParaRPr lang="en-US" dirty="0"/>
            </a:p>
          </p:txBody>
        </p:sp>
        <p:sp>
          <p:nvSpPr>
            <p:cNvPr id="10" name="Rectangle 9"/>
            <p:cNvSpPr/>
            <p:nvPr/>
          </p:nvSpPr>
          <p:spPr>
            <a:xfrm>
              <a:off x="8573788" y="3725570"/>
              <a:ext cx="1385316" cy="723275"/>
            </a:xfrm>
            <a:prstGeom prst="rect">
              <a:avLst/>
            </a:prstGeom>
          </p:spPr>
          <p:txBody>
            <a:bodyPr wrap="none">
              <a:spAutoFit/>
            </a:bodyPr>
            <a:lstStyle/>
            <a:p>
              <a:pPr>
                <a:spcBef>
                  <a:spcPts val="600"/>
                </a:spcBef>
              </a:pPr>
              <a:r>
                <a:rPr lang="en-US" dirty="0" err="1"/>
                <a:t>word|coffee</a:t>
              </a:r>
              <a:endParaRPr lang="en-US" dirty="0"/>
            </a:p>
            <a:p>
              <a:pPr>
                <a:spcBef>
                  <a:spcPts val="600"/>
                </a:spcBef>
              </a:pPr>
              <a:r>
                <a:rPr lang="en-US" dirty="0" err="1">
                  <a:solidFill>
                    <a:schemeClr val="bg1"/>
                  </a:solidFill>
                </a:rPr>
                <a:t>word|desert</a:t>
              </a:r>
              <a:endParaRPr lang="en-US" dirty="0">
                <a:solidFill>
                  <a:schemeClr val="bg1"/>
                </a:solidFill>
              </a:endParaRPr>
            </a:p>
          </p:txBody>
        </p:sp>
        <p:sp>
          <p:nvSpPr>
            <p:cNvPr id="11" name="Rectangle 10"/>
            <p:cNvSpPr/>
            <p:nvPr/>
          </p:nvSpPr>
          <p:spPr>
            <a:xfrm rot="16200000">
              <a:off x="9864379" y="2723203"/>
              <a:ext cx="1167307" cy="954107"/>
            </a:xfrm>
            <a:prstGeom prst="rect">
              <a:avLst/>
            </a:prstGeom>
          </p:spPr>
          <p:txBody>
            <a:bodyPr wrap="none">
              <a:spAutoFit/>
            </a:bodyPr>
            <a:lstStyle/>
            <a:p>
              <a:pPr>
                <a:spcBef>
                  <a:spcPts val="2400"/>
                </a:spcBef>
              </a:pPr>
              <a:r>
                <a:rPr lang="en-US" dirty="0" err="1" smtClean="0"/>
                <a:t>word|dew</a:t>
              </a:r>
              <a:endParaRPr lang="en-US" dirty="0" smtClean="0"/>
            </a:p>
            <a:p>
              <a:pPr>
                <a:spcBef>
                  <a:spcPts val="2400"/>
                </a:spcBef>
              </a:pPr>
              <a:r>
                <a:rPr lang="en-US" dirty="0" err="1" smtClean="0"/>
                <a:t>word|hot</a:t>
              </a:r>
              <a:endParaRPr lang="en-US" dirty="0"/>
            </a:p>
          </p:txBody>
        </p:sp>
      </p:grpSp>
      <p:sp>
        <p:nvSpPr>
          <p:cNvPr id="25" name="Right Arrow 24"/>
          <p:cNvSpPr/>
          <p:nvPr/>
        </p:nvSpPr>
        <p:spPr bwMode="auto">
          <a:xfrm>
            <a:off x="120319" y="3384197"/>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6" name="Right Arrow 25"/>
          <p:cNvSpPr/>
          <p:nvPr/>
        </p:nvSpPr>
        <p:spPr bwMode="auto">
          <a:xfrm rot="5400000">
            <a:off x="5329323" y="1460142"/>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2" name="Rectangle 11"/>
          <p:cNvSpPr/>
          <p:nvPr/>
        </p:nvSpPr>
        <p:spPr bwMode="auto">
          <a:xfrm>
            <a:off x="2040009" y="3384197"/>
            <a:ext cx="1689780" cy="311291"/>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7" name="Rectangle 26"/>
          <p:cNvSpPr/>
          <p:nvPr/>
        </p:nvSpPr>
        <p:spPr bwMode="auto">
          <a:xfrm>
            <a:off x="5415658" y="3014574"/>
            <a:ext cx="288906" cy="1361229"/>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8" name="Rectangle 27"/>
          <p:cNvSpPr/>
          <p:nvPr/>
        </p:nvSpPr>
        <p:spPr bwMode="auto">
          <a:xfrm>
            <a:off x="8099009" y="3384505"/>
            <a:ext cx="394729" cy="310683"/>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9" name="Rectangle 18"/>
          <p:cNvSpPr/>
          <p:nvPr/>
        </p:nvSpPr>
        <p:spPr>
          <a:xfrm rot="16200000">
            <a:off x="2390560" y="2019591"/>
            <a:ext cx="1077539" cy="1777410"/>
          </a:xfrm>
          <a:prstGeom prst="rect">
            <a:avLst/>
          </a:prstGeom>
        </p:spPr>
        <p:txBody>
          <a:bodyPr wrap="none">
            <a:spAutoFit/>
          </a:bodyPr>
          <a:lstStyle/>
          <a:p>
            <a:pPr>
              <a:spcBef>
                <a:spcPts val="1500"/>
              </a:spcBef>
            </a:pPr>
            <a:r>
              <a:rPr lang="en-US" dirty="0" smtClean="0"/>
              <a:t>tod|0500</a:t>
            </a:r>
          </a:p>
          <a:p>
            <a:pPr>
              <a:spcBef>
                <a:spcPts val="1500"/>
              </a:spcBef>
            </a:pPr>
            <a:r>
              <a:rPr lang="en-US" dirty="0" smtClean="0"/>
              <a:t>tod|0800</a:t>
            </a:r>
          </a:p>
          <a:p>
            <a:pPr>
              <a:spcBef>
                <a:spcPts val="1500"/>
              </a:spcBef>
            </a:pPr>
            <a:endParaRPr lang="en-US" dirty="0"/>
          </a:p>
          <a:p>
            <a:pPr>
              <a:spcBef>
                <a:spcPts val="1500"/>
              </a:spcBef>
            </a:pPr>
            <a:r>
              <a:rPr lang="en-US" dirty="0" smtClean="0"/>
              <a:t>tod|1400</a:t>
            </a:r>
            <a:endParaRPr lang="en-US" dirty="0"/>
          </a:p>
        </p:txBody>
      </p:sp>
      <p:sp>
        <p:nvSpPr>
          <p:cNvPr id="23" name="TextBox 22"/>
          <p:cNvSpPr txBox="1"/>
          <p:nvPr/>
        </p:nvSpPr>
        <p:spPr>
          <a:xfrm>
            <a:off x="7258855" y="3077734"/>
            <a:ext cx="461986" cy="369332"/>
          </a:xfrm>
          <a:prstGeom prst="rect">
            <a:avLst/>
          </a:prstGeom>
          <a:noFill/>
        </p:spPr>
        <p:txBody>
          <a:bodyPr wrap="none" rtlCol="0">
            <a:spAutoFit/>
          </a:bodyPr>
          <a:lstStyle/>
          <a:p>
            <a:pPr algn="ctr"/>
            <a:r>
              <a:rPr lang="en-US" dirty="0">
                <a:solidFill>
                  <a:schemeClr val="accent6"/>
                </a:solidFill>
                <a:latin typeface="Times New Roman" panose="02020603050405020304" pitchFamily="18" charset="0"/>
              </a:rPr>
              <a:t>①</a:t>
            </a:r>
            <a:endParaRPr lang="en-US" dirty="0">
              <a:solidFill>
                <a:schemeClr val="accent6"/>
              </a:solidFill>
            </a:endParaRPr>
          </a:p>
        </p:txBody>
      </p:sp>
      <p:sp>
        <p:nvSpPr>
          <p:cNvPr id="24" name="TextBox 23"/>
          <p:cNvSpPr txBox="1"/>
          <p:nvPr/>
        </p:nvSpPr>
        <p:spPr>
          <a:xfrm>
            <a:off x="8430836" y="3077734"/>
            <a:ext cx="461986" cy="369332"/>
          </a:xfrm>
          <a:prstGeom prst="rect">
            <a:avLst/>
          </a:prstGeom>
          <a:noFill/>
        </p:spPr>
        <p:txBody>
          <a:bodyPr wrap="none" rtlCol="0">
            <a:spAutoFit/>
          </a:bodyPr>
          <a:lstStyle/>
          <a:p>
            <a:pPr algn="ctr"/>
            <a:r>
              <a:rPr lang="en-US" dirty="0">
                <a:solidFill>
                  <a:schemeClr val="accent6"/>
                </a:solidFill>
                <a:latin typeface="Times New Roman" panose="02020603050405020304" pitchFamily="18" charset="0"/>
              </a:rPr>
              <a:t>②</a:t>
            </a:r>
            <a:endParaRPr lang="en-US" dirty="0">
              <a:solidFill>
                <a:schemeClr val="accent6"/>
              </a:solidFill>
            </a:endParaRPr>
          </a:p>
        </p:txBody>
      </p:sp>
      <p:pic>
        <p:nvPicPr>
          <p:cNvPr id="30" name="Picture 29"/>
          <p:cNvPicPr>
            <a:picLocks noChangeAspect="1"/>
          </p:cNvPicPr>
          <p:nvPr/>
        </p:nvPicPr>
        <p:blipFill>
          <a:blip r:embed="rId4"/>
          <a:stretch>
            <a:fillRect/>
          </a:stretch>
        </p:blipFill>
        <p:spPr>
          <a:xfrm>
            <a:off x="157641" y="4789732"/>
            <a:ext cx="4618995" cy="1294877"/>
          </a:xfrm>
          <a:prstGeom prst="rect">
            <a:avLst/>
          </a:prstGeom>
        </p:spPr>
      </p:pic>
      <p:sp>
        <p:nvSpPr>
          <p:cNvPr id="31" name="TextBox 30"/>
          <p:cNvSpPr txBox="1"/>
          <p:nvPr/>
        </p:nvSpPr>
        <p:spPr>
          <a:xfrm>
            <a:off x="1574750" y="4728738"/>
            <a:ext cx="511679" cy="369332"/>
          </a:xfrm>
          <a:prstGeom prst="rect">
            <a:avLst/>
          </a:prstGeom>
          <a:noFill/>
        </p:spPr>
        <p:txBody>
          <a:bodyPr wrap="none" rtlCol="0">
            <a:spAutoFit/>
          </a:bodyPr>
          <a:lstStyle/>
          <a:p>
            <a:pPr algn="ctr"/>
            <a:r>
              <a:rPr lang="en-US" dirty="0" smtClean="0"/>
              <a:t>= 2</a:t>
            </a:r>
            <a:endParaRPr lang="en-US" dirty="0"/>
          </a:p>
        </p:txBody>
      </p:sp>
      <p:sp>
        <p:nvSpPr>
          <p:cNvPr id="32" name="TextBox 31"/>
          <p:cNvSpPr txBox="1"/>
          <p:nvPr/>
        </p:nvSpPr>
        <p:spPr>
          <a:xfrm>
            <a:off x="2508738" y="5395139"/>
            <a:ext cx="511680" cy="369332"/>
          </a:xfrm>
          <a:prstGeom prst="rect">
            <a:avLst/>
          </a:prstGeom>
          <a:noFill/>
        </p:spPr>
        <p:txBody>
          <a:bodyPr wrap="none" rtlCol="0">
            <a:spAutoFit/>
          </a:bodyPr>
          <a:lstStyle/>
          <a:p>
            <a:pPr algn="ctr"/>
            <a:r>
              <a:rPr lang="en-US" dirty="0" smtClean="0"/>
              <a:t>= 4</a:t>
            </a:r>
            <a:endParaRPr lang="en-US" dirty="0"/>
          </a:p>
        </p:txBody>
      </p:sp>
      <p:sp>
        <p:nvSpPr>
          <p:cNvPr id="33" name="TextBox 32"/>
          <p:cNvSpPr txBox="1"/>
          <p:nvPr/>
        </p:nvSpPr>
        <p:spPr>
          <a:xfrm>
            <a:off x="1997060" y="5056568"/>
            <a:ext cx="511679" cy="369332"/>
          </a:xfrm>
          <a:prstGeom prst="rect">
            <a:avLst/>
          </a:prstGeom>
          <a:noFill/>
        </p:spPr>
        <p:txBody>
          <a:bodyPr wrap="none" rtlCol="0">
            <a:spAutoFit/>
          </a:bodyPr>
          <a:lstStyle/>
          <a:p>
            <a:pPr algn="ctr"/>
            <a:r>
              <a:rPr lang="en-US" dirty="0" smtClean="0"/>
              <a:t>= 2</a:t>
            </a:r>
            <a:endParaRPr lang="en-US" dirty="0"/>
          </a:p>
        </p:txBody>
      </p:sp>
      <p:pic>
        <p:nvPicPr>
          <p:cNvPr id="34" name="Picture 33"/>
          <p:cNvPicPr>
            <a:picLocks noChangeAspect="1"/>
          </p:cNvPicPr>
          <p:nvPr/>
        </p:nvPicPr>
        <p:blipFill>
          <a:blip r:embed="rId5"/>
          <a:stretch>
            <a:fillRect/>
          </a:stretch>
        </p:blipFill>
        <p:spPr>
          <a:xfrm>
            <a:off x="4720156" y="4928723"/>
            <a:ext cx="4227590" cy="1155886"/>
          </a:xfrm>
          <a:prstGeom prst="rect">
            <a:avLst/>
          </a:prstGeom>
        </p:spPr>
      </p:pic>
      <p:sp>
        <p:nvSpPr>
          <p:cNvPr id="13" name="TextBox 12"/>
          <p:cNvSpPr txBox="1"/>
          <p:nvPr/>
        </p:nvSpPr>
        <p:spPr>
          <a:xfrm>
            <a:off x="4448152" y="4550314"/>
            <a:ext cx="1359668" cy="461665"/>
          </a:xfrm>
          <a:prstGeom prst="rect">
            <a:avLst/>
          </a:prstGeom>
          <a:noFill/>
        </p:spPr>
        <p:txBody>
          <a:bodyPr wrap="none" rtlCol="0">
            <a:spAutoFit/>
          </a:bodyPr>
          <a:lstStyle/>
          <a:p>
            <a:pPr algn="ctr"/>
            <a:r>
              <a:rPr lang="en-US" sz="2400" b="1" dirty="0" smtClean="0"/>
              <a:t>1</a:t>
            </a:r>
            <a:r>
              <a:rPr lang="en-US" sz="2400" b="1" baseline="30000" dirty="0" smtClean="0"/>
              <a:t>st</a:t>
            </a:r>
            <a:r>
              <a:rPr lang="en-US" sz="2400" b="1" dirty="0" smtClean="0"/>
              <a:t> Scan</a:t>
            </a:r>
            <a:endParaRPr lang="en-US" sz="2400" b="1" dirty="0"/>
          </a:p>
        </p:txBody>
      </p:sp>
    </p:spTree>
    <p:extLst>
      <p:ext uri="{BB962C8B-B14F-4D97-AF65-F5344CB8AC3E}">
        <p14:creationId xmlns:p14="http://schemas.microsoft.com/office/powerpoint/2010/main" val="16106744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Product</a:t>
            </a:r>
            <a:endParaRPr lang="en-US" dirty="0"/>
          </a:p>
        </p:txBody>
      </p:sp>
      <p:grpSp>
        <p:nvGrpSpPr>
          <p:cNvPr id="4" name="Group 3"/>
          <p:cNvGrpSpPr/>
          <p:nvPr/>
        </p:nvGrpSpPr>
        <p:grpSpPr>
          <a:xfrm>
            <a:off x="588691" y="1847567"/>
            <a:ext cx="8207255" cy="2598168"/>
            <a:chOff x="3025505" y="2247280"/>
            <a:chExt cx="8201579" cy="2598168"/>
          </a:xfrm>
        </p:grpSpPr>
        <mc:AlternateContent xmlns:mc="http://schemas.openxmlformats.org/markup-compatibility/2006" xmlns:a14="http://schemas.microsoft.com/office/drawing/2010/main">
          <mc:Choice Requires="a14">
            <p:sp>
              <p:nvSpPr>
                <p:cNvPr id="5" name="TextBox 4"/>
                <p:cNvSpPr txBox="1"/>
                <p:nvPr/>
              </p:nvSpPr>
              <p:spPr>
                <a:xfrm>
                  <a:off x="4393989" y="3414887"/>
                  <a:ext cx="6833095" cy="1360629"/>
                </a:xfrm>
                <a:prstGeom prst="rect">
                  <a:avLst/>
                </a:prstGeom>
                <a:noFill/>
              </p:spPr>
              <p:txBody>
                <a:bodyPr wrap="square" lIns="0" tIns="0" rIns="0" bIns="0" rtlCol="0">
                  <a:spAutoFit/>
                </a:bodyPr>
                <a:lstStyle/>
                <a:p>
                  <a14:m>
                    <m:oMath xmlns:m="http://schemas.openxmlformats.org/officeDocument/2006/math">
                      <m:d>
                        <m:dPr>
                          <m:begChr m:val="["/>
                          <m:endChr m:val="]"/>
                          <m:ctrlPr>
                            <a:rPr lang="en-US" sz="2400" b="1" i="1" smtClean="0">
                              <a:latin typeface="Cambria Math" panose="02040503050406030204" pitchFamily="18" charset="0"/>
                            </a:rPr>
                          </m:ctrlPr>
                        </m:dPr>
                        <m:e>
                          <m:m>
                            <m:mPr>
                              <m:mcs>
                                <m:mc>
                                  <m:mcPr>
                                    <m:count m:val="4"/>
                                    <m:mcJc m:val="center"/>
                                  </m:mcPr>
                                </m:mc>
                              </m:mcs>
                              <m:ctrlPr>
                                <a:rPr lang="en-US" sz="2400" b="1" i="1" smtClean="0">
                                  <a:latin typeface="Cambria Math" panose="02040503050406030204" pitchFamily="18" charset="0"/>
                                </a:rPr>
                              </m:ctrlPr>
                            </m:mPr>
                            <m:mr>
                              <m:e>
                                <m:r>
                                  <m:rPr>
                                    <m:brk m:alnAt="7"/>
                                  </m:rPr>
                                  <a:rPr lang="en-US" sz="2400" b="1" i="1" smtClean="0">
                                    <a:latin typeface="Cambria Math" panose="02040503050406030204" pitchFamily="18" charset="0"/>
                                  </a:rPr>
                                  <m:t>𝟔</m:t>
                                </m:r>
                              </m:e>
                              <m:e>
                                <m:r>
                                  <a:rPr lang="en-US" sz="2400" b="1" i="1" smtClean="0">
                                    <a:latin typeface="Cambria Math" panose="02040503050406030204" pitchFamily="18" charset="0"/>
                                  </a:rPr>
                                  <m:t>𝟓</m:t>
                                </m:r>
                              </m:e>
                              <m:e>
                                <m:r>
                                  <a:rPr lang="en-US" sz="2400" b="1" i="1" smtClean="0">
                                    <a:solidFill>
                                      <a:schemeClr val="bg1"/>
                                    </a:solidFill>
                                    <a:latin typeface="Cambria Math" panose="02040503050406030204" pitchFamily="18" charset="0"/>
                                  </a:rPr>
                                  <m:t>𝟎</m:t>
                                </m:r>
                              </m:e>
                              <m:e>
                                <m:r>
                                  <a:rPr lang="en-US" sz="2400" b="1" i="1" smtClean="0">
                                    <a:latin typeface="Cambria Math" panose="02040503050406030204" pitchFamily="18" charset="0"/>
                                  </a:rPr>
                                  <m:t>𝟐</m:t>
                                </m:r>
                              </m:e>
                            </m:mr>
                            <m:mr>
                              <m:e>
                                <m:r>
                                  <a:rPr lang="en-US" sz="2400" b="1" i="1" smtClean="0">
                                    <a:solidFill>
                                      <a:schemeClr val="bg1"/>
                                    </a:solidFill>
                                    <a:latin typeface="Cambria Math" panose="02040503050406030204" pitchFamily="18" charset="0"/>
                                  </a:rPr>
                                  <m:t>𝟎</m:t>
                                </m:r>
                              </m:e>
                              <m:e>
                                <m:r>
                                  <a:rPr lang="en-US" sz="2400" b="1" i="1" smtClean="0">
                                    <a:latin typeface="Cambria Math" panose="02040503050406030204" pitchFamily="18" charset="0"/>
                                  </a:rPr>
                                  <m:t>𝟒</m:t>
                                </m:r>
                              </m:e>
                              <m:e>
                                <m: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𝟎</m:t>
                                </m:r>
                              </m:e>
                            </m:mr>
                          </m:m>
                        </m:e>
                      </m:d>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𝟎</m:t>
                                </m:r>
                              </m:e>
                            </m:mr>
                            <m:mr>
                              <m:e>
                                <m:r>
                                  <a:rPr lang="en-US" sz="2400" b="1" i="1" smtClean="0">
                                    <a:solidFill>
                                      <a:schemeClr val="bg1"/>
                                    </a:solidFill>
                                    <a:latin typeface="Cambria Math" panose="02040503050406030204" pitchFamily="18" charset="0"/>
                                  </a:rPr>
                                  <m:t>𝟎</m:t>
                                </m:r>
                              </m:e>
                              <m:e>
                                <m:r>
                                  <a:rPr lang="en-US" sz="2400" b="1" i="1">
                                    <a:latin typeface="Cambria Math" panose="02040503050406030204" pitchFamily="18" charset="0"/>
                                  </a:rPr>
                                  <m:t>𝟑</m:t>
                                </m:r>
                              </m:e>
                            </m:mr>
                            <m:mr>
                              <m:e>
                                <m:r>
                                  <a:rPr lang="en-US" sz="2400" b="1" i="1">
                                    <a:latin typeface="Cambria Math" panose="02040503050406030204" pitchFamily="18" charset="0"/>
                                  </a:rPr>
                                  <m:t>𝟓</m:t>
                                </m:r>
                              </m:e>
                              <m:e>
                                <m:r>
                                  <a:rPr lang="en-US" sz="2400" b="1" i="1" smtClean="0">
                                    <a:solidFill>
                                      <a:schemeClr val="bg1"/>
                                    </a:solidFill>
                                    <a:latin typeface="Cambria Math" panose="02040503050406030204" pitchFamily="18" charset="0"/>
                                  </a:rPr>
                                  <m:t>𝟎</m:t>
                                </m:r>
                              </m:e>
                            </m:mr>
                            <m:mr>
                              <m:e>
                                <m:r>
                                  <a:rPr lang="en-US" sz="2400" b="1" i="1">
                                    <a:latin typeface="Cambria Math" panose="02040503050406030204" pitchFamily="18" charset="0"/>
                                  </a:rPr>
                                  <m:t>𝟑</m:t>
                                </m:r>
                              </m:e>
                              <m:e>
                                <m:r>
                                  <a:rPr lang="en-US" sz="2400" b="1" i="1">
                                    <a:latin typeface="Cambria Math" panose="02040503050406030204" pitchFamily="18" charset="0"/>
                                  </a:rPr>
                                  <m:t>𝟒</m:t>
                                </m:r>
                              </m:e>
                            </m:mr>
                          </m:m>
                        </m:e>
                      </m:d>
                      <m:r>
                        <a:rPr lang="en-US" sz="2400" b="1" i="1" smtClean="0">
                          <a:latin typeface="Cambria Math" panose="02040503050406030204" pitchFamily="18" charset="0"/>
                        </a:rPr>
                        <m:t>=</m:t>
                      </m:r>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a:latin typeface="Cambria Math" panose="02040503050406030204" pitchFamily="18" charset="0"/>
                                  </a:rPr>
                                  <m:t>𝟔</m:t>
                                </m:r>
                              </m:e>
                              <m:e>
                                <m:r>
                                  <a:rPr lang="en-US" sz="2400" b="1" i="1" smtClean="0">
                                    <a:latin typeface="Cambria Math" panose="02040503050406030204" pitchFamily="18" charset="0"/>
                                  </a:rPr>
                                  <m:t>𝟐𝟑</m:t>
                                </m:r>
                              </m:e>
                            </m:mr>
                            <m:mr>
                              <m:e>
                                <m: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𝟏𝟐</m:t>
                                </m:r>
                              </m:e>
                            </m:mr>
                          </m:m>
                        </m:e>
                      </m:d>
                    </m:oMath>
                  </a14:m>
                  <a:r>
                    <a:rPr lang="en-US" sz="2400" b="1" dirty="0"/>
                    <a:t> </a:t>
                  </a:r>
                </a:p>
              </p:txBody>
            </p:sp>
          </mc:Choice>
          <mc:Fallback xmlns="">
            <p:sp>
              <p:nvSpPr>
                <p:cNvPr id="5" name="TextBox 4"/>
                <p:cNvSpPr txBox="1">
                  <a:spLocks noRot="1" noChangeAspect="1" noMove="1" noResize="1" noEditPoints="1" noAdjustHandles="1" noChangeArrowheads="1" noChangeShapeType="1" noTextEdit="1"/>
                </p:cNvSpPr>
                <p:nvPr/>
              </p:nvSpPr>
              <p:spPr>
                <a:xfrm>
                  <a:off x="4393989" y="3414887"/>
                  <a:ext cx="6833095" cy="1360629"/>
                </a:xfrm>
                <a:prstGeom prst="rect">
                  <a:avLst/>
                </a:prstGeom>
                <a:blipFill rotWithShape="0">
                  <a:blip r:embed="rId3"/>
                  <a:stretch>
                    <a:fillRect/>
                  </a:stretch>
                </a:blipFill>
              </p:spPr>
              <p:txBody>
                <a:bodyPr/>
                <a:lstStyle/>
                <a:p>
                  <a:r>
                    <a:rPr lang="en-US">
                      <a:noFill/>
                    </a:rPr>
                    <a:t> </a:t>
                  </a:r>
                </a:p>
              </p:txBody>
            </p:sp>
          </mc:Fallback>
        </mc:AlternateContent>
        <p:sp>
          <p:nvSpPr>
            <p:cNvPr id="6" name="Rectangle 5"/>
            <p:cNvSpPr/>
            <p:nvPr/>
          </p:nvSpPr>
          <p:spPr>
            <a:xfrm>
              <a:off x="3025505" y="3736410"/>
              <a:ext cx="1385316" cy="723275"/>
            </a:xfrm>
            <a:prstGeom prst="rect">
              <a:avLst/>
            </a:prstGeom>
          </p:spPr>
          <p:txBody>
            <a:bodyPr wrap="none">
              <a:spAutoFit/>
            </a:bodyPr>
            <a:lstStyle/>
            <a:p>
              <a:pPr>
                <a:spcBef>
                  <a:spcPts val="600"/>
                </a:spcBef>
              </a:pPr>
              <a:r>
                <a:rPr lang="en-US" dirty="0" err="1" smtClean="0"/>
                <a:t>word|coffee</a:t>
              </a:r>
              <a:endParaRPr lang="en-US" dirty="0" smtClean="0"/>
            </a:p>
            <a:p>
              <a:pPr>
                <a:spcBef>
                  <a:spcPts val="600"/>
                </a:spcBef>
              </a:pPr>
              <a:r>
                <a:rPr lang="en-US" dirty="0" err="1" smtClean="0"/>
                <a:t>word|desert</a:t>
              </a:r>
              <a:endParaRPr lang="en-US" dirty="0"/>
            </a:p>
          </p:txBody>
        </p:sp>
        <p:sp>
          <p:nvSpPr>
            <p:cNvPr id="7" name="Rectangle 6"/>
            <p:cNvSpPr/>
            <p:nvPr/>
          </p:nvSpPr>
          <p:spPr>
            <a:xfrm rot="16200000">
              <a:off x="4825755" y="2419919"/>
              <a:ext cx="1077539" cy="1776181"/>
            </a:xfrm>
            <a:prstGeom prst="rect">
              <a:avLst/>
            </a:prstGeom>
          </p:spPr>
          <p:txBody>
            <a:bodyPr wrap="none">
              <a:spAutoFit/>
            </a:bodyPr>
            <a:lstStyle/>
            <a:p>
              <a:pPr>
                <a:spcBef>
                  <a:spcPts val="1500"/>
                </a:spcBef>
              </a:pPr>
              <a:r>
                <a:rPr lang="en-US" dirty="0" smtClean="0"/>
                <a:t>tod|0500</a:t>
              </a:r>
            </a:p>
            <a:p>
              <a:pPr>
                <a:spcBef>
                  <a:spcPts val="1500"/>
                </a:spcBef>
              </a:pPr>
              <a:r>
                <a:rPr lang="en-US" dirty="0" smtClean="0"/>
                <a:t>tod|0800</a:t>
              </a:r>
            </a:p>
            <a:p>
              <a:pPr>
                <a:spcBef>
                  <a:spcPts val="1500"/>
                </a:spcBef>
              </a:pPr>
              <a:endParaRPr lang="en-US" dirty="0" smtClean="0"/>
            </a:p>
            <a:p>
              <a:pPr>
                <a:spcBef>
                  <a:spcPts val="1500"/>
                </a:spcBef>
              </a:pPr>
              <a:r>
                <a:rPr lang="en-US" dirty="0" smtClean="0"/>
                <a:t>tod|1400</a:t>
              </a:r>
              <a:endParaRPr lang="en-US" dirty="0"/>
            </a:p>
          </p:txBody>
        </p:sp>
        <p:sp>
          <p:nvSpPr>
            <p:cNvPr id="8" name="Rectangle 7"/>
            <p:cNvSpPr/>
            <p:nvPr/>
          </p:nvSpPr>
          <p:spPr>
            <a:xfrm>
              <a:off x="6291448" y="3414287"/>
              <a:ext cx="1076794" cy="1431161"/>
            </a:xfrm>
            <a:prstGeom prst="rect">
              <a:avLst/>
            </a:prstGeom>
          </p:spPr>
          <p:txBody>
            <a:bodyPr wrap="none">
              <a:spAutoFit/>
            </a:bodyPr>
            <a:lstStyle/>
            <a:p>
              <a:pPr>
                <a:spcBef>
                  <a:spcPts val="600"/>
                </a:spcBef>
              </a:pPr>
              <a:endParaRPr lang="en-US" dirty="0" smtClean="0"/>
            </a:p>
            <a:p>
              <a:pPr>
                <a:spcBef>
                  <a:spcPts val="600"/>
                </a:spcBef>
              </a:pPr>
              <a:r>
                <a:rPr lang="en-US" dirty="0" smtClean="0"/>
                <a:t>tod|0800</a:t>
              </a:r>
            </a:p>
            <a:p>
              <a:pPr>
                <a:spcBef>
                  <a:spcPts val="600"/>
                </a:spcBef>
              </a:pPr>
              <a:r>
                <a:rPr lang="en-US" dirty="0" smtClean="0"/>
                <a:t>tod|0900</a:t>
              </a:r>
            </a:p>
            <a:p>
              <a:pPr>
                <a:spcBef>
                  <a:spcPts val="600"/>
                </a:spcBef>
              </a:pPr>
              <a:r>
                <a:rPr lang="en-US" dirty="0" smtClean="0"/>
                <a:t>tod|1400</a:t>
              </a:r>
              <a:endParaRPr lang="en-US" dirty="0"/>
            </a:p>
          </p:txBody>
        </p:sp>
        <p:sp>
          <p:nvSpPr>
            <p:cNvPr id="9" name="Rectangle 8"/>
            <p:cNvSpPr/>
            <p:nvPr/>
          </p:nvSpPr>
          <p:spPr>
            <a:xfrm rot="16200000">
              <a:off x="7146717" y="2411588"/>
              <a:ext cx="1167307" cy="838691"/>
            </a:xfrm>
            <a:prstGeom prst="rect">
              <a:avLst/>
            </a:prstGeom>
          </p:spPr>
          <p:txBody>
            <a:bodyPr wrap="none">
              <a:spAutoFit/>
            </a:bodyPr>
            <a:lstStyle/>
            <a:p>
              <a:pPr>
                <a:spcBef>
                  <a:spcPts val="1500"/>
                </a:spcBef>
              </a:pPr>
              <a:r>
                <a:rPr lang="en-US" dirty="0" err="1" smtClean="0"/>
                <a:t>word|dew</a:t>
              </a:r>
              <a:endParaRPr lang="en-US" dirty="0" smtClean="0"/>
            </a:p>
            <a:p>
              <a:pPr>
                <a:spcBef>
                  <a:spcPts val="1500"/>
                </a:spcBef>
              </a:pPr>
              <a:r>
                <a:rPr lang="en-US" dirty="0" err="1" smtClean="0"/>
                <a:t>word|hot</a:t>
              </a:r>
              <a:endParaRPr lang="en-US" dirty="0"/>
            </a:p>
          </p:txBody>
        </p:sp>
        <p:sp>
          <p:nvSpPr>
            <p:cNvPr id="10" name="Rectangle 9"/>
            <p:cNvSpPr/>
            <p:nvPr/>
          </p:nvSpPr>
          <p:spPr>
            <a:xfrm>
              <a:off x="8573788" y="3725570"/>
              <a:ext cx="1385316" cy="723275"/>
            </a:xfrm>
            <a:prstGeom prst="rect">
              <a:avLst/>
            </a:prstGeom>
          </p:spPr>
          <p:txBody>
            <a:bodyPr wrap="none">
              <a:spAutoFit/>
            </a:bodyPr>
            <a:lstStyle/>
            <a:p>
              <a:pPr>
                <a:spcBef>
                  <a:spcPts val="600"/>
                </a:spcBef>
              </a:pPr>
              <a:r>
                <a:rPr lang="en-US" dirty="0" err="1"/>
                <a:t>word|coffee</a:t>
              </a:r>
              <a:endParaRPr lang="en-US" dirty="0"/>
            </a:p>
            <a:p>
              <a:pPr>
                <a:spcBef>
                  <a:spcPts val="600"/>
                </a:spcBef>
              </a:pPr>
              <a:r>
                <a:rPr lang="en-US" dirty="0" err="1">
                  <a:solidFill>
                    <a:schemeClr val="bg1"/>
                  </a:solidFill>
                </a:rPr>
                <a:t>word|desert</a:t>
              </a:r>
              <a:endParaRPr lang="en-US" dirty="0">
                <a:solidFill>
                  <a:schemeClr val="bg1"/>
                </a:solidFill>
              </a:endParaRPr>
            </a:p>
          </p:txBody>
        </p:sp>
        <p:sp>
          <p:nvSpPr>
            <p:cNvPr id="11" name="Rectangle 10"/>
            <p:cNvSpPr/>
            <p:nvPr/>
          </p:nvSpPr>
          <p:spPr>
            <a:xfrm rot="16200000">
              <a:off x="9864379" y="2723203"/>
              <a:ext cx="1167307" cy="954107"/>
            </a:xfrm>
            <a:prstGeom prst="rect">
              <a:avLst/>
            </a:prstGeom>
          </p:spPr>
          <p:txBody>
            <a:bodyPr wrap="none">
              <a:spAutoFit/>
            </a:bodyPr>
            <a:lstStyle/>
            <a:p>
              <a:pPr>
                <a:spcBef>
                  <a:spcPts val="2400"/>
                </a:spcBef>
              </a:pPr>
              <a:r>
                <a:rPr lang="en-US" dirty="0" err="1" smtClean="0"/>
                <a:t>word|dew</a:t>
              </a:r>
              <a:endParaRPr lang="en-US" dirty="0" smtClean="0"/>
            </a:p>
            <a:p>
              <a:pPr>
                <a:spcBef>
                  <a:spcPts val="2400"/>
                </a:spcBef>
              </a:pPr>
              <a:r>
                <a:rPr lang="en-US" dirty="0" err="1" smtClean="0"/>
                <a:t>word|hot</a:t>
              </a:r>
              <a:endParaRPr lang="en-US" dirty="0"/>
            </a:p>
          </p:txBody>
        </p:sp>
      </p:grpSp>
      <p:sp>
        <p:nvSpPr>
          <p:cNvPr id="25" name="Right Arrow 24"/>
          <p:cNvSpPr/>
          <p:nvPr/>
        </p:nvSpPr>
        <p:spPr bwMode="auto">
          <a:xfrm>
            <a:off x="115231" y="3695187"/>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6" name="Right Arrow 25"/>
          <p:cNvSpPr/>
          <p:nvPr/>
        </p:nvSpPr>
        <p:spPr bwMode="auto">
          <a:xfrm rot="5400000">
            <a:off x="4848843" y="1460142"/>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2" name="Rectangle 11"/>
          <p:cNvSpPr/>
          <p:nvPr/>
        </p:nvSpPr>
        <p:spPr bwMode="auto">
          <a:xfrm>
            <a:off x="2029108" y="3723286"/>
            <a:ext cx="1689780" cy="311291"/>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7" name="Rectangle 26"/>
          <p:cNvSpPr/>
          <p:nvPr/>
        </p:nvSpPr>
        <p:spPr bwMode="auto">
          <a:xfrm>
            <a:off x="4973423" y="3014573"/>
            <a:ext cx="288906" cy="1361229"/>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8" name="Rectangle 17"/>
          <p:cNvSpPr/>
          <p:nvPr/>
        </p:nvSpPr>
        <p:spPr bwMode="auto">
          <a:xfrm>
            <a:off x="7621626" y="3714385"/>
            <a:ext cx="394729" cy="310683"/>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2" name="TextBox 21"/>
          <p:cNvSpPr txBox="1"/>
          <p:nvPr/>
        </p:nvSpPr>
        <p:spPr>
          <a:xfrm>
            <a:off x="7258855" y="3077734"/>
            <a:ext cx="461986" cy="369332"/>
          </a:xfrm>
          <a:prstGeom prst="rect">
            <a:avLst/>
          </a:prstGeom>
          <a:noFill/>
        </p:spPr>
        <p:txBody>
          <a:bodyPr wrap="none" rtlCol="0">
            <a:spAutoFit/>
          </a:bodyPr>
          <a:lstStyle/>
          <a:p>
            <a:pPr algn="ctr"/>
            <a:r>
              <a:rPr lang="en-US" dirty="0">
                <a:solidFill>
                  <a:schemeClr val="accent6"/>
                </a:solidFill>
                <a:latin typeface="Times New Roman" panose="02020603050405020304" pitchFamily="18" charset="0"/>
              </a:rPr>
              <a:t>①</a:t>
            </a:r>
            <a:endParaRPr lang="en-US" dirty="0">
              <a:solidFill>
                <a:schemeClr val="accent6"/>
              </a:solidFill>
            </a:endParaRPr>
          </a:p>
        </p:txBody>
      </p:sp>
      <p:sp>
        <p:nvSpPr>
          <p:cNvPr id="23" name="TextBox 22"/>
          <p:cNvSpPr txBox="1"/>
          <p:nvPr/>
        </p:nvSpPr>
        <p:spPr>
          <a:xfrm>
            <a:off x="8430836" y="3077734"/>
            <a:ext cx="461986" cy="369332"/>
          </a:xfrm>
          <a:prstGeom prst="rect">
            <a:avLst/>
          </a:prstGeom>
          <a:noFill/>
        </p:spPr>
        <p:txBody>
          <a:bodyPr wrap="none" rtlCol="0">
            <a:spAutoFit/>
          </a:bodyPr>
          <a:lstStyle/>
          <a:p>
            <a:pPr algn="ctr"/>
            <a:r>
              <a:rPr lang="en-US" dirty="0">
                <a:solidFill>
                  <a:schemeClr val="accent6"/>
                </a:solidFill>
                <a:latin typeface="Times New Roman" panose="02020603050405020304" pitchFamily="18" charset="0"/>
              </a:rPr>
              <a:t>②</a:t>
            </a:r>
            <a:endParaRPr lang="en-US" dirty="0">
              <a:solidFill>
                <a:schemeClr val="accent6"/>
              </a:solidFill>
            </a:endParaRPr>
          </a:p>
        </p:txBody>
      </p:sp>
      <p:pic>
        <p:nvPicPr>
          <p:cNvPr id="28" name="Picture 27"/>
          <p:cNvPicPr>
            <a:picLocks noChangeAspect="1"/>
          </p:cNvPicPr>
          <p:nvPr/>
        </p:nvPicPr>
        <p:blipFill>
          <a:blip r:embed="rId4"/>
          <a:stretch>
            <a:fillRect/>
          </a:stretch>
        </p:blipFill>
        <p:spPr>
          <a:xfrm>
            <a:off x="157641" y="4789732"/>
            <a:ext cx="4618995" cy="1294877"/>
          </a:xfrm>
          <a:prstGeom prst="rect">
            <a:avLst/>
          </a:prstGeom>
        </p:spPr>
      </p:pic>
      <p:sp>
        <p:nvSpPr>
          <p:cNvPr id="29" name="TextBox 28"/>
          <p:cNvSpPr txBox="1"/>
          <p:nvPr/>
        </p:nvSpPr>
        <p:spPr>
          <a:xfrm>
            <a:off x="1574750" y="4728738"/>
            <a:ext cx="511679" cy="369332"/>
          </a:xfrm>
          <a:prstGeom prst="rect">
            <a:avLst/>
          </a:prstGeom>
          <a:noFill/>
        </p:spPr>
        <p:txBody>
          <a:bodyPr wrap="none" rtlCol="0">
            <a:spAutoFit/>
          </a:bodyPr>
          <a:lstStyle/>
          <a:p>
            <a:pPr algn="ctr"/>
            <a:r>
              <a:rPr lang="en-US" dirty="0" smtClean="0"/>
              <a:t>= 2</a:t>
            </a:r>
            <a:endParaRPr lang="en-US" dirty="0"/>
          </a:p>
        </p:txBody>
      </p:sp>
      <p:sp>
        <p:nvSpPr>
          <p:cNvPr id="30" name="TextBox 29"/>
          <p:cNvSpPr txBox="1"/>
          <p:nvPr/>
        </p:nvSpPr>
        <p:spPr>
          <a:xfrm>
            <a:off x="2508738" y="5395139"/>
            <a:ext cx="511680" cy="369332"/>
          </a:xfrm>
          <a:prstGeom prst="rect">
            <a:avLst/>
          </a:prstGeom>
          <a:noFill/>
        </p:spPr>
        <p:txBody>
          <a:bodyPr wrap="none" rtlCol="0">
            <a:spAutoFit/>
          </a:bodyPr>
          <a:lstStyle/>
          <a:p>
            <a:pPr algn="ctr"/>
            <a:r>
              <a:rPr lang="en-US" dirty="0" smtClean="0"/>
              <a:t>= 4</a:t>
            </a:r>
            <a:endParaRPr lang="en-US" dirty="0"/>
          </a:p>
        </p:txBody>
      </p:sp>
      <p:sp>
        <p:nvSpPr>
          <p:cNvPr id="31" name="TextBox 30"/>
          <p:cNvSpPr txBox="1"/>
          <p:nvPr/>
        </p:nvSpPr>
        <p:spPr>
          <a:xfrm>
            <a:off x="1997060" y="5056568"/>
            <a:ext cx="511679" cy="369332"/>
          </a:xfrm>
          <a:prstGeom prst="rect">
            <a:avLst/>
          </a:prstGeom>
          <a:noFill/>
        </p:spPr>
        <p:txBody>
          <a:bodyPr wrap="none" rtlCol="0">
            <a:spAutoFit/>
          </a:bodyPr>
          <a:lstStyle/>
          <a:p>
            <a:pPr algn="ctr"/>
            <a:r>
              <a:rPr lang="en-US" dirty="0" smtClean="0"/>
              <a:t>= 2</a:t>
            </a:r>
            <a:endParaRPr lang="en-US" dirty="0"/>
          </a:p>
        </p:txBody>
      </p:sp>
      <p:pic>
        <p:nvPicPr>
          <p:cNvPr id="32" name="Picture 31"/>
          <p:cNvPicPr>
            <a:picLocks noChangeAspect="1"/>
          </p:cNvPicPr>
          <p:nvPr/>
        </p:nvPicPr>
        <p:blipFill>
          <a:blip r:embed="rId5"/>
          <a:stretch>
            <a:fillRect/>
          </a:stretch>
        </p:blipFill>
        <p:spPr>
          <a:xfrm>
            <a:off x="4720156" y="4928723"/>
            <a:ext cx="4227590" cy="1155886"/>
          </a:xfrm>
          <a:prstGeom prst="rect">
            <a:avLst/>
          </a:prstGeom>
        </p:spPr>
      </p:pic>
    </p:spTree>
    <p:extLst>
      <p:ext uri="{BB962C8B-B14F-4D97-AF65-F5344CB8AC3E}">
        <p14:creationId xmlns:p14="http://schemas.microsoft.com/office/powerpoint/2010/main" val="3462611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353" y="984506"/>
            <a:ext cx="8651631" cy="4828032"/>
          </a:xfrm>
        </p:spPr>
        <p:txBody>
          <a:bodyPr/>
          <a:lstStyle/>
          <a:p>
            <a:pPr marL="0" indent="0">
              <a:lnSpc>
                <a:spcPct val="100000"/>
              </a:lnSpc>
              <a:spcBef>
                <a:spcPts val="300"/>
              </a:spcBef>
              <a:buNone/>
            </a:pPr>
            <a:endParaRPr lang="en-US" sz="2800" dirty="0" smtClean="0"/>
          </a:p>
          <a:p>
            <a:pPr marL="0" indent="0">
              <a:lnSpc>
                <a:spcPct val="100000"/>
              </a:lnSpc>
              <a:spcBef>
                <a:spcPts val="300"/>
              </a:spcBef>
              <a:buNone/>
            </a:pPr>
            <a:r>
              <a:rPr lang="en-US" sz="2800" i="1" dirty="0" smtClean="0"/>
              <a:t>This work is NOT</a:t>
            </a:r>
          </a:p>
          <a:p>
            <a:pPr marL="0" indent="0">
              <a:lnSpc>
                <a:spcPct val="100000"/>
              </a:lnSpc>
              <a:spcBef>
                <a:spcPts val="300"/>
              </a:spcBef>
              <a:buNone/>
            </a:pPr>
            <a:r>
              <a:rPr lang="en-US" sz="2800" dirty="0" smtClean="0"/>
              <a:t>	Creating the best system </a:t>
            </a:r>
          </a:p>
          <a:p>
            <a:pPr marL="0" indent="0">
              <a:lnSpc>
                <a:spcPct val="100000"/>
              </a:lnSpc>
              <a:spcBef>
                <a:spcPts val="300"/>
              </a:spcBef>
              <a:buNone/>
            </a:pPr>
            <a:r>
              <a:rPr lang="en-US" sz="2800" dirty="0"/>
              <a:t>	</a:t>
            </a:r>
            <a:r>
              <a:rPr lang="en-US" sz="2800" dirty="0" smtClean="0"/>
              <a:t>for a particular task (matrix multiply)</a:t>
            </a:r>
          </a:p>
          <a:p>
            <a:pPr marL="0" indent="0">
              <a:lnSpc>
                <a:spcPct val="100000"/>
              </a:lnSpc>
              <a:spcBef>
                <a:spcPts val="300"/>
              </a:spcBef>
              <a:buNone/>
            </a:pPr>
            <a:endParaRPr lang="en-US" sz="2800" dirty="0"/>
          </a:p>
          <a:p>
            <a:pPr marL="0" indent="0">
              <a:lnSpc>
                <a:spcPct val="100000"/>
              </a:lnSpc>
              <a:spcBef>
                <a:spcPts val="300"/>
              </a:spcBef>
              <a:buNone/>
            </a:pPr>
            <a:r>
              <a:rPr lang="en-US" sz="2800" i="1" dirty="0" smtClean="0"/>
              <a:t>This work IS</a:t>
            </a:r>
          </a:p>
          <a:p>
            <a:pPr marL="0" indent="0">
              <a:lnSpc>
                <a:spcPct val="100000"/>
              </a:lnSpc>
              <a:spcBef>
                <a:spcPts val="300"/>
              </a:spcBef>
              <a:buNone/>
            </a:pPr>
            <a:r>
              <a:rPr lang="en-US" sz="2800" dirty="0"/>
              <a:t>	</a:t>
            </a:r>
            <a:r>
              <a:rPr lang="en-US" sz="2800" dirty="0" smtClean="0"/>
              <a:t>Adding graph analytic capabilities</a:t>
            </a:r>
          </a:p>
          <a:p>
            <a:pPr marL="0" indent="0">
              <a:lnSpc>
                <a:spcPct val="100000"/>
              </a:lnSpc>
              <a:spcBef>
                <a:spcPts val="300"/>
              </a:spcBef>
              <a:buNone/>
            </a:pPr>
            <a:r>
              <a:rPr lang="en-US" sz="2800" dirty="0"/>
              <a:t>	</a:t>
            </a:r>
            <a:r>
              <a:rPr lang="en-US" sz="2800" dirty="0" smtClean="0"/>
              <a:t>(matrix multiply) to </a:t>
            </a:r>
            <a:r>
              <a:rPr lang="en-US" sz="2800" dirty="0"/>
              <a:t>an all-around </a:t>
            </a:r>
            <a:r>
              <a:rPr lang="en-US" sz="2800" dirty="0" smtClean="0"/>
              <a:t>good</a:t>
            </a:r>
          </a:p>
          <a:p>
            <a:pPr marL="0" indent="0">
              <a:lnSpc>
                <a:spcPct val="100000"/>
              </a:lnSpc>
              <a:spcBef>
                <a:spcPts val="300"/>
              </a:spcBef>
              <a:buNone/>
            </a:pPr>
            <a:r>
              <a:rPr lang="en-US" sz="2800" dirty="0"/>
              <a:t>	</a:t>
            </a:r>
            <a:r>
              <a:rPr lang="en-US" sz="2800" dirty="0" smtClean="0"/>
              <a:t>system used </a:t>
            </a:r>
            <a:r>
              <a:rPr lang="en-US" sz="2800" dirty="0"/>
              <a:t>in </a:t>
            </a:r>
            <a:r>
              <a:rPr lang="en-US" sz="2800" dirty="0" smtClean="0"/>
              <a:t>practice today (Accumulo)</a:t>
            </a:r>
          </a:p>
        </p:txBody>
      </p:sp>
    </p:spTree>
    <p:extLst>
      <p:ext uri="{BB962C8B-B14F-4D97-AF65-F5344CB8AC3E}">
        <p14:creationId xmlns:p14="http://schemas.microsoft.com/office/powerpoint/2010/main" val="21721857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Product</a:t>
            </a:r>
            <a:endParaRPr lang="en-US" dirty="0"/>
          </a:p>
        </p:txBody>
      </p:sp>
      <p:grpSp>
        <p:nvGrpSpPr>
          <p:cNvPr id="4" name="Group 3"/>
          <p:cNvGrpSpPr/>
          <p:nvPr/>
        </p:nvGrpSpPr>
        <p:grpSpPr>
          <a:xfrm>
            <a:off x="588691" y="1847567"/>
            <a:ext cx="8207255" cy="2598168"/>
            <a:chOff x="3025505" y="2247280"/>
            <a:chExt cx="8201579" cy="2598168"/>
          </a:xfrm>
        </p:grpSpPr>
        <mc:AlternateContent xmlns:mc="http://schemas.openxmlformats.org/markup-compatibility/2006" xmlns:a14="http://schemas.microsoft.com/office/drawing/2010/main">
          <mc:Choice Requires="a14">
            <p:sp>
              <p:nvSpPr>
                <p:cNvPr id="5" name="TextBox 4"/>
                <p:cNvSpPr txBox="1"/>
                <p:nvPr/>
              </p:nvSpPr>
              <p:spPr>
                <a:xfrm>
                  <a:off x="4393989" y="3414887"/>
                  <a:ext cx="6833095" cy="1360629"/>
                </a:xfrm>
                <a:prstGeom prst="rect">
                  <a:avLst/>
                </a:prstGeom>
                <a:noFill/>
              </p:spPr>
              <p:txBody>
                <a:bodyPr wrap="square" lIns="0" tIns="0" rIns="0" bIns="0" rtlCol="0">
                  <a:spAutoFit/>
                </a:bodyPr>
                <a:lstStyle/>
                <a:p>
                  <a14:m>
                    <m:oMath xmlns:m="http://schemas.openxmlformats.org/officeDocument/2006/math">
                      <m:d>
                        <m:dPr>
                          <m:begChr m:val="["/>
                          <m:endChr m:val="]"/>
                          <m:ctrlPr>
                            <a:rPr lang="en-US" sz="2400" b="1" i="1" smtClean="0">
                              <a:latin typeface="Cambria Math" panose="02040503050406030204" pitchFamily="18" charset="0"/>
                            </a:rPr>
                          </m:ctrlPr>
                        </m:dPr>
                        <m:e>
                          <m:m>
                            <m:mPr>
                              <m:mcs>
                                <m:mc>
                                  <m:mcPr>
                                    <m:count m:val="4"/>
                                    <m:mcJc m:val="center"/>
                                  </m:mcPr>
                                </m:mc>
                              </m:mcs>
                              <m:ctrlPr>
                                <a:rPr lang="en-US" sz="2400" b="1" i="1" smtClean="0">
                                  <a:latin typeface="Cambria Math" panose="02040503050406030204" pitchFamily="18" charset="0"/>
                                </a:rPr>
                              </m:ctrlPr>
                            </m:mPr>
                            <m:mr>
                              <m:e>
                                <m:r>
                                  <m:rPr>
                                    <m:brk m:alnAt="7"/>
                                  </m:rPr>
                                  <a:rPr lang="en-US" sz="2400" b="1" i="1" smtClean="0">
                                    <a:latin typeface="Cambria Math" panose="02040503050406030204" pitchFamily="18" charset="0"/>
                                  </a:rPr>
                                  <m:t>𝟔</m:t>
                                </m:r>
                              </m:e>
                              <m:e>
                                <m:r>
                                  <a:rPr lang="en-US" sz="2400" b="1" i="1" smtClean="0">
                                    <a:latin typeface="Cambria Math" panose="02040503050406030204" pitchFamily="18" charset="0"/>
                                  </a:rPr>
                                  <m:t>𝟓</m:t>
                                </m:r>
                              </m:e>
                              <m:e>
                                <m:r>
                                  <a:rPr lang="en-US" sz="2400" b="1" i="1" smtClean="0">
                                    <a:solidFill>
                                      <a:schemeClr val="bg1"/>
                                    </a:solidFill>
                                    <a:latin typeface="Cambria Math" panose="02040503050406030204" pitchFamily="18" charset="0"/>
                                  </a:rPr>
                                  <m:t>𝟎</m:t>
                                </m:r>
                              </m:e>
                              <m:e>
                                <m:r>
                                  <a:rPr lang="en-US" sz="2400" b="1" i="1" smtClean="0">
                                    <a:latin typeface="Cambria Math" panose="02040503050406030204" pitchFamily="18" charset="0"/>
                                  </a:rPr>
                                  <m:t>𝟐</m:t>
                                </m:r>
                              </m:e>
                            </m:mr>
                            <m:mr>
                              <m:e>
                                <m:r>
                                  <a:rPr lang="en-US" sz="2400" b="1" i="1" smtClean="0">
                                    <a:solidFill>
                                      <a:schemeClr val="bg1"/>
                                    </a:solidFill>
                                    <a:latin typeface="Cambria Math" panose="02040503050406030204" pitchFamily="18" charset="0"/>
                                  </a:rPr>
                                  <m:t>𝟎</m:t>
                                </m:r>
                              </m:e>
                              <m:e>
                                <m:r>
                                  <a:rPr lang="en-US" sz="2400" b="1" i="1" smtClean="0">
                                    <a:latin typeface="Cambria Math" panose="02040503050406030204" pitchFamily="18" charset="0"/>
                                  </a:rPr>
                                  <m:t>𝟒</m:t>
                                </m:r>
                              </m:e>
                              <m:e>
                                <m: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𝟎</m:t>
                                </m:r>
                              </m:e>
                            </m:mr>
                          </m:m>
                        </m:e>
                      </m:d>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𝟎</m:t>
                                </m:r>
                              </m:e>
                            </m:mr>
                            <m:mr>
                              <m:e>
                                <m:r>
                                  <a:rPr lang="en-US" sz="2400" b="1" i="1" smtClean="0">
                                    <a:solidFill>
                                      <a:schemeClr val="bg1"/>
                                    </a:solidFill>
                                    <a:latin typeface="Cambria Math" panose="02040503050406030204" pitchFamily="18" charset="0"/>
                                  </a:rPr>
                                  <m:t>𝟎</m:t>
                                </m:r>
                              </m:e>
                              <m:e>
                                <m:r>
                                  <a:rPr lang="en-US" sz="2400" b="1" i="1">
                                    <a:latin typeface="Cambria Math" panose="02040503050406030204" pitchFamily="18" charset="0"/>
                                  </a:rPr>
                                  <m:t>𝟑</m:t>
                                </m:r>
                              </m:e>
                            </m:mr>
                            <m:mr>
                              <m:e>
                                <m:r>
                                  <a:rPr lang="en-US" sz="2400" b="1" i="1">
                                    <a:latin typeface="Cambria Math" panose="02040503050406030204" pitchFamily="18" charset="0"/>
                                  </a:rPr>
                                  <m:t>𝟓</m:t>
                                </m:r>
                              </m:e>
                              <m:e>
                                <m:r>
                                  <a:rPr lang="en-US" sz="2400" b="1" i="1" smtClean="0">
                                    <a:solidFill>
                                      <a:schemeClr val="bg1"/>
                                    </a:solidFill>
                                    <a:latin typeface="Cambria Math" panose="02040503050406030204" pitchFamily="18" charset="0"/>
                                  </a:rPr>
                                  <m:t>𝟎</m:t>
                                </m:r>
                              </m:e>
                            </m:mr>
                            <m:mr>
                              <m:e>
                                <m:r>
                                  <a:rPr lang="en-US" sz="2400" b="1" i="1">
                                    <a:latin typeface="Cambria Math" panose="02040503050406030204" pitchFamily="18" charset="0"/>
                                  </a:rPr>
                                  <m:t>𝟑</m:t>
                                </m:r>
                              </m:e>
                              <m:e>
                                <m:r>
                                  <a:rPr lang="en-US" sz="2400" b="1" i="1">
                                    <a:latin typeface="Cambria Math" panose="02040503050406030204" pitchFamily="18" charset="0"/>
                                  </a:rPr>
                                  <m:t>𝟒</m:t>
                                </m:r>
                              </m:e>
                            </m:mr>
                          </m:m>
                        </m:e>
                      </m:d>
                      <m:r>
                        <a:rPr lang="en-US" sz="2400" b="1" i="1" smtClean="0">
                          <a:latin typeface="Cambria Math" panose="02040503050406030204" pitchFamily="18" charset="0"/>
                        </a:rPr>
                        <m:t>=</m:t>
                      </m:r>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a:latin typeface="Cambria Math" panose="02040503050406030204" pitchFamily="18" charset="0"/>
                                  </a:rPr>
                                  <m:t>𝟔</m:t>
                                </m:r>
                              </m:e>
                              <m:e>
                                <m:r>
                                  <a:rPr lang="en-US" sz="2400" b="1" i="1" smtClean="0">
                                    <a:latin typeface="Cambria Math" panose="02040503050406030204" pitchFamily="18" charset="0"/>
                                  </a:rPr>
                                  <m:t>𝟐𝟑</m:t>
                                </m:r>
                              </m:e>
                            </m:mr>
                            <m:mr>
                              <m:e>
                                <m:r>
                                  <a:rPr lang="en-US" sz="2400" b="1" i="1" smtClean="0">
                                    <a:solidFill>
                                      <a:schemeClr val="bg1"/>
                                    </a:solidFill>
                                    <a:latin typeface="Cambria Math" panose="02040503050406030204" pitchFamily="18" charset="0"/>
                                  </a:rPr>
                                  <m:t>𝟎</m:t>
                                </m:r>
                              </m:e>
                              <m:e>
                                <m:r>
                                  <a:rPr lang="en-US" sz="2400" b="1" i="1" smtClean="0">
                                    <a:latin typeface="Cambria Math" panose="02040503050406030204" pitchFamily="18" charset="0"/>
                                  </a:rPr>
                                  <m:t>𝟏𝟐</m:t>
                                </m:r>
                              </m:e>
                            </m:mr>
                          </m:m>
                        </m:e>
                      </m:d>
                    </m:oMath>
                  </a14:m>
                  <a:r>
                    <a:rPr lang="en-US" sz="2400" b="1" dirty="0"/>
                    <a:t> </a:t>
                  </a:r>
                </a:p>
              </p:txBody>
            </p:sp>
          </mc:Choice>
          <mc:Fallback xmlns="">
            <p:sp>
              <p:nvSpPr>
                <p:cNvPr id="5" name="TextBox 4"/>
                <p:cNvSpPr txBox="1">
                  <a:spLocks noRot="1" noChangeAspect="1" noMove="1" noResize="1" noEditPoints="1" noAdjustHandles="1" noChangeArrowheads="1" noChangeShapeType="1" noTextEdit="1"/>
                </p:cNvSpPr>
                <p:nvPr/>
              </p:nvSpPr>
              <p:spPr>
                <a:xfrm>
                  <a:off x="4393989" y="3414887"/>
                  <a:ext cx="6833095" cy="1360629"/>
                </a:xfrm>
                <a:prstGeom prst="rect">
                  <a:avLst/>
                </a:prstGeom>
                <a:blipFill rotWithShape="0">
                  <a:blip r:embed="rId3"/>
                  <a:stretch>
                    <a:fillRect/>
                  </a:stretch>
                </a:blipFill>
              </p:spPr>
              <p:txBody>
                <a:bodyPr/>
                <a:lstStyle/>
                <a:p>
                  <a:r>
                    <a:rPr lang="en-US">
                      <a:noFill/>
                    </a:rPr>
                    <a:t> </a:t>
                  </a:r>
                </a:p>
              </p:txBody>
            </p:sp>
          </mc:Fallback>
        </mc:AlternateContent>
        <p:sp>
          <p:nvSpPr>
            <p:cNvPr id="6" name="Rectangle 5"/>
            <p:cNvSpPr/>
            <p:nvPr/>
          </p:nvSpPr>
          <p:spPr>
            <a:xfrm>
              <a:off x="3025505" y="3736410"/>
              <a:ext cx="1385316" cy="723275"/>
            </a:xfrm>
            <a:prstGeom prst="rect">
              <a:avLst/>
            </a:prstGeom>
          </p:spPr>
          <p:txBody>
            <a:bodyPr wrap="none">
              <a:spAutoFit/>
            </a:bodyPr>
            <a:lstStyle/>
            <a:p>
              <a:pPr>
                <a:spcBef>
                  <a:spcPts val="600"/>
                </a:spcBef>
              </a:pPr>
              <a:r>
                <a:rPr lang="en-US" dirty="0" err="1" smtClean="0"/>
                <a:t>word|coffee</a:t>
              </a:r>
              <a:endParaRPr lang="en-US" dirty="0" smtClean="0"/>
            </a:p>
            <a:p>
              <a:pPr>
                <a:spcBef>
                  <a:spcPts val="600"/>
                </a:spcBef>
              </a:pPr>
              <a:r>
                <a:rPr lang="en-US" dirty="0" err="1" smtClean="0"/>
                <a:t>word|desert</a:t>
              </a:r>
              <a:endParaRPr lang="en-US" dirty="0"/>
            </a:p>
          </p:txBody>
        </p:sp>
        <p:sp>
          <p:nvSpPr>
            <p:cNvPr id="7" name="Rectangle 6"/>
            <p:cNvSpPr/>
            <p:nvPr/>
          </p:nvSpPr>
          <p:spPr>
            <a:xfrm rot="16200000">
              <a:off x="4825755" y="2419919"/>
              <a:ext cx="1077539" cy="1776181"/>
            </a:xfrm>
            <a:prstGeom prst="rect">
              <a:avLst/>
            </a:prstGeom>
          </p:spPr>
          <p:txBody>
            <a:bodyPr wrap="none">
              <a:spAutoFit/>
            </a:bodyPr>
            <a:lstStyle/>
            <a:p>
              <a:pPr>
                <a:spcBef>
                  <a:spcPts val="1500"/>
                </a:spcBef>
              </a:pPr>
              <a:r>
                <a:rPr lang="en-US" dirty="0" smtClean="0"/>
                <a:t>tod|0500</a:t>
              </a:r>
            </a:p>
            <a:p>
              <a:pPr>
                <a:spcBef>
                  <a:spcPts val="1500"/>
                </a:spcBef>
              </a:pPr>
              <a:r>
                <a:rPr lang="en-US" dirty="0" smtClean="0"/>
                <a:t>tod|0800</a:t>
              </a:r>
            </a:p>
            <a:p>
              <a:pPr>
                <a:spcBef>
                  <a:spcPts val="1500"/>
                </a:spcBef>
              </a:pPr>
              <a:endParaRPr lang="en-US" dirty="0" smtClean="0"/>
            </a:p>
            <a:p>
              <a:pPr>
                <a:spcBef>
                  <a:spcPts val="1500"/>
                </a:spcBef>
              </a:pPr>
              <a:r>
                <a:rPr lang="en-US" dirty="0" smtClean="0"/>
                <a:t>tod|1400</a:t>
              </a:r>
              <a:endParaRPr lang="en-US" dirty="0"/>
            </a:p>
          </p:txBody>
        </p:sp>
        <p:sp>
          <p:nvSpPr>
            <p:cNvPr id="8" name="Rectangle 7"/>
            <p:cNvSpPr/>
            <p:nvPr/>
          </p:nvSpPr>
          <p:spPr>
            <a:xfrm>
              <a:off x="6291448" y="3414287"/>
              <a:ext cx="1076794" cy="1431161"/>
            </a:xfrm>
            <a:prstGeom prst="rect">
              <a:avLst/>
            </a:prstGeom>
          </p:spPr>
          <p:txBody>
            <a:bodyPr wrap="none">
              <a:spAutoFit/>
            </a:bodyPr>
            <a:lstStyle/>
            <a:p>
              <a:pPr>
                <a:spcBef>
                  <a:spcPts val="600"/>
                </a:spcBef>
              </a:pPr>
              <a:endParaRPr lang="en-US" dirty="0" smtClean="0"/>
            </a:p>
            <a:p>
              <a:pPr>
                <a:spcBef>
                  <a:spcPts val="600"/>
                </a:spcBef>
              </a:pPr>
              <a:r>
                <a:rPr lang="en-US" dirty="0" smtClean="0"/>
                <a:t>tod|0800</a:t>
              </a:r>
            </a:p>
            <a:p>
              <a:pPr>
                <a:spcBef>
                  <a:spcPts val="600"/>
                </a:spcBef>
              </a:pPr>
              <a:r>
                <a:rPr lang="en-US" dirty="0" smtClean="0"/>
                <a:t>tod|0900</a:t>
              </a:r>
            </a:p>
            <a:p>
              <a:pPr>
                <a:spcBef>
                  <a:spcPts val="600"/>
                </a:spcBef>
              </a:pPr>
              <a:r>
                <a:rPr lang="en-US" dirty="0" smtClean="0"/>
                <a:t>tod|1400</a:t>
              </a:r>
              <a:endParaRPr lang="en-US" dirty="0"/>
            </a:p>
          </p:txBody>
        </p:sp>
        <p:sp>
          <p:nvSpPr>
            <p:cNvPr id="9" name="Rectangle 8"/>
            <p:cNvSpPr/>
            <p:nvPr/>
          </p:nvSpPr>
          <p:spPr>
            <a:xfrm rot="16200000">
              <a:off x="7146717" y="2411588"/>
              <a:ext cx="1167307" cy="838691"/>
            </a:xfrm>
            <a:prstGeom prst="rect">
              <a:avLst/>
            </a:prstGeom>
          </p:spPr>
          <p:txBody>
            <a:bodyPr wrap="none">
              <a:spAutoFit/>
            </a:bodyPr>
            <a:lstStyle/>
            <a:p>
              <a:pPr>
                <a:spcBef>
                  <a:spcPts val="1500"/>
                </a:spcBef>
              </a:pPr>
              <a:r>
                <a:rPr lang="en-US" dirty="0" err="1" smtClean="0"/>
                <a:t>word|dew</a:t>
              </a:r>
              <a:endParaRPr lang="en-US" dirty="0" smtClean="0"/>
            </a:p>
            <a:p>
              <a:pPr>
                <a:spcBef>
                  <a:spcPts val="1500"/>
                </a:spcBef>
              </a:pPr>
              <a:r>
                <a:rPr lang="en-US" dirty="0" err="1" smtClean="0"/>
                <a:t>word|hot</a:t>
              </a:r>
              <a:endParaRPr lang="en-US" dirty="0"/>
            </a:p>
          </p:txBody>
        </p:sp>
        <p:sp>
          <p:nvSpPr>
            <p:cNvPr id="10" name="Rectangle 9"/>
            <p:cNvSpPr/>
            <p:nvPr/>
          </p:nvSpPr>
          <p:spPr>
            <a:xfrm>
              <a:off x="8573788" y="3725570"/>
              <a:ext cx="1385316" cy="723275"/>
            </a:xfrm>
            <a:prstGeom prst="rect">
              <a:avLst/>
            </a:prstGeom>
          </p:spPr>
          <p:txBody>
            <a:bodyPr wrap="none">
              <a:spAutoFit/>
            </a:bodyPr>
            <a:lstStyle/>
            <a:p>
              <a:pPr>
                <a:spcBef>
                  <a:spcPts val="600"/>
                </a:spcBef>
              </a:pPr>
              <a:r>
                <a:rPr lang="en-US" dirty="0" err="1" smtClean="0"/>
                <a:t>word|coffee</a:t>
              </a:r>
              <a:endParaRPr lang="en-US" dirty="0" smtClean="0"/>
            </a:p>
            <a:p>
              <a:pPr>
                <a:spcBef>
                  <a:spcPts val="600"/>
                </a:spcBef>
              </a:pPr>
              <a:r>
                <a:rPr lang="en-US" dirty="0" err="1" smtClean="0"/>
                <a:t>word|desert</a:t>
              </a:r>
              <a:endParaRPr lang="en-US" dirty="0"/>
            </a:p>
          </p:txBody>
        </p:sp>
        <p:sp>
          <p:nvSpPr>
            <p:cNvPr id="11" name="Rectangle 10"/>
            <p:cNvSpPr/>
            <p:nvPr/>
          </p:nvSpPr>
          <p:spPr>
            <a:xfrm rot="16200000">
              <a:off x="9864379" y="2723203"/>
              <a:ext cx="1167307" cy="954107"/>
            </a:xfrm>
            <a:prstGeom prst="rect">
              <a:avLst/>
            </a:prstGeom>
          </p:spPr>
          <p:txBody>
            <a:bodyPr wrap="none">
              <a:spAutoFit/>
            </a:bodyPr>
            <a:lstStyle/>
            <a:p>
              <a:pPr>
                <a:spcBef>
                  <a:spcPts val="2400"/>
                </a:spcBef>
              </a:pPr>
              <a:r>
                <a:rPr lang="en-US" dirty="0" err="1" smtClean="0"/>
                <a:t>word|dew</a:t>
              </a:r>
              <a:endParaRPr lang="en-US" dirty="0" smtClean="0"/>
            </a:p>
            <a:p>
              <a:pPr>
                <a:spcBef>
                  <a:spcPts val="2400"/>
                </a:spcBef>
              </a:pPr>
              <a:r>
                <a:rPr lang="en-US" dirty="0" err="1" smtClean="0"/>
                <a:t>word|hot</a:t>
              </a:r>
              <a:endParaRPr lang="en-US" dirty="0"/>
            </a:p>
          </p:txBody>
        </p:sp>
      </p:grpSp>
      <p:sp>
        <p:nvSpPr>
          <p:cNvPr id="25" name="Right Arrow 24"/>
          <p:cNvSpPr/>
          <p:nvPr/>
        </p:nvSpPr>
        <p:spPr bwMode="auto">
          <a:xfrm>
            <a:off x="115231" y="3695187"/>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2" name="Rectangle 11"/>
          <p:cNvSpPr/>
          <p:nvPr/>
        </p:nvSpPr>
        <p:spPr bwMode="auto">
          <a:xfrm>
            <a:off x="2029108" y="3723286"/>
            <a:ext cx="1689780" cy="311291"/>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6" name="Right Arrow 15"/>
          <p:cNvSpPr/>
          <p:nvPr/>
        </p:nvSpPr>
        <p:spPr bwMode="auto">
          <a:xfrm rot="5400000">
            <a:off x="5329323" y="1460142"/>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7" name="Rectangle 16"/>
          <p:cNvSpPr/>
          <p:nvPr/>
        </p:nvSpPr>
        <p:spPr bwMode="auto">
          <a:xfrm>
            <a:off x="5415658" y="3014574"/>
            <a:ext cx="288906" cy="1361229"/>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8" name="Rectangle 17"/>
          <p:cNvSpPr/>
          <p:nvPr/>
        </p:nvSpPr>
        <p:spPr bwMode="auto">
          <a:xfrm>
            <a:off x="8099010" y="3730154"/>
            <a:ext cx="394729" cy="310683"/>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2" name="TextBox 21"/>
          <p:cNvSpPr txBox="1"/>
          <p:nvPr/>
        </p:nvSpPr>
        <p:spPr>
          <a:xfrm>
            <a:off x="7258855" y="3077734"/>
            <a:ext cx="461986" cy="369332"/>
          </a:xfrm>
          <a:prstGeom prst="rect">
            <a:avLst/>
          </a:prstGeom>
          <a:noFill/>
        </p:spPr>
        <p:txBody>
          <a:bodyPr wrap="none" rtlCol="0">
            <a:spAutoFit/>
          </a:bodyPr>
          <a:lstStyle/>
          <a:p>
            <a:pPr algn="ctr"/>
            <a:r>
              <a:rPr lang="en-US" dirty="0">
                <a:solidFill>
                  <a:schemeClr val="accent6"/>
                </a:solidFill>
                <a:latin typeface="Times New Roman" panose="02020603050405020304" pitchFamily="18" charset="0"/>
              </a:rPr>
              <a:t>①</a:t>
            </a:r>
            <a:endParaRPr lang="en-US" dirty="0">
              <a:solidFill>
                <a:schemeClr val="accent6"/>
              </a:solidFill>
            </a:endParaRPr>
          </a:p>
        </p:txBody>
      </p:sp>
      <p:sp>
        <p:nvSpPr>
          <p:cNvPr id="26" name="TextBox 25"/>
          <p:cNvSpPr txBox="1"/>
          <p:nvPr/>
        </p:nvSpPr>
        <p:spPr>
          <a:xfrm>
            <a:off x="8430836" y="3077734"/>
            <a:ext cx="461986" cy="369332"/>
          </a:xfrm>
          <a:prstGeom prst="rect">
            <a:avLst/>
          </a:prstGeom>
          <a:noFill/>
        </p:spPr>
        <p:txBody>
          <a:bodyPr wrap="none" rtlCol="0">
            <a:spAutoFit/>
          </a:bodyPr>
          <a:lstStyle/>
          <a:p>
            <a:pPr algn="ctr"/>
            <a:r>
              <a:rPr lang="en-US" dirty="0">
                <a:solidFill>
                  <a:schemeClr val="accent6"/>
                </a:solidFill>
                <a:latin typeface="Times New Roman" panose="02020603050405020304" pitchFamily="18" charset="0"/>
              </a:rPr>
              <a:t>②</a:t>
            </a:r>
            <a:endParaRPr lang="en-US" dirty="0">
              <a:solidFill>
                <a:schemeClr val="accent6"/>
              </a:solidFill>
            </a:endParaRPr>
          </a:p>
        </p:txBody>
      </p:sp>
      <p:sp>
        <p:nvSpPr>
          <p:cNvPr id="30" name="TextBox 29"/>
          <p:cNvSpPr txBox="1"/>
          <p:nvPr/>
        </p:nvSpPr>
        <p:spPr>
          <a:xfrm>
            <a:off x="8430836" y="3954593"/>
            <a:ext cx="461985" cy="369332"/>
          </a:xfrm>
          <a:prstGeom prst="rect">
            <a:avLst/>
          </a:prstGeom>
          <a:noFill/>
        </p:spPr>
        <p:txBody>
          <a:bodyPr wrap="none" rtlCol="0">
            <a:spAutoFit/>
          </a:bodyPr>
          <a:lstStyle/>
          <a:p>
            <a:pPr algn="ctr"/>
            <a:r>
              <a:rPr lang="en-US" dirty="0" smtClean="0">
                <a:solidFill>
                  <a:schemeClr val="accent6"/>
                </a:solidFill>
                <a:latin typeface="Times New Roman" panose="02020603050405020304" pitchFamily="18" charset="0"/>
              </a:rPr>
              <a:t>③</a:t>
            </a:r>
            <a:endParaRPr lang="en-US" dirty="0">
              <a:solidFill>
                <a:schemeClr val="accent6"/>
              </a:solidFill>
            </a:endParaRPr>
          </a:p>
        </p:txBody>
      </p:sp>
      <p:pic>
        <p:nvPicPr>
          <p:cNvPr id="31" name="Picture 30"/>
          <p:cNvPicPr>
            <a:picLocks noChangeAspect="1"/>
          </p:cNvPicPr>
          <p:nvPr/>
        </p:nvPicPr>
        <p:blipFill>
          <a:blip r:embed="rId4"/>
          <a:stretch>
            <a:fillRect/>
          </a:stretch>
        </p:blipFill>
        <p:spPr>
          <a:xfrm>
            <a:off x="4720156" y="4928723"/>
            <a:ext cx="4227590" cy="1155886"/>
          </a:xfrm>
          <a:prstGeom prst="rect">
            <a:avLst/>
          </a:prstGeom>
        </p:spPr>
      </p:pic>
      <p:pic>
        <p:nvPicPr>
          <p:cNvPr id="32" name="Picture 31"/>
          <p:cNvPicPr>
            <a:picLocks noChangeAspect="1"/>
          </p:cNvPicPr>
          <p:nvPr/>
        </p:nvPicPr>
        <p:blipFill>
          <a:blip r:embed="rId5"/>
          <a:stretch>
            <a:fillRect/>
          </a:stretch>
        </p:blipFill>
        <p:spPr>
          <a:xfrm>
            <a:off x="157641" y="4789732"/>
            <a:ext cx="4618995" cy="1294877"/>
          </a:xfrm>
          <a:prstGeom prst="rect">
            <a:avLst/>
          </a:prstGeom>
        </p:spPr>
      </p:pic>
      <p:sp>
        <p:nvSpPr>
          <p:cNvPr id="33" name="TextBox 32"/>
          <p:cNvSpPr txBox="1"/>
          <p:nvPr/>
        </p:nvSpPr>
        <p:spPr>
          <a:xfrm>
            <a:off x="1574750" y="4728738"/>
            <a:ext cx="511679" cy="369332"/>
          </a:xfrm>
          <a:prstGeom prst="rect">
            <a:avLst/>
          </a:prstGeom>
          <a:noFill/>
        </p:spPr>
        <p:txBody>
          <a:bodyPr wrap="none" rtlCol="0">
            <a:spAutoFit/>
          </a:bodyPr>
          <a:lstStyle/>
          <a:p>
            <a:pPr algn="ctr"/>
            <a:r>
              <a:rPr lang="en-US" dirty="0" smtClean="0"/>
              <a:t>= 2</a:t>
            </a:r>
            <a:endParaRPr lang="en-US" dirty="0"/>
          </a:p>
        </p:txBody>
      </p:sp>
      <p:sp>
        <p:nvSpPr>
          <p:cNvPr id="34" name="TextBox 33"/>
          <p:cNvSpPr txBox="1"/>
          <p:nvPr/>
        </p:nvSpPr>
        <p:spPr>
          <a:xfrm>
            <a:off x="2508738" y="5395139"/>
            <a:ext cx="511680" cy="369332"/>
          </a:xfrm>
          <a:prstGeom prst="rect">
            <a:avLst/>
          </a:prstGeom>
          <a:noFill/>
        </p:spPr>
        <p:txBody>
          <a:bodyPr wrap="none" rtlCol="0">
            <a:spAutoFit/>
          </a:bodyPr>
          <a:lstStyle/>
          <a:p>
            <a:pPr algn="ctr"/>
            <a:r>
              <a:rPr lang="en-US" dirty="0" smtClean="0"/>
              <a:t>= 4</a:t>
            </a:r>
            <a:endParaRPr lang="en-US" dirty="0"/>
          </a:p>
        </p:txBody>
      </p:sp>
      <p:sp>
        <p:nvSpPr>
          <p:cNvPr id="35" name="TextBox 34"/>
          <p:cNvSpPr txBox="1"/>
          <p:nvPr/>
        </p:nvSpPr>
        <p:spPr>
          <a:xfrm>
            <a:off x="1997060" y="5056568"/>
            <a:ext cx="511679" cy="369332"/>
          </a:xfrm>
          <a:prstGeom prst="rect">
            <a:avLst/>
          </a:prstGeom>
          <a:noFill/>
        </p:spPr>
        <p:txBody>
          <a:bodyPr wrap="none" rtlCol="0">
            <a:spAutoFit/>
          </a:bodyPr>
          <a:lstStyle/>
          <a:p>
            <a:pPr algn="ctr"/>
            <a:r>
              <a:rPr lang="en-US" dirty="0" smtClean="0"/>
              <a:t>= 2</a:t>
            </a:r>
            <a:endParaRPr lang="en-US" dirty="0"/>
          </a:p>
        </p:txBody>
      </p:sp>
      <p:sp>
        <p:nvSpPr>
          <p:cNvPr id="19" name="TextBox 18"/>
          <p:cNvSpPr txBox="1"/>
          <p:nvPr/>
        </p:nvSpPr>
        <p:spPr>
          <a:xfrm>
            <a:off x="4414489" y="4550314"/>
            <a:ext cx="1426993" cy="461665"/>
          </a:xfrm>
          <a:prstGeom prst="rect">
            <a:avLst/>
          </a:prstGeom>
          <a:noFill/>
        </p:spPr>
        <p:txBody>
          <a:bodyPr wrap="none" rtlCol="0">
            <a:spAutoFit/>
          </a:bodyPr>
          <a:lstStyle/>
          <a:p>
            <a:pPr algn="ctr"/>
            <a:r>
              <a:rPr lang="en-US" sz="2400" b="1" dirty="0" smtClean="0">
                <a:solidFill>
                  <a:srgbClr val="C00000"/>
                </a:solidFill>
              </a:rPr>
              <a:t>2</a:t>
            </a:r>
            <a:r>
              <a:rPr lang="en-US" sz="2400" b="1" baseline="30000" dirty="0" smtClean="0">
                <a:solidFill>
                  <a:srgbClr val="C00000"/>
                </a:solidFill>
              </a:rPr>
              <a:t>nd</a:t>
            </a:r>
            <a:r>
              <a:rPr lang="en-US" sz="2400" b="1" dirty="0" smtClean="0">
                <a:solidFill>
                  <a:srgbClr val="C00000"/>
                </a:solidFill>
              </a:rPr>
              <a:t> Scan</a:t>
            </a:r>
            <a:endParaRPr lang="en-US" sz="2400" b="1" dirty="0">
              <a:solidFill>
                <a:srgbClr val="C00000"/>
              </a:solidFill>
            </a:endParaRPr>
          </a:p>
        </p:txBody>
      </p:sp>
    </p:spTree>
    <p:extLst>
      <p:ext uri="{BB962C8B-B14F-4D97-AF65-F5344CB8AC3E}">
        <p14:creationId xmlns:p14="http://schemas.microsoft.com/office/powerpoint/2010/main" val="5093679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Product</a:t>
            </a:r>
            <a:endParaRPr lang="en-US" dirty="0"/>
          </a:p>
        </p:txBody>
      </p:sp>
      <p:grpSp>
        <p:nvGrpSpPr>
          <p:cNvPr id="4" name="Group 3"/>
          <p:cNvGrpSpPr/>
          <p:nvPr/>
        </p:nvGrpSpPr>
        <p:grpSpPr>
          <a:xfrm>
            <a:off x="588691" y="1847567"/>
            <a:ext cx="8207255" cy="2598168"/>
            <a:chOff x="3025505" y="2247280"/>
            <a:chExt cx="8201579" cy="2598168"/>
          </a:xfrm>
        </p:grpSpPr>
        <mc:AlternateContent xmlns:mc="http://schemas.openxmlformats.org/markup-compatibility/2006" xmlns:a14="http://schemas.microsoft.com/office/drawing/2010/main">
          <mc:Choice Requires="a14">
            <p:sp>
              <p:nvSpPr>
                <p:cNvPr id="5" name="TextBox 4"/>
                <p:cNvSpPr txBox="1"/>
                <p:nvPr/>
              </p:nvSpPr>
              <p:spPr>
                <a:xfrm>
                  <a:off x="4393989" y="3414887"/>
                  <a:ext cx="6833095" cy="1360629"/>
                </a:xfrm>
                <a:prstGeom prst="rect">
                  <a:avLst/>
                </a:prstGeom>
                <a:noFill/>
              </p:spPr>
              <p:txBody>
                <a:bodyPr wrap="square" lIns="0" tIns="0" rIns="0" bIns="0" rtlCol="0">
                  <a:spAutoFit/>
                </a:bodyPr>
                <a:lstStyle/>
                <a:p>
                  <a14:m>
                    <m:oMath xmlns:m="http://schemas.openxmlformats.org/officeDocument/2006/math">
                      <m:d>
                        <m:dPr>
                          <m:begChr m:val="["/>
                          <m:endChr m:val="]"/>
                          <m:ctrlPr>
                            <a:rPr lang="en-US" sz="2400" b="1" i="1" smtClean="0">
                              <a:latin typeface="Cambria Math" panose="02040503050406030204" pitchFamily="18" charset="0"/>
                            </a:rPr>
                          </m:ctrlPr>
                        </m:dPr>
                        <m:e>
                          <m:m>
                            <m:mPr>
                              <m:mcs>
                                <m:mc>
                                  <m:mcPr>
                                    <m:count m:val="4"/>
                                    <m:mcJc m:val="center"/>
                                  </m:mcPr>
                                </m:mc>
                              </m:mcs>
                              <m:ctrlPr>
                                <a:rPr lang="en-US" sz="2400" b="1" i="1" smtClean="0">
                                  <a:latin typeface="Cambria Math" panose="02040503050406030204" pitchFamily="18" charset="0"/>
                                </a:rPr>
                              </m:ctrlPr>
                            </m:mPr>
                            <m:mr>
                              <m:e>
                                <m:r>
                                  <m:rPr>
                                    <m:brk m:alnAt="7"/>
                                  </m:rPr>
                                  <a:rPr lang="en-US" sz="2400" b="1" i="1" smtClean="0">
                                    <a:latin typeface="Cambria Math" panose="02040503050406030204" pitchFamily="18" charset="0"/>
                                  </a:rPr>
                                  <m:t>𝟔</m:t>
                                </m:r>
                              </m:e>
                              <m:e>
                                <m:r>
                                  <a:rPr lang="en-US" sz="2400" b="1" i="1" smtClean="0">
                                    <a:latin typeface="Cambria Math" panose="02040503050406030204" pitchFamily="18" charset="0"/>
                                  </a:rPr>
                                  <m:t>𝟓</m:t>
                                </m:r>
                              </m:e>
                              <m:e>
                                <m:r>
                                  <a:rPr lang="en-US" sz="2400" b="1" i="1" smtClean="0">
                                    <a:solidFill>
                                      <a:schemeClr val="bg1"/>
                                    </a:solidFill>
                                    <a:latin typeface="Cambria Math" panose="02040503050406030204" pitchFamily="18" charset="0"/>
                                  </a:rPr>
                                  <m:t>𝟎</m:t>
                                </m:r>
                              </m:e>
                              <m:e>
                                <m:r>
                                  <a:rPr lang="en-US" sz="2400" b="1" i="1" smtClean="0">
                                    <a:latin typeface="Cambria Math" panose="02040503050406030204" pitchFamily="18" charset="0"/>
                                  </a:rPr>
                                  <m:t>𝟐</m:t>
                                </m:r>
                              </m:e>
                            </m:mr>
                            <m:mr>
                              <m:e>
                                <m:r>
                                  <a:rPr lang="en-US" sz="2400" b="1" i="1" smtClean="0">
                                    <a:solidFill>
                                      <a:schemeClr val="bg1"/>
                                    </a:solidFill>
                                    <a:latin typeface="Cambria Math" panose="02040503050406030204" pitchFamily="18" charset="0"/>
                                  </a:rPr>
                                  <m:t>𝟎</m:t>
                                </m:r>
                              </m:e>
                              <m:e>
                                <m:r>
                                  <a:rPr lang="en-US" sz="2400" b="1" i="1" smtClean="0">
                                    <a:latin typeface="Cambria Math" panose="02040503050406030204" pitchFamily="18" charset="0"/>
                                  </a:rPr>
                                  <m:t>𝟒</m:t>
                                </m:r>
                              </m:e>
                              <m:e>
                                <m: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𝟎</m:t>
                                </m:r>
                              </m:e>
                            </m:mr>
                          </m:m>
                        </m:e>
                      </m:d>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𝟎</m:t>
                                </m:r>
                              </m:e>
                            </m:mr>
                            <m:mr>
                              <m:e>
                                <m:r>
                                  <a:rPr lang="en-US" sz="2400" b="1" i="1" smtClean="0">
                                    <a:solidFill>
                                      <a:schemeClr val="bg1"/>
                                    </a:solidFill>
                                    <a:latin typeface="Cambria Math" panose="02040503050406030204" pitchFamily="18" charset="0"/>
                                  </a:rPr>
                                  <m:t>𝟎</m:t>
                                </m:r>
                              </m:e>
                              <m:e>
                                <m:r>
                                  <a:rPr lang="en-US" sz="2400" b="1" i="1">
                                    <a:latin typeface="Cambria Math" panose="02040503050406030204" pitchFamily="18" charset="0"/>
                                  </a:rPr>
                                  <m:t>𝟑</m:t>
                                </m:r>
                              </m:e>
                            </m:mr>
                            <m:mr>
                              <m:e>
                                <m:r>
                                  <a:rPr lang="en-US" sz="2400" b="1" i="1">
                                    <a:latin typeface="Cambria Math" panose="02040503050406030204" pitchFamily="18" charset="0"/>
                                  </a:rPr>
                                  <m:t>𝟓</m:t>
                                </m:r>
                              </m:e>
                              <m:e>
                                <m:r>
                                  <a:rPr lang="en-US" sz="2400" b="1" i="1" smtClean="0">
                                    <a:solidFill>
                                      <a:schemeClr val="bg1"/>
                                    </a:solidFill>
                                    <a:latin typeface="Cambria Math" panose="02040503050406030204" pitchFamily="18" charset="0"/>
                                  </a:rPr>
                                  <m:t>𝟎</m:t>
                                </m:r>
                              </m:e>
                            </m:mr>
                            <m:mr>
                              <m:e>
                                <m:r>
                                  <a:rPr lang="en-US" sz="2400" b="1" i="1">
                                    <a:latin typeface="Cambria Math" panose="02040503050406030204" pitchFamily="18" charset="0"/>
                                  </a:rPr>
                                  <m:t>𝟑</m:t>
                                </m:r>
                              </m:e>
                              <m:e>
                                <m:r>
                                  <a:rPr lang="en-US" sz="2400" b="1" i="1">
                                    <a:latin typeface="Cambria Math" panose="02040503050406030204" pitchFamily="18" charset="0"/>
                                  </a:rPr>
                                  <m:t>𝟒</m:t>
                                </m:r>
                              </m:e>
                            </m:mr>
                          </m:m>
                        </m:e>
                      </m:d>
                      <m:r>
                        <a:rPr lang="en-US" sz="2400" b="1" i="1" smtClean="0">
                          <a:latin typeface="Cambria Math" panose="02040503050406030204" pitchFamily="18" charset="0"/>
                        </a:rPr>
                        <m:t>=</m:t>
                      </m:r>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a:latin typeface="Cambria Math" panose="02040503050406030204" pitchFamily="18" charset="0"/>
                                  </a:rPr>
                                  <m:t>𝟔</m:t>
                                </m:r>
                              </m:e>
                              <m:e>
                                <m:r>
                                  <a:rPr lang="en-US" sz="2400" b="1" i="1" smtClean="0">
                                    <a:latin typeface="Cambria Math" panose="02040503050406030204" pitchFamily="18" charset="0"/>
                                  </a:rPr>
                                  <m:t>𝟐𝟑</m:t>
                                </m:r>
                              </m:e>
                            </m:mr>
                            <m:mr>
                              <m:e>
                                <m:r>
                                  <a:rPr lang="en-US" sz="2400" b="1" i="1" smtClean="0">
                                    <a:solidFill>
                                      <a:schemeClr val="bg1"/>
                                    </a:solidFill>
                                    <a:latin typeface="Cambria Math" panose="02040503050406030204" pitchFamily="18" charset="0"/>
                                  </a:rPr>
                                  <m:t>𝟎</m:t>
                                </m:r>
                              </m:e>
                              <m:e>
                                <m:r>
                                  <a:rPr lang="en-US" sz="2400" b="1" i="1" smtClean="0">
                                    <a:latin typeface="Cambria Math" panose="02040503050406030204" pitchFamily="18" charset="0"/>
                                  </a:rPr>
                                  <m:t>𝟏𝟐</m:t>
                                </m:r>
                              </m:e>
                            </m:mr>
                          </m:m>
                        </m:e>
                      </m:d>
                    </m:oMath>
                  </a14:m>
                  <a:r>
                    <a:rPr lang="en-US" sz="2400" b="1" dirty="0"/>
                    <a:t> </a:t>
                  </a:r>
                </a:p>
              </p:txBody>
            </p:sp>
          </mc:Choice>
          <mc:Fallback xmlns="">
            <p:sp>
              <p:nvSpPr>
                <p:cNvPr id="5" name="TextBox 4"/>
                <p:cNvSpPr txBox="1">
                  <a:spLocks noRot="1" noChangeAspect="1" noMove="1" noResize="1" noEditPoints="1" noAdjustHandles="1" noChangeArrowheads="1" noChangeShapeType="1" noTextEdit="1"/>
                </p:cNvSpPr>
                <p:nvPr/>
              </p:nvSpPr>
              <p:spPr>
                <a:xfrm>
                  <a:off x="4393989" y="3414887"/>
                  <a:ext cx="6833095" cy="1360629"/>
                </a:xfrm>
                <a:prstGeom prst="rect">
                  <a:avLst/>
                </a:prstGeom>
                <a:blipFill rotWithShape="0">
                  <a:blip r:embed="rId3"/>
                  <a:stretch>
                    <a:fillRect/>
                  </a:stretch>
                </a:blipFill>
              </p:spPr>
              <p:txBody>
                <a:bodyPr/>
                <a:lstStyle/>
                <a:p>
                  <a:r>
                    <a:rPr lang="en-US">
                      <a:noFill/>
                    </a:rPr>
                    <a:t> </a:t>
                  </a:r>
                </a:p>
              </p:txBody>
            </p:sp>
          </mc:Fallback>
        </mc:AlternateContent>
        <p:sp>
          <p:nvSpPr>
            <p:cNvPr id="6" name="Rectangle 5"/>
            <p:cNvSpPr/>
            <p:nvPr/>
          </p:nvSpPr>
          <p:spPr>
            <a:xfrm>
              <a:off x="3025505" y="3736410"/>
              <a:ext cx="1385316" cy="723275"/>
            </a:xfrm>
            <a:prstGeom prst="rect">
              <a:avLst/>
            </a:prstGeom>
          </p:spPr>
          <p:txBody>
            <a:bodyPr wrap="none">
              <a:spAutoFit/>
            </a:bodyPr>
            <a:lstStyle/>
            <a:p>
              <a:pPr>
                <a:spcBef>
                  <a:spcPts val="600"/>
                </a:spcBef>
              </a:pPr>
              <a:r>
                <a:rPr lang="en-US" dirty="0" err="1" smtClean="0"/>
                <a:t>word|coffee</a:t>
              </a:r>
              <a:endParaRPr lang="en-US" dirty="0" smtClean="0"/>
            </a:p>
            <a:p>
              <a:pPr>
                <a:spcBef>
                  <a:spcPts val="600"/>
                </a:spcBef>
              </a:pPr>
              <a:r>
                <a:rPr lang="en-US" dirty="0" err="1" smtClean="0"/>
                <a:t>word|desert</a:t>
              </a:r>
              <a:endParaRPr lang="en-US" dirty="0"/>
            </a:p>
          </p:txBody>
        </p:sp>
        <p:sp>
          <p:nvSpPr>
            <p:cNvPr id="7" name="Rectangle 6"/>
            <p:cNvSpPr/>
            <p:nvPr/>
          </p:nvSpPr>
          <p:spPr>
            <a:xfrm rot="16200000">
              <a:off x="4825755" y="2419919"/>
              <a:ext cx="1077539" cy="1776181"/>
            </a:xfrm>
            <a:prstGeom prst="rect">
              <a:avLst/>
            </a:prstGeom>
          </p:spPr>
          <p:txBody>
            <a:bodyPr wrap="none">
              <a:spAutoFit/>
            </a:bodyPr>
            <a:lstStyle/>
            <a:p>
              <a:pPr>
                <a:spcBef>
                  <a:spcPts val="1500"/>
                </a:spcBef>
              </a:pPr>
              <a:r>
                <a:rPr lang="en-US" dirty="0" smtClean="0"/>
                <a:t>tod|0500</a:t>
              </a:r>
            </a:p>
            <a:p>
              <a:pPr>
                <a:spcBef>
                  <a:spcPts val="1500"/>
                </a:spcBef>
              </a:pPr>
              <a:r>
                <a:rPr lang="en-US" dirty="0" smtClean="0"/>
                <a:t>tod|0800</a:t>
              </a:r>
            </a:p>
            <a:p>
              <a:pPr>
                <a:spcBef>
                  <a:spcPts val="1500"/>
                </a:spcBef>
              </a:pPr>
              <a:endParaRPr lang="en-US" dirty="0" smtClean="0"/>
            </a:p>
            <a:p>
              <a:pPr>
                <a:spcBef>
                  <a:spcPts val="1500"/>
                </a:spcBef>
              </a:pPr>
              <a:r>
                <a:rPr lang="en-US" dirty="0" smtClean="0"/>
                <a:t>tod|1400</a:t>
              </a:r>
              <a:endParaRPr lang="en-US" dirty="0"/>
            </a:p>
          </p:txBody>
        </p:sp>
        <p:sp>
          <p:nvSpPr>
            <p:cNvPr id="8" name="Rectangle 7"/>
            <p:cNvSpPr/>
            <p:nvPr/>
          </p:nvSpPr>
          <p:spPr>
            <a:xfrm>
              <a:off x="6291448" y="3414287"/>
              <a:ext cx="1076794" cy="1431161"/>
            </a:xfrm>
            <a:prstGeom prst="rect">
              <a:avLst/>
            </a:prstGeom>
          </p:spPr>
          <p:txBody>
            <a:bodyPr wrap="none">
              <a:spAutoFit/>
            </a:bodyPr>
            <a:lstStyle/>
            <a:p>
              <a:pPr>
                <a:spcBef>
                  <a:spcPts val="600"/>
                </a:spcBef>
              </a:pPr>
              <a:endParaRPr lang="en-US" dirty="0" smtClean="0"/>
            </a:p>
            <a:p>
              <a:pPr>
                <a:spcBef>
                  <a:spcPts val="600"/>
                </a:spcBef>
              </a:pPr>
              <a:r>
                <a:rPr lang="en-US" dirty="0" smtClean="0"/>
                <a:t>tod|0800</a:t>
              </a:r>
            </a:p>
            <a:p>
              <a:pPr>
                <a:spcBef>
                  <a:spcPts val="600"/>
                </a:spcBef>
              </a:pPr>
              <a:r>
                <a:rPr lang="en-US" dirty="0" smtClean="0"/>
                <a:t>tod|0900</a:t>
              </a:r>
            </a:p>
            <a:p>
              <a:pPr>
                <a:spcBef>
                  <a:spcPts val="600"/>
                </a:spcBef>
              </a:pPr>
              <a:r>
                <a:rPr lang="en-US" dirty="0" smtClean="0"/>
                <a:t>tod|1400</a:t>
              </a:r>
              <a:endParaRPr lang="en-US" dirty="0"/>
            </a:p>
          </p:txBody>
        </p:sp>
        <p:sp>
          <p:nvSpPr>
            <p:cNvPr id="9" name="Rectangle 8"/>
            <p:cNvSpPr/>
            <p:nvPr/>
          </p:nvSpPr>
          <p:spPr>
            <a:xfrm rot="16200000">
              <a:off x="7146717" y="2411588"/>
              <a:ext cx="1167307" cy="838691"/>
            </a:xfrm>
            <a:prstGeom prst="rect">
              <a:avLst/>
            </a:prstGeom>
          </p:spPr>
          <p:txBody>
            <a:bodyPr wrap="none">
              <a:spAutoFit/>
            </a:bodyPr>
            <a:lstStyle/>
            <a:p>
              <a:pPr>
                <a:spcBef>
                  <a:spcPts val="1500"/>
                </a:spcBef>
              </a:pPr>
              <a:r>
                <a:rPr lang="en-US" dirty="0" err="1" smtClean="0"/>
                <a:t>word|dew</a:t>
              </a:r>
              <a:endParaRPr lang="en-US" dirty="0" smtClean="0"/>
            </a:p>
            <a:p>
              <a:pPr>
                <a:spcBef>
                  <a:spcPts val="1500"/>
                </a:spcBef>
              </a:pPr>
              <a:r>
                <a:rPr lang="en-US" dirty="0" err="1" smtClean="0"/>
                <a:t>word|hot</a:t>
              </a:r>
              <a:endParaRPr lang="en-US" dirty="0"/>
            </a:p>
          </p:txBody>
        </p:sp>
        <p:sp>
          <p:nvSpPr>
            <p:cNvPr id="10" name="Rectangle 9"/>
            <p:cNvSpPr/>
            <p:nvPr/>
          </p:nvSpPr>
          <p:spPr>
            <a:xfrm>
              <a:off x="8573788" y="3725570"/>
              <a:ext cx="1385316" cy="723275"/>
            </a:xfrm>
            <a:prstGeom prst="rect">
              <a:avLst/>
            </a:prstGeom>
          </p:spPr>
          <p:txBody>
            <a:bodyPr wrap="none">
              <a:spAutoFit/>
            </a:bodyPr>
            <a:lstStyle/>
            <a:p>
              <a:pPr>
                <a:spcBef>
                  <a:spcPts val="600"/>
                </a:spcBef>
              </a:pPr>
              <a:r>
                <a:rPr lang="en-US" dirty="0" err="1" smtClean="0"/>
                <a:t>word|coffee</a:t>
              </a:r>
              <a:endParaRPr lang="en-US" dirty="0" smtClean="0"/>
            </a:p>
            <a:p>
              <a:pPr>
                <a:spcBef>
                  <a:spcPts val="600"/>
                </a:spcBef>
              </a:pPr>
              <a:r>
                <a:rPr lang="en-US" dirty="0" err="1" smtClean="0"/>
                <a:t>word|desert</a:t>
              </a:r>
              <a:endParaRPr lang="en-US" dirty="0"/>
            </a:p>
          </p:txBody>
        </p:sp>
        <p:sp>
          <p:nvSpPr>
            <p:cNvPr id="11" name="Rectangle 10"/>
            <p:cNvSpPr/>
            <p:nvPr/>
          </p:nvSpPr>
          <p:spPr>
            <a:xfrm rot="16200000">
              <a:off x="9864379" y="2723203"/>
              <a:ext cx="1167307" cy="954107"/>
            </a:xfrm>
            <a:prstGeom prst="rect">
              <a:avLst/>
            </a:prstGeom>
          </p:spPr>
          <p:txBody>
            <a:bodyPr wrap="none">
              <a:spAutoFit/>
            </a:bodyPr>
            <a:lstStyle/>
            <a:p>
              <a:pPr>
                <a:spcBef>
                  <a:spcPts val="2400"/>
                </a:spcBef>
              </a:pPr>
              <a:r>
                <a:rPr lang="en-US" dirty="0" err="1" smtClean="0"/>
                <a:t>word|dew</a:t>
              </a:r>
              <a:endParaRPr lang="en-US" dirty="0" smtClean="0"/>
            </a:p>
            <a:p>
              <a:pPr>
                <a:spcBef>
                  <a:spcPts val="2400"/>
                </a:spcBef>
              </a:pPr>
              <a:r>
                <a:rPr lang="en-US" dirty="0" err="1" smtClean="0"/>
                <a:t>word|hot</a:t>
              </a:r>
              <a:endParaRPr lang="en-US" dirty="0"/>
            </a:p>
          </p:txBody>
        </p:sp>
      </p:grpSp>
      <p:sp>
        <p:nvSpPr>
          <p:cNvPr id="25" name="Right Arrow 24"/>
          <p:cNvSpPr/>
          <p:nvPr/>
        </p:nvSpPr>
        <p:spPr bwMode="auto">
          <a:xfrm>
            <a:off x="115231" y="3695187"/>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2" name="Rectangle 11"/>
          <p:cNvSpPr/>
          <p:nvPr/>
        </p:nvSpPr>
        <p:spPr bwMode="auto">
          <a:xfrm>
            <a:off x="2029108" y="3723286"/>
            <a:ext cx="1689780" cy="311291"/>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6" name="Right Arrow 15"/>
          <p:cNvSpPr/>
          <p:nvPr/>
        </p:nvSpPr>
        <p:spPr bwMode="auto">
          <a:xfrm rot="5400000">
            <a:off x="5329323" y="1460142"/>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7" name="Rectangle 16"/>
          <p:cNvSpPr/>
          <p:nvPr/>
        </p:nvSpPr>
        <p:spPr bwMode="auto">
          <a:xfrm>
            <a:off x="5415658" y="3014574"/>
            <a:ext cx="288906" cy="1361229"/>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8" name="Rectangle 17"/>
          <p:cNvSpPr/>
          <p:nvPr/>
        </p:nvSpPr>
        <p:spPr bwMode="auto">
          <a:xfrm>
            <a:off x="8099010" y="3730154"/>
            <a:ext cx="394729" cy="310683"/>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4" name="TextBox 13"/>
          <p:cNvSpPr txBox="1"/>
          <p:nvPr/>
        </p:nvSpPr>
        <p:spPr>
          <a:xfrm>
            <a:off x="115231" y="1049907"/>
            <a:ext cx="3507692" cy="1323439"/>
          </a:xfrm>
          <a:prstGeom prst="rect">
            <a:avLst/>
          </a:prstGeom>
          <a:noFill/>
        </p:spPr>
        <p:txBody>
          <a:bodyPr wrap="none" rtlCol="0">
            <a:spAutoFit/>
          </a:bodyPr>
          <a:lstStyle/>
          <a:p>
            <a:r>
              <a:rPr lang="en-US" sz="2000" b="1" dirty="0" smtClean="0">
                <a:solidFill>
                  <a:schemeClr val="accent6"/>
                </a:solidFill>
              </a:rPr>
              <a:t>+ Write locality (sorted)</a:t>
            </a:r>
          </a:p>
          <a:p>
            <a:r>
              <a:rPr lang="en-US" sz="2000" b="1" dirty="0" smtClean="0">
                <a:solidFill>
                  <a:schemeClr val="accent6"/>
                </a:solidFill>
              </a:rPr>
              <a:t>+ Pre-sum partial products </a:t>
            </a:r>
          </a:p>
          <a:p>
            <a:r>
              <a:rPr lang="en-US" sz="2000" b="1" dirty="0">
                <a:solidFill>
                  <a:schemeClr val="accent6"/>
                </a:solidFill>
              </a:rPr>
              <a:t>	</a:t>
            </a:r>
            <a:r>
              <a:rPr lang="en-US" sz="2000" b="1" dirty="0" smtClean="0">
                <a:solidFill>
                  <a:schemeClr val="accent6"/>
                </a:solidFill>
              </a:rPr>
              <a:t>(3 entries written)</a:t>
            </a:r>
          </a:p>
          <a:p>
            <a:r>
              <a:rPr lang="en-US" sz="2000" b="1" dirty="0" smtClean="0">
                <a:solidFill>
                  <a:srgbClr val="C00000"/>
                </a:solidFill>
              </a:rPr>
              <a:t>– N scans over table B</a:t>
            </a:r>
          </a:p>
        </p:txBody>
      </p:sp>
      <p:sp>
        <p:nvSpPr>
          <p:cNvPr id="23" name="TextBox 22"/>
          <p:cNvSpPr txBox="1"/>
          <p:nvPr/>
        </p:nvSpPr>
        <p:spPr>
          <a:xfrm>
            <a:off x="7258855" y="3077734"/>
            <a:ext cx="461986" cy="369332"/>
          </a:xfrm>
          <a:prstGeom prst="rect">
            <a:avLst/>
          </a:prstGeom>
          <a:noFill/>
        </p:spPr>
        <p:txBody>
          <a:bodyPr wrap="none" rtlCol="0">
            <a:spAutoFit/>
          </a:bodyPr>
          <a:lstStyle/>
          <a:p>
            <a:pPr algn="ctr"/>
            <a:r>
              <a:rPr lang="en-US" dirty="0">
                <a:solidFill>
                  <a:schemeClr val="accent6"/>
                </a:solidFill>
                <a:latin typeface="Times New Roman" panose="02020603050405020304" pitchFamily="18" charset="0"/>
              </a:rPr>
              <a:t>①</a:t>
            </a:r>
            <a:endParaRPr lang="en-US" dirty="0">
              <a:solidFill>
                <a:schemeClr val="accent6"/>
              </a:solidFill>
            </a:endParaRPr>
          </a:p>
        </p:txBody>
      </p:sp>
      <p:sp>
        <p:nvSpPr>
          <p:cNvPr id="24" name="TextBox 23"/>
          <p:cNvSpPr txBox="1"/>
          <p:nvPr/>
        </p:nvSpPr>
        <p:spPr>
          <a:xfrm>
            <a:off x="8430836" y="3077734"/>
            <a:ext cx="461986" cy="369332"/>
          </a:xfrm>
          <a:prstGeom prst="rect">
            <a:avLst/>
          </a:prstGeom>
          <a:noFill/>
        </p:spPr>
        <p:txBody>
          <a:bodyPr wrap="none" rtlCol="0">
            <a:spAutoFit/>
          </a:bodyPr>
          <a:lstStyle/>
          <a:p>
            <a:pPr algn="ctr"/>
            <a:r>
              <a:rPr lang="en-US" dirty="0">
                <a:solidFill>
                  <a:schemeClr val="accent6"/>
                </a:solidFill>
                <a:latin typeface="Times New Roman" panose="02020603050405020304" pitchFamily="18" charset="0"/>
              </a:rPr>
              <a:t>②</a:t>
            </a:r>
            <a:endParaRPr lang="en-US" dirty="0">
              <a:solidFill>
                <a:schemeClr val="accent6"/>
              </a:solidFill>
            </a:endParaRPr>
          </a:p>
        </p:txBody>
      </p:sp>
      <p:sp>
        <p:nvSpPr>
          <p:cNvPr id="26" name="TextBox 25"/>
          <p:cNvSpPr txBox="1"/>
          <p:nvPr/>
        </p:nvSpPr>
        <p:spPr>
          <a:xfrm>
            <a:off x="8430836" y="3954593"/>
            <a:ext cx="461985" cy="369332"/>
          </a:xfrm>
          <a:prstGeom prst="rect">
            <a:avLst/>
          </a:prstGeom>
          <a:noFill/>
        </p:spPr>
        <p:txBody>
          <a:bodyPr wrap="none" rtlCol="0">
            <a:spAutoFit/>
          </a:bodyPr>
          <a:lstStyle/>
          <a:p>
            <a:pPr algn="ctr"/>
            <a:r>
              <a:rPr lang="en-US" dirty="0" smtClean="0">
                <a:solidFill>
                  <a:schemeClr val="accent6"/>
                </a:solidFill>
                <a:latin typeface="Times New Roman" panose="02020603050405020304" pitchFamily="18" charset="0"/>
              </a:rPr>
              <a:t>③</a:t>
            </a:r>
            <a:endParaRPr lang="en-US" dirty="0">
              <a:solidFill>
                <a:schemeClr val="accent6"/>
              </a:solidFill>
            </a:endParaRPr>
          </a:p>
        </p:txBody>
      </p:sp>
      <p:pic>
        <p:nvPicPr>
          <p:cNvPr id="27" name="Picture 26"/>
          <p:cNvPicPr>
            <a:picLocks noChangeAspect="1"/>
          </p:cNvPicPr>
          <p:nvPr/>
        </p:nvPicPr>
        <p:blipFill>
          <a:blip r:embed="rId4"/>
          <a:stretch>
            <a:fillRect/>
          </a:stretch>
        </p:blipFill>
        <p:spPr>
          <a:xfrm>
            <a:off x="4720156" y="4928723"/>
            <a:ext cx="4227590" cy="1155886"/>
          </a:xfrm>
          <a:prstGeom prst="rect">
            <a:avLst/>
          </a:prstGeom>
        </p:spPr>
      </p:pic>
      <p:pic>
        <p:nvPicPr>
          <p:cNvPr id="28" name="Picture 27"/>
          <p:cNvPicPr>
            <a:picLocks noChangeAspect="1"/>
          </p:cNvPicPr>
          <p:nvPr/>
        </p:nvPicPr>
        <p:blipFill>
          <a:blip r:embed="rId5"/>
          <a:stretch>
            <a:fillRect/>
          </a:stretch>
        </p:blipFill>
        <p:spPr>
          <a:xfrm>
            <a:off x="157641" y="4789732"/>
            <a:ext cx="4618995" cy="1294877"/>
          </a:xfrm>
          <a:prstGeom prst="rect">
            <a:avLst/>
          </a:prstGeom>
        </p:spPr>
      </p:pic>
      <p:sp>
        <p:nvSpPr>
          <p:cNvPr id="29" name="TextBox 28"/>
          <p:cNvSpPr txBox="1"/>
          <p:nvPr/>
        </p:nvSpPr>
        <p:spPr>
          <a:xfrm>
            <a:off x="1574750" y="4728738"/>
            <a:ext cx="511679" cy="369332"/>
          </a:xfrm>
          <a:prstGeom prst="rect">
            <a:avLst/>
          </a:prstGeom>
          <a:noFill/>
        </p:spPr>
        <p:txBody>
          <a:bodyPr wrap="none" rtlCol="0">
            <a:spAutoFit/>
          </a:bodyPr>
          <a:lstStyle/>
          <a:p>
            <a:pPr algn="ctr"/>
            <a:r>
              <a:rPr lang="en-US" dirty="0" smtClean="0"/>
              <a:t>= 2</a:t>
            </a:r>
            <a:endParaRPr lang="en-US" dirty="0"/>
          </a:p>
        </p:txBody>
      </p:sp>
      <p:sp>
        <p:nvSpPr>
          <p:cNvPr id="30" name="TextBox 29"/>
          <p:cNvSpPr txBox="1"/>
          <p:nvPr/>
        </p:nvSpPr>
        <p:spPr>
          <a:xfrm>
            <a:off x="2508738" y="5395139"/>
            <a:ext cx="511680" cy="369332"/>
          </a:xfrm>
          <a:prstGeom prst="rect">
            <a:avLst/>
          </a:prstGeom>
          <a:noFill/>
        </p:spPr>
        <p:txBody>
          <a:bodyPr wrap="none" rtlCol="0">
            <a:spAutoFit/>
          </a:bodyPr>
          <a:lstStyle/>
          <a:p>
            <a:pPr algn="ctr"/>
            <a:r>
              <a:rPr lang="en-US" dirty="0" smtClean="0"/>
              <a:t>= 4</a:t>
            </a:r>
            <a:endParaRPr lang="en-US" dirty="0"/>
          </a:p>
        </p:txBody>
      </p:sp>
      <p:sp>
        <p:nvSpPr>
          <p:cNvPr id="31" name="TextBox 30"/>
          <p:cNvSpPr txBox="1"/>
          <p:nvPr/>
        </p:nvSpPr>
        <p:spPr>
          <a:xfrm>
            <a:off x="1997060" y="5056568"/>
            <a:ext cx="511679" cy="369332"/>
          </a:xfrm>
          <a:prstGeom prst="rect">
            <a:avLst/>
          </a:prstGeom>
          <a:noFill/>
        </p:spPr>
        <p:txBody>
          <a:bodyPr wrap="none" rtlCol="0">
            <a:spAutoFit/>
          </a:bodyPr>
          <a:lstStyle/>
          <a:p>
            <a:pPr algn="ctr"/>
            <a:r>
              <a:rPr lang="en-US" dirty="0" smtClean="0"/>
              <a:t>= 2</a:t>
            </a:r>
            <a:endParaRPr lang="en-US" dirty="0"/>
          </a:p>
        </p:txBody>
      </p:sp>
      <p:sp>
        <p:nvSpPr>
          <p:cNvPr id="19" name="TextBox 18"/>
          <p:cNvSpPr txBox="1"/>
          <p:nvPr/>
        </p:nvSpPr>
        <p:spPr>
          <a:xfrm>
            <a:off x="4414489" y="4550314"/>
            <a:ext cx="1426993" cy="461665"/>
          </a:xfrm>
          <a:prstGeom prst="rect">
            <a:avLst/>
          </a:prstGeom>
          <a:noFill/>
        </p:spPr>
        <p:txBody>
          <a:bodyPr wrap="none" rtlCol="0">
            <a:spAutoFit/>
          </a:bodyPr>
          <a:lstStyle/>
          <a:p>
            <a:pPr algn="ctr"/>
            <a:r>
              <a:rPr lang="en-US" sz="2400" b="1" dirty="0" smtClean="0">
                <a:solidFill>
                  <a:srgbClr val="C00000"/>
                </a:solidFill>
              </a:rPr>
              <a:t>2</a:t>
            </a:r>
            <a:r>
              <a:rPr lang="en-US" sz="2400" b="1" baseline="30000" dirty="0" smtClean="0">
                <a:solidFill>
                  <a:srgbClr val="C00000"/>
                </a:solidFill>
              </a:rPr>
              <a:t>nd</a:t>
            </a:r>
            <a:r>
              <a:rPr lang="en-US" sz="2400" b="1" dirty="0" smtClean="0">
                <a:solidFill>
                  <a:srgbClr val="C00000"/>
                </a:solidFill>
              </a:rPr>
              <a:t> Scan</a:t>
            </a:r>
            <a:endParaRPr lang="en-US" sz="2400" b="1" dirty="0">
              <a:solidFill>
                <a:srgbClr val="C00000"/>
              </a:solidFill>
            </a:endParaRPr>
          </a:p>
        </p:txBody>
      </p:sp>
    </p:spTree>
    <p:extLst>
      <p:ext uri="{BB962C8B-B14F-4D97-AF65-F5344CB8AC3E}">
        <p14:creationId xmlns:p14="http://schemas.microsoft.com/office/powerpoint/2010/main" val="20277926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6" name="Content Placeholder 1"/>
          <p:cNvSpPr>
            <a:spLocks noGrp="1"/>
          </p:cNvSpPr>
          <p:nvPr>
            <p:ph idx="1"/>
          </p:nvPr>
        </p:nvSpPr>
        <p:spPr>
          <a:xfrm>
            <a:off x="1899138" y="1180707"/>
            <a:ext cx="6262200" cy="4648200"/>
          </a:xfrm>
        </p:spPr>
        <p:txBody>
          <a:bodyPr anchor="t" anchorCtr="1"/>
          <a:lstStyle/>
          <a:p>
            <a:pPr>
              <a:spcBef>
                <a:spcPts val="1200"/>
              </a:spcBef>
            </a:pPr>
            <a:endParaRPr lang="en-US" dirty="0" smtClean="0"/>
          </a:p>
          <a:p>
            <a:pPr marL="0" indent="0">
              <a:spcBef>
                <a:spcPts val="1200"/>
              </a:spcBef>
              <a:buNone/>
            </a:pPr>
            <a:endParaRPr lang="en-US" dirty="0" smtClean="0"/>
          </a:p>
          <a:p>
            <a:pPr>
              <a:spcBef>
                <a:spcPts val="1200"/>
              </a:spcBef>
            </a:pPr>
            <a:r>
              <a:rPr lang="en-US" dirty="0" smtClean="0"/>
              <a:t>Intro to Graphulo</a:t>
            </a:r>
          </a:p>
          <a:p>
            <a:pPr>
              <a:spcBef>
                <a:spcPts val="1200"/>
              </a:spcBef>
            </a:pPr>
            <a:r>
              <a:rPr lang="en-US" dirty="0" smtClean="0"/>
              <a:t>Intro to Matrix Multiply</a:t>
            </a:r>
          </a:p>
          <a:p>
            <a:pPr>
              <a:spcBef>
                <a:spcPts val="1200"/>
              </a:spcBef>
            </a:pPr>
            <a:r>
              <a:rPr lang="en-US" dirty="0" smtClean="0"/>
              <a:t>Intro to Accumulo</a:t>
            </a:r>
          </a:p>
          <a:p>
            <a:pPr>
              <a:spcBef>
                <a:spcPts val="1200"/>
              </a:spcBef>
            </a:pPr>
            <a:r>
              <a:rPr lang="en-US" dirty="0" smtClean="0"/>
              <a:t>Matrix Multiply pre-Graphulo</a:t>
            </a:r>
          </a:p>
          <a:p>
            <a:pPr>
              <a:spcBef>
                <a:spcPts val="1200"/>
              </a:spcBef>
            </a:pPr>
            <a:r>
              <a:rPr lang="en-US" dirty="0" smtClean="0"/>
              <a:t>Inner Product </a:t>
            </a:r>
          </a:p>
          <a:p>
            <a:pPr>
              <a:spcBef>
                <a:spcPts val="1200"/>
              </a:spcBef>
            </a:pPr>
            <a:r>
              <a:rPr lang="en-US" dirty="0" smtClean="0"/>
              <a:t>Outer Product</a:t>
            </a:r>
          </a:p>
          <a:p>
            <a:pPr>
              <a:spcBef>
                <a:spcPts val="1200"/>
              </a:spcBef>
            </a:pPr>
            <a:r>
              <a:rPr lang="en-US" dirty="0" smtClean="0"/>
              <a:t>Accumulo Implementation</a:t>
            </a:r>
          </a:p>
          <a:p>
            <a:pPr>
              <a:spcBef>
                <a:spcPts val="1200"/>
              </a:spcBef>
            </a:pPr>
            <a:r>
              <a:rPr lang="en-US" dirty="0" smtClean="0"/>
              <a:t>Performance</a:t>
            </a:r>
          </a:p>
          <a:p>
            <a:pPr>
              <a:spcBef>
                <a:spcPts val="1200"/>
              </a:spcBef>
            </a:pPr>
            <a:r>
              <a:rPr lang="en-US" dirty="0" smtClean="0"/>
              <a:t>Conclusions</a:t>
            </a:r>
            <a:endParaRPr lang="en-US" dirty="0"/>
          </a:p>
        </p:txBody>
      </p:sp>
      <p:sp>
        <p:nvSpPr>
          <p:cNvPr id="7" name="AutoShape 7"/>
          <p:cNvSpPr>
            <a:spLocks noChangeArrowheads="1"/>
          </p:cNvSpPr>
          <p:nvPr/>
        </p:nvSpPr>
        <p:spPr bwMode="auto">
          <a:xfrm>
            <a:off x="2538047" y="3732919"/>
            <a:ext cx="571500" cy="317500"/>
          </a:xfrm>
          <a:prstGeom prst="rightArrow">
            <a:avLst>
              <a:gd name="adj1" fmla="val 50000"/>
              <a:gd name="adj2" fmla="val 65000"/>
            </a:avLst>
          </a:prstGeom>
          <a:solidFill>
            <a:srgbClr val="A5131D"/>
          </a:solidFill>
          <a:ln w="12700">
            <a:noFill/>
            <a:miter lim="800000"/>
            <a:headEnd type="none" w="sm" len="sm"/>
            <a:tailEnd type="none" w="sm" len="sm"/>
          </a:ln>
        </p:spPr>
        <p:txBody>
          <a:bodyPr wrap="none" lIns="91365" tIns="45683" rIns="91365" bIns="45683" anchor="ctr"/>
          <a:lstStyle/>
          <a:p>
            <a:endParaRPr lang="en-US"/>
          </a:p>
        </p:txBody>
      </p:sp>
    </p:spTree>
    <p:extLst>
      <p:ext uri="{BB962C8B-B14F-4D97-AF65-F5344CB8AC3E}">
        <p14:creationId xmlns:p14="http://schemas.microsoft.com/office/powerpoint/2010/main" val="18685542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89273" y="4901288"/>
            <a:ext cx="4244059" cy="1172845"/>
          </a:xfrm>
          <a:prstGeom prst="rect">
            <a:avLst/>
          </a:prstGeom>
        </p:spPr>
      </p:pic>
      <p:sp>
        <p:nvSpPr>
          <p:cNvPr id="2" name="Title 1"/>
          <p:cNvSpPr>
            <a:spLocks noGrp="1"/>
          </p:cNvSpPr>
          <p:nvPr>
            <p:ph type="title"/>
          </p:nvPr>
        </p:nvSpPr>
        <p:spPr/>
        <p:txBody>
          <a:bodyPr/>
          <a:lstStyle/>
          <a:p>
            <a:r>
              <a:rPr lang="en-US" dirty="0" smtClean="0"/>
              <a:t>Outer Product</a:t>
            </a:r>
            <a:endParaRPr lang="en-US" dirty="0"/>
          </a:p>
        </p:txBody>
      </p:sp>
      <p:grpSp>
        <p:nvGrpSpPr>
          <p:cNvPr id="19" name="Group 18"/>
          <p:cNvGrpSpPr/>
          <p:nvPr/>
        </p:nvGrpSpPr>
        <p:grpSpPr>
          <a:xfrm>
            <a:off x="1237062" y="1906034"/>
            <a:ext cx="7558884" cy="2828467"/>
            <a:chOff x="1237062" y="1906034"/>
            <a:chExt cx="7558884" cy="2828467"/>
          </a:xfrm>
        </p:grpSpPr>
        <p:grpSp>
          <p:nvGrpSpPr>
            <p:cNvPr id="7" name="Group 6"/>
            <p:cNvGrpSpPr/>
            <p:nvPr/>
          </p:nvGrpSpPr>
          <p:grpSpPr>
            <a:xfrm>
              <a:off x="1958122" y="1906034"/>
              <a:ext cx="6837824" cy="2828467"/>
              <a:chOff x="4393989" y="2016981"/>
              <a:chExt cx="6833095" cy="2828467"/>
            </a:xfrm>
          </p:grpSpPr>
          <mc:AlternateContent xmlns:mc="http://schemas.openxmlformats.org/markup-compatibility/2006" xmlns:a14="http://schemas.microsoft.com/office/drawing/2010/main">
            <mc:Choice Requires="a14">
              <p:sp>
                <p:nvSpPr>
                  <p:cNvPr id="8" name="TextBox 7"/>
                  <p:cNvSpPr txBox="1"/>
                  <p:nvPr/>
                </p:nvSpPr>
                <p:spPr>
                  <a:xfrm>
                    <a:off x="4393989" y="3414887"/>
                    <a:ext cx="6833095" cy="1360629"/>
                  </a:xfrm>
                  <a:prstGeom prst="rect">
                    <a:avLst/>
                  </a:prstGeom>
                  <a:noFill/>
                </p:spPr>
                <p:txBody>
                  <a:bodyPr wrap="square" lIns="0" tIns="0" rIns="0" bIns="0" rtlCol="0">
                    <a:spAutoFit/>
                  </a:bodyPr>
                  <a:lstStyle/>
                  <a:p>
                    <a:r>
                      <a:rPr lang="en-US" sz="2400" b="1" dirty="0" smtClean="0"/>
                      <a:t>    </a:t>
                    </a:r>
                    <a14:m>
                      <m:oMath xmlns:m="http://schemas.openxmlformats.org/officeDocument/2006/math">
                        <m:d>
                          <m:dPr>
                            <m:begChr m:val="["/>
                            <m:endChr m:val="]"/>
                            <m:ctrlPr>
                              <a:rPr lang="en-US" sz="2400" b="1" i="1" smtClean="0">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latin typeface="Cambria Math" panose="02040503050406030204" pitchFamily="18" charset="0"/>
                                    </a:rPr>
                                    <m:t>𝟔</m:t>
                                  </m:r>
                                </m:e>
                                <m:e>
                                  <m:r>
                                    <a:rPr lang="en-US" sz="2400" b="1" i="1">
                                      <a:solidFill>
                                        <a:schemeClr val="bg1"/>
                                      </a:solidFill>
                                      <a:latin typeface="Cambria Math" panose="02040503050406030204" pitchFamily="18" charset="0"/>
                                    </a:rPr>
                                    <m:t>𝟎</m:t>
                                  </m:r>
                                </m:e>
                              </m:mr>
                              <m:mr>
                                <m:e>
                                  <m:r>
                                    <a:rPr lang="en-US" sz="2400" b="1" i="1" smtClean="0">
                                      <a:solidFill>
                                        <a:schemeClr val="tx1"/>
                                      </a:solidFill>
                                      <a:latin typeface="Cambria Math" panose="02040503050406030204" pitchFamily="18" charset="0"/>
                                    </a:rPr>
                                    <m:t>𝟓</m:t>
                                  </m:r>
                                </m:e>
                                <m:e>
                                  <m:r>
                                    <a:rPr lang="en-US" sz="2400" b="1" i="1" smtClean="0">
                                      <a:latin typeface="Cambria Math" panose="02040503050406030204" pitchFamily="18" charset="0"/>
                                    </a:rPr>
                                    <m:t>𝟒</m:t>
                                  </m:r>
                                </m:e>
                              </m:mr>
                              <m:mr>
                                <m:e>
                                  <m:r>
                                    <a:rPr lang="en-US" sz="2400" b="1" i="1" smtClean="0">
                                      <a:solidFill>
                                        <a:schemeClr val="bg1"/>
                                      </a:solidFill>
                                      <a:latin typeface="Cambria Math" panose="02040503050406030204" pitchFamily="18" charset="0"/>
                                    </a:rPr>
                                    <m:t>𝟎</m:t>
                                  </m:r>
                                </m:e>
                                <m:e>
                                  <m:r>
                                    <a:rPr lang="en-US" sz="2400" b="1" i="1">
                                      <a:solidFill>
                                        <a:schemeClr val="bg1"/>
                                      </a:solidFill>
                                      <a:latin typeface="Cambria Math" panose="02040503050406030204" pitchFamily="18" charset="0"/>
                                    </a:rPr>
                                    <m:t>𝟎</m:t>
                                  </m:r>
                                </m:e>
                              </m:mr>
                              <m:mr>
                                <m:e>
                                  <m:r>
                                    <a:rPr lang="en-US" sz="2400" b="1" i="1" smtClean="0">
                                      <a:latin typeface="Cambria Math" panose="02040503050406030204" pitchFamily="18" charset="0"/>
                                    </a:rPr>
                                    <m:t>𝟐</m:t>
                                  </m:r>
                                </m:e>
                                <m:e>
                                  <m:r>
                                    <a:rPr lang="en-US" sz="2400" b="1" i="1" smtClean="0">
                                      <a:solidFill>
                                        <a:schemeClr val="bg1"/>
                                      </a:solidFill>
                                      <a:latin typeface="Cambria Math" panose="02040503050406030204" pitchFamily="18" charset="0"/>
                                    </a:rPr>
                                    <m:t>𝟎</m:t>
                                  </m:r>
                                </m:e>
                              </m:mr>
                            </m:m>
                          </m:e>
                        </m:d>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𝟎</m:t>
                                  </m:r>
                                </m:e>
                              </m:mr>
                              <m:mr>
                                <m:e>
                                  <m:r>
                                    <a:rPr lang="en-US" sz="2400" b="1" i="1" smtClean="0">
                                      <a:solidFill>
                                        <a:schemeClr val="bg1"/>
                                      </a:solidFill>
                                      <a:latin typeface="Cambria Math" panose="02040503050406030204" pitchFamily="18" charset="0"/>
                                    </a:rPr>
                                    <m:t>𝟎</m:t>
                                  </m:r>
                                </m:e>
                                <m:e>
                                  <m:r>
                                    <a:rPr lang="en-US" sz="2400" b="1" i="1">
                                      <a:latin typeface="Cambria Math" panose="02040503050406030204" pitchFamily="18" charset="0"/>
                                    </a:rPr>
                                    <m:t>𝟑</m:t>
                                  </m:r>
                                </m:e>
                              </m:mr>
                              <m:mr>
                                <m:e>
                                  <m:r>
                                    <a:rPr lang="en-US" sz="2400" b="1" i="1">
                                      <a:latin typeface="Cambria Math" panose="02040503050406030204" pitchFamily="18" charset="0"/>
                                    </a:rPr>
                                    <m:t>𝟓</m:t>
                                  </m:r>
                                </m:e>
                                <m:e>
                                  <m:r>
                                    <a:rPr lang="en-US" sz="2400" b="1" i="1" smtClean="0">
                                      <a:solidFill>
                                        <a:schemeClr val="bg1"/>
                                      </a:solidFill>
                                      <a:latin typeface="Cambria Math" panose="02040503050406030204" pitchFamily="18" charset="0"/>
                                    </a:rPr>
                                    <m:t>𝟎</m:t>
                                  </m:r>
                                </m:e>
                              </m:mr>
                              <m:mr>
                                <m:e>
                                  <m:r>
                                    <a:rPr lang="en-US" sz="2400" b="1" i="1">
                                      <a:latin typeface="Cambria Math" panose="02040503050406030204" pitchFamily="18" charset="0"/>
                                    </a:rPr>
                                    <m:t>𝟑</m:t>
                                  </m:r>
                                </m:e>
                                <m:e>
                                  <m:r>
                                    <a:rPr lang="en-US" sz="2400" b="1" i="1">
                                      <a:latin typeface="Cambria Math" panose="02040503050406030204" pitchFamily="18" charset="0"/>
                                    </a:rPr>
                                    <m:t>𝟒</m:t>
                                  </m:r>
                                </m:e>
                              </m:mr>
                            </m:m>
                          </m:e>
                        </m:d>
                        <m:r>
                          <a:rPr lang="en-US" sz="2400" b="1" i="1" smtClean="0">
                            <a:latin typeface="Cambria Math" panose="02040503050406030204" pitchFamily="18" charset="0"/>
                          </a:rPr>
                          <m:t>=</m:t>
                        </m:r>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smtClean="0">
                                    <a:solidFill>
                                      <a:schemeClr val="bg1"/>
                                    </a:solidFill>
                                    <a:latin typeface="Cambria Math" panose="02040503050406030204" pitchFamily="18" charset="0"/>
                                  </a:rPr>
                                </m:ctrlPr>
                              </m:mPr>
                              <m:mr>
                                <m:e>
                                  <m:r>
                                    <m:rPr>
                                      <m:brk m:alnAt="7"/>
                                    </m:rPr>
                                    <a:rPr lang="en-US" sz="2400" b="1" i="1">
                                      <a:solidFill>
                                        <a:schemeClr val="bg1"/>
                                      </a:solidFill>
                                      <a:latin typeface="Cambria Math" panose="02040503050406030204" pitchFamily="18" charset="0"/>
                                    </a:rPr>
                                    <m:t>𝟔</m:t>
                                  </m:r>
                                </m:e>
                                <m:e>
                                  <m:r>
                                    <a:rPr lang="en-US" sz="2400" b="1" i="1" smtClean="0">
                                      <a:solidFill>
                                        <a:schemeClr val="bg1"/>
                                      </a:solidFill>
                                      <a:latin typeface="Cambria Math" panose="02040503050406030204" pitchFamily="18" charset="0"/>
                                    </a:rPr>
                                    <m:t>𝟐𝟑</m:t>
                                  </m:r>
                                </m:e>
                              </m:mr>
                              <m:mr>
                                <m:e>
                                  <m: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𝟏𝟐</m:t>
                                  </m:r>
                                </m:e>
                              </m:mr>
                            </m:m>
                          </m:e>
                        </m:d>
                      </m:oMath>
                    </a14:m>
                    <a:r>
                      <a:rPr lang="en-US" sz="2400" b="1" dirty="0"/>
                      <a:t> </a:t>
                    </a:r>
                  </a:p>
                </p:txBody>
              </p:sp>
            </mc:Choice>
            <mc:Fallback xmlns="">
              <p:sp>
                <p:nvSpPr>
                  <p:cNvPr id="8" name="TextBox 7"/>
                  <p:cNvSpPr txBox="1">
                    <a:spLocks noRot="1" noChangeAspect="1" noMove="1" noResize="1" noEditPoints="1" noAdjustHandles="1" noChangeArrowheads="1" noChangeShapeType="1" noTextEdit="1"/>
                  </p:cNvSpPr>
                  <p:nvPr/>
                </p:nvSpPr>
                <p:spPr>
                  <a:xfrm>
                    <a:off x="4393989" y="3414887"/>
                    <a:ext cx="6833095" cy="1360629"/>
                  </a:xfrm>
                  <a:prstGeom prst="rect">
                    <a:avLst/>
                  </a:prstGeom>
                  <a:blipFill rotWithShape="0">
                    <a:blip r:embed="rId4"/>
                    <a:stretch>
                      <a:fillRect/>
                    </a:stretch>
                  </a:blipFill>
                </p:spPr>
                <p:txBody>
                  <a:bodyPr/>
                  <a:lstStyle/>
                  <a:p>
                    <a:r>
                      <a:rPr lang="en-US">
                        <a:noFill/>
                      </a:rPr>
                      <a:t> </a:t>
                    </a:r>
                  </a:p>
                </p:txBody>
              </p:sp>
            </mc:Fallback>
          </mc:AlternateContent>
          <p:sp>
            <p:nvSpPr>
              <p:cNvPr id="9" name="Rectangle 8"/>
              <p:cNvSpPr/>
              <p:nvPr/>
            </p:nvSpPr>
            <p:spPr>
              <a:xfrm rot="16200000">
                <a:off x="4479261" y="2290583"/>
                <a:ext cx="1385316" cy="838111"/>
              </a:xfrm>
              <a:prstGeom prst="rect">
                <a:avLst/>
              </a:prstGeom>
            </p:spPr>
            <p:txBody>
              <a:bodyPr wrap="none">
                <a:spAutoFit/>
              </a:bodyPr>
              <a:lstStyle/>
              <a:p>
                <a:pPr>
                  <a:spcBef>
                    <a:spcPts val="1500"/>
                  </a:spcBef>
                </a:pPr>
                <a:r>
                  <a:rPr lang="en-US" dirty="0" err="1"/>
                  <a:t>word|coffee</a:t>
                </a:r>
                <a:endParaRPr lang="en-US" dirty="0"/>
              </a:p>
              <a:p>
                <a:pPr>
                  <a:spcBef>
                    <a:spcPts val="1500"/>
                  </a:spcBef>
                </a:pPr>
                <a:r>
                  <a:rPr lang="en-US" dirty="0" err="1"/>
                  <a:t>word|desert</a:t>
                </a:r>
                <a:endParaRPr lang="en-US" dirty="0"/>
              </a:p>
            </p:txBody>
          </p:sp>
          <p:sp>
            <p:nvSpPr>
              <p:cNvPr id="11" name="Rectangle 10"/>
              <p:cNvSpPr/>
              <p:nvPr/>
            </p:nvSpPr>
            <p:spPr>
              <a:xfrm>
                <a:off x="6291448" y="3414287"/>
                <a:ext cx="1076794" cy="1431161"/>
              </a:xfrm>
              <a:prstGeom prst="rect">
                <a:avLst/>
              </a:prstGeom>
            </p:spPr>
            <p:txBody>
              <a:bodyPr wrap="none">
                <a:spAutoFit/>
              </a:bodyPr>
              <a:lstStyle/>
              <a:p>
                <a:pPr>
                  <a:spcBef>
                    <a:spcPts val="600"/>
                  </a:spcBef>
                </a:pPr>
                <a:endParaRPr lang="en-US" dirty="0" smtClean="0"/>
              </a:p>
              <a:p>
                <a:pPr>
                  <a:spcBef>
                    <a:spcPts val="600"/>
                  </a:spcBef>
                </a:pPr>
                <a:r>
                  <a:rPr lang="en-US" dirty="0" smtClean="0"/>
                  <a:t>tod|0800</a:t>
                </a:r>
              </a:p>
              <a:p>
                <a:pPr>
                  <a:spcBef>
                    <a:spcPts val="600"/>
                  </a:spcBef>
                </a:pPr>
                <a:r>
                  <a:rPr lang="en-US" dirty="0" smtClean="0"/>
                  <a:t>tod|0900</a:t>
                </a:r>
              </a:p>
              <a:p>
                <a:pPr>
                  <a:spcBef>
                    <a:spcPts val="600"/>
                  </a:spcBef>
                </a:pPr>
                <a:r>
                  <a:rPr lang="en-US" dirty="0" smtClean="0"/>
                  <a:t>tod|1400</a:t>
                </a:r>
                <a:endParaRPr lang="en-US" dirty="0"/>
              </a:p>
            </p:txBody>
          </p:sp>
          <p:sp>
            <p:nvSpPr>
              <p:cNvPr id="12" name="Rectangle 11"/>
              <p:cNvSpPr/>
              <p:nvPr/>
            </p:nvSpPr>
            <p:spPr>
              <a:xfrm rot="16200000">
                <a:off x="7146717" y="2411588"/>
                <a:ext cx="1167307" cy="838691"/>
              </a:xfrm>
              <a:prstGeom prst="rect">
                <a:avLst/>
              </a:prstGeom>
            </p:spPr>
            <p:txBody>
              <a:bodyPr wrap="none">
                <a:spAutoFit/>
              </a:bodyPr>
              <a:lstStyle/>
              <a:p>
                <a:pPr>
                  <a:spcBef>
                    <a:spcPts val="1500"/>
                  </a:spcBef>
                </a:pPr>
                <a:r>
                  <a:rPr lang="en-US" dirty="0" err="1" smtClean="0"/>
                  <a:t>word|dew</a:t>
                </a:r>
                <a:endParaRPr lang="en-US" dirty="0" smtClean="0"/>
              </a:p>
              <a:p>
                <a:pPr>
                  <a:spcBef>
                    <a:spcPts val="1500"/>
                  </a:spcBef>
                </a:pPr>
                <a:r>
                  <a:rPr lang="en-US" dirty="0" err="1" smtClean="0"/>
                  <a:t>word|hot</a:t>
                </a:r>
                <a:endParaRPr lang="en-US" dirty="0"/>
              </a:p>
            </p:txBody>
          </p:sp>
        </p:grpSp>
        <p:sp>
          <p:nvSpPr>
            <p:cNvPr id="15" name="Rectangle 14"/>
            <p:cNvSpPr/>
            <p:nvPr/>
          </p:nvSpPr>
          <p:spPr>
            <a:xfrm>
              <a:off x="1237062" y="3303340"/>
              <a:ext cx="1077539" cy="1431161"/>
            </a:xfrm>
            <a:prstGeom prst="rect">
              <a:avLst/>
            </a:prstGeom>
          </p:spPr>
          <p:txBody>
            <a:bodyPr wrap="none">
              <a:spAutoFit/>
            </a:bodyPr>
            <a:lstStyle/>
            <a:p>
              <a:pPr>
                <a:spcBef>
                  <a:spcPts val="600"/>
                </a:spcBef>
              </a:pPr>
              <a:r>
                <a:rPr lang="en-US" dirty="0" smtClean="0"/>
                <a:t>tod|0500</a:t>
              </a:r>
            </a:p>
            <a:p>
              <a:pPr>
                <a:spcBef>
                  <a:spcPts val="600"/>
                </a:spcBef>
              </a:pPr>
              <a:r>
                <a:rPr lang="en-US" dirty="0" smtClean="0"/>
                <a:t>tod|0800</a:t>
              </a:r>
            </a:p>
            <a:p>
              <a:pPr>
                <a:spcBef>
                  <a:spcPts val="600"/>
                </a:spcBef>
              </a:pPr>
              <a:endParaRPr lang="en-US" dirty="0" smtClean="0"/>
            </a:p>
            <a:p>
              <a:pPr>
                <a:spcBef>
                  <a:spcPts val="600"/>
                </a:spcBef>
              </a:pPr>
              <a:r>
                <a:rPr lang="en-US" dirty="0" smtClean="0"/>
                <a:t>tod|1400</a:t>
              </a:r>
              <a:endParaRPr lang="en-US" dirty="0"/>
            </a:p>
          </p:txBody>
        </p:sp>
      </p:grpSp>
      <p:sp>
        <p:nvSpPr>
          <p:cNvPr id="18" name="TextBox 17"/>
          <p:cNvSpPr txBox="1"/>
          <p:nvPr/>
        </p:nvSpPr>
        <p:spPr>
          <a:xfrm>
            <a:off x="344635" y="2366043"/>
            <a:ext cx="1966668" cy="707886"/>
          </a:xfrm>
          <a:prstGeom prst="rect">
            <a:avLst/>
          </a:prstGeom>
          <a:noFill/>
        </p:spPr>
        <p:txBody>
          <a:bodyPr wrap="square" rtlCol="0">
            <a:spAutoFit/>
          </a:bodyPr>
          <a:lstStyle/>
          <a:p>
            <a:pPr algn="ctr"/>
            <a:r>
              <a:rPr lang="en-US" sz="2000" b="1" dirty="0" smtClean="0"/>
              <a:t>Now explicitly showing A</a:t>
            </a:r>
            <a:r>
              <a:rPr lang="en-US" sz="2000" b="1" baseline="30000" dirty="0" smtClean="0"/>
              <a:t>T</a:t>
            </a:r>
            <a:r>
              <a:rPr lang="en-US" sz="2000" b="1" dirty="0" smtClean="0"/>
              <a:t> </a:t>
            </a:r>
            <a:endParaRPr lang="en-US" sz="2000" b="1" dirty="0"/>
          </a:p>
        </p:txBody>
      </p:sp>
      <p:sp>
        <p:nvSpPr>
          <p:cNvPr id="20" name="TextBox 19"/>
          <p:cNvSpPr txBox="1"/>
          <p:nvPr/>
        </p:nvSpPr>
        <p:spPr>
          <a:xfrm>
            <a:off x="1602659" y="4848503"/>
            <a:ext cx="476412" cy="338554"/>
          </a:xfrm>
          <a:prstGeom prst="rect">
            <a:avLst/>
          </a:prstGeom>
          <a:noFill/>
        </p:spPr>
        <p:txBody>
          <a:bodyPr wrap="none" rtlCol="0">
            <a:spAutoFit/>
          </a:bodyPr>
          <a:lstStyle/>
          <a:p>
            <a:pPr algn="ctr"/>
            <a:r>
              <a:rPr lang="en-US" sz="1600" dirty="0" smtClean="0"/>
              <a:t>= 4</a:t>
            </a:r>
            <a:endParaRPr lang="en-US" sz="1600" dirty="0"/>
          </a:p>
        </p:txBody>
      </p:sp>
      <p:sp>
        <p:nvSpPr>
          <p:cNvPr id="21" name="TextBox 20"/>
          <p:cNvSpPr txBox="1"/>
          <p:nvPr/>
        </p:nvSpPr>
        <p:spPr>
          <a:xfrm>
            <a:off x="2263175" y="5462853"/>
            <a:ext cx="476412" cy="338554"/>
          </a:xfrm>
          <a:prstGeom prst="rect">
            <a:avLst/>
          </a:prstGeom>
          <a:noFill/>
        </p:spPr>
        <p:txBody>
          <a:bodyPr wrap="none" rtlCol="0">
            <a:spAutoFit/>
          </a:bodyPr>
          <a:lstStyle/>
          <a:p>
            <a:pPr algn="ctr"/>
            <a:r>
              <a:rPr lang="en-US" sz="1600" dirty="0" smtClean="0"/>
              <a:t>= 2</a:t>
            </a:r>
            <a:endParaRPr lang="en-US" sz="1600" dirty="0"/>
          </a:p>
        </p:txBody>
      </p:sp>
      <p:sp>
        <p:nvSpPr>
          <p:cNvPr id="22" name="TextBox 21"/>
          <p:cNvSpPr txBox="1"/>
          <p:nvPr/>
        </p:nvSpPr>
        <p:spPr>
          <a:xfrm>
            <a:off x="1909994" y="5149157"/>
            <a:ext cx="476412" cy="338554"/>
          </a:xfrm>
          <a:prstGeom prst="rect">
            <a:avLst/>
          </a:prstGeom>
          <a:noFill/>
        </p:spPr>
        <p:txBody>
          <a:bodyPr wrap="none" rtlCol="0">
            <a:spAutoFit/>
          </a:bodyPr>
          <a:lstStyle/>
          <a:p>
            <a:pPr algn="ctr"/>
            <a:r>
              <a:rPr lang="en-US" sz="1600" dirty="0" smtClean="0"/>
              <a:t>= 2</a:t>
            </a:r>
            <a:endParaRPr lang="en-US" sz="1600" dirty="0"/>
          </a:p>
        </p:txBody>
      </p:sp>
      <p:pic>
        <p:nvPicPr>
          <p:cNvPr id="3" name="Picture 2"/>
          <p:cNvPicPr>
            <a:picLocks noChangeAspect="1"/>
          </p:cNvPicPr>
          <p:nvPr/>
        </p:nvPicPr>
        <p:blipFill>
          <a:blip r:embed="rId5"/>
          <a:stretch>
            <a:fillRect/>
          </a:stretch>
        </p:blipFill>
        <p:spPr>
          <a:xfrm>
            <a:off x="5928921" y="5090953"/>
            <a:ext cx="2867025" cy="971550"/>
          </a:xfrm>
          <a:prstGeom prst="rect">
            <a:avLst/>
          </a:prstGeom>
        </p:spPr>
      </p:pic>
    </p:spTree>
    <p:extLst>
      <p:ext uri="{BB962C8B-B14F-4D97-AF65-F5344CB8AC3E}">
        <p14:creationId xmlns:p14="http://schemas.microsoft.com/office/powerpoint/2010/main" val="20117597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Outer Product</a:t>
            </a:r>
            <a:endParaRPr lang="en-US" dirty="0"/>
          </a:p>
        </p:txBody>
      </p:sp>
      <p:grpSp>
        <p:nvGrpSpPr>
          <p:cNvPr id="18" name="Group 17"/>
          <p:cNvGrpSpPr/>
          <p:nvPr/>
        </p:nvGrpSpPr>
        <p:grpSpPr>
          <a:xfrm>
            <a:off x="1237062" y="1906034"/>
            <a:ext cx="7558884" cy="2828467"/>
            <a:chOff x="1237062" y="1906034"/>
            <a:chExt cx="7558884" cy="2828467"/>
          </a:xfrm>
        </p:grpSpPr>
        <p:grpSp>
          <p:nvGrpSpPr>
            <p:cNvPr id="19" name="Group 18"/>
            <p:cNvGrpSpPr/>
            <p:nvPr/>
          </p:nvGrpSpPr>
          <p:grpSpPr>
            <a:xfrm>
              <a:off x="1958122" y="1906034"/>
              <a:ext cx="6837824" cy="2828467"/>
              <a:chOff x="4393989" y="2016981"/>
              <a:chExt cx="6833095" cy="2828467"/>
            </a:xfrm>
          </p:grpSpPr>
          <mc:AlternateContent xmlns:mc="http://schemas.openxmlformats.org/markup-compatibility/2006" xmlns:a14="http://schemas.microsoft.com/office/drawing/2010/main">
            <mc:Choice Requires="a14">
              <p:sp>
                <p:nvSpPr>
                  <p:cNvPr id="21" name="TextBox 20"/>
                  <p:cNvSpPr txBox="1"/>
                  <p:nvPr/>
                </p:nvSpPr>
                <p:spPr>
                  <a:xfrm>
                    <a:off x="4393989" y="3414887"/>
                    <a:ext cx="6833095" cy="1360629"/>
                  </a:xfrm>
                  <a:prstGeom prst="rect">
                    <a:avLst/>
                  </a:prstGeom>
                  <a:noFill/>
                </p:spPr>
                <p:txBody>
                  <a:bodyPr wrap="square" lIns="0" tIns="0" rIns="0" bIns="0" rtlCol="0">
                    <a:spAutoFit/>
                  </a:bodyPr>
                  <a:lstStyle/>
                  <a:p>
                    <a:r>
                      <a:rPr lang="en-US" sz="2400" b="1" dirty="0" smtClean="0"/>
                      <a:t>    </a:t>
                    </a:r>
                    <a14:m>
                      <m:oMath xmlns:m="http://schemas.openxmlformats.org/officeDocument/2006/math">
                        <m:d>
                          <m:dPr>
                            <m:begChr m:val="["/>
                            <m:endChr m:val="]"/>
                            <m:ctrlPr>
                              <a:rPr lang="en-US" sz="2400" b="1" i="1" smtClean="0">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latin typeface="Cambria Math" panose="02040503050406030204" pitchFamily="18" charset="0"/>
                                    </a:rPr>
                                    <m:t>𝟔</m:t>
                                  </m:r>
                                </m:e>
                                <m:e>
                                  <m:r>
                                    <a:rPr lang="en-US" sz="2400" b="1" i="1">
                                      <a:solidFill>
                                        <a:schemeClr val="bg1"/>
                                      </a:solidFill>
                                      <a:latin typeface="Cambria Math" panose="02040503050406030204" pitchFamily="18" charset="0"/>
                                    </a:rPr>
                                    <m:t>𝟎</m:t>
                                  </m:r>
                                </m:e>
                              </m:mr>
                              <m:mr>
                                <m:e>
                                  <m:r>
                                    <a:rPr lang="en-US" sz="2400" b="1" i="1" smtClean="0">
                                      <a:solidFill>
                                        <a:schemeClr val="tx1"/>
                                      </a:solidFill>
                                      <a:latin typeface="Cambria Math" panose="02040503050406030204" pitchFamily="18" charset="0"/>
                                    </a:rPr>
                                    <m:t>𝟓</m:t>
                                  </m:r>
                                </m:e>
                                <m:e>
                                  <m:r>
                                    <a:rPr lang="en-US" sz="2400" b="1" i="1" smtClean="0">
                                      <a:latin typeface="Cambria Math" panose="02040503050406030204" pitchFamily="18" charset="0"/>
                                    </a:rPr>
                                    <m:t>𝟒</m:t>
                                  </m:r>
                                </m:e>
                              </m:mr>
                              <m:mr>
                                <m:e>
                                  <m:r>
                                    <a:rPr lang="en-US" sz="2400" b="1" i="1" smtClean="0">
                                      <a:solidFill>
                                        <a:schemeClr val="bg1"/>
                                      </a:solidFill>
                                      <a:latin typeface="Cambria Math" panose="02040503050406030204" pitchFamily="18" charset="0"/>
                                    </a:rPr>
                                    <m:t>𝟎</m:t>
                                  </m:r>
                                </m:e>
                                <m:e>
                                  <m:r>
                                    <a:rPr lang="en-US" sz="2400" b="1" i="1">
                                      <a:solidFill>
                                        <a:schemeClr val="bg1"/>
                                      </a:solidFill>
                                      <a:latin typeface="Cambria Math" panose="02040503050406030204" pitchFamily="18" charset="0"/>
                                    </a:rPr>
                                    <m:t>𝟎</m:t>
                                  </m:r>
                                </m:e>
                              </m:mr>
                              <m:mr>
                                <m:e>
                                  <m:r>
                                    <a:rPr lang="en-US" sz="2400" b="1" i="1" smtClean="0">
                                      <a:latin typeface="Cambria Math" panose="02040503050406030204" pitchFamily="18" charset="0"/>
                                    </a:rPr>
                                    <m:t>𝟐</m:t>
                                  </m:r>
                                </m:e>
                                <m:e>
                                  <m:r>
                                    <a:rPr lang="en-US" sz="2400" b="1" i="1" smtClean="0">
                                      <a:solidFill>
                                        <a:schemeClr val="bg1"/>
                                      </a:solidFill>
                                      <a:latin typeface="Cambria Math" panose="02040503050406030204" pitchFamily="18" charset="0"/>
                                    </a:rPr>
                                    <m:t>𝟎</m:t>
                                  </m:r>
                                </m:e>
                              </m:mr>
                            </m:m>
                          </m:e>
                        </m:d>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𝟎</m:t>
                                  </m:r>
                                </m:e>
                              </m:mr>
                              <m:mr>
                                <m:e>
                                  <m:r>
                                    <a:rPr lang="en-US" sz="2400" b="1" i="1" smtClean="0">
                                      <a:solidFill>
                                        <a:schemeClr val="bg1"/>
                                      </a:solidFill>
                                      <a:latin typeface="Cambria Math" panose="02040503050406030204" pitchFamily="18" charset="0"/>
                                    </a:rPr>
                                    <m:t>𝟎</m:t>
                                  </m:r>
                                </m:e>
                                <m:e>
                                  <m:r>
                                    <a:rPr lang="en-US" sz="2400" b="1" i="1">
                                      <a:latin typeface="Cambria Math" panose="02040503050406030204" pitchFamily="18" charset="0"/>
                                    </a:rPr>
                                    <m:t>𝟑</m:t>
                                  </m:r>
                                </m:e>
                              </m:mr>
                              <m:mr>
                                <m:e>
                                  <m:r>
                                    <a:rPr lang="en-US" sz="2400" b="1" i="1">
                                      <a:latin typeface="Cambria Math" panose="02040503050406030204" pitchFamily="18" charset="0"/>
                                    </a:rPr>
                                    <m:t>𝟓</m:t>
                                  </m:r>
                                </m:e>
                                <m:e>
                                  <m:r>
                                    <a:rPr lang="en-US" sz="2400" b="1" i="1" smtClean="0">
                                      <a:solidFill>
                                        <a:schemeClr val="bg1"/>
                                      </a:solidFill>
                                      <a:latin typeface="Cambria Math" panose="02040503050406030204" pitchFamily="18" charset="0"/>
                                    </a:rPr>
                                    <m:t>𝟎</m:t>
                                  </m:r>
                                </m:e>
                              </m:mr>
                              <m:mr>
                                <m:e>
                                  <m:r>
                                    <a:rPr lang="en-US" sz="2400" b="1" i="1">
                                      <a:latin typeface="Cambria Math" panose="02040503050406030204" pitchFamily="18" charset="0"/>
                                    </a:rPr>
                                    <m:t>𝟑</m:t>
                                  </m:r>
                                </m:e>
                                <m:e>
                                  <m:r>
                                    <a:rPr lang="en-US" sz="2400" b="1" i="1">
                                      <a:latin typeface="Cambria Math" panose="02040503050406030204" pitchFamily="18" charset="0"/>
                                    </a:rPr>
                                    <m:t>𝟒</m:t>
                                  </m:r>
                                </m:e>
                              </m:mr>
                            </m:m>
                          </m:e>
                        </m:d>
                        <m:r>
                          <a:rPr lang="en-US" sz="2400" b="1" i="1" smtClean="0">
                            <a:latin typeface="Cambria Math" panose="02040503050406030204" pitchFamily="18" charset="0"/>
                          </a:rPr>
                          <m:t>=</m:t>
                        </m:r>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smtClean="0">
                                    <a:solidFill>
                                      <a:schemeClr val="bg1"/>
                                    </a:solidFill>
                                    <a:latin typeface="Cambria Math" panose="02040503050406030204" pitchFamily="18" charset="0"/>
                                  </a:rPr>
                                </m:ctrlPr>
                              </m:mPr>
                              <m:mr>
                                <m:e>
                                  <m:r>
                                    <m:rPr>
                                      <m:brk m:alnAt="7"/>
                                    </m:rPr>
                                    <a:rPr lang="en-US" sz="2400" b="1" i="1">
                                      <a:solidFill>
                                        <a:schemeClr val="bg1"/>
                                      </a:solidFill>
                                      <a:latin typeface="Cambria Math" panose="02040503050406030204" pitchFamily="18" charset="0"/>
                                    </a:rPr>
                                    <m:t>𝟔</m:t>
                                  </m:r>
                                </m:e>
                                <m:e>
                                  <m:r>
                                    <a:rPr lang="en-US" sz="2400" b="1" i="1" smtClean="0">
                                      <a:solidFill>
                                        <a:schemeClr val="bg1"/>
                                      </a:solidFill>
                                      <a:latin typeface="Cambria Math" panose="02040503050406030204" pitchFamily="18" charset="0"/>
                                    </a:rPr>
                                    <m:t>𝟐𝟑</m:t>
                                  </m:r>
                                </m:e>
                              </m:mr>
                              <m:mr>
                                <m:e>
                                  <m: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𝟏𝟐</m:t>
                                  </m:r>
                                </m:e>
                              </m:mr>
                            </m:m>
                          </m:e>
                        </m:d>
                      </m:oMath>
                    </a14:m>
                    <a:r>
                      <a:rPr lang="en-US" sz="2400" b="1" dirty="0"/>
                      <a:t> </a:t>
                    </a:r>
                  </a:p>
                </p:txBody>
              </p:sp>
            </mc:Choice>
            <mc:Fallback xmlns="">
              <p:sp>
                <p:nvSpPr>
                  <p:cNvPr id="21" name="TextBox 20"/>
                  <p:cNvSpPr txBox="1">
                    <a:spLocks noRot="1" noChangeAspect="1" noMove="1" noResize="1" noEditPoints="1" noAdjustHandles="1" noChangeArrowheads="1" noChangeShapeType="1" noTextEdit="1"/>
                  </p:cNvSpPr>
                  <p:nvPr/>
                </p:nvSpPr>
                <p:spPr>
                  <a:xfrm>
                    <a:off x="4393989" y="3414887"/>
                    <a:ext cx="6833095" cy="1360629"/>
                  </a:xfrm>
                  <a:prstGeom prst="rect">
                    <a:avLst/>
                  </a:prstGeom>
                  <a:blipFill rotWithShape="0">
                    <a:blip r:embed="rId3"/>
                    <a:stretch>
                      <a:fillRect/>
                    </a:stretch>
                  </a:blipFill>
                </p:spPr>
                <p:txBody>
                  <a:bodyPr/>
                  <a:lstStyle/>
                  <a:p>
                    <a:r>
                      <a:rPr lang="en-US">
                        <a:noFill/>
                      </a:rPr>
                      <a:t> </a:t>
                    </a:r>
                  </a:p>
                </p:txBody>
              </p:sp>
            </mc:Fallback>
          </mc:AlternateContent>
          <p:sp>
            <p:nvSpPr>
              <p:cNvPr id="22" name="Rectangle 21"/>
              <p:cNvSpPr/>
              <p:nvPr/>
            </p:nvSpPr>
            <p:spPr>
              <a:xfrm rot="16200000">
                <a:off x="4479261" y="2290583"/>
                <a:ext cx="1385316" cy="838111"/>
              </a:xfrm>
              <a:prstGeom prst="rect">
                <a:avLst/>
              </a:prstGeom>
            </p:spPr>
            <p:txBody>
              <a:bodyPr wrap="none">
                <a:spAutoFit/>
              </a:bodyPr>
              <a:lstStyle/>
              <a:p>
                <a:pPr>
                  <a:spcBef>
                    <a:spcPts val="1500"/>
                  </a:spcBef>
                </a:pPr>
                <a:r>
                  <a:rPr lang="en-US" dirty="0" err="1"/>
                  <a:t>word|coffee</a:t>
                </a:r>
                <a:endParaRPr lang="en-US" dirty="0"/>
              </a:p>
              <a:p>
                <a:pPr>
                  <a:spcBef>
                    <a:spcPts val="1500"/>
                  </a:spcBef>
                </a:pPr>
                <a:r>
                  <a:rPr lang="en-US" dirty="0" err="1"/>
                  <a:t>word|desert</a:t>
                </a:r>
                <a:endParaRPr lang="en-US" dirty="0"/>
              </a:p>
            </p:txBody>
          </p:sp>
          <p:sp>
            <p:nvSpPr>
              <p:cNvPr id="23" name="Rectangle 22"/>
              <p:cNvSpPr/>
              <p:nvPr/>
            </p:nvSpPr>
            <p:spPr>
              <a:xfrm>
                <a:off x="6291448" y="3414287"/>
                <a:ext cx="1076794" cy="1431161"/>
              </a:xfrm>
              <a:prstGeom prst="rect">
                <a:avLst/>
              </a:prstGeom>
            </p:spPr>
            <p:txBody>
              <a:bodyPr wrap="none">
                <a:spAutoFit/>
              </a:bodyPr>
              <a:lstStyle/>
              <a:p>
                <a:pPr>
                  <a:spcBef>
                    <a:spcPts val="600"/>
                  </a:spcBef>
                </a:pPr>
                <a:endParaRPr lang="en-US" dirty="0" smtClean="0"/>
              </a:p>
              <a:p>
                <a:pPr>
                  <a:spcBef>
                    <a:spcPts val="600"/>
                  </a:spcBef>
                </a:pPr>
                <a:r>
                  <a:rPr lang="en-US" dirty="0" smtClean="0"/>
                  <a:t>tod|0800</a:t>
                </a:r>
              </a:p>
              <a:p>
                <a:pPr>
                  <a:spcBef>
                    <a:spcPts val="600"/>
                  </a:spcBef>
                </a:pPr>
                <a:r>
                  <a:rPr lang="en-US" dirty="0" smtClean="0"/>
                  <a:t>tod|0900</a:t>
                </a:r>
              </a:p>
              <a:p>
                <a:pPr>
                  <a:spcBef>
                    <a:spcPts val="600"/>
                  </a:spcBef>
                </a:pPr>
                <a:r>
                  <a:rPr lang="en-US" dirty="0" smtClean="0"/>
                  <a:t>tod|1400</a:t>
                </a:r>
                <a:endParaRPr lang="en-US" dirty="0"/>
              </a:p>
            </p:txBody>
          </p:sp>
          <p:sp>
            <p:nvSpPr>
              <p:cNvPr id="24" name="Rectangle 23"/>
              <p:cNvSpPr/>
              <p:nvPr/>
            </p:nvSpPr>
            <p:spPr>
              <a:xfrm rot="16200000">
                <a:off x="7146717" y="2411588"/>
                <a:ext cx="1167307" cy="838691"/>
              </a:xfrm>
              <a:prstGeom prst="rect">
                <a:avLst/>
              </a:prstGeom>
            </p:spPr>
            <p:txBody>
              <a:bodyPr wrap="none">
                <a:spAutoFit/>
              </a:bodyPr>
              <a:lstStyle/>
              <a:p>
                <a:pPr>
                  <a:spcBef>
                    <a:spcPts val="1500"/>
                  </a:spcBef>
                </a:pPr>
                <a:r>
                  <a:rPr lang="en-US" dirty="0" err="1" smtClean="0"/>
                  <a:t>word|dew</a:t>
                </a:r>
                <a:endParaRPr lang="en-US" dirty="0" smtClean="0"/>
              </a:p>
              <a:p>
                <a:pPr>
                  <a:spcBef>
                    <a:spcPts val="1500"/>
                  </a:spcBef>
                </a:pPr>
                <a:r>
                  <a:rPr lang="en-US" dirty="0" err="1" smtClean="0"/>
                  <a:t>word|hot</a:t>
                </a:r>
                <a:endParaRPr lang="en-US" dirty="0"/>
              </a:p>
            </p:txBody>
          </p:sp>
        </p:grpSp>
        <p:sp>
          <p:nvSpPr>
            <p:cNvPr id="20" name="Rectangle 19"/>
            <p:cNvSpPr/>
            <p:nvPr/>
          </p:nvSpPr>
          <p:spPr>
            <a:xfrm>
              <a:off x="1237062" y="3303340"/>
              <a:ext cx="1077539" cy="1431161"/>
            </a:xfrm>
            <a:prstGeom prst="rect">
              <a:avLst/>
            </a:prstGeom>
          </p:spPr>
          <p:txBody>
            <a:bodyPr wrap="none">
              <a:spAutoFit/>
            </a:bodyPr>
            <a:lstStyle/>
            <a:p>
              <a:pPr>
                <a:spcBef>
                  <a:spcPts val="600"/>
                </a:spcBef>
              </a:pPr>
              <a:r>
                <a:rPr lang="en-US" dirty="0" smtClean="0"/>
                <a:t>tod|0500</a:t>
              </a:r>
            </a:p>
            <a:p>
              <a:pPr>
                <a:spcBef>
                  <a:spcPts val="600"/>
                </a:spcBef>
              </a:pPr>
              <a:r>
                <a:rPr lang="en-US" dirty="0" smtClean="0"/>
                <a:t>tod|0800</a:t>
              </a:r>
            </a:p>
            <a:p>
              <a:pPr>
                <a:spcBef>
                  <a:spcPts val="600"/>
                </a:spcBef>
              </a:pPr>
              <a:endParaRPr lang="en-US" dirty="0" smtClean="0"/>
            </a:p>
            <a:p>
              <a:pPr>
                <a:spcBef>
                  <a:spcPts val="600"/>
                </a:spcBef>
              </a:pPr>
              <a:r>
                <a:rPr lang="en-US" dirty="0" smtClean="0"/>
                <a:t>tod|1400</a:t>
              </a:r>
              <a:endParaRPr lang="en-US" dirty="0"/>
            </a:p>
          </p:txBody>
        </p:sp>
      </p:grpSp>
      <p:sp>
        <p:nvSpPr>
          <p:cNvPr id="16" name="Right Arrow 15"/>
          <p:cNvSpPr/>
          <p:nvPr/>
        </p:nvSpPr>
        <p:spPr bwMode="auto">
          <a:xfrm>
            <a:off x="763872" y="3322892"/>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7" name="Right Arrow 16"/>
          <p:cNvSpPr/>
          <p:nvPr/>
        </p:nvSpPr>
        <p:spPr bwMode="auto">
          <a:xfrm>
            <a:off x="3383434" y="3683465"/>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8" name="TextBox 27"/>
          <p:cNvSpPr txBox="1"/>
          <p:nvPr/>
        </p:nvSpPr>
        <p:spPr>
          <a:xfrm>
            <a:off x="2076914" y="1288851"/>
            <a:ext cx="4912999" cy="400110"/>
          </a:xfrm>
          <a:prstGeom prst="rect">
            <a:avLst/>
          </a:prstGeom>
          <a:noFill/>
        </p:spPr>
        <p:txBody>
          <a:bodyPr wrap="square" rtlCol="0">
            <a:spAutoFit/>
          </a:bodyPr>
          <a:lstStyle/>
          <a:p>
            <a:pPr algn="ctr"/>
            <a:r>
              <a:rPr lang="en-US" sz="2000" b="1" dirty="0" smtClean="0"/>
              <a:t>1. Align Rows</a:t>
            </a:r>
            <a:endParaRPr lang="en-US" sz="2000" b="1" dirty="0"/>
          </a:p>
        </p:txBody>
      </p:sp>
      <p:pic>
        <p:nvPicPr>
          <p:cNvPr id="32" name="Picture 31"/>
          <p:cNvPicPr>
            <a:picLocks noChangeAspect="1"/>
          </p:cNvPicPr>
          <p:nvPr/>
        </p:nvPicPr>
        <p:blipFill>
          <a:blip r:embed="rId4"/>
          <a:stretch>
            <a:fillRect/>
          </a:stretch>
        </p:blipFill>
        <p:spPr>
          <a:xfrm>
            <a:off x="5928921" y="5090953"/>
            <a:ext cx="2867025" cy="971550"/>
          </a:xfrm>
          <a:prstGeom prst="rect">
            <a:avLst/>
          </a:prstGeom>
        </p:spPr>
      </p:pic>
      <p:pic>
        <p:nvPicPr>
          <p:cNvPr id="33" name="Picture 32"/>
          <p:cNvPicPr>
            <a:picLocks noChangeAspect="1"/>
          </p:cNvPicPr>
          <p:nvPr/>
        </p:nvPicPr>
        <p:blipFill>
          <a:blip r:embed="rId5"/>
          <a:stretch>
            <a:fillRect/>
          </a:stretch>
        </p:blipFill>
        <p:spPr>
          <a:xfrm>
            <a:off x="189273" y="4901288"/>
            <a:ext cx="4244059" cy="1172845"/>
          </a:xfrm>
          <a:prstGeom prst="rect">
            <a:avLst/>
          </a:prstGeom>
        </p:spPr>
      </p:pic>
      <p:sp>
        <p:nvSpPr>
          <p:cNvPr id="34" name="TextBox 33"/>
          <p:cNvSpPr txBox="1"/>
          <p:nvPr/>
        </p:nvSpPr>
        <p:spPr>
          <a:xfrm>
            <a:off x="1602659" y="4848503"/>
            <a:ext cx="476412" cy="338554"/>
          </a:xfrm>
          <a:prstGeom prst="rect">
            <a:avLst/>
          </a:prstGeom>
          <a:noFill/>
        </p:spPr>
        <p:txBody>
          <a:bodyPr wrap="none" rtlCol="0">
            <a:spAutoFit/>
          </a:bodyPr>
          <a:lstStyle/>
          <a:p>
            <a:pPr algn="ctr"/>
            <a:r>
              <a:rPr lang="en-US" sz="1600" dirty="0" smtClean="0"/>
              <a:t>= 4</a:t>
            </a:r>
            <a:endParaRPr lang="en-US" sz="1600" dirty="0"/>
          </a:p>
        </p:txBody>
      </p:sp>
      <p:sp>
        <p:nvSpPr>
          <p:cNvPr id="35" name="TextBox 34"/>
          <p:cNvSpPr txBox="1"/>
          <p:nvPr/>
        </p:nvSpPr>
        <p:spPr>
          <a:xfrm>
            <a:off x="2263175" y="5462853"/>
            <a:ext cx="476412" cy="338554"/>
          </a:xfrm>
          <a:prstGeom prst="rect">
            <a:avLst/>
          </a:prstGeom>
          <a:noFill/>
        </p:spPr>
        <p:txBody>
          <a:bodyPr wrap="none" rtlCol="0">
            <a:spAutoFit/>
          </a:bodyPr>
          <a:lstStyle/>
          <a:p>
            <a:pPr algn="ctr"/>
            <a:r>
              <a:rPr lang="en-US" sz="1600" dirty="0" smtClean="0"/>
              <a:t>= 2</a:t>
            </a:r>
            <a:endParaRPr lang="en-US" sz="1600" dirty="0"/>
          </a:p>
        </p:txBody>
      </p:sp>
      <p:sp>
        <p:nvSpPr>
          <p:cNvPr id="36" name="TextBox 35"/>
          <p:cNvSpPr txBox="1"/>
          <p:nvPr/>
        </p:nvSpPr>
        <p:spPr>
          <a:xfrm>
            <a:off x="1909994" y="5149157"/>
            <a:ext cx="476412" cy="338554"/>
          </a:xfrm>
          <a:prstGeom prst="rect">
            <a:avLst/>
          </a:prstGeom>
          <a:noFill/>
        </p:spPr>
        <p:txBody>
          <a:bodyPr wrap="none" rtlCol="0">
            <a:spAutoFit/>
          </a:bodyPr>
          <a:lstStyle/>
          <a:p>
            <a:pPr algn="ctr"/>
            <a:r>
              <a:rPr lang="en-US" sz="1600" dirty="0" smtClean="0"/>
              <a:t>= 2</a:t>
            </a:r>
            <a:endParaRPr lang="en-US" sz="1600" dirty="0"/>
          </a:p>
        </p:txBody>
      </p:sp>
    </p:spTree>
    <p:extLst>
      <p:ext uri="{BB962C8B-B14F-4D97-AF65-F5344CB8AC3E}">
        <p14:creationId xmlns:p14="http://schemas.microsoft.com/office/powerpoint/2010/main" val="9229942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Outer Product</a:t>
            </a:r>
            <a:endParaRPr lang="en-US" dirty="0"/>
          </a:p>
        </p:txBody>
      </p:sp>
      <p:grpSp>
        <p:nvGrpSpPr>
          <p:cNvPr id="18" name="Group 17"/>
          <p:cNvGrpSpPr/>
          <p:nvPr/>
        </p:nvGrpSpPr>
        <p:grpSpPr>
          <a:xfrm>
            <a:off x="1237062" y="1906034"/>
            <a:ext cx="7558884" cy="2828467"/>
            <a:chOff x="1237062" y="1906034"/>
            <a:chExt cx="7558884" cy="2828467"/>
          </a:xfrm>
        </p:grpSpPr>
        <p:grpSp>
          <p:nvGrpSpPr>
            <p:cNvPr id="19" name="Group 18"/>
            <p:cNvGrpSpPr/>
            <p:nvPr/>
          </p:nvGrpSpPr>
          <p:grpSpPr>
            <a:xfrm>
              <a:off x="1958122" y="1906034"/>
              <a:ext cx="6837824" cy="2828467"/>
              <a:chOff x="4393989" y="2016981"/>
              <a:chExt cx="6833095" cy="2828467"/>
            </a:xfrm>
          </p:grpSpPr>
          <mc:AlternateContent xmlns:mc="http://schemas.openxmlformats.org/markup-compatibility/2006" xmlns:a14="http://schemas.microsoft.com/office/drawing/2010/main">
            <mc:Choice Requires="a14">
              <p:sp>
                <p:nvSpPr>
                  <p:cNvPr id="21" name="TextBox 20"/>
                  <p:cNvSpPr txBox="1"/>
                  <p:nvPr/>
                </p:nvSpPr>
                <p:spPr>
                  <a:xfrm>
                    <a:off x="4393989" y="3414887"/>
                    <a:ext cx="6833095" cy="1360629"/>
                  </a:xfrm>
                  <a:prstGeom prst="rect">
                    <a:avLst/>
                  </a:prstGeom>
                  <a:noFill/>
                </p:spPr>
                <p:txBody>
                  <a:bodyPr wrap="square" lIns="0" tIns="0" rIns="0" bIns="0" rtlCol="0">
                    <a:spAutoFit/>
                  </a:bodyPr>
                  <a:lstStyle/>
                  <a:p>
                    <a:r>
                      <a:rPr lang="en-US" sz="2400" b="1" dirty="0" smtClean="0"/>
                      <a:t>    </a:t>
                    </a:r>
                    <a14:m>
                      <m:oMath xmlns:m="http://schemas.openxmlformats.org/officeDocument/2006/math">
                        <m:d>
                          <m:dPr>
                            <m:begChr m:val="["/>
                            <m:endChr m:val="]"/>
                            <m:ctrlPr>
                              <a:rPr lang="en-US" sz="2400" b="1" i="1" smtClean="0">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latin typeface="Cambria Math" panose="02040503050406030204" pitchFamily="18" charset="0"/>
                                    </a:rPr>
                                    <m:t>𝟔</m:t>
                                  </m:r>
                                </m:e>
                                <m:e>
                                  <m:r>
                                    <a:rPr lang="en-US" sz="2400" b="1" i="1">
                                      <a:solidFill>
                                        <a:schemeClr val="bg1"/>
                                      </a:solidFill>
                                      <a:latin typeface="Cambria Math" panose="02040503050406030204" pitchFamily="18" charset="0"/>
                                    </a:rPr>
                                    <m:t>𝟎</m:t>
                                  </m:r>
                                </m:e>
                              </m:mr>
                              <m:mr>
                                <m:e>
                                  <m:r>
                                    <a:rPr lang="en-US" sz="2400" b="1" i="1" smtClean="0">
                                      <a:solidFill>
                                        <a:schemeClr val="tx1"/>
                                      </a:solidFill>
                                      <a:latin typeface="Cambria Math" panose="02040503050406030204" pitchFamily="18" charset="0"/>
                                    </a:rPr>
                                    <m:t>𝟓</m:t>
                                  </m:r>
                                </m:e>
                                <m:e>
                                  <m:r>
                                    <a:rPr lang="en-US" sz="2400" b="1" i="1" smtClean="0">
                                      <a:latin typeface="Cambria Math" panose="02040503050406030204" pitchFamily="18" charset="0"/>
                                    </a:rPr>
                                    <m:t>𝟒</m:t>
                                  </m:r>
                                </m:e>
                              </m:mr>
                              <m:mr>
                                <m:e>
                                  <m:r>
                                    <a:rPr lang="en-US" sz="2400" b="1" i="1" smtClean="0">
                                      <a:solidFill>
                                        <a:schemeClr val="bg1"/>
                                      </a:solidFill>
                                      <a:latin typeface="Cambria Math" panose="02040503050406030204" pitchFamily="18" charset="0"/>
                                    </a:rPr>
                                    <m:t>𝟎</m:t>
                                  </m:r>
                                </m:e>
                                <m:e>
                                  <m:r>
                                    <a:rPr lang="en-US" sz="2400" b="1" i="1">
                                      <a:solidFill>
                                        <a:schemeClr val="bg1"/>
                                      </a:solidFill>
                                      <a:latin typeface="Cambria Math" panose="02040503050406030204" pitchFamily="18" charset="0"/>
                                    </a:rPr>
                                    <m:t>𝟎</m:t>
                                  </m:r>
                                </m:e>
                              </m:mr>
                              <m:mr>
                                <m:e>
                                  <m:r>
                                    <a:rPr lang="en-US" sz="2400" b="1" i="1" smtClean="0">
                                      <a:latin typeface="Cambria Math" panose="02040503050406030204" pitchFamily="18" charset="0"/>
                                    </a:rPr>
                                    <m:t>𝟐</m:t>
                                  </m:r>
                                </m:e>
                                <m:e>
                                  <m:r>
                                    <a:rPr lang="en-US" sz="2400" b="1" i="1" smtClean="0">
                                      <a:solidFill>
                                        <a:schemeClr val="bg1"/>
                                      </a:solidFill>
                                      <a:latin typeface="Cambria Math" panose="02040503050406030204" pitchFamily="18" charset="0"/>
                                    </a:rPr>
                                    <m:t>𝟎</m:t>
                                  </m:r>
                                </m:e>
                              </m:mr>
                            </m:m>
                          </m:e>
                        </m:d>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𝟎</m:t>
                                  </m:r>
                                </m:e>
                              </m:mr>
                              <m:mr>
                                <m:e>
                                  <m:r>
                                    <a:rPr lang="en-US" sz="2400" b="1" i="1" smtClean="0">
                                      <a:solidFill>
                                        <a:schemeClr val="bg1"/>
                                      </a:solidFill>
                                      <a:latin typeface="Cambria Math" panose="02040503050406030204" pitchFamily="18" charset="0"/>
                                    </a:rPr>
                                    <m:t>𝟎</m:t>
                                  </m:r>
                                </m:e>
                                <m:e>
                                  <m:r>
                                    <a:rPr lang="en-US" sz="2400" b="1" i="1">
                                      <a:latin typeface="Cambria Math" panose="02040503050406030204" pitchFamily="18" charset="0"/>
                                    </a:rPr>
                                    <m:t>𝟑</m:t>
                                  </m:r>
                                </m:e>
                              </m:mr>
                              <m:mr>
                                <m:e>
                                  <m:r>
                                    <a:rPr lang="en-US" sz="2400" b="1" i="1">
                                      <a:latin typeface="Cambria Math" panose="02040503050406030204" pitchFamily="18" charset="0"/>
                                    </a:rPr>
                                    <m:t>𝟓</m:t>
                                  </m:r>
                                </m:e>
                                <m:e>
                                  <m:r>
                                    <a:rPr lang="en-US" sz="2400" b="1" i="1" smtClean="0">
                                      <a:solidFill>
                                        <a:schemeClr val="bg1"/>
                                      </a:solidFill>
                                      <a:latin typeface="Cambria Math" panose="02040503050406030204" pitchFamily="18" charset="0"/>
                                    </a:rPr>
                                    <m:t>𝟎</m:t>
                                  </m:r>
                                </m:e>
                              </m:mr>
                              <m:mr>
                                <m:e>
                                  <m:r>
                                    <a:rPr lang="en-US" sz="2400" b="1" i="1">
                                      <a:latin typeface="Cambria Math" panose="02040503050406030204" pitchFamily="18" charset="0"/>
                                    </a:rPr>
                                    <m:t>𝟑</m:t>
                                  </m:r>
                                </m:e>
                                <m:e>
                                  <m:r>
                                    <a:rPr lang="en-US" sz="2400" b="1" i="1">
                                      <a:latin typeface="Cambria Math" panose="02040503050406030204" pitchFamily="18" charset="0"/>
                                    </a:rPr>
                                    <m:t>𝟒</m:t>
                                  </m:r>
                                </m:e>
                              </m:mr>
                            </m:m>
                          </m:e>
                        </m:d>
                        <m:r>
                          <a:rPr lang="en-US" sz="2400" b="1" i="1" smtClean="0">
                            <a:latin typeface="Cambria Math" panose="02040503050406030204" pitchFamily="18" charset="0"/>
                          </a:rPr>
                          <m:t>=</m:t>
                        </m:r>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smtClean="0">
                                    <a:solidFill>
                                      <a:schemeClr val="bg1"/>
                                    </a:solidFill>
                                    <a:latin typeface="Cambria Math" panose="02040503050406030204" pitchFamily="18" charset="0"/>
                                  </a:rPr>
                                </m:ctrlPr>
                              </m:mPr>
                              <m:mr>
                                <m:e>
                                  <m:r>
                                    <m:rPr>
                                      <m:brk m:alnAt="7"/>
                                    </m:rPr>
                                    <a:rPr lang="en-US" sz="2400" b="1" i="1">
                                      <a:solidFill>
                                        <a:schemeClr val="bg1"/>
                                      </a:solidFill>
                                      <a:latin typeface="Cambria Math" panose="02040503050406030204" pitchFamily="18" charset="0"/>
                                    </a:rPr>
                                    <m:t>𝟔</m:t>
                                  </m:r>
                                </m:e>
                                <m:e>
                                  <m:r>
                                    <a:rPr lang="en-US" sz="2400" b="1" i="1" smtClean="0">
                                      <a:solidFill>
                                        <a:schemeClr val="bg1"/>
                                      </a:solidFill>
                                      <a:latin typeface="Cambria Math" panose="02040503050406030204" pitchFamily="18" charset="0"/>
                                    </a:rPr>
                                    <m:t>𝟐𝟑</m:t>
                                  </m:r>
                                </m:e>
                              </m:mr>
                              <m:mr>
                                <m:e>
                                  <m: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𝟏𝟐</m:t>
                                  </m:r>
                                </m:e>
                              </m:mr>
                            </m:m>
                          </m:e>
                        </m:d>
                      </m:oMath>
                    </a14:m>
                    <a:r>
                      <a:rPr lang="en-US" sz="2400" b="1" dirty="0"/>
                      <a:t> </a:t>
                    </a:r>
                  </a:p>
                </p:txBody>
              </p:sp>
            </mc:Choice>
            <mc:Fallback xmlns="">
              <p:sp>
                <p:nvSpPr>
                  <p:cNvPr id="21" name="TextBox 20"/>
                  <p:cNvSpPr txBox="1">
                    <a:spLocks noRot="1" noChangeAspect="1" noMove="1" noResize="1" noEditPoints="1" noAdjustHandles="1" noChangeArrowheads="1" noChangeShapeType="1" noTextEdit="1"/>
                  </p:cNvSpPr>
                  <p:nvPr/>
                </p:nvSpPr>
                <p:spPr>
                  <a:xfrm>
                    <a:off x="4393989" y="3414887"/>
                    <a:ext cx="6833095" cy="1360629"/>
                  </a:xfrm>
                  <a:prstGeom prst="rect">
                    <a:avLst/>
                  </a:prstGeom>
                  <a:blipFill rotWithShape="0">
                    <a:blip r:embed="rId3"/>
                    <a:stretch>
                      <a:fillRect/>
                    </a:stretch>
                  </a:blipFill>
                </p:spPr>
                <p:txBody>
                  <a:bodyPr/>
                  <a:lstStyle/>
                  <a:p>
                    <a:r>
                      <a:rPr lang="en-US">
                        <a:noFill/>
                      </a:rPr>
                      <a:t> </a:t>
                    </a:r>
                  </a:p>
                </p:txBody>
              </p:sp>
            </mc:Fallback>
          </mc:AlternateContent>
          <p:sp>
            <p:nvSpPr>
              <p:cNvPr id="22" name="Rectangle 21"/>
              <p:cNvSpPr/>
              <p:nvPr/>
            </p:nvSpPr>
            <p:spPr>
              <a:xfrm rot="16200000">
                <a:off x="4479261" y="2290583"/>
                <a:ext cx="1385316" cy="838111"/>
              </a:xfrm>
              <a:prstGeom prst="rect">
                <a:avLst/>
              </a:prstGeom>
            </p:spPr>
            <p:txBody>
              <a:bodyPr wrap="none">
                <a:spAutoFit/>
              </a:bodyPr>
              <a:lstStyle/>
              <a:p>
                <a:pPr>
                  <a:spcBef>
                    <a:spcPts val="1500"/>
                  </a:spcBef>
                </a:pPr>
                <a:r>
                  <a:rPr lang="en-US" dirty="0" err="1"/>
                  <a:t>word|coffee</a:t>
                </a:r>
                <a:endParaRPr lang="en-US" dirty="0"/>
              </a:p>
              <a:p>
                <a:pPr>
                  <a:spcBef>
                    <a:spcPts val="1500"/>
                  </a:spcBef>
                </a:pPr>
                <a:r>
                  <a:rPr lang="en-US" dirty="0" err="1"/>
                  <a:t>word|desert</a:t>
                </a:r>
                <a:endParaRPr lang="en-US" dirty="0"/>
              </a:p>
            </p:txBody>
          </p:sp>
          <p:sp>
            <p:nvSpPr>
              <p:cNvPr id="23" name="Rectangle 22"/>
              <p:cNvSpPr/>
              <p:nvPr/>
            </p:nvSpPr>
            <p:spPr>
              <a:xfrm>
                <a:off x="6291448" y="3414287"/>
                <a:ext cx="1076794" cy="1431161"/>
              </a:xfrm>
              <a:prstGeom prst="rect">
                <a:avLst/>
              </a:prstGeom>
            </p:spPr>
            <p:txBody>
              <a:bodyPr wrap="none">
                <a:spAutoFit/>
              </a:bodyPr>
              <a:lstStyle/>
              <a:p>
                <a:pPr>
                  <a:spcBef>
                    <a:spcPts val="600"/>
                  </a:spcBef>
                </a:pPr>
                <a:endParaRPr lang="en-US" dirty="0" smtClean="0"/>
              </a:p>
              <a:p>
                <a:pPr>
                  <a:spcBef>
                    <a:spcPts val="600"/>
                  </a:spcBef>
                </a:pPr>
                <a:r>
                  <a:rPr lang="en-US" dirty="0" smtClean="0"/>
                  <a:t>tod|0800</a:t>
                </a:r>
              </a:p>
              <a:p>
                <a:pPr>
                  <a:spcBef>
                    <a:spcPts val="600"/>
                  </a:spcBef>
                </a:pPr>
                <a:r>
                  <a:rPr lang="en-US" dirty="0" smtClean="0"/>
                  <a:t>tod|0900</a:t>
                </a:r>
              </a:p>
              <a:p>
                <a:pPr>
                  <a:spcBef>
                    <a:spcPts val="600"/>
                  </a:spcBef>
                </a:pPr>
                <a:r>
                  <a:rPr lang="en-US" dirty="0" smtClean="0"/>
                  <a:t>tod|1400</a:t>
                </a:r>
                <a:endParaRPr lang="en-US" dirty="0"/>
              </a:p>
            </p:txBody>
          </p:sp>
          <p:sp>
            <p:nvSpPr>
              <p:cNvPr id="24" name="Rectangle 23"/>
              <p:cNvSpPr/>
              <p:nvPr/>
            </p:nvSpPr>
            <p:spPr>
              <a:xfrm rot="16200000">
                <a:off x="7146717" y="2411588"/>
                <a:ext cx="1167307" cy="838691"/>
              </a:xfrm>
              <a:prstGeom prst="rect">
                <a:avLst/>
              </a:prstGeom>
            </p:spPr>
            <p:txBody>
              <a:bodyPr wrap="none">
                <a:spAutoFit/>
              </a:bodyPr>
              <a:lstStyle/>
              <a:p>
                <a:pPr>
                  <a:spcBef>
                    <a:spcPts val="1500"/>
                  </a:spcBef>
                </a:pPr>
                <a:r>
                  <a:rPr lang="en-US" dirty="0" err="1" smtClean="0"/>
                  <a:t>word|dew</a:t>
                </a:r>
                <a:endParaRPr lang="en-US" dirty="0" smtClean="0"/>
              </a:p>
              <a:p>
                <a:pPr>
                  <a:spcBef>
                    <a:spcPts val="1500"/>
                  </a:spcBef>
                </a:pPr>
                <a:r>
                  <a:rPr lang="en-US" dirty="0" err="1" smtClean="0"/>
                  <a:t>word|hot</a:t>
                </a:r>
                <a:endParaRPr lang="en-US" dirty="0"/>
              </a:p>
            </p:txBody>
          </p:sp>
        </p:grpSp>
        <p:sp>
          <p:nvSpPr>
            <p:cNvPr id="20" name="Rectangle 19"/>
            <p:cNvSpPr/>
            <p:nvPr/>
          </p:nvSpPr>
          <p:spPr>
            <a:xfrm>
              <a:off x="1237062" y="3303340"/>
              <a:ext cx="1077539" cy="1431161"/>
            </a:xfrm>
            <a:prstGeom prst="rect">
              <a:avLst/>
            </a:prstGeom>
          </p:spPr>
          <p:txBody>
            <a:bodyPr wrap="none">
              <a:spAutoFit/>
            </a:bodyPr>
            <a:lstStyle/>
            <a:p>
              <a:pPr>
                <a:spcBef>
                  <a:spcPts val="600"/>
                </a:spcBef>
              </a:pPr>
              <a:r>
                <a:rPr lang="en-US" dirty="0" smtClean="0"/>
                <a:t>tod|0500</a:t>
              </a:r>
            </a:p>
            <a:p>
              <a:pPr>
                <a:spcBef>
                  <a:spcPts val="600"/>
                </a:spcBef>
              </a:pPr>
              <a:r>
                <a:rPr lang="en-US" dirty="0" smtClean="0"/>
                <a:t>tod|0800</a:t>
              </a:r>
            </a:p>
            <a:p>
              <a:pPr>
                <a:spcBef>
                  <a:spcPts val="600"/>
                </a:spcBef>
              </a:pPr>
              <a:endParaRPr lang="en-US" dirty="0" smtClean="0"/>
            </a:p>
            <a:p>
              <a:pPr>
                <a:spcBef>
                  <a:spcPts val="600"/>
                </a:spcBef>
              </a:pPr>
              <a:r>
                <a:rPr lang="en-US" dirty="0" smtClean="0"/>
                <a:t>tod|1400</a:t>
              </a:r>
              <a:endParaRPr lang="en-US" dirty="0"/>
            </a:p>
          </p:txBody>
        </p:sp>
      </p:grpSp>
      <p:sp>
        <p:nvSpPr>
          <p:cNvPr id="16" name="Right Arrow 15"/>
          <p:cNvSpPr/>
          <p:nvPr/>
        </p:nvSpPr>
        <p:spPr bwMode="auto">
          <a:xfrm>
            <a:off x="778895" y="3683465"/>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7" name="Right Arrow 16"/>
          <p:cNvSpPr/>
          <p:nvPr/>
        </p:nvSpPr>
        <p:spPr bwMode="auto">
          <a:xfrm>
            <a:off x="3383434" y="3683465"/>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8" name="TextBox 27"/>
          <p:cNvSpPr txBox="1"/>
          <p:nvPr/>
        </p:nvSpPr>
        <p:spPr>
          <a:xfrm>
            <a:off x="2076914" y="1288851"/>
            <a:ext cx="4912999" cy="400110"/>
          </a:xfrm>
          <a:prstGeom prst="rect">
            <a:avLst/>
          </a:prstGeom>
          <a:noFill/>
        </p:spPr>
        <p:txBody>
          <a:bodyPr wrap="square" rtlCol="0">
            <a:spAutoFit/>
          </a:bodyPr>
          <a:lstStyle/>
          <a:p>
            <a:pPr algn="ctr"/>
            <a:r>
              <a:rPr lang="en-US" sz="2000" b="1" dirty="0" smtClean="0"/>
              <a:t>1. Align Rows</a:t>
            </a:r>
            <a:endParaRPr lang="en-US" sz="2000" b="1" dirty="0"/>
          </a:p>
        </p:txBody>
      </p:sp>
      <p:pic>
        <p:nvPicPr>
          <p:cNvPr id="32" name="Picture 31"/>
          <p:cNvPicPr>
            <a:picLocks noChangeAspect="1"/>
          </p:cNvPicPr>
          <p:nvPr/>
        </p:nvPicPr>
        <p:blipFill>
          <a:blip r:embed="rId4"/>
          <a:stretch>
            <a:fillRect/>
          </a:stretch>
        </p:blipFill>
        <p:spPr>
          <a:xfrm>
            <a:off x="5928921" y="5090953"/>
            <a:ext cx="2867025" cy="971550"/>
          </a:xfrm>
          <a:prstGeom prst="rect">
            <a:avLst/>
          </a:prstGeom>
        </p:spPr>
      </p:pic>
      <p:pic>
        <p:nvPicPr>
          <p:cNvPr id="33" name="Picture 32"/>
          <p:cNvPicPr>
            <a:picLocks noChangeAspect="1"/>
          </p:cNvPicPr>
          <p:nvPr/>
        </p:nvPicPr>
        <p:blipFill>
          <a:blip r:embed="rId5"/>
          <a:stretch>
            <a:fillRect/>
          </a:stretch>
        </p:blipFill>
        <p:spPr>
          <a:xfrm>
            <a:off x="189273" y="4901288"/>
            <a:ext cx="4244059" cy="1172845"/>
          </a:xfrm>
          <a:prstGeom prst="rect">
            <a:avLst/>
          </a:prstGeom>
        </p:spPr>
      </p:pic>
      <p:sp>
        <p:nvSpPr>
          <p:cNvPr id="34" name="TextBox 33"/>
          <p:cNvSpPr txBox="1"/>
          <p:nvPr/>
        </p:nvSpPr>
        <p:spPr>
          <a:xfrm>
            <a:off x="1602659" y="4848503"/>
            <a:ext cx="476412" cy="338554"/>
          </a:xfrm>
          <a:prstGeom prst="rect">
            <a:avLst/>
          </a:prstGeom>
          <a:noFill/>
        </p:spPr>
        <p:txBody>
          <a:bodyPr wrap="none" rtlCol="0">
            <a:spAutoFit/>
          </a:bodyPr>
          <a:lstStyle/>
          <a:p>
            <a:pPr algn="ctr"/>
            <a:r>
              <a:rPr lang="en-US" sz="1600" dirty="0" smtClean="0"/>
              <a:t>= 4</a:t>
            </a:r>
            <a:endParaRPr lang="en-US" sz="1600" dirty="0"/>
          </a:p>
        </p:txBody>
      </p:sp>
      <p:sp>
        <p:nvSpPr>
          <p:cNvPr id="35" name="TextBox 34"/>
          <p:cNvSpPr txBox="1"/>
          <p:nvPr/>
        </p:nvSpPr>
        <p:spPr>
          <a:xfrm>
            <a:off x="2263175" y="5462853"/>
            <a:ext cx="476412" cy="338554"/>
          </a:xfrm>
          <a:prstGeom prst="rect">
            <a:avLst/>
          </a:prstGeom>
          <a:noFill/>
        </p:spPr>
        <p:txBody>
          <a:bodyPr wrap="none" rtlCol="0">
            <a:spAutoFit/>
          </a:bodyPr>
          <a:lstStyle/>
          <a:p>
            <a:pPr algn="ctr"/>
            <a:r>
              <a:rPr lang="en-US" sz="1600" dirty="0" smtClean="0"/>
              <a:t>= 2</a:t>
            </a:r>
            <a:endParaRPr lang="en-US" sz="1600" dirty="0"/>
          </a:p>
        </p:txBody>
      </p:sp>
      <p:sp>
        <p:nvSpPr>
          <p:cNvPr id="36" name="TextBox 35"/>
          <p:cNvSpPr txBox="1"/>
          <p:nvPr/>
        </p:nvSpPr>
        <p:spPr>
          <a:xfrm>
            <a:off x="1909994" y="5149157"/>
            <a:ext cx="476412" cy="338554"/>
          </a:xfrm>
          <a:prstGeom prst="rect">
            <a:avLst/>
          </a:prstGeom>
          <a:noFill/>
        </p:spPr>
        <p:txBody>
          <a:bodyPr wrap="none" rtlCol="0">
            <a:spAutoFit/>
          </a:bodyPr>
          <a:lstStyle/>
          <a:p>
            <a:pPr algn="ctr"/>
            <a:r>
              <a:rPr lang="en-US" sz="1600" dirty="0" smtClean="0"/>
              <a:t>= 2</a:t>
            </a:r>
            <a:endParaRPr lang="en-US" sz="1600" dirty="0"/>
          </a:p>
        </p:txBody>
      </p:sp>
    </p:spTree>
    <p:extLst>
      <p:ext uri="{BB962C8B-B14F-4D97-AF65-F5344CB8AC3E}">
        <p14:creationId xmlns:p14="http://schemas.microsoft.com/office/powerpoint/2010/main" val="3189194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Outer Product</a:t>
            </a:r>
            <a:endParaRPr lang="en-US" dirty="0"/>
          </a:p>
        </p:txBody>
      </p:sp>
      <p:grpSp>
        <p:nvGrpSpPr>
          <p:cNvPr id="18" name="Group 17"/>
          <p:cNvGrpSpPr/>
          <p:nvPr/>
        </p:nvGrpSpPr>
        <p:grpSpPr>
          <a:xfrm>
            <a:off x="1237062" y="1906034"/>
            <a:ext cx="7558884" cy="2828467"/>
            <a:chOff x="1237062" y="1906034"/>
            <a:chExt cx="7558884" cy="2828467"/>
          </a:xfrm>
        </p:grpSpPr>
        <p:grpSp>
          <p:nvGrpSpPr>
            <p:cNvPr id="19" name="Group 18"/>
            <p:cNvGrpSpPr/>
            <p:nvPr/>
          </p:nvGrpSpPr>
          <p:grpSpPr>
            <a:xfrm>
              <a:off x="1958122" y="1906034"/>
              <a:ext cx="6837824" cy="2828467"/>
              <a:chOff x="4393989" y="2016981"/>
              <a:chExt cx="6833095" cy="2828467"/>
            </a:xfrm>
          </p:grpSpPr>
          <mc:AlternateContent xmlns:mc="http://schemas.openxmlformats.org/markup-compatibility/2006" xmlns:a14="http://schemas.microsoft.com/office/drawing/2010/main">
            <mc:Choice Requires="a14">
              <p:sp>
                <p:nvSpPr>
                  <p:cNvPr id="21" name="TextBox 20"/>
                  <p:cNvSpPr txBox="1"/>
                  <p:nvPr/>
                </p:nvSpPr>
                <p:spPr>
                  <a:xfrm>
                    <a:off x="4393989" y="3414887"/>
                    <a:ext cx="6833095" cy="1360629"/>
                  </a:xfrm>
                  <a:prstGeom prst="rect">
                    <a:avLst/>
                  </a:prstGeom>
                  <a:noFill/>
                </p:spPr>
                <p:txBody>
                  <a:bodyPr wrap="square" lIns="0" tIns="0" rIns="0" bIns="0" rtlCol="0">
                    <a:spAutoFit/>
                  </a:bodyPr>
                  <a:lstStyle/>
                  <a:p>
                    <a:r>
                      <a:rPr lang="en-US" sz="2400" b="1" dirty="0" smtClean="0"/>
                      <a:t>    </a:t>
                    </a:r>
                    <a14:m>
                      <m:oMath xmlns:m="http://schemas.openxmlformats.org/officeDocument/2006/math">
                        <m:d>
                          <m:dPr>
                            <m:begChr m:val="["/>
                            <m:endChr m:val="]"/>
                            <m:ctrlPr>
                              <a:rPr lang="en-US" sz="2400" b="1" i="1" smtClean="0">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latin typeface="Cambria Math" panose="02040503050406030204" pitchFamily="18" charset="0"/>
                                    </a:rPr>
                                    <m:t>𝟔</m:t>
                                  </m:r>
                                </m:e>
                                <m:e>
                                  <m:r>
                                    <a:rPr lang="en-US" sz="2400" b="1" i="1">
                                      <a:solidFill>
                                        <a:schemeClr val="bg1"/>
                                      </a:solidFill>
                                      <a:latin typeface="Cambria Math" panose="02040503050406030204" pitchFamily="18" charset="0"/>
                                    </a:rPr>
                                    <m:t>𝟎</m:t>
                                  </m:r>
                                </m:e>
                              </m:mr>
                              <m:mr>
                                <m:e>
                                  <m:r>
                                    <a:rPr lang="en-US" sz="2400" b="1" i="1" smtClean="0">
                                      <a:solidFill>
                                        <a:schemeClr val="tx1"/>
                                      </a:solidFill>
                                      <a:latin typeface="Cambria Math" panose="02040503050406030204" pitchFamily="18" charset="0"/>
                                    </a:rPr>
                                    <m:t>𝟓</m:t>
                                  </m:r>
                                </m:e>
                                <m:e>
                                  <m:r>
                                    <a:rPr lang="en-US" sz="2400" b="1" i="1" smtClean="0">
                                      <a:latin typeface="Cambria Math" panose="02040503050406030204" pitchFamily="18" charset="0"/>
                                    </a:rPr>
                                    <m:t>𝟒</m:t>
                                  </m:r>
                                </m:e>
                              </m:mr>
                              <m:mr>
                                <m:e>
                                  <m:r>
                                    <a:rPr lang="en-US" sz="2400" b="1" i="1" smtClean="0">
                                      <a:solidFill>
                                        <a:schemeClr val="bg1"/>
                                      </a:solidFill>
                                      <a:latin typeface="Cambria Math" panose="02040503050406030204" pitchFamily="18" charset="0"/>
                                    </a:rPr>
                                    <m:t>𝟎</m:t>
                                  </m:r>
                                </m:e>
                                <m:e>
                                  <m:r>
                                    <a:rPr lang="en-US" sz="2400" b="1" i="1">
                                      <a:solidFill>
                                        <a:schemeClr val="bg1"/>
                                      </a:solidFill>
                                      <a:latin typeface="Cambria Math" panose="02040503050406030204" pitchFamily="18" charset="0"/>
                                    </a:rPr>
                                    <m:t>𝟎</m:t>
                                  </m:r>
                                </m:e>
                              </m:mr>
                              <m:mr>
                                <m:e>
                                  <m:r>
                                    <a:rPr lang="en-US" sz="2400" b="1" i="1" smtClean="0">
                                      <a:latin typeface="Cambria Math" panose="02040503050406030204" pitchFamily="18" charset="0"/>
                                    </a:rPr>
                                    <m:t>𝟐</m:t>
                                  </m:r>
                                </m:e>
                                <m:e>
                                  <m:r>
                                    <a:rPr lang="en-US" sz="2400" b="1" i="1" smtClean="0">
                                      <a:solidFill>
                                        <a:schemeClr val="bg1"/>
                                      </a:solidFill>
                                      <a:latin typeface="Cambria Math" panose="02040503050406030204" pitchFamily="18" charset="0"/>
                                    </a:rPr>
                                    <m:t>𝟎</m:t>
                                  </m:r>
                                </m:e>
                              </m:mr>
                            </m:m>
                          </m:e>
                        </m:d>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𝟎</m:t>
                                  </m:r>
                                </m:e>
                              </m:mr>
                              <m:mr>
                                <m:e>
                                  <m:r>
                                    <a:rPr lang="en-US" sz="2400" b="1" i="1" smtClean="0">
                                      <a:solidFill>
                                        <a:schemeClr val="bg1"/>
                                      </a:solidFill>
                                      <a:latin typeface="Cambria Math" panose="02040503050406030204" pitchFamily="18" charset="0"/>
                                    </a:rPr>
                                    <m:t>𝟎</m:t>
                                  </m:r>
                                </m:e>
                                <m:e>
                                  <m:r>
                                    <a:rPr lang="en-US" sz="2400" b="1" i="1">
                                      <a:latin typeface="Cambria Math" panose="02040503050406030204" pitchFamily="18" charset="0"/>
                                    </a:rPr>
                                    <m:t>𝟑</m:t>
                                  </m:r>
                                </m:e>
                              </m:mr>
                              <m:mr>
                                <m:e>
                                  <m:r>
                                    <a:rPr lang="en-US" sz="2400" b="1" i="1">
                                      <a:latin typeface="Cambria Math" panose="02040503050406030204" pitchFamily="18" charset="0"/>
                                    </a:rPr>
                                    <m:t>𝟓</m:t>
                                  </m:r>
                                </m:e>
                                <m:e>
                                  <m:r>
                                    <a:rPr lang="en-US" sz="2400" b="1" i="1" smtClean="0">
                                      <a:solidFill>
                                        <a:schemeClr val="bg1"/>
                                      </a:solidFill>
                                      <a:latin typeface="Cambria Math" panose="02040503050406030204" pitchFamily="18" charset="0"/>
                                    </a:rPr>
                                    <m:t>𝟎</m:t>
                                  </m:r>
                                </m:e>
                              </m:mr>
                              <m:mr>
                                <m:e>
                                  <m:r>
                                    <a:rPr lang="en-US" sz="2400" b="1" i="1">
                                      <a:latin typeface="Cambria Math" panose="02040503050406030204" pitchFamily="18" charset="0"/>
                                    </a:rPr>
                                    <m:t>𝟑</m:t>
                                  </m:r>
                                </m:e>
                                <m:e>
                                  <m:r>
                                    <a:rPr lang="en-US" sz="2400" b="1" i="1">
                                      <a:latin typeface="Cambria Math" panose="02040503050406030204" pitchFamily="18" charset="0"/>
                                    </a:rPr>
                                    <m:t>𝟒</m:t>
                                  </m:r>
                                </m:e>
                              </m:mr>
                            </m:m>
                          </m:e>
                        </m:d>
                        <m:r>
                          <a:rPr lang="en-US" sz="2400" b="1" i="1" smtClean="0">
                            <a:latin typeface="Cambria Math" panose="02040503050406030204" pitchFamily="18" charset="0"/>
                          </a:rPr>
                          <m:t>=</m:t>
                        </m:r>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smtClean="0">
                                    <a:solidFill>
                                      <a:schemeClr val="bg1"/>
                                    </a:solidFill>
                                    <a:latin typeface="Cambria Math" panose="02040503050406030204" pitchFamily="18" charset="0"/>
                                  </a:rPr>
                                </m:ctrlPr>
                              </m:mPr>
                              <m:mr>
                                <m:e>
                                  <m:r>
                                    <m:rPr>
                                      <m:brk m:alnAt="7"/>
                                    </m:rPr>
                                    <a:rPr lang="en-US" sz="2400" b="1" i="1">
                                      <a:solidFill>
                                        <a:schemeClr val="bg1"/>
                                      </a:solidFill>
                                      <a:latin typeface="Cambria Math" panose="02040503050406030204" pitchFamily="18" charset="0"/>
                                    </a:rPr>
                                    <m:t>𝟔</m:t>
                                  </m:r>
                                </m:e>
                                <m:e>
                                  <m:r>
                                    <a:rPr lang="en-US" sz="2400" b="1" i="1" smtClean="0">
                                      <a:solidFill>
                                        <a:schemeClr val="tx1"/>
                                      </a:solidFill>
                                      <a:latin typeface="Cambria Math" panose="02040503050406030204" pitchFamily="18" charset="0"/>
                                    </a:rPr>
                                    <m:t>𝟏𝟓</m:t>
                                  </m:r>
                                </m:e>
                              </m:mr>
                              <m:mr>
                                <m:e>
                                  <m: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𝟏𝟐</m:t>
                                  </m:r>
                                </m:e>
                              </m:mr>
                            </m:m>
                          </m:e>
                        </m:d>
                      </m:oMath>
                    </a14:m>
                    <a:r>
                      <a:rPr lang="en-US" sz="2400" b="1" dirty="0"/>
                      <a:t> </a:t>
                    </a:r>
                  </a:p>
                </p:txBody>
              </p:sp>
            </mc:Choice>
            <mc:Fallback xmlns="">
              <p:sp>
                <p:nvSpPr>
                  <p:cNvPr id="21" name="TextBox 20"/>
                  <p:cNvSpPr txBox="1">
                    <a:spLocks noRot="1" noChangeAspect="1" noMove="1" noResize="1" noEditPoints="1" noAdjustHandles="1" noChangeArrowheads="1" noChangeShapeType="1" noTextEdit="1"/>
                  </p:cNvSpPr>
                  <p:nvPr/>
                </p:nvSpPr>
                <p:spPr>
                  <a:xfrm>
                    <a:off x="4393989" y="3414887"/>
                    <a:ext cx="6833095" cy="1360629"/>
                  </a:xfrm>
                  <a:prstGeom prst="rect">
                    <a:avLst/>
                  </a:prstGeom>
                  <a:blipFill rotWithShape="0">
                    <a:blip r:embed="rId3"/>
                    <a:stretch>
                      <a:fillRect/>
                    </a:stretch>
                  </a:blipFill>
                </p:spPr>
                <p:txBody>
                  <a:bodyPr/>
                  <a:lstStyle/>
                  <a:p>
                    <a:r>
                      <a:rPr lang="en-US">
                        <a:noFill/>
                      </a:rPr>
                      <a:t> </a:t>
                    </a:r>
                  </a:p>
                </p:txBody>
              </p:sp>
            </mc:Fallback>
          </mc:AlternateContent>
          <p:sp>
            <p:nvSpPr>
              <p:cNvPr id="22" name="Rectangle 21"/>
              <p:cNvSpPr/>
              <p:nvPr/>
            </p:nvSpPr>
            <p:spPr>
              <a:xfrm rot="16200000">
                <a:off x="4479261" y="2290583"/>
                <a:ext cx="1385316" cy="838111"/>
              </a:xfrm>
              <a:prstGeom prst="rect">
                <a:avLst/>
              </a:prstGeom>
            </p:spPr>
            <p:txBody>
              <a:bodyPr wrap="none">
                <a:spAutoFit/>
              </a:bodyPr>
              <a:lstStyle/>
              <a:p>
                <a:pPr>
                  <a:spcBef>
                    <a:spcPts val="1500"/>
                  </a:spcBef>
                </a:pPr>
                <a:r>
                  <a:rPr lang="en-US" dirty="0" err="1"/>
                  <a:t>word|coffee</a:t>
                </a:r>
                <a:endParaRPr lang="en-US" dirty="0"/>
              </a:p>
              <a:p>
                <a:pPr>
                  <a:spcBef>
                    <a:spcPts val="1500"/>
                  </a:spcBef>
                </a:pPr>
                <a:r>
                  <a:rPr lang="en-US" dirty="0" err="1"/>
                  <a:t>word|desert</a:t>
                </a:r>
                <a:endParaRPr lang="en-US" dirty="0"/>
              </a:p>
            </p:txBody>
          </p:sp>
          <p:sp>
            <p:nvSpPr>
              <p:cNvPr id="23" name="Rectangle 22"/>
              <p:cNvSpPr/>
              <p:nvPr/>
            </p:nvSpPr>
            <p:spPr>
              <a:xfrm>
                <a:off x="6291448" y="3414287"/>
                <a:ext cx="1076794" cy="1431161"/>
              </a:xfrm>
              <a:prstGeom prst="rect">
                <a:avLst/>
              </a:prstGeom>
            </p:spPr>
            <p:txBody>
              <a:bodyPr wrap="none">
                <a:spAutoFit/>
              </a:bodyPr>
              <a:lstStyle/>
              <a:p>
                <a:pPr>
                  <a:spcBef>
                    <a:spcPts val="600"/>
                  </a:spcBef>
                </a:pPr>
                <a:endParaRPr lang="en-US" dirty="0" smtClean="0"/>
              </a:p>
              <a:p>
                <a:pPr>
                  <a:spcBef>
                    <a:spcPts val="600"/>
                  </a:spcBef>
                </a:pPr>
                <a:r>
                  <a:rPr lang="en-US" dirty="0" smtClean="0"/>
                  <a:t>tod|0800</a:t>
                </a:r>
              </a:p>
              <a:p>
                <a:pPr>
                  <a:spcBef>
                    <a:spcPts val="600"/>
                  </a:spcBef>
                </a:pPr>
                <a:r>
                  <a:rPr lang="en-US" dirty="0" smtClean="0"/>
                  <a:t>tod|0900</a:t>
                </a:r>
              </a:p>
              <a:p>
                <a:pPr>
                  <a:spcBef>
                    <a:spcPts val="600"/>
                  </a:spcBef>
                </a:pPr>
                <a:r>
                  <a:rPr lang="en-US" dirty="0" smtClean="0"/>
                  <a:t>tod|1400</a:t>
                </a:r>
                <a:endParaRPr lang="en-US" dirty="0"/>
              </a:p>
            </p:txBody>
          </p:sp>
          <p:sp>
            <p:nvSpPr>
              <p:cNvPr id="24" name="Rectangle 23"/>
              <p:cNvSpPr/>
              <p:nvPr/>
            </p:nvSpPr>
            <p:spPr>
              <a:xfrm rot="16200000">
                <a:off x="7146717" y="2411588"/>
                <a:ext cx="1167307" cy="838691"/>
              </a:xfrm>
              <a:prstGeom prst="rect">
                <a:avLst/>
              </a:prstGeom>
            </p:spPr>
            <p:txBody>
              <a:bodyPr wrap="none">
                <a:spAutoFit/>
              </a:bodyPr>
              <a:lstStyle/>
              <a:p>
                <a:pPr>
                  <a:spcBef>
                    <a:spcPts val="1500"/>
                  </a:spcBef>
                </a:pPr>
                <a:r>
                  <a:rPr lang="en-US" dirty="0" err="1" smtClean="0"/>
                  <a:t>word|dew</a:t>
                </a:r>
                <a:endParaRPr lang="en-US" dirty="0" smtClean="0"/>
              </a:p>
              <a:p>
                <a:pPr>
                  <a:spcBef>
                    <a:spcPts val="1500"/>
                  </a:spcBef>
                </a:pPr>
                <a:r>
                  <a:rPr lang="en-US" dirty="0" err="1" smtClean="0"/>
                  <a:t>word|hot</a:t>
                </a:r>
                <a:endParaRPr lang="en-US" dirty="0"/>
              </a:p>
            </p:txBody>
          </p:sp>
          <p:sp>
            <p:nvSpPr>
              <p:cNvPr id="25" name="Rectangle 24"/>
              <p:cNvSpPr/>
              <p:nvPr/>
            </p:nvSpPr>
            <p:spPr>
              <a:xfrm>
                <a:off x="8573788" y="3725570"/>
                <a:ext cx="1385316" cy="723275"/>
              </a:xfrm>
              <a:prstGeom prst="rect">
                <a:avLst/>
              </a:prstGeom>
            </p:spPr>
            <p:txBody>
              <a:bodyPr wrap="none">
                <a:spAutoFit/>
              </a:bodyPr>
              <a:lstStyle/>
              <a:p>
                <a:pPr>
                  <a:spcBef>
                    <a:spcPts val="600"/>
                  </a:spcBef>
                </a:pPr>
                <a:r>
                  <a:rPr lang="en-US" dirty="0" err="1" smtClean="0"/>
                  <a:t>word|coffee</a:t>
                </a:r>
                <a:endParaRPr lang="en-US" dirty="0" smtClean="0"/>
              </a:p>
              <a:p>
                <a:pPr>
                  <a:spcBef>
                    <a:spcPts val="600"/>
                  </a:spcBef>
                </a:pPr>
                <a:r>
                  <a:rPr lang="en-US" dirty="0" err="1" smtClean="0">
                    <a:solidFill>
                      <a:schemeClr val="bg1"/>
                    </a:solidFill>
                  </a:rPr>
                  <a:t>word|desert</a:t>
                </a:r>
                <a:endParaRPr lang="en-US" dirty="0">
                  <a:solidFill>
                    <a:schemeClr val="bg1"/>
                  </a:solidFill>
                </a:endParaRPr>
              </a:p>
            </p:txBody>
          </p:sp>
          <p:sp>
            <p:nvSpPr>
              <p:cNvPr id="26" name="Rectangle 25"/>
              <p:cNvSpPr/>
              <p:nvPr/>
            </p:nvSpPr>
            <p:spPr>
              <a:xfrm rot="16200000">
                <a:off x="9864379" y="2723203"/>
                <a:ext cx="1167307" cy="954107"/>
              </a:xfrm>
              <a:prstGeom prst="rect">
                <a:avLst/>
              </a:prstGeom>
            </p:spPr>
            <p:txBody>
              <a:bodyPr wrap="none">
                <a:spAutoFit/>
              </a:bodyPr>
              <a:lstStyle/>
              <a:p>
                <a:pPr>
                  <a:spcBef>
                    <a:spcPts val="2400"/>
                  </a:spcBef>
                </a:pPr>
                <a:r>
                  <a:rPr lang="en-US" dirty="0" err="1" smtClean="0">
                    <a:solidFill>
                      <a:schemeClr val="bg1"/>
                    </a:solidFill>
                  </a:rPr>
                  <a:t>word|dew</a:t>
                </a:r>
                <a:endParaRPr lang="en-US" dirty="0" smtClean="0">
                  <a:solidFill>
                    <a:schemeClr val="bg1"/>
                  </a:solidFill>
                </a:endParaRPr>
              </a:p>
              <a:p>
                <a:pPr>
                  <a:spcBef>
                    <a:spcPts val="2400"/>
                  </a:spcBef>
                </a:pPr>
                <a:r>
                  <a:rPr lang="en-US" dirty="0" err="1" smtClean="0"/>
                  <a:t>word|hot</a:t>
                </a:r>
                <a:endParaRPr lang="en-US" dirty="0"/>
              </a:p>
            </p:txBody>
          </p:sp>
        </p:grpSp>
        <p:sp>
          <p:nvSpPr>
            <p:cNvPr id="20" name="Rectangle 19"/>
            <p:cNvSpPr/>
            <p:nvPr/>
          </p:nvSpPr>
          <p:spPr>
            <a:xfrm>
              <a:off x="1237062" y="3303340"/>
              <a:ext cx="1077539" cy="1431161"/>
            </a:xfrm>
            <a:prstGeom prst="rect">
              <a:avLst/>
            </a:prstGeom>
          </p:spPr>
          <p:txBody>
            <a:bodyPr wrap="none">
              <a:spAutoFit/>
            </a:bodyPr>
            <a:lstStyle/>
            <a:p>
              <a:pPr>
                <a:spcBef>
                  <a:spcPts val="600"/>
                </a:spcBef>
              </a:pPr>
              <a:r>
                <a:rPr lang="en-US" dirty="0" smtClean="0"/>
                <a:t>tod|0500</a:t>
              </a:r>
            </a:p>
            <a:p>
              <a:pPr>
                <a:spcBef>
                  <a:spcPts val="600"/>
                </a:spcBef>
              </a:pPr>
              <a:r>
                <a:rPr lang="en-US" dirty="0" smtClean="0"/>
                <a:t>tod|0800</a:t>
              </a:r>
            </a:p>
            <a:p>
              <a:pPr>
                <a:spcBef>
                  <a:spcPts val="600"/>
                </a:spcBef>
              </a:pPr>
              <a:endParaRPr lang="en-US" dirty="0" smtClean="0"/>
            </a:p>
            <a:p>
              <a:pPr>
                <a:spcBef>
                  <a:spcPts val="600"/>
                </a:spcBef>
              </a:pPr>
              <a:r>
                <a:rPr lang="en-US" dirty="0" smtClean="0"/>
                <a:t>tod|1400</a:t>
              </a:r>
              <a:endParaRPr lang="en-US" dirty="0"/>
            </a:p>
          </p:txBody>
        </p:sp>
      </p:grpSp>
      <p:sp>
        <p:nvSpPr>
          <p:cNvPr id="17" name="Right Arrow 16"/>
          <p:cNvSpPr/>
          <p:nvPr/>
        </p:nvSpPr>
        <p:spPr bwMode="auto">
          <a:xfrm>
            <a:off x="3383434" y="3683465"/>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8" name="TextBox 27"/>
          <p:cNvSpPr txBox="1"/>
          <p:nvPr/>
        </p:nvSpPr>
        <p:spPr>
          <a:xfrm>
            <a:off x="2076914" y="1288851"/>
            <a:ext cx="4912999" cy="400110"/>
          </a:xfrm>
          <a:prstGeom prst="rect">
            <a:avLst/>
          </a:prstGeom>
          <a:noFill/>
        </p:spPr>
        <p:txBody>
          <a:bodyPr wrap="square" rtlCol="0">
            <a:spAutoFit/>
          </a:bodyPr>
          <a:lstStyle/>
          <a:p>
            <a:pPr algn="ctr"/>
            <a:r>
              <a:rPr lang="en-US" sz="2000" b="1" dirty="0" smtClean="0"/>
              <a:t>2. Cartesian Product</a:t>
            </a:r>
            <a:endParaRPr lang="en-US" sz="2000" b="1" dirty="0"/>
          </a:p>
        </p:txBody>
      </p:sp>
      <p:sp>
        <p:nvSpPr>
          <p:cNvPr id="29" name="Right Arrow 28"/>
          <p:cNvSpPr/>
          <p:nvPr/>
        </p:nvSpPr>
        <p:spPr bwMode="auto">
          <a:xfrm>
            <a:off x="778895" y="3683465"/>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30" name="Rectangle 29"/>
          <p:cNvSpPr/>
          <p:nvPr/>
        </p:nvSpPr>
        <p:spPr bwMode="auto">
          <a:xfrm>
            <a:off x="2377182" y="3670939"/>
            <a:ext cx="323436" cy="323306"/>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31" name="Rectangle 30"/>
          <p:cNvSpPr/>
          <p:nvPr/>
        </p:nvSpPr>
        <p:spPr bwMode="auto">
          <a:xfrm>
            <a:off x="5393012" y="3670939"/>
            <a:ext cx="323436" cy="323306"/>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32" name="Rectangle 31"/>
          <p:cNvSpPr/>
          <p:nvPr/>
        </p:nvSpPr>
        <p:spPr bwMode="auto">
          <a:xfrm>
            <a:off x="8086430" y="3670939"/>
            <a:ext cx="419191" cy="323306"/>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36" name="TextBox 35"/>
          <p:cNvSpPr txBox="1"/>
          <p:nvPr/>
        </p:nvSpPr>
        <p:spPr>
          <a:xfrm>
            <a:off x="8419791" y="3338597"/>
            <a:ext cx="461986" cy="369332"/>
          </a:xfrm>
          <a:prstGeom prst="rect">
            <a:avLst/>
          </a:prstGeom>
          <a:noFill/>
        </p:spPr>
        <p:txBody>
          <a:bodyPr wrap="none" rtlCol="0">
            <a:spAutoFit/>
          </a:bodyPr>
          <a:lstStyle/>
          <a:p>
            <a:pPr algn="ctr"/>
            <a:r>
              <a:rPr lang="en-US" dirty="0">
                <a:solidFill>
                  <a:schemeClr val="accent6"/>
                </a:solidFill>
                <a:latin typeface="Times New Roman" panose="02020603050405020304" pitchFamily="18" charset="0"/>
              </a:rPr>
              <a:t>①</a:t>
            </a:r>
            <a:endParaRPr lang="en-US" dirty="0">
              <a:solidFill>
                <a:schemeClr val="accent6"/>
              </a:solidFill>
            </a:endParaRPr>
          </a:p>
        </p:txBody>
      </p:sp>
      <p:pic>
        <p:nvPicPr>
          <p:cNvPr id="37" name="Picture 36"/>
          <p:cNvPicPr>
            <a:picLocks noChangeAspect="1"/>
          </p:cNvPicPr>
          <p:nvPr/>
        </p:nvPicPr>
        <p:blipFill>
          <a:blip r:embed="rId4"/>
          <a:stretch>
            <a:fillRect/>
          </a:stretch>
        </p:blipFill>
        <p:spPr>
          <a:xfrm>
            <a:off x="5928921" y="5090953"/>
            <a:ext cx="2867025" cy="971550"/>
          </a:xfrm>
          <a:prstGeom prst="rect">
            <a:avLst/>
          </a:prstGeom>
        </p:spPr>
      </p:pic>
      <p:pic>
        <p:nvPicPr>
          <p:cNvPr id="38" name="Picture 37"/>
          <p:cNvPicPr>
            <a:picLocks noChangeAspect="1"/>
          </p:cNvPicPr>
          <p:nvPr/>
        </p:nvPicPr>
        <p:blipFill>
          <a:blip r:embed="rId5"/>
          <a:stretch>
            <a:fillRect/>
          </a:stretch>
        </p:blipFill>
        <p:spPr>
          <a:xfrm>
            <a:off x="189273" y="4901288"/>
            <a:ext cx="4244059" cy="1172845"/>
          </a:xfrm>
          <a:prstGeom prst="rect">
            <a:avLst/>
          </a:prstGeom>
        </p:spPr>
      </p:pic>
      <p:sp>
        <p:nvSpPr>
          <p:cNvPr id="39" name="TextBox 38"/>
          <p:cNvSpPr txBox="1"/>
          <p:nvPr/>
        </p:nvSpPr>
        <p:spPr>
          <a:xfrm>
            <a:off x="1602659" y="4848503"/>
            <a:ext cx="476412" cy="338554"/>
          </a:xfrm>
          <a:prstGeom prst="rect">
            <a:avLst/>
          </a:prstGeom>
          <a:noFill/>
        </p:spPr>
        <p:txBody>
          <a:bodyPr wrap="none" rtlCol="0">
            <a:spAutoFit/>
          </a:bodyPr>
          <a:lstStyle/>
          <a:p>
            <a:pPr algn="ctr"/>
            <a:r>
              <a:rPr lang="en-US" sz="1600" dirty="0" smtClean="0"/>
              <a:t>= 4</a:t>
            </a:r>
            <a:endParaRPr lang="en-US" sz="1600" dirty="0"/>
          </a:p>
        </p:txBody>
      </p:sp>
      <p:sp>
        <p:nvSpPr>
          <p:cNvPr id="40" name="TextBox 39"/>
          <p:cNvSpPr txBox="1"/>
          <p:nvPr/>
        </p:nvSpPr>
        <p:spPr>
          <a:xfrm>
            <a:off x="2263175" y="5462853"/>
            <a:ext cx="476412" cy="338554"/>
          </a:xfrm>
          <a:prstGeom prst="rect">
            <a:avLst/>
          </a:prstGeom>
          <a:noFill/>
        </p:spPr>
        <p:txBody>
          <a:bodyPr wrap="none" rtlCol="0">
            <a:spAutoFit/>
          </a:bodyPr>
          <a:lstStyle/>
          <a:p>
            <a:pPr algn="ctr"/>
            <a:r>
              <a:rPr lang="en-US" sz="1600" dirty="0" smtClean="0"/>
              <a:t>= 2</a:t>
            </a:r>
            <a:endParaRPr lang="en-US" sz="1600" dirty="0"/>
          </a:p>
        </p:txBody>
      </p:sp>
      <p:sp>
        <p:nvSpPr>
          <p:cNvPr id="41" name="TextBox 40"/>
          <p:cNvSpPr txBox="1"/>
          <p:nvPr/>
        </p:nvSpPr>
        <p:spPr>
          <a:xfrm>
            <a:off x="1909994" y="5149157"/>
            <a:ext cx="476412" cy="338554"/>
          </a:xfrm>
          <a:prstGeom prst="rect">
            <a:avLst/>
          </a:prstGeom>
          <a:noFill/>
        </p:spPr>
        <p:txBody>
          <a:bodyPr wrap="none" rtlCol="0">
            <a:spAutoFit/>
          </a:bodyPr>
          <a:lstStyle/>
          <a:p>
            <a:pPr algn="ctr"/>
            <a:r>
              <a:rPr lang="en-US" sz="1600" dirty="0" smtClean="0"/>
              <a:t>= 2</a:t>
            </a:r>
            <a:endParaRPr lang="en-US" sz="1600" dirty="0"/>
          </a:p>
        </p:txBody>
      </p:sp>
    </p:spTree>
    <p:extLst>
      <p:ext uri="{BB962C8B-B14F-4D97-AF65-F5344CB8AC3E}">
        <p14:creationId xmlns:p14="http://schemas.microsoft.com/office/powerpoint/2010/main" val="16973676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Outer Product</a:t>
            </a:r>
            <a:endParaRPr lang="en-US" dirty="0"/>
          </a:p>
        </p:txBody>
      </p:sp>
      <p:grpSp>
        <p:nvGrpSpPr>
          <p:cNvPr id="18" name="Group 17"/>
          <p:cNvGrpSpPr/>
          <p:nvPr/>
        </p:nvGrpSpPr>
        <p:grpSpPr>
          <a:xfrm>
            <a:off x="1237062" y="1906034"/>
            <a:ext cx="7558884" cy="2828467"/>
            <a:chOff x="1237062" y="1906034"/>
            <a:chExt cx="7558884" cy="2828467"/>
          </a:xfrm>
        </p:grpSpPr>
        <p:grpSp>
          <p:nvGrpSpPr>
            <p:cNvPr id="19" name="Group 18"/>
            <p:cNvGrpSpPr/>
            <p:nvPr/>
          </p:nvGrpSpPr>
          <p:grpSpPr>
            <a:xfrm>
              <a:off x="1958122" y="1906034"/>
              <a:ext cx="6837824" cy="2828467"/>
              <a:chOff x="4393989" y="2016981"/>
              <a:chExt cx="6833095" cy="2828467"/>
            </a:xfrm>
          </p:grpSpPr>
          <mc:AlternateContent xmlns:mc="http://schemas.openxmlformats.org/markup-compatibility/2006" xmlns:a14="http://schemas.microsoft.com/office/drawing/2010/main">
            <mc:Choice Requires="a14">
              <p:sp>
                <p:nvSpPr>
                  <p:cNvPr id="21" name="TextBox 20"/>
                  <p:cNvSpPr txBox="1"/>
                  <p:nvPr/>
                </p:nvSpPr>
                <p:spPr>
                  <a:xfrm>
                    <a:off x="4393989" y="3414887"/>
                    <a:ext cx="6833095" cy="1360629"/>
                  </a:xfrm>
                  <a:prstGeom prst="rect">
                    <a:avLst/>
                  </a:prstGeom>
                  <a:noFill/>
                </p:spPr>
                <p:txBody>
                  <a:bodyPr wrap="square" lIns="0" tIns="0" rIns="0" bIns="0" rtlCol="0">
                    <a:spAutoFit/>
                  </a:bodyPr>
                  <a:lstStyle/>
                  <a:p>
                    <a:r>
                      <a:rPr lang="en-US" sz="2400" b="1" dirty="0" smtClean="0"/>
                      <a:t>    </a:t>
                    </a:r>
                    <a14:m>
                      <m:oMath xmlns:m="http://schemas.openxmlformats.org/officeDocument/2006/math">
                        <m:d>
                          <m:dPr>
                            <m:begChr m:val="["/>
                            <m:endChr m:val="]"/>
                            <m:ctrlPr>
                              <a:rPr lang="en-US" sz="2400" b="1" i="1" smtClean="0">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latin typeface="Cambria Math" panose="02040503050406030204" pitchFamily="18" charset="0"/>
                                    </a:rPr>
                                    <m:t>𝟔</m:t>
                                  </m:r>
                                </m:e>
                                <m:e>
                                  <m:r>
                                    <a:rPr lang="en-US" sz="2400" b="1" i="1">
                                      <a:solidFill>
                                        <a:schemeClr val="bg1"/>
                                      </a:solidFill>
                                      <a:latin typeface="Cambria Math" panose="02040503050406030204" pitchFamily="18" charset="0"/>
                                    </a:rPr>
                                    <m:t>𝟎</m:t>
                                  </m:r>
                                </m:e>
                              </m:mr>
                              <m:mr>
                                <m:e>
                                  <m:r>
                                    <a:rPr lang="en-US" sz="2400" b="1" i="1" smtClean="0">
                                      <a:solidFill>
                                        <a:schemeClr val="tx1"/>
                                      </a:solidFill>
                                      <a:latin typeface="Cambria Math" panose="02040503050406030204" pitchFamily="18" charset="0"/>
                                    </a:rPr>
                                    <m:t>𝟓</m:t>
                                  </m:r>
                                </m:e>
                                <m:e>
                                  <m:r>
                                    <a:rPr lang="en-US" sz="2400" b="1" i="1" smtClean="0">
                                      <a:latin typeface="Cambria Math" panose="02040503050406030204" pitchFamily="18" charset="0"/>
                                    </a:rPr>
                                    <m:t>𝟒</m:t>
                                  </m:r>
                                </m:e>
                              </m:mr>
                              <m:mr>
                                <m:e>
                                  <m:r>
                                    <a:rPr lang="en-US" sz="2400" b="1" i="1" smtClean="0">
                                      <a:solidFill>
                                        <a:schemeClr val="bg1"/>
                                      </a:solidFill>
                                      <a:latin typeface="Cambria Math" panose="02040503050406030204" pitchFamily="18" charset="0"/>
                                    </a:rPr>
                                    <m:t>𝟎</m:t>
                                  </m:r>
                                </m:e>
                                <m:e>
                                  <m:r>
                                    <a:rPr lang="en-US" sz="2400" b="1" i="1">
                                      <a:solidFill>
                                        <a:schemeClr val="bg1"/>
                                      </a:solidFill>
                                      <a:latin typeface="Cambria Math" panose="02040503050406030204" pitchFamily="18" charset="0"/>
                                    </a:rPr>
                                    <m:t>𝟎</m:t>
                                  </m:r>
                                </m:e>
                              </m:mr>
                              <m:mr>
                                <m:e>
                                  <m:r>
                                    <a:rPr lang="en-US" sz="2400" b="1" i="1" smtClean="0">
                                      <a:latin typeface="Cambria Math" panose="02040503050406030204" pitchFamily="18" charset="0"/>
                                    </a:rPr>
                                    <m:t>𝟐</m:t>
                                  </m:r>
                                </m:e>
                                <m:e>
                                  <m:r>
                                    <a:rPr lang="en-US" sz="2400" b="1" i="1" smtClean="0">
                                      <a:solidFill>
                                        <a:schemeClr val="bg1"/>
                                      </a:solidFill>
                                      <a:latin typeface="Cambria Math" panose="02040503050406030204" pitchFamily="18" charset="0"/>
                                    </a:rPr>
                                    <m:t>𝟎</m:t>
                                  </m:r>
                                </m:e>
                              </m:mr>
                            </m:m>
                          </m:e>
                        </m:d>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𝟎</m:t>
                                  </m:r>
                                </m:e>
                              </m:mr>
                              <m:mr>
                                <m:e>
                                  <m:r>
                                    <a:rPr lang="en-US" sz="2400" b="1" i="1" smtClean="0">
                                      <a:solidFill>
                                        <a:schemeClr val="bg1"/>
                                      </a:solidFill>
                                      <a:latin typeface="Cambria Math" panose="02040503050406030204" pitchFamily="18" charset="0"/>
                                    </a:rPr>
                                    <m:t>𝟎</m:t>
                                  </m:r>
                                </m:e>
                                <m:e>
                                  <m:r>
                                    <a:rPr lang="en-US" sz="2400" b="1" i="1">
                                      <a:latin typeface="Cambria Math" panose="02040503050406030204" pitchFamily="18" charset="0"/>
                                    </a:rPr>
                                    <m:t>𝟑</m:t>
                                  </m:r>
                                </m:e>
                              </m:mr>
                              <m:mr>
                                <m:e>
                                  <m:r>
                                    <a:rPr lang="en-US" sz="2400" b="1" i="1">
                                      <a:latin typeface="Cambria Math" panose="02040503050406030204" pitchFamily="18" charset="0"/>
                                    </a:rPr>
                                    <m:t>𝟓</m:t>
                                  </m:r>
                                </m:e>
                                <m:e>
                                  <m:r>
                                    <a:rPr lang="en-US" sz="2400" b="1" i="1" smtClean="0">
                                      <a:solidFill>
                                        <a:schemeClr val="bg1"/>
                                      </a:solidFill>
                                      <a:latin typeface="Cambria Math" panose="02040503050406030204" pitchFamily="18" charset="0"/>
                                    </a:rPr>
                                    <m:t>𝟎</m:t>
                                  </m:r>
                                </m:e>
                              </m:mr>
                              <m:mr>
                                <m:e>
                                  <m:r>
                                    <a:rPr lang="en-US" sz="2400" b="1" i="1">
                                      <a:latin typeface="Cambria Math" panose="02040503050406030204" pitchFamily="18" charset="0"/>
                                    </a:rPr>
                                    <m:t>𝟑</m:t>
                                  </m:r>
                                </m:e>
                                <m:e>
                                  <m:r>
                                    <a:rPr lang="en-US" sz="2400" b="1" i="1">
                                      <a:latin typeface="Cambria Math" panose="02040503050406030204" pitchFamily="18" charset="0"/>
                                    </a:rPr>
                                    <m:t>𝟒</m:t>
                                  </m:r>
                                </m:e>
                              </m:mr>
                            </m:m>
                          </m:e>
                        </m:d>
                        <m:r>
                          <a:rPr lang="en-US" sz="2400" b="1" i="1" smtClean="0">
                            <a:latin typeface="Cambria Math" panose="02040503050406030204" pitchFamily="18" charset="0"/>
                          </a:rPr>
                          <m:t>=</m:t>
                        </m:r>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smtClean="0">
                                    <a:solidFill>
                                      <a:schemeClr val="bg1"/>
                                    </a:solidFill>
                                    <a:latin typeface="Cambria Math" panose="02040503050406030204" pitchFamily="18" charset="0"/>
                                  </a:rPr>
                                </m:ctrlPr>
                              </m:mPr>
                              <m:mr>
                                <m:e>
                                  <m:r>
                                    <m:rPr>
                                      <m:brk m:alnAt="7"/>
                                    </m:rPr>
                                    <a:rPr lang="en-US" sz="2400" b="1" i="1">
                                      <a:solidFill>
                                        <a:schemeClr val="bg1"/>
                                      </a:solidFill>
                                      <a:latin typeface="Cambria Math" panose="02040503050406030204" pitchFamily="18" charset="0"/>
                                    </a:rPr>
                                    <m:t>𝟔</m:t>
                                  </m:r>
                                </m:e>
                                <m:e>
                                  <m:r>
                                    <a:rPr lang="en-US" sz="2400" b="1" i="1" smtClean="0">
                                      <a:solidFill>
                                        <a:schemeClr val="tx1"/>
                                      </a:solidFill>
                                      <a:latin typeface="Cambria Math" panose="02040503050406030204" pitchFamily="18" charset="0"/>
                                    </a:rPr>
                                    <m:t>𝟏𝟓</m:t>
                                  </m:r>
                                </m:e>
                              </m:mr>
                              <m:mr>
                                <m:e>
                                  <m:r>
                                    <a:rPr lang="en-US" sz="2400" b="1" i="1" smtClean="0">
                                      <a:solidFill>
                                        <a:schemeClr val="bg1"/>
                                      </a:solidFill>
                                      <a:latin typeface="Cambria Math" panose="02040503050406030204" pitchFamily="18" charset="0"/>
                                    </a:rPr>
                                    <m:t>𝟎</m:t>
                                  </m:r>
                                </m:e>
                                <m:e>
                                  <m:r>
                                    <a:rPr lang="en-US" sz="2400" b="1" i="1" smtClean="0">
                                      <a:solidFill>
                                        <a:schemeClr val="tx1"/>
                                      </a:solidFill>
                                      <a:latin typeface="Cambria Math" panose="02040503050406030204" pitchFamily="18" charset="0"/>
                                    </a:rPr>
                                    <m:t>𝟏𝟐</m:t>
                                  </m:r>
                                </m:e>
                              </m:mr>
                            </m:m>
                          </m:e>
                        </m:d>
                      </m:oMath>
                    </a14:m>
                    <a:r>
                      <a:rPr lang="en-US" sz="2400" b="1" dirty="0"/>
                      <a:t> </a:t>
                    </a:r>
                  </a:p>
                </p:txBody>
              </p:sp>
            </mc:Choice>
            <mc:Fallback xmlns="">
              <p:sp>
                <p:nvSpPr>
                  <p:cNvPr id="21" name="TextBox 20"/>
                  <p:cNvSpPr txBox="1">
                    <a:spLocks noRot="1" noChangeAspect="1" noMove="1" noResize="1" noEditPoints="1" noAdjustHandles="1" noChangeArrowheads="1" noChangeShapeType="1" noTextEdit="1"/>
                  </p:cNvSpPr>
                  <p:nvPr/>
                </p:nvSpPr>
                <p:spPr>
                  <a:xfrm>
                    <a:off x="4393989" y="3414887"/>
                    <a:ext cx="6833095" cy="1360629"/>
                  </a:xfrm>
                  <a:prstGeom prst="rect">
                    <a:avLst/>
                  </a:prstGeom>
                  <a:blipFill rotWithShape="0">
                    <a:blip r:embed="rId3"/>
                    <a:stretch>
                      <a:fillRect/>
                    </a:stretch>
                  </a:blipFill>
                </p:spPr>
                <p:txBody>
                  <a:bodyPr/>
                  <a:lstStyle/>
                  <a:p>
                    <a:r>
                      <a:rPr lang="en-US">
                        <a:noFill/>
                      </a:rPr>
                      <a:t> </a:t>
                    </a:r>
                  </a:p>
                </p:txBody>
              </p:sp>
            </mc:Fallback>
          </mc:AlternateContent>
          <p:sp>
            <p:nvSpPr>
              <p:cNvPr id="22" name="Rectangle 21"/>
              <p:cNvSpPr/>
              <p:nvPr/>
            </p:nvSpPr>
            <p:spPr>
              <a:xfrm rot="16200000">
                <a:off x="4479261" y="2290583"/>
                <a:ext cx="1385316" cy="838111"/>
              </a:xfrm>
              <a:prstGeom prst="rect">
                <a:avLst/>
              </a:prstGeom>
            </p:spPr>
            <p:txBody>
              <a:bodyPr wrap="none">
                <a:spAutoFit/>
              </a:bodyPr>
              <a:lstStyle/>
              <a:p>
                <a:pPr>
                  <a:spcBef>
                    <a:spcPts val="1500"/>
                  </a:spcBef>
                </a:pPr>
                <a:r>
                  <a:rPr lang="en-US" dirty="0" err="1"/>
                  <a:t>word|coffee</a:t>
                </a:r>
                <a:endParaRPr lang="en-US" dirty="0"/>
              </a:p>
              <a:p>
                <a:pPr>
                  <a:spcBef>
                    <a:spcPts val="1500"/>
                  </a:spcBef>
                </a:pPr>
                <a:r>
                  <a:rPr lang="en-US" dirty="0" err="1"/>
                  <a:t>word|desert</a:t>
                </a:r>
                <a:endParaRPr lang="en-US" dirty="0"/>
              </a:p>
            </p:txBody>
          </p:sp>
          <p:sp>
            <p:nvSpPr>
              <p:cNvPr id="23" name="Rectangle 22"/>
              <p:cNvSpPr/>
              <p:nvPr/>
            </p:nvSpPr>
            <p:spPr>
              <a:xfrm>
                <a:off x="6291448" y="3414287"/>
                <a:ext cx="1076794" cy="1431161"/>
              </a:xfrm>
              <a:prstGeom prst="rect">
                <a:avLst/>
              </a:prstGeom>
            </p:spPr>
            <p:txBody>
              <a:bodyPr wrap="none">
                <a:spAutoFit/>
              </a:bodyPr>
              <a:lstStyle/>
              <a:p>
                <a:pPr>
                  <a:spcBef>
                    <a:spcPts val="600"/>
                  </a:spcBef>
                </a:pPr>
                <a:endParaRPr lang="en-US" dirty="0" smtClean="0"/>
              </a:p>
              <a:p>
                <a:pPr>
                  <a:spcBef>
                    <a:spcPts val="600"/>
                  </a:spcBef>
                </a:pPr>
                <a:r>
                  <a:rPr lang="en-US" dirty="0" smtClean="0"/>
                  <a:t>tod|0800</a:t>
                </a:r>
              </a:p>
              <a:p>
                <a:pPr>
                  <a:spcBef>
                    <a:spcPts val="600"/>
                  </a:spcBef>
                </a:pPr>
                <a:r>
                  <a:rPr lang="en-US" dirty="0" smtClean="0"/>
                  <a:t>tod|0900</a:t>
                </a:r>
              </a:p>
              <a:p>
                <a:pPr>
                  <a:spcBef>
                    <a:spcPts val="600"/>
                  </a:spcBef>
                </a:pPr>
                <a:r>
                  <a:rPr lang="en-US" dirty="0" smtClean="0"/>
                  <a:t>tod|1400</a:t>
                </a:r>
                <a:endParaRPr lang="en-US" dirty="0"/>
              </a:p>
            </p:txBody>
          </p:sp>
          <p:sp>
            <p:nvSpPr>
              <p:cNvPr id="24" name="Rectangle 23"/>
              <p:cNvSpPr/>
              <p:nvPr/>
            </p:nvSpPr>
            <p:spPr>
              <a:xfrm rot="16200000">
                <a:off x="7146717" y="2411588"/>
                <a:ext cx="1167307" cy="838691"/>
              </a:xfrm>
              <a:prstGeom prst="rect">
                <a:avLst/>
              </a:prstGeom>
            </p:spPr>
            <p:txBody>
              <a:bodyPr wrap="none">
                <a:spAutoFit/>
              </a:bodyPr>
              <a:lstStyle/>
              <a:p>
                <a:pPr>
                  <a:spcBef>
                    <a:spcPts val="1500"/>
                  </a:spcBef>
                </a:pPr>
                <a:r>
                  <a:rPr lang="en-US" dirty="0" err="1" smtClean="0"/>
                  <a:t>word|dew</a:t>
                </a:r>
                <a:endParaRPr lang="en-US" dirty="0" smtClean="0"/>
              </a:p>
              <a:p>
                <a:pPr>
                  <a:spcBef>
                    <a:spcPts val="1500"/>
                  </a:spcBef>
                </a:pPr>
                <a:r>
                  <a:rPr lang="en-US" dirty="0" err="1" smtClean="0"/>
                  <a:t>word|hot</a:t>
                </a:r>
                <a:endParaRPr lang="en-US" dirty="0"/>
              </a:p>
            </p:txBody>
          </p:sp>
          <p:sp>
            <p:nvSpPr>
              <p:cNvPr id="25" name="Rectangle 24"/>
              <p:cNvSpPr/>
              <p:nvPr/>
            </p:nvSpPr>
            <p:spPr>
              <a:xfrm>
                <a:off x="8573788" y="3725570"/>
                <a:ext cx="1385316" cy="723275"/>
              </a:xfrm>
              <a:prstGeom prst="rect">
                <a:avLst/>
              </a:prstGeom>
            </p:spPr>
            <p:txBody>
              <a:bodyPr wrap="none">
                <a:spAutoFit/>
              </a:bodyPr>
              <a:lstStyle/>
              <a:p>
                <a:pPr>
                  <a:spcBef>
                    <a:spcPts val="600"/>
                  </a:spcBef>
                </a:pPr>
                <a:r>
                  <a:rPr lang="en-US" dirty="0" err="1" smtClean="0"/>
                  <a:t>word|coffee</a:t>
                </a:r>
                <a:endParaRPr lang="en-US" dirty="0" smtClean="0"/>
              </a:p>
              <a:p>
                <a:pPr>
                  <a:spcBef>
                    <a:spcPts val="600"/>
                  </a:spcBef>
                </a:pPr>
                <a:r>
                  <a:rPr lang="en-US" dirty="0" err="1" smtClean="0"/>
                  <a:t>word|desert</a:t>
                </a:r>
                <a:endParaRPr lang="en-US" dirty="0"/>
              </a:p>
            </p:txBody>
          </p:sp>
          <p:sp>
            <p:nvSpPr>
              <p:cNvPr id="26" name="Rectangle 25"/>
              <p:cNvSpPr/>
              <p:nvPr/>
            </p:nvSpPr>
            <p:spPr>
              <a:xfrm rot="16200000">
                <a:off x="9864379" y="2723203"/>
                <a:ext cx="1167307" cy="954107"/>
              </a:xfrm>
              <a:prstGeom prst="rect">
                <a:avLst/>
              </a:prstGeom>
            </p:spPr>
            <p:txBody>
              <a:bodyPr wrap="none">
                <a:spAutoFit/>
              </a:bodyPr>
              <a:lstStyle/>
              <a:p>
                <a:pPr>
                  <a:spcBef>
                    <a:spcPts val="2400"/>
                  </a:spcBef>
                </a:pPr>
                <a:r>
                  <a:rPr lang="en-US" dirty="0" err="1" smtClean="0">
                    <a:solidFill>
                      <a:schemeClr val="bg1"/>
                    </a:solidFill>
                  </a:rPr>
                  <a:t>word|dew</a:t>
                </a:r>
                <a:endParaRPr lang="en-US" dirty="0" smtClean="0">
                  <a:solidFill>
                    <a:schemeClr val="bg1"/>
                  </a:solidFill>
                </a:endParaRPr>
              </a:p>
              <a:p>
                <a:pPr>
                  <a:spcBef>
                    <a:spcPts val="2400"/>
                  </a:spcBef>
                </a:pPr>
                <a:r>
                  <a:rPr lang="en-US" dirty="0" err="1" smtClean="0"/>
                  <a:t>word|hot</a:t>
                </a:r>
                <a:endParaRPr lang="en-US" dirty="0"/>
              </a:p>
            </p:txBody>
          </p:sp>
        </p:grpSp>
        <p:sp>
          <p:nvSpPr>
            <p:cNvPr id="20" name="Rectangle 19"/>
            <p:cNvSpPr/>
            <p:nvPr/>
          </p:nvSpPr>
          <p:spPr>
            <a:xfrm>
              <a:off x="1237062" y="3303340"/>
              <a:ext cx="1077539" cy="1431161"/>
            </a:xfrm>
            <a:prstGeom prst="rect">
              <a:avLst/>
            </a:prstGeom>
          </p:spPr>
          <p:txBody>
            <a:bodyPr wrap="none">
              <a:spAutoFit/>
            </a:bodyPr>
            <a:lstStyle/>
            <a:p>
              <a:pPr>
                <a:spcBef>
                  <a:spcPts val="600"/>
                </a:spcBef>
              </a:pPr>
              <a:r>
                <a:rPr lang="en-US" dirty="0" smtClean="0"/>
                <a:t>tod|0500</a:t>
              </a:r>
            </a:p>
            <a:p>
              <a:pPr>
                <a:spcBef>
                  <a:spcPts val="600"/>
                </a:spcBef>
              </a:pPr>
              <a:r>
                <a:rPr lang="en-US" dirty="0" smtClean="0"/>
                <a:t>tod|0800</a:t>
              </a:r>
            </a:p>
            <a:p>
              <a:pPr>
                <a:spcBef>
                  <a:spcPts val="600"/>
                </a:spcBef>
              </a:pPr>
              <a:endParaRPr lang="en-US" dirty="0" smtClean="0"/>
            </a:p>
            <a:p>
              <a:pPr>
                <a:spcBef>
                  <a:spcPts val="600"/>
                </a:spcBef>
              </a:pPr>
              <a:r>
                <a:rPr lang="en-US" dirty="0" smtClean="0"/>
                <a:t>tod|1400</a:t>
              </a:r>
              <a:endParaRPr lang="en-US" dirty="0"/>
            </a:p>
          </p:txBody>
        </p:sp>
      </p:grpSp>
      <p:sp>
        <p:nvSpPr>
          <p:cNvPr id="17" name="Right Arrow 16"/>
          <p:cNvSpPr/>
          <p:nvPr/>
        </p:nvSpPr>
        <p:spPr bwMode="auto">
          <a:xfrm>
            <a:off x="3383434" y="3683465"/>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8" name="TextBox 27"/>
          <p:cNvSpPr txBox="1"/>
          <p:nvPr/>
        </p:nvSpPr>
        <p:spPr>
          <a:xfrm>
            <a:off x="2076914" y="1288851"/>
            <a:ext cx="4912999" cy="400110"/>
          </a:xfrm>
          <a:prstGeom prst="rect">
            <a:avLst/>
          </a:prstGeom>
          <a:noFill/>
        </p:spPr>
        <p:txBody>
          <a:bodyPr wrap="square" rtlCol="0">
            <a:spAutoFit/>
          </a:bodyPr>
          <a:lstStyle/>
          <a:p>
            <a:pPr algn="ctr"/>
            <a:r>
              <a:rPr lang="en-US" sz="2000" b="1" dirty="0" smtClean="0"/>
              <a:t>2. Cartesian Product</a:t>
            </a:r>
            <a:endParaRPr lang="en-US" sz="2000" b="1" dirty="0"/>
          </a:p>
        </p:txBody>
      </p:sp>
      <p:sp>
        <p:nvSpPr>
          <p:cNvPr id="29" name="Right Arrow 28"/>
          <p:cNvSpPr/>
          <p:nvPr/>
        </p:nvSpPr>
        <p:spPr bwMode="auto">
          <a:xfrm>
            <a:off x="778895" y="3683465"/>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30" name="Rectangle 29"/>
          <p:cNvSpPr/>
          <p:nvPr/>
        </p:nvSpPr>
        <p:spPr bwMode="auto">
          <a:xfrm>
            <a:off x="2801124" y="3670939"/>
            <a:ext cx="323436" cy="323306"/>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31" name="Rectangle 30"/>
          <p:cNvSpPr/>
          <p:nvPr/>
        </p:nvSpPr>
        <p:spPr bwMode="auto">
          <a:xfrm>
            <a:off x="5393012" y="3670939"/>
            <a:ext cx="323436" cy="323306"/>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32" name="Rectangle 31"/>
          <p:cNvSpPr/>
          <p:nvPr/>
        </p:nvSpPr>
        <p:spPr bwMode="auto">
          <a:xfrm>
            <a:off x="8100692" y="4023074"/>
            <a:ext cx="419191" cy="323306"/>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36" name="TextBox 35"/>
          <p:cNvSpPr txBox="1"/>
          <p:nvPr/>
        </p:nvSpPr>
        <p:spPr>
          <a:xfrm>
            <a:off x="8419791" y="3338597"/>
            <a:ext cx="461986" cy="369332"/>
          </a:xfrm>
          <a:prstGeom prst="rect">
            <a:avLst/>
          </a:prstGeom>
          <a:noFill/>
        </p:spPr>
        <p:txBody>
          <a:bodyPr wrap="none" rtlCol="0">
            <a:spAutoFit/>
          </a:bodyPr>
          <a:lstStyle/>
          <a:p>
            <a:pPr algn="ctr"/>
            <a:r>
              <a:rPr lang="en-US" dirty="0">
                <a:solidFill>
                  <a:schemeClr val="accent6"/>
                </a:solidFill>
                <a:latin typeface="Times New Roman" panose="02020603050405020304" pitchFamily="18" charset="0"/>
              </a:rPr>
              <a:t>①</a:t>
            </a:r>
            <a:endParaRPr lang="en-US" dirty="0">
              <a:solidFill>
                <a:schemeClr val="accent6"/>
              </a:solidFill>
            </a:endParaRPr>
          </a:p>
        </p:txBody>
      </p:sp>
      <p:sp>
        <p:nvSpPr>
          <p:cNvPr id="38" name="TextBox 37"/>
          <p:cNvSpPr txBox="1"/>
          <p:nvPr/>
        </p:nvSpPr>
        <p:spPr>
          <a:xfrm>
            <a:off x="8419791" y="4257465"/>
            <a:ext cx="461986" cy="369332"/>
          </a:xfrm>
          <a:prstGeom prst="rect">
            <a:avLst/>
          </a:prstGeom>
          <a:noFill/>
        </p:spPr>
        <p:txBody>
          <a:bodyPr wrap="none" rtlCol="0">
            <a:spAutoFit/>
          </a:bodyPr>
          <a:lstStyle/>
          <a:p>
            <a:pPr algn="ctr"/>
            <a:r>
              <a:rPr lang="en-US" dirty="0">
                <a:solidFill>
                  <a:schemeClr val="accent6"/>
                </a:solidFill>
                <a:latin typeface="Times New Roman" panose="02020603050405020304" pitchFamily="18" charset="0"/>
              </a:rPr>
              <a:t>②</a:t>
            </a:r>
            <a:endParaRPr lang="en-US" dirty="0">
              <a:solidFill>
                <a:schemeClr val="accent6"/>
              </a:solidFill>
            </a:endParaRPr>
          </a:p>
        </p:txBody>
      </p:sp>
      <p:pic>
        <p:nvPicPr>
          <p:cNvPr id="40" name="Picture 39"/>
          <p:cNvPicPr>
            <a:picLocks noChangeAspect="1"/>
          </p:cNvPicPr>
          <p:nvPr/>
        </p:nvPicPr>
        <p:blipFill>
          <a:blip r:embed="rId4"/>
          <a:stretch>
            <a:fillRect/>
          </a:stretch>
        </p:blipFill>
        <p:spPr>
          <a:xfrm>
            <a:off x="189273" y="4901288"/>
            <a:ext cx="4244059" cy="1172845"/>
          </a:xfrm>
          <a:prstGeom prst="rect">
            <a:avLst/>
          </a:prstGeom>
        </p:spPr>
      </p:pic>
      <p:sp>
        <p:nvSpPr>
          <p:cNvPr id="41" name="TextBox 40"/>
          <p:cNvSpPr txBox="1"/>
          <p:nvPr/>
        </p:nvSpPr>
        <p:spPr>
          <a:xfrm>
            <a:off x="1602659" y="4848503"/>
            <a:ext cx="476412" cy="338554"/>
          </a:xfrm>
          <a:prstGeom prst="rect">
            <a:avLst/>
          </a:prstGeom>
          <a:noFill/>
        </p:spPr>
        <p:txBody>
          <a:bodyPr wrap="none" rtlCol="0">
            <a:spAutoFit/>
          </a:bodyPr>
          <a:lstStyle/>
          <a:p>
            <a:pPr algn="ctr"/>
            <a:r>
              <a:rPr lang="en-US" sz="1600" dirty="0" smtClean="0"/>
              <a:t>= 4</a:t>
            </a:r>
            <a:endParaRPr lang="en-US" sz="1600" dirty="0"/>
          </a:p>
        </p:txBody>
      </p:sp>
      <p:sp>
        <p:nvSpPr>
          <p:cNvPr id="42" name="TextBox 41"/>
          <p:cNvSpPr txBox="1"/>
          <p:nvPr/>
        </p:nvSpPr>
        <p:spPr>
          <a:xfrm>
            <a:off x="2263175" y="5462853"/>
            <a:ext cx="476412" cy="338554"/>
          </a:xfrm>
          <a:prstGeom prst="rect">
            <a:avLst/>
          </a:prstGeom>
          <a:noFill/>
        </p:spPr>
        <p:txBody>
          <a:bodyPr wrap="none" rtlCol="0">
            <a:spAutoFit/>
          </a:bodyPr>
          <a:lstStyle/>
          <a:p>
            <a:pPr algn="ctr"/>
            <a:r>
              <a:rPr lang="en-US" sz="1600" dirty="0" smtClean="0"/>
              <a:t>= 2</a:t>
            </a:r>
            <a:endParaRPr lang="en-US" sz="1600" dirty="0"/>
          </a:p>
        </p:txBody>
      </p:sp>
      <p:sp>
        <p:nvSpPr>
          <p:cNvPr id="43" name="TextBox 42"/>
          <p:cNvSpPr txBox="1"/>
          <p:nvPr/>
        </p:nvSpPr>
        <p:spPr>
          <a:xfrm>
            <a:off x="1909994" y="5149157"/>
            <a:ext cx="476412" cy="338554"/>
          </a:xfrm>
          <a:prstGeom prst="rect">
            <a:avLst/>
          </a:prstGeom>
          <a:noFill/>
        </p:spPr>
        <p:txBody>
          <a:bodyPr wrap="none" rtlCol="0">
            <a:spAutoFit/>
          </a:bodyPr>
          <a:lstStyle/>
          <a:p>
            <a:pPr algn="ctr"/>
            <a:r>
              <a:rPr lang="en-US" sz="1600" dirty="0" smtClean="0"/>
              <a:t>= 2</a:t>
            </a:r>
            <a:endParaRPr lang="en-US" sz="1600" dirty="0"/>
          </a:p>
        </p:txBody>
      </p:sp>
      <p:pic>
        <p:nvPicPr>
          <p:cNvPr id="27" name="Picture 26"/>
          <p:cNvPicPr>
            <a:picLocks noChangeAspect="1"/>
          </p:cNvPicPr>
          <p:nvPr/>
        </p:nvPicPr>
        <p:blipFill>
          <a:blip r:embed="rId5"/>
          <a:stretch>
            <a:fillRect/>
          </a:stretch>
        </p:blipFill>
        <p:spPr>
          <a:xfrm>
            <a:off x="5928921" y="5090953"/>
            <a:ext cx="2867025" cy="971550"/>
          </a:xfrm>
          <a:prstGeom prst="rect">
            <a:avLst/>
          </a:prstGeom>
        </p:spPr>
      </p:pic>
    </p:spTree>
    <p:extLst>
      <p:ext uri="{BB962C8B-B14F-4D97-AF65-F5344CB8AC3E}">
        <p14:creationId xmlns:p14="http://schemas.microsoft.com/office/powerpoint/2010/main" val="20617871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Outer Product</a:t>
            </a:r>
            <a:endParaRPr lang="en-US" dirty="0"/>
          </a:p>
        </p:txBody>
      </p:sp>
      <p:grpSp>
        <p:nvGrpSpPr>
          <p:cNvPr id="18" name="Group 17"/>
          <p:cNvGrpSpPr/>
          <p:nvPr/>
        </p:nvGrpSpPr>
        <p:grpSpPr>
          <a:xfrm>
            <a:off x="1237062" y="1906034"/>
            <a:ext cx="7558884" cy="2828467"/>
            <a:chOff x="1237062" y="1906034"/>
            <a:chExt cx="7558884" cy="2828467"/>
          </a:xfrm>
        </p:grpSpPr>
        <p:grpSp>
          <p:nvGrpSpPr>
            <p:cNvPr id="19" name="Group 18"/>
            <p:cNvGrpSpPr/>
            <p:nvPr/>
          </p:nvGrpSpPr>
          <p:grpSpPr>
            <a:xfrm>
              <a:off x="1958122" y="1906034"/>
              <a:ext cx="6837824" cy="2828467"/>
              <a:chOff x="4393989" y="2016981"/>
              <a:chExt cx="6833095" cy="2828467"/>
            </a:xfrm>
          </p:grpSpPr>
          <mc:AlternateContent xmlns:mc="http://schemas.openxmlformats.org/markup-compatibility/2006" xmlns:a14="http://schemas.microsoft.com/office/drawing/2010/main">
            <mc:Choice Requires="a14">
              <p:sp>
                <p:nvSpPr>
                  <p:cNvPr id="21" name="TextBox 20"/>
                  <p:cNvSpPr txBox="1"/>
                  <p:nvPr/>
                </p:nvSpPr>
                <p:spPr>
                  <a:xfrm>
                    <a:off x="4393989" y="3414887"/>
                    <a:ext cx="6833095" cy="1360629"/>
                  </a:xfrm>
                  <a:prstGeom prst="rect">
                    <a:avLst/>
                  </a:prstGeom>
                  <a:noFill/>
                </p:spPr>
                <p:txBody>
                  <a:bodyPr wrap="square" lIns="0" tIns="0" rIns="0" bIns="0" rtlCol="0">
                    <a:spAutoFit/>
                  </a:bodyPr>
                  <a:lstStyle/>
                  <a:p>
                    <a:r>
                      <a:rPr lang="en-US" sz="2400" b="1" dirty="0" smtClean="0"/>
                      <a:t>    </a:t>
                    </a:r>
                    <a14:m>
                      <m:oMath xmlns:m="http://schemas.openxmlformats.org/officeDocument/2006/math">
                        <m:d>
                          <m:dPr>
                            <m:begChr m:val="["/>
                            <m:endChr m:val="]"/>
                            <m:ctrlPr>
                              <a:rPr lang="en-US" sz="2400" b="1" i="1" smtClean="0">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latin typeface="Cambria Math" panose="02040503050406030204" pitchFamily="18" charset="0"/>
                                    </a:rPr>
                                    <m:t>𝟔</m:t>
                                  </m:r>
                                </m:e>
                                <m:e>
                                  <m:r>
                                    <a:rPr lang="en-US" sz="2400" b="1" i="1">
                                      <a:solidFill>
                                        <a:schemeClr val="bg1"/>
                                      </a:solidFill>
                                      <a:latin typeface="Cambria Math" panose="02040503050406030204" pitchFamily="18" charset="0"/>
                                    </a:rPr>
                                    <m:t>𝟎</m:t>
                                  </m:r>
                                </m:e>
                              </m:mr>
                              <m:mr>
                                <m:e>
                                  <m:r>
                                    <a:rPr lang="en-US" sz="2400" b="1" i="1" smtClean="0">
                                      <a:solidFill>
                                        <a:schemeClr val="tx1"/>
                                      </a:solidFill>
                                      <a:latin typeface="Cambria Math" panose="02040503050406030204" pitchFamily="18" charset="0"/>
                                    </a:rPr>
                                    <m:t>𝟓</m:t>
                                  </m:r>
                                </m:e>
                                <m:e>
                                  <m:r>
                                    <a:rPr lang="en-US" sz="2400" b="1" i="1" smtClean="0">
                                      <a:latin typeface="Cambria Math" panose="02040503050406030204" pitchFamily="18" charset="0"/>
                                    </a:rPr>
                                    <m:t>𝟒</m:t>
                                  </m:r>
                                </m:e>
                              </m:mr>
                              <m:mr>
                                <m:e>
                                  <m:r>
                                    <a:rPr lang="en-US" sz="2400" b="1" i="1" smtClean="0">
                                      <a:solidFill>
                                        <a:schemeClr val="bg1"/>
                                      </a:solidFill>
                                      <a:latin typeface="Cambria Math" panose="02040503050406030204" pitchFamily="18" charset="0"/>
                                    </a:rPr>
                                    <m:t>𝟎</m:t>
                                  </m:r>
                                </m:e>
                                <m:e>
                                  <m:r>
                                    <a:rPr lang="en-US" sz="2400" b="1" i="1">
                                      <a:solidFill>
                                        <a:schemeClr val="bg1"/>
                                      </a:solidFill>
                                      <a:latin typeface="Cambria Math" panose="02040503050406030204" pitchFamily="18" charset="0"/>
                                    </a:rPr>
                                    <m:t>𝟎</m:t>
                                  </m:r>
                                </m:e>
                              </m:mr>
                              <m:mr>
                                <m:e>
                                  <m:r>
                                    <a:rPr lang="en-US" sz="2400" b="1" i="1" smtClean="0">
                                      <a:latin typeface="Cambria Math" panose="02040503050406030204" pitchFamily="18" charset="0"/>
                                    </a:rPr>
                                    <m:t>𝟐</m:t>
                                  </m:r>
                                </m:e>
                                <m:e>
                                  <m:r>
                                    <a:rPr lang="en-US" sz="2400" b="1" i="1" smtClean="0">
                                      <a:solidFill>
                                        <a:schemeClr val="bg1"/>
                                      </a:solidFill>
                                      <a:latin typeface="Cambria Math" panose="02040503050406030204" pitchFamily="18" charset="0"/>
                                    </a:rPr>
                                    <m:t>𝟎</m:t>
                                  </m:r>
                                </m:e>
                              </m:mr>
                            </m:m>
                          </m:e>
                        </m:d>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𝟎</m:t>
                                  </m:r>
                                </m:e>
                              </m:mr>
                              <m:mr>
                                <m:e>
                                  <m:r>
                                    <a:rPr lang="en-US" sz="2400" b="1" i="1" smtClean="0">
                                      <a:solidFill>
                                        <a:schemeClr val="bg1"/>
                                      </a:solidFill>
                                      <a:latin typeface="Cambria Math" panose="02040503050406030204" pitchFamily="18" charset="0"/>
                                    </a:rPr>
                                    <m:t>𝟎</m:t>
                                  </m:r>
                                </m:e>
                                <m:e>
                                  <m:r>
                                    <a:rPr lang="en-US" sz="2400" b="1" i="1">
                                      <a:latin typeface="Cambria Math" panose="02040503050406030204" pitchFamily="18" charset="0"/>
                                    </a:rPr>
                                    <m:t>𝟑</m:t>
                                  </m:r>
                                </m:e>
                              </m:mr>
                              <m:mr>
                                <m:e>
                                  <m:r>
                                    <a:rPr lang="en-US" sz="2400" b="1" i="1">
                                      <a:latin typeface="Cambria Math" panose="02040503050406030204" pitchFamily="18" charset="0"/>
                                    </a:rPr>
                                    <m:t>𝟓</m:t>
                                  </m:r>
                                </m:e>
                                <m:e>
                                  <m:r>
                                    <a:rPr lang="en-US" sz="2400" b="1" i="1" smtClean="0">
                                      <a:solidFill>
                                        <a:schemeClr val="bg1"/>
                                      </a:solidFill>
                                      <a:latin typeface="Cambria Math" panose="02040503050406030204" pitchFamily="18" charset="0"/>
                                    </a:rPr>
                                    <m:t>𝟎</m:t>
                                  </m:r>
                                </m:e>
                              </m:mr>
                              <m:mr>
                                <m:e>
                                  <m:r>
                                    <a:rPr lang="en-US" sz="2400" b="1" i="1">
                                      <a:latin typeface="Cambria Math" panose="02040503050406030204" pitchFamily="18" charset="0"/>
                                    </a:rPr>
                                    <m:t>𝟑</m:t>
                                  </m:r>
                                </m:e>
                                <m:e>
                                  <m:r>
                                    <a:rPr lang="en-US" sz="2400" b="1" i="1">
                                      <a:latin typeface="Cambria Math" panose="02040503050406030204" pitchFamily="18" charset="0"/>
                                    </a:rPr>
                                    <m:t>𝟒</m:t>
                                  </m:r>
                                </m:e>
                              </m:mr>
                            </m:m>
                          </m:e>
                        </m:d>
                        <m:r>
                          <a:rPr lang="en-US" sz="2400" b="1" i="1" smtClean="0">
                            <a:latin typeface="Cambria Math" panose="02040503050406030204" pitchFamily="18" charset="0"/>
                          </a:rPr>
                          <m:t>=</m:t>
                        </m:r>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smtClean="0">
                                    <a:solidFill>
                                      <a:schemeClr val="bg1"/>
                                    </a:solidFill>
                                    <a:latin typeface="Cambria Math" panose="02040503050406030204" pitchFamily="18" charset="0"/>
                                  </a:rPr>
                                </m:ctrlPr>
                              </m:mPr>
                              <m:mr>
                                <m:e>
                                  <m:r>
                                    <m:rPr>
                                      <m:brk m:alnAt="7"/>
                                    </m:rPr>
                                    <a:rPr lang="en-US" sz="2400" b="1" i="1">
                                      <a:solidFill>
                                        <a:schemeClr val="bg1"/>
                                      </a:solidFill>
                                      <a:latin typeface="Cambria Math" panose="02040503050406030204" pitchFamily="18" charset="0"/>
                                    </a:rPr>
                                    <m:t>𝟔</m:t>
                                  </m:r>
                                </m:e>
                                <m:e>
                                  <m:r>
                                    <a:rPr lang="en-US" sz="2400" b="1" i="1" smtClean="0">
                                      <a:solidFill>
                                        <a:schemeClr val="tx1"/>
                                      </a:solidFill>
                                      <a:latin typeface="Cambria Math" panose="02040503050406030204" pitchFamily="18" charset="0"/>
                                    </a:rPr>
                                    <m:t>𝟏𝟓</m:t>
                                  </m:r>
                                </m:e>
                              </m:mr>
                              <m:mr>
                                <m:e>
                                  <m:r>
                                    <a:rPr lang="en-US" sz="2400" b="1" i="1" smtClean="0">
                                      <a:solidFill>
                                        <a:schemeClr val="bg1"/>
                                      </a:solidFill>
                                      <a:latin typeface="Cambria Math" panose="02040503050406030204" pitchFamily="18" charset="0"/>
                                    </a:rPr>
                                    <m:t>𝟎</m:t>
                                  </m:r>
                                </m:e>
                                <m:e>
                                  <m:r>
                                    <a:rPr lang="en-US" sz="2400" b="1" i="1" smtClean="0">
                                      <a:solidFill>
                                        <a:schemeClr val="tx1"/>
                                      </a:solidFill>
                                      <a:latin typeface="Cambria Math" panose="02040503050406030204" pitchFamily="18" charset="0"/>
                                    </a:rPr>
                                    <m:t>𝟏𝟐</m:t>
                                  </m:r>
                                </m:e>
                              </m:mr>
                            </m:m>
                          </m:e>
                        </m:d>
                      </m:oMath>
                    </a14:m>
                    <a:r>
                      <a:rPr lang="en-US" sz="2400" b="1" dirty="0"/>
                      <a:t> </a:t>
                    </a:r>
                  </a:p>
                </p:txBody>
              </p:sp>
            </mc:Choice>
            <mc:Fallback xmlns="">
              <p:sp>
                <p:nvSpPr>
                  <p:cNvPr id="21" name="TextBox 20"/>
                  <p:cNvSpPr txBox="1">
                    <a:spLocks noRot="1" noChangeAspect="1" noMove="1" noResize="1" noEditPoints="1" noAdjustHandles="1" noChangeArrowheads="1" noChangeShapeType="1" noTextEdit="1"/>
                  </p:cNvSpPr>
                  <p:nvPr/>
                </p:nvSpPr>
                <p:spPr>
                  <a:xfrm>
                    <a:off x="4393989" y="3414887"/>
                    <a:ext cx="6833095" cy="1360629"/>
                  </a:xfrm>
                  <a:prstGeom prst="rect">
                    <a:avLst/>
                  </a:prstGeom>
                  <a:blipFill rotWithShape="0">
                    <a:blip r:embed="rId3"/>
                    <a:stretch>
                      <a:fillRect/>
                    </a:stretch>
                  </a:blipFill>
                </p:spPr>
                <p:txBody>
                  <a:bodyPr/>
                  <a:lstStyle/>
                  <a:p>
                    <a:r>
                      <a:rPr lang="en-US">
                        <a:noFill/>
                      </a:rPr>
                      <a:t> </a:t>
                    </a:r>
                  </a:p>
                </p:txBody>
              </p:sp>
            </mc:Fallback>
          </mc:AlternateContent>
          <p:sp>
            <p:nvSpPr>
              <p:cNvPr id="22" name="Rectangle 21"/>
              <p:cNvSpPr/>
              <p:nvPr/>
            </p:nvSpPr>
            <p:spPr>
              <a:xfrm rot="16200000">
                <a:off x="4479261" y="2290583"/>
                <a:ext cx="1385316" cy="838111"/>
              </a:xfrm>
              <a:prstGeom prst="rect">
                <a:avLst/>
              </a:prstGeom>
            </p:spPr>
            <p:txBody>
              <a:bodyPr wrap="none">
                <a:spAutoFit/>
              </a:bodyPr>
              <a:lstStyle/>
              <a:p>
                <a:pPr>
                  <a:spcBef>
                    <a:spcPts val="1500"/>
                  </a:spcBef>
                </a:pPr>
                <a:r>
                  <a:rPr lang="en-US" dirty="0" err="1"/>
                  <a:t>word|coffee</a:t>
                </a:r>
                <a:endParaRPr lang="en-US" dirty="0"/>
              </a:p>
              <a:p>
                <a:pPr>
                  <a:spcBef>
                    <a:spcPts val="1500"/>
                  </a:spcBef>
                </a:pPr>
                <a:r>
                  <a:rPr lang="en-US" dirty="0" err="1"/>
                  <a:t>word|desert</a:t>
                </a:r>
                <a:endParaRPr lang="en-US" dirty="0"/>
              </a:p>
            </p:txBody>
          </p:sp>
          <p:sp>
            <p:nvSpPr>
              <p:cNvPr id="23" name="Rectangle 22"/>
              <p:cNvSpPr/>
              <p:nvPr/>
            </p:nvSpPr>
            <p:spPr>
              <a:xfrm>
                <a:off x="6291448" y="3414287"/>
                <a:ext cx="1076794" cy="1431161"/>
              </a:xfrm>
              <a:prstGeom prst="rect">
                <a:avLst/>
              </a:prstGeom>
            </p:spPr>
            <p:txBody>
              <a:bodyPr wrap="none">
                <a:spAutoFit/>
              </a:bodyPr>
              <a:lstStyle/>
              <a:p>
                <a:pPr>
                  <a:spcBef>
                    <a:spcPts val="600"/>
                  </a:spcBef>
                </a:pPr>
                <a:endParaRPr lang="en-US" dirty="0" smtClean="0"/>
              </a:p>
              <a:p>
                <a:pPr>
                  <a:spcBef>
                    <a:spcPts val="600"/>
                  </a:spcBef>
                </a:pPr>
                <a:r>
                  <a:rPr lang="en-US" dirty="0" smtClean="0"/>
                  <a:t>tod|0800</a:t>
                </a:r>
              </a:p>
              <a:p>
                <a:pPr>
                  <a:spcBef>
                    <a:spcPts val="600"/>
                  </a:spcBef>
                </a:pPr>
                <a:r>
                  <a:rPr lang="en-US" dirty="0" smtClean="0"/>
                  <a:t>tod|0900</a:t>
                </a:r>
              </a:p>
              <a:p>
                <a:pPr>
                  <a:spcBef>
                    <a:spcPts val="600"/>
                  </a:spcBef>
                </a:pPr>
                <a:r>
                  <a:rPr lang="en-US" dirty="0" smtClean="0"/>
                  <a:t>tod|1400</a:t>
                </a:r>
                <a:endParaRPr lang="en-US" dirty="0"/>
              </a:p>
            </p:txBody>
          </p:sp>
          <p:sp>
            <p:nvSpPr>
              <p:cNvPr id="24" name="Rectangle 23"/>
              <p:cNvSpPr/>
              <p:nvPr/>
            </p:nvSpPr>
            <p:spPr>
              <a:xfrm rot="16200000">
                <a:off x="7146717" y="2411588"/>
                <a:ext cx="1167307" cy="838691"/>
              </a:xfrm>
              <a:prstGeom prst="rect">
                <a:avLst/>
              </a:prstGeom>
            </p:spPr>
            <p:txBody>
              <a:bodyPr wrap="none">
                <a:spAutoFit/>
              </a:bodyPr>
              <a:lstStyle/>
              <a:p>
                <a:pPr>
                  <a:spcBef>
                    <a:spcPts val="1500"/>
                  </a:spcBef>
                </a:pPr>
                <a:r>
                  <a:rPr lang="en-US" dirty="0" err="1" smtClean="0"/>
                  <a:t>word|dew</a:t>
                </a:r>
                <a:endParaRPr lang="en-US" dirty="0" smtClean="0"/>
              </a:p>
              <a:p>
                <a:pPr>
                  <a:spcBef>
                    <a:spcPts val="1500"/>
                  </a:spcBef>
                </a:pPr>
                <a:r>
                  <a:rPr lang="en-US" dirty="0" err="1" smtClean="0"/>
                  <a:t>word|hot</a:t>
                </a:r>
                <a:endParaRPr lang="en-US" dirty="0"/>
              </a:p>
            </p:txBody>
          </p:sp>
          <p:sp>
            <p:nvSpPr>
              <p:cNvPr id="25" name="Rectangle 24"/>
              <p:cNvSpPr/>
              <p:nvPr/>
            </p:nvSpPr>
            <p:spPr>
              <a:xfrm>
                <a:off x="8573788" y="3725570"/>
                <a:ext cx="1385316" cy="723275"/>
              </a:xfrm>
              <a:prstGeom prst="rect">
                <a:avLst/>
              </a:prstGeom>
            </p:spPr>
            <p:txBody>
              <a:bodyPr wrap="none">
                <a:spAutoFit/>
              </a:bodyPr>
              <a:lstStyle/>
              <a:p>
                <a:pPr>
                  <a:spcBef>
                    <a:spcPts val="600"/>
                  </a:spcBef>
                </a:pPr>
                <a:r>
                  <a:rPr lang="en-US" dirty="0" err="1" smtClean="0"/>
                  <a:t>word|coffee</a:t>
                </a:r>
                <a:endParaRPr lang="en-US" dirty="0" smtClean="0"/>
              </a:p>
              <a:p>
                <a:pPr>
                  <a:spcBef>
                    <a:spcPts val="600"/>
                  </a:spcBef>
                </a:pPr>
                <a:r>
                  <a:rPr lang="en-US" dirty="0" err="1" smtClean="0"/>
                  <a:t>word|desert</a:t>
                </a:r>
                <a:endParaRPr lang="en-US" dirty="0"/>
              </a:p>
            </p:txBody>
          </p:sp>
        </p:grpSp>
        <p:sp>
          <p:nvSpPr>
            <p:cNvPr id="20" name="Rectangle 19"/>
            <p:cNvSpPr/>
            <p:nvPr/>
          </p:nvSpPr>
          <p:spPr>
            <a:xfrm>
              <a:off x="1237062" y="3303340"/>
              <a:ext cx="1077539" cy="1431161"/>
            </a:xfrm>
            <a:prstGeom prst="rect">
              <a:avLst/>
            </a:prstGeom>
          </p:spPr>
          <p:txBody>
            <a:bodyPr wrap="none">
              <a:spAutoFit/>
            </a:bodyPr>
            <a:lstStyle/>
            <a:p>
              <a:pPr>
                <a:spcBef>
                  <a:spcPts val="600"/>
                </a:spcBef>
              </a:pPr>
              <a:r>
                <a:rPr lang="en-US" dirty="0" smtClean="0"/>
                <a:t>tod|0500</a:t>
              </a:r>
            </a:p>
            <a:p>
              <a:pPr>
                <a:spcBef>
                  <a:spcPts val="600"/>
                </a:spcBef>
              </a:pPr>
              <a:r>
                <a:rPr lang="en-US" dirty="0" smtClean="0"/>
                <a:t>tod|0800</a:t>
              </a:r>
            </a:p>
            <a:p>
              <a:pPr>
                <a:spcBef>
                  <a:spcPts val="600"/>
                </a:spcBef>
              </a:pPr>
              <a:endParaRPr lang="en-US" dirty="0" smtClean="0"/>
            </a:p>
            <a:p>
              <a:pPr>
                <a:spcBef>
                  <a:spcPts val="600"/>
                </a:spcBef>
              </a:pPr>
              <a:r>
                <a:rPr lang="en-US" dirty="0" smtClean="0"/>
                <a:t>tod|1400</a:t>
              </a:r>
              <a:endParaRPr lang="en-US" dirty="0"/>
            </a:p>
          </p:txBody>
        </p:sp>
      </p:grpSp>
      <p:sp>
        <p:nvSpPr>
          <p:cNvPr id="17" name="Right Arrow 16"/>
          <p:cNvSpPr/>
          <p:nvPr/>
        </p:nvSpPr>
        <p:spPr bwMode="auto">
          <a:xfrm>
            <a:off x="3383434" y="4048810"/>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9" name="Right Arrow 28"/>
          <p:cNvSpPr/>
          <p:nvPr/>
        </p:nvSpPr>
        <p:spPr bwMode="auto">
          <a:xfrm>
            <a:off x="778895" y="4396134"/>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33" name="TextBox 32"/>
          <p:cNvSpPr txBox="1"/>
          <p:nvPr/>
        </p:nvSpPr>
        <p:spPr>
          <a:xfrm>
            <a:off x="2076914" y="1288851"/>
            <a:ext cx="4912999" cy="400110"/>
          </a:xfrm>
          <a:prstGeom prst="rect">
            <a:avLst/>
          </a:prstGeom>
          <a:noFill/>
        </p:spPr>
        <p:txBody>
          <a:bodyPr wrap="square" rtlCol="0">
            <a:spAutoFit/>
          </a:bodyPr>
          <a:lstStyle/>
          <a:p>
            <a:pPr algn="ctr"/>
            <a:r>
              <a:rPr lang="en-US" sz="2000" b="1" dirty="0" smtClean="0"/>
              <a:t>1. Align Rows</a:t>
            </a:r>
            <a:endParaRPr lang="en-US" sz="2000" b="1" dirty="0"/>
          </a:p>
        </p:txBody>
      </p:sp>
      <p:sp>
        <p:nvSpPr>
          <p:cNvPr id="28" name="TextBox 27"/>
          <p:cNvSpPr txBox="1"/>
          <p:nvPr/>
        </p:nvSpPr>
        <p:spPr>
          <a:xfrm>
            <a:off x="8419791" y="3338597"/>
            <a:ext cx="461986" cy="369332"/>
          </a:xfrm>
          <a:prstGeom prst="rect">
            <a:avLst/>
          </a:prstGeom>
          <a:noFill/>
        </p:spPr>
        <p:txBody>
          <a:bodyPr wrap="none" rtlCol="0">
            <a:spAutoFit/>
          </a:bodyPr>
          <a:lstStyle/>
          <a:p>
            <a:pPr algn="ctr"/>
            <a:r>
              <a:rPr lang="en-US" dirty="0">
                <a:solidFill>
                  <a:schemeClr val="accent6"/>
                </a:solidFill>
                <a:latin typeface="Times New Roman" panose="02020603050405020304" pitchFamily="18" charset="0"/>
              </a:rPr>
              <a:t>①</a:t>
            </a:r>
            <a:endParaRPr lang="en-US" dirty="0">
              <a:solidFill>
                <a:schemeClr val="accent6"/>
              </a:solidFill>
            </a:endParaRPr>
          </a:p>
        </p:txBody>
      </p:sp>
      <p:sp>
        <p:nvSpPr>
          <p:cNvPr id="31" name="TextBox 30"/>
          <p:cNvSpPr txBox="1"/>
          <p:nvPr/>
        </p:nvSpPr>
        <p:spPr>
          <a:xfrm>
            <a:off x="8419791" y="4257465"/>
            <a:ext cx="461986" cy="369332"/>
          </a:xfrm>
          <a:prstGeom prst="rect">
            <a:avLst/>
          </a:prstGeom>
          <a:noFill/>
        </p:spPr>
        <p:txBody>
          <a:bodyPr wrap="none" rtlCol="0">
            <a:spAutoFit/>
          </a:bodyPr>
          <a:lstStyle/>
          <a:p>
            <a:pPr algn="ctr"/>
            <a:r>
              <a:rPr lang="en-US" dirty="0">
                <a:solidFill>
                  <a:schemeClr val="accent6"/>
                </a:solidFill>
                <a:latin typeface="Times New Roman" panose="02020603050405020304" pitchFamily="18" charset="0"/>
              </a:rPr>
              <a:t>②</a:t>
            </a:r>
            <a:endParaRPr lang="en-US" dirty="0">
              <a:solidFill>
                <a:schemeClr val="accent6"/>
              </a:solidFill>
            </a:endParaRPr>
          </a:p>
        </p:txBody>
      </p:sp>
      <p:pic>
        <p:nvPicPr>
          <p:cNvPr id="37" name="Picture 36"/>
          <p:cNvPicPr>
            <a:picLocks noChangeAspect="1"/>
          </p:cNvPicPr>
          <p:nvPr/>
        </p:nvPicPr>
        <p:blipFill>
          <a:blip r:embed="rId4"/>
          <a:stretch>
            <a:fillRect/>
          </a:stretch>
        </p:blipFill>
        <p:spPr>
          <a:xfrm>
            <a:off x="189273" y="4901288"/>
            <a:ext cx="4244059" cy="1172845"/>
          </a:xfrm>
          <a:prstGeom prst="rect">
            <a:avLst/>
          </a:prstGeom>
        </p:spPr>
      </p:pic>
      <p:sp>
        <p:nvSpPr>
          <p:cNvPr id="38" name="TextBox 37"/>
          <p:cNvSpPr txBox="1"/>
          <p:nvPr/>
        </p:nvSpPr>
        <p:spPr>
          <a:xfrm>
            <a:off x="1602659" y="4848503"/>
            <a:ext cx="476412" cy="338554"/>
          </a:xfrm>
          <a:prstGeom prst="rect">
            <a:avLst/>
          </a:prstGeom>
          <a:noFill/>
        </p:spPr>
        <p:txBody>
          <a:bodyPr wrap="none" rtlCol="0">
            <a:spAutoFit/>
          </a:bodyPr>
          <a:lstStyle/>
          <a:p>
            <a:pPr algn="ctr"/>
            <a:r>
              <a:rPr lang="en-US" sz="1600" dirty="0" smtClean="0"/>
              <a:t>= 4</a:t>
            </a:r>
            <a:endParaRPr lang="en-US" sz="1600" dirty="0"/>
          </a:p>
        </p:txBody>
      </p:sp>
      <p:sp>
        <p:nvSpPr>
          <p:cNvPr id="39" name="TextBox 38"/>
          <p:cNvSpPr txBox="1"/>
          <p:nvPr/>
        </p:nvSpPr>
        <p:spPr>
          <a:xfrm>
            <a:off x="2263175" y="5462853"/>
            <a:ext cx="476412" cy="338554"/>
          </a:xfrm>
          <a:prstGeom prst="rect">
            <a:avLst/>
          </a:prstGeom>
          <a:noFill/>
        </p:spPr>
        <p:txBody>
          <a:bodyPr wrap="none" rtlCol="0">
            <a:spAutoFit/>
          </a:bodyPr>
          <a:lstStyle/>
          <a:p>
            <a:pPr algn="ctr"/>
            <a:r>
              <a:rPr lang="en-US" sz="1600" dirty="0" smtClean="0"/>
              <a:t>= 2</a:t>
            </a:r>
            <a:endParaRPr lang="en-US" sz="1600" dirty="0"/>
          </a:p>
        </p:txBody>
      </p:sp>
      <p:sp>
        <p:nvSpPr>
          <p:cNvPr id="40" name="TextBox 39"/>
          <p:cNvSpPr txBox="1"/>
          <p:nvPr/>
        </p:nvSpPr>
        <p:spPr>
          <a:xfrm>
            <a:off x="1909994" y="5149157"/>
            <a:ext cx="476412" cy="338554"/>
          </a:xfrm>
          <a:prstGeom prst="rect">
            <a:avLst/>
          </a:prstGeom>
          <a:noFill/>
        </p:spPr>
        <p:txBody>
          <a:bodyPr wrap="none" rtlCol="0">
            <a:spAutoFit/>
          </a:bodyPr>
          <a:lstStyle/>
          <a:p>
            <a:pPr algn="ctr"/>
            <a:r>
              <a:rPr lang="en-US" sz="1600" dirty="0" smtClean="0"/>
              <a:t>= 2</a:t>
            </a:r>
            <a:endParaRPr lang="en-US" sz="1600" dirty="0"/>
          </a:p>
        </p:txBody>
      </p:sp>
      <p:sp>
        <p:nvSpPr>
          <p:cNvPr id="27" name="Rectangle 26"/>
          <p:cNvSpPr/>
          <p:nvPr/>
        </p:nvSpPr>
        <p:spPr>
          <a:xfrm rot="16200000">
            <a:off x="7432702" y="2611926"/>
            <a:ext cx="1167307" cy="954767"/>
          </a:xfrm>
          <a:prstGeom prst="rect">
            <a:avLst/>
          </a:prstGeom>
        </p:spPr>
        <p:txBody>
          <a:bodyPr wrap="none">
            <a:spAutoFit/>
          </a:bodyPr>
          <a:lstStyle/>
          <a:p>
            <a:pPr>
              <a:spcBef>
                <a:spcPts val="2400"/>
              </a:spcBef>
            </a:pPr>
            <a:r>
              <a:rPr lang="en-US" dirty="0" err="1" smtClean="0">
                <a:solidFill>
                  <a:schemeClr val="bg1"/>
                </a:solidFill>
              </a:rPr>
              <a:t>word|dew</a:t>
            </a:r>
            <a:endParaRPr lang="en-US" dirty="0" smtClean="0">
              <a:solidFill>
                <a:schemeClr val="bg1"/>
              </a:solidFill>
            </a:endParaRPr>
          </a:p>
          <a:p>
            <a:pPr>
              <a:spcBef>
                <a:spcPts val="2400"/>
              </a:spcBef>
            </a:pPr>
            <a:r>
              <a:rPr lang="en-US" dirty="0" err="1" smtClean="0"/>
              <a:t>word|hot</a:t>
            </a:r>
            <a:endParaRPr lang="en-US" dirty="0"/>
          </a:p>
        </p:txBody>
      </p:sp>
      <p:pic>
        <p:nvPicPr>
          <p:cNvPr id="26" name="Picture 25"/>
          <p:cNvPicPr>
            <a:picLocks noChangeAspect="1"/>
          </p:cNvPicPr>
          <p:nvPr/>
        </p:nvPicPr>
        <p:blipFill>
          <a:blip r:embed="rId5"/>
          <a:stretch>
            <a:fillRect/>
          </a:stretch>
        </p:blipFill>
        <p:spPr>
          <a:xfrm>
            <a:off x="5928921" y="5090953"/>
            <a:ext cx="2867025" cy="971550"/>
          </a:xfrm>
          <a:prstGeom prst="rect">
            <a:avLst/>
          </a:prstGeom>
        </p:spPr>
      </p:pic>
    </p:spTree>
    <p:extLst>
      <p:ext uri="{BB962C8B-B14F-4D97-AF65-F5344CB8AC3E}">
        <p14:creationId xmlns:p14="http://schemas.microsoft.com/office/powerpoint/2010/main" val="35157864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Outer Product</a:t>
            </a:r>
            <a:endParaRPr lang="en-US" dirty="0"/>
          </a:p>
        </p:txBody>
      </p:sp>
      <p:grpSp>
        <p:nvGrpSpPr>
          <p:cNvPr id="18" name="Group 17"/>
          <p:cNvGrpSpPr/>
          <p:nvPr/>
        </p:nvGrpSpPr>
        <p:grpSpPr>
          <a:xfrm>
            <a:off x="1237062" y="1906034"/>
            <a:ext cx="7558884" cy="2828467"/>
            <a:chOff x="1237062" y="1906034"/>
            <a:chExt cx="7558884" cy="2828467"/>
          </a:xfrm>
        </p:grpSpPr>
        <p:grpSp>
          <p:nvGrpSpPr>
            <p:cNvPr id="19" name="Group 18"/>
            <p:cNvGrpSpPr/>
            <p:nvPr/>
          </p:nvGrpSpPr>
          <p:grpSpPr>
            <a:xfrm>
              <a:off x="1958122" y="1906034"/>
              <a:ext cx="6837824" cy="2828467"/>
              <a:chOff x="4393989" y="2016981"/>
              <a:chExt cx="6833095" cy="2828467"/>
            </a:xfrm>
          </p:grpSpPr>
          <mc:AlternateContent xmlns:mc="http://schemas.openxmlformats.org/markup-compatibility/2006" xmlns:a14="http://schemas.microsoft.com/office/drawing/2010/main">
            <mc:Choice Requires="a14">
              <p:sp>
                <p:nvSpPr>
                  <p:cNvPr id="21" name="TextBox 20"/>
                  <p:cNvSpPr txBox="1"/>
                  <p:nvPr/>
                </p:nvSpPr>
                <p:spPr>
                  <a:xfrm>
                    <a:off x="4393989" y="3414887"/>
                    <a:ext cx="6833095" cy="1360629"/>
                  </a:xfrm>
                  <a:prstGeom prst="rect">
                    <a:avLst/>
                  </a:prstGeom>
                  <a:noFill/>
                </p:spPr>
                <p:txBody>
                  <a:bodyPr wrap="square" lIns="0" tIns="0" rIns="0" bIns="0" rtlCol="0">
                    <a:spAutoFit/>
                  </a:bodyPr>
                  <a:lstStyle/>
                  <a:p>
                    <a:r>
                      <a:rPr lang="en-US" sz="2400" b="1" dirty="0" smtClean="0"/>
                      <a:t>    </a:t>
                    </a:r>
                    <a14:m>
                      <m:oMath xmlns:m="http://schemas.openxmlformats.org/officeDocument/2006/math">
                        <m:d>
                          <m:dPr>
                            <m:begChr m:val="["/>
                            <m:endChr m:val="]"/>
                            <m:ctrlPr>
                              <a:rPr lang="en-US" sz="2400" b="1" i="1" smtClean="0">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latin typeface="Cambria Math" panose="02040503050406030204" pitchFamily="18" charset="0"/>
                                    </a:rPr>
                                    <m:t>𝟔</m:t>
                                  </m:r>
                                </m:e>
                                <m:e>
                                  <m:r>
                                    <a:rPr lang="en-US" sz="2400" b="1" i="1">
                                      <a:solidFill>
                                        <a:schemeClr val="bg1"/>
                                      </a:solidFill>
                                      <a:latin typeface="Cambria Math" panose="02040503050406030204" pitchFamily="18" charset="0"/>
                                    </a:rPr>
                                    <m:t>𝟎</m:t>
                                  </m:r>
                                </m:e>
                              </m:mr>
                              <m:mr>
                                <m:e>
                                  <m:r>
                                    <a:rPr lang="en-US" sz="2400" b="1" i="1" smtClean="0">
                                      <a:solidFill>
                                        <a:schemeClr val="tx1"/>
                                      </a:solidFill>
                                      <a:latin typeface="Cambria Math" panose="02040503050406030204" pitchFamily="18" charset="0"/>
                                    </a:rPr>
                                    <m:t>𝟓</m:t>
                                  </m:r>
                                </m:e>
                                <m:e>
                                  <m:r>
                                    <a:rPr lang="en-US" sz="2400" b="1" i="1" smtClean="0">
                                      <a:latin typeface="Cambria Math" panose="02040503050406030204" pitchFamily="18" charset="0"/>
                                    </a:rPr>
                                    <m:t>𝟒</m:t>
                                  </m:r>
                                </m:e>
                              </m:mr>
                              <m:mr>
                                <m:e>
                                  <m:r>
                                    <a:rPr lang="en-US" sz="2400" b="1" i="1" smtClean="0">
                                      <a:solidFill>
                                        <a:schemeClr val="bg1"/>
                                      </a:solidFill>
                                      <a:latin typeface="Cambria Math" panose="02040503050406030204" pitchFamily="18" charset="0"/>
                                    </a:rPr>
                                    <m:t>𝟎</m:t>
                                  </m:r>
                                </m:e>
                                <m:e>
                                  <m:r>
                                    <a:rPr lang="en-US" sz="2400" b="1" i="1">
                                      <a:solidFill>
                                        <a:schemeClr val="bg1"/>
                                      </a:solidFill>
                                      <a:latin typeface="Cambria Math" panose="02040503050406030204" pitchFamily="18" charset="0"/>
                                    </a:rPr>
                                    <m:t>𝟎</m:t>
                                  </m:r>
                                </m:e>
                              </m:mr>
                              <m:mr>
                                <m:e>
                                  <m:r>
                                    <a:rPr lang="en-US" sz="2400" b="1" i="1" smtClean="0">
                                      <a:latin typeface="Cambria Math" panose="02040503050406030204" pitchFamily="18" charset="0"/>
                                    </a:rPr>
                                    <m:t>𝟐</m:t>
                                  </m:r>
                                </m:e>
                                <m:e>
                                  <m:r>
                                    <a:rPr lang="en-US" sz="2400" b="1" i="1" smtClean="0">
                                      <a:solidFill>
                                        <a:schemeClr val="bg1"/>
                                      </a:solidFill>
                                      <a:latin typeface="Cambria Math" panose="02040503050406030204" pitchFamily="18" charset="0"/>
                                    </a:rPr>
                                    <m:t>𝟎</m:t>
                                  </m:r>
                                </m:e>
                              </m:mr>
                            </m:m>
                          </m:e>
                        </m:d>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𝟎</m:t>
                                  </m:r>
                                </m:e>
                              </m:mr>
                              <m:mr>
                                <m:e>
                                  <m:r>
                                    <a:rPr lang="en-US" sz="2400" b="1" i="1" smtClean="0">
                                      <a:solidFill>
                                        <a:schemeClr val="bg1"/>
                                      </a:solidFill>
                                      <a:latin typeface="Cambria Math" panose="02040503050406030204" pitchFamily="18" charset="0"/>
                                    </a:rPr>
                                    <m:t>𝟎</m:t>
                                  </m:r>
                                </m:e>
                                <m:e>
                                  <m:r>
                                    <a:rPr lang="en-US" sz="2400" b="1" i="1">
                                      <a:latin typeface="Cambria Math" panose="02040503050406030204" pitchFamily="18" charset="0"/>
                                    </a:rPr>
                                    <m:t>𝟑</m:t>
                                  </m:r>
                                </m:e>
                              </m:mr>
                              <m:mr>
                                <m:e>
                                  <m:r>
                                    <a:rPr lang="en-US" sz="2400" b="1" i="1">
                                      <a:latin typeface="Cambria Math" panose="02040503050406030204" pitchFamily="18" charset="0"/>
                                    </a:rPr>
                                    <m:t>𝟓</m:t>
                                  </m:r>
                                </m:e>
                                <m:e>
                                  <m:r>
                                    <a:rPr lang="en-US" sz="2400" b="1" i="1" smtClean="0">
                                      <a:solidFill>
                                        <a:schemeClr val="bg1"/>
                                      </a:solidFill>
                                      <a:latin typeface="Cambria Math" panose="02040503050406030204" pitchFamily="18" charset="0"/>
                                    </a:rPr>
                                    <m:t>𝟎</m:t>
                                  </m:r>
                                </m:e>
                              </m:mr>
                              <m:mr>
                                <m:e>
                                  <m:r>
                                    <a:rPr lang="en-US" sz="2400" b="1" i="1">
                                      <a:latin typeface="Cambria Math" panose="02040503050406030204" pitchFamily="18" charset="0"/>
                                    </a:rPr>
                                    <m:t>𝟑</m:t>
                                  </m:r>
                                </m:e>
                                <m:e>
                                  <m:r>
                                    <a:rPr lang="en-US" sz="2400" b="1" i="1">
                                      <a:latin typeface="Cambria Math" panose="02040503050406030204" pitchFamily="18" charset="0"/>
                                    </a:rPr>
                                    <m:t>𝟒</m:t>
                                  </m:r>
                                </m:e>
                              </m:mr>
                            </m:m>
                          </m:e>
                        </m:d>
                        <m:r>
                          <a:rPr lang="en-US" sz="2400" b="1" i="1" smtClean="0">
                            <a:latin typeface="Cambria Math" panose="02040503050406030204" pitchFamily="18" charset="0"/>
                          </a:rPr>
                          <m:t>=</m:t>
                        </m:r>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smtClean="0">
                                    <a:solidFill>
                                      <a:schemeClr val="bg1"/>
                                    </a:solidFill>
                                    <a:latin typeface="Cambria Math" panose="02040503050406030204" pitchFamily="18" charset="0"/>
                                  </a:rPr>
                                </m:ctrlPr>
                              </m:mPr>
                              <m:mr>
                                <m:e>
                                  <m:r>
                                    <m:rPr>
                                      <m:brk m:alnAt="7"/>
                                    </m:rPr>
                                    <a:rPr lang="en-US" sz="2400" b="1" i="1">
                                      <a:solidFill>
                                        <a:schemeClr val="bg1"/>
                                      </a:solidFill>
                                      <a:latin typeface="Cambria Math" panose="02040503050406030204" pitchFamily="18" charset="0"/>
                                    </a:rPr>
                                    <m:t>𝟔</m:t>
                                  </m:r>
                                </m:e>
                                <m:e>
                                  <m:r>
                                    <a:rPr lang="en-US" sz="2400" b="1" i="1" smtClean="0">
                                      <a:solidFill>
                                        <a:schemeClr val="tx1"/>
                                      </a:solidFill>
                                      <a:latin typeface="Cambria Math" panose="02040503050406030204" pitchFamily="18" charset="0"/>
                                    </a:rPr>
                                    <m:t>𝟏𝟓</m:t>
                                  </m:r>
                                </m:e>
                              </m:mr>
                              <m:mr>
                                <m:e>
                                  <m:r>
                                    <a:rPr lang="en-US" sz="2400" b="1" i="1" smtClean="0">
                                      <a:solidFill>
                                        <a:schemeClr val="bg1"/>
                                      </a:solidFill>
                                      <a:latin typeface="Cambria Math" panose="02040503050406030204" pitchFamily="18" charset="0"/>
                                    </a:rPr>
                                    <m:t>𝟎</m:t>
                                  </m:r>
                                </m:e>
                                <m:e>
                                  <m:r>
                                    <a:rPr lang="en-US" sz="2400" b="1" i="1" smtClean="0">
                                      <a:solidFill>
                                        <a:schemeClr val="tx1"/>
                                      </a:solidFill>
                                      <a:latin typeface="Cambria Math" panose="02040503050406030204" pitchFamily="18" charset="0"/>
                                    </a:rPr>
                                    <m:t>𝟏𝟐</m:t>
                                  </m:r>
                                </m:e>
                              </m:mr>
                            </m:m>
                          </m:e>
                        </m:d>
                      </m:oMath>
                    </a14:m>
                    <a:r>
                      <a:rPr lang="en-US" sz="2400" b="1" dirty="0"/>
                      <a:t> </a:t>
                    </a:r>
                  </a:p>
                </p:txBody>
              </p:sp>
            </mc:Choice>
            <mc:Fallback xmlns="">
              <p:sp>
                <p:nvSpPr>
                  <p:cNvPr id="21" name="TextBox 20"/>
                  <p:cNvSpPr txBox="1">
                    <a:spLocks noRot="1" noChangeAspect="1" noMove="1" noResize="1" noEditPoints="1" noAdjustHandles="1" noChangeArrowheads="1" noChangeShapeType="1" noTextEdit="1"/>
                  </p:cNvSpPr>
                  <p:nvPr/>
                </p:nvSpPr>
                <p:spPr>
                  <a:xfrm>
                    <a:off x="4393989" y="3414887"/>
                    <a:ext cx="6833095" cy="1360629"/>
                  </a:xfrm>
                  <a:prstGeom prst="rect">
                    <a:avLst/>
                  </a:prstGeom>
                  <a:blipFill rotWithShape="0">
                    <a:blip r:embed="rId3"/>
                    <a:stretch>
                      <a:fillRect/>
                    </a:stretch>
                  </a:blipFill>
                </p:spPr>
                <p:txBody>
                  <a:bodyPr/>
                  <a:lstStyle/>
                  <a:p>
                    <a:r>
                      <a:rPr lang="en-US">
                        <a:noFill/>
                      </a:rPr>
                      <a:t> </a:t>
                    </a:r>
                  </a:p>
                </p:txBody>
              </p:sp>
            </mc:Fallback>
          </mc:AlternateContent>
          <p:sp>
            <p:nvSpPr>
              <p:cNvPr id="22" name="Rectangle 21"/>
              <p:cNvSpPr/>
              <p:nvPr/>
            </p:nvSpPr>
            <p:spPr>
              <a:xfrm rot="16200000">
                <a:off x="4479261" y="2290583"/>
                <a:ext cx="1385316" cy="838111"/>
              </a:xfrm>
              <a:prstGeom prst="rect">
                <a:avLst/>
              </a:prstGeom>
            </p:spPr>
            <p:txBody>
              <a:bodyPr wrap="none">
                <a:spAutoFit/>
              </a:bodyPr>
              <a:lstStyle/>
              <a:p>
                <a:pPr>
                  <a:spcBef>
                    <a:spcPts val="1500"/>
                  </a:spcBef>
                </a:pPr>
                <a:r>
                  <a:rPr lang="en-US" dirty="0" err="1"/>
                  <a:t>word|coffee</a:t>
                </a:r>
                <a:endParaRPr lang="en-US" dirty="0"/>
              </a:p>
              <a:p>
                <a:pPr>
                  <a:spcBef>
                    <a:spcPts val="1500"/>
                  </a:spcBef>
                </a:pPr>
                <a:r>
                  <a:rPr lang="en-US" dirty="0" err="1"/>
                  <a:t>word|desert</a:t>
                </a:r>
                <a:endParaRPr lang="en-US" dirty="0"/>
              </a:p>
            </p:txBody>
          </p:sp>
          <p:sp>
            <p:nvSpPr>
              <p:cNvPr id="23" name="Rectangle 22"/>
              <p:cNvSpPr/>
              <p:nvPr/>
            </p:nvSpPr>
            <p:spPr>
              <a:xfrm>
                <a:off x="6291448" y="3414287"/>
                <a:ext cx="1076794" cy="1431161"/>
              </a:xfrm>
              <a:prstGeom prst="rect">
                <a:avLst/>
              </a:prstGeom>
            </p:spPr>
            <p:txBody>
              <a:bodyPr wrap="none">
                <a:spAutoFit/>
              </a:bodyPr>
              <a:lstStyle/>
              <a:p>
                <a:pPr>
                  <a:spcBef>
                    <a:spcPts val="600"/>
                  </a:spcBef>
                </a:pPr>
                <a:endParaRPr lang="en-US" dirty="0" smtClean="0"/>
              </a:p>
              <a:p>
                <a:pPr>
                  <a:spcBef>
                    <a:spcPts val="600"/>
                  </a:spcBef>
                </a:pPr>
                <a:r>
                  <a:rPr lang="en-US" dirty="0" smtClean="0"/>
                  <a:t>tod|0800</a:t>
                </a:r>
              </a:p>
              <a:p>
                <a:pPr>
                  <a:spcBef>
                    <a:spcPts val="600"/>
                  </a:spcBef>
                </a:pPr>
                <a:r>
                  <a:rPr lang="en-US" dirty="0" smtClean="0"/>
                  <a:t>tod|0900</a:t>
                </a:r>
              </a:p>
              <a:p>
                <a:pPr>
                  <a:spcBef>
                    <a:spcPts val="600"/>
                  </a:spcBef>
                </a:pPr>
                <a:r>
                  <a:rPr lang="en-US" dirty="0" smtClean="0"/>
                  <a:t>tod|1400</a:t>
                </a:r>
                <a:endParaRPr lang="en-US" dirty="0"/>
              </a:p>
            </p:txBody>
          </p:sp>
          <p:sp>
            <p:nvSpPr>
              <p:cNvPr id="24" name="Rectangle 23"/>
              <p:cNvSpPr/>
              <p:nvPr/>
            </p:nvSpPr>
            <p:spPr>
              <a:xfrm rot="16200000">
                <a:off x="7146717" y="2411588"/>
                <a:ext cx="1167307" cy="838691"/>
              </a:xfrm>
              <a:prstGeom prst="rect">
                <a:avLst/>
              </a:prstGeom>
            </p:spPr>
            <p:txBody>
              <a:bodyPr wrap="none">
                <a:spAutoFit/>
              </a:bodyPr>
              <a:lstStyle/>
              <a:p>
                <a:pPr>
                  <a:spcBef>
                    <a:spcPts val="1500"/>
                  </a:spcBef>
                </a:pPr>
                <a:r>
                  <a:rPr lang="en-US" dirty="0" err="1" smtClean="0"/>
                  <a:t>word|dew</a:t>
                </a:r>
                <a:endParaRPr lang="en-US" dirty="0" smtClean="0"/>
              </a:p>
              <a:p>
                <a:pPr>
                  <a:spcBef>
                    <a:spcPts val="1500"/>
                  </a:spcBef>
                </a:pPr>
                <a:r>
                  <a:rPr lang="en-US" dirty="0" err="1" smtClean="0"/>
                  <a:t>word|hot</a:t>
                </a:r>
                <a:endParaRPr lang="en-US" dirty="0"/>
              </a:p>
            </p:txBody>
          </p:sp>
          <p:sp>
            <p:nvSpPr>
              <p:cNvPr id="25" name="Rectangle 24"/>
              <p:cNvSpPr/>
              <p:nvPr/>
            </p:nvSpPr>
            <p:spPr>
              <a:xfrm>
                <a:off x="8573788" y="3725570"/>
                <a:ext cx="1385316" cy="723275"/>
              </a:xfrm>
              <a:prstGeom prst="rect">
                <a:avLst/>
              </a:prstGeom>
            </p:spPr>
            <p:txBody>
              <a:bodyPr wrap="none">
                <a:spAutoFit/>
              </a:bodyPr>
              <a:lstStyle/>
              <a:p>
                <a:pPr>
                  <a:spcBef>
                    <a:spcPts val="600"/>
                  </a:spcBef>
                </a:pPr>
                <a:r>
                  <a:rPr lang="en-US" dirty="0" err="1" smtClean="0"/>
                  <a:t>word|coffee</a:t>
                </a:r>
                <a:endParaRPr lang="en-US" dirty="0" smtClean="0"/>
              </a:p>
              <a:p>
                <a:pPr>
                  <a:spcBef>
                    <a:spcPts val="600"/>
                  </a:spcBef>
                </a:pPr>
                <a:r>
                  <a:rPr lang="en-US" dirty="0" err="1" smtClean="0"/>
                  <a:t>word|desert</a:t>
                </a:r>
                <a:endParaRPr lang="en-US" dirty="0"/>
              </a:p>
            </p:txBody>
          </p:sp>
        </p:grpSp>
        <p:sp>
          <p:nvSpPr>
            <p:cNvPr id="20" name="Rectangle 19"/>
            <p:cNvSpPr/>
            <p:nvPr/>
          </p:nvSpPr>
          <p:spPr>
            <a:xfrm>
              <a:off x="1237062" y="3303340"/>
              <a:ext cx="1077539" cy="1431161"/>
            </a:xfrm>
            <a:prstGeom prst="rect">
              <a:avLst/>
            </a:prstGeom>
          </p:spPr>
          <p:txBody>
            <a:bodyPr wrap="none">
              <a:spAutoFit/>
            </a:bodyPr>
            <a:lstStyle/>
            <a:p>
              <a:pPr>
                <a:spcBef>
                  <a:spcPts val="600"/>
                </a:spcBef>
              </a:pPr>
              <a:r>
                <a:rPr lang="en-US" dirty="0" smtClean="0"/>
                <a:t>tod|0500</a:t>
              </a:r>
            </a:p>
            <a:p>
              <a:pPr>
                <a:spcBef>
                  <a:spcPts val="600"/>
                </a:spcBef>
              </a:pPr>
              <a:r>
                <a:rPr lang="en-US" dirty="0" smtClean="0"/>
                <a:t>tod|0800</a:t>
              </a:r>
            </a:p>
            <a:p>
              <a:pPr>
                <a:spcBef>
                  <a:spcPts val="600"/>
                </a:spcBef>
              </a:pPr>
              <a:endParaRPr lang="en-US" dirty="0" smtClean="0"/>
            </a:p>
            <a:p>
              <a:pPr>
                <a:spcBef>
                  <a:spcPts val="600"/>
                </a:spcBef>
              </a:pPr>
              <a:r>
                <a:rPr lang="en-US" dirty="0" smtClean="0"/>
                <a:t>tod|1400</a:t>
              </a:r>
              <a:endParaRPr lang="en-US" dirty="0"/>
            </a:p>
          </p:txBody>
        </p:sp>
      </p:grpSp>
      <p:sp>
        <p:nvSpPr>
          <p:cNvPr id="17" name="Right Arrow 16"/>
          <p:cNvSpPr/>
          <p:nvPr/>
        </p:nvSpPr>
        <p:spPr bwMode="auto">
          <a:xfrm>
            <a:off x="3383434" y="4401002"/>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9" name="Right Arrow 28"/>
          <p:cNvSpPr/>
          <p:nvPr/>
        </p:nvSpPr>
        <p:spPr bwMode="auto">
          <a:xfrm>
            <a:off x="778895" y="4396134"/>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33" name="TextBox 32"/>
          <p:cNvSpPr txBox="1"/>
          <p:nvPr/>
        </p:nvSpPr>
        <p:spPr>
          <a:xfrm>
            <a:off x="2076914" y="1288851"/>
            <a:ext cx="4912999" cy="400110"/>
          </a:xfrm>
          <a:prstGeom prst="rect">
            <a:avLst/>
          </a:prstGeom>
          <a:noFill/>
        </p:spPr>
        <p:txBody>
          <a:bodyPr wrap="square" rtlCol="0">
            <a:spAutoFit/>
          </a:bodyPr>
          <a:lstStyle/>
          <a:p>
            <a:pPr algn="ctr"/>
            <a:r>
              <a:rPr lang="en-US" sz="2000" b="1" dirty="0" smtClean="0"/>
              <a:t>1. Align Rows</a:t>
            </a:r>
            <a:endParaRPr lang="en-US" sz="2000" b="1" dirty="0"/>
          </a:p>
        </p:txBody>
      </p:sp>
      <p:sp>
        <p:nvSpPr>
          <p:cNvPr id="32" name="TextBox 31"/>
          <p:cNvSpPr txBox="1"/>
          <p:nvPr/>
        </p:nvSpPr>
        <p:spPr>
          <a:xfrm>
            <a:off x="8419791" y="3338597"/>
            <a:ext cx="461986" cy="369332"/>
          </a:xfrm>
          <a:prstGeom prst="rect">
            <a:avLst/>
          </a:prstGeom>
          <a:noFill/>
        </p:spPr>
        <p:txBody>
          <a:bodyPr wrap="none" rtlCol="0">
            <a:spAutoFit/>
          </a:bodyPr>
          <a:lstStyle/>
          <a:p>
            <a:pPr algn="ctr"/>
            <a:r>
              <a:rPr lang="en-US" dirty="0">
                <a:solidFill>
                  <a:schemeClr val="accent6"/>
                </a:solidFill>
                <a:latin typeface="Times New Roman" panose="02020603050405020304" pitchFamily="18" charset="0"/>
              </a:rPr>
              <a:t>①</a:t>
            </a:r>
            <a:endParaRPr lang="en-US" dirty="0">
              <a:solidFill>
                <a:schemeClr val="accent6"/>
              </a:solidFill>
            </a:endParaRPr>
          </a:p>
        </p:txBody>
      </p:sp>
      <p:sp>
        <p:nvSpPr>
          <p:cNvPr id="35" name="TextBox 34"/>
          <p:cNvSpPr txBox="1"/>
          <p:nvPr/>
        </p:nvSpPr>
        <p:spPr>
          <a:xfrm>
            <a:off x="8419791" y="4257465"/>
            <a:ext cx="461986" cy="369332"/>
          </a:xfrm>
          <a:prstGeom prst="rect">
            <a:avLst/>
          </a:prstGeom>
          <a:noFill/>
        </p:spPr>
        <p:txBody>
          <a:bodyPr wrap="none" rtlCol="0">
            <a:spAutoFit/>
          </a:bodyPr>
          <a:lstStyle/>
          <a:p>
            <a:pPr algn="ctr"/>
            <a:r>
              <a:rPr lang="en-US" dirty="0">
                <a:solidFill>
                  <a:schemeClr val="accent6"/>
                </a:solidFill>
                <a:latin typeface="Times New Roman" panose="02020603050405020304" pitchFamily="18" charset="0"/>
              </a:rPr>
              <a:t>②</a:t>
            </a:r>
            <a:endParaRPr lang="en-US" dirty="0">
              <a:solidFill>
                <a:schemeClr val="accent6"/>
              </a:solidFill>
            </a:endParaRPr>
          </a:p>
        </p:txBody>
      </p:sp>
      <p:pic>
        <p:nvPicPr>
          <p:cNvPr id="37" name="Picture 36"/>
          <p:cNvPicPr>
            <a:picLocks noChangeAspect="1"/>
          </p:cNvPicPr>
          <p:nvPr/>
        </p:nvPicPr>
        <p:blipFill>
          <a:blip r:embed="rId4"/>
          <a:stretch>
            <a:fillRect/>
          </a:stretch>
        </p:blipFill>
        <p:spPr>
          <a:xfrm>
            <a:off x="189273" y="4901288"/>
            <a:ext cx="4244059" cy="1172845"/>
          </a:xfrm>
          <a:prstGeom prst="rect">
            <a:avLst/>
          </a:prstGeom>
        </p:spPr>
      </p:pic>
      <p:sp>
        <p:nvSpPr>
          <p:cNvPr id="38" name="TextBox 37"/>
          <p:cNvSpPr txBox="1"/>
          <p:nvPr/>
        </p:nvSpPr>
        <p:spPr>
          <a:xfrm>
            <a:off x="1602659" y="4848503"/>
            <a:ext cx="476412" cy="338554"/>
          </a:xfrm>
          <a:prstGeom prst="rect">
            <a:avLst/>
          </a:prstGeom>
          <a:noFill/>
        </p:spPr>
        <p:txBody>
          <a:bodyPr wrap="none" rtlCol="0">
            <a:spAutoFit/>
          </a:bodyPr>
          <a:lstStyle/>
          <a:p>
            <a:pPr algn="ctr"/>
            <a:r>
              <a:rPr lang="en-US" sz="1600" dirty="0" smtClean="0"/>
              <a:t>= 4</a:t>
            </a:r>
            <a:endParaRPr lang="en-US" sz="1600" dirty="0"/>
          </a:p>
        </p:txBody>
      </p:sp>
      <p:sp>
        <p:nvSpPr>
          <p:cNvPr id="39" name="TextBox 38"/>
          <p:cNvSpPr txBox="1"/>
          <p:nvPr/>
        </p:nvSpPr>
        <p:spPr>
          <a:xfrm>
            <a:off x="2263175" y="5462853"/>
            <a:ext cx="476412" cy="338554"/>
          </a:xfrm>
          <a:prstGeom prst="rect">
            <a:avLst/>
          </a:prstGeom>
          <a:noFill/>
        </p:spPr>
        <p:txBody>
          <a:bodyPr wrap="none" rtlCol="0">
            <a:spAutoFit/>
          </a:bodyPr>
          <a:lstStyle/>
          <a:p>
            <a:pPr algn="ctr"/>
            <a:r>
              <a:rPr lang="en-US" sz="1600" dirty="0" smtClean="0"/>
              <a:t>= 2</a:t>
            </a:r>
            <a:endParaRPr lang="en-US" sz="1600" dirty="0"/>
          </a:p>
        </p:txBody>
      </p:sp>
      <p:sp>
        <p:nvSpPr>
          <p:cNvPr id="40" name="TextBox 39"/>
          <p:cNvSpPr txBox="1"/>
          <p:nvPr/>
        </p:nvSpPr>
        <p:spPr>
          <a:xfrm>
            <a:off x="1909994" y="5149157"/>
            <a:ext cx="476412" cy="338554"/>
          </a:xfrm>
          <a:prstGeom prst="rect">
            <a:avLst/>
          </a:prstGeom>
          <a:noFill/>
        </p:spPr>
        <p:txBody>
          <a:bodyPr wrap="none" rtlCol="0">
            <a:spAutoFit/>
          </a:bodyPr>
          <a:lstStyle/>
          <a:p>
            <a:pPr algn="ctr"/>
            <a:r>
              <a:rPr lang="en-US" sz="1600" dirty="0" smtClean="0"/>
              <a:t>= 2</a:t>
            </a:r>
            <a:endParaRPr lang="en-US" sz="1600" dirty="0"/>
          </a:p>
        </p:txBody>
      </p:sp>
      <p:sp>
        <p:nvSpPr>
          <p:cNvPr id="27" name="Rectangle 26"/>
          <p:cNvSpPr/>
          <p:nvPr/>
        </p:nvSpPr>
        <p:spPr>
          <a:xfrm rot="16200000">
            <a:off x="7432702" y="2611926"/>
            <a:ext cx="1167307" cy="954767"/>
          </a:xfrm>
          <a:prstGeom prst="rect">
            <a:avLst/>
          </a:prstGeom>
        </p:spPr>
        <p:txBody>
          <a:bodyPr wrap="none">
            <a:spAutoFit/>
          </a:bodyPr>
          <a:lstStyle/>
          <a:p>
            <a:pPr>
              <a:spcBef>
                <a:spcPts val="2400"/>
              </a:spcBef>
            </a:pPr>
            <a:r>
              <a:rPr lang="en-US" dirty="0" err="1" smtClean="0">
                <a:solidFill>
                  <a:schemeClr val="bg1"/>
                </a:solidFill>
              </a:rPr>
              <a:t>word|dew</a:t>
            </a:r>
            <a:endParaRPr lang="en-US" dirty="0" smtClean="0">
              <a:solidFill>
                <a:schemeClr val="bg1"/>
              </a:solidFill>
            </a:endParaRPr>
          </a:p>
          <a:p>
            <a:pPr>
              <a:spcBef>
                <a:spcPts val="2400"/>
              </a:spcBef>
            </a:pPr>
            <a:r>
              <a:rPr lang="en-US" dirty="0" err="1" smtClean="0"/>
              <a:t>word|hot</a:t>
            </a:r>
            <a:endParaRPr lang="en-US" dirty="0"/>
          </a:p>
        </p:txBody>
      </p:sp>
      <p:pic>
        <p:nvPicPr>
          <p:cNvPr id="26" name="Picture 25"/>
          <p:cNvPicPr>
            <a:picLocks noChangeAspect="1"/>
          </p:cNvPicPr>
          <p:nvPr/>
        </p:nvPicPr>
        <p:blipFill>
          <a:blip r:embed="rId5"/>
          <a:stretch>
            <a:fillRect/>
          </a:stretch>
        </p:blipFill>
        <p:spPr>
          <a:xfrm>
            <a:off x="5928921" y="5090953"/>
            <a:ext cx="2867025" cy="971550"/>
          </a:xfrm>
          <a:prstGeom prst="rect">
            <a:avLst/>
          </a:prstGeom>
        </p:spPr>
      </p:pic>
    </p:spTree>
    <p:extLst>
      <p:ext uri="{BB962C8B-B14F-4D97-AF65-F5344CB8AC3E}">
        <p14:creationId xmlns:p14="http://schemas.microsoft.com/office/powerpoint/2010/main" val="24683161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6" name="Content Placeholder 1"/>
          <p:cNvSpPr>
            <a:spLocks noGrp="1"/>
          </p:cNvSpPr>
          <p:nvPr>
            <p:ph idx="1"/>
          </p:nvPr>
        </p:nvSpPr>
        <p:spPr>
          <a:xfrm>
            <a:off x="1899138" y="1180707"/>
            <a:ext cx="6262200" cy="4648200"/>
          </a:xfrm>
        </p:spPr>
        <p:txBody>
          <a:bodyPr anchor="t" anchorCtr="1"/>
          <a:lstStyle/>
          <a:p>
            <a:pPr>
              <a:spcBef>
                <a:spcPts val="1200"/>
              </a:spcBef>
            </a:pPr>
            <a:endParaRPr lang="en-US" dirty="0" smtClean="0"/>
          </a:p>
          <a:p>
            <a:pPr marL="0" indent="0">
              <a:spcBef>
                <a:spcPts val="1200"/>
              </a:spcBef>
              <a:buNone/>
            </a:pPr>
            <a:endParaRPr lang="en-US" dirty="0" smtClean="0"/>
          </a:p>
          <a:p>
            <a:pPr>
              <a:spcBef>
                <a:spcPts val="1200"/>
              </a:spcBef>
            </a:pPr>
            <a:r>
              <a:rPr lang="en-US" dirty="0" smtClean="0"/>
              <a:t>Intro to Graphulo</a:t>
            </a:r>
          </a:p>
          <a:p>
            <a:pPr>
              <a:spcBef>
                <a:spcPts val="1200"/>
              </a:spcBef>
            </a:pPr>
            <a:r>
              <a:rPr lang="en-US" dirty="0" smtClean="0"/>
              <a:t>Intro to Matrix Multiply</a:t>
            </a:r>
          </a:p>
          <a:p>
            <a:pPr>
              <a:spcBef>
                <a:spcPts val="1200"/>
              </a:spcBef>
            </a:pPr>
            <a:r>
              <a:rPr lang="en-US" dirty="0" smtClean="0"/>
              <a:t>Intro to Accumulo</a:t>
            </a:r>
          </a:p>
          <a:p>
            <a:pPr>
              <a:spcBef>
                <a:spcPts val="1200"/>
              </a:spcBef>
            </a:pPr>
            <a:r>
              <a:rPr lang="en-US" dirty="0" smtClean="0"/>
              <a:t>Matrix Multiply pre-Graphulo</a:t>
            </a:r>
          </a:p>
          <a:p>
            <a:pPr>
              <a:spcBef>
                <a:spcPts val="1200"/>
              </a:spcBef>
            </a:pPr>
            <a:r>
              <a:rPr lang="en-US" dirty="0" smtClean="0"/>
              <a:t>Inner Product </a:t>
            </a:r>
          </a:p>
          <a:p>
            <a:pPr>
              <a:spcBef>
                <a:spcPts val="1200"/>
              </a:spcBef>
            </a:pPr>
            <a:r>
              <a:rPr lang="en-US" dirty="0" smtClean="0"/>
              <a:t>Outer Product</a:t>
            </a:r>
          </a:p>
          <a:p>
            <a:pPr>
              <a:spcBef>
                <a:spcPts val="1200"/>
              </a:spcBef>
            </a:pPr>
            <a:r>
              <a:rPr lang="en-US" dirty="0" smtClean="0"/>
              <a:t>Accumulo Implementation</a:t>
            </a:r>
          </a:p>
          <a:p>
            <a:pPr>
              <a:spcBef>
                <a:spcPts val="1200"/>
              </a:spcBef>
            </a:pPr>
            <a:r>
              <a:rPr lang="en-US" dirty="0" smtClean="0"/>
              <a:t>Performance</a:t>
            </a:r>
          </a:p>
          <a:p>
            <a:pPr>
              <a:spcBef>
                <a:spcPts val="1200"/>
              </a:spcBef>
            </a:pPr>
            <a:r>
              <a:rPr lang="en-US" dirty="0" smtClean="0"/>
              <a:t>Conclusions</a:t>
            </a:r>
            <a:endParaRPr lang="en-US" dirty="0"/>
          </a:p>
        </p:txBody>
      </p:sp>
      <p:sp>
        <p:nvSpPr>
          <p:cNvPr id="7" name="AutoShape 7"/>
          <p:cNvSpPr>
            <a:spLocks noChangeArrowheads="1"/>
          </p:cNvSpPr>
          <p:nvPr/>
        </p:nvSpPr>
        <p:spPr bwMode="auto">
          <a:xfrm>
            <a:off x="2596662" y="1881555"/>
            <a:ext cx="571500" cy="317500"/>
          </a:xfrm>
          <a:prstGeom prst="rightArrow">
            <a:avLst>
              <a:gd name="adj1" fmla="val 50000"/>
              <a:gd name="adj2" fmla="val 65000"/>
            </a:avLst>
          </a:prstGeom>
          <a:solidFill>
            <a:srgbClr val="A5131D"/>
          </a:solidFill>
          <a:ln w="12700">
            <a:noFill/>
            <a:miter lim="800000"/>
            <a:headEnd type="none" w="sm" len="sm"/>
            <a:tailEnd type="none" w="sm" len="sm"/>
          </a:ln>
        </p:spPr>
        <p:txBody>
          <a:bodyPr wrap="none" lIns="91365" tIns="45683" rIns="91365" bIns="45683" anchor="ctr"/>
          <a:lstStyle/>
          <a:p>
            <a:endParaRPr lang="en-US"/>
          </a:p>
        </p:txBody>
      </p:sp>
    </p:spTree>
    <p:extLst>
      <p:ext uri="{BB962C8B-B14F-4D97-AF65-F5344CB8AC3E}">
        <p14:creationId xmlns:p14="http://schemas.microsoft.com/office/powerpoint/2010/main" val="20701214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Outer Product</a:t>
            </a:r>
            <a:endParaRPr lang="en-US" dirty="0"/>
          </a:p>
        </p:txBody>
      </p:sp>
      <p:grpSp>
        <p:nvGrpSpPr>
          <p:cNvPr id="18" name="Group 17"/>
          <p:cNvGrpSpPr/>
          <p:nvPr/>
        </p:nvGrpSpPr>
        <p:grpSpPr>
          <a:xfrm>
            <a:off x="1237062" y="1906034"/>
            <a:ext cx="7558884" cy="2828467"/>
            <a:chOff x="1237062" y="1906034"/>
            <a:chExt cx="7558884" cy="2828467"/>
          </a:xfrm>
        </p:grpSpPr>
        <p:grpSp>
          <p:nvGrpSpPr>
            <p:cNvPr id="19" name="Group 18"/>
            <p:cNvGrpSpPr/>
            <p:nvPr/>
          </p:nvGrpSpPr>
          <p:grpSpPr>
            <a:xfrm>
              <a:off x="1958122" y="1906034"/>
              <a:ext cx="6837824" cy="2828467"/>
              <a:chOff x="4393989" y="2016981"/>
              <a:chExt cx="6833095" cy="2828467"/>
            </a:xfrm>
          </p:grpSpPr>
          <mc:AlternateContent xmlns:mc="http://schemas.openxmlformats.org/markup-compatibility/2006" xmlns:a14="http://schemas.microsoft.com/office/drawing/2010/main">
            <mc:Choice Requires="a14">
              <p:sp>
                <p:nvSpPr>
                  <p:cNvPr id="21" name="TextBox 20"/>
                  <p:cNvSpPr txBox="1"/>
                  <p:nvPr/>
                </p:nvSpPr>
                <p:spPr>
                  <a:xfrm>
                    <a:off x="4393989" y="3414887"/>
                    <a:ext cx="6833095" cy="1360629"/>
                  </a:xfrm>
                  <a:prstGeom prst="rect">
                    <a:avLst/>
                  </a:prstGeom>
                  <a:noFill/>
                </p:spPr>
                <p:txBody>
                  <a:bodyPr wrap="square" lIns="0" tIns="0" rIns="0" bIns="0" rtlCol="0">
                    <a:spAutoFit/>
                  </a:bodyPr>
                  <a:lstStyle/>
                  <a:p>
                    <a:r>
                      <a:rPr lang="en-US" sz="2400" b="1" dirty="0" smtClean="0"/>
                      <a:t>    </a:t>
                    </a:r>
                    <a14:m>
                      <m:oMath xmlns:m="http://schemas.openxmlformats.org/officeDocument/2006/math">
                        <m:d>
                          <m:dPr>
                            <m:begChr m:val="["/>
                            <m:endChr m:val="]"/>
                            <m:ctrlPr>
                              <a:rPr lang="en-US" sz="2400" b="1" i="1" smtClean="0">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latin typeface="Cambria Math" panose="02040503050406030204" pitchFamily="18" charset="0"/>
                                    </a:rPr>
                                    <m:t>𝟔</m:t>
                                  </m:r>
                                </m:e>
                                <m:e>
                                  <m:r>
                                    <a:rPr lang="en-US" sz="2400" b="1" i="1">
                                      <a:solidFill>
                                        <a:schemeClr val="bg1"/>
                                      </a:solidFill>
                                      <a:latin typeface="Cambria Math" panose="02040503050406030204" pitchFamily="18" charset="0"/>
                                    </a:rPr>
                                    <m:t>𝟎</m:t>
                                  </m:r>
                                </m:e>
                              </m:mr>
                              <m:mr>
                                <m:e>
                                  <m:r>
                                    <a:rPr lang="en-US" sz="2400" b="1" i="1" smtClean="0">
                                      <a:solidFill>
                                        <a:schemeClr val="tx1"/>
                                      </a:solidFill>
                                      <a:latin typeface="Cambria Math" panose="02040503050406030204" pitchFamily="18" charset="0"/>
                                    </a:rPr>
                                    <m:t>𝟓</m:t>
                                  </m:r>
                                </m:e>
                                <m:e>
                                  <m:r>
                                    <a:rPr lang="en-US" sz="2400" b="1" i="1" smtClean="0">
                                      <a:latin typeface="Cambria Math" panose="02040503050406030204" pitchFamily="18" charset="0"/>
                                    </a:rPr>
                                    <m:t>𝟒</m:t>
                                  </m:r>
                                </m:e>
                              </m:mr>
                              <m:mr>
                                <m:e>
                                  <m:r>
                                    <a:rPr lang="en-US" sz="2400" b="1" i="1" smtClean="0">
                                      <a:solidFill>
                                        <a:schemeClr val="bg1"/>
                                      </a:solidFill>
                                      <a:latin typeface="Cambria Math" panose="02040503050406030204" pitchFamily="18" charset="0"/>
                                    </a:rPr>
                                    <m:t>𝟎</m:t>
                                  </m:r>
                                </m:e>
                                <m:e>
                                  <m:r>
                                    <a:rPr lang="en-US" sz="2400" b="1" i="1">
                                      <a:solidFill>
                                        <a:schemeClr val="bg1"/>
                                      </a:solidFill>
                                      <a:latin typeface="Cambria Math" panose="02040503050406030204" pitchFamily="18" charset="0"/>
                                    </a:rPr>
                                    <m:t>𝟎</m:t>
                                  </m:r>
                                </m:e>
                              </m:mr>
                              <m:mr>
                                <m:e>
                                  <m:r>
                                    <a:rPr lang="en-US" sz="2400" b="1" i="1" smtClean="0">
                                      <a:latin typeface="Cambria Math" panose="02040503050406030204" pitchFamily="18" charset="0"/>
                                    </a:rPr>
                                    <m:t>𝟐</m:t>
                                  </m:r>
                                </m:e>
                                <m:e>
                                  <m:r>
                                    <a:rPr lang="en-US" sz="2400" b="1" i="1" smtClean="0">
                                      <a:solidFill>
                                        <a:schemeClr val="bg1"/>
                                      </a:solidFill>
                                      <a:latin typeface="Cambria Math" panose="02040503050406030204" pitchFamily="18" charset="0"/>
                                    </a:rPr>
                                    <m:t>𝟎</m:t>
                                  </m:r>
                                </m:e>
                              </m:mr>
                            </m:m>
                          </m:e>
                        </m:d>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𝟎</m:t>
                                  </m:r>
                                </m:e>
                              </m:mr>
                              <m:mr>
                                <m:e>
                                  <m:r>
                                    <a:rPr lang="en-US" sz="2400" b="1" i="1" smtClean="0">
                                      <a:solidFill>
                                        <a:schemeClr val="bg1"/>
                                      </a:solidFill>
                                      <a:latin typeface="Cambria Math" panose="02040503050406030204" pitchFamily="18" charset="0"/>
                                    </a:rPr>
                                    <m:t>𝟎</m:t>
                                  </m:r>
                                </m:e>
                                <m:e>
                                  <m:r>
                                    <a:rPr lang="en-US" sz="2400" b="1" i="1">
                                      <a:latin typeface="Cambria Math" panose="02040503050406030204" pitchFamily="18" charset="0"/>
                                    </a:rPr>
                                    <m:t>𝟑</m:t>
                                  </m:r>
                                </m:e>
                              </m:mr>
                              <m:mr>
                                <m:e>
                                  <m:r>
                                    <a:rPr lang="en-US" sz="2400" b="1" i="1">
                                      <a:latin typeface="Cambria Math" panose="02040503050406030204" pitchFamily="18" charset="0"/>
                                    </a:rPr>
                                    <m:t>𝟓</m:t>
                                  </m:r>
                                </m:e>
                                <m:e>
                                  <m:r>
                                    <a:rPr lang="en-US" sz="2400" b="1" i="1" smtClean="0">
                                      <a:solidFill>
                                        <a:schemeClr val="bg1"/>
                                      </a:solidFill>
                                      <a:latin typeface="Cambria Math" panose="02040503050406030204" pitchFamily="18" charset="0"/>
                                    </a:rPr>
                                    <m:t>𝟎</m:t>
                                  </m:r>
                                </m:e>
                              </m:mr>
                              <m:mr>
                                <m:e>
                                  <m:r>
                                    <a:rPr lang="en-US" sz="2400" b="1" i="1">
                                      <a:latin typeface="Cambria Math" panose="02040503050406030204" pitchFamily="18" charset="0"/>
                                    </a:rPr>
                                    <m:t>𝟑</m:t>
                                  </m:r>
                                </m:e>
                                <m:e>
                                  <m:r>
                                    <a:rPr lang="en-US" sz="2400" b="1" i="1">
                                      <a:latin typeface="Cambria Math" panose="02040503050406030204" pitchFamily="18" charset="0"/>
                                    </a:rPr>
                                    <m:t>𝟒</m:t>
                                  </m:r>
                                </m:e>
                              </m:mr>
                            </m:m>
                          </m:e>
                        </m:d>
                        <m:r>
                          <a:rPr lang="en-US" sz="2400" b="1" i="1" smtClean="0">
                            <a:latin typeface="Cambria Math" panose="02040503050406030204" pitchFamily="18" charset="0"/>
                          </a:rPr>
                          <m:t>=</m:t>
                        </m:r>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smtClean="0">
                                    <a:solidFill>
                                      <a:schemeClr val="bg1"/>
                                    </a:solidFill>
                                    <a:latin typeface="Cambria Math" panose="02040503050406030204" pitchFamily="18" charset="0"/>
                                  </a:rPr>
                                </m:ctrlPr>
                              </m:mPr>
                              <m:mr>
                                <m:e>
                                  <m:r>
                                    <m:rPr>
                                      <m:brk m:alnAt="7"/>
                                    </m:rPr>
                                    <a:rPr lang="en-US" sz="2400" b="1" i="1" smtClean="0">
                                      <a:solidFill>
                                        <a:schemeClr val="tx1"/>
                                      </a:solidFill>
                                      <a:latin typeface="Cambria Math" panose="02040503050406030204" pitchFamily="18" charset="0"/>
                                    </a:rPr>
                                    <m:t>𝟔</m:t>
                                  </m:r>
                                </m:e>
                                <m:e>
                                  <m:r>
                                    <a:rPr lang="en-US" sz="2400" b="1" i="1" smtClean="0">
                                      <a:solidFill>
                                        <a:schemeClr val="tx1"/>
                                      </a:solidFill>
                                      <a:latin typeface="Cambria Math" panose="02040503050406030204" pitchFamily="18" charset="0"/>
                                    </a:rPr>
                                    <m:t>𝟏𝟓</m:t>
                                  </m:r>
                                </m:e>
                              </m:mr>
                              <m:mr>
                                <m:e>
                                  <m:r>
                                    <a:rPr lang="en-US" sz="2400" b="1" i="1" smtClean="0">
                                      <a:solidFill>
                                        <a:schemeClr val="bg1"/>
                                      </a:solidFill>
                                      <a:latin typeface="Cambria Math" panose="02040503050406030204" pitchFamily="18" charset="0"/>
                                    </a:rPr>
                                    <m:t>𝟎</m:t>
                                  </m:r>
                                </m:e>
                                <m:e>
                                  <m:r>
                                    <a:rPr lang="en-US" sz="2400" b="1" i="1" smtClean="0">
                                      <a:solidFill>
                                        <a:schemeClr val="tx1"/>
                                      </a:solidFill>
                                      <a:latin typeface="Cambria Math" panose="02040503050406030204" pitchFamily="18" charset="0"/>
                                    </a:rPr>
                                    <m:t>𝟏𝟐</m:t>
                                  </m:r>
                                </m:e>
                              </m:mr>
                            </m:m>
                          </m:e>
                        </m:d>
                      </m:oMath>
                    </a14:m>
                    <a:r>
                      <a:rPr lang="en-US" sz="2400" b="1" dirty="0"/>
                      <a:t> </a:t>
                    </a:r>
                  </a:p>
                </p:txBody>
              </p:sp>
            </mc:Choice>
            <mc:Fallback xmlns="">
              <p:sp>
                <p:nvSpPr>
                  <p:cNvPr id="21" name="TextBox 20"/>
                  <p:cNvSpPr txBox="1">
                    <a:spLocks noRot="1" noChangeAspect="1" noMove="1" noResize="1" noEditPoints="1" noAdjustHandles="1" noChangeArrowheads="1" noChangeShapeType="1" noTextEdit="1"/>
                  </p:cNvSpPr>
                  <p:nvPr/>
                </p:nvSpPr>
                <p:spPr>
                  <a:xfrm>
                    <a:off x="4393989" y="3414887"/>
                    <a:ext cx="6833095" cy="1360629"/>
                  </a:xfrm>
                  <a:prstGeom prst="rect">
                    <a:avLst/>
                  </a:prstGeom>
                  <a:blipFill rotWithShape="0">
                    <a:blip r:embed="rId3"/>
                    <a:stretch>
                      <a:fillRect/>
                    </a:stretch>
                  </a:blipFill>
                </p:spPr>
                <p:txBody>
                  <a:bodyPr/>
                  <a:lstStyle/>
                  <a:p>
                    <a:r>
                      <a:rPr lang="en-US">
                        <a:noFill/>
                      </a:rPr>
                      <a:t> </a:t>
                    </a:r>
                  </a:p>
                </p:txBody>
              </p:sp>
            </mc:Fallback>
          </mc:AlternateContent>
          <p:sp>
            <p:nvSpPr>
              <p:cNvPr id="22" name="Rectangle 21"/>
              <p:cNvSpPr/>
              <p:nvPr/>
            </p:nvSpPr>
            <p:spPr>
              <a:xfrm rot="16200000">
                <a:off x="4479261" y="2290583"/>
                <a:ext cx="1385316" cy="838111"/>
              </a:xfrm>
              <a:prstGeom prst="rect">
                <a:avLst/>
              </a:prstGeom>
            </p:spPr>
            <p:txBody>
              <a:bodyPr wrap="none">
                <a:spAutoFit/>
              </a:bodyPr>
              <a:lstStyle/>
              <a:p>
                <a:pPr>
                  <a:spcBef>
                    <a:spcPts val="1500"/>
                  </a:spcBef>
                </a:pPr>
                <a:r>
                  <a:rPr lang="en-US" dirty="0" err="1"/>
                  <a:t>word|coffee</a:t>
                </a:r>
                <a:endParaRPr lang="en-US" dirty="0"/>
              </a:p>
              <a:p>
                <a:pPr>
                  <a:spcBef>
                    <a:spcPts val="1500"/>
                  </a:spcBef>
                </a:pPr>
                <a:r>
                  <a:rPr lang="en-US" dirty="0" err="1"/>
                  <a:t>word|desert</a:t>
                </a:r>
                <a:endParaRPr lang="en-US" dirty="0"/>
              </a:p>
            </p:txBody>
          </p:sp>
          <p:sp>
            <p:nvSpPr>
              <p:cNvPr id="23" name="Rectangle 22"/>
              <p:cNvSpPr/>
              <p:nvPr/>
            </p:nvSpPr>
            <p:spPr>
              <a:xfrm>
                <a:off x="6291448" y="3414287"/>
                <a:ext cx="1076794" cy="1431161"/>
              </a:xfrm>
              <a:prstGeom prst="rect">
                <a:avLst/>
              </a:prstGeom>
            </p:spPr>
            <p:txBody>
              <a:bodyPr wrap="none">
                <a:spAutoFit/>
              </a:bodyPr>
              <a:lstStyle/>
              <a:p>
                <a:pPr>
                  <a:spcBef>
                    <a:spcPts val="600"/>
                  </a:spcBef>
                </a:pPr>
                <a:endParaRPr lang="en-US" dirty="0" smtClean="0"/>
              </a:p>
              <a:p>
                <a:pPr>
                  <a:spcBef>
                    <a:spcPts val="600"/>
                  </a:spcBef>
                </a:pPr>
                <a:r>
                  <a:rPr lang="en-US" dirty="0" smtClean="0"/>
                  <a:t>tod|0800</a:t>
                </a:r>
              </a:p>
              <a:p>
                <a:pPr>
                  <a:spcBef>
                    <a:spcPts val="600"/>
                  </a:spcBef>
                </a:pPr>
                <a:r>
                  <a:rPr lang="en-US" dirty="0" smtClean="0"/>
                  <a:t>tod|0900</a:t>
                </a:r>
              </a:p>
              <a:p>
                <a:pPr>
                  <a:spcBef>
                    <a:spcPts val="600"/>
                  </a:spcBef>
                </a:pPr>
                <a:r>
                  <a:rPr lang="en-US" dirty="0" smtClean="0"/>
                  <a:t>tod|1400</a:t>
                </a:r>
                <a:endParaRPr lang="en-US" dirty="0"/>
              </a:p>
            </p:txBody>
          </p:sp>
          <p:sp>
            <p:nvSpPr>
              <p:cNvPr id="24" name="Rectangle 23"/>
              <p:cNvSpPr/>
              <p:nvPr/>
            </p:nvSpPr>
            <p:spPr>
              <a:xfrm rot="16200000">
                <a:off x="7146717" y="2411588"/>
                <a:ext cx="1167307" cy="838691"/>
              </a:xfrm>
              <a:prstGeom prst="rect">
                <a:avLst/>
              </a:prstGeom>
            </p:spPr>
            <p:txBody>
              <a:bodyPr wrap="none">
                <a:spAutoFit/>
              </a:bodyPr>
              <a:lstStyle/>
              <a:p>
                <a:pPr>
                  <a:spcBef>
                    <a:spcPts val="1500"/>
                  </a:spcBef>
                </a:pPr>
                <a:r>
                  <a:rPr lang="en-US" dirty="0" err="1" smtClean="0"/>
                  <a:t>word|dew</a:t>
                </a:r>
                <a:endParaRPr lang="en-US" dirty="0" smtClean="0"/>
              </a:p>
              <a:p>
                <a:pPr>
                  <a:spcBef>
                    <a:spcPts val="1500"/>
                  </a:spcBef>
                </a:pPr>
                <a:r>
                  <a:rPr lang="en-US" dirty="0" err="1" smtClean="0"/>
                  <a:t>word|hot</a:t>
                </a:r>
                <a:endParaRPr lang="en-US" dirty="0"/>
              </a:p>
            </p:txBody>
          </p:sp>
          <p:sp>
            <p:nvSpPr>
              <p:cNvPr id="25" name="Rectangle 24"/>
              <p:cNvSpPr/>
              <p:nvPr/>
            </p:nvSpPr>
            <p:spPr>
              <a:xfrm>
                <a:off x="8573788" y="3725570"/>
                <a:ext cx="1385316" cy="723275"/>
              </a:xfrm>
              <a:prstGeom prst="rect">
                <a:avLst/>
              </a:prstGeom>
            </p:spPr>
            <p:txBody>
              <a:bodyPr wrap="none">
                <a:spAutoFit/>
              </a:bodyPr>
              <a:lstStyle/>
              <a:p>
                <a:pPr>
                  <a:spcBef>
                    <a:spcPts val="600"/>
                  </a:spcBef>
                </a:pPr>
                <a:r>
                  <a:rPr lang="en-US" dirty="0" err="1" smtClean="0"/>
                  <a:t>word|coffee</a:t>
                </a:r>
                <a:endParaRPr lang="en-US" dirty="0" smtClean="0"/>
              </a:p>
              <a:p>
                <a:pPr>
                  <a:spcBef>
                    <a:spcPts val="600"/>
                  </a:spcBef>
                </a:pPr>
                <a:r>
                  <a:rPr lang="en-US" dirty="0" err="1" smtClean="0"/>
                  <a:t>word|desert</a:t>
                </a:r>
                <a:endParaRPr lang="en-US" dirty="0"/>
              </a:p>
            </p:txBody>
          </p:sp>
          <p:sp>
            <p:nvSpPr>
              <p:cNvPr id="26" name="Rectangle 25"/>
              <p:cNvSpPr/>
              <p:nvPr/>
            </p:nvSpPr>
            <p:spPr>
              <a:xfrm rot="16200000">
                <a:off x="9864379" y="2723203"/>
                <a:ext cx="1167307" cy="954107"/>
              </a:xfrm>
              <a:prstGeom prst="rect">
                <a:avLst/>
              </a:prstGeom>
            </p:spPr>
            <p:txBody>
              <a:bodyPr wrap="none">
                <a:spAutoFit/>
              </a:bodyPr>
              <a:lstStyle/>
              <a:p>
                <a:pPr>
                  <a:spcBef>
                    <a:spcPts val="2400"/>
                  </a:spcBef>
                </a:pPr>
                <a:r>
                  <a:rPr lang="en-US" dirty="0" err="1" smtClean="0"/>
                  <a:t>word|dew</a:t>
                </a:r>
                <a:endParaRPr lang="en-US" dirty="0" smtClean="0"/>
              </a:p>
              <a:p>
                <a:pPr>
                  <a:spcBef>
                    <a:spcPts val="2400"/>
                  </a:spcBef>
                </a:pPr>
                <a:r>
                  <a:rPr lang="en-US" dirty="0" err="1" smtClean="0"/>
                  <a:t>word|hot</a:t>
                </a:r>
                <a:endParaRPr lang="en-US" dirty="0"/>
              </a:p>
            </p:txBody>
          </p:sp>
        </p:grpSp>
        <p:sp>
          <p:nvSpPr>
            <p:cNvPr id="20" name="Rectangle 19"/>
            <p:cNvSpPr/>
            <p:nvPr/>
          </p:nvSpPr>
          <p:spPr>
            <a:xfrm>
              <a:off x="1237062" y="3303340"/>
              <a:ext cx="1077539" cy="1431161"/>
            </a:xfrm>
            <a:prstGeom prst="rect">
              <a:avLst/>
            </a:prstGeom>
          </p:spPr>
          <p:txBody>
            <a:bodyPr wrap="none">
              <a:spAutoFit/>
            </a:bodyPr>
            <a:lstStyle/>
            <a:p>
              <a:pPr>
                <a:spcBef>
                  <a:spcPts val="600"/>
                </a:spcBef>
              </a:pPr>
              <a:r>
                <a:rPr lang="en-US" dirty="0" smtClean="0"/>
                <a:t>tod|0500</a:t>
              </a:r>
            </a:p>
            <a:p>
              <a:pPr>
                <a:spcBef>
                  <a:spcPts val="600"/>
                </a:spcBef>
              </a:pPr>
              <a:r>
                <a:rPr lang="en-US" dirty="0" smtClean="0"/>
                <a:t>tod|0800</a:t>
              </a:r>
            </a:p>
            <a:p>
              <a:pPr>
                <a:spcBef>
                  <a:spcPts val="600"/>
                </a:spcBef>
              </a:pPr>
              <a:endParaRPr lang="en-US" dirty="0" smtClean="0"/>
            </a:p>
            <a:p>
              <a:pPr>
                <a:spcBef>
                  <a:spcPts val="600"/>
                </a:spcBef>
              </a:pPr>
              <a:r>
                <a:rPr lang="en-US" dirty="0" smtClean="0"/>
                <a:t>tod|1400</a:t>
              </a:r>
              <a:endParaRPr lang="en-US" dirty="0"/>
            </a:p>
          </p:txBody>
        </p:sp>
      </p:grpSp>
      <p:sp>
        <p:nvSpPr>
          <p:cNvPr id="17" name="Right Arrow 16"/>
          <p:cNvSpPr/>
          <p:nvPr/>
        </p:nvSpPr>
        <p:spPr bwMode="auto">
          <a:xfrm>
            <a:off x="3383434" y="4401002"/>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9" name="Right Arrow 28"/>
          <p:cNvSpPr/>
          <p:nvPr/>
        </p:nvSpPr>
        <p:spPr bwMode="auto">
          <a:xfrm>
            <a:off x="778895" y="4396134"/>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8" name="TextBox 27"/>
          <p:cNvSpPr txBox="1"/>
          <p:nvPr/>
        </p:nvSpPr>
        <p:spPr>
          <a:xfrm>
            <a:off x="2076914" y="1288851"/>
            <a:ext cx="4912999" cy="400110"/>
          </a:xfrm>
          <a:prstGeom prst="rect">
            <a:avLst/>
          </a:prstGeom>
          <a:noFill/>
        </p:spPr>
        <p:txBody>
          <a:bodyPr wrap="square" rtlCol="0">
            <a:spAutoFit/>
          </a:bodyPr>
          <a:lstStyle/>
          <a:p>
            <a:pPr algn="ctr"/>
            <a:r>
              <a:rPr lang="en-US" sz="2000" b="1" dirty="0" smtClean="0"/>
              <a:t>2. Cartesian Product</a:t>
            </a:r>
            <a:endParaRPr lang="en-US" sz="2000" b="1" dirty="0"/>
          </a:p>
        </p:txBody>
      </p:sp>
      <p:sp>
        <p:nvSpPr>
          <p:cNvPr id="30" name="Rectangle 29"/>
          <p:cNvSpPr/>
          <p:nvPr/>
        </p:nvSpPr>
        <p:spPr bwMode="auto">
          <a:xfrm>
            <a:off x="2365300" y="4373617"/>
            <a:ext cx="323436" cy="323306"/>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31" name="Rectangle 30"/>
          <p:cNvSpPr/>
          <p:nvPr/>
        </p:nvSpPr>
        <p:spPr bwMode="auto">
          <a:xfrm>
            <a:off x="4929848" y="4375650"/>
            <a:ext cx="323436" cy="323306"/>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32" name="Rectangle 31"/>
          <p:cNvSpPr/>
          <p:nvPr/>
        </p:nvSpPr>
        <p:spPr bwMode="auto">
          <a:xfrm>
            <a:off x="7597164" y="3685643"/>
            <a:ext cx="419191" cy="323306"/>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33" name="TextBox 32"/>
          <p:cNvSpPr txBox="1"/>
          <p:nvPr/>
        </p:nvSpPr>
        <p:spPr>
          <a:xfrm>
            <a:off x="8419791" y="3338597"/>
            <a:ext cx="461986" cy="369332"/>
          </a:xfrm>
          <a:prstGeom prst="rect">
            <a:avLst/>
          </a:prstGeom>
          <a:noFill/>
        </p:spPr>
        <p:txBody>
          <a:bodyPr wrap="none" rtlCol="0">
            <a:spAutoFit/>
          </a:bodyPr>
          <a:lstStyle/>
          <a:p>
            <a:pPr algn="ctr"/>
            <a:r>
              <a:rPr lang="en-US" dirty="0">
                <a:solidFill>
                  <a:schemeClr val="accent6"/>
                </a:solidFill>
                <a:latin typeface="Times New Roman" panose="02020603050405020304" pitchFamily="18" charset="0"/>
              </a:rPr>
              <a:t>①</a:t>
            </a:r>
            <a:endParaRPr lang="en-US" dirty="0">
              <a:solidFill>
                <a:schemeClr val="accent6"/>
              </a:solidFill>
            </a:endParaRPr>
          </a:p>
        </p:txBody>
      </p:sp>
      <p:sp>
        <p:nvSpPr>
          <p:cNvPr id="37" name="TextBox 36"/>
          <p:cNvSpPr txBox="1"/>
          <p:nvPr/>
        </p:nvSpPr>
        <p:spPr>
          <a:xfrm>
            <a:off x="8419791" y="4257465"/>
            <a:ext cx="461986" cy="369332"/>
          </a:xfrm>
          <a:prstGeom prst="rect">
            <a:avLst/>
          </a:prstGeom>
          <a:noFill/>
        </p:spPr>
        <p:txBody>
          <a:bodyPr wrap="none" rtlCol="0">
            <a:spAutoFit/>
          </a:bodyPr>
          <a:lstStyle/>
          <a:p>
            <a:pPr algn="ctr"/>
            <a:r>
              <a:rPr lang="en-US" dirty="0">
                <a:solidFill>
                  <a:schemeClr val="accent6"/>
                </a:solidFill>
                <a:latin typeface="Times New Roman" panose="02020603050405020304" pitchFamily="18" charset="0"/>
              </a:rPr>
              <a:t>②</a:t>
            </a:r>
            <a:endParaRPr lang="en-US" dirty="0">
              <a:solidFill>
                <a:schemeClr val="accent6"/>
              </a:solidFill>
            </a:endParaRPr>
          </a:p>
        </p:txBody>
      </p:sp>
      <p:sp>
        <p:nvSpPr>
          <p:cNvPr id="38" name="TextBox 37"/>
          <p:cNvSpPr txBox="1"/>
          <p:nvPr/>
        </p:nvSpPr>
        <p:spPr>
          <a:xfrm>
            <a:off x="7217792" y="3340292"/>
            <a:ext cx="461986" cy="369332"/>
          </a:xfrm>
          <a:prstGeom prst="rect">
            <a:avLst/>
          </a:prstGeom>
          <a:noFill/>
        </p:spPr>
        <p:txBody>
          <a:bodyPr wrap="none" rtlCol="0">
            <a:spAutoFit/>
          </a:bodyPr>
          <a:lstStyle/>
          <a:p>
            <a:pPr algn="ctr"/>
            <a:r>
              <a:rPr lang="en-US" dirty="0">
                <a:solidFill>
                  <a:schemeClr val="accent6"/>
                </a:solidFill>
                <a:latin typeface="Times New Roman" panose="02020603050405020304" pitchFamily="18" charset="0"/>
              </a:rPr>
              <a:t>③</a:t>
            </a:r>
            <a:endParaRPr lang="en-US" dirty="0">
              <a:solidFill>
                <a:schemeClr val="accent6"/>
              </a:solidFill>
            </a:endParaRPr>
          </a:p>
        </p:txBody>
      </p:sp>
      <p:pic>
        <p:nvPicPr>
          <p:cNvPr id="39" name="Picture 38"/>
          <p:cNvPicPr>
            <a:picLocks noChangeAspect="1"/>
          </p:cNvPicPr>
          <p:nvPr/>
        </p:nvPicPr>
        <p:blipFill>
          <a:blip r:embed="rId4"/>
          <a:stretch>
            <a:fillRect/>
          </a:stretch>
        </p:blipFill>
        <p:spPr>
          <a:xfrm>
            <a:off x="5928921" y="5090953"/>
            <a:ext cx="2867025" cy="971550"/>
          </a:xfrm>
          <a:prstGeom prst="rect">
            <a:avLst/>
          </a:prstGeom>
        </p:spPr>
      </p:pic>
      <p:pic>
        <p:nvPicPr>
          <p:cNvPr id="40" name="Picture 39"/>
          <p:cNvPicPr>
            <a:picLocks noChangeAspect="1"/>
          </p:cNvPicPr>
          <p:nvPr/>
        </p:nvPicPr>
        <p:blipFill>
          <a:blip r:embed="rId5"/>
          <a:stretch>
            <a:fillRect/>
          </a:stretch>
        </p:blipFill>
        <p:spPr>
          <a:xfrm>
            <a:off x="189273" y="4901288"/>
            <a:ext cx="4244059" cy="1172845"/>
          </a:xfrm>
          <a:prstGeom prst="rect">
            <a:avLst/>
          </a:prstGeom>
        </p:spPr>
      </p:pic>
      <p:sp>
        <p:nvSpPr>
          <p:cNvPr id="41" name="TextBox 40"/>
          <p:cNvSpPr txBox="1"/>
          <p:nvPr/>
        </p:nvSpPr>
        <p:spPr>
          <a:xfrm>
            <a:off x="1602659" y="4848503"/>
            <a:ext cx="476412" cy="338554"/>
          </a:xfrm>
          <a:prstGeom prst="rect">
            <a:avLst/>
          </a:prstGeom>
          <a:noFill/>
        </p:spPr>
        <p:txBody>
          <a:bodyPr wrap="none" rtlCol="0">
            <a:spAutoFit/>
          </a:bodyPr>
          <a:lstStyle/>
          <a:p>
            <a:pPr algn="ctr"/>
            <a:r>
              <a:rPr lang="en-US" sz="1600" dirty="0" smtClean="0"/>
              <a:t>= 4</a:t>
            </a:r>
            <a:endParaRPr lang="en-US" sz="1600" dirty="0"/>
          </a:p>
        </p:txBody>
      </p:sp>
      <p:sp>
        <p:nvSpPr>
          <p:cNvPr id="42" name="TextBox 41"/>
          <p:cNvSpPr txBox="1"/>
          <p:nvPr/>
        </p:nvSpPr>
        <p:spPr>
          <a:xfrm>
            <a:off x="2263175" y="5462853"/>
            <a:ext cx="476412" cy="338554"/>
          </a:xfrm>
          <a:prstGeom prst="rect">
            <a:avLst/>
          </a:prstGeom>
          <a:noFill/>
        </p:spPr>
        <p:txBody>
          <a:bodyPr wrap="none" rtlCol="0">
            <a:spAutoFit/>
          </a:bodyPr>
          <a:lstStyle/>
          <a:p>
            <a:pPr algn="ctr"/>
            <a:r>
              <a:rPr lang="en-US" sz="1600" dirty="0" smtClean="0"/>
              <a:t>= 2</a:t>
            </a:r>
            <a:endParaRPr lang="en-US" sz="1600" dirty="0"/>
          </a:p>
        </p:txBody>
      </p:sp>
      <p:sp>
        <p:nvSpPr>
          <p:cNvPr id="43" name="TextBox 42"/>
          <p:cNvSpPr txBox="1"/>
          <p:nvPr/>
        </p:nvSpPr>
        <p:spPr>
          <a:xfrm>
            <a:off x="1909994" y="5149157"/>
            <a:ext cx="476412" cy="338554"/>
          </a:xfrm>
          <a:prstGeom prst="rect">
            <a:avLst/>
          </a:prstGeom>
          <a:noFill/>
        </p:spPr>
        <p:txBody>
          <a:bodyPr wrap="none" rtlCol="0">
            <a:spAutoFit/>
          </a:bodyPr>
          <a:lstStyle/>
          <a:p>
            <a:pPr algn="ctr"/>
            <a:r>
              <a:rPr lang="en-US" sz="1600" dirty="0" smtClean="0"/>
              <a:t>= 2</a:t>
            </a:r>
            <a:endParaRPr lang="en-US" sz="1600" dirty="0"/>
          </a:p>
        </p:txBody>
      </p:sp>
    </p:spTree>
    <p:extLst>
      <p:ext uri="{BB962C8B-B14F-4D97-AF65-F5344CB8AC3E}">
        <p14:creationId xmlns:p14="http://schemas.microsoft.com/office/powerpoint/2010/main" val="19281620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Outer Product</a:t>
            </a:r>
            <a:endParaRPr lang="en-US" dirty="0"/>
          </a:p>
        </p:txBody>
      </p:sp>
      <p:grpSp>
        <p:nvGrpSpPr>
          <p:cNvPr id="18" name="Group 17"/>
          <p:cNvGrpSpPr/>
          <p:nvPr/>
        </p:nvGrpSpPr>
        <p:grpSpPr>
          <a:xfrm>
            <a:off x="1237062" y="1906034"/>
            <a:ext cx="7558884" cy="2828467"/>
            <a:chOff x="1237062" y="1906034"/>
            <a:chExt cx="7558884" cy="2828467"/>
          </a:xfrm>
        </p:grpSpPr>
        <p:grpSp>
          <p:nvGrpSpPr>
            <p:cNvPr id="19" name="Group 18"/>
            <p:cNvGrpSpPr/>
            <p:nvPr/>
          </p:nvGrpSpPr>
          <p:grpSpPr>
            <a:xfrm>
              <a:off x="1958122" y="1906034"/>
              <a:ext cx="6837824" cy="2828467"/>
              <a:chOff x="4393989" y="2016981"/>
              <a:chExt cx="6833095" cy="2828467"/>
            </a:xfrm>
          </p:grpSpPr>
          <mc:AlternateContent xmlns:mc="http://schemas.openxmlformats.org/markup-compatibility/2006" xmlns:a14="http://schemas.microsoft.com/office/drawing/2010/main">
            <mc:Choice Requires="a14">
              <p:sp>
                <p:nvSpPr>
                  <p:cNvPr id="21" name="TextBox 20"/>
                  <p:cNvSpPr txBox="1"/>
                  <p:nvPr/>
                </p:nvSpPr>
                <p:spPr>
                  <a:xfrm>
                    <a:off x="4393989" y="3414887"/>
                    <a:ext cx="6833095" cy="1360629"/>
                  </a:xfrm>
                  <a:prstGeom prst="rect">
                    <a:avLst/>
                  </a:prstGeom>
                  <a:noFill/>
                </p:spPr>
                <p:txBody>
                  <a:bodyPr wrap="square" lIns="0" tIns="0" rIns="0" bIns="0" rtlCol="0">
                    <a:spAutoFit/>
                  </a:bodyPr>
                  <a:lstStyle/>
                  <a:p>
                    <a:r>
                      <a:rPr lang="en-US" sz="2400" b="1" dirty="0" smtClean="0"/>
                      <a:t>    </a:t>
                    </a:r>
                    <a14:m>
                      <m:oMath xmlns:m="http://schemas.openxmlformats.org/officeDocument/2006/math">
                        <m:d>
                          <m:dPr>
                            <m:begChr m:val="["/>
                            <m:endChr m:val="]"/>
                            <m:ctrlPr>
                              <a:rPr lang="en-US" sz="2400" b="1" i="1" smtClean="0">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latin typeface="Cambria Math" panose="02040503050406030204" pitchFamily="18" charset="0"/>
                                    </a:rPr>
                                    <m:t>𝟔</m:t>
                                  </m:r>
                                </m:e>
                                <m:e>
                                  <m:r>
                                    <a:rPr lang="en-US" sz="2400" b="1" i="1">
                                      <a:solidFill>
                                        <a:schemeClr val="bg1"/>
                                      </a:solidFill>
                                      <a:latin typeface="Cambria Math" panose="02040503050406030204" pitchFamily="18" charset="0"/>
                                    </a:rPr>
                                    <m:t>𝟎</m:t>
                                  </m:r>
                                </m:e>
                              </m:mr>
                              <m:mr>
                                <m:e>
                                  <m:r>
                                    <a:rPr lang="en-US" sz="2400" b="1" i="1" smtClean="0">
                                      <a:solidFill>
                                        <a:schemeClr val="tx1"/>
                                      </a:solidFill>
                                      <a:latin typeface="Cambria Math" panose="02040503050406030204" pitchFamily="18" charset="0"/>
                                    </a:rPr>
                                    <m:t>𝟓</m:t>
                                  </m:r>
                                </m:e>
                                <m:e>
                                  <m:r>
                                    <a:rPr lang="en-US" sz="2400" b="1" i="1" smtClean="0">
                                      <a:latin typeface="Cambria Math" panose="02040503050406030204" pitchFamily="18" charset="0"/>
                                    </a:rPr>
                                    <m:t>𝟒</m:t>
                                  </m:r>
                                </m:e>
                              </m:mr>
                              <m:mr>
                                <m:e>
                                  <m:r>
                                    <a:rPr lang="en-US" sz="2400" b="1" i="1" smtClean="0">
                                      <a:solidFill>
                                        <a:schemeClr val="bg1"/>
                                      </a:solidFill>
                                      <a:latin typeface="Cambria Math" panose="02040503050406030204" pitchFamily="18" charset="0"/>
                                    </a:rPr>
                                    <m:t>𝟎</m:t>
                                  </m:r>
                                </m:e>
                                <m:e>
                                  <m:r>
                                    <a:rPr lang="en-US" sz="2400" b="1" i="1">
                                      <a:solidFill>
                                        <a:schemeClr val="bg1"/>
                                      </a:solidFill>
                                      <a:latin typeface="Cambria Math" panose="02040503050406030204" pitchFamily="18" charset="0"/>
                                    </a:rPr>
                                    <m:t>𝟎</m:t>
                                  </m:r>
                                </m:e>
                              </m:mr>
                              <m:mr>
                                <m:e>
                                  <m:r>
                                    <a:rPr lang="en-US" sz="2400" b="1" i="1" smtClean="0">
                                      <a:latin typeface="Cambria Math" panose="02040503050406030204" pitchFamily="18" charset="0"/>
                                    </a:rPr>
                                    <m:t>𝟐</m:t>
                                  </m:r>
                                </m:e>
                                <m:e>
                                  <m:r>
                                    <a:rPr lang="en-US" sz="2400" b="1" i="1" smtClean="0">
                                      <a:solidFill>
                                        <a:schemeClr val="bg1"/>
                                      </a:solidFill>
                                      <a:latin typeface="Cambria Math" panose="02040503050406030204" pitchFamily="18" charset="0"/>
                                    </a:rPr>
                                    <m:t>𝟎</m:t>
                                  </m:r>
                                </m:e>
                              </m:mr>
                            </m:m>
                          </m:e>
                        </m:d>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𝟎</m:t>
                                  </m:r>
                                </m:e>
                              </m:mr>
                              <m:mr>
                                <m:e>
                                  <m:r>
                                    <a:rPr lang="en-US" sz="2400" b="1" i="1" smtClean="0">
                                      <a:solidFill>
                                        <a:schemeClr val="bg1"/>
                                      </a:solidFill>
                                      <a:latin typeface="Cambria Math" panose="02040503050406030204" pitchFamily="18" charset="0"/>
                                    </a:rPr>
                                    <m:t>𝟎</m:t>
                                  </m:r>
                                </m:e>
                                <m:e>
                                  <m:r>
                                    <a:rPr lang="en-US" sz="2400" b="1" i="1">
                                      <a:latin typeface="Cambria Math" panose="02040503050406030204" pitchFamily="18" charset="0"/>
                                    </a:rPr>
                                    <m:t>𝟑</m:t>
                                  </m:r>
                                </m:e>
                              </m:mr>
                              <m:mr>
                                <m:e>
                                  <m:r>
                                    <a:rPr lang="en-US" sz="2400" b="1" i="1">
                                      <a:latin typeface="Cambria Math" panose="02040503050406030204" pitchFamily="18" charset="0"/>
                                    </a:rPr>
                                    <m:t>𝟓</m:t>
                                  </m:r>
                                </m:e>
                                <m:e>
                                  <m:r>
                                    <a:rPr lang="en-US" sz="2400" b="1" i="1" smtClean="0">
                                      <a:solidFill>
                                        <a:schemeClr val="bg1"/>
                                      </a:solidFill>
                                      <a:latin typeface="Cambria Math" panose="02040503050406030204" pitchFamily="18" charset="0"/>
                                    </a:rPr>
                                    <m:t>𝟎</m:t>
                                  </m:r>
                                </m:e>
                              </m:mr>
                              <m:mr>
                                <m:e>
                                  <m:r>
                                    <a:rPr lang="en-US" sz="2400" b="1" i="1">
                                      <a:latin typeface="Cambria Math" panose="02040503050406030204" pitchFamily="18" charset="0"/>
                                    </a:rPr>
                                    <m:t>𝟑</m:t>
                                  </m:r>
                                </m:e>
                                <m:e>
                                  <m:r>
                                    <a:rPr lang="en-US" sz="2400" b="1" i="1">
                                      <a:latin typeface="Cambria Math" panose="02040503050406030204" pitchFamily="18" charset="0"/>
                                    </a:rPr>
                                    <m:t>𝟒</m:t>
                                  </m:r>
                                </m:e>
                              </m:mr>
                            </m:m>
                          </m:e>
                        </m:d>
                        <m:r>
                          <a:rPr lang="en-US" sz="2400" b="1" i="1" smtClean="0">
                            <a:latin typeface="Cambria Math" panose="02040503050406030204" pitchFamily="18" charset="0"/>
                          </a:rPr>
                          <m:t>=</m:t>
                        </m:r>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smtClean="0">
                                    <a:solidFill>
                                      <a:schemeClr val="bg1"/>
                                    </a:solidFill>
                                    <a:latin typeface="Cambria Math" panose="02040503050406030204" pitchFamily="18" charset="0"/>
                                  </a:rPr>
                                </m:ctrlPr>
                              </m:mPr>
                              <m:mr>
                                <m:e>
                                  <m:r>
                                    <m:rPr>
                                      <m:brk m:alnAt="7"/>
                                    </m:rPr>
                                    <a:rPr lang="en-US" sz="2400" b="1" i="1" smtClean="0">
                                      <a:solidFill>
                                        <a:schemeClr val="tx1"/>
                                      </a:solidFill>
                                      <a:latin typeface="Cambria Math" panose="02040503050406030204" pitchFamily="18" charset="0"/>
                                    </a:rPr>
                                    <m:t>𝟔</m:t>
                                  </m:r>
                                </m:e>
                                <m:e>
                                  <m:r>
                                    <a:rPr lang="en-US" sz="2400" b="1" i="1" smtClean="0">
                                      <a:solidFill>
                                        <a:schemeClr val="tx1"/>
                                      </a:solidFill>
                                      <a:latin typeface="Cambria Math" panose="02040503050406030204" pitchFamily="18" charset="0"/>
                                    </a:rPr>
                                    <m:t>𝟐𝟑</m:t>
                                  </m:r>
                                </m:e>
                              </m:mr>
                              <m:mr>
                                <m:e>
                                  <m:r>
                                    <a:rPr lang="en-US" sz="2400" b="1" i="1" smtClean="0">
                                      <a:solidFill>
                                        <a:schemeClr val="bg1"/>
                                      </a:solidFill>
                                      <a:latin typeface="Cambria Math" panose="02040503050406030204" pitchFamily="18" charset="0"/>
                                    </a:rPr>
                                    <m:t>𝟎</m:t>
                                  </m:r>
                                </m:e>
                                <m:e>
                                  <m:r>
                                    <a:rPr lang="en-US" sz="2400" b="1" i="1" smtClean="0">
                                      <a:solidFill>
                                        <a:schemeClr val="tx1"/>
                                      </a:solidFill>
                                      <a:latin typeface="Cambria Math" panose="02040503050406030204" pitchFamily="18" charset="0"/>
                                    </a:rPr>
                                    <m:t>𝟏𝟐</m:t>
                                  </m:r>
                                </m:e>
                              </m:mr>
                            </m:m>
                          </m:e>
                        </m:d>
                      </m:oMath>
                    </a14:m>
                    <a:r>
                      <a:rPr lang="en-US" sz="2400" b="1" dirty="0"/>
                      <a:t> </a:t>
                    </a:r>
                  </a:p>
                </p:txBody>
              </p:sp>
            </mc:Choice>
            <mc:Fallback xmlns="">
              <p:sp>
                <p:nvSpPr>
                  <p:cNvPr id="21" name="TextBox 20"/>
                  <p:cNvSpPr txBox="1">
                    <a:spLocks noRot="1" noChangeAspect="1" noMove="1" noResize="1" noEditPoints="1" noAdjustHandles="1" noChangeArrowheads="1" noChangeShapeType="1" noTextEdit="1"/>
                  </p:cNvSpPr>
                  <p:nvPr/>
                </p:nvSpPr>
                <p:spPr>
                  <a:xfrm>
                    <a:off x="4393989" y="3414887"/>
                    <a:ext cx="6833095" cy="1360629"/>
                  </a:xfrm>
                  <a:prstGeom prst="rect">
                    <a:avLst/>
                  </a:prstGeom>
                  <a:blipFill rotWithShape="0">
                    <a:blip r:embed="rId3"/>
                    <a:stretch>
                      <a:fillRect/>
                    </a:stretch>
                  </a:blipFill>
                </p:spPr>
                <p:txBody>
                  <a:bodyPr/>
                  <a:lstStyle/>
                  <a:p>
                    <a:r>
                      <a:rPr lang="en-US">
                        <a:noFill/>
                      </a:rPr>
                      <a:t> </a:t>
                    </a:r>
                  </a:p>
                </p:txBody>
              </p:sp>
            </mc:Fallback>
          </mc:AlternateContent>
          <p:sp>
            <p:nvSpPr>
              <p:cNvPr id="22" name="Rectangle 21"/>
              <p:cNvSpPr/>
              <p:nvPr/>
            </p:nvSpPr>
            <p:spPr>
              <a:xfrm rot="16200000">
                <a:off x="4479261" y="2290583"/>
                <a:ext cx="1385316" cy="838111"/>
              </a:xfrm>
              <a:prstGeom prst="rect">
                <a:avLst/>
              </a:prstGeom>
            </p:spPr>
            <p:txBody>
              <a:bodyPr wrap="none">
                <a:spAutoFit/>
              </a:bodyPr>
              <a:lstStyle/>
              <a:p>
                <a:pPr>
                  <a:spcBef>
                    <a:spcPts val="1500"/>
                  </a:spcBef>
                </a:pPr>
                <a:r>
                  <a:rPr lang="en-US" dirty="0" err="1"/>
                  <a:t>word|coffee</a:t>
                </a:r>
                <a:endParaRPr lang="en-US" dirty="0"/>
              </a:p>
              <a:p>
                <a:pPr>
                  <a:spcBef>
                    <a:spcPts val="1500"/>
                  </a:spcBef>
                </a:pPr>
                <a:r>
                  <a:rPr lang="en-US" dirty="0" err="1"/>
                  <a:t>word|desert</a:t>
                </a:r>
                <a:endParaRPr lang="en-US" dirty="0"/>
              </a:p>
            </p:txBody>
          </p:sp>
          <p:sp>
            <p:nvSpPr>
              <p:cNvPr id="23" name="Rectangle 22"/>
              <p:cNvSpPr/>
              <p:nvPr/>
            </p:nvSpPr>
            <p:spPr>
              <a:xfrm>
                <a:off x="6291448" y="3414287"/>
                <a:ext cx="1076794" cy="1431161"/>
              </a:xfrm>
              <a:prstGeom prst="rect">
                <a:avLst/>
              </a:prstGeom>
            </p:spPr>
            <p:txBody>
              <a:bodyPr wrap="none">
                <a:spAutoFit/>
              </a:bodyPr>
              <a:lstStyle/>
              <a:p>
                <a:pPr>
                  <a:spcBef>
                    <a:spcPts val="600"/>
                  </a:spcBef>
                </a:pPr>
                <a:endParaRPr lang="en-US" dirty="0" smtClean="0"/>
              </a:p>
              <a:p>
                <a:pPr>
                  <a:spcBef>
                    <a:spcPts val="600"/>
                  </a:spcBef>
                </a:pPr>
                <a:r>
                  <a:rPr lang="en-US" dirty="0" smtClean="0"/>
                  <a:t>tod|0800</a:t>
                </a:r>
              </a:p>
              <a:p>
                <a:pPr>
                  <a:spcBef>
                    <a:spcPts val="600"/>
                  </a:spcBef>
                </a:pPr>
                <a:r>
                  <a:rPr lang="en-US" dirty="0" smtClean="0"/>
                  <a:t>tod|0900</a:t>
                </a:r>
              </a:p>
              <a:p>
                <a:pPr>
                  <a:spcBef>
                    <a:spcPts val="600"/>
                  </a:spcBef>
                </a:pPr>
                <a:r>
                  <a:rPr lang="en-US" dirty="0" smtClean="0"/>
                  <a:t>tod|1400</a:t>
                </a:r>
                <a:endParaRPr lang="en-US" dirty="0"/>
              </a:p>
            </p:txBody>
          </p:sp>
          <p:sp>
            <p:nvSpPr>
              <p:cNvPr id="24" name="Rectangle 23"/>
              <p:cNvSpPr/>
              <p:nvPr/>
            </p:nvSpPr>
            <p:spPr>
              <a:xfrm rot="16200000">
                <a:off x="7146717" y="2411588"/>
                <a:ext cx="1167307" cy="838691"/>
              </a:xfrm>
              <a:prstGeom prst="rect">
                <a:avLst/>
              </a:prstGeom>
            </p:spPr>
            <p:txBody>
              <a:bodyPr wrap="none">
                <a:spAutoFit/>
              </a:bodyPr>
              <a:lstStyle/>
              <a:p>
                <a:pPr>
                  <a:spcBef>
                    <a:spcPts val="1500"/>
                  </a:spcBef>
                </a:pPr>
                <a:r>
                  <a:rPr lang="en-US" dirty="0" err="1" smtClean="0"/>
                  <a:t>word|dew</a:t>
                </a:r>
                <a:endParaRPr lang="en-US" dirty="0" smtClean="0"/>
              </a:p>
              <a:p>
                <a:pPr>
                  <a:spcBef>
                    <a:spcPts val="1500"/>
                  </a:spcBef>
                </a:pPr>
                <a:r>
                  <a:rPr lang="en-US" dirty="0" err="1" smtClean="0"/>
                  <a:t>word|hot</a:t>
                </a:r>
                <a:endParaRPr lang="en-US" dirty="0"/>
              </a:p>
            </p:txBody>
          </p:sp>
          <p:sp>
            <p:nvSpPr>
              <p:cNvPr id="25" name="Rectangle 24"/>
              <p:cNvSpPr/>
              <p:nvPr/>
            </p:nvSpPr>
            <p:spPr>
              <a:xfrm>
                <a:off x="8573788" y="3725570"/>
                <a:ext cx="1385316" cy="723275"/>
              </a:xfrm>
              <a:prstGeom prst="rect">
                <a:avLst/>
              </a:prstGeom>
            </p:spPr>
            <p:txBody>
              <a:bodyPr wrap="none">
                <a:spAutoFit/>
              </a:bodyPr>
              <a:lstStyle/>
              <a:p>
                <a:pPr>
                  <a:spcBef>
                    <a:spcPts val="600"/>
                  </a:spcBef>
                </a:pPr>
                <a:r>
                  <a:rPr lang="en-US" dirty="0" err="1" smtClean="0"/>
                  <a:t>word|coffee</a:t>
                </a:r>
                <a:endParaRPr lang="en-US" dirty="0" smtClean="0"/>
              </a:p>
              <a:p>
                <a:pPr>
                  <a:spcBef>
                    <a:spcPts val="600"/>
                  </a:spcBef>
                </a:pPr>
                <a:r>
                  <a:rPr lang="en-US" dirty="0" err="1" smtClean="0"/>
                  <a:t>word|desert</a:t>
                </a:r>
                <a:endParaRPr lang="en-US" dirty="0"/>
              </a:p>
            </p:txBody>
          </p:sp>
          <p:sp>
            <p:nvSpPr>
              <p:cNvPr id="26" name="Rectangle 25"/>
              <p:cNvSpPr/>
              <p:nvPr/>
            </p:nvSpPr>
            <p:spPr>
              <a:xfrm rot="16200000">
                <a:off x="9864379" y="2723203"/>
                <a:ext cx="1167307" cy="954107"/>
              </a:xfrm>
              <a:prstGeom prst="rect">
                <a:avLst/>
              </a:prstGeom>
            </p:spPr>
            <p:txBody>
              <a:bodyPr wrap="none">
                <a:spAutoFit/>
              </a:bodyPr>
              <a:lstStyle/>
              <a:p>
                <a:pPr>
                  <a:spcBef>
                    <a:spcPts val="2400"/>
                  </a:spcBef>
                </a:pPr>
                <a:r>
                  <a:rPr lang="en-US" dirty="0" err="1" smtClean="0"/>
                  <a:t>word|dew</a:t>
                </a:r>
                <a:endParaRPr lang="en-US" dirty="0" smtClean="0"/>
              </a:p>
              <a:p>
                <a:pPr>
                  <a:spcBef>
                    <a:spcPts val="2400"/>
                  </a:spcBef>
                </a:pPr>
                <a:r>
                  <a:rPr lang="en-US" dirty="0" err="1" smtClean="0"/>
                  <a:t>word|hot</a:t>
                </a:r>
                <a:endParaRPr lang="en-US" dirty="0"/>
              </a:p>
            </p:txBody>
          </p:sp>
        </p:grpSp>
        <p:sp>
          <p:nvSpPr>
            <p:cNvPr id="20" name="Rectangle 19"/>
            <p:cNvSpPr/>
            <p:nvPr/>
          </p:nvSpPr>
          <p:spPr>
            <a:xfrm>
              <a:off x="1237062" y="3303340"/>
              <a:ext cx="1077539" cy="1431161"/>
            </a:xfrm>
            <a:prstGeom prst="rect">
              <a:avLst/>
            </a:prstGeom>
          </p:spPr>
          <p:txBody>
            <a:bodyPr wrap="none">
              <a:spAutoFit/>
            </a:bodyPr>
            <a:lstStyle/>
            <a:p>
              <a:pPr>
                <a:spcBef>
                  <a:spcPts val="600"/>
                </a:spcBef>
              </a:pPr>
              <a:r>
                <a:rPr lang="en-US" dirty="0" smtClean="0"/>
                <a:t>tod|0500</a:t>
              </a:r>
            </a:p>
            <a:p>
              <a:pPr>
                <a:spcBef>
                  <a:spcPts val="600"/>
                </a:spcBef>
              </a:pPr>
              <a:r>
                <a:rPr lang="en-US" dirty="0" smtClean="0"/>
                <a:t>tod|0800</a:t>
              </a:r>
            </a:p>
            <a:p>
              <a:pPr>
                <a:spcBef>
                  <a:spcPts val="600"/>
                </a:spcBef>
              </a:pPr>
              <a:endParaRPr lang="en-US" dirty="0" smtClean="0"/>
            </a:p>
            <a:p>
              <a:pPr>
                <a:spcBef>
                  <a:spcPts val="600"/>
                </a:spcBef>
              </a:pPr>
              <a:r>
                <a:rPr lang="en-US" dirty="0" smtClean="0"/>
                <a:t>tod|1400</a:t>
              </a:r>
              <a:endParaRPr lang="en-US" dirty="0"/>
            </a:p>
          </p:txBody>
        </p:sp>
      </p:grpSp>
      <p:sp>
        <p:nvSpPr>
          <p:cNvPr id="17" name="Right Arrow 16"/>
          <p:cNvSpPr/>
          <p:nvPr/>
        </p:nvSpPr>
        <p:spPr bwMode="auto">
          <a:xfrm>
            <a:off x="3383434" y="4401002"/>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9" name="Right Arrow 28"/>
          <p:cNvSpPr/>
          <p:nvPr/>
        </p:nvSpPr>
        <p:spPr bwMode="auto">
          <a:xfrm>
            <a:off x="778895" y="4396134"/>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8" name="TextBox 27"/>
          <p:cNvSpPr txBox="1"/>
          <p:nvPr/>
        </p:nvSpPr>
        <p:spPr>
          <a:xfrm>
            <a:off x="2076914" y="1288851"/>
            <a:ext cx="4912999" cy="400110"/>
          </a:xfrm>
          <a:prstGeom prst="rect">
            <a:avLst/>
          </a:prstGeom>
          <a:noFill/>
        </p:spPr>
        <p:txBody>
          <a:bodyPr wrap="square" rtlCol="0">
            <a:spAutoFit/>
          </a:bodyPr>
          <a:lstStyle/>
          <a:p>
            <a:pPr algn="ctr"/>
            <a:r>
              <a:rPr lang="en-US" sz="2000" b="1" dirty="0" smtClean="0"/>
              <a:t>2. Cartesian Product</a:t>
            </a:r>
            <a:endParaRPr lang="en-US" sz="2000" b="1" dirty="0"/>
          </a:p>
        </p:txBody>
      </p:sp>
      <p:sp>
        <p:nvSpPr>
          <p:cNvPr id="30" name="Rectangle 29"/>
          <p:cNvSpPr/>
          <p:nvPr/>
        </p:nvSpPr>
        <p:spPr bwMode="auto">
          <a:xfrm>
            <a:off x="2365300" y="4373617"/>
            <a:ext cx="323436" cy="323306"/>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31" name="Rectangle 30"/>
          <p:cNvSpPr/>
          <p:nvPr/>
        </p:nvSpPr>
        <p:spPr bwMode="auto">
          <a:xfrm>
            <a:off x="5407893" y="4373617"/>
            <a:ext cx="323436" cy="323306"/>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32" name="Rectangle 31"/>
          <p:cNvSpPr/>
          <p:nvPr/>
        </p:nvSpPr>
        <p:spPr bwMode="auto">
          <a:xfrm>
            <a:off x="8089406" y="3683807"/>
            <a:ext cx="419191" cy="323306"/>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3" name="TextBox 2"/>
          <p:cNvSpPr txBox="1"/>
          <p:nvPr/>
        </p:nvSpPr>
        <p:spPr>
          <a:xfrm>
            <a:off x="8536229" y="3528623"/>
            <a:ext cx="582212" cy="461665"/>
          </a:xfrm>
          <a:prstGeom prst="rect">
            <a:avLst/>
          </a:prstGeom>
          <a:noFill/>
        </p:spPr>
        <p:txBody>
          <a:bodyPr wrap="none" rtlCol="0">
            <a:spAutoFit/>
          </a:bodyPr>
          <a:lstStyle/>
          <a:p>
            <a:pPr algn="ctr"/>
            <a:r>
              <a:rPr lang="en-US" dirty="0">
                <a:solidFill>
                  <a:srgbClr val="009D00"/>
                </a:solidFill>
                <a:latin typeface="Times New Roman" panose="02020603050405020304" pitchFamily="18" charset="0"/>
              </a:rPr>
              <a:t>④</a:t>
            </a:r>
            <a:r>
              <a:rPr lang="en-US" sz="2400" b="1" dirty="0" smtClean="0">
                <a:solidFill>
                  <a:srgbClr val="A7111C"/>
                </a:solidFill>
              </a:rPr>
              <a:t>*</a:t>
            </a:r>
            <a:endParaRPr lang="en-US" sz="2800" b="1" dirty="0">
              <a:solidFill>
                <a:srgbClr val="A7111C"/>
              </a:solidFill>
            </a:endParaRPr>
          </a:p>
        </p:txBody>
      </p:sp>
      <p:sp>
        <p:nvSpPr>
          <p:cNvPr id="5" name="Rectangular Callout 4"/>
          <p:cNvSpPr/>
          <p:nvPr/>
        </p:nvSpPr>
        <p:spPr bwMode="auto">
          <a:xfrm>
            <a:off x="6228761" y="1143437"/>
            <a:ext cx="2536495" cy="1239023"/>
          </a:xfrm>
          <a:prstGeom prst="wedgeRectCallout">
            <a:avLst>
              <a:gd name="adj1" fmla="val 28771"/>
              <a:gd name="adj2" fmla="val 46659"/>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b="1" dirty="0" smtClean="0">
                <a:solidFill>
                  <a:srgbClr val="A7111C"/>
                </a:solidFill>
              </a:rPr>
              <a:t>*</a:t>
            </a:r>
            <a:r>
              <a:rPr lang="en-US" b="1" dirty="0" smtClean="0"/>
              <a:t>Lazy ⊕</a:t>
            </a:r>
            <a:r>
              <a:rPr lang="en-US" dirty="0"/>
              <a:t>:</a:t>
            </a:r>
            <a:endParaRPr lang="en-US" dirty="0" smtClean="0"/>
          </a:p>
          <a:p>
            <a:pPr algn="ctr" eaLnBrk="0" fontAlgn="base" hangingPunct="0">
              <a:spcBef>
                <a:spcPct val="0"/>
              </a:spcBef>
              <a:spcAft>
                <a:spcPct val="0"/>
              </a:spcAft>
            </a:pPr>
            <a:r>
              <a:rPr kumimoji="0" lang="en-US" i="0" u="none" strike="noStrike" cap="none" normalizeH="0" baseline="0" dirty="0" smtClean="0">
                <a:ln>
                  <a:noFill/>
                </a:ln>
                <a:solidFill>
                  <a:schemeClr val="tx1"/>
                </a:solidFill>
                <a:effectLst/>
                <a:latin typeface="Arial" pitchFamily="-110" charset="0"/>
              </a:rPr>
              <a:t>Accumulo stores both 15 and 8 until next scan or compaction</a:t>
            </a:r>
          </a:p>
        </p:txBody>
      </p:sp>
      <p:sp>
        <p:nvSpPr>
          <p:cNvPr id="36" name="TextBox 35"/>
          <p:cNvSpPr txBox="1"/>
          <p:nvPr/>
        </p:nvSpPr>
        <p:spPr>
          <a:xfrm>
            <a:off x="8419791" y="3338597"/>
            <a:ext cx="461986" cy="369332"/>
          </a:xfrm>
          <a:prstGeom prst="rect">
            <a:avLst/>
          </a:prstGeom>
          <a:noFill/>
        </p:spPr>
        <p:txBody>
          <a:bodyPr wrap="none" rtlCol="0">
            <a:spAutoFit/>
          </a:bodyPr>
          <a:lstStyle/>
          <a:p>
            <a:pPr algn="ctr"/>
            <a:r>
              <a:rPr lang="en-US" dirty="0">
                <a:solidFill>
                  <a:schemeClr val="accent6"/>
                </a:solidFill>
                <a:latin typeface="Times New Roman" panose="02020603050405020304" pitchFamily="18" charset="0"/>
              </a:rPr>
              <a:t>①</a:t>
            </a:r>
            <a:endParaRPr lang="en-US" dirty="0">
              <a:solidFill>
                <a:schemeClr val="accent6"/>
              </a:solidFill>
            </a:endParaRPr>
          </a:p>
        </p:txBody>
      </p:sp>
      <p:sp>
        <p:nvSpPr>
          <p:cNvPr id="37" name="TextBox 36"/>
          <p:cNvSpPr txBox="1"/>
          <p:nvPr/>
        </p:nvSpPr>
        <p:spPr>
          <a:xfrm>
            <a:off x="8419791" y="4257465"/>
            <a:ext cx="461986" cy="369332"/>
          </a:xfrm>
          <a:prstGeom prst="rect">
            <a:avLst/>
          </a:prstGeom>
          <a:noFill/>
        </p:spPr>
        <p:txBody>
          <a:bodyPr wrap="none" rtlCol="0">
            <a:spAutoFit/>
          </a:bodyPr>
          <a:lstStyle/>
          <a:p>
            <a:pPr algn="ctr"/>
            <a:r>
              <a:rPr lang="en-US" dirty="0">
                <a:solidFill>
                  <a:schemeClr val="accent6"/>
                </a:solidFill>
                <a:latin typeface="Times New Roman" panose="02020603050405020304" pitchFamily="18" charset="0"/>
              </a:rPr>
              <a:t>②</a:t>
            </a:r>
            <a:endParaRPr lang="en-US" dirty="0">
              <a:solidFill>
                <a:schemeClr val="accent6"/>
              </a:solidFill>
            </a:endParaRPr>
          </a:p>
        </p:txBody>
      </p:sp>
      <p:sp>
        <p:nvSpPr>
          <p:cNvPr id="38" name="TextBox 37"/>
          <p:cNvSpPr txBox="1"/>
          <p:nvPr/>
        </p:nvSpPr>
        <p:spPr>
          <a:xfrm>
            <a:off x="7217792" y="3340292"/>
            <a:ext cx="461986" cy="369332"/>
          </a:xfrm>
          <a:prstGeom prst="rect">
            <a:avLst/>
          </a:prstGeom>
          <a:noFill/>
        </p:spPr>
        <p:txBody>
          <a:bodyPr wrap="none" rtlCol="0">
            <a:spAutoFit/>
          </a:bodyPr>
          <a:lstStyle/>
          <a:p>
            <a:pPr algn="ctr"/>
            <a:r>
              <a:rPr lang="en-US" dirty="0">
                <a:solidFill>
                  <a:schemeClr val="accent6"/>
                </a:solidFill>
                <a:latin typeface="Times New Roman" panose="02020603050405020304" pitchFamily="18" charset="0"/>
              </a:rPr>
              <a:t>③</a:t>
            </a:r>
            <a:endParaRPr lang="en-US" dirty="0">
              <a:solidFill>
                <a:schemeClr val="accent6"/>
              </a:solidFill>
            </a:endParaRPr>
          </a:p>
        </p:txBody>
      </p:sp>
      <p:pic>
        <p:nvPicPr>
          <p:cNvPr id="39" name="Picture 38"/>
          <p:cNvPicPr>
            <a:picLocks noChangeAspect="1"/>
          </p:cNvPicPr>
          <p:nvPr/>
        </p:nvPicPr>
        <p:blipFill>
          <a:blip r:embed="rId4"/>
          <a:stretch>
            <a:fillRect/>
          </a:stretch>
        </p:blipFill>
        <p:spPr>
          <a:xfrm>
            <a:off x="5928921" y="5090953"/>
            <a:ext cx="2867025" cy="971550"/>
          </a:xfrm>
          <a:prstGeom prst="rect">
            <a:avLst/>
          </a:prstGeom>
        </p:spPr>
      </p:pic>
      <p:pic>
        <p:nvPicPr>
          <p:cNvPr id="40" name="Picture 39"/>
          <p:cNvPicPr>
            <a:picLocks noChangeAspect="1"/>
          </p:cNvPicPr>
          <p:nvPr/>
        </p:nvPicPr>
        <p:blipFill>
          <a:blip r:embed="rId5"/>
          <a:stretch>
            <a:fillRect/>
          </a:stretch>
        </p:blipFill>
        <p:spPr>
          <a:xfrm>
            <a:off x="189273" y="4901288"/>
            <a:ext cx="4244059" cy="1172845"/>
          </a:xfrm>
          <a:prstGeom prst="rect">
            <a:avLst/>
          </a:prstGeom>
        </p:spPr>
      </p:pic>
      <p:sp>
        <p:nvSpPr>
          <p:cNvPr id="41" name="TextBox 40"/>
          <p:cNvSpPr txBox="1"/>
          <p:nvPr/>
        </p:nvSpPr>
        <p:spPr>
          <a:xfrm>
            <a:off x="1602659" y="4848503"/>
            <a:ext cx="476412" cy="338554"/>
          </a:xfrm>
          <a:prstGeom prst="rect">
            <a:avLst/>
          </a:prstGeom>
          <a:noFill/>
        </p:spPr>
        <p:txBody>
          <a:bodyPr wrap="none" rtlCol="0">
            <a:spAutoFit/>
          </a:bodyPr>
          <a:lstStyle/>
          <a:p>
            <a:pPr algn="ctr"/>
            <a:r>
              <a:rPr lang="en-US" sz="1600" dirty="0" smtClean="0"/>
              <a:t>= 4</a:t>
            </a:r>
            <a:endParaRPr lang="en-US" sz="1600" dirty="0"/>
          </a:p>
        </p:txBody>
      </p:sp>
      <p:sp>
        <p:nvSpPr>
          <p:cNvPr id="42" name="TextBox 41"/>
          <p:cNvSpPr txBox="1"/>
          <p:nvPr/>
        </p:nvSpPr>
        <p:spPr>
          <a:xfrm>
            <a:off x="2263175" y="5462853"/>
            <a:ext cx="476412" cy="338554"/>
          </a:xfrm>
          <a:prstGeom prst="rect">
            <a:avLst/>
          </a:prstGeom>
          <a:noFill/>
        </p:spPr>
        <p:txBody>
          <a:bodyPr wrap="none" rtlCol="0">
            <a:spAutoFit/>
          </a:bodyPr>
          <a:lstStyle/>
          <a:p>
            <a:pPr algn="ctr"/>
            <a:r>
              <a:rPr lang="en-US" sz="1600" dirty="0" smtClean="0"/>
              <a:t>= 2</a:t>
            </a:r>
            <a:endParaRPr lang="en-US" sz="1600" dirty="0"/>
          </a:p>
        </p:txBody>
      </p:sp>
      <p:sp>
        <p:nvSpPr>
          <p:cNvPr id="43" name="TextBox 42"/>
          <p:cNvSpPr txBox="1"/>
          <p:nvPr/>
        </p:nvSpPr>
        <p:spPr>
          <a:xfrm>
            <a:off x="1909994" y="5149157"/>
            <a:ext cx="476412" cy="338554"/>
          </a:xfrm>
          <a:prstGeom prst="rect">
            <a:avLst/>
          </a:prstGeom>
          <a:noFill/>
        </p:spPr>
        <p:txBody>
          <a:bodyPr wrap="none" rtlCol="0">
            <a:spAutoFit/>
          </a:bodyPr>
          <a:lstStyle/>
          <a:p>
            <a:pPr algn="ctr"/>
            <a:r>
              <a:rPr lang="en-US" sz="1600" dirty="0" smtClean="0"/>
              <a:t>= 2</a:t>
            </a:r>
            <a:endParaRPr lang="en-US" sz="1600" dirty="0"/>
          </a:p>
        </p:txBody>
      </p:sp>
    </p:spTree>
    <p:extLst>
      <p:ext uri="{BB962C8B-B14F-4D97-AF65-F5344CB8AC3E}">
        <p14:creationId xmlns:p14="http://schemas.microsoft.com/office/powerpoint/2010/main" val="32691837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Outer Product</a:t>
            </a:r>
            <a:endParaRPr lang="en-US" dirty="0"/>
          </a:p>
        </p:txBody>
      </p:sp>
      <p:grpSp>
        <p:nvGrpSpPr>
          <p:cNvPr id="18" name="Group 17"/>
          <p:cNvGrpSpPr/>
          <p:nvPr/>
        </p:nvGrpSpPr>
        <p:grpSpPr>
          <a:xfrm>
            <a:off x="1237062" y="1906034"/>
            <a:ext cx="7558884" cy="2828467"/>
            <a:chOff x="1237062" y="1906034"/>
            <a:chExt cx="7558884" cy="2828467"/>
          </a:xfrm>
        </p:grpSpPr>
        <p:grpSp>
          <p:nvGrpSpPr>
            <p:cNvPr id="19" name="Group 18"/>
            <p:cNvGrpSpPr/>
            <p:nvPr/>
          </p:nvGrpSpPr>
          <p:grpSpPr>
            <a:xfrm>
              <a:off x="1958122" y="1906034"/>
              <a:ext cx="6837824" cy="2828467"/>
              <a:chOff x="4393989" y="2016981"/>
              <a:chExt cx="6833095" cy="2828467"/>
            </a:xfrm>
          </p:grpSpPr>
          <mc:AlternateContent xmlns:mc="http://schemas.openxmlformats.org/markup-compatibility/2006" xmlns:a14="http://schemas.microsoft.com/office/drawing/2010/main">
            <mc:Choice Requires="a14">
              <p:sp>
                <p:nvSpPr>
                  <p:cNvPr id="21" name="TextBox 20"/>
                  <p:cNvSpPr txBox="1"/>
                  <p:nvPr/>
                </p:nvSpPr>
                <p:spPr>
                  <a:xfrm>
                    <a:off x="4393989" y="3414887"/>
                    <a:ext cx="6833095" cy="1360629"/>
                  </a:xfrm>
                  <a:prstGeom prst="rect">
                    <a:avLst/>
                  </a:prstGeom>
                  <a:noFill/>
                </p:spPr>
                <p:txBody>
                  <a:bodyPr wrap="square" lIns="0" tIns="0" rIns="0" bIns="0" rtlCol="0">
                    <a:spAutoFit/>
                  </a:bodyPr>
                  <a:lstStyle/>
                  <a:p>
                    <a:r>
                      <a:rPr lang="en-US" sz="2400" b="1" dirty="0" smtClean="0"/>
                      <a:t>    </a:t>
                    </a:r>
                    <a14:m>
                      <m:oMath xmlns:m="http://schemas.openxmlformats.org/officeDocument/2006/math">
                        <m:d>
                          <m:dPr>
                            <m:begChr m:val="["/>
                            <m:endChr m:val="]"/>
                            <m:ctrlPr>
                              <a:rPr lang="en-US" sz="2400" b="1" i="1" smtClean="0">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latin typeface="Cambria Math" panose="02040503050406030204" pitchFamily="18" charset="0"/>
                                    </a:rPr>
                                    <m:t>𝟔</m:t>
                                  </m:r>
                                </m:e>
                                <m:e>
                                  <m:r>
                                    <a:rPr lang="en-US" sz="2400" b="1" i="1">
                                      <a:solidFill>
                                        <a:schemeClr val="bg1"/>
                                      </a:solidFill>
                                      <a:latin typeface="Cambria Math" panose="02040503050406030204" pitchFamily="18" charset="0"/>
                                    </a:rPr>
                                    <m:t>𝟎</m:t>
                                  </m:r>
                                </m:e>
                              </m:mr>
                              <m:mr>
                                <m:e>
                                  <m:r>
                                    <a:rPr lang="en-US" sz="2400" b="1" i="1" smtClean="0">
                                      <a:solidFill>
                                        <a:schemeClr val="tx1"/>
                                      </a:solidFill>
                                      <a:latin typeface="Cambria Math" panose="02040503050406030204" pitchFamily="18" charset="0"/>
                                    </a:rPr>
                                    <m:t>𝟓</m:t>
                                  </m:r>
                                </m:e>
                                <m:e>
                                  <m:r>
                                    <a:rPr lang="en-US" sz="2400" b="1" i="1" smtClean="0">
                                      <a:latin typeface="Cambria Math" panose="02040503050406030204" pitchFamily="18" charset="0"/>
                                    </a:rPr>
                                    <m:t>𝟒</m:t>
                                  </m:r>
                                </m:e>
                              </m:mr>
                              <m:mr>
                                <m:e>
                                  <m:r>
                                    <a:rPr lang="en-US" sz="2400" b="1" i="1" smtClean="0">
                                      <a:solidFill>
                                        <a:schemeClr val="bg1"/>
                                      </a:solidFill>
                                      <a:latin typeface="Cambria Math" panose="02040503050406030204" pitchFamily="18" charset="0"/>
                                    </a:rPr>
                                    <m:t>𝟎</m:t>
                                  </m:r>
                                </m:e>
                                <m:e>
                                  <m:r>
                                    <a:rPr lang="en-US" sz="2400" b="1" i="1">
                                      <a:solidFill>
                                        <a:schemeClr val="bg1"/>
                                      </a:solidFill>
                                      <a:latin typeface="Cambria Math" panose="02040503050406030204" pitchFamily="18" charset="0"/>
                                    </a:rPr>
                                    <m:t>𝟎</m:t>
                                  </m:r>
                                </m:e>
                              </m:mr>
                              <m:mr>
                                <m:e>
                                  <m:r>
                                    <a:rPr lang="en-US" sz="2400" b="1" i="1" smtClean="0">
                                      <a:latin typeface="Cambria Math" panose="02040503050406030204" pitchFamily="18" charset="0"/>
                                    </a:rPr>
                                    <m:t>𝟐</m:t>
                                  </m:r>
                                </m:e>
                                <m:e>
                                  <m:r>
                                    <a:rPr lang="en-US" sz="2400" b="1" i="1" smtClean="0">
                                      <a:solidFill>
                                        <a:schemeClr val="bg1"/>
                                      </a:solidFill>
                                      <a:latin typeface="Cambria Math" panose="02040503050406030204" pitchFamily="18" charset="0"/>
                                    </a:rPr>
                                    <m:t>𝟎</m:t>
                                  </m:r>
                                </m:e>
                              </m:mr>
                            </m:m>
                          </m:e>
                        </m:d>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𝟎</m:t>
                                  </m:r>
                                </m:e>
                              </m:mr>
                              <m:mr>
                                <m:e>
                                  <m:r>
                                    <a:rPr lang="en-US" sz="2400" b="1" i="1" smtClean="0">
                                      <a:solidFill>
                                        <a:schemeClr val="bg1"/>
                                      </a:solidFill>
                                      <a:latin typeface="Cambria Math" panose="02040503050406030204" pitchFamily="18" charset="0"/>
                                    </a:rPr>
                                    <m:t>𝟎</m:t>
                                  </m:r>
                                </m:e>
                                <m:e>
                                  <m:r>
                                    <a:rPr lang="en-US" sz="2400" b="1" i="1">
                                      <a:latin typeface="Cambria Math" panose="02040503050406030204" pitchFamily="18" charset="0"/>
                                    </a:rPr>
                                    <m:t>𝟑</m:t>
                                  </m:r>
                                </m:e>
                              </m:mr>
                              <m:mr>
                                <m:e>
                                  <m:r>
                                    <a:rPr lang="en-US" sz="2400" b="1" i="1">
                                      <a:latin typeface="Cambria Math" panose="02040503050406030204" pitchFamily="18" charset="0"/>
                                    </a:rPr>
                                    <m:t>𝟓</m:t>
                                  </m:r>
                                </m:e>
                                <m:e>
                                  <m:r>
                                    <a:rPr lang="en-US" sz="2400" b="1" i="1" smtClean="0">
                                      <a:solidFill>
                                        <a:schemeClr val="bg1"/>
                                      </a:solidFill>
                                      <a:latin typeface="Cambria Math" panose="02040503050406030204" pitchFamily="18" charset="0"/>
                                    </a:rPr>
                                    <m:t>𝟎</m:t>
                                  </m:r>
                                </m:e>
                              </m:mr>
                              <m:mr>
                                <m:e>
                                  <m:r>
                                    <a:rPr lang="en-US" sz="2400" b="1" i="1">
                                      <a:latin typeface="Cambria Math" panose="02040503050406030204" pitchFamily="18" charset="0"/>
                                    </a:rPr>
                                    <m:t>𝟑</m:t>
                                  </m:r>
                                </m:e>
                                <m:e>
                                  <m:r>
                                    <a:rPr lang="en-US" sz="2400" b="1" i="1">
                                      <a:latin typeface="Cambria Math" panose="02040503050406030204" pitchFamily="18" charset="0"/>
                                    </a:rPr>
                                    <m:t>𝟒</m:t>
                                  </m:r>
                                </m:e>
                              </m:mr>
                            </m:m>
                          </m:e>
                        </m:d>
                        <m:r>
                          <a:rPr lang="en-US" sz="2400" b="1" i="1" smtClean="0">
                            <a:latin typeface="Cambria Math" panose="02040503050406030204" pitchFamily="18" charset="0"/>
                          </a:rPr>
                          <m:t>=</m:t>
                        </m:r>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smtClean="0">
                                    <a:solidFill>
                                      <a:schemeClr val="bg1"/>
                                    </a:solidFill>
                                    <a:latin typeface="Cambria Math" panose="02040503050406030204" pitchFamily="18" charset="0"/>
                                  </a:rPr>
                                </m:ctrlPr>
                              </m:mPr>
                              <m:mr>
                                <m:e>
                                  <m:r>
                                    <m:rPr>
                                      <m:brk m:alnAt="7"/>
                                    </m:rPr>
                                    <a:rPr lang="en-US" sz="2400" b="1" i="1" smtClean="0">
                                      <a:solidFill>
                                        <a:schemeClr val="tx1"/>
                                      </a:solidFill>
                                      <a:latin typeface="Cambria Math" panose="02040503050406030204" pitchFamily="18" charset="0"/>
                                    </a:rPr>
                                    <m:t>𝟔</m:t>
                                  </m:r>
                                </m:e>
                                <m:e>
                                  <m:r>
                                    <a:rPr lang="en-US" sz="2400" b="1" i="1" smtClean="0">
                                      <a:solidFill>
                                        <a:schemeClr val="tx1"/>
                                      </a:solidFill>
                                      <a:latin typeface="Cambria Math" panose="02040503050406030204" pitchFamily="18" charset="0"/>
                                    </a:rPr>
                                    <m:t>𝟐𝟑</m:t>
                                  </m:r>
                                </m:e>
                              </m:mr>
                              <m:mr>
                                <m:e>
                                  <m:r>
                                    <a:rPr lang="en-US" sz="2400" b="1" i="1" smtClean="0">
                                      <a:solidFill>
                                        <a:schemeClr val="bg1"/>
                                      </a:solidFill>
                                      <a:latin typeface="Cambria Math" panose="02040503050406030204" pitchFamily="18" charset="0"/>
                                    </a:rPr>
                                    <m:t>𝟎</m:t>
                                  </m:r>
                                </m:e>
                                <m:e>
                                  <m:r>
                                    <a:rPr lang="en-US" sz="2400" b="1" i="1" smtClean="0">
                                      <a:solidFill>
                                        <a:schemeClr val="tx1"/>
                                      </a:solidFill>
                                      <a:latin typeface="Cambria Math" panose="02040503050406030204" pitchFamily="18" charset="0"/>
                                    </a:rPr>
                                    <m:t>𝟏𝟐</m:t>
                                  </m:r>
                                </m:e>
                              </m:mr>
                            </m:m>
                          </m:e>
                        </m:d>
                      </m:oMath>
                    </a14:m>
                    <a:r>
                      <a:rPr lang="en-US" sz="2400" b="1" dirty="0"/>
                      <a:t> </a:t>
                    </a:r>
                  </a:p>
                </p:txBody>
              </p:sp>
            </mc:Choice>
            <mc:Fallback xmlns="">
              <p:sp>
                <p:nvSpPr>
                  <p:cNvPr id="21" name="TextBox 20"/>
                  <p:cNvSpPr txBox="1">
                    <a:spLocks noRot="1" noChangeAspect="1" noMove="1" noResize="1" noEditPoints="1" noAdjustHandles="1" noChangeArrowheads="1" noChangeShapeType="1" noTextEdit="1"/>
                  </p:cNvSpPr>
                  <p:nvPr/>
                </p:nvSpPr>
                <p:spPr>
                  <a:xfrm>
                    <a:off x="4393989" y="3414887"/>
                    <a:ext cx="6833095" cy="1360629"/>
                  </a:xfrm>
                  <a:prstGeom prst="rect">
                    <a:avLst/>
                  </a:prstGeom>
                  <a:blipFill rotWithShape="0">
                    <a:blip r:embed="rId3"/>
                    <a:stretch>
                      <a:fillRect/>
                    </a:stretch>
                  </a:blipFill>
                </p:spPr>
                <p:txBody>
                  <a:bodyPr/>
                  <a:lstStyle/>
                  <a:p>
                    <a:r>
                      <a:rPr lang="en-US">
                        <a:noFill/>
                      </a:rPr>
                      <a:t> </a:t>
                    </a:r>
                  </a:p>
                </p:txBody>
              </p:sp>
            </mc:Fallback>
          </mc:AlternateContent>
          <p:sp>
            <p:nvSpPr>
              <p:cNvPr id="22" name="Rectangle 21"/>
              <p:cNvSpPr/>
              <p:nvPr/>
            </p:nvSpPr>
            <p:spPr>
              <a:xfrm rot="16200000">
                <a:off x="4479261" y="2290583"/>
                <a:ext cx="1385316" cy="838111"/>
              </a:xfrm>
              <a:prstGeom prst="rect">
                <a:avLst/>
              </a:prstGeom>
            </p:spPr>
            <p:txBody>
              <a:bodyPr wrap="none">
                <a:spAutoFit/>
              </a:bodyPr>
              <a:lstStyle/>
              <a:p>
                <a:pPr>
                  <a:spcBef>
                    <a:spcPts val="1500"/>
                  </a:spcBef>
                </a:pPr>
                <a:r>
                  <a:rPr lang="en-US" dirty="0" err="1"/>
                  <a:t>word|coffee</a:t>
                </a:r>
                <a:endParaRPr lang="en-US" dirty="0"/>
              </a:p>
              <a:p>
                <a:pPr>
                  <a:spcBef>
                    <a:spcPts val="1500"/>
                  </a:spcBef>
                </a:pPr>
                <a:r>
                  <a:rPr lang="en-US" dirty="0" err="1"/>
                  <a:t>word|desert</a:t>
                </a:r>
                <a:endParaRPr lang="en-US" dirty="0"/>
              </a:p>
            </p:txBody>
          </p:sp>
          <p:sp>
            <p:nvSpPr>
              <p:cNvPr id="23" name="Rectangle 22"/>
              <p:cNvSpPr/>
              <p:nvPr/>
            </p:nvSpPr>
            <p:spPr>
              <a:xfrm>
                <a:off x="6291448" y="3414287"/>
                <a:ext cx="1076794" cy="1431161"/>
              </a:xfrm>
              <a:prstGeom prst="rect">
                <a:avLst/>
              </a:prstGeom>
            </p:spPr>
            <p:txBody>
              <a:bodyPr wrap="none">
                <a:spAutoFit/>
              </a:bodyPr>
              <a:lstStyle/>
              <a:p>
                <a:pPr>
                  <a:spcBef>
                    <a:spcPts val="600"/>
                  </a:spcBef>
                </a:pPr>
                <a:endParaRPr lang="en-US" dirty="0" smtClean="0"/>
              </a:p>
              <a:p>
                <a:pPr>
                  <a:spcBef>
                    <a:spcPts val="600"/>
                  </a:spcBef>
                </a:pPr>
                <a:r>
                  <a:rPr lang="en-US" dirty="0" smtClean="0"/>
                  <a:t>tod|0800</a:t>
                </a:r>
              </a:p>
              <a:p>
                <a:pPr>
                  <a:spcBef>
                    <a:spcPts val="600"/>
                  </a:spcBef>
                </a:pPr>
                <a:r>
                  <a:rPr lang="en-US" dirty="0" smtClean="0"/>
                  <a:t>tod|0900</a:t>
                </a:r>
              </a:p>
              <a:p>
                <a:pPr>
                  <a:spcBef>
                    <a:spcPts val="600"/>
                  </a:spcBef>
                </a:pPr>
                <a:r>
                  <a:rPr lang="en-US" dirty="0" smtClean="0"/>
                  <a:t>tod|1400</a:t>
                </a:r>
                <a:endParaRPr lang="en-US" dirty="0"/>
              </a:p>
            </p:txBody>
          </p:sp>
          <p:sp>
            <p:nvSpPr>
              <p:cNvPr id="24" name="Rectangle 23"/>
              <p:cNvSpPr/>
              <p:nvPr/>
            </p:nvSpPr>
            <p:spPr>
              <a:xfrm rot="16200000">
                <a:off x="7146717" y="2411588"/>
                <a:ext cx="1167307" cy="838691"/>
              </a:xfrm>
              <a:prstGeom prst="rect">
                <a:avLst/>
              </a:prstGeom>
            </p:spPr>
            <p:txBody>
              <a:bodyPr wrap="none">
                <a:spAutoFit/>
              </a:bodyPr>
              <a:lstStyle/>
              <a:p>
                <a:pPr>
                  <a:spcBef>
                    <a:spcPts val="1500"/>
                  </a:spcBef>
                </a:pPr>
                <a:r>
                  <a:rPr lang="en-US" dirty="0" err="1" smtClean="0"/>
                  <a:t>word|dew</a:t>
                </a:r>
                <a:endParaRPr lang="en-US" dirty="0" smtClean="0"/>
              </a:p>
              <a:p>
                <a:pPr>
                  <a:spcBef>
                    <a:spcPts val="1500"/>
                  </a:spcBef>
                </a:pPr>
                <a:r>
                  <a:rPr lang="en-US" dirty="0" err="1" smtClean="0"/>
                  <a:t>word|hot</a:t>
                </a:r>
                <a:endParaRPr lang="en-US" dirty="0"/>
              </a:p>
            </p:txBody>
          </p:sp>
          <p:sp>
            <p:nvSpPr>
              <p:cNvPr id="25" name="Rectangle 24"/>
              <p:cNvSpPr/>
              <p:nvPr/>
            </p:nvSpPr>
            <p:spPr>
              <a:xfrm>
                <a:off x="8573788" y="3725570"/>
                <a:ext cx="1385316" cy="723275"/>
              </a:xfrm>
              <a:prstGeom prst="rect">
                <a:avLst/>
              </a:prstGeom>
            </p:spPr>
            <p:txBody>
              <a:bodyPr wrap="none">
                <a:spAutoFit/>
              </a:bodyPr>
              <a:lstStyle/>
              <a:p>
                <a:pPr>
                  <a:spcBef>
                    <a:spcPts val="600"/>
                  </a:spcBef>
                </a:pPr>
                <a:r>
                  <a:rPr lang="en-US" dirty="0" err="1" smtClean="0"/>
                  <a:t>word|coffee</a:t>
                </a:r>
                <a:endParaRPr lang="en-US" dirty="0" smtClean="0"/>
              </a:p>
              <a:p>
                <a:pPr>
                  <a:spcBef>
                    <a:spcPts val="600"/>
                  </a:spcBef>
                </a:pPr>
                <a:r>
                  <a:rPr lang="en-US" dirty="0" err="1" smtClean="0"/>
                  <a:t>word|desert</a:t>
                </a:r>
                <a:endParaRPr lang="en-US" dirty="0"/>
              </a:p>
            </p:txBody>
          </p:sp>
          <p:sp>
            <p:nvSpPr>
              <p:cNvPr id="26" name="Rectangle 25"/>
              <p:cNvSpPr/>
              <p:nvPr/>
            </p:nvSpPr>
            <p:spPr>
              <a:xfrm rot="16200000">
                <a:off x="9864379" y="2723203"/>
                <a:ext cx="1167307" cy="954107"/>
              </a:xfrm>
              <a:prstGeom prst="rect">
                <a:avLst/>
              </a:prstGeom>
            </p:spPr>
            <p:txBody>
              <a:bodyPr wrap="none">
                <a:spAutoFit/>
              </a:bodyPr>
              <a:lstStyle/>
              <a:p>
                <a:pPr>
                  <a:spcBef>
                    <a:spcPts val="2400"/>
                  </a:spcBef>
                </a:pPr>
                <a:r>
                  <a:rPr lang="en-US" dirty="0" err="1" smtClean="0"/>
                  <a:t>word|dew</a:t>
                </a:r>
                <a:endParaRPr lang="en-US" dirty="0" smtClean="0"/>
              </a:p>
              <a:p>
                <a:pPr>
                  <a:spcBef>
                    <a:spcPts val="2400"/>
                  </a:spcBef>
                </a:pPr>
                <a:r>
                  <a:rPr lang="en-US" dirty="0" err="1" smtClean="0"/>
                  <a:t>word|hot</a:t>
                </a:r>
                <a:endParaRPr lang="en-US" dirty="0"/>
              </a:p>
            </p:txBody>
          </p:sp>
        </p:grpSp>
        <p:sp>
          <p:nvSpPr>
            <p:cNvPr id="20" name="Rectangle 19"/>
            <p:cNvSpPr/>
            <p:nvPr/>
          </p:nvSpPr>
          <p:spPr>
            <a:xfrm>
              <a:off x="1237062" y="3303340"/>
              <a:ext cx="1077539" cy="1431161"/>
            </a:xfrm>
            <a:prstGeom prst="rect">
              <a:avLst/>
            </a:prstGeom>
          </p:spPr>
          <p:txBody>
            <a:bodyPr wrap="none">
              <a:spAutoFit/>
            </a:bodyPr>
            <a:lstStyle/>
            <a:p>
              <a:pPr>
                <a:spcBef>
                  <a:spcPts val="600"/>
                </a:spcBef>
              </a:pPr>
              <a:r>
                <a:rPr lang="en-US" dirty="0" smtClean="0"/>
                <a:t>tod|0500</a:t>
              </a:r>
            </a:p>
            <a:p>
              <a:pPr>
                <a:spcBef>
                  <a:spcPts val="600"/>
                </a:spcBef>
              </a:pPr>
              <a:r>
                <a:rPr lang="en-US" dirty="0" smtClean="0"/>
                <a:t>tod|0800</a:t>
              </a:r>
            </a:p>
            <a:p>
              <a:pPr>
                <a:spcBef>
                  <a:spcPts val="600"/>
                </a:spcBef>
              </a:pPr>
              <a:endParaRPr lang="en-US" dirty="0" smtClean="0"/>
            </a:p>
            <a:p>
              <a:pPr>
                <a:spcBef>
                  <a:spcPts val="600"/>
                </a:spcBef>
              </a:pPr>
              <a:r>
                <a:rPr lang="en-US" dirty="0" smtClean="0"/>
                <a:t>tod|1400</a:t>
              </a:r>
              <a:endParaRPr lang="en-US" dirty="0"/>
            </a:p>
          </p:txBody>
        </p:sp>
      </p:grpSp>
      <p:sp>
        <p:nvSpPr>
          <p:cNvPr id="17" name="Right Arrow 16"/>
          <p:cNvSpPr/>
          <p:nvPr/>
        </p:nvSpPr>
        <p:spPr bwMode="auto">
          <a:xfrm>
            <a:off x="3383434" y="4401002"/>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9" name="Right Arrow 28"/>
          <p:cNvSpPr/>
          <p:nvPr/>
        </p:nvSpPr>
        <p:spPr bwMode="auto">
          <a:xfrm>
            <a:off x="778895" y="4396134"/>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30" name="Rectangle 29"/>
          <p:cNvSpPr/>
          <p:nvPr/>
        </p:nvSpPr>
        <p:spPr bwMode="auto">
          <a:xfrm>
            <a:off x="2365300" y="4373617"/>
            <a:ext cx="323436" cy="323306"/>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31" name="Rectangle 30"/>
          <p:cNvSpPr/>
          <p:nvPr/>
        </p:nvSpPr>
        <p:spPr bwMode="auto">
          <a:xfrm>
            <a:off x="5407893" y="4373617"/>
            <a:ext cx="323436" cy="323306"/>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32" name="Rectangle 31"/>
          <p:cNvSpPr/>
          <p:nvPr/>
        </p:nvSpPr>
        <p:spPr bwMode="auto">
          <a:xfrm>
            <a:off x="8089406" y="3683807"/>
            <a:ext cx="419191" cy="323306"/>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3" name="TextBox 2"/>
          <p:cNvSpPr txBox="1"/>
          <p:nvPr/>
        </p:nvSpPr>
        <p:spPr>
          <a:xfrm>
            <a:off x="8536229" y="3528623"/>
            <a:ext cx="582212" cy="461665"/>
          </a:xfrm>
          <a:prstGeom prst="rect">
            <a:avLst/>
          </a:prstGeom>
          <a:noFill/>
        </p:spPr>
        <p:txBody>
          <a:bodyPr wrap="none" rtlCol="0">
            <a:spAutoFit/>
          </a:bodyPr>
          <a:lstStyle/>
          <a:p>
            <a:pPr algn="ctr"/>
            <a:r>
              <a:rPr lang="en-US" dirty="0">
                <a:solidFill>
                  <a:srgbClr val="009D00"/>
                </a:solidFill>
                <a:latin typeface="Times New Roman" panose="02020603050405020304" pitchFamily="18" charset="0"/>
              </a:rPr>
              <a:t>④</a:t>
            </a:r>
            <a:r>
              <a:rPr lang="en-US" sz="2400" b="1" dirty="0" smtClean="0">
                <a:solidFill>
                  <a:srgbClr val="A7111C"/>
                </a:solidFill>
              </a:rPr>
              <a:t>*</a:t>
            </a:r>
            <a:endParaRPr lang="en-US" sz="2800" b="1" dirty="0">
              <a:solidFill>
                <a:srgbClr val="A7111C"/>
              </a:solidFill>
            </a:endParaRPr>
          </a:p>
        </p:txBody>
      </p:sp>
      <p:sp>
        <p:nvSpPr>
          <p:cNvPr id="5" name="Rectangular Callout 4"/>
          <p:cNvSpPr/>
          <p:nvPr/>
        </p:nvSpPr>
        <p:spPr bwMode="auto">
          <a:xfrm>
            <a:off x="6228761" y="1143437"/>
            <a:ext cx="2536495" cy="1239023"/>
          </a:xfrm>
          <a:prstGeom prst="wedgeRectCallout">
            <a:avLst>
              <a:gd name="adj1" fmla="val 28771"/>
              <a:gd name="adj2" fmla="val 46659"/>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b="1" dirty="0" smtClean="0">
                <a:solidFill>
                  <a:srgbClr val="A7111C"/>
                </a:solidFill>
              </a:rPr>
              <a:t>*</a:t>
            </a:r>
            <a:r>
              <a:rPr lang="en-US" b="1" dirty="0" smtClean="0"/>
              <a:t>Lazy ⊕</a:t>
            </a:r>
            <a:r>
              <a:rPr lang="en-US" dirty="0"/>
              <a:t>:</a:t>
            </a:r>
            <a:endParaRPr lang="en-US" dirty="0" smtClean="0"/>
          </a:p>
          <a:p>
            <a:pPr algn="ctr" eaLnBrk="0" fontAlgn="base" hangingPunct="0">
              <a:spcBef>
                <a:spcPct val="0"/>
              </a:spcBef>
              <a:spcAft>
                <a:spcPct val="0"/>
              </a:spcAft>
            </a:pPr>
            <a:r>
              <a:rPr kumimoji="0" lang="en-US" i="0" u="none" strike="noStrike" cap="none" normalizeH="0" baseline="0" dirty="0" smtClean="0">
                <a:ln>
                  <a:noFill/>
                </a:ln>
                <a:solidFill>
                  <a:schemeClr val="tx1"/>
                </a:solidFill>
                <a:effectLst/>
                <a:latin typeface="Arial" pitchFamily="-110" charset="0"/>
              </a:rPr>
              <a:t>Accumulo stores both 15 and 8 until next scan or compaction</a:t>
            </a:r>
          </a:p>
        </p:txBody>
      </p:sp>
      <p:sp>
        <p:nvSpPr>
          <p:cNvPr id="36" name="TextBox 35"/>
          <p:cNvSpPr txBox="1"/>
          <p:nvPr/>
        </p:nvSpPr>
        <p:spPr>
          <a:xfrm>
            <a:off x="8419791" y="3338597"/>
            <a:ext cx="461986" cy="369332"/>
          </a:xfrm>
          <a:prstGeom prst="rect">
            <a:avLst/>
          </a:prstGeom>
          <a:noFill/>
        </p:spPr>
        <p:txBody>
          <a:bodyPr wrap="none" rtlCol="0">
            <a:spAutoFit/>
          </a:bodyPr>
          <a:lstStyle/>
          <a:p>
            <a:pPr algn="ctr"/>
            <a:r>
              <a:rPr lang="en-US" dirty="0">
                <a:solidFill>
                  <a:schemeClr val="accent6"/>
                </a:solidFill>
                <a:latin typeface="Times New Roman" panose="02020603050405020304" pitchFamily="18" charset="0"/>
              </a:rPr>
              <a:t>①</a:t>
            </a:r>
            <a:endParaRPr lang="en-US" dirty="0">
              <a:solidFill>
                <a:schemeClr val="accent6"/>
              </a:solidFill>
            </a:endParaRPr>
          </a:p>
        </p:txBody>
      </p:sp>
      <p:sp>
        <p:nvSpPr>
          <p:cNvPr id="37" name="TextBox 36"/>
          <p:cNvSpPr txBox="1"/>
          <p:nvPr/>
        </p:nvSpPr>
        <p:spPr>
          <a:xfrm>
            <a:off x="8419791" y="4257465"/>
            <a:ext cx="461986" cy="369332"/>
          </a:xfrm>
          <a:prstGeom prst="rect">
            <a:avLst/>
          </a:prstGeom>
          <a:noFill/>
        </p:spPr>
        <p:txBody>
          <a:bodyPr wrap="none" rtlCol="0">
            <a:spAutoFit/>
          </a:bodyPr>
          <a:lstStyle/>
          <a:p>
            <a:pPr algn="ctr"/>
            <a:r>
              <a:rPr lang="en-US" dirty="0">
                <a:solidFill>
                  <a:schemeClr val="accent6"/>
                </a:solidFill>
                <a:latin typeface="Times New Roman" panose="02020603050405020304" pitchFamily="18" charset="0"/>
              </a:rPr>
              <a:t>②</a:t>
            </a:r>
            <a:endParaRPr lang="en-US" dirty="0">
              <a:solidFill>
                <a:schemeClr val="accent6"/>
              </a:solidFill>
            </a:endParaRPr>
          </a:p>
        </p:txBody>
      </p:sp>
      <p:sp>
        <p:nvSpPr>
          <p:cNvPr id="38" name="TextBox 37"/>
          <p:cNvSpPr txBox="1"/>
          <p:nvPr/>
        </p:nvSpPr>
        <p:spPr>
          <a:xfrm>
            <a:off x="7217792" y="3340292"/>
            <a:ext cx="461986" cy="369332"/>
          </a:xfrm>
          <a:prstGeom prst="rect">
            <a:avLst/>
          </a:prstGeom>
          <a:noFill/>
        </p:spPr>
        <p:txBody>
          <a:bodyPr wrap="none" rtlCol="0">
            <a:spAutoFit/>
          </a:bodyPr>
          <a:lstStyle/>
          <a:p>
            <a:pPr algn="ctr"/>
            <a:r>
              <a:rPr lang="en-US" dirty="0">
                <a:solidFill>
                  <a:schemeClr val="accent6"/>
                </a:solidFill>
                <a:latin typeface="Times New Roman" panose="02020603050405020304" pitchFamily="18" charset="0"/>
              </a:rPr>
              <a:t>③</a:t>
            </a:r>
            <a:endParaRPr lang="en-US" dirty="0">
              <a:solidFill>
                <a:schemeClr val="accent6"/>
              </a:solidFill>
            </a:endParaRPr>
          </a:p>
        </p:txBody>
      </p:sp>
      <p:pic>
        <p:nvPicPr>
          <p:cNvPr id="39" name="Picture 38"/>
          <p:cNvPicPr>
            <a:picLocks noChangeAspect="1"/>
          </p:cNvPicPr>
          <p:nvPr/>
        </p:nvPicPr>
        <p:blipFill>
          <a:blip r:embed="rId4"/>
          <a:stretch>
            <a:fillRect/>
          </a:stretch>
        </p:blipFill>
        <p:spPr>
          <a:xfrm>
            <a:off x="5928921" y="5090953"/>
            <a:ext cx="2867025" cy="971550"/>
          </a:xfrm>
          <a:prstGeom prst="rect">
            <a:avLst/>
          </a:prstGeom>
        </p:spPr>
      </p:pic>
      <p:pic>
        <p:nvPicPr>
          <p:cNvPr id="40" name="Picture 39"/>
          <p:cNvPicPr>
            <a:picLocks noChangeAspect="1"/>
          </p:cNvPicPr>
          <p:nvPr/>
        </p:nvPicPr>
        <p:blipFill>
          <a:blip r:embed="rId5"/>
          <a:stretch>
            <a:fillRect/>
          </a:stretch>
        </p:blipFill>
        <p:spPr>
          <a:xfrm>
            <a:off x="189273" y="4901288"/>
            <a:ext cx="4244059" cy="1172845"/>
          </a:xfrm>
          <a:prstGeom prst="rect">
            <a:avLst/>
          </a:prstGeom>
        </p:spPr>
      </p:pic>
      <p:sp>
        <p:nvSpPr>
          <p:cNvPr id="41" name="TextBox 40"/>
          <p:cNvSpPr txBox="1"/>
          <p:nvPr/>
        </p:nvSpPr>
        <p:spPr>
          <a:xfrm>
            <a:off x="1602659" y="4848503"/>
            <a:ext cx="476412" cy="338554"/>
          </a:xfrm>
          <a:prstGeom prst="rect">
            <a:avLst/>
          </a:prstGeom>
          <a:noFill/>
        </p:spPr>
        <p:txBody>
          <a:bodyPr wrap="none" rtlCol="0">
            <a:spAutoFit/>
          </a:bodyPr>
          <a:lstStyle/>
          <a:p>
            <a:pPr algn="ctr"/>
            <a:r>
              <a:rPr lang="en-US" sz="1600" dirty="0" smtClean="0"/>
              <a:t>= 4</a:t>
            </a:r>
            <a:endParaRPr lang="en-US" sz="1600" dirty="0"/>
          </a:p>
        </p:txBody>
      </p:sp>
      <p:sp>
        <p:nvSpPr>
          <p:cNvPr id="42" name="TextBox 41"/>
          <p:cNvSpPr txBox="1"/>
          <p:nvPr/>
        </p:nvSpPr>
        <p:spPr>
          <a:xfrm>
            <a:off x="2263175" y="5462853"/>
            <a:ext cx="476412" cy="338554"/>
          </a:xfrm>
          <a:prstGeom prst="rect">
            <a:avLst/>
          </a:prstGeom>
          <a:noFill/>
        </p:spPr>
        <p:txBody>
          <a:bodyPr wrap="none" rtlCol="0">
            <a:spAutoFit/>
          </a:bodyPr>
          <a:lstStyle/>
          <a:p>
            <a:pPr algn="ctr"/>
            <a:r>
              <a:rPr lang="en-US" sz="1600" dirty="0" smtClean="0"/>
              <a:t>= 2</a:t>
            </a:r>
            <a:endParaRPr lang="en-US" sz="1600" dirty="0"/>
          </a:p>
        </p:txBody>
      </p:sp>
      <p:sp>
        <p:nvSpPr>
          <p:cNvPr id="43" name="TextBox 42"/>
          <p:cNvSpPr txBox="1"/>
          <p:nvPr/>
        </p:nvSpPr>
        <p:spPr>
          <a:xfrm>
            <a:off x="1909994" y="5149157"/>
            <a:ext cx="476412" cy="338554"/>
          </a:xfrm>
          <a:prstGeom prst="rect">
            <a:avLst/>
          </a:prstGeom>
          <a:noFill/>
        </p:spPr>
        <p:txBody>
          <a:bodyPr wrap="none" rtlCol="0">
            <a:spAutoFit/>
          </a:bodyPr>
          <a:lstStyle/>
          <a:p>
            <a:pPr algn="ctr"/>
            <a:r>
              <a:rPr lang="en-US" sz="1600" dirty="0" smtClean="0"/>
              <a:t>= 2</a:t>
            </a:r>
            <a:endParaRPr lang="en-US" sz="1600" dirty="0"/>
          </a:p>
        </p:txBody>
      </p:sp>
      <p:sp>
        <p:nvSpPr>
          <p:cNvPr id="33" name="TextBox 32"/>
          <p:cNvSpPr txBox="1"/>
          <p:nvPr/>
        </p:nvSpPr>
        <p:spPr>
          <a:xfrm>
            <a:off x="115231" y="1049907"/>
            <a:ext cx="4472699" cy="1631216"/>
          </a:xfrm>
          <a:prstGeom prst="rect">
            <a:avLst/>
          </a:prstGeom>
          <a:noFill/>
        </p:spPr>
        <p:txBody>
          <a:bodyPr wrap="none" rtlCol="0">
            <a:spAutoFit/>
          </a:bodyPr>
          <a:lstStyle/>
          <a:p>
            <a:pPr marL="228600" indent="-228600">
              <a:buFont typeface="Arial" panose="020B0604020202020204" pitchFamily="34" charset="0"/>
              <a:buChar char="•"/>
            </a:pPr>
            <a:r>
              <a:rPr lang="en-US" sz="2000" b="1" dirty="0" smtClean="0"/>
              <a:t>No write locality; unsorted writes</a:t>
            </a:r>
            <a:endParaRPr lang="en-US" sz="2000" b="1" dirty="0"/>
          </a:p>
          <a:p>
            <a:pPr marL="228600" indent="-228600">
              <a:buFont typeface="Arial" panose="020B0604020202020204" pitchFamily="34" charset="0"/>
              <a:buChar char="•"/>
            </a:pPr>
            <a:r>
              <a:rPr lang="en-US" sz="2000" b="1" dirty="0" smtClean="0"/>
              <a:t>Hard to pre-sum partial products </a:t>
            </a:r>
          </a:p>
          <a:p>
            <a:r>
              <a:rPr lang="en-US" sz="2000" b="1" dirty="0" smtClean="0"/>
              <a:t>	(4 entries written)</a:t>
            </a:r>
          </a:p>
          <a:p>
            <a:r>
              <a:rPr lang="en-US" sz="2000" b="1" dirty="0" smtClean="0">
                <a:solidFill>
                  <a:schemeClr val="accent6"/>
                </a:solidFill>
              </a:rPr>
              <a:t>+ Single scan</a:t>
            </a:r>
          </a:p>
          <a:p>
            <a:r>
              <a:rPr lang="en-US" sz="2000" b="1" dirty="0" smtClean="0">
                <a:solidFill>
                  <a:schemeClr val="accent6"/>
                </a:solidFill>
              </a:rPr>
              <a:t>   over table B</a:t>
            </a:r>
          </a:p>
        </p:txBody>
      </p:sp>
    </p:spTree>
    <p:extLst>
      <p:ext uri="{BB962C8B-B14F-4D97-AF65-F5344CB8AC3E}">
        <p14:creationId xmlns:p14="http://schemas.microsoft.com/office/powerpoint/2010/main" val="578638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Inner vs. Outer Product</a:t>
            </a:r>
            <a:endParaRPr lang="en-US" dirty="0"/>
          </a:p>
        </p:txBody>
      </p:sp>
      <p:sp>
        <p:nvSpPr>
          <p:cNvPr id="10" name="Content Placeholder 9"/>
          <p:cNvSpPr>
            <a:spLocks noGrp="1"/>
          </p:cNvSpPr>
          <p:nvPr>
            <p:ph idx="1"/>
          </p:nvPr>
        </p:nvSpPr>
        <p:spPr/>
        <p:txBody>
          <a:bodyPr/>
          <a:lstStyle/>
          <a:p>
            <a:r>
              <a:rPr lang="en-US" dirty="0" smtClean="0"/>
              <a:t>Outer product best for Accumulo</a:t>
            </a:r>
          </a:p>
          <a:p>
            <a:pPr lvl="1"/>
            <a:r>
              <a:rPr lang="en-US" dirty="0" smtClean="0"/>
              <a:t>Single pass over table B = single disk read</a:t>
            </a:r>
          </a:p>
          <a:p>
            <a:pPr lvl="1"/>
            <a:r>
              <a:rPr lang="en-US" dirty="0" err="1" smtClean="0"/>
              <a:t>BatchWriter</a:t>
            </a:r>
            <a:r>
              <a:rPr lang="en-US" dirty="0" smtClean="0"/>
              <a:t> ingest handles unsorted writes</a:t>
            </a:r>
          </a:p>
          <a:p>
            <a:pPr lvl="1"/>
            <a:r>
              <a:rPr lang="en-US" dirty="0" smtClean="0"/>
              <a:t>Combiners handle </a:t>
            </a:r>
            <a:r>
              <a:rPr lang="en-US" b="0" dirty="0" smtClean="0"/>
              <a:t>⊕</a:t>
            </a:r>
          </a:p>
          <a:p>
            <a:pPr lvl="1"/>
            <a:r>
              <a:rPr lang="en-US" dirty="0" smtClean="0"/>
              <a:t>Less extra partial products written for sparse data</a:t>
            </a:r>
          </a:p>
          <a:p>
            <a:endParaRPr lang="en-US" dirty="0" smtClean="0"/>
          </a:p>
          <a:p>
            <a:r>
              <a:rPr lang="en-US" dirty="0" smtClean="0"/>
              <a:t>Inner product still has merit</a:t>
            </a:r>
          </a:p>
          <a:p>
            <a:pPr lvl="1"/>
            <a:r>
              <a:rPr lang="en-US" dirty="0" smtClean="0"/>
              <a:t>Better for dense data</a:t>
            </a:r>
          </a:p>
          <a:p>
            <a:pPr lvl="1"/>
            <a:r>
              <a:rPr lang="en-US" dirty="0" smtClean="0"/>
              <a:t>Hybrid 2D-like algorithm possible</a:t>
            </a:r>
            <a:endParaRPr lang="en-US" dirty="0"/>
          </a:p>
        </p:txBody>
      </p:sp>
      <p:pic>
        <p:nvPicPr>
          <p:cNvPr id="11"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331" y="4295277"/>
            <a:ext cx="5949337" cy="1767130"/>
          </a:xfrm>
          <a:prstGeom prst="rect">
            <a:avLst/>
          </a:prstGeom>
        </p:spPr>
      </p:pic>
    </p:spTree>
    <p:extLst>
      <p:ext uri="{BB962C8B-B14F-4D97-AF65-F5344CB8AC3E}">
        <p14:creationId xmlns:p14="http://schemas.microsoft.com/office/powerpoint/2010/main" val="25951408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6" name="Content Placeholder 1"/>
          <p:cNvSpPr>
            <a:spLocks noGrp="1"/>
          </p:cNvSpPr>
          <p:nvPr>
            <p:ph idx="1"/>
          </p:nvPr>
        </p:nvSpPr>
        <p:spPr>
          <a:xfrm>
            <a:off x="1899138" y="1180707"/>
            <a:ext cx="6262200" cy="4648200"/>
          </a:xfrm>
        </p:spPr>
        <p:txBody>
          <a:bodyPr anchor="t" anchorCtr="1"/>
          <a:lstStyle/>
          <a:p>
            <a:pPr>
              <a:spcBef>
                <a:spcPts val="1200"/>
              </a:spcBef>
            </a:pPr>
            <a:endParaRPr lang="en-US" dirty="0" smtClean="0"/>
          </a:p>
          <a:p>
            <a:pPr marL="0" indent="0">
              <a:spcBef>
                <a:spcPts val="1200"/>
              </a:spcBef>
              <a:buNone/>
            </a:pPr>
            <a:endParaRPr lang="en-US" dirty="0" smtClean="0"/>
          </a:p>
          <a:p>
            <a:pPr>
              <a:spcBef>
                <a:spcPts val="1200"/>
              </a:spcBef>
            </a:pPr>
            <a:r>
              <a:rPr lang="en-US" dirty="0" smtClean="0"/>
              <a:t>Intro to Graphulo</a:t>
            </a:r>
          </a:p>
          <a:p>
            <a:pPr>
              <a:spcBef>
                <a:spcPts val="1200"/>
              </a:spcBef>
            </a:pPr>
            <a:r>
              <a:rPr lang="en-US" dirty="0" smtClean="0"/>
              <a:t>Intro to Matrix Multiply</a:t>
            </a:r>
          </a:p>
          <a:p>
            <a:pPr>
              <a:spcBef>
                <a:spcPts val="1200"/>
              </a:spcBef>
            </a:pPr>
            <a:r>
              <a:rPr lang="en-US" dirty="0" smtClean="0"/>
              <a:t>Intro to Accumulo</a:t>
            </a:r>
          </a:p>
          <a:p>
            <a:pPr>
              <a:spcBef>
                <a:spcPts val="1200"/>
              </a:spcBef>
            </a:pPr>
            <a:r>
              <a:rPr lang="en-US" dirty="0" smtClean="0"/>
              <a:t>Matrix Multiply pre-Graphulo</a:t>
            </a:r>
          </a:p>
          <a:p>
            <a:pPr>
              <a:spcBef>
                <a:spcPts val="1200"/>
              </a:spcBef>
            </a:pPr>
            <a:r>
              <a:rPr lang="en-US" dirty="0" smtClean="0"/>
              <a:t>Inner Product </a:t>
            </a:r>
          </a:p>
          <a:p>
            <a:pPr>
              <a:spcBef>
                <a:spcPts val="1200"/>
              </a:spcBef>
            </a:pPr>
            <a:r>
              <a:rPr lang="en-US" dirty="0" smtClean="0"/>
              <a:t>Outer Product</a:t>
            </a:r>
          </a:p>
          <a:p>
            <a:pPr>
              <a:spcBef>
                <a:spcPts val="1200"/>
              </a:spcBef>
            </a:pPr>
            <a:r>
              <a:rPr lang="en-US" dirty="0" smtClean="0"/>
              <a:t>Accumulo Implementation</a:t>
            </a:r>
          </a:p>
          <a:p>
            <a:pPr>
              <a:spcBef>
                <a:spcPts val="1200"/>
              </a:spcBef>
            </a:pPr>
            <a:r>
              <a:rPr lang="en-US" dirty="0" smtClean="0"/>
              <a:t>Performance</a:t>
            </a:r>
          </a:p>
          <a:p>
            <a:pPr>
              <a:spcBef>
                <a:spcPts val="1200"/>
              </a:spcBef>
            </a:pPr>
            <a:r>
              <a:rPr lang="en-US" dirty="0" smtClean="0"/>
              <a:t>Conclusions</a:t>
            </a:r>
            <a:endParaRPr lang="en-US" dirty="0"/>
          </a:p>
        </p:txBody>
      </p:sp>
      <p:sp>
        <p:nvSpPr>
          <p:cNvPr id="7" name="AutoShape 7"/>
          <p:cNvSpPr>
            <a:spLocks noChangeArrowheads="1"/>
          </p:cNvSpPr>
          <p:nvPr/>
        </p:nvSpPr>
        <p:spPr bwMode="auto">
          <a:xfrm>
            <a:off x="2538047" y="4084612"/>
            <a:ext cx="571500" cy="317500"/>
          </a:xfrm>
          <a:prstGeom prst="rightArrow">
            <a:avLst>
              <a:gd name="adj1" fmla="val 50000"/>
              <a:gd name="adj2" fmla="val 65000"/>
            </a:avLst>
          </a:prstGeom>
          <a:solidFill>
            <a:srgbClr val="A5131D"/>
          </a:solidFill>
          <a:ln w="12700">
            <a:noFill/>
            <a:miter lim="800000"/>
            <a:headEnd type="none" w="sm" len="sm"/>
            <a:tailEnd type="none" w="sm" len="sm"/>
          </a:ln>
        </p:spPr>
        <p:txBody>
          <a:bodyPr wrap="none" lIns="91365" tIns="45683" rIns="91365" bIns="45683" anchor="ctr"/>
          <a:lstStyle/>
          <a:p>
            <a:endParaRPr lang="en-US"/>
          </a:p>
        </p:txBody>
      </p:sp>
    </p:spTree>
    <p:extLst>
      <p:ext uri="{BB962C8B-B14F-4D97-AF65-F5344CB8AC3E}">
        <p14:creationId xmlns:p14="http://schemas.microsoft.com/office/powerpoint/2010/main" val="16028475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Outer Product in Graphulo Iterators</a:t>
            </a:r>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11826" y="974560"/>
            <a:ext cx="4320348" cy="5354053"/>
          </a:xfrm>
        </p:spPr>
      </p:pic>
      <p:sp>
        <p:nvSpPr>
          <p:cNvPr id="3" name="Rectangular Callout 2"/>
          <p:cNvSpPr/>
          <p:nvPr/>
        </p:nvSpPr>
        <p:spPr bwMode="auto">
          <a:xfrm>
            <a:off x="398585" y="4267200"/>
            <a:ext cx="1242646" cy="410308"/>
          </a:xfrm>
          <a:prstGeom prst="wedgeRectCallout">
            <a:avLst>
              <a:gd name="adj1" fmla="val 117708"/>
              <a:gd name="adj2" fmla="val 73928"/>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600" b="1" dirty="0"/>
              <a:t>Custom </a:t>
            </a:r>
            <a:r>
              <a:rPr lang="en-US" sz="1600" dirty="0" smtClean="0"/>
              <a:t>⊕</a:t>
            </a:r>
            <a:endParaRPr lang="en-US" sz="1600" b="1" dirty="0"/>
          </a:p>
        </p:txBody>
      </p:sp>
      <p:sp>
        <p:nvSpPr>
          <p:cNvPr id="6" name="Rectangular Callout 5"/>
          <p:cNvSpPr/>
          <p:nvPr/>
        </p:nvSpPr>
        <p:spPr bwMode="auto">
          <a:xfrm>
            <a:off x="7127631" y="2180492"/>
            <a:ext cx="1242646" cy="410308"/>
          </a:xfrm>
          <a:prstGeom prst="wedgeRectCallout">
            <a:avLst>
              <a:gd name="adj1" fmla="val -87952"/>
              <a:gd name="adj2" fmla="val 153928"/>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600" b="1" dirty="0"/>
              <a:t>Custom </a:t>
            </a:r>
            <a:r>
              <a:rPr lang="en-US" sz="1600" dirty="0"/>
              <a:t>⊗</a:t>
            </a:r>
            <a:endParaRPr lang="en-US" sz="1600" b="1" dirty="0"/>
          </a:p>
        </p:txBody>
      </p:sp>
    </p:spTree>
    <p:extLst>
      <p:ext uri="{BB962C8B-B14F-4D97-AF65-F5344CB8AC3E}">
        <p14:creationId xmlns:p14="http://schemas.microsoft.com/office/powerpoint/2010/main" val="1352591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Accumulo Distributes Graphulo Iterators</a:t>
            </a:r>
            <a:endParaRPr lang="en-US" dirty="0"/>
          </a:p>
        </p:txBody>
      </p:sp>
      <p:sp>
        <p:nvSpPr>
          <p:cNvPr id="4" name="Flowchart: Process 3"/>
          <p:cNvSpPr/>
          <p:nvPr/>
        </p:nvSpPr>
        <p:spPr bwMode="auto">
          <a:xfrm>
            <a:off x="3224786" y="1496532"/>
            <a:ext cx="1143214" cy="1008184"/>
          </a:xfrm>
          <a:prstGeom prst="flowChartProcess">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Tablet of B</a:t>
            </a:r>
          </a:p>
          <a:p>
            <a:pPr marL="0" marR="0" indent="0" algn="ctr" defTabSz="914400" rtl="0" eaLnBrk="0" fontAlgn="base" latinLnBrk="0" hangingPunct="0">
              <a:lnSpc>
                <a:spcPct val="100000"/>
              </a:lnSpc>
              <a:spcBef>
                <a:spcPct val="0"/>
              </a:spcBef>
              <a:spcAft>
                <a:spcPct val="0"/>
              </a:spcAft>
              <a:buClrTx/>
              <a:buSzTx/>
              <a:buFontTx/>
              <a:buNone/>
              <a:tabLst/>
            </a:pPr>
            <a:endParaRPr lang="en-US" sz="1400" b="1" dirty="0">
              <a:latin typeface="Arial" pitchFamily="-110"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pic>
        <p:nvPicPr>
          <p:cNvPr id="5"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56589" y="1808782"/>
            <a:ext cx="679607" cy="842213"/>
          </a:xfrm>
        </p:spPr>
      </p:pic>
      <p:sp>
        <p:nvSpPr>
          <p:cNvPr id="6" name="Flowchart: Process 5"/>
          <p:cNvSpPr/>
          <p:nvPr/>
        </p:nvSpPr>
        <p:spPr bwMode="auto">
          <a:xfrm>
            <a:off x="3233343" y="2963799"/>
            <a:ext cx="1143214" cy="1008184"/>
          </a:xfrm>
          <a:prstGeom prst="flowChartProcess">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Tablet of B</a:t>
            </a:r>
          </a:p>
          <a:p>
            <a:pPr marL="0" marR="0" indent="0" algn="ctr" defTabSz="914400" rtl="0" eaLnBrk="0" fontAlgn="base" latinLnBrk="0" hangingPunct="0">
              <a:lnSpc>
                <a:spcPct val="100000"/>
              </a:lnSpc>
              <a:spcBef>
                <a:spcPct val="0"/>
              </a:spcBef>
              <a:spcAft>
                <a:spcPct val="0"/>
              </a:spcAft>
              <a:buClrTx/>
              <a:buSzTx/>
              <a:buFontTx/>
              <a:buNone/>
              <a:tabLst/>
            </a:pPr>
            <a:endParaRPr lang="en-US" sz="1400" b="1" dirty="0">
              <a:latin typeface="Arial" pitchFamily="-110"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pic>
        <p:nvPicPr>
          <p:cNvPr id="7" name="Content Placeholder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65146" y="3276049"/>
            <a:ext cx="679607" cy="842213"/>
          </a:xfrm>
          <a:prstGeom prst="rect">
            <a:avLst/>
          </a:prstGeom>
        </p:spPr>
      </p:pic>
      <p:sp>
        <p:nvSpPr>
          <p:cNvPr id="8" name="Flowchart: Process 7"/>
          <p:cNvSpPr/>
          <p:nvPr/>
        </p:nvSpPr>
        <p:spPr bwMode="auto">
          <a:xfrm>
            <a:off x="623633" y="1496532"/>
            <a:ext cx="1143214" cy="1008184"/>
          </a:xfrm>
          <a:prstGeom prst="flowChartProcess">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Tablet of A</a:t>
            </a:r>
          </a:p>
          <a:p>
            <a:pPr marL="0" marR="0" indent="0" algn="ctr" defTabSz="914400" rtl="0" eaLnBrk="0" fontAlgn="base" latinLnBrk="0" hangingPunct="0">
              <a:lnSpc>
                <a:spcPct val="100000"/>
              </a:lnSpc>
              <a:spcBef>
                <a:spcPct val="0"/>
              </a:spcBef>
              <a:spcAft>
                <a:spcPct val="0"/>
              </a:spcAft>
              <a:buClrTx/>
              <a:buSzTx/>
              <a:buFontTx/>
              <a:buNone/>
              <a:tabLst/>
            </a:pPr>
            <a:endParaRPr lang="en-US" sz="1400" b="1" dirty="0">
              <a:latin typeface="Arial" pitchFamily="-110"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9" name="Flowchart: Process 8"/>
          <p:cNvSpPr/>
          <p:nvPr/>
        </p:nvSpPr>
        <p:spPr bwMode="auto">
          <a:xfrm>
            <a:off x="623633" y="2963799"/>
            <a:ext cx="1143214" cy="1008184"/>
          </a:xfrm>
          <a:prstGeom prst="flowChartProcess">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Tablet of A</a:t>
            </a:r>
          </a:p>
          <a:p>
            <a:pPr marL="0" marR="0" indent="0" algn="ctr" defTabSz="914400" rtl="0" eaLnBrk="0" fontAlgn="base" latinLnBrk="0" hangingPunct="0">
              <a:lnSpc>
                <a:spcPct val="100000"/>
              </a:lnSpc>
              <a:spcBef>
                <a:spcPct val="0"/>
              </a:spcBef>
              <a:spcAft>
                <a:spcPct val="0"/>
              </a:spcAft>
              <a:buClrTx/>
              <a:buSzTx/>
              <a:buFontTx/>
              <a:buNone/>
              <a:tabLst/>
            </a:pPr>
            <a:endParaRPr lang="en-US" sz="1400" b="1" dirty="0">
              <a:latin typeface="Arial" pitchFamily="-110"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0" name="Flowchart: Process 9"/>
          <p:cNvSpPr/>
          <p:nvPr/>
        </p:nvSpPr>
        <p:spPr bwMode="auto">
          <a:xfrm>
            <a:off x="5843052" y="1496532"/>
            <a:ext cx="1143214" cy="1008184"/>
          </a:xfrm>
          <a:prstGeom prst="flowChartProcess">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Tablet of C</a:t>
            </a:r>
          </a:p>
          <a:p>
            <a:pPr marL="0" marR="0" indent="0" algn="ctr" defTabSz="914400" rtl="0" eaLnBrk="0" fontAlgn="base" latinLnBrk="0" hangingPunct="0">
              <a:lnSpc>
                <a:spcPct val="100000"/>
              </a:lnSpc>
              <a:spcBef>
                <a:spcPct val="0"/>
              </a:spcBef>
              <a:spcAft>
                <a:spcPct val="0"/>
              </a:spcAft>
              <a:buClrTx/>
              <a:buSzTx/>
              <a:buFontTx/>
              <a:buNone/>
              <a:tabLst/>
            </a:pPr>
            <a:endParaRPr lang="en-US" sz="1400" b="1" dirty="0">
              <a:latin typeface="Arial" pitchFamily="-110"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 name="Flowchart: Process 10"/>
          <p:cNvSpPr/>
          <p:nvPr/>
        </p:nvSpPr>
        <p:spPr bwMode="auto">
          <a:xfrm>
            <a:off x="5843052" y="2963799"/>
            <a:ext cx="1143214" cy="1008184"/>
          </a:xfrm>
          <a:prstGeom prst="flowChartProcess">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Tablet of C</a:t>
            </a:r>
          </a:p>
          <a:p>
            <a:pPr marL="0" marR="0" indent="0" algn="ctr" defTabSz="914400" rtl="0" eaLnBrk="0" fontAlgn="base" latinLnBrk="0" hangingPunct="0">
              <a:lnSpc>
                <a:spcPct val="100000"/>
              </a:lnSpc>
              <a:spcBef>
                <a:spcPct val="0"/>
              </a:spcBef>
              <a:spcAft>
                <a:spcPct val="0"/>
              </a:spcAft>
              <a:buClrTx/>
              <a:buSzTx/>
              <a:buFontTx/>
              <a:buNone/>
              <a:tabLst/>
            </a:pPr>
            <a:endParaRPr lang="en-US" sz="1400" b="1" dirty="0">
              <a:latin typeface="Arial" pitchFamily="-110"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2" name="Right Arrow 11"/>
          <p:cNvSpPr/>
          <p:nvPr/>
        </p:nvSpPr>
        <p:spPr bwMode="auto">
          <a:xfrm>
            <a:off x="1720634" y="1706392"/>
            <a:ext cx="1620052" cy="487235"/>
          </a:xfrm>
          <a:prstGeom prst="rightArrow">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4" name="Right Arrow 13"/>
          <p:cNvSpPr/>
          <p:nvPr/>
        </p:nvSpPr>
        <p:spPr bwMode="auto">
          <a:xfrm>
            <a:off x="4302361" y="1735765"/>
            <a:ext cx="1625584" cy="369789"/>
          </a:xfrm>
          <a:prstGeom prst="rightArrow">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5" name="Right Arrow 14"/>
          <p:cNvSpPr/>
          <p:nvPr/>
        </p:nvSpPr>
        <p:spPr bwMode="auto">
          <a:xfrm rot="19283885">
            <a:off x="4072141" y="2477218"/>
            <a:ext cx="2125101" cy="369789"/>
          </a:xfrm>
          <a:prstGeom prst="rightArrow">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7" name="Right Arrow 16"/>
          <p:cNvSpPr/>
          <p:nvPr/>
        </p:nvSpPr>
        <p:spPr bwMode="auto">
          <a:xfrm>
            <a:off x="1720634" y="3449541"/>
            <a:ext cx="1620052" cy="487235"/>
          </a:xfrm>
          <a:prstGeom prst="rightArrow">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8" name="Right Arrow 17"/>
          <p:cNvSpPr/>
          <p:nvPr/>
        </p:nvSpPr>
        <p:spPr bwMode="auto">
          <a:xfrm rot="2165351">
            <a:off x="4148986" y="2602866"/>
            <a:ext cx="2015456" cy="369789"/>
          </a:xfrm>
          <a:prstGeom prst="rightArrow">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9" name="Right Arrow 18"/>
          <p:cNvSpPr/>
          <p:nvPr/>
        </p:nvSpPr>
        <p:spPr bwMode="auto">
          <a:xfrm>
            <a:off x="4328417" y="3248586"/>
            <a:ext cx="1625584" cy="369789"/>
          </a:xfrm>
          <a:prstGeom prst="rightArrow">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0" name="Right Arrow 19"/>
          <p:cNvSpPr/>
          <p:nvPr/>
        </p:nvSpPr>
        <p:spPr bwMode="auto">
          <a:xfrm rot="20108888">
            <a:off x="1658170" y="2622385"/>
            <a:ext cx="1722874" cy="254202"/>
          </a:xfrm>
          <a:prstGeom prst="rightArrow">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1" name="Right Arrow 20"/>
          <p:cNvSpPr/>
          <p:nvPr/>
        </p:nvSpPr>
        <p:spPr bwMode="auto">
          <a:xfrm rot="1597201">
            <a:off x="1612724" y="2600017"/>
            <a:ext cx="1814685" cy="221156"/>
          </a:xfrm>
          <a:prstGeom prst="rightArrow">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2" name="Content Placeholder 9"/>
          <p:cNvSpPr txBox="1">
            <a:spLocks/>
          </p:cNvSpPr>
          <p:nvPr/>
        </p:nvSpPr>
        <p:spPr>
          <a:xfrm>
            <a:off x="475488" y="4340946"/>
            <a:ext cx="8193024" cy="1776390"/>
          </a:xfrm>
          <a:prstGeom prst="rect">
            <a:avLst/>
          </a:prstGeom>
        </p:spPr>
        <p:txBody>
          <a:bodyPr lIns="91280" tIns="45641" rIns="91280" bIns="45641"/>
          <a:lstStyle>
            <a:lvl1pPr marL="177996" indent="-177996" algn="l" rtl="0" eaLnBrk="1" fontAlgn="base" hangingPunct="1">
              <a:lnSpc>
                <a:spcPts val="1650"/>
              </a:lnSpc>
              <a:spcBef>
                <a:spcPts val="900"/>
              </a:spcBef>
              <a:spcAft>
                <a:spcPct val="0"/>
              </a:spcAft>
              <a:buSzPct val="100000"/>
              <a:buFont typeface="Arial"/>
              <a:buChar char="•"/>
              <a:defRPr sz="2000" b="1">
                <a:solidFill>
                  <a:schemeClr val="tx1"/>
                </a:solidFill>
                <a:latin typeface="+mn-lt"/>
                <a:ea typeface="+mn-ea"/>
                <a:cs typeface="+mn-cs"/>
              </a:defRPr>
            </a:lvl1pPr>
            <a:lvl2pPr marL="403913" indent="-191687" algn="l" rtl="0" eaLnBrk="1" fontAlgn="base" hangingPunct="1">
              <a:lnSpc>
                <a:spcPts val="1499"/>
              </a:lnSpc>
              <a:spcBef>
                <a:spcPts val="900"/>
              </a:spcBef>
              <a:spcAft>
                <a:spcPct val="0"/>
              </a:spcAft>
              <a:buSzPct val="100000"/>
              <a:buChar char="–"/>
              <a:defRPr b="1">
                <a:solidFill>
                  <a:schemeClr val="tx1"/>
                </a:solidFill>
                <a:latin typeface="+mn-lt"/>
                <a:ea typeface="ＭＳ Ｐゴシック" pitchFamily="-110" charset="-128"/>
              </a:defRPr>
            </a:lvl2pPr>
            <a:lvl3pPr marL="568218" indent="-136920" algn="l" rtl="0" eaLnBrk="1" fontAlgn="base" hangingPunct="1">
              <a:lnSpc>
                <a:spcPts val="1350"/>
              </a:lnSpc>
              <a:spcBef>
                <a:spcPts val="450"/>
              </a:spcBef>
              <a:spcAft>
                <a:spcPct val="0"/>
              </a:spcAft>
              <a:buSzPct val="90000"/>
              <a:buFont typeface="Arial"/>
              <a:buChar char="•"/>
              <a:defRPr sz="1200" b="1">
                <a:solidFill>
                  <a:schemeClr val="tx1"/>
                </a:solidFill>
                <a:latin typeface="+mn-lt"/>
                <a:ea typeface="ＭＳ Ｐゴシック" pitchFamily="-110" charset="-128"/>
              </a:defRPr>
            </a:lvl3pPr>
            <a:lvl4pPr marL="773594" indent="0" algn="l" rtl="0" eaLnBrk="1" fontAlgn="base" hangingPunct="1">
              <a:lnSpc>
                <a:spcPts val="1200"/>
              </a:lnSpc>
              <a:spcBef>
                <a:spcPts val="450"/>
              </a:spcBef>
              <a:spcAft>
                <a:spcPct val="0"/>
              </a:spcAft>
              <a:buSzPct val="100000"/>
              <a:buFontTx/>
              <a:buNone/>
              <a:defRPr sz="1050" b="1">
                <a:solidFill>
                  <a:schemeClr val="tx1"/>
                </a:solidFill>
                <a:latin typeface="+mn-lt"/>
                <a:ea typeface="ＭＳ Ｐゴシック" pitchFamily="-110" charset="-128"/>
              </a:defRPr>
            </a:lvl4pPr>
            <a:lvl5pPr marL="944744" indent="0" algn="l" rtl="0" eaLnBrk="1" fontAlgn="base" hangingPunct="1">
              <a:lnSpc>
                <a:spcPts val="1050"/>
              </a:lnSpc>
              <a:spcBef>
                <a:spcPts val="450"/>
              </a:spcBef>
              <a:spcAft>
                <a:spcPct val="0"/>
              </a:spcAft>
              <a:buSzPct val="85000"/>
              <a:buFontTx/>
              <a:buNone/>
              <a:defRPr sz="900" b="1">
                <a:solidFill>
                  <a:schemeClr val="tx1"/>
                </a:solidFill>
                <a:latin typeface="+mn-lt"/>
                <a:ea typeface="ＭＳ Ｐゴシック" pitchFamily="-110" charset="-128"/>
              </a:defRPr>
            </a:lvl5pPr>
            <a:lvl6pPr marL="1711496" algn="l" rtl="0" eaLnBrk="1" fontAlgn="base" hangingPunct="1">
              <a:lnSpc>
                <a:spcPct val="90000"/>
              </a:lnSpc>
              <a:spcBef>
                <a:spcPct val="25000"/>
              </a:spcBef>
              <a:spcAft>
                <a:spcPct val="0"/>
              </a:spcAft>
              <a:buSzPct val="100000"/>
              <a:buChar char=" "/>
              <a:defRPr sz="1050" b="1">
                <a:solidFill>
                  <a:schemeClr val="tx1"/>
                </a:solidFill>
                <a:latin typeface="+mn-lt"/>
                <a:ea typeface="ＭＳ Ｐゴシック" pitchFamily="-110" charset="-128"/>
              </a:defRPr>
            </a:lvl6pPr>
            <a:lvl7pPr marL="2053793" algn="l" rtl="0" eaLnBrk="1" fontAlgn="base" hangingPunct="1">
              <a:lnSpc>
                <a:spcPct val="90000"/>
              </a:lnSpc>
              <a:spcBef>
                <a:spcPct val="25000"/>
              </a:spcBef>
              <a:spcAft>
                <a:spcPct val="0"/>
              </a:spcAft>
              <a:buSzPct val="100000"/>
              <a:buChar char=" "/>
              <a:defRPr sz="1050" b="1">
                <a:solidFill>
                  <a:schemeClr val="tx1"/>
                </a:solidFill>
                <a:latin typeface="+mn-lt"/>
                <a:ea typeface="ＭＳ Ｐゴシック" pitchFamily="-110" charset="-128"/>
              </a:defRPr>
            </a:lvl7pPr>
            <a:lvl8pPr marL="2396094" algn="l" rtl="0" eaLnBrk="1" fontAlgn="base" hangingPunct="1">
              <a:lnSpc>
                <a:spcPct val="90000"/>
              </a:lnSpc>
              <a:spcBef>
                <a:spcPct val="25000"/>
              </a:spcBef>
              <a:spcAft>
                <a:spcPct val="0"/>
              </a:spcAft>
              <a:buSzPct val="100000"/>
              <a:buChar char=" "/>
              <a:defRPr sz="1050" b="1">
                <a:solidFill>
                  <a:schemeClr val="tx1"/>
                </a:solidFill>
                <a:latin typeface="+mn-lt"/>
                <a:ea typeface="ＭＳ Ｐゴシック" pitchFamily="-110" charset="-128"/>
              </a:defRPr>
            </a:lvl8pPr>
            <a:lvl9pPr marL="2738392" algn="l" rtl="0" eaLnBrk="1" fontAlgn="base" hangingPunct="1">
              <a:lnSpc>
                <a:spcPct val="90000"/>
              </a:lnSpc>
              <a:spcBef>
                <a:spcPct val="25000"/>
              </a:spcBef>
              <a:spcAft>
                <a:spcPct val="0"/>
              </a:spcAft>
              <a:buSzPct val="100000"/>
              <a:buChar char=" "/>
              <a:defRPr sz="1050" b="1">
                <a:solidFill>
                  <a:schemeClr val="tx1"/>
                </a:solidFill>
                <a:latin typeface="+mn-lt"/>
                <a:ea typeface="ＭＳ Ｐゴシック" pitchFamily="-110" charset="-128"/>
              </a:defRPr>
            </a:lvl9pPr>
          </a:lstStyle>
          <a:p>
            <a:r>
              <a:rPr lang="en-US" kern="0" dirty="0" smtClean="0"/>
              <a:t>Tablets can be hosted on any tablet server</a:t>
            </a:r>
          </a:p>
          <a:p>
            <a:pPr lvl="1"/>
            <a:r>
              <a:rPr lang="en-US" kern="0" dirty="0" smtClean="0"/>
              <a:t>Accumulo load balances tablet allocation</a:t>
            </a:r>
          </a:p>
          <a:p>
            <a:r>
              <a:rPr lang="en-US" kern="0" dirty="0" smtClean="0"/>
              <a:t>Matrix multiply iterators run on B's tablets in parallel</a:t>
            </a:r>
          </a:p>
          <a:p>
            <a:pPr lvl="1"/>
            <a:r>
              <a:rPr lang="en-US" kern="0" dirty="0" smtClean="0"/>
              <a:t>Scan from A's tablets in parallel</a:t>
            </a:r>
          </a:p>
          <a:p>
            <a:pPr lvl="1"/>
            <a:r>
              <a:rPr lang="en-US" kern="0" dirty="0" err="1" smtClean="0"/>
              <a:t>BatchWrite</a:t>
            </a:r>
            <a:r>
              <a:rPr lang="en-US" kern="0" dirty="0" smtClean="0"/>
              <a:t> to C's tablets in parallel</a:t>
            </a:r>
            <a:endParaRPr lang="en-US" kern="0" dirty="0"/>
          </a:p>
        </p:txBody>
      </p:sp>
      <p:sp>
        <p:nvSpPr>
          <p:cNvPr id="23" name="TextBox 22"/>
          <p:cNvSpPr txBox="1"/>
          <p:nvPr/>
        </p:nvSpPr>
        <p:spPr>
          <a:xfrm>
            <a:off x="2063687" y="1089086"/>
            <a:ext cx="798617" cy="400110"/>
          </a:xfrm>
          <a:prstGeom prst="rect">
            <a:avLst/>
          </a:prstGeom>
          <a:noFill/>
        </p:spPr>
        <p:txBody>
          <a:bodyPr wrap="none" rtlCol="0">
            <a:spAutoFit/>
          </a:bodyPr>
          <a:lstStyle/>
          <a:p>
            <a:pPr algn="ctr"/>
            <a:r>
              <a:rPr lang="en-US" sz="2000" b="1" u="sng" dirty="0" smtClean="0"/>
              <a:t>Scan</a:t>
            </a:r>
            <a:endParaRPr lang="en-US" sz="2000" b="1" u="sng" dirty="0"/>
          </a:p>
        </p:txBody>
      </p:sp>
      <p:sp>
        <p:nvSpPr>
          <p:cNvPr id="24" name="TextBox 23"/>
          <p:cNvSpPr txBox="1"/>
          <p:nvPr/>
        </p:nvSpPr>
        <p:spPr>
          <a:xfrm>
            <a:off x="4731385" y="1089086"/>
            <a:ext cx="819648" cy="400110"/>
          </a:xfrm>
          <a:prstGeom prst="rect">
            <a:avLst/>
          </a:prstGeom>
          <a:noFill/>
        </p:spPr>
        <p:txBody>
          <a:bodyPr wrap="none" rtlCol="0">
            <a:spAutoFit/>
          </a:bodyPr>
          <a:lstStyle/>
          <a:p>
            <a:pPr algn="ctr"/>
            <a:r>
              <a:rPr lang="en-US" sz="2000" b="1" u="sng" dirty="0" smtClean="0"/>
              <a:t>Write</a:t>
            </a:r>
            <a:endParaRPr lang="en-US" sz="2000" b="1" u="sng" dirty="0"/>
          </a:p>
        </p:txBody>
      </p:sp>
      <p:sp>
        <p:nvSpPr>
          <p:cNvPr id="25" name="Curved Left Arrow 24"/>
          <p:cNvSpPr/>
          <p:nvPr/>
        </p:nvSpPr>
        <p:spPr bwMode="auto">
          <a:xfrm>
            <a:off x="6688027" y="1920970"/>
            <a:ext cx="744239" cy="473559"/>
          </a:xfrm>
          <a:prstGeom prst="curvedLeftArrow">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7" name="TextBox 26"/>
          <p:cNvSpPr txBox="1"/>
          <p:nvPr/>
        </p:nvSpPr>
        <p:spPr>
          <a:xfrm>
            <a:off x="6576849" y="1079442"/>
            <a:ext cx="2275253" cy="1015663"/>
          </a:xfrm>
          <a:prstGeom prst="rect">
            <a:avLst/>
          </a:prstGeom>
          <a:noFill/>
        </p:spPr>
        <p:txBody>
          <a:bodyPr wrap="square" rtlCol="0">
            <a:spAutoFit/>
          </a:bodyPr>
          <a:lstStyle/>
          <a:p>
            <a:pPr algn="r"/>
            <a:r>
              <a:rPr lang="en-US" sz="2000" b="1" u="sng" dirty="0" smtClean="0"/>
              <a:t>Sum</a:t>
            </a:r>
            <a:r>
              <a:rPr lang="en-US" sz="2000" b="1" dirty="0" smtClean="0"/>
              <a:t> on Flush, Compact,</a:t>
            </a:r>
          </a:p>
          <a:p>
            <a:pPr algn="r"/>
            <a:r>
              <a:rPr lang="en-US" sz="2000" b="1" dirty="0" smtClean="0"/>
              <a:t>or Scan</a:t>
            </a:r>
            <a:endParaRPr lang="en-US" sz="2000" b="1" dirty="0"/>
          </a:p>
        </p:txBody>
      </p:sp>
      <p:sp>
        <p:nvSpPr>
          <p:cNvPr id="36" name="Rectangle 35"/>
          <p:cNvSpPr/>
          <p:nvPr/>
        </p:nvSpPr>
        <p:spPr>
          <a:xfrm>
            <a:off x="1382760" y="1698515"/>
            <a:ext cx="410689" cy="769441"/>
          </a:xfrm>
          <a:prstGeom prst="rect">
            <a:avLst/>
          </a:prstGeom>
          <a:noFill/>
        </p:spPr>
        <p:txBody>
          <a:bodyPr wrap="none" lIns="91440" tIns="45720" rIns="91440" bIns="45720">
            <a:spAutoFit/>
          </a:bodyPr>
          <a:lstStyle/>
          <a:p>
            <a:pPr algn="ctr"/>
            <a:r>
              <a:rPr lang="en-US" sz="4400" b="1" spc="50" dirty="0">
                <a:ln w="0"/>
                <a:solidFill>
                  <a:schemeClr val="bg2"/>
                </a:solidFill>
                <a:effectLst>
                  <a:innerShdw blurRad="63500" dist="50800" dir="13500000">
                    <a:srgbClr val="000000">
                      <a:alpha val="50000"/>
                    </a:srgbClr>
                  </a:innerShdw>
                </a:effectLst>
              </a:rPr>
              <a:t>}</a:t>
            </a:r>
            <a:endParaRPr lang="en-US" sz="4400" b="1" cap="none" spc="50" dirty="0">
              <a:ln w="0"/>
              <a:solidFill>
                <a:schemeClr val="bg2"/>
              </a:solidFill>
              <a:effectLst>
                <a:innerShdw blurRad="63500" dist="50800" dir="13500000">
                  <a:srgbClr val="000000">
                    <a:alpha val="50000"/>
                  </a:srgbClr>
                </a:innerShdw>
              </a:effectLst>
            </a:endParaRPr>
          </a:p>
        </p:txBody>
      </p:sp>
      <p:sp>
        <p:nvSpPr>
          <p:cNvPr id="37" name="Rectangle 36"/>
          <p:cNvSpPr/>
          <p:nvPr/>
        </p:nvSpPr>
        <p:spPr>
          <a:xfrm>
            <a:off x="1382760" y="3145706"/>
            <a:ext cx="410689" cy="769441"/>
          </a:xfrm>
          <a:prstGeom prst="rect">
            <a:avLst/>
          </a:prstGeom>
          <a:noFill/>
        </p:spPr>
        <p:txBody>
          <a:bodyPr wrap="none" lIns="91440" tIns="45720" rIns="91440" bIns="45720">
            <a:spAutoFit/>
          </a:bodyPr>
          <a:lstStyle/>
          <a:p>
            <a:pPr algn="ctr"/>
            <a:r>
              <a:rPr lang="en-US" sz="4400" b="1" spc="50" dirty="0">
                <a:ln w="0"/>
                <a:solidFill>
                  <a:schemeClr val="bg2"/>
                </a:solidFill>
                <a:effectLst>
                  <a:innerShdw blurRad="63500" dist="50800" dir="13500000">
                    <a:srgbClr val="000000">
                      <a:alpha val="50000"/>
                    </a:srgbClr>
                  </a:innerShdw>
                </a:effectLst>
              </a:rPr>
              <a:t>}</a:t>
            </a:r>
            <a:endParaRPr lang="en-US" sz="4400" b="1" cap="none" spc="50" dirty="0">
              <a:ln w="0"/>
              <a:solidFill>
                <a:schemeClr val="bg2"/>
              </a:solidFill>
              <a:effectLst>
                <a:innerShdw blurRad="63500" dist="50800" dir="13500000">
                  <a:srgbClr val="000000">
                    <a:alpha val="50000"/>
                  </a:srgbClr>
                </a:innerShdw>
              </a:effectLst>
            </a:endParaRPr>
          </a:p>
        </p:txBody>
      </p:sp>
      <p:sp>
        <p:nvSpPr>
          <p:cNvPr id="38" name="Curved Left Arrow 37"/>
          <p:cNvSpPr/>
          <p:nvPr/>
        </p:nvSpPr>
        <p:spPr bwMode="auto">
          <a:xfrm>
            <a:off x="6688027" y="3381055"/>
            <a:ext cx="744239" cy="473559"/>
          </a:xfrm>
          <a:prstGeom prst="curvedLeftArrow">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39" name="TextBox 38"/>
          <p:cNvSpPr txBox="1"/>
          <p:nvPr/>
        </p:nvSpPr>
        <p:spPr>
          <a:xfrm>
            <a:off x="3233343" y="1083115"/>
            <a:ext cx="1151277" cy="400110"/>
          </a:xfrm>
          <a:prstGeom prst="rect">
            <a:avLst/>
          </a:prstGeom>
          <a:noFill/>
        </p:spPr>
        <p:txBody>
          <a:bodyPr wrap="none" rtlCol="0">
            <a:spAutoFit/>
          </a:bodyPr>
          <a:lstStyle/>
          <a:p>
            <a:pPr algn="ctr"/>
            <a:r>
              <a:rPr lang="en-US" sz="2000" b="1" u="sng" dirty="0" smtClean="0"/>
              <a:t>Multiply</a:t>
            </a:r>
            <a:endParaRPr lang="en-US" sz="2000" b="1" u="sng" dirty="0"/>
          </a:p>
        </p:txBody>
      </p:sp>
      <p:sp>
        <p:nvSpPr>
          <p:cNvPr id="50" name="Flowchart: Alternate Process 49"/>
          <p:cNvSpPr/>
          <p:nvPr/>
        </p:nvSpPr>
        <p:spPr bwMode="auto">
          <a:xfrm>
            <a:off x="814800" y="1808782"/>
            <a:ext cx="674031" cy="296772"/>
          </a:xfrm>
          <a:prstGeom prst="flowChartAlternateProcess">
            <a:avLst/>
          </a:prstGeom>
          <a:solidFill>
            <a:srgbClr val="FFCC99"/>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1" i="0" u="none" strike="noStrike" kern="0" cap="small" spc="0" normalizeH="0" baseline="0" noProof="0" dirty="0" smtClean="0">
                <a:ln>
                  <a:noFill/>
                </a:ln>
                <a:solidFill>
                  <a:srgbClr val="000000"/>
                </a:solidFill>
                <a:effectLst/>
                <a:uLnTx/>
                <a:uFillTx/>
                <a:latin typeface="Arial" pitchFamily="-110" charset="0"/>
              </a:rPr>
              <a:t>Imm</a:t>
            </a:r>
          </a:p>
        </p:txBody>
      </p:sp>
      <p:sp>
        <p:nvSpPr>
          <p:cNvPr id="51" name="Flowchart: Alternate Process 50"/>
          <p:cNvSpPr/>
          <p:nvPr/>
        </p:nvSpPr>
        <p:spPr bwMode="auto">
          <a:xfrm>
            <a:off x="814800" y="2157750"/>
            <a:ext cx="674031" cy="296772"/>
          </a:xfrm>
          <a:prstGeom prst="flowChartAlternateProcess">
            <a:avLst/>
          </a:prstGeom>
          <a:solidFill>
            <a:srgbClr val="FFCC99"/>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1" i="0" u="none" strike="noStrike" kern="0" cap="small" spc="0" normalizeH="0" baseline="0" noProof="0" dirty="0" err="1" smtClean="0">
                <a:ln>
                  <a:noFill/>
                </a:ln>
                <a:solidFill>
                  <a:srgbClr val="000000"/>
                </a:solidFill>
                <a:effectLst/>
                <a:uLnTx/>
                <a:uFillTx/>
                <a:latin typeface="Arial" pitchFamily="-110" charset="0"/>
              </a:rPr>
              <a:t>Rfile</a:t>
            </a:r>
            <a:endParaRPr kumimoji="0" lang="en-US" sz="1400" b="1" i="0" u="none" strike="noStrike" kern="0" cap="small" spc="0" normalizeH="0" baseline="0" noProof="0" dirty="0" smtClean="0">
              <a:ln>
                <a:noFill/>
              </a:ln>
              <a:solidFill>
                <a:srgbClr val="000000"/>
              </a:solidFill>
              <a:effectLst/>
              <a:uLnTx/>
              <a:uFillTx/>
              <a:latin typeface="Arial" pitchFamily="-110" charset="0"/>
            </a:endParaRPr>
          </a:p>
        </p:txBody>
      </p:sp>
      <p:sp>
        <p:nvSpPr>
          <p:cNvPr id="52" name="Flowchart: Alternate Process 51"/>
          <p:cNvSpPr/>
          <p:nvPr/>
        </p:nvSpPr>
        <p:spPr bwMode="auto">
          <a:xfrm>
            <a:off x="814800" y="3269407"/>
            <a:ext cx="674031" cy="296772"/>
          </a:xfrm>
          <a:prstGeom prst="flowChartAlternateProcess">
            <a:avLst/>
          </a:prstGeom>
          <a:solidFill>
            <a:srgbClr val="FFCC99"/>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1" i="0" u="none" strike="noStrike" kern="0" cap="small" spc="0" normalizeH="0" baseline="0" noProof="0" dirty="0" smtClean="0">
                <a:ln>
                  <a:noFill/>
                </a:ln>
                <a:solidFill>
                  <a:srgbClr val="000000"/>
                </a:solidFill>
                <a:effectLst/>
                <a:uLnTx/>
                <a:uFillTx/>
                <a:latin typeface="Arial" pitchFamily="-110" charset="0"/>
              </a:rPr>
              <a:t>Imm</a:t>
            </a:r>
          </a:p>
        </p:txBody>
      </p:sp>
      <p:sp>
        <p:nvSpPr>
          <p:cNvPr id="53" name="Flowchart: Alternate Process 52"/>
          <p:cNvSpPr/>
          <p:nvPr/>
        </p:nvSpPr>
        <p:spPr bwMode="auto">
          <a:xfrm>
            <a:off x="814800" y="3618375"/>
            <a:ext cx="674031" cy="296772"/>
          </a:xfrm>
          <a:prstGeom prst="flowChartAlternateProcess">
            <a:avLst/>
          </a:prstGeom>
          <a:solidFill>
            <a:srgbClr val="FFCC99"/>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1" i="0" u="none" strike="noStrike" kern="0" cap="small" spc="0" normalizeH="0" baseline="0" noProof="0" dirty="0" err="1" smtClean="0">
                <a:ln>
                  <a:noFill/>
                </a:ln>
                <a:solidFill>
                  <a:srgbClr val="000000"/>
                </a:solidFill>
                <a:effectLst/>
                <a:uLnTx/>
                <a:uFillTx/>
                <a:latin typeface="Arial" pitchFamily="-110" charset="0"/>
              </a:rPr>
              <a:t>Rfile</a:t>
            </a:r>
            <a:endParaRPr kumimoji="0" lang="en-US" sz="1400" b="1" i="0" u="none" strike="noStrike" kern="0" cap="small" spc="0" normalizeH="0" baseline="0" noProof="0" dirty="0" smtClean="0">
              <a:ln>
                <a:noFill/>
              </a:ln>
              <a:solidFill>
                <a:srgbClr val="000000"/>
              </a:solidFill>
              <a:effectLst/>
              <a:uLnTx/>
              <a:uFillTx/>
              <a:latin typeface="Arial" pitchFamily="-110" charset="0"/>
            </a:endParaRPr>
          </a:p>
        </p:txBody>
      </p:sp>
      <p:sp>
        <p:nvSpPr>
          <p:cNvPr id="54" name="Flowchart: Alternate Process 53"/>
          <p:cNvSpPr/>
          <p:nvPr/>
        </p:nvSpPr>
        <p:spPr bwMode="auto">
          <a:xfrm>
            <a:off x="6013996" y="1808782"/>
            <a:ext cx="674031" cy="296772"/>
          </a:xfrm>
          <a:prstGeom prst="flowChartAlternateProcess">
            <a:avLst/>
          </a:prstGeom>
          <a:solidFill>
            <a:srgbClr val="FFCC99"/>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1" i="0" u="none" strike="noStrike" kern="0" cap="small" spc="0" normalizeH="0" baseline="0" noProof="0" dirty="0" smtClean="0">
                <a:ln>
                  <a:noFill/>
                </a:ln>
                <a:solidFill>
                  <a:srgbClr val="000000"/>
                </a:solidFill>
                <a:effectLst/>
                <a:uLnTx/>
                <a:uFillTx/>
                <a:latin typeface="Arial" pitchFamily="-110" charset="0"/>
              </a:rPr>
              <a:t>Imm</a:t>
            </a:r>
          </a:p>
        </p:txBody>
      </p:sp>
      <p:sp>
        <p:nvSpPr>
          <p:cNvPr id="55" name="Flowchart: Alternate Process 54"/>
          <p:cNvSpPr/>
          <p:nvPr/>
        </p:nvSpPr>
        <p:spPr bwMode="auto">
          <a:xfrm>
            <a:off x="6013996" y="2157750"/>
            <a:ext cx="674031" cy="296772"/>
          </a:xfrm>
          <a:prstGeom prst="flowChartAlternateProcess">
            <a:avLst/>
          </a:prstGeom>
          <a:solidFill>
            <a:srgbClr val="FFCC99"/>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1" i="0" u="none" strike="noStrike" kern="0" cap="small" spc="0" normalizeH="0" baseline="0" noProof="0" dirty="0" err="1" smtClean="0">
                <a:ln>
                  <a:noFill/>
                </a:ln>
                <a:solidFill>
                  <a:srgbClr val="000000"/>
                </a:solidFill>
                <a:effectLst/>
                <a:uLnTx/>
                <a:uFillTx/>
                <a:latin typeface="Arial" pitchFamily="-110" charset="0"/>
              </a:rPr>
              <a:t>Rfile</a:t>
            </a:r>
            <a:endParaRPr kumimoji="0" lang="en-US" sz="1400" b="1" i="0" u="none" strike="noStrike" kern="0" cap="small" spc="0" normalizeH="0" baseline="0" noProof="0" dirty="0" smtClean="0">
              <a:ln>
                <a:noFill/>
              </a:ln>
              <a:solidFill>
                <a:srgbClr val="000000"/>
              </a:solidFill>
              <a:effectLst/>
              <a:uLnTx/>
              <a:uFillTx/>
              <a:latin typeface="Arial" pitchFamily="-110" charset="0"/>
            </a:endParaRPr>
          </a:p>
        </p:txBody>
      </p:sp>
      <p:sp>
        <p:nvSpPr>
          <p:cNvPr id="56" name="Flowchart: Alternate Process 55"/>
          <p:cNvSpPr/>
          <p:nvPr/>
        </p:nvSpPr>
        <p:spPr bwMode="auto">
          <a:xfrm>
            <a:off x="6013996" y="3269407"/>
            <a:ext cx="674031" cy="296772"/>
          </a:xfrm>
          <a:prstGeom prst="flowChartAlternateProcess">
            <a:avLst/>
          </a:prstGeom>
          <a:solidFill>
            <a:srgbClr val="FFCC99"/>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1" i="0" u="none" strike="noStrike" kern="0" cap="small" spc="0" normalizeH="0" baseline="0" noProof="0" dirty="0" smtClean="0">
                <a:ln>
                  <a:noFill/>
                </a:ln>
                <a:solidFill>
                  <a:srgbClr val="000000"/>
                </a:solidFill>
                <a:effectLst/>
                <a:uLnTx/>
                <a:uFillTx/>
                <a:latin typeface="Arial" pitchFamily="-110" charset="0"/>
              </a:rPr>
              <a:t>Imm</a:t>
            </a:r>
          </a:p>
        </p:txBody>
      </p:sp>
      <p:sp>
        <p:nvSpPr>
          <p:cNvPr id="57" name="Flowchart: Alternate Process 56"/>
          <p:cNvSpPr/>
          <p:nvPr/>
        </p:nvSpPr>
        <p:spPr bwMode="auto">
          <a:xfrm>
            <a:off x="6013996" y="3618375"/>
            <a:ext cx="674031" cy="296772"/>
          </a:xfrm>
          <a:prstGeom prst="flowChartAlternateProcess">
            <a:avLst/>
          </a:prstGeom>
          <a:solidFill>
            <a:srgbClr val="FFCC99"/>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1" i="0" u="none" strike="noStrike" kern="0" cap="small" spc="0" normalizeH="0" baseline="0" noProof="0" dirty="0" err="1" smtClean="0">
                <a:ln>
                  <a:noFill/>
                </a:ln>
                <a:solidFill>
                  <a:srgbClr val="000000"/>
                </a:solidFill>
                <a:effectLst/>
                <a:uLnTx/>
                <a:uFillTx/>
                <a:latin typeface="Arial" pitchFamily="-110" charset="0"/>
              </a:rPr>
              <a:t>Rfile</a:t>
            </a:r>
            <a:endParaRPr kumimoji="0" lang="en-US" sz="1400" b="1" i="0" u="none" strike="noStrike" kern="0" cap="small" spc="0" normalizeH="0" baseline="0" noProof="0" dirty="0" smtClean="0">
              <a:ln>
                <a:noFill/>
              </a:ln>
              <a:solidFill>
                <a:srgbClr val="000000"/>
              </a:solidFill>
              <a:effectLst/>
              <a:uLnTx/>
              <a:uFillTx/>
              <a:latin typeface="Arial" pitchFamily="-110" charset="0"/>
            </a:endParaRPr>
          </a:p>
        </p:txBody>
      </p:sp>
      <p:grpSp>
        <p:nvGrpSpPr>
          <p:cNvPr id="61" name="Group 60"/>
          <p:cNvGrpSpPr/>
          <p:nvPr/>
        </p:nvGrpSpPr>
        <p:grpSpPr>
          <a:xfrm>
            <a:off x="6576849" y="4028275"/>
            <a:ext cx="1944421" cy="805581"/>
            <a:chOff x="6724091" y="3970444"/>
            <a:chExt cx="1944421" cy="805581"/>
          </a:xfrm>
        </p:grpSpPr>
        <p:sp>
          <p:nvSpPr>
            <p:cNvPr id="62" name="Flowchart: Alternate Process 61"/>
            <p:cNvSpPr/>
            <p:nvPr/>
          </p:nvSpPr>
          <p:spPr bwMode="auto">
            <a:xfrm>
              <a:off x="6724091" y="4239739"/>
              <a:ext cx="1944421" cy="536286"/>
            </a:xfrm>
            <a:prstGeom prst="flowChartAlternateProcess">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400" b="1" i="0" u="none" strike="noStrike" cap="small" normalizeH="0" dirty="0" smtClean="0">
                  <a:ln>
                    <a:noFill/>
                  </a:ln>
                  <a:solidFill>
                    <a:schemeClr val="tx1"/>
                  </a:solidFill>
                  <a:effectLst/>
                  <a:latin typeface="Arial" pitchFamily="-110" charset="0"/>
                </a:rPr>
                <a:t>Imm: </a:t>
              </a:r>
              <a:r>
                <a:rPr kumimoji="0" lang="en-US" sz="1400" b="1" i="0" u="none" strike="noStrike" normalizeH="0" dirty="0" smtClean="0">
                  <a:ln>
                    <a:noFill/>
                  </a:ln>
                  <a:solidFill>
                    <a:schemeClr val="tx1"/>
                  </a:solidFill>
                  <a:effectLst/>
                  <a:latin typeface="Arial" pitchFamily="-110" charset="0"/>
                </a:rPr>
                <a:t>In-Memory Map</a:t>
              </a:r>
            </a:p>
            <a:p>
              <a:pPr eaLnBrk="0" fontAlgn="base" hangingPunct="0">
                <a:spcBef>
                  <a:spcPct val="0"/>
                </a:spcBef>
                <a:spcAft>
                  <a:spcPct val="0"/>
                </a:spcAft>
              </a:pPr>
              <a:r>
                <a:rPr lang="en-US" sz="1400" b="1" cap="small" dirty="0" err="1" smtClean="0">
                  <a:latin typeface="Arial" pitchFamily="-110" charset="0"/>
                </a:rPr>
                <a:t>Rfile</a:t>
              </a:r>
              <a:r>
                <a:rPr lang="en-US" sz="1400" b="1" cap="small" dirty="0" smtClean="0">
                  <a:latin typeface="Arial" pitchFamily="-110" charset="0"/>
                </a:rPr>
                <a:t>: </a:t>
              </a:r>
              <a:r>
                <a:rPr lang="en-US" sz="1400" b="1" dirty="0" smtClean="0">
                  <a:latin typeface="Arial" pitchFamily="-110" charset="0"/>
                </a:rPr>
                <a:t>Hadoop File</a:t>
              </a:r>
              <a:endParaRPr kumimoji="0" lang="en-US" sz="1400" b="1" i="0" u="none" strike="noStrike" cap="small" normalizeH="0" dirty="0" smtClean="0">
                <a:ln>
                  <a:noFill/>
                </a:ln>
                <a:solidFill>
                  <a:schemeClr val="tx1"/>
                </a:solidFill>
                <a:effectLst/>
                <a:latin typeface="Arial" pitchFamily="-110" charset="0"/>
              </a:endParaRPr>
            </a:p>
          </p:txBody>
        </p:sp>
        <p:sp>
          <p:nvSpPr>
            <p:cNvPr id="63" name="TextBox 62"/>
            <p:cNvSpPr txBox="1"/>
            <p:nvPr/>
          </p:nvSpPr>
          <p:spPr>
            <a:xfrm>
              <a:off x="6774611" y="3970444"/>
              <a:ext cx="513282" cy="307777"/>
            </a:xfrm>
            <a:prstGeom prst="rect">
              <a:avLst/>
            </a:prstGeom>
            <a:noFill/>
          </p:spPr>
          <p:txBody>
            <a:bodyPr wrap="none" rtlCol="0">
              <a:spAutoFit/>
            </a:bodyPr>
            <a:lstStyle/>
            <a:p>
              <a:pPr algn="ctr"/>
              <a:r>
                <a:rPr lang="en-US" sz="1400" b="1" dirty="0" smtClean="0"/>
                <a:t>Key</a:t>
              </a:r>
              <a:endParaRPr lang="en-US" sz="1400" b="1" dirty="0"/>
            </a:p>
          </p:txBody>
        </p:sp>
      </p:grpSp>
    </p:spTree>
    <p:extLst>
      <p:ext uri="{BB962C8B-B14F-4D97-AF65-F5344CB8AC3E}">
        <p14:creationId xmlns:p14="http://schemas.microsoft.com/office/powerpoint/2010/main" val="30919670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6" name="Content Placeholder 1"/>
          <p:cNvSpPr>
            <a:spLocks noGrp="1"/>
          </p:cNvSpPr>
          <p:nvPr>
            <p:ph idx="1"/>
          </p:nvPr>
        </p:nvSpPr>
        <p:spPr>
          <a:xfrm>
            <a:off x="1899138" y="1180707"/>
            <a:ext cx="6262200" cy="4648200"/>
          </a:xfrm>
        </p:spPr>
        <p:txBody>
          <a:bodyPr anchor="t" anchorCtr="1"/>
          <a:lstStyle/>
          <a:p>
            <a:pPr>
              <a:spcBef>
                <a:spcPts val="1200"/>
              </a:spcBef>
            </a:pPr>
            <a:endParaRPr lang="en-US" dirty="0" smtClean="0"/>
          </a:p>
          <a:p>
            <a:pPr marL="0" indent="0">
              <a:spcBef>
                <a:spcPts val="1200"/>
              </a:spcBef>
              <a:buNone/>
            </a:pPr>
            <a:endParaRPr lang="en-US" dirty="0" smtClean="0"/>
          </a:p>
          <a:p>
            <a:pPr>
              <a:spcBef>
                <a:spcPts val="1200"/>
              </a:spcBef>
            </a:pPr>
            <a:r>
              <a:rPr lang="en-US" dirty="0" smtClean="0"/>
              <a:t>Intro to Graphulo</a:t>
            </a:r>
          </a:p>
          <a:p>
            <a:pPr>
              <a:spcBef>
                <a:spcPts val="1200"/>
              </a:spcBef>
            </a:pPr>
            <a:r>
              <a:rPr lang="en-US" dirty="0" smtClean="0"/>
              <a:t>Intro to Matrix Multiply</a:t>
            </a:r>
          </a:p>
          <a:p>
            <a:pPr>
              <a:spcBef>
                <a:spcPts val="1200"/>
              </a:spcBef>
            </a:pPr>
            <a:r>
              <a:rPr lang="en-US" dirty="0" smtClean="0"/>
              <a:t>Intro to Accumulo</a:t>
            </a:r>
          </a:p>
          <a:p>
            <a:pPr>
              <a:spcBef>
                <a:spcPts val="1200"/>
              </a:spcBef>
            </a:pPr>
            <a:r>
              <a:rPr lang="en-US" dirty="0" smtClean="0"/>
              <a:t>Matrix Multiply pre-Graphulo</a:t>
            </a:r>
          </a:p>
          <a:p>
            <a:pPr>
              <a:spcBef>
                <a:spcPts val="1200"/>
              </a:spcBef>
            </a:pPr>
            <a:r>
              <a:rPr lang="en-US" dirty="0" smtClean="0"/>
              <a:t>Inner Product </a:t>
            </a:r>
          </a:p>
          <a:p>
            <a:pPr>
              <a:spcBef>
                <a:spcPts val="1200"/>
              </a:spcBef>
            </a:pPr>
            <a:r>
              <a:rPr lang="en-US" dirty="0" smtClean="0"/>
              <a:t>Outer Product</a:t>
            </a:r>
          </a:p>
          <a:p>
            <a:pPr>
              <a:spcBef>
                <a:spcPts val="1200"/>
              </a:spcBef>
            </a:pPr>
            <a:r>
              <a:rPr lang="en-US" dirty="0" smtClean="0"/>
              <a:t>Accumulo Implementation</a:t>
            </a:r>
          </a:p>
          <a:p>
            <a:pPr>
              <a:spcBef>
                <a:spcPts val="1200"/>
              </a:spcBef>
            </a:pPr>
            <a:r>
              <a:rPr lang="en-US" dirty="0" smtClean="0"/>
              <a:t>Performance</a:t>
            </a:r>
          </a:p>
          <a:p>
            <a:pPr>
              <a:spcBef>
                <a:spcPts val="1200"/>
              </a:spcBef>
            </a:pPr>
            <a:r>
              <a:rPr lang="en-US" dirty="0" smtClean="0"/>
              <a:t>Conclusions</a:t>
            </a:r>
            <a:endParaRPr lang="en-US" dirty="0"/>
          </a:p>
        </p:txBody>
      </p:sp>
      <p:sp>
        <p:nvSpPr>
          <p:cNvPr id="7" name="AutoShape 7"/>
          <p:cNvSpPr>
            <a:spLocks noChangeArrowheads="1"/>
          </p:cNvSpPr>
          <p:nvPr/>
        </p:nvSpPr>
        <p:spPr bwMode="auto">
          <a:xfrm>
            <a:off x="2514601" y="4471473"/>
            <a:ext cx="571500" cy="317500"/>
          </a:xfrm>
          <a:prstGeom prst="rightArrow">
            <a:avLst>
              <a:gd name="adj1" fmla="val 50000"/>
              <a:gd name="adj2" fmla="val 65000"/>
            </a:avLst>
          </a:prstGeom>
          <a:solidFill>
            <a:srgbClr val="A5131D"/>
          </a:solidFill>
          <a:ln w="12700">
            <a:noFill/>
            <a:miter lim="800000"/>
            <a:headEnd type="none" w="sm" len="sm"/>
            <a:tailEnd type="none" w="sm" len="sm"/>
          </a:ln>
        </p:spPr>
        <p:txBody>
          <a:bodyPr wrap="none" lIns="91365" tIns="45683" rIns="91365" bIns="45683" anchor="ctr"/>
          <a:lstStyle/>
          <a:p>
            <a:endParaRPr lang="en-US"/>
          </a:p>
        </p:txBody>
      </p:sp>
    </p:spTree>
    <p:extLst>
      <p:ext uri="{BB962C8B-B14F-4D97-AF65-F5344CB8AC3E}">
        <p14:creationId xmlns:p14="http://schemas.microsoft.com/office/powerpoint/2010/main" val="9537075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Experiment</a:t>
            </a:r>
            <a:endParaRPr lang="en-US" dirty="0"/>
          </a:p>
        </p:txBody>
      </p:sp>
      <p:sp>
        <p:nvSpPr>
          <p:cNvPr id="3" name="Content Placeholder 2"/>
          <p:cNvSpPr>
            <a:spLocks noGrp="1"/>
          </p:cNvSpPr>
          <p:nvPr>
            <p:ph idx="1"/>
          </p:nvPr>
        </p:nvSpPr>
        <p:spPr>
          <a:xfrm>
            <a:off x="348917" y="1289304"/>
            <a:ext cx="8434136" cy="4828032"/>
          </a:xfrm>
        </p:spPr>
        <p:txBody>
          <a:bodyPr/>
          <a:lstStyle/>
          <a:p>
            <a:r>
              <a:rPr lang="en-US" dirty="0" smtClean="0"/>
              <a:t>Compare to pre-</a:t>
            </a:r>
            <a:r>
              <a:rPr lang="en-US" dirty="0" err="1" smtClean="0"/>
              <a:t>Graphulo</a:t>
            </a:r>
            <a:r>
              <a:rPr lang="en-US" dirty="0" smtClean="0"/>
              <a:t> alternative:</a:t>
            </a:r>
          </a:p>
          <a:p>
            <a:pPr lvl="1"/>
            <a:r>
              <a:rPr lang="en-US" dirty="0" smtClean="0"/>
              <a:t>D4M Matlab client as Middleman</a:t>
            </a:r>
          </a:p>
          <a:p>
            <a:r>
              <a:rPr lang="en-US" dirty="0" smtClean="0"/>
              <a:t>Scaled / Weak scaling study: </a:t>
            </a:r>
          </a:p>
          <a:p>
            <a:pPr lvl="1"/>
            <a:r>
              <a:rPr lang="en-US" dirty="0" smtClean="0"/>
              <a:t>How multiply rate varies with increasing problem size at fixed resources</a:t>
            </a:r>
          </a:p>
          <a:p>
            <a:pPr lvl="1"/>
            <a:r>
              <a:rPr lang="en-US" dirty="0" smtClean="0"/>
              <a:t>Ideal: constant multiply rate</a:t>
            </a:r>
          </a:p>
          <a:p>
            <a:r>
              <a:rPr lang="en-US" dirty="0" smtClean="0"/>
              <a:t>Fixed / Strong scaling study:</a:t>
            </a:r>
          </a:p>
          <a:p>
            <a:pPr lvl="1"/>
            <a:r>
              <a:rPr lang="en-US" dirty="0" smtClean="0"/>
              <a:t>How multiply rate varies with increasing resources at fixed problem size</a:t>
            </a:r>
          </a:p>
          <a:p>
            <a:pPr lvl="1"/>
            <a:r>
              <a:rPr lang="en-US" dirty="0" smtClean="0"/>
              <a:t>Ideal: multiply rate scales linearly with increasing resources</a:t>
            </a:r>
          </a:p>
          <a:p>
            <a:pPr lvl="1"/>
            <a:endParaRPr lang="en-US" dirty="0" smtClean="0"/>
          </a:p>
          <a:p>
            <a:r>
              <a:rPr lang="en-US" dirty="0" smtClean="0"/>
              <a:t>Environment: </a:t>
            </a:r>
          </a:p>
          <a:p>
            <a:pPr lvl="1"/>
            <a:r>
              <a:rPr lang="en-US" dirty="0" smtClean="0"/>
              <a:t>Laptop, 16GB RAM, 2 Dual-core i7 processors, Accumulo 1.6.1</a:t>
            </a:r>
          </a:p>
          <a:p>
            <a:r>
              <a:rPr lang="en-US" dirty="0" smtClean="0"/>
              <a:t>Vary problem size between SCALE 10 and 18</a:t>
            </a:r>
          </a:p>
          <a:p>
            <a:pPr lvl="1"/>
            <a:r>
              <a:rPr lang="en-US" dirty="0" err="1" smtClean="0"/>
              <a:t>Unpermuted</a:t>
            </a:r>
            <a:r>
              <a:rPr lang="en-US" dirty="0" smtClean="0"/>
              <a:t> Power </a:t>
            </a:r>
            <a:r>
              <a:rPr lang="en-US" dirty="0"/>
              <a:t>law </a:t>
            </a:r>
            <a:r>
              <a:rPr lang="en-US" dirty="0" smtClean="0"/>
              <a:t>graph generator</a:t>
            </a:r>
          </a:p>
          <a:p>
            <a:pPr lvl="1"/>
            <a:r>
              <a:rPr lang="en-US" dirty="0" smtClean="0"/>
              <a:t># of nodes in each input table is 2</a:t>
            </a:r>
            <a:r>
              <a:rPr lang="en-US" baseline="30000" dirty="0" smtClean="0"/>
              <a:t>SCALE</a:t>
            </a:r>
            <a:r>
              <a:rPr lang="en-US" dirty="0"/>
              <a:t>.</a:t>
            </a:r>
            <a:r>
              <a:rPr lang="en-US" dirty="0" smtClean="0"/>
              <a:t>  Used 16 edges/node</a:t>
            </a:r>
          </a:p>
          <a:p>
            <a:r>
              <a:rPr lang="en-US" dirty="0" smtClean="0"/>
              <a:t>Vary resources with # Accumulo Tablets (Varies # Threads)</a:t>
            </a:r>
            <a:endParaRPr lang="en-US" dirty="0"/>
          </a:p>
        </p:txBody>
      </p:sp>
    </p:spTree>
    <p:extLst>
      <p:ext uri="{BB962C8B-B14F-4D97-AF65-F5344CB8AC3E}">
        <p14:creationId xmlns:p14="http://schemas.microsoft.com/office/powerpoint/2010/main" val="38902083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Experiment</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3271" b="3801"/>
          <a:stretch/>
        </p:blipFill>
        <p:spPr>
          <a:xfrm>
            <a:off x="787410" y="1043354"/>
            <a:ext cx="7522289" cy="5242635"/>
          </a:xfrm>
          <a:prstGeom prst="rect">
            <a:avLst/>
          </a:prstGeom>
        </p:spPr>
      </p:pic>
    </p:spTree>
    <p:extLst>
      <p:ext uri="{BB962C8B-B14F-4D97-AF65-F5344CB8AC3E}">
        <p14:creationId xmlns:p14="http://schemas.microsoft.com/office/powerpoint/2010/main" val="302349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1841114" y="5270526"/>
            <a:ext cx="5461773" cy="836952"/>
          </a:xfrm>
          <a:prstGeom prst="rect">
            <a:avLst/>
          </a:prstGeom>
          <a:solidFill>
            <a:srgbClr val="B9E5FA"/>
          </a:solidFill>
          <a:ln w="12700">
            <a:solidFill>
              <a:schemeClr val="tx1"/>
            </a:solidFill>
            <a:miter lim="800000"/>
            <a:headEnd/>
            <a:tailEnd/>
          </a:ln>
          <a:effectLst>
            <a:outerShdw dist="38100" dir="2700000" algn="tl" rotWithShape="0">
              <a:schemeClr val="bg1">
                <a:lumMod val="65000"/>
              </a:schemeClr>
            </a:outerShdw>
          </a:effectLst>
        </p:spPr>
        <p:txBody>
          <a:bodyPr vert="horz" wrap="square" lIns="90477" tIns="44445" rIns="90477" bIns="44445" numCol="1" anchor="t" anchorCtr="0" compatLnSpc="1">
            <a:prstTxWarp prst="textNoShape">
              <a:avLst/>
            </a:prstTxWarp>
            <a:noAutofit/>
          </a:bodyPr>
          <a:lstStyle>
            <a:lvl1pPr marL="169863" indent="-169863">
              <a:lnSpc>
                <a:spcPct val="100000"/>
              </a:lnSpc>
              <a:spcBef>
                <a:spcPts val="600"/>
              </a:spcBef>
              <a:spcAft>
                <a:spcPts val="0"/>
              </a:spcAft>
              <a:defRPr sz="1400">
                <a:latin typeface="Arial" pitchFamily="34" charset="0"/>
                <a:cs typeface="Arial" pitchFamily="34" charset="0"/>
              </a:defRPr>
            </a:lvl1pPr>
            <a:lvl2pPr marL="457200" indent="-169863">
              <a:lnSpc>
                <a:spcPct val="100000"/>
              </a:lnSpc>
              <a:spcBef>
                <a:spcPts val="400"/>
              </a:spcBef>
              <a:spcAft>
                <a:spcPts val="0"/>
              </a:spcAft>
              <a:defRPr sz="1200">
                <a:latin typeface="Arial" pitchFamily="34" charset="0"/>
                <a:cs typeface="Arial" pitchFamily="34" charset="0"/>
              </a:defRPr>
            </a:lvl2pPr>
          </a:lstStyle>
          <a:p>
            <a:pPr marL="0" indent="0" fontAlgn="base">
              <a:buSzPct val="125000"/>
              <a:defRPr/>
            </a:pPr>
            <a:r>
              <a:rPr lang="en-US" sz="1800" b="1" kern="0" dirty="0" smtClean="0"/>
              <a:t>Many groups store graph data in Accumulo</a:t>
            </a:r>
          </a:p>
          <a:p>
            <a:pPr marL="0" indent="0" fontAlgn="base">
              <a:buSzPct val="125000"/>
              <a:defRPr/>
            </a:pPr>
            <a:r>
              <a:rPr lang="en-US" sz="1800" b="1" kern="0" dirty="0" smtClean="0">
                <a:sym typeface="Wingdings" panose="05000000000000000000" pitchFamily="2" charset="2"/>
              </a:rPr>
              <a:t> </a:t>
            </a:r>
            <a:r>
              <a:rPr lang="en-US" sz="1800" b="1" kern="0" dirty="0" smtClean="0"/>
              <a:t>Need tools for graph analysis in Accumulo</a:t>
            </a:r>
          </a:p>
        </p:txBody>
      </p:sp>
      <p:sp>
        <p:nvSpPr>
          <p:cNvPr id="35" name="Title 34"/>
          <p:cNvSpPr>
            <a:spLocks noGrp="1"/>
          </p:cNvSpPr>
          <p:nvPr>
            <p:ph type="title"/>
          </p:nvPr>
        </p:nvSpPr>
        <p:spPr>
          <a:xfrm>
            <a:off x="940528" y="132978"/>
            <a:ext cx="7262946" cy="816989"/>
          </a:xfrm>
        </p:spPr>
        <p:txBody>
          <a:bodyPr/>
          <a:lstStyle/>
          <a:p>
            <a:r>
              <a:rPr lang="en-US" dirty="0" smtClean="0"/>
              <a:t>Real Graph Analytics used in Accumulo</a:t>
            </a:r>
            <a:endParaRPr lang="en-US" dirty="0"/>
          </a:p>
        </p:txBody>
      </p:sp>
      <p:grpSp>
        <p:nvGrpSpPr>
          <p:cNvPr id="31" name="Group 30"/>
          <p:cNvGrpSpPr/>
          <p:nvPr/>
        </p:nvGrpSpPr>
        <p:grpSpPr>
          <a:xfrm>
            <a:off x="5967846" y="1363196"/>
            <a:ext cx="2493818" cy="3630706"/>
            <a:chOff x="6126480" y="1097280"/>
            <a:chExt cx="2743200" cy="4114800"/>
          </a:xfrm>
        </p:grpSpPr>
        <p:sp>
          <p:nvSpPr>
            <p:cNvPr id="32" name="Rectangle 31"/>
            <p:cNvSpPr/>
            <p:nvPr/>
          </p:nvSpPr>
          <p:spPr bwMode="auto">
            <a:xfrm>
              <a:off x="6126480" y="1097280"/>
              <a:ext cx="2743200" cy="320040"/>
            </a:xfrm>
            <a:prstGeom prst="rect">
              <a:avLst/>
            </a:prstGeom>
            <a:solidFill>
              <a:srgbClr val="FFFFFF"/>
            </a:solidFill>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algn="ctr" defTabSz="820583" eaLnBrk="0" fontAlgn="base" hangingPunct="0">
                <a:spcBef>
                  <a:spcPct val="0"/>
                </a:spcBef>
                <a:spcAft>
                  <a:spcPct val="0"/>
                </a:spcAft>
                <a:defRPr/>
              </a:pPr>
              <a:r>
                <a:rPr lang="en-US" sz="1200" b="1" kern="0" dirty="0">
                  <a:solidFill>
                    <a:srgbClr val="003767"/>
                  </a:solidFill>
                  <a:latin typeface="Arial" charset="0"/>
                </a:rPr>
                <a:t>Cyber</a:t>
              </a:r>
            </a:p>
          </p:txBody>
        </p:sp>
        <p:sp>
          <p:nvSpPr>
            <p:cNvPr id="33" name="Rectangle 32"/>
            <p:cNvSpPr/>
            <p:nvPr/>
          </p:nvSpPr>
          <p:spPr bwMode="auto">
            <a:xfrm>
              <a:off x="6126480" y="3520440"/>
              <a:ext cx="2743200" cy="1691640"/>
            </a:xfrm>
            <a:prstGeom prst="rect">
              <a:avLst/>
            </a:prstGeom>
            <a:solidFill>
              <a:srgbClr val="D2DDF2"/>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153859" indent="-153859" defTabSz="164117">
                <a:spcAft>
                  <a:spcPts val="538"/>
                </a:spcAft>
                <a:buFont typeface="Arial"/>
                <a:buChar char="•"/>
                <a:defRPr/>
              </a:pPr>
              <a:r>
                <a:rPr lang="en-US" sz="1200" b="1" kern="0" dirty="0">
                  <a:solidFill>
                    <a:sysClr val="windowText" lastClr="000000"/>
                  </a:solidFill>
                  <a:latin typeface="Arial" charset="0"/>
                </a:rPr>
                <a:t>Graphs represent 	communication patterns of 	computers on a network</a:t>
              </a:r>
              <a:endParaRPr lang="en-US" sz="1200" b="1" kern="0" dirty="0">
                <a:solidFill>
                  <a:sysClr val="windowText" lastClr="000000"/>
                </a:solidFill>
              </a:endParaRPr>
            </a:p>
            <a:p>
              <a:pPr marL="153859" indent="-153859" defTabSz="164117">
                <a:spcAft>
                  <a:spcPts val="538"/>
                </a:spcAft>
                <a:buFont typeface="Arial"/>
                <a:buChar char="•"/>
                <a:defRPr/>
              </a:pPr>
              <a:r>
                <a:rPr lang="en-US" sz="1200" b="1" kern="0" dirty="0">
                  <a:solidFill>
                    <a:sysClr val="windowText" lastClr="000000"/>
                  </a:solidFill>
                </a:rPr>
                <a:t>1,000,000s </a:t>
              </a:r>
              <a:r>
                <a:rPr lang="en-US" sz="1200" b="1" kern="0" dirty="0">
                  <a:solidFill>
                    <a:sysClr val="windowText" lastClr="000000"/>
                  </a:solidFill>
                  <a:latin typeface="Arial" charset="0"/>
                </a:rPr>
                <a:t>– </a:t>
              </a:r>
              <a:r>
                <a:rPr lang="en-US" sz="1200" b="1" kern="0" dirty="0">
                  <a:solidFill>
                    <a:sysClr val="windowText" lastClr="000000"/>
                  </a:solidFill>
                </a:rPr>
                <a:t>1,000,000,000s network events</a:t>
              </a:r>
            </a:p>
            <a:p>
              <a:pPr marL="153859" indent="-153859" defTabSz="164117" eaLnBrk="0" fontAlgn="base" hangingPunct="0">
                <a:spcBef>
                  <a:spcPct val="0"/>
                </a:spcBef>
                <a:spcAft>
                  <a:spcPts val="538"/>
                </a:spcAft>
                <a:buFont typeface="Arial"/>
                <a:buChar char="•"/>
                <a:defRPr/>
              </a:pPr>
              <a:r>
                <a:rPr lang="en-US" sz="1200" b="1" kern="0" dirty="0">
                  <a:solidFill>
                    <a:sysClr val="windowText" lastClr="000000"/>
                  </a:solidFill>
                </a:rPr>
                <a:t>GOAL: Detect cyber attacks or malicious software</a:t>
              </a:r>
            </a:p>
          </p:txBody>
        </p:sp>
        <p:pic>
          <p:nvPicPr>
            <p:cNvPr id="34" name="Picture 33" descr="Frame0737.png"/>
            <p:cNvPicPr>
              <a:picLocks noChangeAspect="1"/>
            </p:cNvPicPr>
            <p:nvPr/>
          </p:nvPicPr>
          <p:blipFill>
            <a:blip r:embed="rId3" cstate="print"/>
            <a:stretch>
              <a:fillRect/>
            </a:stretch>
          </p:blipFill>
          <p:spPr>
            <a:xfrm>
              <a:off x="6583680" y="1554480"/>
              <a:ext cx="1828800" cy="1828800"/>
            </a:xfrm>
            <a:prstGeom prst="rect">
              <a:avLst/>
            </a:prstGeom>
            <a:ln>
              <a:noFill/>
            </a:ln>
            <a:effectLst>
              <a:outerShdw blurRad="50800" dist="38100" dir="5400000" algn="t" rotWithShape="0">
                <a:prstClr val="black">
                  <a:alpha val="40000"/>
                </a:prstClr>
              </a:outerShdw>
            </a:effectLst>
          </p:spPr>
        </p:pic>
      </p:grpSp>
      <p:grpSp>
        <p:nvGrpSpPr>
          <p:cNvPr id="37" name="Group 36"/>
          <p:cNvGrpSpPr/>
          <p:nvPr/>
        </p:nvGrpSpPr>
        <p:grpSpPr>
          <a:xfrm>
            <a:off x="3307773" y="1363196"/>
            <a:ext cx="2493818" cy="3630706"/>
            <a:chOff x="3200400" y="1097280"/>
            <a:chExt cx="2743200" cy="4114800"/>
          </a:xfrm>
        </p:grpSpPr>
        <p:sp>
          <p:nvSpPr>
            <p:cNvPr id="38" name="Rectangle 37"/>
            <p:cNvSpPr/>
            <p:nvPr/>
          </p:nvSpPr>
          <p:spPr bwMode="auto">
            <a:xfrm>
              <a:off x="3200400" y="1097280"/>
              <a:ext cx="2743200" cy="320040"/>
            </a:xfrm>
            <a:prstGeom prst="rect">
              <a:avLst/>
            </a:prstGeom>
            <a:solidFill>
              <a:srgbClr val="FFFFFF"/>
            </a:solidFill>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algn="ctr" defTabSz="820583" eaLnBrk="0" fontAlgn="base" hangingPunct="0">
                <a:spcBef>
                  <a:spcPct val="0"/>
                </a:spcBef>
                <a:spcAft>
                  <a:spcPct val="0"/>
                </a:spcAft>
                <a:defRPr/>
              </a:pPr>
              <a:r>
                <a:rPr lang="en-US" sz="1200" b="1" kern="0" dirty="0">
                  <a:solidFill>
                    <a:srgbClr val="003767"/>
                  </a:solidFill>
                </a:rPr>
                <a:t>Social</a:t>
              </a:r>
              <a:endParaRPr lang="en-US" sz="1200" b="1" kern="0" dirty="0">
                <a:solidFill>
                  <a:srgbClr val="003767"/>
                </a:solidFill>
                <a:latin typeface="Arial" charset="0"/>
              </a:endParaRPr>
            </a:p>
          </p:txBody>
        </p:sp>
        <p:sp>
          <p:nvSpPr>
            <p:cNvPr id="39" name="Rectangle 38"/>
            <p:cNvSpPr/>
            <p:nvPr/>
          </p:nvSpPr>
          <p:spPr bwMode="auto">
            <a:xfrm>
              <a:off x="3200400" y="3520440"/>
              <a:ext cx="2743200" cy="1691640"/>
            </a:xfrm>
            <a:prstGeom prst="rect">
              <a:avLst/>
            </a:prstGeom>
            <a:solidFill>
              <a:srgbClr val="D2DDF2"/>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153859" indent="-153859" defTabSz="164117">
                <a:spcAft>
                  <a:spcPts val="538"/>
                </a:spcAft>
                <a:buFont typeface="Arial"/>
                <a:buChar char="•"/>
                <a:defRPr/>
              </a:pPr>
              <a:r>
                <a:rPr lang="en-US" sz="1200" b="1" kern="0" dirty="0">
                  <a:solidFill>
                    <a:sysClr val="windowText" lastClr="000000"/>
                  </a:solidFill>
                </a:rPr>
                <a:t>Graphs represent 	relationships between 	individuals or documents</a:t>
              </a:r>
              <a:endParaRPr lang="en-US" sz="1200" b="1" kern="0" dirty="0">
                <a:solidFill>
                  <a:sysClr val="windowText" lastClr="000000"/>
                </a:solidFill>
                <a:latin typeface="Arial" charset="0"/>
              </a:endParaRPr>
            </a:p>
            <a:p>
              <a:pPr marL="153859" indent="-153859" defTabSz="164117">
                <a:spcAft>
                  <a:spcPts val="538"/>
                </a:spcAft>
                <a:buFont typeface="Arial"/>
                <a:buChar char="•"/>
                <a:defRPr/>
              </a:pPr>
              <a:r>
                <a:rPr lang="en-US" sz="1200" b="1" kern="0" dirty="0">
                  <a:solidFill>
                    <a:sysClr val="windowText" lastClr="000000"/>
                  </a:solidFill>
                  <a:latin typeface="Arial" charset="0"/>
                </a:rPr>
                <a:t>10,000s – 10,000,000s individual and interactions</a:t>
              </a:r>
            </a:p>
            <a:p>
              <a:pPr marL="153859" indent="-153859" defTabSz="164117" eaLnBrk="0" fontAlgn="base" hangingPunct="0">
                <a:spcBef>
                  <a:spcPct val="0"/>
                </a:spcBef>
                <a:spcAft>
                  <a:spcPts val="538"/>
                </a:spcAft>
                <a:buFont typeface="Arial"/>
                <a:buChar char="•"/>
                <a:defRPr/>
              </a:pPr>
              <a:r>
                <a:rPr lang="en-US" sz="1200" b="1" kern="0" dirty="0">
                  <a:solidFill>
                    <a:sysClr val="windowText" lastClr="000000"/>
                  </a:solidFill>
                </a:rPr>
                <a:t>GOAL: Identify hidden social networks</a:t>
              </a:r>
            </a:p>
          </p:txBody>
        </p:sp>
        <p:grpSp>
          <p:nvGrpSpPr>
            <p:cNvPr id="40" name="Group 41"/>
            <p:cNvGrpSpPr>
              <a:grpSpLocks noChangeAspect="1"/>
            </p:cNvGrpSpPr>
            <p:nvPr/>
          </p:nvGrpSpPr>
          <p:grpSpPr>
            <a:xfrm>
              <a:off x="3200400" y="1645920"/>
              <a:ext cx="2743200" cy="1762005"/>
              <a:chOff x="6122542" y="2275841"/>
              <a:chExt cx="2507108" cy="1610359"/>
            </a:xfrm>
          </p:grpSpPr>
          <p:pic>
            <p:nvPicPr>
              <p:cNvPr id="41" name="Picture 1"/>
              <p:cNvPicPr>
                <a:picLocks noChangeAspect="1" noChangeArrowheads="1"/>
              </p:cNvPicPr>
              <p:nvPr/>
            </p:nvPicPr>
            <p:blipFill>
              <a:blip r:embed="rId4" cstate="print"/>
              <a:srcRect/>
              <a:stretch>
                <a:fillRect/>
              </a:stretch>
            </p:blipFill>
            <p:spPr bwMode="auto">
              <a:xfrm>
                <a:off x="7162800" y="2676525"/>
                <a:ext cx="1466850" cy="1209675"/>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4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l="28609" t="18184" r="23584" b="8517"/>
              <a:stretch>
                <a:fillRect/>
              </a:stretch>
            </p:blipFill>
            <p:spPr bwMode="auto">
              <a:xfrm>
                <a:off x="6122542" y="2275841"/>
                <a:ext cx="1396215" cy="13778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3" name="Oval 69"/>
              <p:cNvSpPr>
                <a:spLocks noChangeArrowheads="1"/>
              </p:cNvSpPr>
              <p:nvPr/>
            </p:nvSpPr>
            <p:spPr bwMode="auto">
              <a:xfrm>
                <a:off x="6503328" y="2275841"/>
                <a:ext cx="507715" cy="333685"/>
              </a:xfrm>
              <a:prstGeom prst="ellipse">
                <a:avLst/>
              </a:prstGeom>
              <a:noFill/>
              <a:ln w="28575">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none" lIns="91440" tIns="45720" rIns="91440" bIns="45720" numCol="1" anchor="ctr" anchorCtr="0" compatLnSpc="1">
                <a:prstTxWarp prst="textNoShape">
                  <a:avLst/>
                </a:prstTxWarp>
              </a:bodyPr>
              <a:lstStyle/>
              <a:p>
                <a:pPr algn="ctr" defTabSz="820583" fontAlgn="base">
                  <a:spcBef>
                    <a:spcPct val="0"/>
                  </a:spcBef>
                  <a:spcAft>
                    <a:spcPct val="0"/>
                  </a:spcAft>
                  <a:defRPr/>
                </a:pPr>
                <a:endParaRPr lang="en-US" sz="2000" kern="0">
                  <a:solidFill>
                    <a:srgbClr val="000000"/>
                  </a:solidFill>
                  <a:latin typeface="Arial" charset="0"/>
                  <a:ea typeface="ＭＳ Ｐゴシック" charset="0"/>
                </a:endParaRPr>
              </a:p>
            </p:txBody>
          </p:sp>
          <p:cxnSp>
            <p:nvCxnSpPr>
              <p:cNvPr id="44" name="AutoShape 70"/>
              <p:cNvCxnSpPr>
                <a:cxnSpLocks noChangeShapeType="1"/>
                <a:endCxn id="41" idx="0"/>
              </p:cNvCxnSpPr>
              <p:nvPr/>
            </p:nvCxnSpPr>
            <p:spPr bwMode="auto">
              <a:xfrm>
                <a:off x="6959478" y="2442683"/>
                <a:ext cx="936747" cy="233842"/>
              </a:xfrm>
              <a:prstGeom prst="curvedConnector2">
                <a:avLst/>
              </a:prstGeom>
              <a:noFill/>
              <a:ln w="12700" cap="rnd">
                <a:solidFill>
                  <a:srgbClr val="FF0000"/>
                </a:solidFill>
                <a:prstDash val="sysDot"/>
                <a:round/>
                <a:headEnd type="none" w="sm" len="sm"/>
                <a:tailEnd type="triangle" w="lg" len="med"/>
              </a:ln>
              <a:extLst>
                <a:ext uri="{909E8E84-426E-40DD-AFC4-6F175D3DCCD1}">
                  <a14:hiddenFill xmlns:a14="http://schemas.microsoft.com/office/drawing/2010/main">
                    <a:noFill/>
                  </a14:hiddenFill>
                </a:ext>
              </a:extLst>
            </p:spPr>
          </p:cxnSp>
        </p:grpSp>
      </p:grpSp>
      <p:grpSp>
        <p:nvGrpSpPr>
          <p:cNvPr id="45" name="Group 44"/>
          <p:cNvGrpSpPr/>
          <p:nvPr/>
        </p:nvGrpSpPr>
        <p:grpSpPr>
          <a:xfrm>
            <a:off x="647700" y="1363196"/>
            <a:ext cx="2493818" cy="3630706"/>
            <a:chOff x="274320" y="1097280"/>
            <a:chExt cx="2743200" cy="4114800"/>
          </a:xfrm>
        </p:grpSpPr>
        <p:sp>
          <p:nvSpPr>
            <p:cNvPr id="46" name="Rectangle 8"/>
            <p:cNvSpPr/>
            <p:nvPr/>
          </p:nvSpPr>
          <p:spPr bwMode="auto">
            <a:xfrm>
              <a:off x="274320" y="3520440"/>
              <a:ext cx="2743200" cy="1691640"/>
            </a:xfrm>
            <a:prstGeom prst="rect">
              <a:avLst/>
            </a:prstGeom>
            <a:solidFill>
              <a:srgbClr val="D2DDF2"/>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153859" indent="-153859" defTabSz="164117">
                <a:spcAft>
                  <a:spcPts val="538"/>
                </a:spcAft>
                <a:buFont typeface="Arial"/>
                <a:buChar char="•"/>
                <a:defRPr/>
              </a:pPr>
              <a:r>
                <a:rPr lang="en-US" sz="1200" b="1" kern="0" dirty="0">
                  <a:solidFill>
                    <a:sysClr val="windowText" lastClr="000000"/>
                  </a:solidFill>
                </a:rPr>
                <a:t>Graphs represent entities 	and relationships detected 	through multi-INT sources</a:t>
              </a:r>
            </a:p>
            <a:p>
              <a:pPr marL="153859" indent="-153859" defTabSz="164117">
                <a:spcAft>
                  <a:spcPts val="538"/>
                </a:spcAft>
                <a:buFont typeface="Arial"/>
                <a:buChar char="•"/>
                <a:defRPr/>
              </a:pPr>
              <a:r>
                <a:rPr lang="en-US" sz="1200" b="1" kern="0" dirty="0">
                  <a:solidFill>
                    <a:sysClr val="windowText" lastClr="000000"/>
                  </a:solidFill>
                </a:rPr>
                <a:t>1,000s </a:t>
              </a:r>
              <a:r>
                <a:rPr lang="en-US" sz="1200" b="1" kern="0" dirty="0">
                  <a:solidFill>
                    <a:sysClr val="windowText" lastClr="000000"/>
                  </a:solidFill>
                  <a:latin typeface="Arial" charset="0"/>
                </a:rPr>
                <a:t>– </a:t>
              </a:r>
              <a:r>
                <a:rPr lang="en-US" sz="1200" b="1" kern="0" dirty="0">
                  <a:solidFill>
                    <a:sysClr val="windowText" lastClr="000000"/>
                  </a:solidFill>
                </a:rPr>
                <a:t>1,000,000s tracks and locations</a:t>
              </a:r>
            </a:p>
            <a:p>
              <a:pPr marL="153859" indent="-153859" defTabSz="164117" eaLnBrk="0" fontAlgn="base" hangingPunct="0">
                <a:spcBef>
                  <a:spcPct val="0"/>
                </a:spcBef>
                <a:spcAft>
                  <a:spcPts val="538"/>
                </a:spcAft>
                <a:buFont typeface="Arial"/>
                <a:buChar char="•"/>
                <a:defRPr/>
              </a:pPr>
              <a:r>
                <a:rPr lang="en-US" sz="1200" b="1" kern="0" dirty="0">
                  <a:solidFill>
                    <a:sysClr val="windowText" lastClr="000000"/>
                  </a:solidFill>
                </a:rPr>
                <a:t>GOAL: Identify anomalous patterns of life</a:t>
              </a:r>
            </a:p>
          </p:txBody>
        </p:sp>
        <p:grpSp>
          <p:nvGrpSpPr>
            <p:cNvPr id="47" name="Group 100"/>
            <p:cNvGrpSpPr>
              <a:grpSpLocks noChangeAspect="1"/>
            </p:cNvGrpSpPr>
            <p:nvPr/>
          </p:nvGrpSpPr>
          <p:grpSpPr>
            <a:xfrm>
              <a:off x="274320" y="1463040"/>
              <a:ext cx="2743200" cy="1959428"/>
              <a:chOff x="274320" y="1794828"/>
              <a:chExt cx="2819400" cy="2171700"/>
            </a:xfrm>
          </p:grpSpPr>
          <p:pic>
            <p:nvPicPr>
              <p:cNvPr id="49" name="Picture 5"/>
              <p:cNvPicPr>
                <a:picLocks noChangeAspect="1" noChangeArrowheads="1"/>
              </p:cNvPicPr>
              <p:nvPr/>
            </p:nvPicPr>
            <p:blipFill>
              <a:blip r:embed="rId6" cstate="print"/>
              <a:srcRect/>
              <a:stretch>
                <a:fillRect/>
              </a:stretch>
            </p:blipFill>
            <p:spPr bwMode="auto">
              <a:xfrm>
                <a:off x="1341120" y="2653665"/>
                <a:ext cx="1552575" cy="1312863"/>
              </a:xfrm>
              <a:prstGeom prst="rect">
                <a:avLst/>
              </a:prstGeom>
              <a:solidFill>
                <a:srgbClr val="FFFFFF"/>
              </a:solidFill>
              <a:ln w="9525">
                <a:solidFill>
                  <a:srgbClr val="919191"/>
                </a:solidFill>
                <a:miter lim="800000"/>
                <a:headEnd/>
                <a:tailEnd/>
              </a:ln>
              <a:effectLst>
                <a:outerShdw blurRad="50800" dist="38100" dir="2700000" algn="tl" rotWithShape="0">
                  <a:prstClr val="black">
                    <a:alpha val="40000"/>
                  </a:prstClr>
                </a:outerShdw>
              </a:effectLst>
            </p:spPr>
          </p:pic>
          <p:pic>
            <p:nvPicPr>
              <p:cNvPr id="50" name="Picture 129"/>
              <p:cNvPicPr>
                <a:picLocks noChangeAspect="1" noChangeArrowheads="1"/>
              </p:cNvPicPr>
              <p:nvPr/>
            </p:nvPicPr>
            <p:blipFill>
              <a:blip r:embed="rId7" cstate="print"/>
              <a:srcRect/>
              <a:stretch>
                <a:fillRect/>
              </a:stretch>
            </p:blipFill>
            <p:spPr bwMode="auto">
              <a:xfrm>
                <a:off x="2172970" y="1794828"/>
                <a:ext cx="649288" cy="730250"/>
              </a:xfrm>
              <a:prstGeom prst="rect">
                <a:avLst/>
              </a:prstGeom>
              <a:solidFill>
                <a:srgbClr val="FFFFFF"/>
              </a:solidFill>
              <a:ln w="25400">
                <a:noFill/>
                <a:miter lim="800000"/>
                <a:headEnd/>
                <a:tailEnd/>
              </a:ln>
            </p:spPr>
          </p:pic>
          <p:pic>
            <p:nvPicPr>
              <p:cNvPr id="51" name="Picture 130" descr="Picture1"/>
              <p:cNvPicPr>
                <a:picLocks noChangeAspect="1" noChangeArrowheads="1"/>
              </p:cNvPicPr>
              <p:nvPr/>
            </p:nvPicPr>
            <p:blipFill>
              <a:blip r:embed="rId8" cstate="print"/>
              <a:srcRect/>
              <a:stretch>
                <a:fillRect/>
              </a:stretch>
            </p:blipFill>
            <p:spPr bwMode="auto">
              <a:xfrm>
                <a:off x="2349183" y="1923415"/>
                <a:ext cx="619125" cy="817563"/>
              </a:xfrm>
              <a:prstGeom prst="rect">
                <a:avLst/>
              </a:prstGeom>
              <a:noFill/>
              <a:ln w="9525">
                <a:noFill/>
                <a:miter lim="800000"/>
                <a:headEnd/>
                <a:tailEnd/>
              </a:ln>
            </p:spPr>
          </p:pic>
          <p:pic>
            <p:nvPicPr>
              <p:cNvPr id="52" name="Picture 131" descr="Picture2"/>
              <p:cNvPicPr>
                <a:picLocks noChangeAspect="1" noChangeArrowheads="1"/>
              </p:cNvPicPr>
              <p:nvPr/>
            </p:nvPicPr>
            <p:blipFill>
              <a:blip r:embed="rId9" cstate="print"/>
              <a:srcRect/>
              <a:stretch>
                <a:fillRect/>
              </a:stretch>
            </p:blipFill>
            <p:spPr bwMode="auto">
              <a:xfrm>
                <a:off x="2444433" y="2009140"/>
                <a:ext cx="649287" cy="855663"/>
              </a:xfrm>
              <a:prstGeom prst="rect">
                <a:avLst/>
              </a:prstGeom>
              <a:noFill/>
              <a:ln w="9525">
                <a:noFill/>
                <a:miter lim="800000"/>
                <a:headEnd/>
                <a:tailEnd/>
              </a:ln>
            </p:spPr>
          </p:pic>
          <p:pic>
            <p:nvPicPr>
              <p:cNvPr id="53" name="Picture 4" descr=" ICCV_CLIF_Image_800x600.jpg"/>
              <p:cNvPicPr>
                <a:picLocks noChangeAspect="1"/>
              </p:cNvPicPr>
              <p:nvPr/>
            </p:nvPicPr>
            <p:blipFill>
              <a:blip r:embed="rId10" cstate="print"/>
              <a:srcRect b="11545"/>
              <a:stretch>
                <a:fillRect/>
              </a:stretch>
            </p:blipFill>
            <p:spPr bwMode="auto">
              <a:xfrm>
                <a:off x="274320" y="2026603"/>
                <a:ext cx="1171575" cy="1066800"/>
              </a:xfrm>
              <a:prstGeom prst="rect">
                <a:avLst/>
              </a:prstGeom>
              <a:noFill/>
              <a:ln w="9525">
                <a:noFill/>
                <a:miter lim="800000"/>
                <a:headEnd/>
                <a:tailEnd/>
              </a:ln>
              <a:effectLst>
                <a:outerShdw blurRad="50800" dist="38100" dir="2700000" algn="tl" rotWithShape="0">
                  <a:prstClr val="black">
                    <a:alpha val="40000"/>
                  </a:prstClr>
                </a:outerShdw>
              </a:effectLst>
            </p:spPr>
          </p:pic>
        </p:grpSp>
        <p:sp>
          <p:nvSpPr>
            <p:cNvPr id="48" name="Rectangle 47"/>
            <p:cNvSpPr/>
            <p:nvPr/>
          </p:nvSpPr>
          <p:spPr bwMode="auto">
            <a:xfrm>
              <a:off x="274320" y="1097280"/>
              <a:ext cx="2743200" cy="320040"/>
            </a:xfrm>
            <a:prstGeom prst="rect">
              <a:avLst/>
            </a:prstGeom>
            <a:solidFill>
              <a:srgbClr val="FFFFFF"/>
            </a:solidFill>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algn="ctr" defTabSz="820583" eaLnBrk="0" fontAlgn="base" hangingPunct="0">
                <a:spcBef>
                  <a:spcPct val="0"/>
                </a:spcBef>
                <a:spcAft>
                  <a:spcPct val="0"/>
                </a:spcAft>
                <a:defRPr/>
              </a:pPr>
              <a:r>
                <a:rPr lang="en-US" sz="1200" b="1" kern="0" dirty="0">
                  <a:solidFill>
                    <a:srgbClr val="003767"/>
                  </a:solidFill>
                  <a:latin typeface="Arial" charset="0"/>
                </a:rPr>
                <a:t>ISR</a:t>
              </a:r>
            </a:p>
          </p:txBody>
        </p:sp>
      </p:grpSp>
    </p:spTree>
    <p:extLst>
      <p:ext uri="{BB962C8B-B14F-4D97-AF65-F5344CB8AC3E}">
        <p14:creationId xmlns:p14="http://schemas.microsoft.com/office/powerpoint/2010/main" val="15446087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6" name="Content Placeholder 1"/>
          <p:cNvSpPr>
            <a:spLocks noGrp="1"/>
          </p:cNvSpPr>
          <p:nvPr>
            <p:ph idx="1"/>
          </p:nvPr>
        </p:nvSpPr>
        <p:spPr>
          <a:xfrm>
            <a:off x="1899138" y="1180707"/>
            <a:ext cx="6262200" cy="4648200"/>
          </a:xfrm>
        </p:spPr>
        <p:txBody>
          <a:bodyPr anchor="t" anchorCtr="1"/>
          <a:lstStyle/>
          <a:p>
            <a:pPr>
              <a:spcBef>
                <a:spcPts val="1200"/>
              </a:spcBef>
            </a:pPr>
            <a:endParaRPr lang="en-US" dirty="0" smtClean="0"/>
          </a:p>
          <a:p>
            <a:pPr marL="0" indent="0">
              <a:spcBef>
                <a:spcPts val="1200"/>
              </a:spcBef>
              <a:buNone/>
            </a:pPr>
            <a:endParaRPr lang="en-US" dirty="0" smtClean="0"/>
          </a:p>
          <a:p>
            <a:pPr>
              <a:spcBef>
                <a:spcPts val="1200"/>
              </a:spcBef>
            </a:pPr>
            <a:r>
              <a:rPr lang="en-US" dirty="0" smtClean="0"/>
              <a:t>Intro to Graphulo</a:t>
            </a:r>
          </a:p>
          <a:p>
            <a:pPr>
              <a:spcBef>
                <a:spcPts val="1200"/>
              </a:spcBef>
            </a:pPr>
            <a:r>
              <a:rPr lang="en-US" dirty="0" smtClean="0"/>
              <a:t>Intro to Matrix Multiply</a:t>
            </a:r>
          </a:p>
          <a:p>
            <a:pPr>
              <a:spcBef>
                <a:spcPts val="1200"/>
              </a:spcBef>
            </a:pPr>
            <a:r>
              <a:rPr lang="en-US" dirty="0" smtClean="0"/>
              <a:t>Intro to Accumulo</a:t>
            </a:r>
          </a:p>
          <a:p>
            <a:pPr>
              <a:spcBef>
                <a:spcPts val="1200"/>
              </a:spcBef>
            </a:pPr>
            <a:r>
              <a:rPr lang="en-US" dirty="0" smtClean="0"/>
              <a:t>Matrix Multiply pre-Graphulo</a:t>
            </a:r>
          </a:p>
          <a:p>
            <a:pPr>
              <a:spcBef>
                <a:spcPts val="1200"/>
              </a:spcBef>
            </a:pPr>
            <a:r>
              <a:rPr lang="en-US" dirty="0" smtClean="0"/>
              <a:t>Inner Product </a:t>
            </a:r>
          </a:p>
          <a:p>
            <a:pPr>
              <a:spcBef>
                <a:spcPts val="1200"/>
              </a:spcBef>
            </a:pPr>
            <a:r>
              <a:rPr lang="en-US" dirty="0" smtClean="0"/>
              <a:t>Outer Product</a:t>
            </a:r>
          </a:p>
          <a:p>
            <a:pPr>
              <a:spcBef>
                <a:spcPts val="1200"/>
              </a:spcBef>
            </a:pPr>
            <a:r>
              <a:rPr lang="en-US" dirty="0" smtClean="0"/>
              <a:t>Accumulo Implementation</a:t>
            </a:r>
          </a:p>
          <a:p>
            <a:pPr>
              <a:spcBef>
                <a:spcPts val="1200"/>
              </a:spcBef>
            </a:pPr>
            <a:r>
              <a:rPr lang="en-US" dirty="0" smtClean="0"/>
              <a:t>Performance</a:t>
            </a:r>
          </a:p>
          <a:p>
            <a:pPr>
              <a:spcBef>
                <a:spcPts val="1200"/>
              </a:spcBef>
            </a:pPr>
            <a:r>
              <a:rPr lang="en-US" dirty="0" smtClean="0"/>
              <a:t>Conclusions</a:t>
            </a:r>
            <a:endParaRPr lang="en-US" dirty="0"/>
          </a:p>
        </p:txBody>
      </p:sp>
      <p:sp>
        <p:nvSpPr>
          <p:cNvPr id="7" name="AutoShape 7"/>
          <p:cNvSpPr>
            <a:spLocks noChangeArrowheads="1"/>
          </p:cNvSpPr>
          <p:nvPr/>
        </p:nvSpPr>
        <p:spPr bwMode="auto">
          <a:xfrm>
            <a:off x="2549770" y="4823165"/>
            <a:ext cx="571500" cy="317500"/>
          </a:xfrm>
          <a:prstGeom prst="rightArrow">
            <a:avLst>
              <a:gd name="adj1" fmla="val 50000"/>
              <a:gd name="adj2" fmla="val 65000"/>
            </a:avLst>
          </a:prstGeom>
          <a:solidFill>
            <a:srgbClr val="A5131D"/>
          </a:solidFill>
          <a:ln w="12700">
            <a:noFill/>
            <a:miter lim="800000"/>
            <a:headEnd type="none" w="sm" len="sm"/>
            <a:tailEnd type="none" w="sm" len="sm"/>
          </a:ln>
        </p:spPr>
        <p:txBody>
          <a:bodyPr wrap="none" lIns="91365" tIns="45683" rIns="91365" bIns="45683" anchor="ctr"/>
          <a:lstStyle/>
          <a:p>
            <a:endParaRPr lang="en-US"/>
          </a:p>
        </p:txBody>
      </p:sp>
    </p:spTree>
    <p:extLst>
      <p:ext uri="{BB962C8B-B14F-4D97-AF65-F5344CB8AC3E}">
        <p14:creationId xmlns:p14="http://schemas.microsoft.com/office/powerpoint/2010/main" val="1885383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Promising performance</a:t>
            </a:r>
          </a:p>
          <a:p>
            <a:pPr lvl="1"/>
            <a:r>
              <a:rPr lang="en-US" dirty="0" smtClean="0"/>
              <a:t>Write rates near 400k / sec, near highest single-node recorded rates</a:t>
            </a:r>
          </a:p>
          <a:p>
            <a:pPr lvl="1"/>
            <a:r>
              <a:rPr lang="en-US" dirty="0" smtClean="0"/>
              <a:t>Experiments on a larger cluster will confirm weak &amp; strong scaling</a:t>
            </a:r>
          </a:p>
          <a:p>
            <a:pPr lvl="1"/>
            <a:endParaRPr lang="en-US" dirty="0" smtClean="0"/>
          </a:p>
          <a:p>
            <a:r>
              <a:rPr lang="en-US" dirty="0" smtClean="0"/>
              <a:t>Outer product better suited to Accumulo</a:t>
            </a:r>
          </a:p>
          <a:p>
            <a:pPr lvl="1"/>
            <a:r>
              <a:rPr lang="en-US" dirty="0" smtClean="0"/>
              <a:t>Hybrid inner-outer product algorithms worth studying</a:t>
            </a:r>
          </a:p>
          <a:p>
            <a:pPr lvl="1"/>
            <a:endParaRPr lang="en-US" dirty="0" smtClean="0"/>
          </a:p>
          <a:p>
            <a:r>
              <a:rPr lang="en-US" dirty="0" smtClean="0"/>
              <a:t>Current Graphulo research is</a:t>
            </a:r>
          </a:p>
          <a:p>
            <a:pPr lvl="1"/>
            <a:r>
              <a:rPr lang="en-US" dirty="0" smtClean="0"/>
              <a:t>implementing remaining </a:t>
            </a:r>
            <a:r>
              <a:rPr lang="en-US" dirty="0" err="1" smtClean="0"/>
              <a:t>GraphBLAS</a:t>
            </a:r>
            <a:endParaRPr lang="en-US" dirty="0" smtClean="0"/>
          </a:p>
          <a:p>
            <a:pPr lvl="1"/>
            <a:r>
              <a:rPr lang="en-US" dirty="0" smtClean="0"/>
              <a:t>developing graph algorithms</a:t>
            </a:r>
          </a:p>
          <a:p>
            <a:endParaRPr lang="en-US" dirty="0" smtClean="0"/>
          </a:p>
        </p:txBody>
      </p:sp>
      <p:pic>
        <p:nvPicPr>
          <p:cNvPr id="4" name="Picture 3" descr="141212-GraphuloLogo.pdf"/>
          <p:cNvPicPr>
            <a:picLocks noChangeAspect="1"/>
          </p:cNvPicPr>
          <p:nvPr/>
        </p:nvPicPr>
        <p:blipFill rotWithShape="1">
          <a:blip r:embed="rId3">
            <a:extLst>
              <a:ext uri="{28A0092B-C50C-407E-A947-70E740481C1C}">
                <a14:useLocalDpi xmlns:a14="http://schemas.microsoft.com/office/drawing/2010/main" val="0"/>
              </a:ext>
            </a:extLst>
          </a:blip>
          <a:srcRect l="2146" t="18889" r="3004" b="17875"/>
          <a:stretch/>
        </p:blipFill>
        <p:spPr>
          <a:xfrm>
            <a:off x="1385750" y="4747604"/>
            <a:ext cx="6372500" cy="1369732"/>
          </a:xfrm>
          <a:prstGeom prst="rect">
            <a:avLst/>
          </a:prstGeom>
        </p:spPr>
      </p:pic>
    </p:spTree>
    <p:extLst>
      <p:ext uri="{BB962C8B-B14F-4D97-AF65-F5344CB8AC3E}">
        <p14:creationId xmlns:p14="http://schemas.microsoft.com/office/powerpoint/2010/main" val="91973612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pic>
        <p:nvPicPr>
          <p:cNvPr id="5" name="Picture 4"/>
          <p:cNvPicPr>
            <a:picLocks noChangeAspect="1"/>
          </p:cNvPicPr>
          <p:nvPr/>
        </p:nvPicPr>
        <p:blipFill>
          <a:blip r:embed="rId2"/>
          <a:stretch>
            <a:fillRect/>
          </a:stretch>
        </p:blipFill>
        <p:spPr>
          <a:xfrm>
            <a:off x="0" y="2544341"/>
            <a:ext cx="9144000" cy="2090120"/>
          </a:xfrm>
          <a:prstGeom prst="rect">
            <a:avLst/>
          </a:prstGeom>
        </p:spPr>
      </p:pic>
    </p:spTree>
    <p:extLst>
      <p:ext uri="{BB962C8B-B14F-4D97-AF65-F5344CB8AC3E}">
        <p14:creationId xmlns:p14="http://schemas.microsoft.com/office/powerpoint/2010/main" val="295836018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Inner-Outer </a:t>
            </a:r>
            <a:r>
              <a:rPr lang="en-US" dirty="0"/>
              <a:t>Hybrid </a:t>
            </a:r>
            <a:r>
              <a:rPr lang="en-US" dirty="0" smtClean="0"/>
              <a:t>Algorithm</a:t>
            </a:r>
            <a:endParaRPr lang="en-US" dirty="0"/>
          </a:p>
        </p:txBody>
      </p:sp>
      <p:pic>
        <p:nvPicPr>
          <p:cNvPr id="3" name="Picture 2"/>
          <p:cNvPicPr>
            <a:picLocks noChangeAspect="1"/>
          </p:cNvPicPr>
          <p:nvPr/>
        </p:nvPicPr>
        <p:blipFill>
          <a:blip r:embed="rId2"/>
          <a:stretch>
            <a:fillRect/>
          </a:stretch>
        </p:blipFill>
        <p:spPr>
          <a:xfrm>
            <a:off x="864056" y="1484926"/>
            <a:ext cx="7415888" cy="2997200"/>
          </a:xfrm>
          <a:prstGeom prst="rect">
            <a:avLst/>
          </a:prstGeom>
        </p:spPr>
      </p:pic>
      <p:sp>
        <p:nvSpPr>
          <p:cNvPr id="4" name="TextBox 3"/>
          <p:cNvSpPr txBox="1"/>
          <p:nvPr/>
        </p:nvSpPr>
        <p:spPr>
          <a:xfrm>
            <a:off x="2855825" y="5052646"/>
            <a:ext cx="3432350" cy="830997"/>
          </a:xfrm>
          <a:prstGeom prst="rect">
            <a:avLst/>
          </a:prstGeom>
          <a:noFill/>
        </p:spPr>
        <p:txBody>
          <a:bodyPr wrap="none" rtlCol="0">
            <a:spAutoFit/>
          </a:bodyPr>
          <a:lstStyle/>
          <a:p>
            <a:pPr>
              <a:tabLst>
                <a:tab pos="515938" algn="l"/>
              </a:tabLst>
            </a:pPr>
            <a:r>
              <a:rPr lang="en-US" sz="2400" b="1" dirty="0" smtClean="0"/>
              <a:t>P = N	– Inner Product</a:t>
            </a:r>
          </a:p>
          <a:p>
            <a:pPr>
              <a:tabLst>
                <a:tab pos="515938" algn="l"/>
              </a:tabLst>
            </a:pPr>
            <a:r>
              <a:rPr lang="en-US" sz="2400" b="1" dirty="0" smtClean="0"/>
              <a:t>P </a:t>
            </a:r>
            <a:r>
              <a:rPr lang="en-US" sz="2400" b="1" dirty="0"/>
              <a:t>= </a:t>
            </a:r>
            <a:r>
              <a:rPr lang="en-US" sz="2400" b="1" dirty="0" smtClean="0"/>
              <a:t>1</a:t>
            </a:r>
            <a:r>
              <a:rPr lang="en-US" sz="2400" b="1" dirty="0"/>
              <a:t> </a:t>
            </a:r>
            <a:r>
              <a:rPr lang="en-US" sz="2400" b="1" dirty="0" smtClean="0"/>
              <a:t>	– Outer Product</a:t>
            </a:r>
            <a:endParaRPr lang="en-US" sz="2400" b="1" dirty="0"/>
          </a:p>
        </p:txBody>
      </p:sp>
    </p:spTree>
    <p:extLst>
      <p:ext uri="{BB962C8B-B14F-4D97-AF65-F5344CB8AC3E}">
        <p14:creationId xmlns:p14="http://schemas.microsoft.com/office/powerpoint/2010/main" val="93670199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941832" y="100584"/>
            <a:ext cx="7592568" cy="813816"/>
          </a:xfrm>
        </p:spPr>
        <p:txBody>
          <a:bodyPr/>
          <a:lstStyle/>
          <a:p>
            <a:pPr>
              <a:lnSpc>
                <a:spcPct val="100000"/>
              </a:lnSpc>
            </a:pPr>
            <a:r>
              <a:rPr lang="en-US" dirty="0" smtClean="0">
                <a:latin typeface="Arial" charset="0"/>
              </a:rPr>
              <a:t>D4M Schema for Sparse Arrays </a:t>
            </a:r>
            <a:br>
              <a:rPr lang="en-US" dirty="0" smtClean="0">
                <a:latin typeface="Arial" charset="0"/>
              </a:rPr>
            </a:br>
            <a:r>
              <a:rPr lang="en-US" dirty="0" smtClean="0">
                <a:latin typeface="Arial" charset="0"/>
              </a:rPr>
              <a:t>in Key/Value Databases (Accumulo)</a:t>
            </a:r>
            <a:endParaRPr lang="en-US" dirty="0">
              <a:latin typeface="Arial" charset="0"/>
            </a:endParaRPr>
          </a:p>
        </p:txBody>
      </p:sp>
      <p:graphicFrame>
        <p:nvGraphicFramePr>
          <p:cNvPr id="152624" name="Group 48"/>
          <p:cNvGraphicFramePr>
            <a:graphicFrameLocks noGrp="1"/>
          </p:cNvGraphicFramePr>
          <p:nvPr>
            <p:extLst/>
          </p:nvPr>
        </p:nvGraphicFramePr>
        <p:xfrm>
          <a:off x="941403" y="1773021"/>
          <a:ext cx="2916237" cy="1164797"/>
        </p:xfrm>
        <a:graphic>
          <a:graphicData uri="http://schemas.openxmlformats.org/drawingml/2006/table">
            <a:tbl>
              <a:tblPr/>
              <a:tblGrid>
                <a:gridCol w="1135062"/>
                <a:gridCol w="585788"/>
                <a:gridCol w="593725"/>
                <a:gridCol w="601662"/>
              </a:tblGrid>
              <a:tr h="309563">
                <a:tc>
                  <a:txBody>
                    <a:bodyPr/>
                    <a:lstStyle/>
                    <a:p>
                      <a:pPr marL="0" marR="0" lvl="0" indent="0" algn="l"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rPr>
                        <a:t>Time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a:ln>
                            <a:noFill/>
                          </a:ln>
                          <a:solidFill>
                            <a:schemeClr val="tx1"/>
                          </a:solidFill>
                          <a:effectLst/>
                          <a:latin typeface="Arial" charset="0"/>
                          <a:ea typeface="ＭＳ Ｐゴシック" charset="0"/>
                          <a:cs typeface="ＭＳ Ｐゴシック" charset="0"/>
                        </a:rPr>
                        <a:t>Col1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a:ln>
                            <a:noFill/>
                          </a:ln>
                          <a:solidFill>
                            <a:schemeClr val="tx1"/>
                          </a:solidFill>
                          <a:effectLst/>
                          <a:latin typeface="Arial" charset="0"/>
                          <a:ea typeface="ＭＳ Ｐゴシック" charset="0"/>
                          <a:cs typeface="ＭＳ Ｐゴシック" charset="0"/>
                        </a:rPr>
                        <a:t>Col2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a:ln>
                            <a:noFill/>
                          </a:ln>
                          <a:solidFill>
                            <a:schemeClr val="tx1"/>
                          </a:solidFill>
                          <a:effectLst/>
                          <a:latin typeface="Arial" charset="0"/>
                          <a:ea typeface="ＭＳ Ｐゴシック" charset="0"/>
                          <a:cs typeface="ＭＳ Ｐゴシック" charset="0"/>
                        </a:rPr>
                        <a:t>Col3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85078">
                <a:tc>
                  <a:txBody>
                    <a:bodyPr/>
                    <a:lstStyle/>
                    <a:p>
                      <a:pPr marL="0" marR="0" lvl="0" indent="0" algn="l"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dirty="0" smtClean="0">
                          <a:ln>
                            <a:noFill/>
                          </a:ln>
                          <a:solidFill>
                            <a:schemeClr val="tx1"/>
                          </a:solidFill>
                          <a:effectLst/>
                          <a:latin typeface="Arial" charset="0"/>
                          <a:ea typeface="ＭＳ Ｐゴシック" charset="0"/>
                          <a:cs typeface="ＭＳ Ｐゴシック" charset="0"/>
                        </a:rPr>
                        <a:t>2001-01-01</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rPr>
                        <a:t>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a:ln>
                            <a:noFill/>
                          </a:ln>
                          <a:solidFill>
                            <a:schemeClr val="tx1"/>
                          </a:solidFill>
                          <a:effectLst/>
                          <a:latin typeface="Arial" charset="0"/>
                          <a:ea typeface="ＭＳ Ｐゴシック" charset="0"/>
                          <a:cs typeface="ＭＳ Ｐゴシック" charset="0"/>
                        </a:rPr>
                        <a:t>a</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85078">
                <a:tc>
                  <a:txBody>
                    <a:bodyPr/>
                    <a:lstStyle/>
                    <a:p>
                      <a:pPr marL="0" marR="0" lvl="0" indent="0" algn="l"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dirty="0" smtClean="0">
                          <a:ln>
                            <a:noFill/>
                          </a:ln>
                          <a:solidFill>
                            <a:schemeClr val="tx1"/>
                          </a:solidFill>
                          <a:effectLst/>
                          <a:latin typeface="Arial" charset="0"/>
                          <a:ea typeface="ＭＳ Ｐゴシック" charset="0"/>
                          <a:cs typeface="ＭＳ Ｐゴシック" charset="0"/>
                        </a:rPr>
                        <a:t>2001-01-02</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a:ln>
                            <a:noFill/>
                          </a:ln>
                          <a:solidFill>
                            <a:schemeClr val="tx1"/>
                          </a:solidFill>
                          <a:effectLst/>
                          <a:latin typeface="Arial" charset="0"/>
                          <a:ea typeface="ＭＳ Ｐゴシック" charset="0"/>
                          <a:cs typeface="ＭＳ Ｐゴシック" charset="0"/>
                        </a:rPr>
                        <a:t>b</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a:ln>
                            <a:noFill/>
                          </a:ln>
                          <a:solidFill>
                            <a:schemeClr val="tx1"/>
                          </a:solidFill>
                          <a:effectLst/>
                          <a:latin typeface="Arial" charset="0"/>
                          <a:ea typeface="ＭＳ Ｐゴシック" charset="0"/>
                          <a:cs typeface="ＭＳ Ｐゴシック" charset="0"/>
                        </a:rPr>
                        <a:t>b</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85078">
                <a:tc>
                  <a:txBody>
                    <a:bodyPr/>
                    <a:lstStyle/>
                    <a:p>
                      <a:pPr marL="0" marR="0" lvl="0" indent="0" algn="l"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dirty="0" smtClean="0">
                          <a:ln>
                            <a:noFill/>
                          </a:ln>
                          <a:solidFill>
                            <a:schemeClr val="tx1"/>
                          </a:solidFill>
                          <a:effectLst/>
                          <a:latin typeface="Arial" charset="0"/>
                          <a:ea typeface="ＭＳ Ｐゴシック" charset="0"/>
                          <a:cs typeface="ＭＳ Ｐゴシック" charset="0"/>
                        </a:rPr>
                        <a:t>2001-01-03</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a:ln>
                            <a:noFill/>
                          </a:ln>
                          <a:solidFill>
                            <a:schemeClr val="tx1"/>
                          </a:solidFill>
                          <a:effectLst/>
                          <a:latin typeface="Arial" charset="0"/>
                          <a:ea typeface="ＭＳ Ｐゴシック" charset="0"/>
                          <a:cs typeface="ＭＳ Ｐゴシック" charset="0"/>
                        </a:rPr>
                        <a:t>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rPr>
                        <a:t>c</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graphicFrame>
        <p:nvGraphicFramePr>
          <p:cNvPr id="152715" name="Group 139"/>
          <p:cNvGraphicFramePr>
            <a:graphicFrameLocks noGrp="1"/>
          </p:cNvGraphicFramePr>
          <p:nvPr>
            <p:extLst/>
          </p:nvPr>
        </p:nvGraphicFramePr>
        <p:xfrm>
          <a:off x="977898" y="3868521"/>
          <a:ext cx="5933979" cy="1164797"/>
        </p:xfrm>
        <a:graphic>
          <a:graphicData uri="http://schemas.openxmlformats.org/drawingml/2006/table">
            <a:tbl>
              <a:tblPr/>
              <a:tblGrid>
                <a:gridCol w="1276106"/>
                <a:gridCol w="772689"/>
                <a:gridCol w="771015"/>
                <a:gridCol w="769344"/>
                <a:gridCol w="772689"/>
                <a:gridCol w="781051"/>
                <a:gridCol w="791085"/>
              </a:tblGrid>
              <a:tr h="309563">
                <a:tc>
                  <a:txBody>
                    <a:bodyPr/>
                    <a:lstStyle/>
                    <a:p>
                      <a:pPr marL="0" marR="0" lvl="0" indent="0" algn="l"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dirty="0" smtClean="0">
                          <a:ln>
                            <a:noFill/>
                          </a:ln>
                          <a:solidFill>
                            <a:schemeClr val="tx1"/>
                          </a:solidFill>
                          <a:effectLst/>
                          <a:latin typeface="Arial" charset="0"/>
                          <a:ea typeface="ＭＳ Ｐゴシック" charset="0"/>
                          <a:cs typeface="ＭＳ Ｐゴシック" charset="0"/>
                        </a:rPr>
                        <a:t>Col1|a</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dirty="0" smtClean="0">
                          <a:ln>
                            <a:noFill/>
                          </a:ln>
                          <a:solidFill>
                            <a:schemeClr val="tx1"/>
                          </a:solidFill>
                          <a:effectLst/>
                          <a:latin typeface="Arial" charset="0"/>
                          <a:ea typeface="ＭＳ Ｐゴシック" charset="0"/>
                          <a:cs typeface="ＭＳ Ｐゴシック" charset="0"/>
                        </a:rPr>
                        <a:t>Col1|b</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dirty="0" smtClean="0">
                          <a:ln>
                            <a:noFill/>
                          </a:ln>
                          <a:solidFill>
                            <a:schemeClr val="tx1"/>
                          </a:solidFill>
                          <a:effectLst/>
                          <a:latin typeface="Arial" charset="0"/>
                          <a:ea typeface="ＭＳ Ｐゴシック" charset="0"/>
                          <a:cs typeface="ＭＳ Ｐゴシック" charset="0"/>
                        </a:rPr>
                        <a:t>Col2|b</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dirty="0" smtClean="0">
                          <a:ln>
                            <a:noFill/>
                          </a:ln>
                          <a:solidFill>
                            <a:schemeClr val="tx1"/>
                          </a:solidFill>
                          <a:effectLst/>
                          <a:latin typeface="Arial" charset="0"/>
                          <a:ea typeface="ＭＳ Ｐゴシック" charset="0"/>
                          <a:cs typeface="ＭＳ Ｐゴシック" charset="0"/>
                        </a:rPr>
                        <a:t>Col2|c</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dirty="0" smtClean="0">
                          <a:ln>
                            <a:noFill/>
                          </a:ln>
                          <a:solidFill>
                            <a:schemeClr val="tx1"/>
                          </a:solidFill>
                          <a:effectLst/>
                          <a:latin typeface="Arial" charset="0"/>
                          <a:ea typeface="ＭＳ Ｐゴシック" charset="0"/>
                          <a:cs typeface="ＭＳ Ｐゴシック" charset="0"/>
                        </a:rPr>
                        <a:t>Col3|a</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dirty="0" smtClean="0">
                          <a:ln>
                            <a:noFill/>
                          </a:ln>
                          <a:solidFill>
                            <a:schemeClr val="tx1"/>
                          </a:solidFill>
                          <a:effectLst/>
                          <a:latin typeface="Arial" charset="0"/>
                          <a:ea typeface="ＭＳ Ｐゴシック" charset="0"/>
                          <a:cs typeface="ＭＳ Ｐゴシック" charset="0"/>
                        </a:rPr>
                        <a:t>Col3|c</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85078">
                <a:tc>
                  <a:txBody>
                    <a:bodyPr/>
                    <a:lstStyle/>
                    <a:p>
                      <a:pPr marL="0" marR="0" lvl="0" indent="0" algn="l"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dirty="0" smtClean="0">
                          <a:ln>
                            <a:noFill/>
                          </a:ln>
                          <a:solidFill>
                            <a:schemeClr val="tx1"/>
                          </a:solidFill>
                          <a:effectLst/>
                          <a:latin typeface="Arial" charset="0"/>
                          <a:ea typeface="ＭＳ Ｐゴシック" charset="0"/>
                          <a:cs typeface="ＭＳ Ｐゴシック" charset="0"/>
                        </a:rPr>
                        <a:t>01-01-2001</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a:ln>
                            <a:noFill/>
                          </a:ln>
                          <a:solidFill>
                            <a:schemeClr val="tx1"/>
                          </a:solidFill>
                          <a:effectLst/>
                          <a:latin typeface="Arial" charset="0"/>
                          <a:ea typeface="ＭＳ Ｐゴシック" charset="0"/>
                          <a:cs typeface="ＭＳ Ｐゴシック"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a:ln>
                            <a:noFill/>
                          </a:ln>
                          <a:solidFill>
                            <a:schemeClr val="tx1"/>
                          </a:solidFill>
                          <a:effectLst/>
                          <a:latin typeface="Arial" charset="0"/>
                          <a:ea typeface="ＭＳ Ｐゴシック" charset="0"/>
                          <a:cs typeface="ＭＳ Ｐゴシック"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85078">
                <a:tc>
                  <a:txBody>
                    <a:bodyPr/>
                    <a:lstStyle/>
                    <a:p>
                      <a:pPr marL="0" marR="0" lvl="0" indent="0" algn="l"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dirty="0" smtClean="0">
                          <a:ln>
                            <a:noFill/>
                          </a:ln>
                          <a:solidFill>
                            <a:schemeClr val="tx1"/>
                          </a:solidFill>
                          <a:effectLst/>
                          <a:latin typeface="Arial" charset="0"/>
                          <a:ea typeface="ＭＳ Ｐゴシック" charset="0"/>
                          <a:cs typeface="ＭＳ Ｐゴシック" charset="0"/>
                        </a:rPr>
                        <a:t>02-01-2001</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a:ln>
                            <a:noFill/>
                          </a:ln>
                          <a:solidFill>
                            <a:schemeClr val="tx1"/>
                          </a:solidFill>
                          <a:effectLst/>
                          <a:latin typeface="Arial" charset="0"/>
                          <a:ea typeface="ＭＳ Ｐゴシック" charset="0"/>
                          <a:cs typeface="ＭＳ Ｐゴシック"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a:ln>
                            <a:noFill/>
                          </a:ln>
                          <a:solidFill>
                            <a:schemeClr val="tx1"/>
                          </a:solidFill>
                          <a:effectLst/>
                          <a:latin typeface="Arial" charset="0"/>
                          <a:ea typeface="ＭＳ Ｐゴシック" charset="0"/>
                          <a:cs typeface="ＭＳ Ｐゴシック"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85078">
                <a:tc>
                  <a:txBody>
                    <a:bodyPr/>
                    <a:lstStyle/>
                    <a:p>
                      <a:pPr marL="0" marR="0" lvl="0" indent="0" algn="l"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dirty="0" smtClean="0">
                          <a:ln>
                            <a:noFill/>
                          </a:ln>
                          <a:solidFill>
                            <a:schemeClr val="tx1"/>
                          </a:solidFill>
                          <a:effectLst/>
                          <a:latin typeface="Arial" charset="0"/>
                          <a:ea typeface="ＭＳ Ｐゴシック" charset="0"/>
                          <a:cs typeface="ＭＳ Ｐゴシック" charset="0"/>
                        </a:rPr>
                        <a:t>03-01-2001</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a:ln>
                            <a:noFill/>
                          </a:ln>
                          <a:solidFill>
                            <a:schemeClr val="tx1"/>
                          </a:solidFill>
                          <a:effectLst/>
                          <a:latin typeface="Arial" charset="0"/>
                          <a:ea typeface="ＭＳ Ｐゴシック" charset="0"/>
                          <a:cs typeface="ＭＳ Ｐゴシック"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152704" name="Rectangle 128"/>
          <p:cNvSpPr>
            <a:spLocks noChangeArrowheads="1"/>
          </p:cNvSpPr>
          <p:nvPr/>
        </p:nvSpPr>
        <p:spPr bwMode="auto">
          <a:xfrm>
            <a:off x="1724026" y="1365048"/>
            <a:ext cx="1441398" cy="400097"/>
          </a:xfrm>
          <a:prstGeom prst="rect">
            <a:avLst/>
          </a:prstGeom>
          <a:noFill/>
          <a:ln>
            <a:noFill/>
          </a:ln>
          <a:effectLst>
            <a:prstShdw prst="shdw17" dist="17961" dir="2700000">
              <a:schemeClr val="accent1">
                <a:gamma/>
                <a:shade val="60000"/>
                <a:invGamma/>
                <a:alpha val="74998"/>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lIns="91280" tIns="45641" rIns="91280" bIns="45641">
            <a:spAutoFit/>
          </a:bodyPr>
          <a:lstStyle/>
          <a:p>
            <a:pPr defTabSz="912797" eaLnBrk="1" fontAlgn="auto" hangingPunct="1">
              <a:spcBef>
                <a:spcPts val="0"/>
              </a:spcBef>
              <a:spcAft>
                <a:spcPts val="0"/>
              </a:spcAft>
            </a:pPr>
            <a:r>
              <a:rPr lang="en-US" sz="2000" b="1">
                <a:solidFill>
                  <a:srgbClr val="000000"/>
                </a:solidFill>
                <a:latin typeface="Arial"/>
              </a:rPr>
              <a:t>Input Data</a:t>
            </a:r>
          </a:p>
        </p:txBody>
      </p:sp>
      <p:sp>
        <p:nvSpPr>
          <p:cNvPr id="152705" name="Rectangle 129"/>
          <p:cNvSpPr>
            <a:spLocks noChangeArrowheads="1"/>
          </p:cNvSpPr>
          <p:nvPr/>
        </p:nvSpPr>
        <p:spPr bwMode="auto">
          <a:xfrm>
            <a:off x="2538413" y="5010035"/>
            <a:ext cx="2527300" cy="396875"/>
          </a:xfrm>
          <a:prstGeom prst="rect">
            <a:avLst/>
          </a:prstGeom>
          <a:noFill/>
          <a:ln>
            <a:noFill/>
          </a:ln>
          <a:effectLst>
            <a:prstShdw prst="shdw17" dist="17961" dir="2700000">
              <a:schemeClr val="accent1">
                <a:gamma/>
                <a:shade val="60000"/>
                <a:invGamma/>
                <a:alpha val="74998"/>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lIns="91280" tIns="45641" rIns="91280" bIns="45641">
            <a:spAutoFit/>
          </a:bodyPr>
          <a:lstStyle/>
          <a:p>
            <a:pPr defTabSz="912797" eaLnBrk="1" fontAlgn="auto" hangingPunct="1">
              <a:spcBef>
                <a:spcPts val="0"/>
              </a:spcBef>
              <a:spcAft>
                <a:spcPts val="0"/>
              </a:spcAft>
            </a:pPr>
            <a:r>
              <a:rPr lang="en-US" sz="2000" b="1" dirty="0">
                <a:solidFill>
                  <a:srgbClr val="000000"/>
                </a:solidFill>
                <a:latin typeface="Arial"/>
              </a:rPr>
              <a:t>Accumulo Table: </a:t>
            </a:r>
            <a:r>
              <a:rPr lang="en-US" sz="2000" dirty="0">
                <a:solidFill>
                  <a:srgbClr val="000000"/>
                </a:solidFill>
                <a:latin typeface="Courier"/>
                <a:cs typeface="Courier"/>
              </a:rPr>
              <a:t>T</a:t>
            </a:r>
          </a:p>
        </p:txBody>
      </p:sp>
      <p:sp>
        <p:nvSpPr>
          <p:cNvPr id="152716" name="Rectangle 4"/>
          <p:cNvSpPr>
            <a:spLocks noChangeArrowheads="1"/>
          </p:cNvSpPr>
          <p:nvPr/>
        </p:nvSpPr>
        <p:spPr bwMode="auto">
          <a:xfrm>
            <a:off x="706438" y="5562600"/>
            <a:ext cx="8035925" cy="670360"/>
          </a:xfrm>
          <a:prstGeom prst="rect">
            <a:avLst/>
          </a:prstGeom>
          <a:solidFill>
            <a:srgbClr val="D2DCF2"/>
          </a:solidFill>
          <a:ln w="9525">
            <a:solidFill>
              <a:schemeClr val="tx1"/>
            </a:solidFill>
            <a:miter lim="800000"/>
            <a:headEnd/>
            <a:tailEnd/>
          </a:ln>
        </p:spPr>
        <p:txBody>
          <a:bodyPr lIns="91904" tIns="45952" rIns="91904" bIns="45952"/>
          <a:lstStyle/>
          <a:p>
            <a:pPr marL="342299" indent="-342299" defTabSz="912797" eaLnBrk="1" fontAlgn="auto" hangingPunct="1">
              <a:lnSpc>
                <a:spcPct val="80000"/>
              </a:lnSpc>
              <a:spcBef>
                <a:spcPct val="25000"/>
              </a:spcBef>
              <a:spcAft>
                <a:spcPts val="0"/>
              </a:spcAft>
              <a:buSzPct val="125000"/>
              <a:buFontTx/>
              <a:buChar char="•"/>
            </a:pPr>
            <a:r>
              <a:rPr lang="en-US" sz="1800" b="1" dirty="0">
                <a:solidFill>
                  <a:srgbClr val="000000"/>
                </a:solidFill>
                <a:latin typeface="Arial"/>
              </a:rPr>
              <a:t>Tabular data expanded to create many type/value columns</a:t>
            </a:r>
          </a:p>
          <a:p>
            <a:pPr marL="342299" indent="-342299" defTabSz="912797" eaLnBrk="1" fontAlgn="auto" hangingPunct="1">
              <a:lnSpc>
                <a:spcPct val="80000"/>
              </a:lnSpc>
              <a:spcBef>
                <a:spcPct val="25000"/>
              </a:spcBef>
              <a:spcAft>
                <a:spcPts val="0"/>
              </a:spcAft>
              <a:buSzPct val="125000"/>
              <a:buFontTx/>
              <a:buChar char="•"/>
            </a:pPr>
            <a:r>
              <a:rPr lang="en-US" sz="1800" b="1" dirty="0">
                <a:solidFill>
                  <a:srgbClr val="000000"/>
                </a:solidFill>
                <a:latin typeface="Arial"/>
              </a:rPr>
              <a:t>Transpose pairs allows quick look up of either row or </a:t>
            </a:r>
            <a:r>
              <a:rPr lang="en-US" sz="1800" b="1" dirty="0" smtClean="0">
                <a:solidFill>
                  <a:srgbClr val="000000"/>
                </a:solidFill>
                <a:latin typeface="Arial"/>
              </a:rPr>
              <a:t>column</a:t>
            </a:r>
            <a:endParaRPr lang="en-US" sz="1800" b="1" dirty="0">
              <a:solidFill>
                <a:srgbClr val="000000"/>
              </a:solidFill>
              <a:latin typeface="Arial"/>
            </a:endParaRPr>
          </a:p>
        </p:txBody>
      </p:sp>
      <p:graphicFrame>
        <p:nvGraphicFramePr>
          <p:cNvPr id="152814" name="Group 238"/>
          <p:cNvGraphicFramePr>
            <a:graphicFrameLocks noGrp="1"/>
          </p:cNvGraphicFramePr>
          <p:nvPr>
            <p:extLst/>
          </p:nvPr>
        </p:nvGraphicFramePr>
        <p:xfrm>
          <a:off x="4768616" y="1353921"/>
          <a:ext cx="3242077" cy="2377980"/>
        </p:xfrm>
        <a:graphic>
          <a:graphicData uri="http://schemas.openxmlformats.org/drawingml/2006/table">
            <a:tbl>
              <a:tblPr/>
              <a:tblGrid>
                <a:gridCol w="1014515"/>
                <a:gridCol w="732594"/>
                <a:gridCol w="742521"/>
                <a:gridCol w="752447"/>
              </a:tblGrid>
              <a:tr h="667512">
                <a:tc>
                  <a:txBody>
                    <a:bodyPr/>
                    <a:lstStyle/>
                    <a:p>
                      <a:pPr marL="0" marR="0" lvl="0" indent="0" algn="l"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dirty="0" smtClean="0">
                          <a:ln>
                            <a:noFill/>
                          </a:ln>
                          <a:solidFill>
                            <a:schemeClr val="tx1"/>
                          </a:solidFill>
                          <a:effectLst/>
                          <a:latin typeface="Arial" charset="0"/>
                          <a:ea typeface="ＭＳ Ｐゴシック" charset="0"/>
                          <a:cs typeface="ＭＳ Ｐゴシック" charset="0"/>
                        </a:rPr>
                        <a:t>01-01-2001</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dirty="0" smtClean="0">
                          <a:ln>
                            <a:noFill/>
                          </a:ln>
                          <a:solidFill>
                            <a:schemeClr val="tx1"/>
                          </a:solidFill>
                          <a:effectLst/>
                          <a:latin typeface="Arial" charset="0"/>
                          <a:ea typeface="ＭＳ Ｐゴシック" charset="0"/>
                          <a:cs typeface="ＭＳ Ｐゴシック" charset="0"/>
                        </a:rPr>
                        <a:t>02-01-2001</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dirty="0" smtClean="0">
                          <a:ln>
                            <a:noFill/>
                          </a:ln>
                          <a:solidFill>
                            <a:schemeClr val="tx1"/>
                          </a:solidFill>
                          <a:effectLst/>
                          <a:latin typeface="Arial" charset="0"/>
                          <a:ea typeface="ＭＳ Ｐゴシック" charset="0"/>
                          <a:cs typeface="ＭＳ Ｐゴシック" charset="0"/>
                        </a:rPr>
                        <a:t>03-01-2001</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85078">
                <a:tc>
                  <a:txBody>
                    <a:bodyPr/>
                    <a:lstStyle/>
                    <a:p>
                      <a:pPr marL="0" marR="0" lvl="0" indent="0" algn="l"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dirty="0" smtClean="0">
                          <a:ln>
                            <a:noFill/>
                          </a:ln>
                          <a:solidFill>
                            <a:schemeClr val="tx1"/>
                          </a:solidFill>
                          <a:effectLst/>
                          <a:latin typeface="Arial" charset="0"/>
                          <a:ea typeface="ＭＳ Ｐゴシック" charset="0"/>
                          <a:cs typeface="ＭＳ Ｐゴシック" charset="0"/>
                        </a:rPr>
                        <a:t>Col1|a</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a:ln>
                            <a:noFill/>
                          </a:ln>
                          <a:solidFill>
                            <a:schemeClr val="tx1"/>
                          </a:solidFill>
                          <a:effectLst/>
                          <a:latin typeface="Arial" charset="0"/>
                          <a:ea typeface="ＭＳ Ｐゴシック" charset="0"/>
                          <a:cs typeface="ＭＳ Ｐゴシック"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85078">
                <a:tc>
                  <a:txBody>
                    <a:bodyPr/>
                    <a:lstStyle/>
                    <a:p>
                      <a:pPr marL="0" marR="0" lvl="0" indent="0" algn="l"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dirty="0" smtClean="0">
                          <a:ln>
                            <a:noFill/>
                          </a:ln>
                          <a:solidFill>
                            <a:schemeClr val="tx1"/>
                          </a:solidFill>
                          <a:effectLst/>
                          <a:latin typeface="Arial" charset="0"/>
                          <a:ea typeface="ＭＳ Ｐゴシック" charset="0"/>
                          <a:cs typeface="ＭＳ Ｐゴシック" charset="0"/>
                        </a:rPr>
                        <a:t>Col1|b</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a:ln>
                            <a:noFill/>
                          </a:ln>
                          <a:solidFill>
                            <a:schemeClr val="tx1"/>
                          </a:solidFill>
                          <a:effectLst/>
                          <a:latin typeface="Arial" charset="0"/>
                          <a:ea typeface="ＭＳ Ｐゴシック" charset="0"/>
                          <a:cs typeface="ＭＳ Ｐゴシック"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85078">
                <a:tc>
                  <a:txBody>
                    <a:bodyPr/>
                    <a:lstStyle/>
                    <a:p>
                      <a:pPr marL="0" marR="0" lvl="0" indent="0" algn="l"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dirty="0" smtClean="0">
                          <a:ln>
                            <a:noFill/>
                          </a:ln>
                          <a:solidFill>
                            <a:schemeClr val="tx1"/>
                          </a:solidFill>
                          <a:effectLst/>
                          <a:latin typeface="Arial" charset="0"/>
                          <a:ea typeface="ＭＳ Ｐゴシック" charset="0"/>
                          <a:cs typeface="ＭＳ Ｐゴシック" charset="0"/>
                        </a:rPr>
                        <a:t>Col2|b</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a:ln>
                            <a:noFill/>
                          </a:ln>
                          <a:solidFill>
                            <a:schemeClr val="tx1"/>
                          </a:solidFill>
                          <a:effectLst/>
                          <a:latin typeface="Arial" charset="0"/>
                          <a:ea typeface="ＭＳ Ｐゴシック" charset="0"/>
                          <a:cs typeface="ＭＳ Ｐゴシック"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85078">
                <a:tc>
                  <a:txBody>
                    <a:bodyPr/>
                    <a:lstStyle/>
                    <a:p>
                      <a:pPr marL="0" marR="0" lvl="0" indent="0" algn="l"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dirty="0" smtClean="0">
                          <a:ln>
                            <a:noFill/>
                          </a:ln>
                          <a:solidFill>
                            <a:schemeClr val="tx1"/>
                          </a:solidFill>
                          <a:effectLst/>
                          <a:latin typeface="Arial" charset="0"/>
                          <a:ea typeface="ＭＳ Ｐゴシック" charset="0"/>
                          <a:cs typeface="ＭＳ Ｐゴシック" charset="0"/>
                        </a:rPr>
                        <a:t>Col2|c</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a:ln>
                            <a:noFill/>
                          </a:ln>
                          <a:solidFill>
                            <a:schemeClr val="tx1"/>
                          </a:solidFill>
                          <a:effectLst/>
                          <a:latin typeface="Arial" charset="0"/>
                          <a:ea typeface="ＭＳ Ｐゴシック" charset="0"/>
                          <a:cs typeface="ＭＳ Ｐゴシック" charset="0"/>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85078">
                <a:tc>
                  <a:txBody>
                    <a:bodyPr/>
                    <a:lstStyle/>
                    <a:p>
                      <a:pPr marL="0" marR="0" lvl="0" indent="0" algn="l"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dirty="0" smtClean="0">
                          <a:ln>
                            <a:noFill/>
                          </a:ln>
                          <a:solidFill>
                            <a:schemeClr val="tx1"/>
                          </a:solidFill>
                          <a:effectLst/>
                          <a:latin typeface="Arial" charset="0"/>
                          <a:ea typeface="ＭＳ Ｐゴシック" charset="0"/>
                          <a:cs typeface="ＭＳ Ｐゴシック" charset="0"/>
                        </a:rPr>
                        <a:t>Col3|a</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a:ln>
                            <a:noFill/>
                          </a:ln>
                          <a:solidFill>
                            <a:schemeClr val="tx1"/>
                          </a:solidFill>
                          <a:effectLst/>
                          <a:latin typeface="Arial" charset="0"/>
                          <a:ea typeface="ＭＳ Ｐゴシック" charset="0"/>
                          <a:cs typeface="ＭＳ Ｐゴシック"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85078">
                <a:tc>
                  <a:txBody>
                    <a:bodyPr/>
                    <a:lstStyle/>
                    <a:p>
                      <a:pPr marL="0" marR="0" lvl="0" indent="0" algn="l"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dirty="0" smtClean="0">
                          <a:ln>
                            <a:noFill/>
                          </a:ln>
                          <a:solidFill>
                            <a:schemeClr val="tx1"/>
                          </a:solidFill>
                          <a:effectLst/>
                          <a:latin typeface="Arial" charset="0"/>
                          <a:ea typeface="ＭＳ Ｐゴシック" charset="0"/>
                          <a:cs typeface="ＭＳ Ｐゴシック" charset="0"/>
                        </a:rPr>
                        <a:t>Col3|c</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152815" name="Rectangle 239"/>
          <p:cNvSpPr>
            <a:spLocks noChangeArrowheads="1"/>
          </p:cNvSpPr>
          <p:nvPr/>
        </p:nvSpPr>
        <p:spPr bwMode="auto">
          <a:xfrm>
            <a:off x="4387855" y="964998"/>
            <a:ext cx="3842371" cy="400097"/>
          </a:xfrm>
          <a:prstGeom prst="rect">
            <a:avLst/>
          </a:prstGeom>
          <a:noFill/>
          <a:ln>
            <a:noFill/>
          </a:ln>
          <a:effectLst>
            <a:prstShdw prst="shdw17" dist="17961" dir="2700000">
              <a:schemeClr val="accent1">
                <a:gamma/>
                <a:shade val="60000"/>
                <a:invGamma/>
                <a:alpha val="74998"/>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lIns="91280" tIns="45641" rIns="91280" bIns="45641">
            <a:spAutoFit/>
          </a:bodyPr>
          <a:lstStyle/>
          <a:p>
            <a:pPr defTabSz="912797" eaLnBrk="1" fontAlgn="auto" hangingPunct="1">
              <a:spcBef>
                <a:spcPts val="0"/>
              </a:spcBef>
              <a:spcAft>
                <a:spcPts val="0"/>
              </a:spcAft>
            </a:pPr>
            <a:r>
              <a:rPr lang="en-US" sz="2000" b="1" dirty="0">
                <a:solidFill>
                  <a:srgbClr val="000000"/>
                </a:solidFill>
                <a:latin typeface="Arial"/>
              </a:rPr>
              <a:t>Accumulo Table: </a:t>
            </a:r>
            <a:r>
              <a:rPr lang="en-US" sz="2000" dirty="0" err="1">
                <a:solidFill>
                  <a:srgbClr val="000000"/>
                </a:solidFill>
                <a:latin typeface="Courier"/>
                <a:cs typeface="Courier"/>
              </a:rPr>
              <a:t>Ttranspose</a:t>
            </a:r>
            <a:endParaRPr lang="en-US" sz="2000" dirty="0">
              <a:solidFill>
                <a:srgbClr val="000000"/>
              </a:solidFill>
              <a:latin typeface="Courier"/>
              <a:cs typeface="Courier"/>
            </a:endParaRPr>
          </a:p>
        </p:txBody>
      </p:sp>
      <p:sp>
        <p:nvSpPr>
          <p:cNvPr id="152816" name="AutoShape 240"/>
          <p:cNvSpPr>
            <a:spLocks noChangeArrowheads="1"/>
          </p:cNvSpPr>
          <p:nvPr/>
        </p:nvSpPr>
        <p:spPr bwMode="auto">
          <a:xfrm>
            <a:off x="2517780" y="3033510"/>
            <a:ext cx="349250" cy="504825"/>
          </a:xfrm>
          <a:prstGeom prst="downArrow">
            <a:avLst>
              <a:gd name="adj1" fmla="val 50000"/>
              <a:gd name="adj2" fmla="val 64544"/>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17961" dir="2700000" algn="ctr" rotWithShape="0">
                    <a:schemeClr val="tx1">
                      <a:gamma/>
                      <a:shade val="60000"/>
                      <a:invGamma/>
                      <a:alpha val="74998"/>
                    </a:schemeClr>
                  </a:outerShdw>
                </a:effectLst>
              </a14:hiddenEffects>
            </a:ext>
          </a:extLst>
        </p:spPr>
        <p:txBody>
          <a:bodyPr wrap="none" lIns="91280" tIns="45641" rIns="91280" bIns="45641" anchor="ctr"/>
          <a:lstStyle/>
          <a:p>
            <a:pPr defTabSz="912797" eaLnBrk="1" fontAlgn="auto" hangingPunct="1">
              <a:spcBef>
                <a:spcPts val="0"/>
              </a:spcBef>
              <a:spcAft>
                <a:spcPts val="0"/>
              </a:spcAft>
            </a:pPr>
            <a:endParaRPr lang="en-US" sz="1800">
              <a:solidFill>
                <a:srgbClr val="000000"/>
              </a:solidFill>
              <a:latin typeface="Arial"/>
            </a:endParaRPr>
          </a:p>
        </p:txBody>
      </p:sp>
      <p:sp>
        <p:nvSpPr>
          <p:cNvPr id="152817" name="AutoShape 241"/>
          <p:cNvSpPr>
            <a:spLocks noChangeArrowheads="1"/>
          </p:cNvSpPr>
          <p:nvPr/>
        </p:nvSpPr>
        <p:spPr bwMode="auto">
          <a:xfrm rot="-5400000">
            <a:off x="4029080" y="2139735"/>
            <a:ext cx="349250" cy="504825"/>
          </a:xfrm>
          <a:prstGeom prst="downArrow">
            <a:avLst>
              <a:gd name="adj1" fmla="val 50000"/>
              <a:gd name="adj2" fmla="val 64544"/>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17961" dir="2700000" algn="ctr" rotWithShape="0">
                    <a:schemeClr val="tx1">
                      <a:gamma/>
                      <a:shade val="60000"/>
                      <a:invGamma/>
                      <a:alpha val="74998"/>
                    </a:schemeClr>
                  </a:outerShdw>
                </a:effectLst>
              </a14:hiddenEffects>
            </a:ext>
          </a:extLst>
        </p:spPr>
        <p:txBody>
          <a:bodyPr wrap="none" lIns="91280" tIns="45641" rIns="91280" bIns="45641" anchor="ctr"/>
          <a:lstStyle/>
          <a:p>
            <a:pPr defTabSz="912797" eaLnBrk="1" fontAlgn="auto" hangingPunct="1">
              <a:spcBef>
                <a:spcPts val="0"/>
              </a:spcBef>
              <a:spcAft>
                <a:spcPts val="0"/>
              </a:spcAft>
            </a:pPr>
            <a:endParaRPr lang="en-US" sz="1800">
              <a:solidFill>
                <a:srgbClr val="000000"/>
              </a:solidFill>
              <a:latin typeface="Arial"/>
            </a:endParaRPr>
          </a:p>
        </p:txBody>
      </p:sp>
      <p:sp>
        <p:nvSpPr>
          <p:cNvPr id="13" name="Rectangle 12"/>
          <p:cNvSpPr/>
          <p:nvPr/>
        </p:nvSpPr>
        <p:spPr>
          <a:xfrm>
            <a:off x="1262236" y="6334780"/>
            <a:ext cx="7610813" cy="523220"/>
          </a:xfrm>
          <a:prstGeom prst="rect">
            <a:avLst/>
          </a:prstGeom>
        </p:spPr>
        <p:txBody>
          <a:bodyPr wrap="square">
            <a:spAutoFit/>
          </a:bodyPr>
          <a:lstStyle/>
          <a:p>
            <a:r>
              <a:rPr lang="en-US" sz="1400" baseline="30000" dirty="0"/>
              <a:t>1</a:t>
            </a:r>
            <a:r>
              <a:rPr lang="en-US" sz="1400" i="1" dirty="0" smtClean="0"/>
              <a:t>D4M </a:t>
            </a:r>
            <a:r>
              <a:rPr lang="en-US" sz="1400" i="1" dirty="0"/>
              <a:t>2.0 Schema: A General Purpose High Performance Schema for the Accumulo </a:t>
            </a:r>
            <a:r>
              <a:rPr lang="en-US" sz="1400" i="1" dirty="0" smtClean="0"/>
              <a:t>Database</a:t>
            </a:r>
            <a:endParaRPr lang="en-US" sz="1400" dirty="0" smtClean="0"/>
          </a:p>
          <a:p>
            <a:r>
              <a:rPr lang="en-US" sz="1400" dirty="0" smtClean="0"/>
              <a:t>Kepner et al, IEEE HPEC 2013</a:t>
            </a:r>
            <a:endParaRPr lang="en-US" sz="1400" dirty="0"/>
          </a:p>
        </p:txBody>
      </p:sp>
    </p:spTree>
    <p:extLst>
      <p:ext uri="{BB962C8B-B14F-4D97-AF65-F5344CB8AC3E}">
        <p14:creationId xmlns:p14="http://schemas.microsoft.com/office/powerpoint/2010/main" val="893205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Accumulo?</a:t>
            </a:r>
            <a:endParaRPr lang="en-US" dirty="0"/>
          </a:p>
        </p:txBody>
      </p:sp>
      <p:sp>
        <p:nvSpPr>
          <p:cNvPr id="5" name="Content Placeholder 2"/>
          <p:cNvSpPr txBox="1">
            <a:spLocks/>
          </p:cNvSpPr>
          <p:nvPr/>
        </p:nvSpPr>
        <p:spPr bwMode="auto">
          <a:xfrm>
            <a:off x="323238" y="5615352"/>
            <a:ext cx="8497521" cy="515815"/>
          </a:xfrm>
          <a:prstGeom prst="rect">
            <a:avLst/>
          </a:prstGeom>
          <a:solidFill>
            <a:schemeClr val="accent5"/>
          </a:solidFill>
          <a:ln w="12700">
            <a:solidFill>
              <a:schemeClr val="tx1"/>
            </a:solidFill>
            <a:miter lim="800000"/>
            <a:headEnd/>
            <a:tailEnd/>
          </a:ln>
          <a:effectLst/>
        </p:spPr>
        <p:txBody>
          <a:bodyPr vert="horz" wrap="square" lIns="90203" tIns="44310" rIns="90203" bIns="44310" numCol="1" anchor="ctr" anchorCtr="0" compatLnSpc="1">
            <a:prstTxWarp prst="textNoShape">
              <a:avLst/>
            </a:prstTxWarp>
            <a:noAutofit/>
          </a:bodyPr>
          <a:lstStyle>
            <a:lvl1pPr marL="169863" indent="-169863">
              <a:lnSpc>
                <a:spcPct val="100000"/>
              </a:lnSpc>
              <a:spcBef>
                <a:spcPts val="600"/>
              </a:spcBef>
              <a:spcAft>
                <a:spcPts val="0"/>
              </a:spcAft>
              <a:defRPr sz="1400">
                <a:latin typeface="Arial" pitchFamily="34" charset="0"/>
                <a:cs typeface="Arial" pitchFamily="34" charset="0"/>
              </a:defRPr>
            </a:lvl1pPr>
            <a:lvl2pPr marL="457200" indent="-169863">
              <a:lnSpc>
                <a:spcPct val="100000"/>
              </a:lnSpc>
              <a:spcBef>
                <a:spcPts val="400"/>
              </a:spcBef>
              <a:spcAft>
                <a:spcPts val="0"/>
              </a:spcAft>
              <a:defRPr sz="1200">
                <a:latin typeface="Arial" pitchFamily="34" charset="0"/>
                <a:cs typeface="Arial" pitchFamily="34" charset="0"/>
              </a:defRPr>
            </a:lvl2pPr>
          </a:lstStyle>
          <a:p>
            <a:pPr marL="0" indent="0" algn="ctr">
              <a:lnSpc>
                <a:spcPct val="80000"/>
              </a:lnSpc>
              <a:spcBef>
                <a:spcPct val="25000"/>
              </a:spcBef>
              <a:buSzPct val="125000"/>
            </a:pPr>
            <a:r>
              <a:rPr lang="en-US" sz="1800" b="1" dirty="0"/>
              <a:t>Accumulo ingest performance is 100x greater than competing </a:t>
            </a:r>
            <a:r>
              <a:rPr lang="en-US" sz="1800" b="1" dirty="0" smtClean="0"/>
              <a:t>technologies</a:t>
            </a:r>
          </a:p>
        </p:txBody>
      </p:sp>
      <p:pic>
        <p:nvPicPr>
          <p:cNvPr id="7" name="Picture 6" descr="AccumuloPerformance.2.pdf"/>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59407" y="979025"/>
            <a:ext cx="7201289" cy="4616855"/>
          </a:xfrm>
          <a:prstGeom prst="rect">
            <a:avLst/>
          </a:prstGeom>
        </p:spPr>
      </p:pic>
      <p:sp>
        <p:nvSpPr>
          <p:cNvPr id="8" name="Rectangle 7"/>
          <p:cNvSpPr/>
          <p:nvPr/>
        </p:nvSpPr>
        <p:spPr>
          <a:xfrm>
            <a:off x="3315046" y="3362181"/>
            <a:ext cx="1493371" cy="579596"/>
          </a:xfrm>
          <a:prstGeom prst="rect">
            <a:avLst/>
          </a:prstGeom>
        </p:spPr>
        <p:txBody>
          <a:bodyPr wrap="none" lIns="91162" tIns="45583" rIns="91162" bIns="45583">
            <a:spAutoFit/>
          </a:bodyPr>
          <a:lstStyle/>
          <a:p>
            <a:pPr algn="ctr"/>
            <a:r>
              <a:rPr lang="en-US" sz="1600" dirty="0">
                <a:solidFill>
                  <a:srgbClr val="000000"/>
                </a:solidFill>
              </a:rPr>
              <a:t>4M/s</a:t>
            </a:r>
          </a:p>
          <a:p>
            <a:pPr algn="r"/>
            <a:r>
              <a:rPr lang="en-US" sz="1600" dirty="0">
                <a:solidFill>
                  <a:srgbClr val="000000"/>
                </a:solidFill>
              </a:rPr>
              <a:t>(MIT LL 2012)</a:t>
            </a:r>
            <a:endParaRPr lang="en-US" sz="1600" dirty="0"/>
          </a:p>
        </p:txBody>
      </p:sp>
      <p:sp>
        <p:nvSpPr>
          <p:cNvPr id="9" name="Rectangle 8"/>
          <p:cNvSpPr/>
          <p:nvPr/>
        </p:nvSpPr>
        <p:spPr>
          <a:xfrm>
            <a:off x="5536595" y="1498101"/>
            <a:ext cx="1493371" cy="579596"/>
          </a:xfrm>
          <a:prstGeom prst="rect">
            <a:avLst/>
          </a:prstGeom>
        </p:spPr>
        <p:txBody>
          <a:bodyPr wrap="none" lIns="91162" tIns="45583" rIns="91162" bIns="45583">
            <a:spAutoFit/>
          </a:bodyPr>
          <a:lstStyle/>
          <a:p>
            <a:pPr algn="ctr"/>
            <a:r>
              <a:rPr lang="en-US" sz="1600" dirty="0">
                <a:solidFill>
                  <a:srgbClr val="000000"/>
                </a:solidFill>
              </a:rPr>
              <a:t>115M/s</a:t>
            </a:r>
          </a:p>
          <a:p>
            <a:pPr algn="ctr"/>
            <a:r>
              <a:rPr lang="en-US" sz="1600" dirty="0">
                <a:solidFill>
                  <a:srgbClr val="000000"/>
                </a:solidFill>
              </a:rPr>
              <a:t>(MIT LL 2014)</a:t>
            </a:r>
          </a:p>
        </p:txBody>
      </p:sp>
      <p:sp>
        <p:nvSpPr>
          <p:cNvPr id="10" name="Rectangle 9"/>
          <p:cNvSpPr/>
          <p:nvPr/>
        </p:nvSpPr>
        <p:spPr>
          <a:xfrm>
            <a:off x="5956199" y="3902676"/>
            <a:ext cx="1528619" cy="579596"/>
          </a:xfrm>
          <a:prstGeom prst="rect">
            <a:avLst/>
          </a:prstGeom>
        </p:spPr>
        <p:txBody>
          <a:bodyPr wrap="none" lIns="91162" tIns="45583" rIns="91162" bIns="45583">
            <a:spAutoFit/>
          </a:bodyPr>
          <a:lstStyle/>
          <a:p>
            <a:pPr algn="ctr"/>
            <a:r>
              <a:rPr lang="en-US" sz="1600" dirty="0">
                <a:solidFill>
                  <a:srgbClr val="000000"/>
                </a:solidFill>
              </a:rPr>
              <a:t>1M/s</a:t>
            </a:r>
          </a:p>
          <a:p>
            <a:pPr algn="ctr"/>
            <a:r>
              <a:rPr lang="en-US" sz="1600" dirty="0">
                <a:solidFill>
                  <a:srgbClr val="000000"/>
                </a:solidFill>
              </a:rPr>
              <a:t>(Google 2014)</a:t>
            </a:r>
            <a:endParaRPr lang="en-US" sz="1600" dirty="0"/>
          </a:p>
        </p:txBody>
      </p:sp>
      <p:sp>
        <p:nvSpPr>
          <p:cNvPr id="11" name="Rectangle 10"/>
          <p:cNvSpPr/>
          <p:nvPr/>
        </p:nvSpPr>
        <p:spPr>
          <a:xfrm>
            <a:off x="6404373" y="1894558"/>
            <a:ext cx="1283421" cy="579596"/>
          </a:xfrm>
          <a:prstGeom prst="rect">
            <a:avLst/>
          </a:prstGeom>
        </p:spPr>
        <p:txBody>
          <a:bodyPr wrap="none" lIns="91162" tIns="45583" rIns="91162" bIns="45583">
            <a:spAutoFit/>
          </a:bodyPr>
          <a:lstStyle/>
          <a:p>
            <a:pPr algn="r"/>
            <a:r>
              <a:rPr lang="en-US" sz="1600" dirty="0">
                <a:solidFill>
                  <a:srgbClr val="000000"/>
                </a:solidFill>
              </a:rPr>
              <a:t>108M/s</a:t>
            </a:r>
          </a:p>
          <a:p>
            <a:pPr algn="r"/>
            <a:r>
              <a:rPr lang="en-US" sz="1600" dirty="0">
                <a:solidFill>
                  <a:srgbClr val="000000"/>
                </a:solidFill>
              </a:rPr>
              <a:t>(BAH 2013)</a:t>
            </a:r>
            <a:endParaRPr lang="en-US" sz="1600" dirty="0"/>
          </a:p>
        </p:txBody>
      </p:sp>
      <p:sp>
        <p:nvSpPr>
          <p:cNvPr id="12" name="Rectangle 11"/>
          <p:cNvSpPr/>
          <p:nvPr/>
        </p:nvSpPr>
        <p:spPr>
          <a:xfrm>
            <a:off x="4823711" y="4500279"/>
            <a:ext cx="2134358" cy="338278"/>
          </a:xfrm>
          <a:prstGeom prst="rect">
            <a:avLst/>
          </a:prstGeom>
        </p:spPr>
        <p:txBody>
          <a:bodyPr wrap="none" lIns="91162" tIns="45583" rIns="91162" bIns="45583">
            <a:spAutoFit/>
          </a:bodyPr>
          <a:lstStyle/>
          <a:p>
            <a:pPr algn="ctr"/>
            <a:r>
              <a:rPr lang="en-US" sz="1600" dirty="0">
                <a:solidFill>
                  <a:srgbClr val="000000"/>
                </a:solidFill>
              </a:rPr>
              <a:t>140K/s (Oracle 2013)</a:t>
            </a:r>
            <a:endParaRPr lang="en-US" sz="1600" dirty="0"/>
          </a:p>
        </p:txBody>
      </p:sp>
    </p:spTree>
    <p:extLst>
      <p:ext uri="{BB962C8B-B14F-4D97-AF65-F5344CB8AC3E}">
        <p14:creationId xmlns:p14="http://schemas.microsoft.com/office/powerpoint/2010/main" val="15245873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Graphulo Overview</a:t>
            </a:r>
            <a:endParaRPr lang="en-US" dirty="0"/>
          </a:p>
        </p:txBody>
      </p:sp>
      <p:sp>
        <p:nvSpPr>
          <p:cNvPr id="3" name="Content Placeholder 2"/>
          <p:cNvSpPr>
            <a:spLocks noGrp="1"/>
          </p:cNvSpPr>
          <p:nvPr/>
        </p:nvSpPr>
        <p:spPr>
          <a:xfrm>
            <a:off x="475488" y="1022950"/>
            <a:ext cx="8451944" cy="5341491"/>
          </a:xfrm>
          <a:prstGeom prst="rect">
            <a:avLst/>
          </a:prstGeom>
        </p:spPr>
        <p:txBody>
          <a:bodyPr lIns="91280" tIns="45641" rIns="91280" bIns="45641"/>
          <a:lstStyle>
            <a:lvl1pPr marL="237328" indent="-237328" algn="l" rtl="0" eaLnBrk="1" fontAlgn="base" hangingPunct="1">
              <a:lnSpc>
                <a:spcPts val="2200"/>
              </a:lnSpc>
              <a:spcBef>
                <a:spcPts val="1200"/>
              </a:spcBef>
              <a:spcAft>
                <a:spcPct val="0"/>
              </a:spcAft>
              <a:buSzPct val="100000"/>
              <a:buFont typeface="Arial"/>
              <a:buChar char="•"/>
              <a:defRPr sz="2000" b="1">
                <a:solidFill>
                  <a:schemeClr val="tx1"/>
                </a:solidFill>
                <a:latin typeface="+mn-lt"/>
                <a:ea typeface="+mn-ea"/>
                <a:cs typeface="+mn-cs"/>
              </a:defRPr>
            </a:lvl1pPr>
            <a:lvl2pPr marL="538551" indent="-255582" algn="l" rtl="0" eaLnBrk="1" fontAlgn="base" hangingPunct="1">
              <a:lnSpc>
                <a:spcPts val="1999"/>
              </a:lnSpc>
              <a:spcBef>
                <a:spcPts val="600"/>
              </a:spcBef>
              <a:spcAft>
                <a:spcPct val="0"/>
              </a:spcAft>
              <a:buSzPct val="100000"/>
              <a:buChar char="–"/>
              <a:defRPr b="1">
                <a:solidFill>
                  <a:schemeClr val="tx1"/>
                </a:solidFill>
                <a:latin typeface="+mn-lt"/>
                <a:ea typeface="ＭＳ Ｐゴシック" pitchFamily="-110" charset="-128"/>
              </a:defRPr>
            </a:lvl2pPr>
            <a:lvl3pPr marL="757624" indent="-182560" algn="l" rtl="0" eaLnBrk="1" fontAlgn="base" hangingPunct="1">
              <a:lnSpc>
                <a:spcPts val="1800"/>
              </a:lnSpc>
              <a:spcBef>
                <a:spcPts val="600"/>
              </a:spcBef>
              <a:spcAft>
                <a:spcPct val="0"/>
              </a:spcAft>
              <a:buSzPct val="90000"/>
              <a:buFont typeface="Arial"/>
              <a:buChar char="•"/>
              <a:defRPr sz="1600" b="1">
                <a:solidFill>
                  <a:schemeClr val="tx1"/>
                </a:solidFill>
                <a:latin typeface="+mn-lt"/>
                <a:ea typeface="ＭＳ Ｐゴシック" pitchFamily="-110" charset="-128"/>
              </a:defRPr>
            </a:lvl3pPr>
            <a:lvl4pPr marL="1031459" indent="0" algn="l" rtl="0" eaLnBrk="1" fontAlgn="base" hangingPunct="1">
              <a:lnSpc>
                <a:spcPts val="1600"/>
              </a:lnSpc>
              <a:spcBef>
                <a:spcPts val="600"/>
              </a:spcBef>
              <a:spcAft>
                <a:spcPct val="0"/>
              </a:spcAft>
              <a:buSzPct val="100000"/>
              <a:buFontTx/>
              <a:buNone/>
              <a:defRPr sz="1400" b="1">
                <a:solidFill>
                  <a:schemeClr val="tx1"/>
                </a:solidFill>
                <a:latin typeface="+mn-lt"/>
                <a:ea typeface="ＭＳ Ｐゴシック" pitchFamily="-110" charset="-128"/>
              </a:defRPr>
            </a:lvl4pPr>
            <a:lvl5pPr marL="1259658" indent="0" algn="l" rtl="0" eaLnBrk="1" fontAlgn="base" hangingPunct="1">
              <a:lnSpc>
                <a:spcPts val="1400"/>
              </a:lnSpc>
              <a:spcBef>
                <a:spcPts val="600"/>
              </a:spcBef>
              <a:spcAft>
                <a:spcPct val="0"/>
              </a:spcAft>
              <a:buSzPct val="85000"/>
              <a:buFontTx/>
              <a:buNone/>
              <a:defRPr sz="1200" b="1">
                <a:solidFill>
                  <a:schemeClr val="tx1"/>
                </a:solidFill>
                <a:latin typeface="+mn-lt"/>
                <a:ea typeface="ＭＳ Ｐゴシック" pitchFamily="-110" charset="-128"/>
              </a:defRPr>
            </a:lvl5pPr>
            <a:lvl6pPr marL="2281995"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6pPr>
            <a:lvl7pPr marL="2738391"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7pPr>
            <a:lvl8pPr marL="3194792"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8pPr>
            <a:lvl9pPr marL="3651189"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9pPr>
          </a:lstStyle>
          <a:p>
            <a:r>
              <a:rPr lang="en-US" dirty="0" smtClean="0"/>
              <a:t>Primary Goal</a:t>
            </a:r>
          </a:p>
          <a:p>
            <a:pPr lvl="1"/>
            <a:r>
              <a:rPr lang="en-US" dirty="0" smtClean="0"/>
              <a:t>Open source Apache Accumulo Java library </a:t>
            </a:r>
            <a:br>
              <a:rPr lang="en-US" dirty="0" smtClean="0"/>
            </a:br>
            <a:r>
              <a:rPr lang="en-US" dirty="0" smtClean="0"/>
              <a:t>that enables many graph algorithms in Accumulo</a:t>
            </a:r>
          </a:p>
          <a:p>
            <a:r>
              <a:rPr lang="en-US" dirty="0" smtClean="0"/>
              <a:t>Core primitives: </a:t>
            </a:r>
            <a:r>
              <a:rPr lang="en-US" dirty="0" err="1" smtClean="0"/>
              <a:t>GraphBLAS</a:t>
            </a:r>
            <a:endParaRPr lang="en-US" dirty="0" smtClean="0"/>
          </a:p>
          <a:p>
            <a:r>
              <a:rPr lang="en-US" dirty="0" smtClean="0"/>
              <a:t>3 Graph Schemas</a:t>
            </a:r>
          </a:p>
          <a:p>
            <a:pPr lvl="1"/>
            <a:r>
              <a:rPr lang="en-US" dirty="0" smtClean="0"/>
              <a:t>Adjacency, Incidence, Single-Table</a:t>
            </a:r>
          </a:p>
          <a:p>
            <a:r>
              <a:rPr lang="en-US" dirty="0" smtClean="0"/>
              <a:t>4 Demonstration Graph Algorithms</a:t>
            </a:r>
          </a:p>
          <a:p>
            <a:pPr lvl="1"/>
            <a:r>
              <a:rPr lang="en-US" dirty="0" smtClean="0"/>
              <a:t>Degree-filtered Breadth First Search, Jaccard coefficients, </a:t>
            </a:r>
            <a:br>
              <a:rPr lang="en-US" dirty="0" smtClean="0"/>
            </a:br>
            <a:r>
              <a:rPr lang="en-US" dirty="0" smtClean="0"/>
              <a:t>k-Truss subgraph, Non-negative Matrix Factorization</a:t>
            </a:r>
          </a:p>
          <a:p>
            <a:r>
              <a:rPr lang="en-US" dirty="0" smtClean="0"/>
              <a:t>Focus on Interactive Computing</a:t>
            </a:r>
          </a:p>
          <a:p>
            <a:pPr lvl="1"/>
            <a:r>
              <a:rPr lang="en-US" dirty="0" smtClean="0"/>
              <a:t>"Queued" / Localized </a:t>
            </a:r>
            <a:r>
              <a:rPr lang="en-US" dirty="0"/>
              <a:t>analytics within a neighborhood, </a:t>
            </a:r>
            <a:r>
              <a:rPr lang="en-US" dirty="0" smtClean="0"/>
              <a:t/>
            </a:r>
            <a:br>
              <a:rPr lang="en-US" dirty="0" smtClean="0"/>
            </a:br>
            <a:r>
              <a:rPr lang="en-US" dirty="0" smtClean="0"/>
              <a:t>as </a:t>
            </a:r>
            <a:r>
              <a:rPr lang="en-US" dirty="0"/>
              <a:t>opposed to whole table </a:t>
            </a:r>
            <a:r>
              <a:rPr lang="en-US" dirty="0" smtClean="0"/>
              <a:t>analytics</a:t>
            </a:r>
          </a:p>
          <a:p>
            <a:pPr lvl="1"/>
            <a:r>
              <a:rPr lang="en-US" dirty="0" smtClean="0"/>
              <a:t>Low latency more important than high throughput </a:t>
            </a:r>
          </a:p>
          <a:p>
            <a:pPr lvl="1"/>
            <a:r>
              <a:rPr lang="en-US" dirty="0" smtClean="0"/>
              <a:t>Progress monitoring for user sanity </a:t>
            </a:r>
          </a:p>
          <a:p>
            <a:pPr lvl="2"/>
            <a:r>
              <a:rPr lang="en-US" i="1" dirty="0" smtClean="0"/>
              <a:t>Is the library working or stuck?</a:t>
            </a:r>
            <a:endParaRPr lang="en-US" dirty="0" smtClean="0"/>
          </a:p>
          <a:p>
            <a:pPr lvl="1"/>
            <a:endParaRPr lang="en-US" dirty="0" smtClean="0"/>
          </a:p>
          <a:p>
            <a:pPr lvl="1"/>
            <a:endParaRPr lang="en-US" dirty="0" smtClean="0"/>
          </a:p>
          <a:p>
            <a:pPr lvl="1"/>
            <a:endParaRPr lang="en-US" dirty="0" smtClean="0"/>
          </a:p>
          <a:p>
            <a:endParaRPr lang="en-US" dirty="0"/>
          </a:p>
        </p:txBody>
      </p:sp>
    </p:spTree>
    <p:extLst>
      <p:ext uri="{BB962C8B-B14F-4D97-AF65-F5344CB8AC3E}">
        <p14:creationId xmlns:p14="http://schemas.microsoft.com/office/powerpoint/2010/main" val="29732235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Rectangle 5"/>
          <p:cNvSpPr txBox="1">
            <a:spLocks noChangeArrowheads="1"/>
          </p:cNvSpPr>
          <p:nvPr/>
        </p:nvSpPr>
        <p:spPr bwMode="auto">
          <a:xfrm>
            <a:off x="531837" y="-53134"/>
            <a:ext cx="8459763" cy="991194"/>
          </a:xfrm>
          <a:prstGeom prst="rect">
            <a:avLst/>
          </a:prstGeom>
          <a:noFill/>
          <a:ln w="12700">
            <a:noFill/>
            <a:miter lim="800000"/>
            <a:headEnd/>
            <a:tailEnd/>
          </a:ln>
          <a:effectLst/>
        </p:spPr>
        <p:txBody>
          <a:bodyPr vert="horz" wrap="square" lIns="50777" tIns="50777" rIns="166318" bIns="50777" numCol="1" anchor="ctr" anchorCtr="0" compatLnSpc="1">
            <a:prstTxWarp prst="textNoShape">
              <a:avLst/>
            </a:prstTxWarp>
          </a:bodyPr>
          <a:lstStyle/>
          <a:p>
            <a:pPr marL="40160" algn="ctr" defTabSz="642552">
              <a:defRPr/>
            </a:pPr>
            <a:r>
              <a:rPr lang="en-US" sz="2400" b="1" dirty="0" err="1">
                <a:solidFill>
                  <a:schemeClr val="tx2"/>
                </a:solidFill>
                <a:latin typeface="+mj-lt"/>
                <a:ea typeface="+mj-ea"/>
                <a:cs typeface="+mj-cs"/>
                <a:sym typeface="Arial Bold" charset="0"/>
              </a:rPr>
              <a:t>GraphBLAS</a:t>
            </a:r>
            <a:r>
              <a:rPr lang="en-US" sz="2400" b="1" dirty="0">
                <a:solidFill>
                  <a:schemeClr val="tx2"/>
                </a:solidFill>
                <a:latin typeface="+mj-lt"/>
                <a:ea typeface="+mj-ea"/>
                <a:cs typeface="+mj-cs"/>
                <a:sym typeface="Arial Bold" charset="0"/>
              </a:rPr>
              <a:t> initial function list</a:t>
            </a:r>
          </a:p>
        </p:txBody>
      </p:sp>
      <p:graphicFrame>
        <p:nvGraphicFramePr>
          <p:cNvPr id="4" name="Table 3"/>
          <p:cNvGraphicFramePr>
            <a:graphicFrameLocks noGrp="1"/>
          </p:cNvGraphicFramePr>
          <p:nvPr>
            <p:extLst/>
          </p:nvPr>
        </p:nvGraphicFramePr>
        <p:xfrm>
          <a:off x="170779" y="1153160"/>
          <a:ext cx="8771465" cy="5019040"/>
        </p:xfrm>
        <a:graphic>
          <a:graphicData uri="http://schemas.openxmlformats.org/drawingml/2006/table">
            <a:tbl>
              <a:tblPr firstRow="1" bandRow="1">
                <a:tableStyleId>{B301B821-A1FF-4177-AEE7-76D212191A09}</a:tableStyleId>
              </a:tblPr>
              <a:tblGrid>
                <a:gridCol w="1773181"/>
                <a:gridCol w="3004714"/>
                <a:gridCol w="1878824"/>
                <a:gridCol w="2114746"/>
              </a:tblGrid>
              <a:tr h="482600">
                <a:tc>
                  <a:txBody>
                    <a:bodyPr/>
                    <a:lstStyle/>
                    <a:p>
                      <a:r>
                        <a:rPr lang="en-US" sz="1600" dirty="0" smtClean="0"/>
                        <a:t>Function</a:t>
                      </a:r>
                      <a:endParaRPr lang="en-US" sz="1600" dirty="0"/>
                    </a:p>
                  </a:txBody>
                  <a:tcPr/>
                </a:tc>
                <a:tc>
                  <a:txBody>
                    <a:bodyPr/>
                    <a:lstStyle/>
                    <a:p>
                      <a:r>
                        <a:rPr lang="en-US" sz="1600" dirty="0" smtClean="0"/>
                        <a:t>Parameters</a:t>
                      </a:r>
                      <a:endParaRPr lang="en-US" sz="1600" dirty="0"/>
                    </a:p>
                  </a:txBody>
                  <a:tcPr/>
                </a:tc>
                <a:tc>
                  <a:txBody>
                    <a:bodyPr/>
                    <a:lstStyle/>
                    <a:p>
                      <a:r>
                        <a:rPr lang="en-US" sz="1600" dirty="0" smtClean="0"/>
                        <a:t>Returns</a:t>
                      </a:r>
                      <a:endParaRPr lang="en-US" sz="1600" dirty="0"/>
                    </a:p>
                  </a:txBody>
                  <a:tcPr/>
                </a:tc>
                <a:tc>
                  <a:txBody>
                    <a:bodyPr/>
                    <a:lstStyle/>
                    <a:p>
                      <a:r>
                        <a:rPr lang="en-US" sz="1600" dirty="0" smtClean="0"/>
                        <a:t>Math Notation</a:t>
                      </a:r>
                      <a:endParaRPr lang="en-US" sz="1600" dirty="0"/>
                    </a:p>
                  </a:txBody>
                  <a:tcPr/>
                </a:tc>
              </a:tr>
              <a:tr h="482600">
                <a:tc>
                  <a:txBody>
                    <a:bodyPr/>
                    <a:lstStyle/>
                    <a:p>
                      <a:r>
                        <a:rPr lang="en-US" sz="1600" b="1" dirty="0" smtClean="0"/>
                        <a:t>SpGEMM</a:t>
                      </a:r>
                      <a:endParaRPr lang="en-US" sz="1600" b="1" dirty="0"/>
                    </a:p>
                  </a:txBody>
                  <a:tcPr/>
                </a:tc>
                <a:tc>
                  <a:txBody>
                    <a:bodyPr/>
                    <a:lstStyle/>
                    <a:p>
                      <a:r>
                        <a:rPr lang="en-US" sz="1600" dirty="0" smtClean="0"/>
                        <a:t>- sparse matrices </a:t>
                      </a:r>
                      <a:r>
                        <a:rPr lang="en-US" sz="1600" b="1" dirty="0" smtClean="0"/>
                        <a:t>A</a:t>
                      </a:r>
                      <a:r>
                        <a:rPr lang="en-US" sz="1600" baseline="0" dirty="0" smtClean="0"/>
                        <a:t> and </a:t>
                      </a:r>
                      <a:r>
                        <a:rPr lang="en-US" sz="1600" b="1" dirty="0" smtClean="0"/>
                        <a:t>B</a:t>
                      </a:r>
                      <a:endParaRPr lang="en-US" sz="1600" b="1" baseline="0" dirty="0" smtClean="0"/>
                    </a:p>
                    <a:p>
                      <a:r>
                        <a:rPr lang="en-US" sz="1600" baseline="0" dirty="0" smtClean="0"/>
                        <a:t>- unary functors (op)</a:t>
                      </a:r>
                      <a:endParaRPr lang="en-US" sz="1600" dirty="0"/>
                    </a:p>
                  </a:txBody>
                  <a:tcPr/>
                </a:tc>
                <a:tc>
                  <a:txBody>
                    <a:bodyPr/>
                    <a:lstStyle/>
                    <a:p>
                      <a:r>
                        <a:rPr lang="en-US" sz="1600" dirty="0" smtClean="0"/>
                        <a:t>sparse matrix</a:t>
                      </a:r>
                      <a:endParaRPr lang="en-US" sz="1600" dirty="0"/>
                    </a:p>
                  </a:txBody>
                  <a:tcPr/>
                </a:tc>
                <a:tc>
                  <a:txBody>
                    <a:bodyPr/>
                    <a:lstStyle/>
                    <a:p>
                      <a:r>
                        <a:rPr lang="en-US" sz="1600" b="1" dirty="0" smtClean="0"/>
                        <a:t>C</a:t>
                      </a:r>
                      <a:r>
                        <a:rPr lang="en-US" sz="1600" dirty="0" smtClean="0"/>
                        <a:t> = op(</a:t>
                      </a:r>
                      <a:r>
                        <a:rPr lang="en-US" sz="1600" b="1" dirty="0" smtClean="0"/>
                        <a:t>A</a:t>
                      </a:r>
                      <a:r>
                        <a:rPr lang="en-US" sz="1600" dirty="0" smtClean="0"/>
                        <a:t>) * op(</a:t>
                      </a:r>
                      <a:r>
                        <a:rPr lang="en-US" sz="1600" b="1" dirty="0" smtClean="0"/>
                        <a:t>B</a:t>
                      </a:r>
                      <a:r>
                        <a:rPr lang="en-US" sz="1600" dirty="0" smtClean="0"/>
                        <a:t>)</a:t>
                      </a:r>
                      <a:endParaRPr lang="en-US" sz="1600" dirty="0"/>
                    </a:p>
                  </a:txBody>
                  <a:tcPr/>
                </a:tc>
              </a:tr>
              <a:tr h="482600">
                <a:tc>
                  <a:txBody>
                    <a:bodyPr/>
                    <a:lstStyle/>
                    <a:p>
                      <a:r>
                        <a:rPr lang="en-US" sz="1600" b="1" dirty="0" smtClean="0"/>
                        <a:t>SpM{</a:t>
                      </a:r>
                      <a:r>
                        <a:rPr lang="en-US" sz="1600" b="1" dirty="0" err="1" smtClean="0"/>
                        <a:t>Sp</a:t>
                      </a:r>
                      <a:r>
                        <a:rPr lang="en-US" sz="1600" b="1" dirty="0" smtClean="0"/>
                        <a:t>}V</a:t>
                      </a:r>
                    </a:p>
                    <a:p>
                      <a:r>
                        <a:rPr lang="en-US" sz="1600" b="1" dirty="0" smtClean="0">
                          <a:solidFill>
                            <a:schemeClr val="tx1">
                              <a:lumMod val="65000"/>
                              <a:lumOff val="35000"/>
                            </a:schemeClr>
                          </a:solidFill>
                        </a:rPr>
                        <a:t>(</a:t>
                      </a:r>
                      <a:r>
                        <a:rPr lang="en-US" sz="1600" b="1" dirty="0" err="1" smtClean="0">
                          <a:solidFill>
                            <a:schemeClr val="tx1">
                              <a:lumMod val="65000"/>
                              <a:lumOff val="35000"/>
                            </a:schemeClr>
                          </a:solidFill>
                        </a:rPr>
                        <a:t>Sp</a:t>
                      </a:r>
                      <a:r>
                        <a:rPr lang="en-US" sz="1600" b="1" dirty="0" smtClean="0">
                          <a:solidFill>
                            <a:schemeClr val="tx1">
                              <a:lumMod val="65000"/>
                              <a:lumOff val="35000"/>
                            </a:schemeClr>
                          </a:solidFill>
                        </a:rPr>
                        <a:t>:</a:t>
                      </a:r>
                      <a:r>
                        <a:rPr lang="en-US" sz="1600" b="1" baseline="0" dirty="0" smtClean="0">
                          <a:solidFill>
                            <a:schemeClr val="tx1">
                              <a:lumMod val="65000"/>
                              <a:lumOff val="35000"/>
                            </a:schemeClr>
                          </a:solidFill>
                        </a:rPr>
                        <a:t> sparse)</a:t>
                      </a:r>
                      <a:endParaRPr lang="en-US" sz="1600" b="1" dirty="0">
                        <a:solidFill>
                          <a:schemeClr val="tx1">
                            <a:lumMod val="65000"/>
                            <a:lumOff val="35000"/>
                          </a:schemeClr>
                        </a:solidFill>
                      </a:endParaRPr>
                    </a:p>
                  </a:txBody>
                  <a:tcPr/>
                </a:tc>
                <a:tc>
                  <a:txBody>
                    <a:bodyPr/>
                    <a:lstStyle/>
                    <a:p>
                      <a:r>
                        <a:rPr lang="en-US" sz="1600" dirty="0" smtClean="0"/>
                        <a:t>-</a:t>
                      </a:r>
                      <a:r>
                        <a:rPr lang="en-US" sz="1600" baseline="0" dirty="0" smtClean="0"/>
                        <a:t> s</a:t>
                      </a:r>
                      <a:r>
                        <a:rPr lang="en-US" sz="1600" dirty="0" smtClean="0"/>
                        <a:t>parse matrix</a:t>
                      </a:r>
                      <a:r>
                        <a:rPr lang="en-US" sz="1600" baseline="0" dirty="0" smtClean="0"/>
                        <a:t> </a:t>
                      </a:r>
                      <a:r>
                        <a:rPr lang="en-US" sz="1600" b="1" baseline="0" dirty="0" smtClean="0"/>
                        <a:t>A</a:t>
                      </a:r>
                      <a:r>
                        <a:rPr lang="en-US" sz="1600" baseline="0" dirty="0" smtClean="0"/>
                        <a:t> </a:t>
                      </a:r>
                    </a:p>
                    <a:p>
                      <a:r>
                        <a:rPr lang="en-US" sz="1600" baseline="0" dirty="0" smtClean="0"/>
                        <a:t>- sparse/dense vector </a:t>
                      </a:r>
                      <a:r>
                        <a:rPr lang="en-US" sz="1600" b="1" baseline="0" dirty="0" smtClean="0"/>
                        <a:t>x</a:t>
                      </a:r>
                      <a:endParaRPr lang="en-US" sz="1600" b="1" dirty="0"/>
                    </a:p>
                  </a:txBody>
                  <a:tcPr/>
                </a:tc>
                <a:tc>
                  <a:txBody>
                    <a:bodyPr/>
                    <a:lstStyle/>
                    <a:p>
                      <a:r>
                        <a:rPr lang="en-US" sz="1600" dirty="0" smtClean="0"/>
                        <a:t>sparse/dense vector</a:t>
                      </a:r>
                      <a:endParaRPr lang="en-US" sz="1600" dirty="0"/>
                    </a:p>
                  </a:txBody>
                  <a:tcPr/>
                </a:tc>
                <a:tc>
                  <a:txBody>
                    <a:bodyPr/>
                    <a:lstStyle/>
                    <a:p>
                      <a:r>
                        <a:rPr lang="en-US" sz="1600" b="1" dirty="0" smtClean="0"/>
                        <a:t>y</a:t>
                      </a:r>
                      <a:r>
                        <a:rPr lang="en-US" sz="1600" dirty="0" smtClean="0"/>
                        <a:t> = </a:t>
                      </a:r>
                      <a:r>
                        <a:rPr lang="en-US" sz="1600" b="1" dirty="0" smtClean="0"/>
                        <a:t>A</a:t>
                      </a:r>
                      <a:r>
                        <a:rPr lang="en-US" sz="1600" dirty="0" smtClean="0"/>
                        <a:t> * </a:t>
                      </a:r>
                      <a:r>
                        <a:rPr lang="en-US" sz="1600" b="1" dirty="0" smtClean="0"/>
                        <a:t>x</a:t>
                      </a:r>
                      <a:endParaRPr lang="en-US" sz="1600" b="1" dirty="0"/>
                    </a:p>
                  </a:txBody>
                  <a:tcPr/>
                </a:tc>
              </a:tr>
              <a:tr h="482600">
                <a:tc>
                  <a:txBody>
                    <a:bodyPr/>
                    <a:lstStyle/>
                    <a:p>
                      <a:r>
                        <a:rPr lang="en-US" sz="1600" b="1" dirty="0" smtClean="0"/>
                        <a:t>SpEWiseX</a:t>
                      </a:r>
                      <a:endParaRPr lang="en-US" sz="1600" b="1" dirty="0"/>
                    </a:p>
                  </a:txBody>
                  <a:tcPr/>
                </a:tc>
                <a:tc>
                  <a:txBody>
                    <a:bodyPr/>
                    <a:lstStyle/>
                    <a:p>
                      <a:pPr marL="0" indent="0">
                        <a:buFontTx/>
                        <a:buNone/>
                      </a:pPr>
                      <a:r>
                        <a:rPr lang="en-US" sz="1600" dirty="0" smtClean="0"/>
                        <a:t>- sparse matrices or vectors</a:t>
                      </a:r>
                    </a:p>
                    <a:p>
                      <a:pPr marL="0" indent="0">
                        <a:buFontTx/>
                        <a:buNone/>
                      </a:pPr>
                      <a:r>
                        <a:rPr lang="en-US" sz="1600" dirty="0" smtClean="0"/>
                        <a:t>- binary functor and predicate</a:t>
                      </a:r>
                      <a:endParaRPr lang="en-US" sz="1600" dirty="0"/>
                    </a:p>
                  </a:txBody>
                  <a:tcPr/>
                </a:tc>
                <a:tc>
                  <a:txBody>
                    <a:bodyPr/>
                    <a:lstStyle/>
                    <a:p>
                      <a:pPr marL="0" marR="0" indent="0" algn="l" defTabSz="457130" rtl="0" eaLnBrk="1" fontAlgn="auto" latinLnBrk="0" hangingPunct="1">
                        <a:lnSpc>
                          <a:spcPct val="100000"/>
                        </a:lnSpc>
                        <a:spcBef>
                          <a:spcPts val="0"/>
                        </a:spcBef>
                        <a:spcAft>
                          <a:spcPts val="0"/>
                        </a:spcAft>
                        <a:buClrTx/>
                        <a:buSzTx/>
                        <a:buFontTx/>
                        <a:buNone/>
                        <a:tabLst/>
                        <a:defRPr/>
                      </a:pPr>
                      <a:r>
                        <a:rPr lang="en-US" sz="1600" baseline="0" dirty="0" smtClean="0"/>
                        <a:t>in place or s</a:t>
                      </a:r>
                      <a:r>
                        <a:rPr lang="en-US" sz="1600" dirty="0" smtClean="0"/>
                        <a:t>parse</a:t>
                      </a:r>
                      <a:r>
                        <a:rPr lang="en-US" sz="1600" baseline="0" dirty="0" smtClean="0"/>
                        <a:t> matrix/vector</a:t>
                      </a:r>
                      <a:endParaRPr lang="en-US" sz="1600" dirty="0" smtClean="0"/>
                    </a:p>
                  </a:txBody>
                  <a:tcPr/>
                </a:tc>
                <a:tc>
                  <a:txBody>
                    <a:bodyPr/>
                    <a:lstStyle/>
                    <a:p>
                      <a:r>
                        <a:rPr lang="en-US" sz="1600" b="1" dirty="0" smtClean="0"/>
                        <a:t>C</a:t>
                      </a:r>
                      <a:r>
                        <a:rPr lang="en-US" sz="1600" dirty="0" smtClean="0"/>
                        <a:t> = </a:t>
                      </a:r>
                      <a:r>
                        <a:rPr lang="en-US" sz="1600" b="1" dirty="0" smtClean="0"/>
                        <a:t>A</a:t>
                      </a:r>
                      <a:r>
                        <a:rPr lang="en-US" sz="1600" dirty="0" smtClean="0"/>
                        <a:t> .* </a:t>
                      </a:r>
                      <a:r>
                        <a:rPr lang="en-US" sz="1600" b="1" dirty="0" smtClean="0"/>
                        <a:t>B</a:t>
                      </a:r>
                      <a:endParaRPr lang="en-US" sz="1600" b="1" dirty="0"/>
                    </a:p>
                  </a:txBody>
                  <a:tcPr/>
                </a:tc>
              </a:tr>
              <a:tr h="482600">
                <a:tc>
                  <a:txBody>
                    <a:bodyPr/>
                    <a:lstStyle/>
                    <a:p>
                      <a:r>
                        <a:rPr lang="en-US" sz="1600" b="1" dirty="0" smtClean="0"/>
                        <a:t>Reduce</a:t>
                      </a:r>
                      <a:endParaRPr lang="en-US" sz="1600" b="1" dirty="0"/>
                    </a:p>
                  </a:txBody>
                  <a:tcPr/>
                </a:tc>
                <a:tc>
                  <a:txBody>
                    <a:bodyPr/>
                    <a:lstStyle/>
                    <a:p>
                      <a:r>
                        <a:rPr lang="en-US" sz="1600" dirty="0" smtClean="0"/>
                        <a:t>- sparse matrix </a:t>
                      </a:r>
                      <a:r>
                        <a:rPr lang="en-US" sz="1600" b="1" dirty="0" smtClean="0"/>
                        <a:t>A</a:t>
                      </a:r>
                      <a:r>
                        <a:rPr lang="en-US" sz="1600" dirty="0" smtClean="0"/>
                        <a:t> </a:t>
                      </a:r>
                      <a:r>
                        <a:rPr lang="en-US" sz="1600" baseline="0" dirty="0" smtClean="0"/>
                        <a:t>and</a:t>
                      </a:r>
                      <a:r>
                        <a:rPr lang="en-US" sz="1600" dirty="0" smtClean="0"/>
                        <a:t> </a:t>
                      </a:r>
                      <a:r>
                        <a:rPr lang="en-US" sz="1600" baseline="0" dirty="0" smtClean="0"/>
                        <a:t>functors</a:t>
                      </a:r>
                      <a:endParaRPr lang="en-US" sz="1600" dirty="0"/>
                    </a:p>
                  </a:txBody>
                  <a:tcPr/>
                </a:tc>
                <a:tc>
                  <a:txBody>
                    <a:bodyPr/>
                    <a:lstStyle/>
                    <a:p>
                      <a:r>
                        <a:rPr lang="en-US" sz="1600" dirty="0" smtClean="0"/>
                        <a:t>dense vector</a:t>
                      </a:r>
                      <a:endParaRPr lang="en-US" sz="1600" dirty="0"/>
                    </a:p>
                  </a:txBody>
                  <a:tcPr/>
                </a:tc>
                <a:tc>
                  <a:txBody>
                    <a:bodyPr/>
                    <a:lstStyle/>
                    <a:p>
                      <a:r>
                        <a:rPr lang="en-US" sz="1600" b="1" dirty="0" smtClean="0"/>
                        <a:t>y</a:t>
                      </a:r>
                      <a:r>
                        <a:rPr lang="en-US" sz="1600" baseline="0" dirty="0" smtClean="0"/>
                        <a:t> = </a:t>
                      </a:r>
                      <a:r>
                        <a:rPr lang="en-US" sz="1600" dirty="0" smtClean="0"/>
                        <a:t>sum(</a:t>
                      </a:r>
                      <a:r>
                        <a:rPr lang="en-US" sz="1600" b="1" dirty="0" smtClean="0"/>
                        <a:t>A</a:t>
                      </a:r>
                      <a:r>
                        <a:rPr lang="en-US" sz="1600" dirty="0" smtClean="0"/>
                        <a:t>, op)</a:t>
                      </a:r>
                      <a:endParaRPr lang="en-US" sz="1600" dirty="0"/>
                    </a:p>
                  </a:txBody>
                  <a:tcPr/>
                </a:tc>
              </a:tr>
              <a:tr h="482600">
                <a:tc>
                  <a:txBody>
                    <a:bodyPr/>
                    <a:lstStyle/>
                    <a:p>
                      <a:r>
                        <a:rPr lang="en-US" sz="1600" b="1" dirty="0" smtClean="0"/>
                        <a:t>SpRef</a:t>
                      </a:r>
                      <a:endParaRPr lang="en-US" sz="1600" b="1" dirty="0"/>
                    </a:p>
                  </a:txBody>
                  <a:tcPr/>
                </a:tc>
                <a:tc>
                  <a:txBody>
                    <a:bodyPr/>
                    <a:lstStyle/>
                    <a:p>
                      <a:pPr marL="0" indent="0">
                        <a:buFontTx/>
                        <a:buNone/>
                      </a:pPr>
                      <a:r>
                        <a:rPr lang="en-US" sz="1600" dirty="0" smtClean="0"/>
                        <a:t>- sparse matrix </a:t>
                      </a:r>
                      <a:r>
                        <a:rPr lang="en-US" sz="1600" b="1" dirty="0" smtClean="0"/>
                        <a:t>A</a:t>
                      </a:r>
                    </a:p>
                    <a:p>
                      <a:pPr marL="0" indent="0">
                        <a:buFontTx/>
                        <a:buNone/>
                      </a:pPr>
                      <a:r>
                        <a:rPr lang="en-US" sz="1600" dirty="0" smtClean="0"/>
                        <a:t>- index vectors </a:t>
                      </a:r>
                      <a:r>
                        <a:rPr lang="en-US" sz="1600" b="1" dirty="0" smtClean="0"/>
                        <a:t>p</a:t>
                      </a:r>
                      <a:r>
                        <a:rPr lang="en-US" sz="1600" dirty="0" smtClean="0"/>
                        <a:t> and </a:t>
                      </a:r>
                      <a:r>
                        <a:rPr lang="en-US" sz="1600" b="1" dirty="0" smtClean="0"/>
                        <a:t>q</a:t>
                      </a:r>
                    </a:p>
                  </a:txBody>
                  <a:tcPr/>
                </a:tc>
                <a:tc>
                  <a:txBody>
                    <a:bodyPr/>
                    <a:lstStyle/>
                    <a:p>
                      <a:r>
                        <a:rPr lang="en-US" sz="1600" dirty="0" smtClean="0"/>
                        <a:t>sparse matrix</a:t>
                      </a:r>
                      <a:endParaRPr lang="en-US" sz="1600" dirty="0"/>
                    </a:p>
                  </a:txBody>
                  <a:tcPr/>
                </a:tc>
                <a:tc>
                  <a:txBody>
                    <a:bodyPr/>
                    <a:lstStyle/>
                    <a:p>
                      <a:r>
                        <a:rPr lang="en-US" sz="1600" b="1" dirty="0" smtClean="0"/>
                        <a:t>B</a:t>
                      </a:r>
                      <a:r>
                        <a:rPr lang="en-US" sz="1600" dirty="0" smtClean="0"/>
                        <a:t> = </a:t>
                      </a:r>
                      <a:r>
                        <a:rPr lang="en-US" sz="1600" b="1" dirty="0" smtClean="0"/>
                        <a:t>A</a:t>
                      </a:r>
                      <a:r>
                        <a:rPr lang="en-US" sz="1600" dirty="0" smtClean="0"/>
                        <a:t>(</a:t>
                      </a:r>
                      <a:r>
                        <a:rPr lang="en-US" sz="1600" b="1" dirty="0" err="1" smtClean="0"/>
                        <a:t>p,q</a:t>
                      </a:r>
                      <a:r>
                        <a:rPr lang="en-US" sz="1600" dirty="0" smtClean="0"/>
                        <a:t>)</a:t>
                      </a:r>
                      <a:endParaRPr lang="en-US" sz="1600" dirty="0"/>
                    </a:p>
                  </a:txBody>
                  <a:tcPr/>
                </a:tc>
              </a:tr>
              <a:tr h="482600">
                <a:tc>
                  <a:txBody>
                    <a:bodyPr/>
                    <a:lstStyle/>
                    <a:p>
                      <a:r>
                        <a:rPr lang="en-US" sz="1600" b="1" dirty="0" smtClean="0"/>
                        <a:t>SpAsgn</a:t>
                      </a:r>
                      <a:endParaRPr lang="en-US" sz="1600" b="1" dirty="0"/>
                    </a:p>
                  </a:txBody>
                  <a:tcPr/>
                </a:tc>
                <a:tc>
                  <a:txBody>
                    <a:bodyPr/>
                    <a:lstStyle/>
                    <a:p>
                      <a:pPr marL="0" indent="0">
                        <a:buFontTx/>
                        <a:buNone/>
                      </a:pPr>
                      <a:r>
                        <a:rPr lang="en-US" sz="1600" dirty="0" smtClean="0"/>
                        <a:t>- sparse</a:t>
                      </a:r>
                      <a:r>
                        <a:rPr lang="en-US" sz="1600" baseline="0" dirty="0" smtClean="0"/>
                        <a:t> matrices </a:t>
                      </a:r>
                      <a:r>
                        <a:rPr lang="en-US" sz="1600" b="1" baseline="0" dirty="0" smtClean="0"/>
                        <a:t>A</a:t>
                      </a:r>
                      <a:r>
                        <a:rPr lang="en-US" sz="1600" baseline="0" dirty="0" smtClean="0"/>
                        <a:t> and </a:t>
                      </a:r>
                      <a:r>
                        <a:rPr lang="en-US" sz="1600" b="1" baseline="0" dirty="0" smtClean="0"/>
                        <a:t>B</a:t>
                      </a:r>
                    </a:p>
                    <a:p>
                      <a:pPr marL="0" indent="0">
                        <a:buFontTx/>
                        <a:buNone/>
                      </a:pPr>
                      <a:r>
                        <a:rPr lang="en-US" sz="1600" baseline="0" dirty="0" smtClean="0"/>
                        <a:t>- index vectors </a:t>
                      </a:r>
                      <a:r>
                        <a:rPr lang="en-US" sz="1600" b="1" baseline="0" dirty="0" smtClean="0"/>
                        <a:t>p</a:t>
                      </a:r>
                      <a:r>
                        <a:rPr lang="en-US" sz="1600" baseline="0" dirty="0" smtClean="0"/>
                        <a:t> and </a:t>
                      </a:r>
                      <a:r>
                        <a:rPr lang="en-US" sz="1600" b="1" baseline="0" dirty="0" smtClean="0"/>
                        <a:t>q</a:t>
                      </a:r>
                      <a:endParaRPr lang="en-US" sz="1600" b="1" dirty="0"/>
                    </a:p>
                  </a:txBody>
                  <a:tcPr/>
                </a:tc>
                <a:tc>
                  <a:txBody>
                    <a:bodyPr/>
                    <a:lstStyle/>
                    <a:p>
                      <a:r>
                        <a:rPr lang="en-US" sz="1600" dirty="0" smtClean="0"/>
                        <a:t>none</a:t>
                      </a:r>
                      <a:endParaRPr lang="en-US" sz="1600" dirty="0"/>
                    </a:p>
                  </a:txBody>
                  <a:tcPr/>
                </a:tc>
                <a:tc>
                  <a:txBody>
                    <a:bodyPr/>
                    <a:lstStyle/>
                    <a:p>
                      <a:pPr marL="0" marR="0" indent="0" algn="l" defTabSz="457130" rtl="0" eaLnBrk="1" fontAlgn="auto" latinLnBrk="0" hangingPunct="1">
                        <a:lnSpc>
                          <a:spcPct val="100000"/>
                        </a:lnSpc>
                        <a:spcBef>
                          <a:spcPts val="0"/>
                        </a:spcBef>
                        <a:spcAft>
                          <a:spcPts val="0"/>
                        </a:spcAft>
                        <a:buClrTx/>
                        <a:buSzTx/>
                        <a:buFontTx/>
                        <a:buNone/>
                        <a:tabLst/>
                        <a:defRPr/>
                      </a:pPr>
                      <a:r>
                        <a:rPr lang="en-US" sz="1600" b="1" dirty="0" smtClean="0"/>
                        <a:t>A</a:t>
                      </a:r>
                      <a:r>
                        <a:rPr lang="en-US" sz="1600" dirty="0" smtClean="0"/>
                        <a:t>(</a:t>
                      </a:r>
                      <a:r>
                        <a:rPr lang="en-US" sz="1600" b="1" dirty="0" err="1" smtClean="0"/>
                        <a:t>p,q</a:t>
                      </a:r>
                      <a:r>
                        <a:rPr lang="en-US" sz="1600" dirty="0" smtClean="0"/>
                        <a:t>) = </a:t>
                      </a:r>
                      <a:r>
                        <a:rPr lang="en-US" sz="1600" b="1" dirty="0" smtClean="0"/>
                        <a:t>B</a:t>
                      </a:r>
                    </a:p>
                    <a:p>
                      <a:endParaRPr lang="en-US" sz="1600" dirty="0"/>
                    </a:p>
                  </a:txBody>
                  <a:tcPr/>
                </a:tc>
              </a:tr>
              <a:tr h="482600">
                <a:tc>
                  <a:txBody>
                    <a:bodyPr/>
                    <a:lstStyle/>
                    <a:p>
                      <a:r>
                        <a:rPr lang="en-US" sz="1600" b="1" dirty="0" smtClean="0"/>
                        <a:t>Scale</a:t>
                      </a:r>
                      <a:endParaRPr lang="en-US" sz="1600" b="1" dirty="0"/>
                    </a:p>
                  </a:txBody>
                  <a:tcPr/>
                </a:tc>
                <a:tc>
                  <a:txBody>
                    <a:bodyPr/>
                    <a:lstStyle/>
                    <a:p>
                      <a:pPr marL="0" indent="0">
                        <a:buFontTx/>
                        <a:buNone/>
                      </a:pPr>
                      <a:r>
                        <a:rPr lang="en-US" sz="1600" dirty="0" smtClean="0"/>
                        <a:t>- sparse matrix </a:t>
                      </a:r>
                      <a:r>
                        <a:rPr lang="en-US" sz="1600" b="1" dirty="0" smtClean="0"/>
                        <a:t>A</a:t>
                      </a:r>
                    </a:p>
                    <a:p>
                      <a:pPr marL="0" indent="0">
                        <a:buFontTx/>
                        <a:buNone/>
                      </a:pPr>
                      <a:r>
                        <a:rPr lang="en-US" sz="1600" dirty="0" smtClean="0"/>
                        <a:t>- dense matrix or vector </a:t>
                      </a:r>
                      <a:r>
                        <a:rPr lang="en-US" sz="1600" b="1" dirty="0" smtClean="0"/>
                        <a:t>X</a:t>
                      </a:r>
                      <a:endParaRPr lang="en-US" sz="1600" b="1" dirty="0"/>
                    </a:p>
                  </a:txBody>
                  <a:tcPr/>
                </a:tc>
                <a:tc>
                  <a:txBody>
                    <a:bodyPr/>
                    <a:lstStyle/>
                    <a:p>
                      <a:r>
                        <a:rPr lang="en-US" sz="1600" dirty="0" smtClean="0"/>
                        <a:t>none</a:t>
                      </a:r>
                      <a:endParaRPr lang="en-US" sz="1600" dirty="0"/>
                    </a:p>
                  </a:txBody>
                  <a:tcPr/>
                </a:tc>
                <a:tc>
                  <a:txBody>
                    <a:bodyPr/>
                    <a:lstStyle/>
                    <a:p>
                      <a:pPr marL="0" marR="0" indent="0" algn="l" defTabSz="457130" rtl="0" eaLnBrk="1" fontAlgn="auto" latinLnBrk="0" hangingPunct="1">
                        <a:lnSpc>
                          <a:spcPct val="100000"/>
                        </a:lnSpc>
                        <a:spcBef>
                          <a:spcPts val="0"/>
                        </a:spcBef>
                        <a:spcAft>
                          <a:spcPts val="0"/>
                        </a:spcAft>
                        <a:buClrTx/>
                        <a:buSzTx/>
                        <a:buFontTx/>
                        <a:buNone/>
                        <a:tabLst/>
                        <a:defRPr/>
                      </a:pPr>
                      <a:r>
                        <a:rPr lang="en-US" sz="1600" b="0" dirty="0" smtClean="0"/>
                        <a:t>check manual</a:t>
                      </a:r>
                    </a:p>
                    <a:p>
                      <a:endParaRPr lang="en-US" sz="1600" dirty="0"/>
                    </a:p>
                  </a:txBody>
                  <a:tcPr/>
                </a:tc>
              </a:tr>
              <a:tr h="482600">
                <a:tc>
                  <a:txBody>
                    <a:bodyPr/>
                    <a:lstStyle/>
                    <a:p>
                      <a:r>
                        <a:rPr lang="en-US" sz="1600" b="1" dirty="0" smtClean="0"/>
                        <a:t>Apply</a:t>
                      </a:r>
                      <a:endParaRPr lang="en-US" sz="1600" b="1" dirty="0"/>
                    </a:p>
                  </a:txBody>
                  <a:tcPr/>
                </a:tc>
                <a:tc>
                  <a:txBody>
                    <a:bodyPr/>
                    <a:lstStyle/>
                    <a:p>
                      <a:pPr marL="0" indent="0">
                        <a:buFontTx/>
                        <a:buNone/>
                      </a:pPr>
                      <a:r>
                        <a:rPr lang="en-US" sz="1600" dirty="0" smtClean="0"/>
                        <a:t>- any</a:t>
                      </a:r>
                      <a:r>
                        <a:rPr lang="en-US" sz="1600" baseline="0" dirty="0" smtClean="0"/>
                        <a:t> matrix or vector </a:t>
                      </a:r>
                      <a:r>
                        <a:rPr lang="en-US" sz="1600" b="1" baseline="0" dirty="0" smtClean="0"/>
                        <a:t>X</a:t>
                      </a:r>
                    </a:p>
                    <a:p>
                      <a:pPr marL="0" marR="0" indent="0" algn="l" defTabSz="457200" rtl="0" eaLnBrk="1" fontAlgn="auto" latinLnBrk="0" hangingPunct="1">
                        <a:lnSpc>
                          <a:spcPct val="100000"/>
                        </a:lnSpc>
                        <a:spcBef>
                          <a:spcPts val="0"/>
                        </a:spcBef>
                        <a:spcAft>
                          <a:spcPts val="0"/>
                        </a:spcAft>
                        <a:buClrTx/>
                        <a:buSzTx/>
                        <a:buFontTx/>
                        <a:buNone/>
                        <a:tabLst/>
                        <a:defRPr/>
                      </a:pPr>
                      <a:r>
                        <a:rPr lang="en-US" sz="1600" baseline="0" dirty="0" smtClean="0"/>
                        <a:t>- unary functor (op)</a:t>
                      </a:r>
                      <a:endParaRPr lang="en-US" sz="1600" dirty="0" smtClean="0"/>
                    </a:p>
                  </a:txBody>
                  <a:tcPr/>
                </a:tc>
                <a:tc>
                  <a:txBody>
                    <a:bodyPr/>
                    <a:lstStyle/>
                    <a:p>
                      <a:r>
                        <a:rPr lang="en-US" sz="1600" dirty="0" smtClean="0"/>
                        <a:t>none</a:t>
                      </a:r>
                      <a:endParaRPr lang="en-US" sz="1600" dirty="0"/>
                    </a:p>
                  </a:txBody>
                  <a:tcPr/>
                </a:tc>
                <a:tc>
                  <a:txBody>
                    <a:bodyPr/>
                    <a:lstStyle/>
                    <a:p>
                      <a:r>
                        <a:rPr lang="en-US" sz="1600" dirty="0" smtClean="0"/>
                        <a:t>op(</a:t>
                      </a:r>
                      <a:r>
                        <a:rPr lang="en-US" sz="1600" b="1" dirty="0" smtClean="0"/>
                        <a:t>X</a:t>
                      </a:r>
                      <a:r>
                        <a:rPr lang="en-US" sz="1600" dirty="0" smtClean="0"/>
                        <a:t>)</a:t>
                      </a:r>
                      <a:endParaRPr lang="en-US" sz="1600" dirty="0"/>
                    </a:p>
                  </a:txBody>
                  <a:tcPr/>
                </a:tc>
              </a:tr>
            </a:tbl>
          </a:graphicData>
        </a:graphic>
      </p:graphicFrame>
      <p:sp>
        <p:nvSpPr>
          <p:cNvPr id="6" name="Rectangle 5"/>
          <p:cNvSpPr/>
          <p:nvPr/>
        </p:nvSpPr>
        <p:spPr bwMode="auto">
          <a:xfrm>
            <a:off x="195072" y="1661415"/>
            <a:ext cx="8717280" cy="525194"/>
          </a:xfrm>
          <a:prstGeom prst="rect">
            <a:avLst/>
          </a:prstGeom>
          <a:noFill/>
          <a:ln w="57150" cap="flat" cmpd="sng" algn="ctr">
            <a:solidFill>
              <a:srgbClr val="A7111C"/>
            </a:solidFill>
            <a:prstDash val="solid"/>
            <a:round/>
            <a:headEnd type="none" w="sm" len="sm"/>
            <a:tailEnd type="none" w="sm" len="sm"/>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Tree>
    <p:extLst>
      <p:ext uri="{BB962C8B-B14F-4D97-AF65-F5344CB8AC3E}">
        <p14:creationId xmlns:p14="http://schemas.microsoft.com/office/powerpoint/2010/main" val="999407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6" name="Content Placeholder 1"/>
          <p:cNvSpPr>
            <a:spLocks noGrp="1"/>
          </p:cNvSpPr>
          <p:nvPr>
            <p:ph idx="1"/>
          </p:nvPr>
        </p:nvSpPr>
        <p:spPr>
          <a:xfrm>
            <a:off x="1899138" y="1180707"/>
            <a:ext cx="6262200" cy="4648200"/>
          </a:xfrm>
        </p:spPr>
        <p:txBody>
          <a:bodyPr anchor="t" anchorCtr="1"/>
          <a:lstStyle/>
          <a:p>
            <a:pPr>
              <a:spcBef>
                <a:spcPts val="1200"/>
              </a:spcBef>
            </a:pPr>
            <a:endParaRPr lang="en-US" dirty="0" smtClean="0"/>
          </a:p>
          <a:p>
            <a:pPr marL="0" indent="0">
              <a:spcBef>
                <a:spcPts val="1200"/>
              </a:spcBef>
              <a:buNone/>
            </a:pPr>
            <a:endParaRPr lang="en-US" dirty="0" smtClean="0"/>
          </a:p>
          <a:p>
            <a:pPr>
              <a:spcBef>
                <a:spcPts val="1200"/>
              </a:spcBef>
            </a:pPr>
            <a:r>
              <a:rPr lang="en-US" dirty="0" smtClean="0"/>
              <a:t>Intro to Graphulo</a:t>
            </a:r>
          </a:p>
          <a:p>
            <a:pPr>
              <a:spcBef>
                <a:spcPts val="1200"/>
              </a:spcBef>
            </a:pPr>
            <a:r>
              <a:rPr lang="en-US" dirty="0" smtClean="0"/>
              <a:t>Intro to Matrix Multiply</a:t>
            </a:r>
          </a:p>
          <a:p>
            <a:pPr>
              <a:spcBef>
                <a:spcPts val="1200"/>
              </a:spcBef>
            </a:pPr>
            <a:r>
              <a:rPr lang="en-US" dirty="0" smtClean="0"/>
              <a:t>Intro to Accumulo</a:t>
            </a:r>
          </a:p>
          <a:p>
            <a:pPr>
              <a:spcBef>
                <a:spcPts val="1200"/>
              </a:spcBef>
            </a:pPr>
            <a:r>
              <a:rPr lang="en-US" dirty="0" smtClean="0"/>
              <a:t>Matrix Multiply pre-Graphulo</a:t>
            </a:r>
          </a:p>
          <a:p>
            <a:pPr>
              <a:spcBef>
                <a:spcPts val="1200"/>
              </a:spcBef>
            </a:pPr>
            <a:r>
              <a:rPr lang="en-US" dirty="0" smtClean="0"/>
              <a:t>Inner Product </a:t>
            </a:r>
          </a:p>
          <a:p>
            <a:pPr>
              <a:spcBef>
                <a:spcPts val="1200"/>
              </a:spcBef>
            </a:pPr>
            <a:r>
              <a:rPr lang="en-US" dirty="0" smtClean="0"/>
              <a:t>Outer Product</a:t>
            </a:r>
          </a:p>
          <a:p>
            <a:pPr>
              <a:spcBef>
                <a:spcPts val="1200"/>
              </a:spcBef>
            </a:pPr>
            <a:r>
              <a:rPr lang="en-US" dirty="0" smtClean="0"/>
              <a:t>Accumulo Implementation</a:t>
            </a:r>
          </a:p>
          <a:p>
            <a:pPr>
              <a:spcBef>
                <a:spcPts val="1200"/>
              </a:spcBef>
            </a:pPr>
            <a:r>
              <a:rPr lang="en-US" dirty="0" smtClean="0"/>
              <a:t>Performance</a:t>
            </a:r>
          </a:p>
          <a:p>
            <a:pPr>
              <a:spcBef>
                <a:spcPts val="1200"/>
              </a:spcBef>
            </a:pPr>
            <a:r>
              <a:rPr lang="en-US" dirty="0" smtClean="0"/>
              <a:t>Conclusions</a:t>
            </a:r>
            <a:endParaRPr lang="en-US" dirty="0"/>
          </a:p>
        </p:txBody>
      </p:sp>
      <p:sp>
        <p:nvSpPr>
          <p:cNvPr id="7" name="AutoShape 7"/>
          <p:cNvSpPr>
            <a:spLocks noChangeArrowheads="1"/>
          </p:cNvSpPr>
          <p:nvPr/>
        </p:nvSpPr>
        <p:spPr bwMode="auto">
          <a:xfrm>
            <a:off x="2561493" y="2244970"/>
            <a:ext cx="571500" cy="317500"/>
          </a:xfrm>
          <a:prstGeom prst="rightArrow">
            <a:avLst>
              <a:gd name="adj1" fmla="val 50000"/>
              <a:gd name="adj2" fmla="val 65000"/>
            </a:avLst>
          </a:prstGeom>
          <a:solidFill>
            <a:srgbClr val="A5131D"/>
          </a:solidFill>
          <a:ln w="12700">
            <a:noFill/>
            <a:miter lim="800000"/>
            <a:headEnd type="none" w="sm" len="sm"/>
            <a:tailEnd type="none" w="sm" len="sm"/>
          </a:ln>
        </p:spPr>
        <p:txBody>
          <a:bodyPr wrap="none" lIns="91365" tIns="45683" rIns="91365" bIns="45683" anchor="ctr"/>
          <a:lstStyle/>
          <a:p>
            <a:endParaRPr lang="en-US"/>
          </a:p>
        </p:txBody>
      </p:sp>
    </p:spTree>
    <p:extLst>
      <p:ext uri="{BB962C8B-B14F-4D97-AF65-F5344CB8AC3E}">
        <p14:creationId xmlns:p14="http://schemas.microsoft.com/office/powerpoint/2010/main" val="2159584956"/>
      </p:ext>
    </p:extLst>
  </p:cSld>
  <p:clrMapOvr>
    <a:masterClrMapping/>
  </p:clrMapOvr>
  <p:timing>
    <p:tnLst>
      <p:par>
        <p:cTn id="1" dur="indefinite" restart="never" nodeType="tmRoot"/>
      </p:par>
    </p:tnLst>
  </p:timing>
</p:sld>
</file>

<file path=ppt/theme/theme1.xml><?xml version="1.0" encoding="utf-8"?>
<a:theme xmlns:a="http://schemas.openxmlformats.org/drawingml/2006/main" name="GraphuloTheme">
  <a:themeElements>
    <a:clrScheme name="Custom 1 1">
      <a:dk1>
        <a:srgbClr val="000000"/>
      </a:dk1>
      <a:lt1>
        <a:srgbClr val="FFFFFF"/>
      </a:lt1>
      <a:dk2>
        <a:srgbClr val="000000"/>
      </a:dk2>
      <a:lt2>
        <a:srgbClr val="919191"/>
      </a:lt2>
      <a:accent1>
        <a:srgbClr val="618FFD"/>
      </a:accent1>
      <a:accent2>
        <a:srgbClr val="00AE00"/>
      </a:accent2>
      <a:accent3>
        <a:srgbClr val="FFFFFF"/>
      </a:accent3>
      <a:accent4>
        <a:srgbClr val="003767"/>
      </a:accent4>
      <a:accent5>
        <a:srgbClr val="D2DCF2"/>
      </a:accent5>
      <a:accent6>
        <a:srgbClr val="009D00"/>
      </a:accent6>
      <a:hlink>
        <a:srgbClr val="FC0128"/>
      </a:hlink>
      <a:folHlink>
        <a:srgbClr val="CECECE"/>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tx1"/>
          </a:solidFill>
          <a:prstDash val="solid"/>
          <a:round/>
          <a:headEnd type="none" w="sm" len="sm"/>
          <a:tailEnd type="none" w="sm" len="sm"/>
        </a:ln>
        <a:effectLst/>
      </a:spPr>
      <a:bodyPr vert="horz" wrap="square" lIns="91440" tIns="45720" rIns="91440" bIns="45720" numCol="1" rtlCol="0"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sz="1400" b="1" i="0" u="none" strike="noStrike" cap="none" normalizeH="0" baseline="0" dirty="0" smtClean="0">
            <a:ln>
              <a:noFill/>
            </a:ln>
            <a:solidFill>
              <a:schemeClr val="tx1"/>
            </a:solidFill>
            <a:effectLst/>
            <a:latin typeface="Arial" pitchFamily="-110" charset="0"/>
          </a:defRPr>
        </a:defPPr>
      </a:lstStyle>
    </a:spDef>
    <a:lnDef>
      <a:spPr bwMode="auto">
        <a:solidFill>
          <a:schemeClr val="accent1"/>
        </a:solidFill>
        <a:ln w="12700" cap="flat" cmpd="sng" algn="ctr">
          <a:solidFill>
            <a:schemeClr val="tx1"/>
          </a:solidFill>
          <a:prstDash val="solid"/>
          <a:round/>
          <a:headEnd type="none" w="sm" len="sm"/>
          <a:tailEnd type="none" w="sm" len="sm"/>
        </a:ln>
        <a:effectLst/>
      </a:spPr>
      <a:bodyPr/>
      <a:lstStyle/>
    </a:lnDef>
    <a:txDef>
      <a:spPr>
        <a:noFill/>
      </a:spPr>
      <a:bodyPr wrap="square" rtlCol="0">
        <a:spAutoFit/>
      </a:bodyPr>
      <a:lstStyle>
        <a:defPPr algn="ctr">
          <a:defRPr sz="1400" b="1" dirty="0"/>
        </a:defPPr>
      </a:lstStyle>
    </a:txDef>
  </a:objectDefaults>
  <a:extraClrSchemeLst>
    <a:extraClrScheme>
      <a:clrScheme name="Office Them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5-03-22-d4m_accumulo_overview.pptx" id="{7E9CDBE9-0934-4917-9E0D-1D0423646165}" vid="{8CFCA8AC-F624-41F3-83CC-4FB49CA100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1493</TotalTime>
  <Words>2104</Words>
  <Application>Microsoft Office PowerPoint</Application>
  <PresentationFormat>On-screen Show (4:3)</PresentationFormat>
  <Paragraphs>954</Paragraphs>
  <Slides>54</Slides>
  <Notes>15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54</vt:i4>
      </vt:variant>
    </vt:vector>
  </HeadingPairs>
  <TitlesOfParts>
    <vt:vector size="66" baseType="lpstr">
      <vt:lpstr>ＭＳ Ｐゴシック</vt:lpstr>
      <vt:lpstr>Arial</vt:lpstr>
      <vt:lpstr>Arial Bold</vt:lpstr>
      <vt:lpstr>Calibri</vt:lpstr>
      <vt:lpstr>Cambria Math</vt:lpstr>
      <vt:lpstr>Courier</vt:lpstr>
      <vt:lpstr>inherit</vt:lpstr>
      <vt:lpstr>Times</vt:lpstr>
      <vt:lpstr>Times New Roman</vt:lpstr>
      <vt:lpstr>Verdana</vt:lpstr>
      <vt:lpstr>Wingdings</vt:lpstr>
      <vt:lpstr>GraphuloTheme</vt:lpstr>
      <vt:lpstr>Server-side Sparse Matrix Multiply in the Accumulo Database</vt:lpstr>
      <vt:lpstr>PowerPoint Presentation</vt:lpstr>
      <vt:lpstr>PowerPoint Presentation</vt:lpstr>
      <vt:lpstr>Outline</vt:lpstr>
      <vt:lpstr>Real Graph Analytics used in Accumulo</vt:lpstr>
      <vt:lpstr>Why Accumulo?</vt:lpstr>
      <vt:lpstr>Graphulo Overview</vt:lpstr>
      <vt:lpstr>PowerPoint Presentation</vt:lpstr>
      <vt:lpstr>Outline</vt:lpstr>
      <vt:lpstr>Matrix Multiply on Big Data</vt:lpstr>
      <vt:lpstr>Matrix Multiply on Big Data</vt:lpstr>
      <vt:lpstr>Matrix Multiply on Big Data</vt:lpstr>
      <vt:lpstr>Matrix Multiply on Big Data</vt:lpstr>
      <vt:lpstr>PowerPoint Presentation</vt:lpstr>
      <vt:lpstr>PowerPoint Presentation</vt:lpstr>
      <vt:lpstr>Outline</vt:lpstr>
      <vt:lpstr>Background on Accumulo</vt:lpstr>
      <vt:lpstr>Background on Accumulo</vt:lpstr>
      <vt:lpstr>Outline</vt:lpstr>
      <vt:lpstr>Table Multiply Before Graphulo</vt:lpstr>
      <vt:lpstr>Table Multiply Before Graphulo</vt:lpstr>
      <vt:lpstr>Table Multiply Before Graphulo</vt:lpstr>
      <vt:lpstr>Table Multiply Before Graphulo</vt:lpstr>
      <vt:lpstr>Table Multiply Before Graphulo</vt:lpstr>
      <vt:lpstr>Table Multiply Before Graphulo</vt:lpstr>
      <vt:lpstr>Outline</vt:lpstr>
      <vt:lpstr>Inner Product</vt:lpstr>
      <vt:lpstr>Inner Product</vt:lpstr>
      <vt:lpstr>Inner Product</vt:lpstr>
      <vt:lpstr>Inner Product</vt:lpstr>
      <vt:lpstr>Inner Product</vt:lpstr>
      <vt:lpstr>Outline</vt:lpstr>
      <vt:lpstr>Outer Product</vt:lpstr>
      <vt:lpstr>Outer Product</vt:lpstr>
      <vt:lpstr>Outer Product</vt:lpstr>
      <vt:lpstr>Outer Product</vt:lpstr>
      <vt:lpstr>Outer Product</vt:lpstr>
      <vt:lpstr>Outer Product</vt:lpstr>
      <vt:lpstr>Outer Product</vt:lpstr>
      <vt:lpstr>Outer Product</vt:lpstr>
      <vt:lpstr>Outer Product</vt:lpstr>
      <vt:lpstr>Outer Product</vt:lpstr>
      <vt:lpstr>Inner vs. Outer Product</vt:lpstr>
      <vt:lpstr>Outline</vt:lpstr>
      <vt:lpstr>Outer Product in Graphulo Iterators</vt:lpstr>
      <vt:lpstr>Accumulo Distributes Graphulo Iterators</vt:lpstr>
      <vt:lpstr>Outline</vt:lpstr>
      <vt:lpstr>Performance Experiment</vt:lpstr>
      <vt:lpstr>Performance Experiment</vt:lpstr>
      <vt:lpstr>Outline</vt:lpstr>
      <vt:lpstr>Conclusion</vt:lpstr>
      <vt:lpstr>Backup</vt:lpstr>
      <vt:lpstr>Inner-Outer Hybrid Algorithm</vt:lpstr>
      <vt:lpstr>D4M Schema for Sparse Arrays  in Key/Value Databases (Accumulo)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Server-side Sparse Matrix Multiply in the Accumulo Database</dc:title>
  <dc:creator>Dylan Hutchison</dc:creator>
  <cp:lastModifiedBy>Dylan Hutchison</cp:lastModifiedBy>
  <cp:revision>121</cp:revision>
  <dcterms:created xsi:type="dcterms:W3CDTF">2015-03-14T16:23:31Z</dcterms:created>
  <dcterms:modified xsi:type="dcterms:W3CDTF">2015-09-13T05:30:32Z</dcterms:modified>
</cp:coreProperties>
</file>