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93" r:id="rId3"/>
    <p:sldId id="299" r:id="rId4"/>
    <p:sldId id="300" r:id="rId5"/>
    <p:sldId id="301" r:id="rId6"/>
    <p:sldId id="302" r:id="rId7"/>
    <p:sldId id="303" r:id="rId8"/>
    <p:sldId id="304" r:id="rId9"/>
    <p:sldId id="305" r:id="rId10"/>
    <p:sldId id="280" r:id="rId11"/>
    <p:sldId id="278" r:id="rId12"/>
    <p:sldId id="288" r:id="rId13"/>
    <p:sldId id="264" r:id="rId14"/>
    <p:sldId id="257" r:id="rId15"/>
    <p:sldId id="294" r:id="rId16"/>
    <p:sldId id="289" r:id="rId17"/>
    <p:sldId id="290" r:id="rId18"/>
    <p:sldId id="266" r:id="rId19"/>
    <p:sldId id="267" r:id="rId20"/>
    <p:sldId id="268" r:id="rId21"/>
    <p:sldId id="295" r:id="rId22"/>
    <p:sldId id="258" r:id="rId23"/>
    <p:sldId id="259" r:id="rId24"/>
    <p:sldId id="260" r:id="rId25"/>
    <p:sldId id="263" r:id="rId26"/>
    <p:sldId id="296" r:id="rId27"/>
    <p:sldId id="261" r:id="rId28"/>
    <p:sldId id="269" r:id="rId29"/>
    <p:sldId id="286" r:id="rId30"/>
    <p:sldId id="298" r:id="rId31"/>
    <p:sldId id="292" r:id="rId32"/>
    <p:sldId id="297" r:id="rId33"/>
    <p:sldId id="262" r:id="rId34"/>
    <p:sldId id="270" r:id="rId35"/>
    <p:sldId id="271" r:id="rId36"/>
    <p:sldId id="272" r:id="rId37"/>
    <p:sldId id="273" r:id="rId38"/>
    <p:sldId id="28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lan Hutchison" initials="DH" lastIdx="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98" autoAdjust="0"/>
  </p:normalViewPr>
  <p:slideViewPr>
    <p:cSldViewPr snapToGrid="0" snapToObjects="1">
      <p:cViewPr varScale="1">
        <p:scale>
          <a:sx n="73" d="100"/>
          <a:sy n="73" d="100"/>
        </p:scale>
        <p:origin x="78" y="3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933324-FFFB-E245-9103-6F2214101F67}" type="datetimeFigureOut">
              <a:rPr lang="en-US" smtClean="0"/>
              <a:t>9/13/2015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DA883A-3503-DB4B-97DC-37BA70C5E0B7}" type="slidenum">
              <a:rPr lang="en-US" smtClean="0"/>
              <a:t>‹#›</a:t>
            </a:fld>
            <a:endParaRPr lang="en-US"/>
          </a:p>
        </p:txBody>
      </p:sp>
    </p:spTree>
    <p:extLst>
      <p:ext uri="{BB962C8B-B14F-4D97-AF65-F5344CB8AC3E}">
        <p14:creationId xmlns:p14="http://schemas.microsoft.com/office/powerpoint/2010/main" val="33413436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Federal_Government_of_the_United_States" TargetMode="External"/><Relationship Id="rId3" Type="http://schemas.openxmlformats.org/officeDocument/2006/relationships/hyperlink" Target="http://en.wikipedia.org/wiki/United_States_Navy" TargetMode="External"/><Relationship Id="rId7" Type="http://schemas.openxmlformats.org/officeDocument/2006/relationships/hyperlink" Target="http://commons.wikimedia.org/wiki/United_States_Air_Forc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en.wikipedia.org/wiki/public_domain" TargetMode="External"/><Relationship Id="rId5" Type="http://schemas.openxmlformats.org/officeDocument/2006/relationships/hyperlink" Target="http://en.wikipedia.org/wiki/Federal_government_of_the_United_States" TargetMode="External"/><Relationship Id="rId4" Type="http://schemas.openxmlformats.org/officeDocument/2006/relationships/hyperlink" Target="http://en.wikipedia.org/wiki/Work_of_the_United_States_Government" TargetMode="External"/><Relationship Id="rId9" Type="http://schemas.openxmlformats.org/officeDocument/2006/relationships/hyperlink" Target="http://en.wikipedia.org/wiki/NASA"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Federal_Government_of_the_United_States" TargetMode="External"/><Relationship Id="rId3" Type="http://schemas.openxmlformats.org/officeDocument/2006/relationships/hyperlink" Target="http://en.wikipedia.org/wiki/United_States_Navy" TargetMode="External"/><Relationship Id="rId7" Type="http://schemas.openxmlformats.org/officeDocument/2006/relationships/hyperlink" Target="http://commons.wikimedia.org/wiki/United_States_Air_Forc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public_domain" TargetMode="External"/><Relationship Id="rId5" Type="http://schemas.openxmlformats.org/officeDocument/2006/relationships/hyperlink" Target="http://en.wikipedia.org/wiki/Federal_government_of_the_United_States" TargetMode="External"/><Relationship Id="rId4" Type="http://schemas.openxmlformats.org/officeDocument/2006/relationships/hyperlink" Target="http://en.wikipedia.org/wiki/Work_of_the_United_States_Government" TargetMode="External"/><Relationship Id="rId9" Type="http://schemas.openxmlformats.org/officeDocument/2006/relationships/hyperlink" Target="http://en.wikipedia.org/wiki/NASA"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Federal_Government_of_the_United_States" TargetMode="External"/><Relationship Id="rId3" Type="http://schemas.openxmlformats.org/officeDocument/2006/relationships/hyperlink" Target="http://en.wikipedia.org/wiki/United_States_Navy" TargetMode="External"/><Relationship Id="rId7" Type="http://schemas.openxmlformats.org/officeDocument/2006/relationships/hyperlink" Target="http://commons.wikimedia.org/wiki/United_States_Air_Forc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public_domain" TargetMode="External"/><Relationship Id="rId5" Type="http://schemas.openxmlformats.org/officeDocument/2006/relationships/hyperlink" Target="http://en.wikipedia.org/wiki/Federal_government_of_the_United_States" TargetMode="External"/><Relationship Id="rId4" Type="http://schemas.openxmlformats.org/officeDocument/2006/relationships/hyperlink" Target="http://en.wikipedia.org/wiki/Work_of_the_United_States_Government" TargetMode="External"/><Relationship Id="rId9" Type="http://schemas.openxmlformats.org/officeDocument/2006/relationships/hyperlink" Target="http://en.wikipedia.org/wiki/NASA"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Federal_Government_of_the_United_States" TargetMode="External"/><Relationship Id="rId3" Type="http://schemas.openxmlformats.org/officeDocument/2006/relationships/hyperlink" Target="http://en.wikipedia.org/wiki/United_States_Navy" TargetMode="External"/><Relationship Id="rId7" Type="http://schemas.openxmlformats.org/officeDocument/2006/relationships/hyperlink" Target="http://commons.wikimedia.org/wiki/United_States_Air_For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n.wikipedia.org/wiki/public_domain" TargetMode="External"/><Relationship Id="rId5" Type="http://schemas.openxmlformats.org/officeDocument/2006/relationships/hyperlink" Target="http://en.wikipedia.org/wiki/Federal_government_of_the_United_States" TargetMode="External"/><Relationship Id="rId4" Type="http://schemas.openxmlformats.org/officeDocument/2006/relationships/hyperlink" Target="http://en.wikipedia.org/wiki/Work_of_the_United_States_Government" TargetMode="External"/><Relationship Id="rId9" Type="http://schemas.openxmlformats.org/officeDocument/2006/relationships/hyperlink" Target="http://en.wikipedia.org/wiki/NASA"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Federal_Government_of_the_United_States" TargetMode="External"/><Relationship Id="rId3" Type="http://schemas.openxmlformats.org/officeDocument/2006/relationships/hyperlink" Target="http://en.wikipedia.org/wiki/United_States_Navy" TargetMode="External"/><Relationship Id="rId7" Type="http://schemas.openxmlformats.org/officeDocument/2006/relationships/hyperlink" Target="http://commons.wikimedia.org/wiki/United_States_Air_For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public_domain" TargetMode="External"/><Relationship Id="rId5" Type="http://schemas.openxmlformats.org/officeDocument/2006/relationships/hyperlink" Target="http://en.wikipedia.org/wiki/Federal_government_of_the_United_States" TargetMode="External"/><Relationship Id="rId4" Type="http://schemas.openxmlformats.org/officeDocument/2006/relationships/hyperlink" Target="http://en.wikipedia.org/wiki/Work_of_the_United_States_Government" TargetMode="External"/><Relationship Id="rId9" Type="http://schemas.openxmlformats.org/officeDocument/2006/relationships/hyperlink" Target="http://en.wikipedia.org/wiki/NASA"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Federal_Government_of_the_United_States" TargetMode="External"/><Relationship Id="rId3" Type="http://schemas.openxmlformats.org/officeDocument/2006/relationships/hyperlink" Target="http://en.wikipedia.org/wiki/United_States_Navy" TargetMode="External"/><Relationship Id="rId7" Type="http://schemas.openxmlformats.org/officeDocument/2006/relationships/hyperlink" Target="http://commons.wikimedia.org/wiki/United_States_Air_Forc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public_domain" TargetMode="External"/><Relationship Id="rId5" Type="http://schemas.openxmlformats.org/officeDocument/2006/relationships/hyperlink" Target="http://en.wikipedia.org/wiki/Federal_government_of_the_United_States" TargetMode="External"/><Relationship Id="rId4" Type="http://schemas.openxmlformats.org/officeDocument/2006/relationships/hyperlink" Target="http://en.wikipedia.org/wiki/Work_of_the_United_States_Government" TargetMode="External"/><Relationship Id="rId9" Type="http://schemas.openxmlformats.org/officeDocument/2006/relationships/hyperlink" Target="http://en.wikipedia.org/wiki/NAS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Page</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1</a:t>
            </a:fld>
            <a:endParaRPr lang="en-US"/>
          </a:p>
        </p:txBody>
      </p:sp>
    </p:spTree>
    <p:extLst>
      <p:ext uri="{BB962C8B-B14F-4D97-AF65-F5344CB8AC3E}">
        <p14:creationId xmlns:p14="http://schemas.microsoft.com/office/powerpoint/2010/main" val="238778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A63EE3-4634-4D0A-A5FD-52B3D8BAC5A6}" type="slidenum">
              <a:rPr lang="en-US" smtClean="0"/>
              <a:t>30</a:t>
            </a:fld>
            <a:endParaRPr lang="en-US"/>
          </a:p>
        </p:txBody>
      </p:sp>
    </p:spTree>
    <p:extLst>
      <p:ext uri="{BB962C8B-B14F-4D97-AF65-F5344CB8AC3E}">
        <p14:creationId xmlns:p14="http://schemas.microsoft.com/office/powerpoint/2010/main" val="169323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958" y="686346"/>
            <a:ext cx="4544084" cy="3428610"/>
          </a:xfrm>
        </p:spPr>
      </p:sp>
      <p:sp>
        <p:nvSpPr>
          <p:cNvPr id="3" name="Notes Placeholder 2"/>
          <p:cNvSpPr>
            <a:spLocks noGrp="1"/>
          </p:cNvSpPr>
          <p:nvPr>
            <p:ph type="body" idx="1"/>
          </p:nvPr>
        </p:nvSpPr>
        <p:spPr/>
        <p:txBody>
          <a:bodyPr/>
          <a:lstStyle/>
          <a:p>
            <a:r>
              <a:rPr lang="en-US" i="0" dirty="0" smtClean="0"/>
              <a:t>Increasing</a:t>
            </a:r>
            <a:r>
              <a:rPr lang="en-US" i="0" baseline="0" dirty="0" smtClean="0"/>
              <a:t> data volume, velocity, and variety has created a growing gap between data and users.</a:t>
            </a:r>
            <a:endParaRPr lang="en-US" i="0" dirty="0" smtClean="0"/>
          </a:p>
          <a:p>
            <a:endParaRPr lang="en-US" i="0" dirty="0" smtClean="0"/>
          </a:p>
          <a:p>
            <a:endParaRPr lang="en-US" i="0" baseline="0" dirty="0" smtClean="0"/>
          </a:p>
          <a:p>
            <a:r>
              <a:rPr lang="en-US" b="1" i="0" baseline="0" dirty="0" smtClean="0"/>
              <a:t>Image Sources:</a:t>
            </a:r>
          </a:p>
          <a:p>
            <a:endParaRPr lang="en-US" i="0" baseline="0" dirty="0" smtClean="0"/>
          </a:p>
          <a:p>
            <a:endParaRPr lang="en-US" i="0" baseline="0" dirty="0" smtClean="0"/>
          </a:p>
          <a:p>
            <a:r>
              <a:rPr lang="en-US" i="0" baseline="0" dirty="0" smtClean="0"/>
              <a:t>Operators: http://</a:t>
            </a:r>
            <a:r>
              <a:rPr lang="en-US" i="0" baseline="0" dirty="0" err="1" smtClean="0"/>
              <a:t>en.wikipedia.org</a:t>
            </a:r>
            <a:r>
              <a:rPr lang="en-US" i="0" baseline="0" dirty="0" smtClean="0"/>
              <a:t>/wiki/</a:t>
            </a:r>
            <a:r>
              <a:rPr lang="en-US" i="0" baseline="0" dirty="0" err="1" smtClean="0"/>
              <a:t>Air_and_Space_Operations_Center</a:t>
            </a:r>
            <a:endParaRPr lang="en-US" i="0" baseline="0" dirty="0" smtClean="0"/>
          </a:p>
          <a:p>
            <a:endParaRPr lang="en-US" i="0" baseline="0" dirty="0" smtClean="0"/>
          </a:p>
          <a:p>
            <a:endParaRPr lang="en-US" i="0" baseline="0" dirty="0" smtClean="0"/>
          </a:p>
          <a:p>
            <a:r>
              <a:rPr lang="en-US" i="0" baseline="0" dirty="0" smtClean="0"/>
              <a:t>Analysts: © Comstock http://</a:t>
            </a:r>
            <a:r>
              <a:rPr lang="en-US" i="0" baseline="0" dirty="0" err="1" smtClean="0"/>
              <a:t>www.gettyimages.com</a:t>
            </a:r>
            <a:r>
              <a:rPr lang="en-US" i="0" baseline="0" dirty="0" smtClean="0"/>
              <a:t>/detail/photo/businessman-at-computer-royalty-free-image/78479774. </a:t>
            </a:r>
          </a:p>
          <a:p>
            <a:endParaRPr lang="en-US" i="0" baseline="0" dirty="0" smtClean="0"/>
          </a:p>
          <a:p>
            <a:endParaRPr lang="en-US" i="0" baseline="0" dirty="0" smtClean="0"/>
          </a:p>
          <a:p>
            <a:r>
              <a:rPr lang="en-US" i="0" baseline="0" dirty="0" smtClean="0"/>
              <a:t>Commanders:  US Forces Korea General News http://</a:t>
            </a:r>
            <a:r>
              <a:rPr lang="en-US" i="0" baseline="0" dirty="0" err="1" smtClean="0"/>
              <a:t>www.usfk.mil</a:t>
            </a:r>
            <a:r>
              <a:rPr lang="en-US" i="0" baseline="0" dirty="0" smtClean="0"/>
              <a:t>/</a:t>
            </a:r>
            <a:r>
              <a:rPr lang="en-US" i="0" baseline="0" dirty="0" err="1" smtClean="0"/>
              <a:t>usfk</a:t>
            </a:r>
            <a:r>
              <a:rPr lang="en-US" i="0" baseline="0" dirty="0" smtClean="0"/>
              <a:t>/%28A%28dL8DLge1ywEkAAAAYzg4NWY4MzMtM2I0OS00YWI5LTljYjctMWQ0NDM4MGUwYzVmgU4GPacw1yQ4-d8XCgyTu_0lbjQ1%29S%28aw5nfc45hpuvapn5pihn0o45%29%29/news.annual.command.post.exercise.winds.down.in.korea.printview.648</a:t>
            </a:r>
          </a:p>
          <a:p>
            <a:endParaRPr lang="en-US" i="0" baseline="0" dirty="0" smtClean="0"/>
          </a:p>
          <a:p>
            <a:endParaRPr lang="en-US" i="0" baseline="0" dirty="0" smtClean="0"/>
          </a:p>
          <a:p>
            <a:r>
              <a:rPr lang="en-US" i="0" baseline="0" dirty="0" smtClean="0"/>
              <a:t>OSINT: Acrobat logo is  © </a:t>
            </a:r>
            <a:r>
              <a:rPr lang="en-US" i="0" dirty="0" smtClean="0"/>
              <a:t>Adobe Systems</a:t>
            </a:r>
            <a:r>
              <a:rPr lang="en-US" i="0" baseline="0" dirty="0" smtClean="0"/>
              <a:t> Inc., © Twitter and  Office 2011 logos are © Microsoft</a:t>
            </a:r>
          </a:p>
          <a:p>
            <a:endParaRPr lang="en-US" i="0" baseline="0" dirty="0" smtClean="0"/>
          </a:p>
          <a:p>
            <a:r>
              <a:rPr lang="en-US" i="0" baseline="0" dirty="0" smtClean="0"/>
              <a:t>Weather: © </a:t>
            </a:r>
            <a:r>
              <a:rPr lang="en-US" i="0" dirty="0" smtClean="0"/>
              <a:t>Rebecca van </a:t>
            </a:r>
            <a:r>
              <a:rPr lang="en-US" i="0" dirty="0" err="1" smtClean="0"/>
              <a:t>Ommen</a:t>
            </a:r>
            <a:r>
              <a:rPr lang="en-US" i="0" dirty="0" smtClean="0"/>
              <a:t> :</a:t>
            </a:r>
            <a:r>
              <a:rPr lang="en-US" i="0" baseline="0" dirty="0" smtClean="0"/>
              <a:t> http://</a:t>
            </a:r>
            <a:r>
              <a:rPr lang="en-US" i="0" baseline="0" dirty="0" err="1" smtClean="0"/>
              <a:t>www.gettyimages.com</a:t>
            </a:r>
            <a:r>
              <a:rPr lang="en-US" i="0" baseline="0" dirty="0" smtClean="0"/>
              <a:t>/detail/photo/paper-craft-weather-royalty-free-image/180478515</a:t>
            </a:r>
          </a:p>
          <a:p>
            <a:endParaRPr lang="en-US" i="0" baseline="0" dirty="0" smtClean="0"/>
          </a:p>
          <a:p>
            <a:r>
              <a:rPr lang="en-US" b="0" i="0" dirty="0" smtClean="0">
                <a:solidFill>
                  <a:srgbClr val="008000"/>
                </a:solidFill>
              </a:rPr>
              <a:t>HUMINT: U.S.</a:t>
            </a:r>
            <a:r>
              <a:rPr lang="en-US" b="0" i="0" baseline="0" dirty="0" smtClean="0">
                <a:solidFill>
                  <a:srgbClr val="008000"/>
                </a:solidFill>
              </a:rPr>
              <a:t> </a:t>
            </a:r>
            <a:r>
              <a:rPr lang="en-US" b="0" i="0" baseline="0" dirty="0" err="1" smtClean="0">
                <a:solidFill>
                  <a:srgbClr val="008000"/>
                </a:solidFill>
              </a:rPr>
              <a:t>Dept</a:t>
            </a:r>
            <a:r>
              <a:rPr lang="en-US" b="0" i="0" baseline="0" dirty="0" smtClean="0">
                <a:solidFill>
                  <a:srgbClr val="008000"/>
                </a:solidFill>
              </a:rPr>
              <a:t> of State  </a:t>
            </a:r>
            <a:r>
              <a:rPr lang="en-US" b="0" i="0" dirty="0" smtClean="0">
                <a:solidFill>
                  <a:srgbClr val="008000"/>
                </a:solidFill>
              </a:rPr>
              <a:t>http://</a:t>
            </a:r>
            <a:r>
              <a:rPr lang="en-US" b="0" i="0" dirty="0" err="1" smtClean="0">
                <a:solidFill>
                  <a:srgbClr val="008000"/>
                </a:solidFill>
              </a:rPr>
              <a:t>www.rewardsforjustice.net</a:t>
            </a:r>
            <a:r>
              <a:rPr lang="en-US" b="0" i="0" dirty="0" smtClean="0">
                <a:solidFill>
                  <a:srgbClr val="008000"/>
                </a:solidFill>
              </a:rPr>
              <a:t>/</a:t>
            </a:r>
            <a:r>
              <a:rPr lang="en-US" b="0" i="0" dirty="0" err="1" smtClean="0">
                <a:solidFill>
                  <a:srgbClr val="008000"/>
                </a:solidFill>
              </a:rPr>
              <a:t>index.cfm?page</a:t>
            </a:r>
            <a:r>
              <a:rPr lang="en-US" b="0" i="0" dirty="0" smtClean="0">
                <a:solidFill>
                  <a:srgbClr val="008000"/>
                </a:solidFill>
              </a:rPr>
              <a:t>=</a:t>
            </a:r>
            <a:r>
              <a:rPr lang="en-US" b="0" i="0" dirty="0" err="1" smtClean="0">
                <a:solidFill>
                  <a:srgbClr val="008000"/>
                </a:solidFill>
              </a:rPr>
              <a:t>zulkifli&amp;language</a:t>
            </a:r>
            <a:r>
              <a:rPr lang="en-US" b="0" i="0" dirty="0" smtClean="0">
                <a:solidFill>
                  <a:srgbClr val="008000"/>
                </a:solidFill>
              </a:rPr>
              <a:t>=</a:t>
            </a:r>
            <a:r>
              <a:rPr lang="en-US" b="0" i="0" dirty="0" err="1" smtClean="0">
                <a:solidFill>
                  <a:srgbClr val="008000"/>
                </a:solidFill>
              </a:rPr>
              <a:t>english</a:t>
            </a:r>
            <a:endParaRPr lang="en-US" b="0" i="0" dirty="0" smtClean="0">
              <a:solidFill>
                <a:srgbClr val="008000"/>
              </a:solidFill>
            </a:endParaRPr>
          </a:p>
          <a:p>
            <a:endParaRPr lang="en-US" b="0" i="0" baseline="0" dirty="0" smtClean="0">
              <a:solidFill>
                <a:srgbClr val="008000"/>
              </a:solidFill>
            </a:endParaRPr>
          </a:p>
          <a:p>
            <a:r>
              <a:rPr lang="en-US" b="0" i="0" baseline="0" dirty="0" smtClean="0">
                <a:solidFill>
                  <a:srgbClr val="008000"/>
                </a:solidFill>
              </a:rPr>
              <a:t>C2: http://</a:t>
            </a:r>
            <a:r>
              <a:rPr lang="en-US" b="0" i="0" baseline="0" dirty="0" err="1" smtClean="0">
                <a:solidFill>
                  <a:srgbClr val="008000"/>
                </a:solidFill>
              </a:rPr>
              <a:t>www.disa.mil</a:t>
            </a:r>
            <a:r>
              <a:rPr lang="en-US" b="0" i="0" baseline="0" dirty="0" smtClean="0">
                <a:solidFill>
                  <a:srgbClr val="008000"/>
                </a:solidFill>
              </a:rPr>
              <a:t>/Services/Command-and-Control/GCCS-J</a:t>
            </a:r>
          </a:p>
          <a:p>
            <a:endParaRPr lang="en-US" b="0" i="0" baseline="0" dirty="0" smtClean="0">
              <a:solidFill>
                <a:srgbClr val="008000"/>
              </a:solidFill>
            </a:endParaRPr>
          </a:p>
          <a:p>
            <a:r>
              <a:rPr lang="en-US" b="0" i="0" baseline="0" dirty="0" smtClean="0">
                <a:solidFill>
                  <a:srgbClr val="008000"/>
                </a:solidFill>
              </a:rPr>
              <a:t>Ground: </a:t>
            </a:r>
            <a:r>
              <a:rPr lang="en-US" i="0" dirty="0" smtClean="0"/>
              <a:t>Staff Sgt. William Tremblay/U.S. Army via Wired : http://</a:t>
            </a:r>
            <a:r>
              <a:rPr lang="en-US" i="0" dirty="0" err="1" smtClean="0"/>
              <a:t>www.wired.com</a:t>
            </a:r>
            <a:r>
              <a:rPr lang="en-US" i="0" dirty="0" smtClean="0"/>
              <a:t>/</a:t>
            </a:r>
            <a:r>
              <a:rPr lang="en-US" i="0" dirty="0" err="1" smtClean="0"/>
              <a:t>dangerroom</a:t>
            </a:r>
            <a:r>
              <a:rPr lang="en-US" i="0" dirty="0" smtClean="0"/>
              <a:t>/2010/09/afghan-biometric-dragnet-could-snag-millions/</a:t>
            </a:r>
          </a:p>
          <a:p>
            <a:endParaRPr lang="en-US" b="0" i="0" baseline="0" dirty="0" smtClean="0"/>
          </a:p>
          <a:p>
            <a:r>
              <a:rPr lang="en-US" b="0" i="0" baseline="0" dirty="0" smtClean="0"/>
              <a:t>Maritime: T</a:t>
            </a:r>
            <a:r>
              <a:rPr lang="en-US" i="0" dirty="0" smtClean="0"/>
              <a:t>his file is a work of a sailor or employee of the </a:t>
            </a:r>
            <a:r>
              <a:rPr lang="en-US" i="0" dirty="0" smtClean="0">
                <a:hlinkClick r:id="rId3" tooltip="w:United States Navy"/>
              </a:rPr>
              <a:t>U.S. Navy</a:t>
            </a:r>
            <a:r>
              <a:rPr lang="en-US" i="0" dirty="0" smtClean="0"/>
              <a:t>, taken or made as part of that person's official duties. As a </a:t>
            </a:r>
            <a:r>
              <a:rPr lang="en-US" i="0" dirty="0" smtClean="0">
                <a:hlinkClick r:id="rId4" tooltip="w:Work of the United States Government"/>
              </a:rPr>
              <a:t>work</a:t>
            </a:r>
            <a:r>
              <a:rPr lang="en-US" i="0" dirty="0" smtClean="0"/>
              <a:t> of the </a:t>
            </a:r>
            <a:r>
              <a:rPr lang="en-US" i="0" dirty="0" smtClean="0">
                <a:hlinkClick r:id="rId5" tooltip="w:Federal government of the United States"/>
              </a:rPr>
              <a:t>U.S. federal government</a:t>
            </a:r>
            <a:r>
              <a:rPr lang="en-US" i="0" dirty="0" smtClean="0"/>
              <a:t>, the image is in the </a:t>
            </a:r>
            <a:r>
              <a:rPr lang="en-US" b="1" i="0" dirty="0" smtClean="0">
                <a:hlinkClick r:id="rId6" tooltip="w:public domain"/>
              </a:rPr>
              <a:t>public domain</a:t>
            </a:r>
            <a:r>
              <a:rPr lang="en-US" i="0" dirty="0" smtClean="0"/>
              <a:t>. http://</a:t>
            </a:r>
            <a:r>
              <a:rPr lang="en-US" i="0" dirty="0" err="1" smtClean="0"/>
              <a:t>en.wikipedia.org</a:t>
            </a:r>
            <a:r>
              <a:rPr lang="en-US" i="0" dirty="0" smtClean="0"/>
              <a:t>/wiki/File:USS_Lake_Champlain_%28CG-57%29.JPG</a:t>
            </a:r>
            <a:endParaRPr lang="en-US" b="0" i="0" baseline="0" dirty="0" smtClean="0"/>
          </a:p>
          <a:p>
            <a:endParaRPr lang="en-US" i="0" baseline="0" dirty="0" smtClean="0"/>
          </a:p>
          <a:p>
            <a:r>
              <a:rPr lang="en-US" i="0" baseline="0" dirty="0" smtClean="0"/>
              <a:t>Air: </a:t>
            </a:r>
            <a:r>
              <a:rPr lang="en-US" i="0" dirty="0" smtClean="0"/>
              <a:t>This image or file is a work of a </a:t>
            </a:r>
            <a:r>
              <a:rPr lang="en-US" i="0" dirty="0" smtClean="0">
                <a:hlinkClick r:id="rId7" tooltip="United States Air Force"/>
              </a:rPr>
              <a:t>U.S. Air Force</a:t>
            </a:r>
            <a:r>
              <a:rPr lang="en-US" i="0" dirty="0" smtClean="0"/>
              <a:t> Airman or employee, taken or made as part of that person's official duties. As a </a:t>
            </a:r>
            <a:r>
              <a:rPr lang="en-US" i="0" dirty="0" smtClean="0">
                <a:hlinkClick r:id="rId4" tooltip="en:Work of the United States Government"/>
              </a:rPr>
              <a:t>work</a:t>
            </a:r>
            <a:r>
              <a:rPr lang="en-US" i="0" dirty="0" smtClean="0"/>
              <a:t> of the </a:t>
            </a:r>
            <a:r>
              <a:rPr lang="en-US" i="0" dirty="0" smtClean="0">
                <a:hlinkClick r:id="rId8" tooltip="en:Federal Government of the United States"/>
              </a:rPr>
              <a:t>U.S. federal government</a:t>
            </a:r>
            <a:r>
              <a:rPr lang="en-US" i="0" dirty="0" smtClean="0"/>
              <a:t>, the image or file is in the </a:t>
            </a:r>
            <a:r>
              <a:rPr lang="en-US" b="1" i="0" dirty="0" smtClean="0">
                <a:hlinkClick r:id="rId6" tooltip="en:public domain"/>
              </a:rPr>
              <a:t>public domain</a:t>
            </a:r>
            <a:r>
              <a:rPr lang="en-US" i="0" dirty="0" smtClean="0"/>
              <a:t>. http://</a:t>
            </a:r>
            <a:r>
              <a:rPr lang="en-US" i="0" dirty="0" err="1" smtClean="0"/>
              <a:t>en.wikipedia.org</a:t>
            </a:r>
            <a:r>
              <a:rPr lang="en-US" i="0" dirty="0" smtClean="0"/>
              <a:t>/wiki/File:MQ-9_Reaper_in_flight_%282007%29.jpg</a:t>
            </a:r>
          </a:p>
          <a:p>
            <a:endParaRPr lang="en-US" i="0" baseline="0" dirty="0" smtClean="0"/>
          </a:p>
          <a:p>
            <a:r>
              <a:rPr lang="en-US" i="0" baseline="0" dirty="0" smtClean="0"/>
              <a:t>Space: T</a:t>
            </a:r>
            <a:r>
              <a:rPr lang="en-US" i="0" dirty="0" smtClean="0"/>
              <a:t>his file is in the </a:t>
            </a:r>
            <a:r>
              <a:rPr lang="en-US" b="1" i="0" dirty="0" smtClean="0">
                <a:hlinkClick r:id="rId6" tooltip="w:public domain"/>
              </a:rPr>
              <a:t>public domain</a:t>
            </a:r>
            <a:r>
              <a:rPr lang="en-US" i="0" dirty="0" smtClean="0"/>
              <a:t> because it was solely created by </a:t>
            </a:r>
            <a:r>
              <a:rPr lang="en-US" i="0" dirty="0" smtClean="0">
                <a:hlinkClick r:id="rId9" tooltip="w:NASA"/>
              </a:rPr>
              <a:t>NASA</a:t>
            </a:r>
            <a:r>
              <a:rPr lang="en-US" i="0" dirty="0" smtClean="0"/>
              <a:t>. NASA copyright policy states that "NASA material is not protected by copyright </a:t>
            </a:r>
            <a:r>
              <a:rPr lang="en-US" b="1" i="0" dirty="0" smtClean="0"/>
              <a:t>unless noted</a:t>
            </a:r>
            <a:r>
              <a:rPr lang="en-US" i="0" dirty="0" smtClean="0"/>
              <a:t>". http://</a:t>
            </a:r>
            <a:r>
              <a:rPr lang="en-US" i="0" dirty="0" err="1" smtClean="0"/>
              <a:t>en.wikipedia.org</a:t>
            </a:r>
            <a:r>
              <a:rPr lang="en-US" i="0" dirty="0" smtClean="0"/>
              <a:t>/wiki/</a:t>
            </a:r>
            <a:r>
              <a:rPr lang="en-US" i="0" dirty="0" err="1" smtClean="0"/>
              <a:t>File:CloudSat</a:t>
            </a:r>
            <a:r>
              <a:rPr lang="en-US" i="0" dirty="0" smtClean="0"/>
              <a:t>_-_</a:t>
            </a:r>
            <a:r>
              <a:rPr lang="en-US" i="0" dirty="0" err="1" smtClean="0"/>
              <a:t>Artist_Concept.jpg</a:t>
            </a:r>
            <a:endParaRPr lang="en-US" i="0" dirty="0" smtClean="0"/>
          </a:p>
          <a:p>
            <a:endParaRPr lang="en-US" i="0" baseline="0" dirty="0" smtClean="0"/>
          </a:p>
          <a:p>
            <a:r>
              <a:rPr lang="en-US" i="0" baseline="0" dirty="0" smtClean="0"/>
              <a:t>Cyber: © </a:t>
            </a:r>
            <a:r>
              <a:rPr lang="en-US" dirty="0" err="1" smtClean="0"/>
              <a:t>derrrek</a:t>
            </a:r>
            <a:r>
              <a:rPr lang="en-US" dirty="0" smtClean="0"/>
              <a:t> : http://</a:t>
            </a:r>
            <a:r>
              <a:rPr lang="en-US" dirty="0" err="1" smtClean="0"/>
              <a:t>www.gettyimages.com</a:t>
            </a:r>
            <a:r>
              <a:rPr lang="en-US" dirty="0" smtClean="0"/>
              <a:t>/detail/illustration/abstract-backgrounds-royalty-free-illustration/185548379</a:t>
            </a:r>
          </a:p>
          <a:p>
            <a:endParaRPr lang="en-US" i="0" baseline="0" dirty="0" smtClean="0"/>
          </a:p>
          <a:p>
            <a:endParaRPr lang="en-US" b="1" i="0" baseline="0" dirty="0" smtClean="0"/>
          </a:p>
          <a:p>
            <a:r>
              <a:rPr lang="en-US" b="1" i="0" baseline="0" dirty="0" smtClean="0"/>
              <a:t>This graphic was previously approved for public release as </a:t>
            </a:r>
            <a:r>
              <a:rPr lang="en-US" b="1" dirty="0" smtClean="0"/>
              <a:t>MS-77705</a:t>
            </a:r>
            <a:endParaRPr lang="en-US" b="1" i="0" baseline="0" dirty="0" smtClean="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solidFill>
                  <a:prstClr val="black"/>
                </a:solidFill>
                <a:latin typeface="Calibri"/>
              </a:rPr>
              <a:pPr/>
              <a:t>3</a:t>
            </a:fld>
            <a:endParaRPr lang="en-US" altLang="en-US">
              <a:solidFill>
                <a:prstClr val="black"/>
              </a:solidFill>
              <a:latin typeface="Calibri"/>
            </a:endParaRPr>
          </a:p>
        </p:txBody>
      </p:sp>
    </p:spTree>
    <p:extLst>
      <p:ext uri="{BB962C8B-B14F-4D97-AF65-F5344CB8AC3E}">
        <p14:creationId xmlns:p14="http://schemas.microsoft.com/office/powerpoint/2010/main" val="111098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958" y="686346"/>
            <a:ext cx="4544084" cy="3428610"/>
          </a:xfrm>
        </p:spPr>
      </p:sp>
      <p:sp>
        <p:nvSpPr>
          <p:cNvPr id="3" name="Notes Placeholder 2"/>
          <p:cNvSpPr>
            <a:spLocks noGrp="1"/>
          </p:cNvSpPr>
          <p:nvPr>
            <p:ph type="body" idx="1"/>
          </p:nvPr>
        </p:nvSpPr>
        <p:spPr/>
        <p:txBody>
          <a:bodyPr/>
          <a:lstStyle/>
          <a:p>
            <a:r>
              <a:rPr lang="en-US" i="0" dirty="0" smtClean="0"/>
              <a:t>Increasing</a:t>
            </a:r>
            <a:r>
              <a:rPr lang="en-US" i="0" baseline="0" dirty="0" smtClean="0"/>
              <a:t> data volume, velocity, and variety has created a growing gap between data and users.</a:t>
            </a:r>
            <a:endParaRPr lang="en-US" i="0" dirty="0" smtClean="0"/>
          </a:p>
          <a:p>
            <a:endParaRPr lang="en-US" i="0" dirty="0" smtClean="0"/>
          </a:p>
          <a:p>
            <a:endParaRPr lang="en-US" i="0" baseline="0" dirty="0" smtClean="0"/>
          </a:p>
          <a:p>
            <a:r>
              <a:rPr lang="en-US" b="1" i="0" baseline="0" dirty="0" smtClean="0"/>
              <a:t>Image Sources:</a:t>
            </a:r>
          </a:p>
          <a:p>
            <a:endParaRPr lang="en-US" i="0" baseline="0" dirty="0" smtClean="0"/>
          </a:p>
          <a:p>
            <a:endParaRPr lang="en-US" i="0" baseline="0" dirty="0" smtClean="0"/>
          </a:p>
          <a:p>
            <a:r>
              <a:rPr lang="en-US" i="0" baseline="0" dirty="0" smtClean="0"/>
              <a:t>Operators: http://</a:t>
            </a:r>
            <a:r>
              <a:rPr lang="en-US" i="0" baseline="0" dirty="0" err="1" smtClean="0"/>
              <a:t>en.wikipedia.org</a:t>
            </a:r>
            <a:r>
              <a:rPr lang="en-US" i="0" baseline="0" dirty="0" smtClean="0"/>
              <a:t>/wiki/</a:t>
            </a:r>
            <a:r>
              <a:rPr lang="en-US" i="0" baseline="0" dirty="0" err="1" smtClean="0"/>
              <a:t>Air_and_Space_Operations_Center</a:t>
            </a:r>
            <a:endParaRPr lang="en-US" i="0" baseline="0" dirty="0" smtClean="0"/>
          </a:p>
          <a:p>
            <a:endParaRPr lang="en-US" i="0" baseline="0" dirty="0" smtClean="0"/>
          </a:p>
          <a:p>
            <a:endParaRPr lang="en-US" i="0" baseline="0" dirty="0" smtClean="0"/>
          </a:p>
          <a:p>
            <a:r>
              <a:rPr lang="en-US" i="0" baseline="0" dirty="0" smtClean="0"/>
              <a:t>Analysts: © Comstock http://</a:t>
            </a:r>
            <a:r>
              <a:rPr lang="en-US" i="0" baseline="0" dirty="0" err="1" smtClean="0"/>
              <a:t>www.gettyimages.com</a:t>
            </a:r>
            <a:r>
              <a:rPr lang="en-US" i="0" baseline="0" dirty="0" smtClean="0"/>
              <a:t>/detail/photo/businessman-at-computer-royalty-free-image/78479774. </a:t>
            </a:r>
          </a:p>
          <a:p>
            <a:endParaRPr lang="en-US" i="0" baseline="0" dirty="0" smtClean="0"/>
          </a:p>
          <a:p>
            <a:endParaRPr lang="en-US" i="0" baseline="0" dirty="0" smtClean="0"/>
          </a:p>
          <a:p>
            <a:r>
              <a:rPr lang="en-US" i="0" baseline="0" dirty="0" smtClean="0"/>
              <a:t>Commanders:  US Forces Korea General News http://</a:t>
            </a:r>
            <a:r>
              <a:rPr lang="en-US" i="0" baseline="0" dirty="0" err="1" smtClean="0"/>
              <a:t>www.usfk.mil</a:t>
            </a:r>
            <a:r>
              <a:rPr lang="en-US" i="0" baseline="0" dirty="0" smtClean="0"/>
              <a:t>/</a:t>
            </a:r>
            <a:r>
              <a:rPr lang="en-US" i="0" baseline="0" dirty="0" err="1" smtClean="0"/>
              <a:t>usfk</a:t>
            </a:r>
            <a:r>
              <a:rPr lang="en-US" i="0" baseline="0" dirty="0" smtClean="0"/>
              <a:t>/%28A%28dL8DLge1ywEkAAAAYzg4NWY4MzMtM2I0OS00YWI5LTljYjctMWQ0NDM4MGUwYzVmgU4GPacw1yQ4-d8XCgyTu_0lbjQ1%29S%28aw5nfc45hpuvapn5pihn0o45%29%29/news.annual.command.post.exercise.winds.down.in.korea.printview.648</a:t>
            </a:r>
          </a:p>
          <a:p>
            <a:endParaRPr lang="en-US" i="0" baseline="0" dirty="0" smtClean="0"/>
          </a:p>
          <a:p>
            <a:endParaRPr lang="en-US" i="0" baseline="0" dirty="0" smtClean="0"/>
          </a:p>
          <a:p>
            <a:r>
              <a:rPr lang="en-US" i="0" baseline="0" dirty="0" smtClean="0"/>
              <a:t>OSINT: Acrobat logo is  © </a:t>
            </a:r>
            <a:r>
              <a:rPr lang="en-US" i="0" dirty="0" smtClean="0"/>
              <a:t>Adobe Systems</a:t>
            </a:r>
            <a:r>
              <a:rPr lang="en-US" i="0" baseline="0" dirty="0" smtClean="0"/>
              <a:t> Inc., © Twitter and  Office 2011 logos are © Microsoft</a:t>
            </a:r>
          </a:p>
          <a:p>
            <a:endParaRPr lang="en-US" i="0" baseline="0" dirty="0" smtClean="0"/>
          </a:p>
          <a:p>
            <a:r>
              <a:rPr lang="en-US" i="0" baseline="0" dirty="0" smtClean="0"/>
              <a:t>Weather: © </a:t>
            </a:r>
            <a:r>
              <a:rPr lang="en-US" i="0" dirty="0" smtClean="0"/>
              <a:t>Rebecca van </a:t>
            </a:r>
            <a:r>
              <a:rPr lang="en-US" i="0" dirty="0" err="1" smtClean="0"/>
              <a:t>Ommen</a:t>
            </a:r>
            <a:r>
              <a:rPr lang="en-US" i="0" dirty="0" smtClean="0"/>
              <a:t> :</a:t>
            </a:r>
            <a:r>
              <a:rPr lang="en-US" i="0" baseline="0" dirty="0" smtClean="0"/>
              <a:t> http://</a:t>
            </a:r>
            <a:r>
              <a:rPr lang="en-US" i="0" baseline="0" dirty="0" err="1" smtClean="0"/>
              <a:t>www.gettyimages.com</a:t>
            </a:r>
            <a:r>
              <a:rPr lang="en-US" i="0" baseline="0" dirty="0" smtClean="0"/>
              <a:t>/detail/photo/paper-craft-weather-royalty-free-image/180478515</a:t>
            </a:r>
          </a:p>
          <a:p>
            <a:endParaRPr lang="en-US" i="0" baseline="0" dirty="0" smtClean="0"/>
          </a:p>
          <a:p>
            <a:r>
              <a:rPr lang="en-US" b="0" i="0" dirty="0" smtClean="0">
                <a:solidFill>
                  <a:srgbClr val="008000"/>
                </a:solidFill>
              </a:rPr>
              <a:t>HUMINT: U.S.</a:t>
            </a:r>
            <a:r>
              <a:rPr lang="en-US" b="0" i="0" baseline="0" dirty="0" smtClean="0">
                <a:solidFill>
                  <a:srgbClr val="008000"/>
                </a:solidFill>
              </a:rPr>
              <a:t> </a:t>
            </a:r>
            <a:r>
              <a:rPr lang="en-US" b="0" i="0" baseline="0" dirty="0" err="1" smtClean="0">
                <a:solidFill>
                  <a:srgbClr val="008000"/>
                </a:solidFill>
              </a:rPr>
              <a:t>Dept</a:t>
            </a:r>
            <a:r>
              <a:rPr lang="en-US" b="0" i="0" baseline="0" dirty="0" smtClean="0">
                <a:solidFill>
                  <a:srgbClr val="008000"/>
                </a:solidFill>
              </a:rPr>
              <a:t> of State  </a:t>
            </a:r>
            <a:r>
              <a:rPr lang="en-US" b="0" i="0" dirty="0" smtClean="0">
                <a:solidFill>
                  <a:srgbClr val="008000"/>
                </a:solidFill>
              </a:rPr>
              <a:t>http://</a:t>
            </a:r>
            <a:r>
              <a:rPr lang="en-US" b="0" i="0" dirty="0" err="1" smtClean="0">
                <a:solidFill>
                  <a:srgbClr val="008000"/>
                </a:solidFill>
              </a:rPr>
              <a:t>www.rewardsforjustice.net</a:t>
            </a:r>
            <a:r>
              <a:rPr lang="en-US" b="0" i="0" dirty="0" smtClean="0">
                <a:solidFill>
                  <a:srgbClr val="008000"/>
                </a:solidFill>
              </a:rPr>
              <a:t>/</a:t>
            </a:r>
            <a:r>
              <a:rPr lang="en-US" b="0" i="0" dirty="0" err="1" smtClean="0">
                <a:solidFill>
                  <a:srgbClr val="008000"/>
                </a:solidFill>
              </a:rPr>
              <a:t>index.cfm?page</a:t>
            </a:r>
            <a:r>
              <a:rPr lang="en-US" b="0" i="0" dirty="0" smtClean="0">
                <a:solidFill>
                  <a:srgbClr val="008000"/>
                </a:solidFill>
              </a:rPr>
              <a:t>=</a:t>
            </a:r>
            <a:r>
              <a:rPr lang="en-US" b="0" i="0" dirty="0" err="1" smtClean="0">
                <a:solidFill>
                  <a:srgbClr val="008000"/>
                </a:solidFill>
              </a:rPr>
              <a:t>zulkifli&amp;language</a:t>
            </a:r>
            <a:r>
              <a:rPr lang="en-US" b="0" i="0" dirty="0" smtClean="0">
                <a:solidFill>
                  <a:srgbClr val="008000"/>
                </a:solidFill>
              </a:rPr>
              <a:t>=</a:t>
            </a:r>
            <a:r>
              <a:rPr lang="en-US" b="0" i="0" dirty="0" err="1" smtClean="0">
                <a:solidFill>
                  <a:srgbClr val="008000"/>
                </a:solidFill>
              </a:rPr>
              <a:t>english</a:t>
            </a:r>
            <a:endParaRPr lang="en-US" b="0" i="0" dirty="0" smtClean="0">
              <a:solidFill>
                <a:srgbClr val="008000"/>
              </a:solidFill>
            </a:endParaRPr>
          </a:p>
          <a:p>
            <a:endParaRPr lang="en-US" b="0" i="0" baseline="0" dirty="0" smtClean="0">
              <a:solidFill>
                <a:srgbClr val="008000"/>
              </a:solidFill>
            </a:endParaRPr>
          </a:p>
          <a:p>
            <a:r>
              <a:rPr lang="en-US" b="0" i="0" baseline="0" dirty="0" smtClean="0">
                <a:solidFill>
                  <a:srgbClr val="008000"/>
                </a:solidFill>
              </a:rPr>
              <a:t>C2: http://</a:t>
            </a:r>
            <a:r>
              <a:rPr lang="en-US" b="0" i="0" baseline="0" dirty="0" err="1" smtClean="0">
                <a:solidFill>
                  <a:srgbClr val="008000"/>
                </a:solidFill>
              </a:rPr>
              <a:t>www.disa.mil</a:t>
            </a:r>
            <a:r>
              <a:rPr lang="en-US" b="0" i="0" baseline="0" dirty="0" smtClean="0">
                <a:solidFill>
                  <a:srgbClr val="008000"/>
                </a:solidFill>
              </a:rPr>
              <a:t>/Services/Command-and-Control/GCCS-J</a:t>
            </a:r>
          </a:p>
          <a:p>
            <a:endParaRPr lang="en-US" b="0" i="0" baseline="0" dirty="0" smtClean="0">
              <a:solidFill>
                <a:srgbClr val="008000"/>
              </a:solidFill>
            </a:endParaRPr>
          </a:p>
          <a:p>
            <a:r>
              <a:rPr lang="en-US" b="0" i="0" baseline="0" dirty="0" smtClean="0">
                <a:solidFill>
                  <a:srgbClr val="008000"/>
                </a:solidFill>
              </a:rPr>
              <a:t>Ground: </a:t>
            </a:r>
            <a:r>
              <a:rPr lang="en-US" i="0" dirty="0" smtClean="0"/>
              <a:t>Staff Sgt. William Tremblay/U.S. Army via Wired : http://</a:t>
            </a:r>
            <a:r>
              <a:rPr lang="en-US" i="0" dirty="0" err="1" smtClean="0"/>
              <a:t>www.wired.com</a:t>
            </a:r>
            <a:r>
              <a:rPr lang="en-US" i="0" dirty="0" smtClean="0"/>
              <a:t>/</a:t>
            </a:r>
            <a:r>
              <a:rPr lang="en-US" i="0" dirty="0" err="1" smtClean="0"/>
              <a:t>dangerroom</a:t>
            </a:r>
            <a:r>
              <a:rPr lang="en-US" i="0" dirty="0" smtClean="0"/>
              <a:t>/2010/09/afghan-biometric-dragnet-could-snag-millions/</a:t>
            </a:r>
          </a:p>
          <a:p>
            <a:endParaRPr lang="en-US" b="0" i="0" baseline="0" dirty="0" smtClean="0"/>
          </a:p>
          <a:p>
            <a:r>
              <a:rPr lang="en-US" b="0" i="0" baseline="0" dirty="0" smtClean="0"/>
              <a:t>Maritime: T</a:t>
            </a:r>
            <a:r>
              <a:rPr lang="en-US" i="0" dirty="0" smtClean="0"/>
              <a:t>his file is a work of a sailor or employee of the </a:t>
            </a:r>
            <a:r>
              <a:rPr lang="en-US" i="0" dirty="0" smtClean="0">
                <a:hlinkClick r:id="rId3" tooltip="w:United States Navy"/>
              </a:rPr>
              <a:t>U.S. Navy</a:t>
            </a:r>
            <a:r>
              <a:rPr lang="en-US" i="0" dirty="0" smtClean="0"/>
              <a:t>, taken or made as part of that person's official duties. As a </a:t>
            </a:r>
            <a:r>
              <a:rPr lang="en-US" i="0" dirty="0" smtClean="0">
                <a:hlinkClick r:id="rId4" tooltip="w:Work of the United States Government"/>
              </a:rPr>
              <a:t>work</a:t>
            </a:r>
            <a:r>
              <a:rPr lang="en-US" i="0" dirty="0" smtClean="0"/>
              <a:t> of the </a:t>
            </a:r>
            <a:r>
              <a:rPr lang="en-US" i="0" dirty="0" smtClean="0">
                <a:hlinkClick r:id="rId5" tooltip="w:Federal government of the United States"/>
              </a:rPr>
              <a:t>U.S. federal government</a:t>
            </a:r>
            <a:r>
              <a:rPr lang="en-US" i="0" dirty="0" smtClean="0"/>
              <a:t>, the image is in the </a:t>
            </a:r>
            <a:r>
              <a:rPr lang="en-US" b="1" i="0" dirty="0" smtClean="0">
                <a:hlinkClick r:id="rId6" tooltip="w:public domain"/>
              </a:rPr>
              <a:t>public domain</a:t>
            </a:r>
            <a:r>
              <a:rPr lang="en-US" i="0" dirty="0" smtClean="0"/>
              <a:t>. http://</a:t>
            </a:r>
            <a:r>
              <a:rPr lang="en-US" i="0" dirty="0" err="1" smtClean="0"/>
              <a:t>en.wikipedia.org</a:t>
            </a:r>
            <a:r>
              <a:rPr lang="en-US" i="0" dirty="0" smtClean="0"/>
              <a:t>/wiki/File:USS_Lake_Champlain_%28CG-57%29.JPG</a:t>
            </a:r>
            <a:endParaRPr lang="en-US" b="0" i="0" baseline="0" dirty="0" smtClean="0"/>
          </a:p>
          <a:p>
            <a:endParaRPr lang="en-US" i="0" baseline="0" dirty="0" smtClean="0"/>
          </a:p>
          <a:p>
            <a:r>
              <a:rPr lang="en-US" i="0" baseline="0" dirty="0" smtClean="0"/>
              <a:t>Air: </a:t>
            </a:r>
            <a:r>
              <a:rPr lang="en-US" i="0" dirty="0" smtClean="0"/>
              <a:t>This image or file is a work of a </a:t>
            </a:r>
            <a:r>
              <a:rPr lang="en-US" i="0" dirty="0" smtClean="0">
                <a:hlinkClick r:id="rId7" tooltip="United States Air Force"/>
              </a:rPr>
              <a:t>U.S. Air Force</a:t>
            </a:r>
            <a:r>
              <a:rPr lang="en-US" i="0" dirty="0" smtClean="0"/>
              <a:t> Airman or employee, taken or made as part of that person's official duties. As a </a:t>
            </a:r>
            <a:r>
              <a:rPr lang="en-US" i="0" dirty="0" smtClean="0">
                <a:hlinkClick r:id="rId4" tooltip="en:Work of the United States Government"/>
              </a:rPr>
              <a:t>work</a:t>
            </a:r>
            <a:r>
              <a:rPr lang="en-US" i="0" dirty="0" smtClean="0"/>
              <a:t> of the </a:t>
            </a:r>
            <a:r>
              <a:rPr lang="en-US" i="0" dirty="0" smtClean="0">
                <a:hlinkClick r:id="rId8" tooltip="en:Federal Government of the United States"/>
              </a:rPr>
              <a:t>U.S. federal government</a:t>
            </a:r>
            <a:r>
              <a:rPr lang="en-US" i="0" dirty="0" smtClean="0"/>
              <a:t>, the image or file is in the </a:t>
            </a:r>
            <a:r>
              <a:rPr lang="en-US" b="1" i="0" dirty="0" smtClean="0">
                <a:hlinkClick r:id="rId6" tooltip="en:public domain"/>
              </a:rPr>
              <a:t>public domain</a:t>
            </a:r>
            <a:r>
              <a:rPr lang="en-US" i="0" dirty="0" smtClean="0"/>
              <a:t>. http://</a:t>
            </a:r>
            <a:r>
              <a:rPr lang="en-US" i="0" dirty="0" err="1" smtClean="0"/>
              <a:t>en.wikipedia.org</a:t>
            </a:r>
            <a:r>
              <a:rPr lang="en-US" i="0" dirty="0" smtClean="0"/>
              <a:t>/wiki/File:MQ-9_Reaper_in_flight_%282007%29.jpg</a:t>
            </a:r>
          </a:p>
          <a:p>
            <a:endParaRPr lang="en-US" i="0" baseline="0" dirty="0" smtClean="0"/>
          </a:p>
          <a:p>
            <a:r>
              <a:rPr lang="en-US" i="0" baseline="0" dirty="0" smtClean="0"/>
              <a:t>Space: T</a:t>
            </a:r>
            <a:r>
              <a:rPr lang="en-US" i="0" dirty="0" smtClean="0"/>
              <a:t>his file is in the </a:t>
            </a:r>
            <a:r>
              <a:rPr lang="en-US" b="1" i="0" dirty="0" smtClean="0">
                <a:hlinkClick r:id="rId6" tooltip="w:public domain"/>
              </a:rPr>
              <a:t>public domain</a:t>
            </a:r>
            <a:r>
              <a:rPr lang="en-US" i="0" dirty="0" smtClean="0"/>
              <a:t> because it was solely created by </a:t>
            </a:r>
            <a:r>
              <a:rPr lang="en-US" i="0" dirty="0" smtClean="0">
                <a:hlinkClick r:id="rId9" tooltip="w:NASA"/>
              </a:rPr>
              <a:t>NASA</a:t>
            </a:r>
            <a:r>
              <a:rPr lang="en-US" i="0" dirty="0" smtClean="0"/>
              <a:t>. NASA copyright policy states that "NASA material is not protected by copyright </a:t>
            </a:r>
            <a:r>
              <a:rPr lang="en-US" b="1" i="0" dirty="0" smtClean="0"/>
              <a:t>unless noted</a:t>
            </a:r>
            <a:r>
              <a:rPr lang="en-US" i="0" dirty="0" smtClean="0"/>
              <a:t>". http://</a:t>
            </a:r>
            <a:r>
              <a:rPr lang="en-US" i="0" dirty="0" err="1" smtClean="0"/>
              <a:t>en.wikipedia.org</a:t>
            </a:r>
            <a:r>
              <a:rPr lang="en-US" i="0" dirty="0" smtClean="0"/>
              <a:t>/wiki/</a:t>
            </a:r>
            <a:r>
              <a:rPr lang="en-US" i="0" dirty="0" err="1" smtClean="0"/>
              <a:t>File:CloudSat</a:t>
            </a:r>
            <a:r>
              <a:rPr lang="en-US" i="0" dirty="0" smtClean="0"/>
              <a:t>_-_</a:t>
            </a:r>
            <a:r>
              <a:rPr lang="en-US" i="0" dirty="0" err="1" smtClean="0"/>
              <a:t>Artist_Concept.jpg</a:t>
            </a:r>
            <a:endParaRPr lang="en-US" i="0" dirty="0" smtClean="0"/>
          </a:p>
          <a:p>
            <a:endParaRPr lang="en-US" i="0" baseline="0" dirty="0" smtClean="0"/>
          </a:p>
          <a:p>
            <a:r>
              <a:rPr lang="en-US" i="0" baseline="0" dirty="0" smtClean="0"/>
              <a:t>Cyber: © </a:t>
            </a:r>
            <a:r>
              <a:rPr lang="en-US" dirty="0" err="1" smtClean="0"/>
              <a:t>derrrek</a:t>
            </a:r>
            <a:r>
              <a:rPr lang="en-US" dirty="0" smtClean="0"/>
              <a:t> : http://</a:t>
            </a:r>
            <a:r>
              <a:rPr lang="en-US" dirty="0" err="1" smtClean="0"/>
              <a:t>www.gettyimages.com</a:t>
            </a:r>
            <a:r>
              <a:rPr lang="en-US" dirty="0" smtClean="0"/>
              <a:t>/detail/illustration/abstract-backgrounds-royalty-free-illustration/185548379</a:t>
            </a:r>
          </a:p>
          <a:p>
            <a:endParaRPr lang="en-US" i="0" baseline="0" dirty="0" smtClean="0"/>
          </a:p>
          <a:p>
            <a:endParaRPr lang="en-US" b="1" i="0" baseline="0" dirty="0" smtClean="0"/>
          </a:p>
          <a:p>
            <a:r>
              <a:rPr lang="en-US" b="1" i="0" baseline="0" dirty="0" smtClean="0"/>
              <a:t>This graphic was previously approved for public release as </a:t>
            </a:r>
            <a:r>
              <a:rPr lang="en-US" b="1" dirty="0" smtClean="0"/>
              <a:t>MS-77705</a:t>
            </a:r>
            <a:endParaRPr lang="en-US" b="1" i="0" baseline="0" dirty="0" smtClean="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solidFill>
                  <a:prstClr val="black"/>
                </a:solidFill>
                <a:latin typeface="Calibri"/>
              </a:rPr>
              <a:pPr/>
              <a:t>4</a:t>
            </a:fld>
            <a:endParaRPr lang="en-US" altLang="en-US">
              <a:solidFill>
                <a:prstClr val="black"/>
              </a:solidFill>
              <a:latin typeface="Calibri"/>
            </a:endParaRPr>
          </a:p>
        </p:txBody>
      </p:sp>
    </p:spTree>
    <p:extLst>
      <p:ext uri="{BB962C8B-B14F-4D97-AF65-F5344CB8AC3E}">
        <p14:creationId xmlns:p14="http://schemas.microsoft.com/office/powerpoint/2010/main" val="111098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958" y="686346"/>
            <a:ext cx="4544084" cy="3428610"/>
          </a:xfrm>
        </p:spPr>
      </p:sp>
      <p:sp>
        <p:nvSpPr>
          <p:cNvPr id="3" name="Notes Placeholder 2"/>
          <p:cNvSpPr>
            <a:spLocks noGrp="1"/>
          </p:cNvSpPr>
          <p:nvPr>
            <p:ph type="body" idx="1"/>
          </p:nvPr>
        </p:nvSpPr>
        <p:spPr/>
        <p:txBody>
          <a:bodyPr/>
          <a:lstStyle/>
          <a:p>
            <a:r>
              <a:rPr lang="en-US" i="0" dirty="0" smtClean="0"/>
              <a:t>Increasing</a:t>
            </a:r>
            <a:r>
              <a:rPr lang="en-US" i="0" baseline="0" dirty="0" smtClean="0"/>
              <a:t> data volume, velocity, and variety has created a growing gap between data and users.</a:t>
            </a:r>
            <a:endParaRPr lang="en-US" i="0" dirty="0" smtClean="0"/>
          </a:p>
          <a:p>
            <a:endParaRPr lang="en-US" i="0" dirty="0" smtClean="0"/>
          </a:p>
          <a:p>
            <a:endParaRPr lang="en-US" i="0" baseline="0" dirty="0" smtClean="0"/>
          </a:p>
          <a:p>
            <a:r>
              <a:rPr lang="en-US" b="1" i="0" baseline="0" dirty="0" smtClean="0"/>
              <a:t>Image Sources:</a:t>
            </a:r>
          </a:p>
          <a:p>
            <a:endParaRPr lang="en-US" i="0" baseline="0" dirty="0" smtClean="0"/>
          </a:p>
          <a:p>
            <a:endParaRPr lang="en-US" i="0" baseline="0" dirty="0" smtClean="0"/>
          </a:p>
          <a:p>
            <a:r>
              <a:rPr lang="en-US" i="0" baseline="0" dirty="0" smtClean="0"/>
              <a:t>Operators: http://</a:t>
            </a:r>
            <a:r>
              <a:rPr lang="en-US" i="0" baseline="0" dirty="0" err="1" smtClean="0"/>
              <a:t>en.wikipedia.org</a:t>
            </a:r>
            <a:r>
              <a:rPr lang="en-US" i="0" baseline="0" dirty="0" smtClean="0"/>
              <a:t>/wiki/</a:t>
            </a:r>
            <a:r>
              <a:rPr lang="en-US" i="0" baseline="0" dirty="0" err="1" smtClean="0"/>
              <a:t>Air_and_Space_Operations_Center</a:t>
            </a:r>
            <a:endParaRPr lang="en-US" i="0" baseline="0" dirty="0" smtClean="0"/>
          </a:p>
          <a:p>
            <a:endParaRPr lang="en-US" i="0" baseline="0" dirty="0" smtClean="0"/>
          </a:p>
          <a:p>
            <a:endParaRPr lang="en-US" i="0" baseline="0" dirty="0" smtClean="0"/>
          </a:p>
          <a:p>
            <a:r>
              <a:rPr lang="en-US" i="0" baseline="0" dirty="0" smtClean="0"/>
              <a:t>Analysts: © Comstock http://</a:t>
            </a:r>
            <a:r>
              <a:rPr lang="en-US" i="0" baseline="0" dirty="0" err="1" smtClean="0"/>
              <a:t>www.gettyimages.com</a:t>
            </a:r>
            <a:r>
              <a:rPr lang="en-US" i="0" baseline="0" dirty="0" smtClean="0"/>
              <a:t>/detail/photo/businessman-at-computer-royalty-free-image/78479774. </a:t>
            </a:r>
          </a:p>
          <a:p>
            <a:endParaRPr lang="en-US" i="0" baseline="0" dirty="0" smtClean="0"/>
          </a:p>
          <a:p>
            <a:endParaRPr lang="en-US" i="0" baseline="0" dirty="0" smtClean="0"/>
          </a:p>
          <a:p>
            <a:r>
              <a:rPr lang="en-US" i="0" baseline="0" dirty="0" smtClean="0"/>
              <a:t>Commanders:  US Forces Korea General News http://</a:t>
            </a:r>
            <a:r>
              <a:rPr lang="en-US" i="0" baseline="0" dirty="0" err="1" smtClean="0"/>
              <a:t>www.usfk.mil</a:t>
            </a:r>
            <a:r>
              <a:rPr lang="en-US" i="0" baseline="0" dirty="0" smtClean="0"/>
              <a:t>/</a:t>
            </a:r>
            <a:r>
              <a:rPr lang="en-US" i="0" baseline="0" dirty="0" err="1" smtClean="0"/>
              <a:t>usfk</a:t>
            </a:r>
            <a:r>
              <a:rPr lang="en-US" i="0" baseline="0" dirty="0" smtClean="0"/>
              <a:t>/%28A%28dL8DLge1ywEkAAAAYzg4NWY4MzMtM2I0OS00YWI5LTljYjctMWQ0NDM4MGUwYzVmgU4GPacw1yQ4-d8XCgyTu_0lbjQ1%29S%28aw5nfc45hpuvapn5pihn0o45%29%29/news.annual.command.post.exercise.winds.down.in.korea.printview.648</a:t>
            </a:r>
          </a:p>
          <a:p>
            <a:endParaRPr lang="en-US" i="0" baseline="0" dirty="0" smtClean="0"/>
          </a:p>
          <a:p>
            <a:endParaRPr lang="en-US" i="0" baseline="0" dirty="0" smtClean="0"/>
          </a:p>
          <a:p>
            <a:r>
              <a:rPr lang="en-US" i="0" baseline="0" dirty="0" smtClean="0"/>
              <a:t>OSINT: Acrobat logo is  © </a:t>
            </a:r>
            <a:r>
              <a:rPr lang="en-US" i="0" dirty="0" smtClean="0"/>
              <a:t>Adobe Systems</a:t>
            </a:r>
            <a:r>
              <a:rPr lang="en-US" i="0" baseline="0" dirty="0" smtClean="0"/>
              <a:t> Inc., © Twitter and  Office 2011 logos are © Microsoft</a:t>
            </a:r>
          </a:p>
          <a:p>
            <a:endParaRPr lang="en-US" i="0" baseline="0" dirty="0" smtClean="0"/>
          </a:p>
          <a:p>
            <a:r>
              <a:rPr lang="en-US" i="0" baseline="0" dirty="0" smtClean="0"/>
              <a:t>Weather: © </a:t>
            </a:r>
            <a:r>
              <a:rPr lang="en-US" i="0" dirty="0" smtClean="0"/>
              <a:t>Rebecca van </a:t>
            </a:r>
            <a:r>
              <a:rPr lang="en-US" i="0" dirty="0" err="1" smtClean="0"/>
              <a:t>Ommen</a:t>
            </a:r>
            <a:r>
              <a:rPr lang="en-US" i="0" dirty="0" smtClean="0"/>
              <a:t> :</a:t>
            </a:r>
            <a:r>
              <a:rPr lang="en-US" i="0" baseline="0" dirty="0" smtClean="0"/>
              <a:t> http://</a:t>
            </a:r>
            <a:r>
              <a:rPr lang="en-US" i="0" baseline="0" dirty="0" err="1" smtClean="0"/>
              <a:t>www.gettyimages.com</a:t>
            </a:r>
            <a:r>
              <a:rPr lang="en-US" i="0" baseline="0" dirty="0" smtClean="0"/>
              <a:t>/detail/photo/paper-craft-weather-royalty-free-image/180478515</a:t>
            </a:r>
          </a:p>
          <a:p>
            <a:endParaRPr lang="en-US" i="0" baseline="0" dirty="0" smtClean="0"/>
          </a:p>
          <a:p>
            <a:r>
              <a:rPr lang="en-US" b="0" i="0" dirty="0" smtClean="0">
                <a:solidFill>
                  <a:srgbClr val="008000"/>
                </a:solidFill>
              </a:rPr>
              <a:t>HUMINT: U.S.</a:t>
            </a:r>
            <a:r>
              <a:rPr lang="en-US" b="0" i="0" baseline="0" dirty="0" smtClean="0">
                <a:solidFill>
                  <a:srgbClr val="008000"/>
                </a:solidFill>
              </a:rPr>
              <a:t> </a:t>
            </a:r>
            <a:r>
              <a:rPr lang="en-US" b="0" i="0" baseline="0" dirty="0" err="1" smtClean="0">
                <a:solidFill>
                  <a:srgbClr val="008000"/>
                </a:solidFill>
              </a:rPr>
              <a:t>Dept</a:t>
            </a:r>
            <a:r>
              <a:rPr lang="en-US" b="0" i="0" baseline="0" dirty="0" smtClean="0">
                <a:solidFill>
                  <a:srgbClr val="008000"/>
                </a:solidFill>
              </a:rPr>
              <a:t> of State  </a:t>
            </a:r>
            <a:r>
              <a:rPr lang="en-US" b="0" i="0" dirty="0" smtClean="0">
                <a:solidFill>
                  <a:srgbClr val="008000"/>
                </a:solidFill>
              </a:rPr>
              <a:t>http://</a:t>
            </a:r>
            <a:r>
              <a:rPr lang="en-US" b="0" i="0" dirty="0" err="1" smtClean="0">
                <a:solidFill>
                  <a:srgbClr val="008000"/>
                </a:solidFill>
              </a:rPr>
              <a:t>www.rewardsforjustice.net</a:t>
            </a:r>
            <a:r>
              <a:rPr lang="en-US" b="0" i="0" dirty="0" smtClean="0">
                <a:solidFill>
                  <a:srgbClr val="008000"/>
                </a:solidFill>
              </a:rPr>
              <a:t>/</a:t>
            </a:r>
            <a:r>
              <a:rPr lang="en-US" b="0" i="0" dirty="0" err="1" smtClean="0">
                <a:solidFill>
                  <a:srgbClr val="008000"/>
                </a:solidFill>
              </a:rPr>
              <a:t>index.cfm?page</a:t>
            </a:r>
            <a:r>
              <a:rPr lang="en-US" b="0" i="0" dirty="0" smtClean="0">
                <a:solidFill>
                  <a:srgbClr val="008000"/>
                </a:solidFill>
              </a:rPr>
              <a:t>=</a:t>
            </a:r>
            <a:r>
              <a:rPr lang="en-US" b="0" i="0" dirty="0" err="1" smtClean="0">
                <a:solidFill>
                  <a:srgbClr val="008000"/>
                </a:solidFill>
              </a:rPr>
              <a:t>zulkifli&amp;language</a:t>
            </a:r>
            <a:r>
              <a:rPr lang="en-US" b="0" i="0" dirty="0" smtClean="0">
                <a:solidFill>
                  <a:srgbClr val="008000"/>
                </a:solidFill>
              </a:rPr>
              <a:t>=</a:t>
            </a:r>
            <a:r>
              <a:rPr lang="en-US" b="0" i="0" dirty="0" err="1" smtClean="0">
                <a:solidFill>
                  <a:srgbClr val="008000"/>
                </a:solidFill>
              </a:rPr>
              <a:t>english</a:t>
            </a:r>
            <a:endParaRPr lang="en-US" b="0" i="0" dirty="0" smtClean="0">
              <a:solidFill>
                <a:srgbClr val="008000"/>
              </a:solidFill>
            </a:endParaRPr>
          </a:p>
          <a:p>
            <a:endParaRPr lang="en-US" b="0" i="0" baseline="0" dirty="0" smtClean="0">
              <a:solidFill>
                <a:srgbClr val="008000"/>
              </a:solidFill>
            </a:endParaRPr>
          </a:p>
          <a:p>
            <a:r>
              <a:rPr lang="en-US" b="0" i="0" baseline="0" dirty="0" smtClean="0">
                <a:solidFill>
                  <a:srgbClr val="008000"/>
                </a:solidFill>
              </a:rPr>
              <a:t>C2: http://</a:t>
            </a:r>
            <a:r>
              <a:rPr lang="en-US" b="0" i="0" baseline="0" dirty="0" err="1" smtClean="0">
                <a:solidFill>
                  <a:srgbClr val="008000"/>
                </a:solidFill>
              </a:rPr>
              <a:t>www.disa.mil</a:t>
            </a:r>
            <a:r>
              <a:rPr lang="en-US" b="0" i="0" baseline="0" dirty="0" smtClean="0">
                <a:solidFill>
                  <a:srgbClr val="008000"/>
                </a:solidFill>
              </a:rPr>
              <a:t>/Services/Command-and-Control/GCCS-J</a:t>
            </a:r>
          </a:p>
          <a:p>
            <a:endParaRPr lang="en-US" b="0" i="0" baseline="0" dirty="0" smtClean="0">
              <a:solidFill>
                <a:srgbClr val="008000"/>
              </a:solidFill>
            </a:endParaRPr>
          </a:p>
          <a:p>
            <a:r>
              <a:rPr lang="en-US" b="0" i="0" baseline="0" dirty="0" smtClean="0">
                <a:solidFill>
                  <a:srgbClr val="008000"/>
                </a:solidFill>
              </a:rPr>
              <a:t>Ground: </a:t>
            </a:r>
            <a:r>
              <a:rPr lang="en-US" i="0" dirty="0" smtClean="0"/>
              <a:t>Staff Sgt. William Tremblay/U.S. Army via Wired : http://</a:t>
            </a:r>
            <a:r>
              <a:rPr lang="en-US" i="0" dirty="0" err="1" smtClean="0"/>
              <a:t>www.wired.com</a:t>
            </a:r>
            <a:r>
              <a:rPr lang="en-US" i="0" dirty="0" smtClean="0"/>
              <a:t>/</a:t>
            </a:r>
            <a:r>
              <a:rPr lang="en-US" i="0" dirty="0" err="1" smtClean="0"/>
              <a:t>dangerroom</a:t>
            </a:r>
            <a:r>
              <a:rPr lang="en-US" i="0" dirty="0" smtClean="0"/>
              <a:t>/2010/09/afghan-biometric-dragnet-could-snag-millions/</a:t>
            </a:r>
          </a:p>
          <a:p>
            <a:endParaRPr lang="en-US" b="0" i="0" baseline="0" dirty="0" smtClean="0"/>
          </a:p>
          <a:p>
            <a:r>
              <a:rPr lang="en-US" b="0" i="0" baseline="0" dirty="0" smtClean="0"/>
              <a:t>Maritime: T</a:t>
            </a:r>
            <a:r>
              <a:rPr lang="en-US" i="0" dirty="0" smtClean="0"/>
              <a:t>his file is a work of a sailor or employee of the </a:t>
            </a:r>
            <a:r>
              <a:rPr lang="en-US" i="0" dirty="0" smtClean="0">
                <a:hlinkClick r:id="rId3" tooltip="w:United States Navy"/>
              </a:rPr>
              <a:t>U.S. Navy</a:t>
            </a:r>
            <a:r>
              <a:rPr lang="en-US" i="0" dirty="0" smtClean="0"/>
              <a:t>, taken or made as part of that person's official duties. As a </a:t>
            </a:r>
            <a:r>
              <a:rPr lang="en-US" i="0" dirty="0" smtClean="0">
                <a:hlinkClick r:id="rId4" tooltip="w:Work of the United States Government"/>
              </a:rPr>
              <a:t>work</a:t>
            </a:r>
            <a:r>
              <a:rPr lang="en-US" i="0" dirty="0" smtClean="0"/>
              <a:t> of the </a:t>
            </a:r>
            <a:r>
              <a:rPr lang="en-US" i="0" dirty="0" smtClean="0">
                <a:hlinkClick r:id="rId5" tooltip="w:Federal government of the United States"/>
              </a:rPr>
              <a:t>U.S. federal government</a:t>
            </a:r>
            <a:r>
              <a:rPr lang="en-US" i="0" dirty="0" smtClean="0"/>
              <a:t>, the image is in the </a:t>
            </a:r>
            <a:r>
              <a:rPr lang="en-US" b="1" i="0" dirty="0" smtClean="0">
                <a:hlinkClick r:id="rId6" tooltip="w:public domain"/>
              </a:rPr>
              <a:t>public domain</a:t>
            </a:r>
            <a:r>
              <a:rPr lang="en-US" i="0" dirty="0" smtClean="0"/>
              <a:t>. http://</a:t>
            </a:r>
            <a:r>
              <a:rPr lang="en-US" i="0" dirty="0" err="1" smtClean="0"/>
              <a:t>en.wikipedia.org</a:t>
            </a:r>
            <a:r>
              <a:rPr lang="en-US" i="0" dirty="0" smtClean="0"/>
              <a:t>/wiki/File:USS_Lake_Champlain_%28CG-57%29.JPG</a:t>
            </a:r>
            <a:endParaRPr lang="en-US" b="0" i="0" baseline="0" dirty="0" smtClean="0"/>
          </a:p>
          <a:p>
            <a:endParaRPr lang="en-US" i="0" baseline="0" dirty="0" smtClean="0"/>
          </a:p>
          <a:p>
            <a:r>
              <a:rPr lang="en-US" i="0" baseline="0" dirty="0" smtClean="0"/>
              <a:t>Air: </a:t>
            </a:r>
            <a:r>
              <a:rPr lang="en-US" i="0" dirty="0" smtClean="0"/>
              <a:t>This image or file is a work of a </a:t>
            </a:r>
            <a:r>
              <a:rPr lang="en-US" i="0" dirty="0" smtClean="0">
                <a:hlinkClick r:id="rId7" tooltip="United States Air Force"/>
              </a:rPr>
              <a:t>U.S. Air Force</a:t>
            </a:r>
            <a:r>
              <a:rPr lang="en-US" i="0" dirty="0" smtClean="0"/>
              <a:t> Airman or employee, taken or made as part of that person's official duties. As a </a:t>
            </a:r>
            <a:r>
              <a:rPr lang="en-US" i="0" dirty="0" smtClean="0">
                <a:hlinkClick r:id="rId4" tooltip="en:Work of the United States Government"/>
              </a:rPr>
              <a:t>work</a:t>
            </a:r>
            <a:r>
              <a:rPr lang="en-US" i="0" dirty="0" smtClean="0"/>
              <a:t> of the </a:t>
            </a:r>
            <a:r>
              <a:rPr lang="en-US" i="0" dirty="0" smtClean="0">
                <a:hlinkClick r:id="rId8" tooltip="en:Federal Government of the United States"/>
              </a:rPr>
              <a:t>U.S. federal government</a:t>
            </a:r>
            <a:r>
              <a:rPr lang="en-US" i="0" dirty="0" smtClean="0"/>
              <a:t>, the image or file is in the </a:t>
            </a:r>
            <a:r>
              <a:rPr lang="en-US" b="1" i="0" dirty="0" smtClean="0">
                <a:hlinkClick r:id="rId6" tooltip="en:public domain"/>
              </a:rPr>
              <a:t>public domain</a:t>
            </a:r>
            <a:r>
              <a:rPr lang="en-US" i="0" dirty="0" smtClean="0"/>
              <a:t>. http://</a:t>
            </a:r>
            <a:r>
              <a:rPr lang="en-US" i="0" dirty="0" err="1" smtClean="0"/>
              <a:t>en.wikipedia.org</a:t>
            </a:r>
            <a:r>
              <a:rPr lang="en-US" i="0" dirty="0" smtClean="0"/>
              <a:t>/wiki/File:MQ-9_Reaper_in_flight_%282007%29.jpg</a:t>
            </a:r>
          </a:p>
          <a:p>
            <a:endParaRPr lang="en-US" i="0" baseline="0" dirty="0" smtClean="0"/>
          </a:p>
          <a:p>
            <a:r>
              <a:rPr lang="en-US" i="0" baseline="0" dirty="0" smtClean="0"/>
              <a:t>Space: T</a:t>
            </a:r>
            <a:r>
              <a:rPr lang="en-US" i="0" dirty="0" smtClean="0"/>
              <a:t>his file is in the </a:t>
            </a:r>
            <a:r>
              <a:rPr lang="en-US" b="1" i="0" dirty="0" smtClean="0">
                <a:hlinkClick r:id="rId6" tooltip="w:public domain"/>
              </a:rPr>
              <a:t>public domain</a:t>
            </a:r>
            <a:r>
              <a:rPr lang="en-US" i="0" dirty="0" smtClean="0"/>
              <a:t> because it was solely created by </a:t>
            </a:r>
            <a:r>
              <a:rPr lang="en-US" i="0" dirty="0" smtClean="0">
                <a:hlinkClick r:id="rId9" tooltip="w:NASA"/>
              </a:rPr>
              <a:t>NASA</a:t>
            </a:r>
            <a:r>
              <a:rPr lang="en-US" i="0" dirty="0" smtClean="0"/>
              <a:t>. NASA copyright policy states that "NASA material is not protected by copyright </a:t>
            </a:r>
            <a:r>
              <a:rPr lang="en-US" b="1" i="0" dirty="0" smtClean="0"/>
              <a:t>unless noted</a:t>
            </a:r>
            <a:r>
              <a:rPr lang="en-US" i="0" dirty="0" smtClean="0"/>
              <a:t>". http://</a:t>
            </a:r>
            <a:r>
              <a:rPr lang="en-US" i="0" dirty="0" err="1" smtClean="0"/>
              <a:t>en.wikipedia.org</a:t>
            </a:r>
            <a:r>
              <a:rPr lang="en-US" i="0" dirty="0" smtClean="0"/>
              <a:t>/wiki/</a:t>
            </a:r>
            <a:r>
              <a:rPr lang="en-US" i="0" dirty="0" err="1" smtClean="0"/>
              <a:t>File:CloudSat</a:t>
            </a:r>
            <a:r>
              <a:rPr lang="en-US" i="0" dirty="0" smtClean="0"/>
              <a:t>_-_</a:t>
            </a:r>
            <a:r>
              <a:rPr lang="en-US" i="0" dirty="0" err="1" smtClean="0"/>
              <a:t>Artist_Concept.jpg</a:t>
            </a:r>
            <a:endParaRPr lang="en-US" i="0" dirty="0" smtClean="0"/>
          </a:p>
          <a:p>
            <a:endParaRPr lang="en-US" i="0" baseline="0" dirty="0" smtClean="0"/>
          </a:p>
          <a:p>
            <a:r>
              <a:rPr lang="en-US" i="0" baseline="0" dirty="0" smtClean="0"/>
              <a:t>Cyber: © </a:t>
            </a:r>
            <a:r>
              <a:rPr lang="en-US" dirty="0" err="1" smtClean="0"/>
              <a:t>derrrek</a:t>
            </a:r>
            <a:r>
              <a:rPr lang="en-US" dirty="0" smtClean="0"/>
              <a:t> : http://</a:t>
            </a:r>
            <a:r>
              <a:rPr lang="en-US" dirty="0" err="1" smtClean="0"/>
              <a:t>www.gettyimages.com</a:t>
            </a:r>
            <a:r>
              <a:rPr lang="en-US" dirty="0" smtClean="0"/>
              <a:t>/detail/illustration/abstract-backgrounds-royalty-free-illustration/185548379</a:t>
            </a:r>
          </a:p>
          <a:p>
            <a:endParaRPr lang="en-US" i="0" baseline="0" dirty="0" smtClean="0"/>
          </a:p>
          <a:p>
            <a:endParaRPr lang="en-US" b="1" i="0" baseline="0" dirty="0" smtClean="0"/>
          </a:p>
          <a:p>
            <a:r>
              <a:rPr lang="en-US" b="1" i="0" baseline="0" dirty="0" smtClean="0"/>
              <a:t>This graphic was previously approved for public release as </a:t>
            </a:r>
            <a:r>
              <a:rPr lang="en-US" b="1" dirty="0" smtClean="0"/>
              <a:t>MS-77705</a:t>
            </a:r>
            <a:endParaRPr lang="en-US" b="1" i="0" baseline="0" dirty="0" smtClean="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solidFill>
                  <a:prstClr val="black"/>
                </a:solidFill>
                <a:latin typeface="Calibri"/>
              </a:rPr>
              <a:pPr/>
              <a:t>5</a:t>
            </a:fld>
            <a:endParaRPr lang="en-US" altLang="en-US">
              <a:solidFill>
                <a:prstClr val="black"/>
              </a:solidFill>
              <a:latin typeface="Calibri"/>
            </a:endParaRPr>
          </a:p>
        </p:txBody>
      </p:sp>
    </p:spTree>
    <p:extLst>
      <p:ext uri="{BB962C8B-B14F-4D97-AF65-F5344CB8AC3E}">
        <p14:creationId xmlns:p14="http://schemas.microsoft.com/office/powerpoint/2010/main" val="1110983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958" y="686346"/>
            <a:ext cx="4544084" cy="3428610"/>
          </a:xfrm>
        </p:spPr>
      </p:sp>
      <p:sp>
        <p:nvSpPr>
          <p:cNvPr id="3" name="Notes Placeholder 2"/>
          <p:cNvSpPr>
            <a:spLocks noGrp="1"/>
          </p:cNvSpPr>
          <p:nvPr>
            <p:ph type="body" idx="1"/>
          </p:nvPr>
        </p:nvSpPr>
        <p:spPr/>
        <p:txBody>
          <a:bodyPr/>
          <a:lstStyle/>
          <a:p>
            <a:r>
              <a:rPr lang="en-US" i="0" dirty="0" smtClean="0"/>
              <a:t>Increasing</a:t>
            </a:r>
            <a:r>
              <a:rPr lang="en-US" i="0" baseline="0" dirty="0" smtClean="0"/>
              <a:t> data volume, velocity, and variety has created a growing gap between data and users.</a:t>
            </a:r>
            <a:endParaRPr lang="en-US" i="0" dirty="0" smtClean="0"/>
          </a:p>
          <a:p>
            <a:endParaRPr lang="en-US" i="0" dirty="0" smtClean="0"/>
          </a:p>
          <a:p>
            <a:endParaRPr lang="en-US" i="0" baseline="0" dirty="0" smtClean="0"/>
          </a:p>
          <a:p>
            <a:r>
              <a:rPr lang="en-US" b="1" i="0" baseline="0" dirty="0" smtClean="0"/>
              <a:t>Image Sources:</a:t>
            </a:r>
          </a:p>
          <a:p>
            <a:endParaRPr lang="en-US" i="0" baseline="0" dirty="0" smtClean="0"/>
          </a:p>
          <a:p>
            <a:endParaRPr lang="en-US" i="0" baseline="0" dirty="0" smtClean="0"/>
          </a:p>
          <a:p>
            <a:r>
              <a:rPr lang="en-US" i="0" baseline="0" dirty="0" smtClean="0"/>
              <a:t>Operators: http://</a:t>
            </a:r>
            <a:r>
              <a:rPr lang="en-US" i="0" baseline="0" dirty="0" err="1" smtClean="0"/>
              <a:t>en.wikipedia.org</a:t>
            </a:r>
            <a:r>
              <a:rPr lang="en-US" i="0" baseline="0" dirty="0" smtClean="0"/>
              <a:t>/wiki/</a:t>
            </a:r>
            <a:r>
              <a:rPr lang="en-US" i="0" baseline="0" dirty="0" err="1" smtClean="0"/>
              <a:t>Air_and_Space_Operations_Center</a:t>
            </a:r>
            <a:endParaRPr lang="en-US" i="0" baseline="0" dirty="0" smtClean="0"/>
          </a:p>
          <a:p>
            <a:endParaRPr lang="en-US" i="0" baseline="0" dirty="0" smtClean="0"/>
          </a:p>
          <a:p>
            <a:endParaRPr lang="en-US" i="0" baseline="0" dirty="0" smtClean="0"/>
          </a:p>
          <a:p>
            <a:r>
              <a:rPr lang="en-US" i="0" baseline="0" dirty="0" smtClean="0"/>
              <a:t>Analysts: © Comstock http://</a:t>
            </a:r>
            <a:r>
              <a:rPr lang="en-US" i="0" baseline="0" dirty="0" err="1" smtClean="0"/>
              <a:t>www.gettyimages.com</a:t>
            </a:r>
            <a:r>
              <a:rPr lang="en-US" i="0" baseline="0" dirty="0" smtClean="0"/>
              <a:t>/detail/photo/businessman-at-computer-royalty-free-image/78479774. </a:t>
            </a:r>
          </a:p>
          <a:p>
            <a:endParaRPr lang="en-US" i="0" baseline="0" dirty="0" smtClean="0"/>
          </a:p>
          <a:p>
            <a:endParaRPr lang="en-US" i="0" baseline="0" dirty="0" smtClean="0"/>
          </a:p>
          <a:p>
            <a:r>
              <a:rPr lang="en-US" i="0" baseline="0" dirty="0" smtClean="0"/>
              <a:t>Commanders:  US Forces Korea General News http://</a:t>
            </a:r>
            <a:r>
              <a:rPr lang="en-US" i="0" baseline="0" dirty="0" err="1" smtClean="0"/>
              <a:t>www.usfk.mil</a:t>
            </a:r>
            <a:r>
              <a:rPr lang="en-US" i="0" baseline="0" dirty="0" smtClean="0"/>
              <a:t>/</a:t>
            </a:r>
            <a:r>
              <a:rPr lang="en-US" i="0" baseline="0" dirty="0" err="1" smtClean="0"/>
              <a:t>usfk</a:t>
            </a:r>
            <a:r>
              <a:rPr lang="en-US" i="0" baseline="0" dirty="0" smtClean="0"/>
              <a:t>/%28A%28dL8DLge1ywEkAAAAYzg4NWY4MzMtM2I0OS00YWI5LTljYjctMWQ0NDM4MGUwYzVmgU4GPacw1yQ4-d8XCgyTu_0lbjQ1%29S%28aw5nfc45hpuvapn5pihn0o45%29%29/news.annual.command.post.exercise.winds.down.in.korea.printview.648</a:t>
            </a:r>
          </a:p>
          <a:p>
            <a:endParaRPr lang="en-US" i="0" baseline="0" dirty="0" smtClean="0"/>
          </a:p>
          <a:p>
            <a:endParaRPr lang="en-US" i="0" baseline="0" dirty="0" smtClean="0"/>
          </a:p>
          <a:p>
            <a:r>
              <a:rPr lang="en-US" i="0" baseline="0" dirty="0" smtClean="0"/>
              <a:t>OSINT: Acrobat logo is  © </a:t>
            </a:r>
            <a:r>
              <a:rPr lang="en-US" i="0" dirty="0" smtClean="0"/>
              <a:t>Adobe Systems</a:t>
            </a:r>
            <a:r>
              <a:rPr lang="en-US" i="0" baseline="0" dirty="0" smtClean="0"/>
              <a:t> Inc., © Twitter and  Office 2011 logos are © Microsoft</a:t>
            </a:r>
          </a:p>
          <a:p>
            <a:endParaRPr lang="en-US" i="0" baseline="0" dirty="0" smtClean="0"/>
          </a:p>
          <a:p>
            <a:r>
              <a:rPr lang="en-US" i="0" baseline="0" dirty="0" smtClean="0"/>
              <a:t>Weather: © </a:t>
            </a:r>
            <a:r>
              <a:rPr lang="en-US" i="0" dirty="0" smtClean="0"/>
              <a:t>Rebecca van </a:t>
            </a:r>
            <a:r>
              <a:rPr lang="en-US" i="0" dirty="0" err="1" smtClean="0"/>
              <a:t>Ommen</a:t>
            </a:r>
            <a:r>
              <a:rPr lang="en-US" i="0" dirty="0" smtClean="0"/>
              <a:t> :</a:t>
            </a:r>
            <a:r>
              <a:rPr lang="en-US" i="0" baseline="0" dirty="0" smtClean="0"/>
              <a:t> http://</a:t>
            </a:r>
            <a:r>
              <a:rPr lang="en-US" i="0" baseline="0" dirty="0" err="1" smtClean="0"/>
              <a:t>www.gettyimages.com</a:t>
            </a:r>
            <a:r>
              <a:rPr lang="en-US" i="0" baseline="0" dirty="0" smtClean="0"/>
              <a:t>/detail/photo/paper-craft-weather-royalty-free-image/180478515</a:t>
            </a:r>
          </a:p>
          <a:p>
            <a:endParaRPr lang="en-US" i="0" baseline="0" dirty="0" smtClean="0"/>
          </a:p>
          <a:p>
            <a:r>
              <a:rPr lang="en-US" b="0" i="0" dirty="0" smtClean="0">
                <a:solidFill>
                  <a:srgbClr val="008000"/>
                </a:solidFill>
              </a:rPr>
              <a:t>HUMINT: U.S.</a:t>
            </a:r>
            <a:r>
              <a:rPr lang="en-US" b="0" i="0" baseline="0" dirty="0" smtClean="0">
                <a:solidFill>
                  <a:srgbClr val="008000"/>
                </a:solidFill>
              </a:rPr>
              <a:t> </a:t>
            </a:r>
            <a:r>
              <a:rPr lang="en-US" b="0" i="0" baseline="0" dirty="0" err="1" smtClean="0">
                <a:solidFill>
                  <a:srgbClr val="008000"/>
                </a:solidFill>
              </a:rPr>
              <a:t>Dept</a:t>
            </a:r>
            <a:r>
              <a:rPr lang="en-US" b="0" i="0" baseline="0" dirty="0" smtClean="0">
                <a:solidFill>
                  <a:srgbClr val="008000"/>
                </a:solidFill>
              </a:rPr>
              <a:t> of State  </a:t>
            </a:r>
            <a:r>
              <a:rPr lang="en-US" b="0" i="0" dirty="0" smtClean="0">
                <a:solidFill>
                  <a:srgbClr val="008000"/>
                </a:solidFill>
              </a:rPr>
              <a:t>http://</a:t>
            </a:r>
            <a:r>
              <a:rPr lang="en-US" b="0" i="0" dirty="0" err="1" smtClean="0">
                <a:solidFill>
                  <a:srgbClr val="008000"/>
                </a:solidFill>
              </a:rPr>
              <a:t>www.rewardsforjustice.net</a:t>
            </a:r>
            <a:r>
              <a:rPr lang="en-US" b="0" i="0" dirty="0" smtClean="0">
                <a:solidFill>
                  <a:srgbClr val="008000"/>
                </a:solidFill>
              </a:rPr>
              <a:t>/</a:t>
            </a:r>
            <a:r>
              <a:rPr lang="en-US" b="0" i="0" dirty="0" err="1" smtClean="0">
                <a:solidFill>
                  <a:srgbClr val="008000"/>
                </a:solidFill>
              </a:rPr>
              <a:t>index.cfm?page</a:t>
            </a:r>
            <a:r>
              <a:rPr lang="en-US" b="0" i="0" dirty="0" smtClean="0">
                <a:solidFill>
                  <a:srgbClr val="008000"/>
                </a:solidFill>
              </a:rPr>
              <a:t>=</a:t>
            </a:r>
            <a:r>
              <a:rPr lang="en-US" b="0" i="0" dirty="0" err="1" smtClean="0">
                <a:solidFill>
                  <a:srgbClr val="008000"/>
                </a:solidFill>
              </a:rPr>
              <a:t>zulkifli&amp;language</a:t>
            </a:r>
            <a:r>
              <a:rPr lang="en-US" b="0" i="0" dirty="0" smtClean="0">
                <a:solidFill>
                  <a:srgbClr val="008000"/>
                </a:solidFill>
              </a:rPr>
              <a:t>=</a:t>
            </a:r>
            <a:r>
              <a:rPr lang="en-US" b="0" i="0" dirty="0" err="1" smtClean="0">
                <a:solidFill>
                  <a:srgbClr val="008000"/>
                </a:solidFill>
              </a:rPr>
              <a:t>english</a:t>
            </a:r>
            <a:endParaRPr lang="en-US" b="0" i="0" dirty="0" smtClean="0">
              <a:solidFill>
                <a:srgbClr val="008000"/>
              </a:solidFill>
            </a:endParaRPr>
          </a:p>
          <a:p>
            <a:endParaRPr lang="en-US" b="0" i="0" baseline="0" dirty="0" smtClean="0">
              <a:solidFill>
                <a:srgbClr val="008000"/>
              </a:solidFill>
            </a:endParaRPr>
          </a:p>
          <a:p>
            <a:r>
              <a:rPr lang="en-US" b="0" i="0" baseline="0" dirty="0" smtClean="0">
                <a:solidFill>
                  <a:srgbClr val="008000"/>
                </a:solidFill>
              </a:rPr>
              <a:t>C2: http://</a:t>
            </a:r>
            <a:r>
              <a:rPr lang="en-US" b="0" i="0" baseline="0" dirty="0" err="1" smtClean="0">
                <a:solidFill>
                  <a:srgbClr val="008000"/>
                </a:solidFill>
              </a:rPr>
              <a:t>www.disa.mil</a:t>
            </a:r>
            <a:r>
              <a:rPr lang="en-US" b="0" i="0" baseline="0" dirty="0" smtClean="0">
                <a:solidFill>
                  <a:srgbClr val="008000"/>
                </a:solidFill>
              </a:rPr>
              <a:t>/Services/Command-and-Control/GCCS-J</a:t>
            </a:r>
          </a:p>
          <a:p>
            <a:endParaRPr lang="en-US" b="0" i="0" baseline="0" dirty="0" smtClean="0">
              <a:solidFill>
                <a:srgbClr val="008000"/>
              </a:solidFill>
            </a:endParaRPr>
          </a:p>
          <a:p>
            <a:r>
              <a:rPr lang="en-US" b="0" i="0" baseline="0" dirty="0" smtClean="0">
                <a:solidFill>
                  <a:srgbClr val="008000"/>
                </a:solidFill>
              </a:rPr>
              <a:t>Ground: </a:t>
            </a:r>
            <a:r>
              <a:rPr lang="en-US" i="0" dirty="0" smtClean="0"/>
              <a:t>Staff Sgt. William Tremblay/U.S. Army via Wired : http://</a:t>
            </a:r>
            <a:r>
              <a:rPr lang="en-US" i="0" dirty="0" err="1" smtClean="0"/>
              <a:t>www.wired.com</a:t>
            </a:r>
            <a:r>
              <a:rPr lang="en-US" i="0" dirty="0" smtClean="0"/>
              <a:t>/</a:t>
            </a:r>
            <a:r>
              <a:rPr lang="en-US" i="0" dirty="0" err="1" smtClean="0"/>
              <a:t>dangerroom</a:t>
            </a:r>
            <a:r>
              <a:rPr lang="en-US" i="0" dirty="0" smtClean="0"/>
              <a:t>/2010/09/afghan-biometric-dragnet-could-snag-millions/</a:t>
            </a:r>
          </a:p>
          <a:p>
            <a:endParaRPr lang="en-US" b="0" i="0" baseline="0" dirty="0" smtClean="0"/>
          </a:p>
          <a:p>
            <a:r>
              <a:rPr lang="en-US" b="0" i="0" baseline="0" dirty="0" smtClean="0"/>
              <a:t>Maritime: T</a:t>
            </a:r>
            <a:r>
              <a:rPr lang="en-US" i="0" dirty="0" smtClean="0"/>
              <a:t>his file is a work of a sailor or employee of the </a:t>
            </a:r>
            <a:r>
              <a:rPr lang="en-US" i="0" dirty="0" smtClean="0">
                <a:hlinkClick r:id="rId3" tooltip="w:United States Navy"/>
              </a:rPr>
              <a:t>U.S. Navy</a:t>
            </a:r>
            <a:r>
              <a:rPr lang="en-US" i="0" dirty="0" smtClean="0"/>
              <a:t>, taken or made as part of that person's official duties. As a </a:t>
            </a:r>
            <a:r>
              <a:rPr lang="en-US" i="0" dirty="0" smtClean="0">
                <a:hlinkClick r:id="rId4" tooltip="w:Work of the United States Government"/>
              </a:rPr>
              <a:t>work</a:t>
            </a:r>
            <a:r>
              <a:rPr lang="en-US" i="0" dirty="0" smtClean="0"/>
              <a:t> of the </a:t>
            </a:r>
            <a:r>
              <a:rPr lang="en-US" i="0" dirty="0" smtClean="0">
                <a:hlinkClick r:id="rId5" tooltip="w:Federal government of the United States"/>
              </a:rPr>
              <a:t>U.S. federal government</a:t>
            </a:r>
            <a:r>
              <a:rPr lang="en-US" i="0" dirty="0" smtClean="0"/>
              <a:t>, the image is in the </a:t>
            </a:r>
            <a:r>
              <a:rPr lang="en-US" b="1" i="0" dirty="0" smtClean="0">
                <a:hlinkClick r:id="rId6" tooltip="w:public domain"/>
              </a:rPr>
              <a:t>public domain</a:t>
            </a:r>
            <a:r>
              <a:rPr lang="en-US" i="0" dirty="0" smtClean="0"/>
              <a:t>. http://</a:t>
            </a:r>
            <a:r>
              <a:rPr lang="en-US" i="0" dirty="0" err="1" smtClean="0"/>
              <a:t>en.wikipedia.org</a:t>
            </a:r>
            <a:r>
              <a:rPr lang="en-US" i="0" dirty="0" smtClean="0"/>
              <a:t>/wiki/File:USS_Lake_Champlain_%28CG-57%29.JPG</a:t>
            </a:r>
            <a:endParaRPr lang="en-US" b="0" i="0" baseline="0" dirty="0" smtClean="0"/>
          </a:p>
          <a:p>
            <a:endParaRPr lang="en-US" i="0" baseline="0" dirty="0" smtClean="0"/>
          </a:p>
          <a:p>
            <a:r>
              <a:rPr lang="en-US" i="0" baseline="0" dirty="0" smtClean="0"/>
              <a:t>Air: </a:t>
            </a:r>
            <a:r>
              <a:rPr lang="en-US" i="0" dirty="0" smtClean="0"/>
              <a:t>This image or file is a work of a </a:t>
            </a:r>
            <a:r>
              <a:rPr lang="en-US" i="0" dirty="0" smtClean="0">
                <a:hlinkClick r:id="rId7" tooltip="United States Air Force"/>
              </a:rPr>
              <a:t>U.S. Air Force</a:t>
            </a:r>
            <a:r>
              <a:rPr lang="en-US" i="0" dirty="0" smtClean="0"/>
              <a:t> Airman or employee, taken or made as part of that person's official duties. As a </a:t>
            </a:r>
            <a:r>
              <a:rPr lang="en-US" i="0" dirty="0" smtClean="0">
                <a:hlinkClick r:id="rId4" tooltip="en:Work of the United States Government"/>
              </a:rPr>
              <a:t>work</a:t>
            </a:r>
            <a:r>
              <a:rPr lang="en-US" i="0" dirty="0" smtClean="0"/>
              <a:t> of the </a:t>
            </a:r>
            <a:r>
              <a:rPr lang="en-US" i="0" dirty="0" smtClean="0">
                <a:hlinkClick r:id="rId8" tooltip="en:Federal Government of the United States"/>
              </a:rPr>
              <a:t>U.S. federal government</a:t>
            </a:r>
            <a:r>
              <a:rPr lang="en-US" i="0" dirty="0" smtClean="0"/>
              <a:t>, the image or file is in the </a:t>
            </a:r>
            <a:r>
              <a:rPr lang="en-US" b="1" i="0" dirty="0" smtClean="0">
                <a:hlinkClick r:id="rId6" tooltip="en:public domain"/>
              </a:rPr>
              <a:t>public domain</a:t>
            </a:r>
            <a:r>
              <a:rPr lang="en-US" i="0" dirty="0" smtClean="0"/>
              <a:t>. http://</a:t>
            </a:r>
            <a:r>
              <a:rPr lang="en-US" i="0" dirty="0" err="1" smtClean="0"/>
              <a:t>en.wikipedia.org</a:t>
            </a:r>
            <a:r>
              <a:rPr lang="en-US" i="0" dirty="0" smtClean="0"/>
              <a:t>/wiki/File:MQ-9_Reaper_in_flight_%282007%29.jpg</a:t>
            </a:r>
          </a:p>
          <a:p>
            <a:endParaRPr lang="en-US" i="0" baseline="0" dirty="0" smtClean="0"/>
          </a:p>
          <a:p>
            <a:r>
              <a:rPr lang="en-US" i="0" baseline="0" dirty="0" smtClean="0"/>
              <a:t>Space: T</a:t>
            </a:r>
            <a:r>
              <a:rPr lang="en-US" i="0" dirty="0" smtClean="0"/>
              <a:t>his file is in the </a:t>
            </a:r>
            <a:r>
              <a:rPr lang="en-US" b="1" i="0" dirty="0" smtClean="0">
                <a:hlinkClick r:id="rId6" tooltip="w:public domain"/>
              </a:rPr>
              <a:t>public domain</a:t>
            </a:r>
            <a:r>
              <a:rPr lang="en-US" i="0" dirty="0" smtClean="0"/>
              <a:t> because it was solely created by </a:t>
            </a:r>
            <a:r>
              <a:rPr lang="en-US" i="0" dirty="0" smtClean="0">
                <a:hlinkClick r:id="rId9" tooltip="w:NASA"/>
              </a:rPr>
              <a:t>NASA</a:t>
            </a:r>
            <a:r>
              <a:rPr lang="en-US" i="0" dirty="0" smtClean="0"/>
              <a:t>. NASA copyright policy states that "NASA material is not protected by copyright </a:t>
            </a:r>
            <a:r>
              <a:rPr lang="en-US" b="1" i="0" dirty="0" smtClean="0"/>
              <a:t>unless noted</a:t>
            </a:r>
            <a:r>
              <a:rPr lang="en-US" i="0" dirty="0" smtClean="0"/>
              <a:t>". http://</a:t>
            </a:r>
            <a:r>
              <a:rPr lang="en-US" i="0" dirty="0" err="1" smtClean="0"/>
              <a:t>en.wikipedia.org</a:t>
            </a:r>
            <a:r>
              <a:rPr lang="en-US" i="0" dirty="0" smtClean="0"/>
              <a:t>/wiki/</a:t>
            </a:r>
            <a:r>
              <a:rPr lang="en-US" i="0" dirty="0" err="1" smtClean="0"/>
              <a:t>File:CloudSat</a:t>
            </a:r>
            <a:r>
              <a:rPr lang="en-US" i="0" dirty="0" smtClean="0"/>
              <a:t>_-_</a:t>
            </a:r>
            <a:r>
              <a:rPr lang="en-US" i="0" dirty="0" err="1" smtClean="0"/>
              <a:t>Artist_Concept.jpg</a:t>
            </a:r>
            <a:endParaRPr lang="en-US" i="0" dirty="0" smtClean="0"/>
          </a:p>
          <a:p>
            <a:endParaRPr lang="en-US" i="0" baseline="0" dirty="0" smtClean="0"/>
          </a:p>
          <a:p>
            <a:r>
              <a:rPr lang="en-US" i="0" baseline="0" dirty="0" smtClean="0"/>
              <a:t>Cyber: © </a:t>
            </a:r>
            <a:r>
              <a:rPr lang="en-US" dirty="0" err="1" smtClean="0"/>
              <a:t>derrrek</a:t>
            </a:r>
            <a:r>
              <a:rPr lang="en-US" dirty="0" smtClean="0"/>
              <a:t> : http://</a:t>
            </a:r>
            <a:r>
              <a:rPr lang="en-US" dirty="0" err="1" smtClean="0"/>
              <a:t>www.gettyimages.com</a:t>
            </a:r>
            <a:r>
              <a:rPr lang="en-US" dirty="0" smtClean="0"/>
              <a:t>/detail/illustration/abstract-backgrounds-royalty-free-illustration/185548379</a:t>
            </a:r>
          </a:p>
          <a:p>
            <a:endParaRPr lang="en-US" i="0" baseline="0" dirty="0" smtClean="0"/>
          </a:p>
          <a:p>
            <a:endParaRPr lang="en-US" b="1" i="0" baseline="0" dirty="0" smtClean="0"/>
          </a:p>
          <a:p>
            <a:r>
              <a:rPr lang="en-US" b="1" i="0" baseline="0" dirty="0" smtClean="0"/>
              <a:t>This graphic was previously approved for public release as </a:t>
            </a:r>
            <a:r>
              <a:rPr lang="en-US" b="1" dirty="0" smtClean="0"/>
              <a:t>MS-77705</a:t>
            </a:r>
            <a:endParaRPr lang="en-US" b="1" i="0" baseline="0" dirty="0" smtClean="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solidFill>
                  <a:prstClr val="black"/>
                </a:solidFill>
                <a:latin typeface="Calibri"/>
              </a:rPr>
              <a:pPr/>
              <a:t>6</a:t>
            </a:fld>
            <a:endParaRPr lang="en-US" altLang="en-US">
              <a:solidFill>
                <a:prstClr val="black"/>
              </a:solidFill>
              <a:latin typeface="Calibri"/>
            </a:endParaRPr>
          </a:p>
        </p:txBody>
      </p:sp>
    </p:spTree>
    <p:extLst>
      <p:ext uri="{BB962C8B-B14F-4D97-AF65-F5344CB8AC3E}">
        <p14:creationId xmlns:p14="http://schemas.microsoft.com/office/powerpoint/2010/main" val="111098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958" y="686346"/>
            <a:ext cx="4544084" cy="3428610"/>
          </a:xfrm>
        </p:spPr>
      </p:sp>
      <p:sp>
        <p:nvSpPr>
          <p:cNvPr id="3" name="Notes Placeholder 2"/>
          <p:cNvSpPr>
            <a:spLocks noGrp="1"/>
          </p:cNvSpPr>
          <p:nvPr>
            <p:ph type="body" idx="1"/>
          </p:nvPr>
        </p:nvSpPr>
        <p:spPr/>
        <p:txBody>
          <a:bodyPr/>
          <a:lstStyle/>
          <a:p>
            <a:r>
              <a:rPr lang="en-US" i="0" dirty="0" smtClean="0"/>
              <a:t>Increasing</a:t>
            </a:r>
            <a:r>
              <a:rPr lang="en-US" i="0" baseline="0" dirty="0" smtClean="0"/>
              <a:t> data volume, velocity, and variety has created a growing gap between data and users.</a:t>
            </a:r>
            <a:endParaRPr lang="en-US" i="0" dirty="0" smtClean="0"/>
          </a:p>
          <a:p>
            <a:endParaRPr lang="en-US" i="0" dirty="0" smtClean="0"/>
          </a:p>
          <a:p>
            <a:endParaRPr lang="en-US" i="0" baseline="0" dirty="0" smtClean="0"/>
          </a:p>
          <a:p>
            <a:r>
              <a:rPr lang="en-US" b="1" i="0" baseline="0" dirty="0" smtClean="0"/>
              <a:t>Image Sources:</a:t>
            </a:r>
          </a:p>
          <a:p>
            <a:endParaRPr lang="en-US" i="0" baseline="0" dirty="0" smtClean="0"/>
          </a:p>
          <a:p>
            <a:endParaRPr lang="en-US" i="0" baseline="0" dirty="0" smtClean="0"/>
          </a:p>
          <a:p>
            <a:r>
              <a:rPr lang="en-US" i="0" baseline="0" dirty="0" smtClean="0"/>
              <a:t>Operators: http://</a:t>
            </a:r>
            <a:r>
              <a:rPr lang="en-US" i="0" baseline="0" dirty="0" err="1" smtClean="0"/>
              <a:t>en.wikipedia.org</a:t>
            </a:r>
            <a:r>
              <a:rPr lang="en-US" i="0" baseline="0" dirty="0" smtClean="0"/>
              <a:t>/wiki/</a:t>
            </a:r>
            <a:r>
              <a:rPr lang="en-US" i="0" baseline="0" dirty="0" err="1" smtClean="0"/>
              <a:t>Air_and_Space_Operations_Center</a:t>
            </a:r>
            <a:endParaRPr lang="en-US" i="0" baseline="0" dirty="0" smtClean="0"/>
          </a:p>
          <a:p>
            <a:endParaRPr lang="en-US" i="0" baseline="0" dirty="0" smtClean="0"/>
          </a:p>
          <a:p>
            <a:endParaRPr lang="en-US" i="0" baseline="0" dirty="0" smtClean="0"/>
          </a:p>
          <a:p>
            <a:r>
              <a:rPr lang="en-US" i="0" baseline="0" dirty="0" smtClean="0"/>
              <a:t>Analysts: © Comstock http://</a:t>
            </a:r>
            <a:r>
              <a:rPr lang="en-US" i="0" baseline="0" dirty="0" err="1" smtClean="0"/>
              <a:t>www.gettyimages.com</a:t>
            </a:r>
            <a:r>
              <a:rPr lang="en-US" i="0" baseline="0" dirty="0" smtClean="0"/>
              <a:t>/detail/photo/businessman-at-computer-royalty-free-image/78479774. </a:t>
            </a:r>
          </a:p>
          <a:p>
            <a:endParaRPr lang="en-US" i="0" baseline="0" dirty="0" smtClean="0"/>
          </a:p>
          <a:p>
            <a:endParaRPr lang="en-US" i="0" baseline="0" dirty="0" smtClean="0"/>
          </a:p>
          <a:p>
            <a:r>
              <a:rPr lang="en-US" i="0" baseline="0" dirty="0" smtClean="0"/>
              <a:t>Commanders:  US Forces Korea General News http://</a:t>
            </a:r>
            <a:r>
              <a:rPr lang="en-US" i="0" baseline="0" dirty="0" err="1" smtClean="0"/>
              <a:t>www.usfk.mil</a:t>
            </a:r>
            <a:r>
              <a:rPr lang="en-US" i="0" baseline="0" dirty="0" smtClean="0"/>
              <a:t>/</a:t>
            </a:r>
            <a:r>
              <a:rPr lang="en-US" i="0" baseline="0" dirty="0" err="1" smtClean="0"/>
              <a:t>usfk</a:t>
            </a:r>
            <a:r>
              <a:rPr lang="en-US" i="0" baseline="0" dirty="0" smtClean="0"/>
              <a:t>/%28A%28dL8DLge1ywEkAAAAYzg4NWY4MzMtM2I0OS00YWI5LTljYjctMWQ0NDM4MGUwYzVmgU4GPacw1yQ4-d8XCgyTu_0lbjQ1%29S%28aw5nfc45hpuvapn5pihn0o45%29%29/news.annual.command.post.exercise.winds.down.in.korea.printview.648</a:t>
            </a:r>
          </a:p>
          <a:p>
            <a:endParaRPr lang="en-US" i="0" baseline="0" dirty="0" smtClean="0"/>
          </a:p>
          <a:p>
            <a:endParaRPr lang="en-US" i="0" baseline="0" dirty="0" smtClean="0"/>
          </a:p>
          <a:p>
            <a:r>
              <a:rPr lang="en-US" i="0" baseline="0" dirty="0" smtClean="0"/>
              <a:t>OSINT: Acrobat logo is  © </a:t>
            </a:r>
            <a:r>
              <a:rPr lang="en-US" i="0" dirty="0" smtClean="0"/>
              <a:t>Adobe Systems</a:t>
            </a:r>
            <a:r>
              <a:rPr lang="en-US" i="0" baseline="0" dirty="0" smtClean="0"/>
              <a:t> Inc., © Twitter and  Office 2011 logos are © Microsoft</a:t>
            </a:r>
          </a:p>
          <a:p>
            <a:endParaRPr lang="en-US" i="0" baseline="0" dirty="0" smtClean="0"/>
          </a:p>
          <a:p>
            <a:r>
              <a:rPr lang="en-US" i="0" baseline="0" dirty="0" smtClean="0"/>
              <a:t>Weather: © </a:t>
            </a:r>
            <a:r>
              <a:rPr lang="en-US" i="0" dirty="0" smtClean="0"/>
              <a:t>Rebecca van </a:t>
            </a:r>
            <a:r>
              <a:rPr lang="en-US" i="0" dirty="0" err="1" smtClean="0"/>
              <a:t>Ommen</a:t>
            </a:r>
            <a:r>
              <a:rPr lang="en-US" i="0" dirty="0" smtClean="0"/>
              <a:t> :</a:t>
            </a:r>
            <a:r>
              <a:rPr lang="en-US" i="0" baseline="0" dirty="0" smtClean="0"/>
              <a:t> http://</a:t>
            </a:r>
            <a:r>
              <a:rPr lang="en-US" i="0" baseline="0" dirty="0" err="1" smtClean="0"/>
              <a:t>www.gettyimages.com</a:t>
            </a:r>
            <a:r>
              <a:rPr lang="en-US" i="0" baseline="0" dirty="0" smtClean="0"/>
              <a:t>/detail/photo/paper-craft-weather-royalty-free-image/180478515</a:t>
            </a:r>
          </a:p>
          <a:p>
            <a:endParaRPr lang="en-US" i="0" baseline="0" dirty="0" smtClean="0"/>
          </a:p>
          <a:p>
            <a:r>
              <a:rPr lang="en-US" b="0" i="0" dirty="0" smtClean="0">
                <a:solidFill>
                  <a:srgbClr val="008000"/>
                </a:solidFill>
              </a:rPr>
              <a:t>HUMINT: U.S.</a:t>
            </a:r>
            <a:r>
              <a:rPr lang="en-US" b="0" i="0" baseline="0" dirty="0" smtClean="0">
                <a:solidFill>
                  <a:srgbClr val="008000"/>
                </a:solidFill>
              </a:rPr>
              <a:t> </a:t>
            </a:r>
            <a:r>
              <a:rPr lang="en-US" b="0" i="0" baseline="0" dirty="0" err="1" smtClean="0">
                <a:solidFill>
                  <a:srgbClr val="008000"/>
                </a:solidFill>
              </a:rPr>
              <a:t>Dept</a:t>
            </a:r>
            <a:r>
              <a:rPr lang="en-US" b="0" i="0" baseline="0" dirty="0" smtClean="0">
                <a:solidFill>
                  <a:srgbClr val="008000"/>
                </a:solidFill>
              </a:rPr>
              <a:t> of State  </a:t>
            </a:r>
            <a:r>
              <a:rPr lang="en-US" b="0" i="0" dirty="0" smtClean="0">
                <a:solidFill>
                  <a:srgbClr val="008000"/>
                </a:solidFill>
              </a:rPr>
              <a:t>http://</a:t>
            </a:r>
            <a:r>
              <a:rPr lang="en-US" b="0" i="0" dirty="0" err="1" smtClean="0">
                <a:solidFill>
                  <a:srgbClr val="008000"/>
                </a:solidFill>
              </a:rPr>
              <a:t>www.rewardsforjustice.net</a:t>
            </a:r>
            <a:r>
              <a:rPr lang="en-US" b="0" i="0" dirty="0" smtClean="0">
                <a:solidFill>
                  <a:srgbClr val="008000"/>
                </a:solidFill>
              </a:rPr>
              <a:t>/</a:t>
            </a:r>
            <a:r>
              <a:rPr lang="en-US" b="0" i="0" dirty="0" err="1" smtClean="0">
                <a:solidFill>
                  <a:srgbClr val="008000"/>
                </a:solidFill>
              </a:rPr>
              <a:t>index.cfm?page</a:t>
            </a:r>
            <a:r>
              <a:rPr lang="en-US" b="0" i="0" dirty="0" smtClean="0">
                <a:solidFill>
                  <a:srgbClr val="008000"/>
                </a:solidFill>
              </a:rPr>
              <a:t>=</a:t>
            </a:r>
            <a:r>
              <a:rPr lang="en-US" b="0" i="0" dirty="0" err="1" smtClean="0">
                <a:solidFill>
                  <a:srgbClr val="008000"/>
                </a:solidFill>
              </a:rPr>
              <a:t>zulkifli&amp;language</a:t>
            </a:r>
            <a:r>
              <a:rPr lang="en-US" b="0" i="0" dirty="0" smtClean="0">
                <a:solidFill>
                  <a:srgbClr val="008000"/>
                </a:solidFill>
              </a:rPr>
              <a:t>=</a:t>
            </a:r>
            <a:r>
              <a:rPr lang="en-US" b="0" i="0" dirty="0" err="1" smtClean="0">
                <a:solidFill>
                  <a:srgbClr val="008000"/>
                </a:solidFill>
              </a:rPr>
              <a:t>english</a:t>
            </a:r>
            <a:endParaRPr lang="en-US" b="0" i="0" dirty="0" smtClean="0">
              <a:solidFill>
                <a:srgbClr val="008000"/>
              </a:solidFill>
            </a:endParaRPr>
          </a:p>
          <a:p>
            <a:endParaRPr lang="en-US" b="0" i="0" baseline="0" dirty="0" smtClean="0">
              <a:solidFill>
                <a:srgbClr val="008000"/>
              </a:solidFill>
            </a:endParaRPr>
          </a:p>
          <a:p>
            <a:r>
              <a:rPr lang="en-US" b="0" i="0" baseline="0" dirty="0" smtClean="0">
                <a:solidFill>
                  <a:srgbClr val="008000"/>
                </a:solidFill>
              </a:rPr>
              <a:t>C2: http://</a:t>
            </a:r>
            <a:r>
              <a:rPr lang="en-US" b="0" i="0" baseline="0" dirty="0" err="1" smtClean="0">
                <a:solidFill>
                  <a:srgbClr val="008000"/>
                </a:solidFill>
              </a:rPr>
              <a:t>www.disa.mil</a:t>
            </a:r>
            <a:r>
              <a:rPr lang="en-US" b="0" i="0" baseline="0" dirty="0" smtClean="0">
                <a:solidFill>
                  <a:srgbClr val="008000"/>
                </a:solidFill>
              </a:rPr>
              <a:t>/Services/Command-and-Control/GCCS-J</a:t>
            </a:r>
          </a:p>
          <a:p>
            <a:endParaRPr lang="en-US" b="0" i="0" baseline="0" dirty="0" smtClean="0">
              <a:solidFill>
                <a:srgbClr val="008000"/>
              </a:solidFill>
            </a:endParaRPr>
          </a:p>
          <a:p>
            <a:r>
              <a:rPr lang="en-US" b="0" i="0" baseline="0" dirty="0" smtClean="0">
                <a:solidFill>
                  <a:srgbClr val="008000"/>
                </a:solidFill>
              </a:rPr>
              <a:t>Ground: </a:t>
            </a:r>
            <a:r>
              <a:rPr lang="en-US" i="0" dirty="0" smtClean="0"/>
              <a:t>Staff Sgt. William Tremblay/U.S. Army via Wired : http://</a:t>
            </a:r>
            <a:r>
              <a:rPr lang="en-US" i="0" dirty="0" err="1" smtClean="0"/>
              <a:t>www.wired.com</a:t>
            </a:r>
            <a:r>
              <a:rPr lang="en-US" i="0" dirty="0" smtClean="0"/>
              <a:t>/</a:t>
            </a:r>
            <a:r>
              <a:rPr lang="en-US" i="0" dirty="0" err="1" smtClean="0"/>
              <a:t>dangerroom</a:t>
            </a:r>
            <a:r>
              <a:rPr lang="en-US" i="0" dirty="0" smtClean="0"/>
              <a:t>/2010/09/afghan-biometric-dragnet-could-snag-millions/</a:t>
            </a:r>
          </a:p>
          <a:p>
            <a:endParaRPr lang="en-US" b="0" i="0" baseline="0" dirty="0" smtClean="0"/>
          </a:p>
          <a:p>
            <a:r>
              <a:rPr lang="en-US" b="0" i="0" baseline="0" dirty="0" smtClean="0"/>
              <a:t>Maritime: T</a:t>
            </a:r>
            <a:r>
              <a:rPr lang="en-US" i="0" dirty="0" smtClean="0"/>
              <a:t>his file is a work of a sailor or employee of the </a:t>
            </a:r>
            <a:r>
              <a:rPr lang="en-US" i="0" dirty="0" smtClean="0">
                <a:hlinkClick r:id="rId3" tooltip="w:United States Navy"/>
              </a:rPr>
              <a:t>U.S. Navy</a:t>
            </a:r>
            <a:r>
              <a:rPr lang="en-US" i="0" dirty="0" smtClean="0"/>
              <a:t>, taken or made as part of that person's official duties. As a </a:t>
            </a:r>
            <a:r>
              <a:rPr lang="en-US" i="0" dirty="0" smtClean="0">
                <a:hlinkClick r:id="rId4" tooltip="w:Work of the United States Government"/>
              </a:rPr>
              <a:t>work</a:t>
            </a:r>
            <a:r>
              <a:rPr lang="en-US" i="0" dirty="0" smtClean="0"/>
              <a:t> of the </a:t>
            </a:r>
            <a:r>
              <a:rPr lang="en-US" i="0" dirty="0" smtClean="0">
                <a:hlinkClick r:id="rId5" tooltip="w:Federal government of the United States"/>
              </a:rPr>
              <a:t>U.S. federal government</a:t>
            </a:r>
            <a:r>
              <a:rPr lang="en-US" i="0" dirty="0" smtClean="0"/>
              <a:t>, the image is in the </a:t>
            </a:r>
            <a:r>
              <a:rPr lang="en-US" b="1" i="0" dirty="0" smtClean="0">
                <a:hlinkClick r:id="rId6" tooltip="w:public domain"/>
              </a:rPr>
              <a:t>public domain</a:t>
            </a:r>
            <a:r>
              <a:rPr lang="en-US" i="0" dirty="0" smtClean="0"/>
              <a:t>. http://</a:t>
            </a:r>
            <a:r>
              <a:rPr lang="en-US" i="0" dirty="0" err="1" smtClean="0"/>
              <a:t>en.wikipedia.org</a:t>
            </a:r>
            <a:r>
              <a:rPr lang="en-US" i="0" dirty="0" smtClean="0"/>
              <a:t>/wiki/File:USS_Lake_Champlain_%28CG-57%29.JPG</a:t>
            </a:r>
            <a:endParaRPr lang="en-US" b="0" i="0" baseline="0" dirty="0" smtClean="0"/>
          </a:p>
          <a:p>
            <a:endParaRPr lang="en-US" i="0" baseline="0" dirty="0" smtClean="0"/>
          </a:p>
          <a:p>
            <a:r>
              <a:rPr lang="en-US" i="0" baseline="0" dirty="0" smtClean="0"/>
              <a:t>Air: </a:t>
            </a:r>
            <a:r>
              <a:rPr lang="en-US" i="0" dirty="0" smtClean="0"/>
              <a:t>This image or file is a work of a </a:t>
            </a:r>
            <a:r>
              <a:rPr lang="en-US" i="0" dirty="0" smtClean="0">
                <a:hlinkClick r:id="rId7" tooltip="United States Air Force"/>
              </a:rPr>
              <a:t>U.S. Air Force</a:t>
            </a:r>
            <a:r>
              <a:rPr lang="en-US" i="0" dirty="0" smtClean="0"/>
              <a:t> Airman or employee, taken or made as part of that person's official duties. As a </a:t>
            </a:r>
            <a:r>
              <a:rPr lang="en-US" i="0" dirty="0" smtClean="0">
                <a:hlinkClick r:id="rId4" tooltip="en:Work of the United States Government"/>
              </a:rPr>
              <a:t>work</a:t>
            </a:r>
            <a:r>
              <a:rPr lang="en-US" i="0" dirty="0" smtClean="0"/>
              <a:t> of the </a:t>
            </a:r>
            <a:r>
              <a:rPr lang="en-US" i="0" dirty="0" smtClean="0">
                <a:hlinkClick r:id="rId8" tooltip="en:Federal Government of the United States"/>
              </a:rPr>
              <a:t>U.S. federal government</a:t>
            </a:r>
            <a:r>
              <a:rPr lang="en-US" i="0" dirty="0" smtClean="0"/>
              <a:t>, the image or file is in the </a:t>
            </a:r>
            <a:r>
              <a:rPr lang="en-US" b="1" i="0" dirty="0" smtClean="0">
                <a:hlinkClick r:id="rId6" tooltip="en:public domain"/>
              </a:rPr>
              <a:t>public domain</a:t>
            </a:r>
            <a:r>
              <a:rPr lang="en-US" i="0" dirty="0" smtClean="0"/>
              <a:t>. http://</a:t>
            </a:r>
            <a:r>
              <a:rPr lang="en-US" i="0" dirty="0" err="1" smtClean="0"/>
              <a:t>en.wikipedia.org</a:t>
            </a:r>
            <a:r>
              <a:rPr lang="en-US" i="0" dirty="0" smtClean="0"/>
              <a:t>/wiki/File:MQ-9_Reaper_in_flight_%282007%29.jpg</a:t>
            </a:r>
          </a:p>
          <a:p>
            <a:endParaRPr lang="en-US" i="0" baseline="0" dirty="0" smtClean="0"/>
          </a:p>
          <a:p>
            <a:r>
              <a:rPr lang="en-US" i="0" baseline="0" dirty="0" smtClean="0"/>
              <a:t>Space: T</a:t>
            </a:r>
            <a:r>
              <a:rPr lang="en-US" i="0" dirty="0" smtClean="0"/>
              <a:t>his file is in the </a:t>
            </a:r>
            <a:r>
              <a:rPr lang="en-US" b="1" i="0" dirty="0" smtClean="0">
                <a:hlinkClick r:id="rId6" tooltip="w:public domain"/>
              </a:rPr>
              <a:t>public domain</a:t>
            </a:r>
            <a:r>
              <a:rPr lang="en-US" i="0" dirty="0" smtClean="0"/>
              <a:t> because it was solely created by </a:t>
            </a:r>
            <a:r>
              <a:rPr lang="en-US" i="0" dirty="0" smtClean="0">
                <a:hlinkClick r:id="rId9" tooltip="w:NASA"/>
              </a:rPr>
              <a:t>NASA</a:t>
            </a:r>
            <a:r>
              <a:rPr lang="en-US" i="0" dirty="0" smtClean="0"/>
              <a:t>. NASA copyright policy states that "NASA material is not protected by copyright </a:t>
            </a:r>
            <a:r>
              <a:rPr lang="en-US" b="1" i="0" dirty="0" smtClean="0"/>
              <a:t>unless noted</a:t>
            </a:r>
            <a:r>
              <a:rPr lang="en-US" i="0" dirty="0" smtClean="0"/>
              <a:t>". http://</a:t>
            </a:r>
            <a:r>
              <a:rPr lang="en-US" i="0" dirty="0" err="1" smtClean="0"/>
              <a:t>en.wikipedia.org</a:t>
            </a:r>
            <a:r>
              <a:rPr lang="en-US" i="0" dirty="0" smtClean="0"/>
              <a:t>/wiki/</a:t>
            </a:r>
            <a:r>
              <a:rPr lang="en-US" i="0" dirty="0" err="1" smtClean="0"/>
              <a:t>File:CloudSat</a:t>
            </a:r>
            <a:r>
              <a:rPr lang="en-US" i="0" dirty="0" smtClean="0"/>
              <a:t>_-_</a:t>
            </a:r>
            <a:r>
              <a:rPr lang="en-US" i="0" dirty="0" err="1" smtClean="0"/>
              <a:t>Artist_Concept.jpg</a:t>
            </a:r>
            <a:endParaRPr lang="en-US" i="0" dirty="0" smtClean="0"/>
          </a:p>
          <a:p>
            <a:endParaRPr lang="en-US" i="0" baseline="0" dirty="0" smtClean="0"/>
          </a:p>
          <a:p>
            <a:r>
              <a:rPr lang="en-US" i="0" baseline="0" dirty="0" smtClean="0"/>
              <a:t>Cyber: © </a:t>
            </a:r>
            <a:r>
              <a:rPr lang="en-US" dirty="0" err="1" smtClean="0"/>
              <a:t>derrrek</a:t>
            </a:r>
            <a:r>
              <a:rPr lang="en-US" dirty="0" smtClean="0"/>
              <a:t> : http://</a:t>
            </a:r>
            <a:r>
              <a:rPr lang="en-US" dirty="0" err="1" smtClean="0"/>
              <a:t>www.gettyimages.com</a:t>
            </a:r>
            <a:r>
              <a:rPr lang="en-US" dirty="0" smtClean="0"/>
              <a:t>/detail/illustration/abstract-backgrounds-royalty-free-illustration/185548379</a:t>
            </a:r>
          </a:p>
          <a:p>
            <a:endParaRPr lang="en-US" i="0" baseline="0" dirty="0" smtClean="0"/>
          </a:p>
          <a:p>
            <a:endParaRPr lang="en-US" b="1" i="0" baseline="0" dirty="0" smtClean="0"/>
          </a:p>
          <a:p>
            <a:r>
              <a:rPr lang="en-US" b="1" i="0" baseline="0" dirty="0" smtClean="0"/>
              <a:t>This graphic was previously approved for public release as </a:t>
            </a:r>
            <a:r>
              <a:rPr lang="en-US" b="1" dirty="0" smtClean="0"/>
              <a:t>MS-77705</a:t>
            </a:r>
            <a:endParaRPr lang="en-US" b="1" i="0" baseline="0" dirty="0" smtClean="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solidFill>
                  <a:prstClr val="black"/>
                </a:solidFill>
                <a:latin typeface="Calibri"/>
              </a:rPr>
              <a:pPr/>
              <a:t>7</a:t>
            </a:fld>
            <a:endParaRPr lang="en-US" altLang="en-US">
              <a:solidFill>
                <a:prstClr val="black"/>
              </a:solidFill>
              <a:latin typeface="Calibri"/>
            </a:endParaRPr>
          </a:p>
        </p:txBody>
      </p:sp>
    </p:spTree>
    <p:extLst>
      <p:ext uri="{BB962C8B-B14F-4D97-AF65-F5344CB8AC3E}">
        <p14:creationId xmlns:p14="http://schemas.microsoft.com/office/powerpoint/2010/main" val="111098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i="0" dirty="0" smtClean="0"/>
              <a:t>Increasing</a:t>
            </a:r>
            <a:r>
              <a:rPr lang="en-US" i="0" baseline="0" dirty="0" smtClean="0"/>
              <a:t> data volume, velocity, and variety has created a growing gap between data and users.</a:t>
            </a:r>
            <a:endParaRPr lang="en-US" i="0" dirty="0" smtClean="0"/>
          </a:p>
          <a:p>
            <a:endParaRPr lang="en-US" i="0" dirty="0" smtClean="0"/>
          </a:p>
          <a:p>
            <a:endParaRPr lang="en-US" i="0" baseline="0" dirty="0" smtClean="0"/>
          </a:p>
          <a:p>
            <a:r>
              <a:rPr lang="en-US" b="1" i="0" baseline="0" dirty="0" smtClean="0"/>
              <a:t>Image Sources:</a:t>
            </a:r>
          </a:p>
          <a:p>
            <a:endParaRPr lang="en-US" i="0" baseline="0" dirty="0" smtClean="0"/>
          </a:p>
          <a:p>
            <a:endParaRPr lang="en-US" i="0" baseline="0" dirty="0" smtClean="0"/>
          </a:p>
          <a:p>
            <a:r>
              <a:rPr lang="en-US" i="0" baseline="0" dirty="0" smtClean="0"/>
              <a:t>Operators: http://</a:t>
            </a:r>
            <a:r>
              <a:rPr lang="en-US" i="0" baseline="0" dirty="0" err="1" smtClean="0"/>
              <a:t>en.wikipedia.org</a:t>
            </a:r>
            <a:r>
              <a:rPr lang="en-US" i="0" baseline="0" dirty="0" smtClean="0"/>
              <a:t>/wiki/</a:t>
            </a:r>
            <a:r>
              <a:rPr lang="en-US" i="0" baseline="0" dirty="0" err="1" smtClean="0"/>
              <a:t>Air_and_Space_Operations_Center</a:t>
            </a:r>
            <a:endParaRPr lang="en-US" i="0" baseline="0" dirty="0" smtClean="0"/>
          </a:p>
          <a:p>
            <a:endParaRPr lang="en-US" i="0" baseline="0" dirty="0" smtClean="0"/>
          </a:p>
          <a:p>
            <a:endParaRPr lang="en-US" i="0" baseline="0" dirty="0" smtClean="0"/>
          </a:p>
          <a:p>
            <a:r>
              <a:rPr lang="en-US" i="0" baseline="0" dirty="0" smtClean="0"/>
              <a:t>Analysts: © Comstock http://</a:t>
            </a:r>
            <a:r>
              <a:rPr lang="en-US" i="0" baseline="0" dirty="0" err="1" smtClean="0"/>
              <a:t>www.gettyimages.com</a:t>
            </a:r>
            <a:r>
              <a:rPr lang="en-US" i="0" baseline="0" dirty="0" smtClean="0"/>
              <a:t>/detail/photo/businessman-at-computer-royalty-free-image/78479774. </a:t>
            </a:r>
          </a:p>
          <a:p>
            <a:endParaRPr lang="en-US" i="0" baseline="0" dirty="0" smtClean="0"/>
          </a:p>
          <a:p>
            <a:endParaRPr lang="en-US" i="0" baseline="0" dirty="0" smtClean="0"/>
          </a:p>
          <a:p>
            <a:r>
              <a:rPr lang="en-US" i="0" baseline="0" dirty="0" smtClean="0"/>
              <a:t>Commanders:  US Forces Korea General News http://</a:t>
            </a:r>
            <a:r>
              <a:rPr lang="en-US" i="0" baseline="0" dirty="0" err="1" smtClean="0"/>
              <a:t>www.usfk.mil</a:t>
            </a:r>
            <a:r>
              <a:rPr lang="en-US" i="0" baseline="0" dirty="0" smtClean="0"/>
              <a:t>/</a:t>
            </a:r>
            <a:r>
              <a:rPr lang="en-US" i="0" baseline="0" dirty="0" err="1" smtClean="0"/>
              <a:t>usfk</a:t>
            </a:r>
            <a:r>
              <a:rPr lang="en-US" i="0" baseline="0" dirty="0" smtClean="0"/>
              <a:t>/%28A%28dL8DLge1ywEkAAAAYzg4NWY4MzMtM2I0OS00YWI5LTljYjctMWQ0NDM4MGUwYzVmgU4GPacw1yQ4-d8XCgyTu_0lbjQ1%29S%28aw5nfc45hpuvapn5pihn0o45%29%29/news.annual.command.post.exercise.winds.down.in.korea.printview.648</a:t>
            </a:r>
          </a:p>
          <a:p>
            <a:endParaRPr lang="en-US" i="0" baseline="0" dirty="0" smtClean="0"/>
          </a:p>
          <a:p>
            <a:endParaRPr lang="en-US" i="0" baseline="0" dirty="0" smtClean="0"/>
          </a:p>
          <a:p>
            <a:r>
              <a:rPr lang="en-US" i="0" baseline="0" dirty="0" smtClean="0"/>
              <a:t>OSINT: Acrobat logo is  © </a:t>
            </a:r>
            <a:r>
              <a:rPr lang="en-US" i="0" dirty="0" smtClean="0"/>
              <a:t>Adobe Systems</a:t>
            </a:r>
            <a:r>
              <a:rPr lang="en-US" i="0" baseline="0" dirty="0" smtClean="0"/>
              <a:t> Inc., © Twitter and  Office 2011 logos are © Microsoft</a:t>
            </a:r>
          </a:p>
          <a:p>
            <a:endParaRPr lang="en-US" i="0" baseline="0" dirty="0" smtClean="0"/>
          </a:p>
          <a:p>
            <a:r>
              <a:rPr lang="en-US" i="0" baseline="0" dirty="0" smtClean="0"/>
              <a:t>Weather: © </a:t>
            </a:r>
            <a:r>
              <a:rPr lang="en-US" i="0" dirty="0" smtClean="0"/>
              <a:t>Rebecca van </a:t>
            </a:r>
            <a:r>
              <a:rPr lang="en-US" i="0" dirty="0" err="1" smtClean="0"/>
              <a:t>Ommen</a:t>
            </a:r>
            <a:r>
              <a:rPr lang="en-US" i="0" dirty="0" smtClean="0"/>
              <a:t> :</a:t>
            </a:r>
            <a:r>
              <a:rPr lang="en-US" i="0" baseline="0" dirty="0" smtClean="0"/>
              <a:t> http://</a:t>
            </a:r>
            <a:r>
              <a:rPr lang="en-US" i="0" baseline="0" dirty="0" err="1" smtClean="0"/>
              <a:t>www.gettyimages.com</a:t>
            </a:r>
            <a:r>
              <a:rPr lang="en-US" i="0" baseline="0" dirty="0" smtClean="0"/>
              <a:t>/detail/photo/paper-craft-weather-royalty-free-image/180478515</a:t>
            </a:r>
          </a:p>
          <a:p>
            <a:endParaRPr lang="en-US" i="0" baseline="0" dirty="0" smtClean="0"/>
          </a:p>
          <a:p>
            <a:r>
              <a:rPr lang="en-US" b="0" i="0" dirty="0" smtClean="0">
                <a:solidFill>
                  <a:srgbClr val="008000"/>
                </a:solidFill>
              </a:rPr>
              <a:t>HUMINT: U.S.</a:t>
            </a:r>
            <a:r>
              <a:rPr lang="en-US" b="0" i="0" baseline="0" dirty="0" smtClean="0">
                <a:solidFill>
                  <a:srgbClr val="008000"/>
                </a:solidFill>
              </a:rPr>
              <a:t> </a:t>
            </a:r>
            <a:r>
              <a:rPr lang="en-US" b="0" i="0" baseline="0" dirty="0" err="1" smtClean="0">
                <a:solidFill>
                  <a:srgbClr val="008000"/>
                </a:solidFill>
              </a:rPr>
              <a:t>Dept</a:t>
            </a:r>
            <a:r>
              <a:rPr lang="en-US" b="0" i="0" baseline="0" dirty="0" smtClean="0">
                <a:solidFill>
                  <a:srgbClr val="008000"/>
                </a:solidFill>
              </a:rPr>
              <a:t> of State  </a:t>
            </a:r>
            <a:r>
              <a:rPr lang="en-US" b="0" i="0" dirty="0" smtClean="0">
                <a:solidFill>
                  <a:srgbClr val="008000"/>
                </a:solidFill>
              </a:rPr>
              <a:t>http://</a:t>
            </a:r>
            <a:r>
              <a:rPr lang="en-US" b="0" i="0" dirty="0" err="1" smtClean="0">
                <a:solidFill>
                  <a:srgbClr val="008000"/>
                </a:solidFill>
              </a:rPr>
              <a:t>www.rewardsforjustice.net</a:t>
            </a:r>
            <a:r>
              <a:rPr lang="en-US" b="0" i="0" dirty="0" smtClean="0">
                <a:solidFill>
                  <a:srgbClr val="008000"/>
                </a:solidFill>
              </a:rPr>
              <a:t>/</a:t>
            </a:r>
            <a:r>
              <a:rPr lang="en-US" b="0" i="0" dirty="0" err="1" smtClean="0">
                <a:solidFill>
                  <a:srgbClr val="008000"/>
                </a:solidFill>
              </a:rPr>
              <a:t>index.cfm?page</a:t>
            </a:r>
            <a:r>
              <a:rPr lang="en-US" b="0" i="0" dirty="0" smtClean="0">
                <a:solidFill>
                  <a:srgbClr val="008000"/>
                </a:solidFill>
              </a:rPr>
              <a:t>=</a:t>
            </a:r>
            <a:r>
              <a:rPr lang="en-US" b="0" i="0" dirty="0" err="1" smtClean="0">
                <a:solidFill>
                  <a:srgbClr val="008000"/>
                </a:solidFill>
              </a:rPr>
              <a:t>zulkifli&amp;language</a:t>
            </a:r>
            <a:r>
              <a:rPr lang="en-US" b="0" i="0" dirty="0" smtClean="0">
                <a:solidFill>
                  <a:srgbClr val="008000"/>
                </a:solidFill>
              </a:rPr>
              <a:t>=</a:t>
            </a:r>
            <a:r>
              <a:rPr lang="en-US" b="0" i="0" dirty="0" err="1" smtClean="0">
                <a:solidFill>
                  <a:srgbClr val="008000"/>
                </a:solidFill>
              </a:rPr>
              <a:t>english</a:t>
            </a:r>
            <a:endParaRPr lang="en-US" b="0" i="0" dirty="0" smtClean="0">
              <a:solidFill>
                <a:srgbClr val="008000"/>
              </a:solidFill>
            </a:endParaRPr>
          </a:p>
          <a:p>
            <a:endParaRPr lang="en-US" b="0" i="0" baseline="0" dirty="0" smtClean="0">
              <a:solidFill>
                <a:srgbClr val="008000"/>
              </a:solidFill>
            </a:endParaRPr>
          </a:p>
          <a:p>
            <a:r>
              <a:rPr lang="en-US" b="0" i="0" baseline="0" dirty="0" smtClean="0">
                <a:solidFill>
                  <a:srgbClr val="008000"/>
                </a:solidFill>
              </a:rPr>
              <a:t>C2: http://</a:t>
            </a:r>
            <a:r>
              <a:rPr lang="en-US" b="0" i="0" baseline="0" dirty="0" err="1" smtClean="0">
                <a:solidFill>
                  <a:srgbClr val="008000"/>
                </a:solidFill>
              </a:rPr>
              <a:t>www.disa.mil</a:t>
            </a:r>
            <a:r>
              <a:rPr lang="en-US" b="0" i="0" baseline="0" dirty="0" smtClean="0">
                <a:solidFill>
                  <a:srgbClr val="008000"/>
                </a:solidFill>
              </a:rPr>
              <a:t>/Services/Command-and-Control/GCCS-J</a:t>
            </a:r>
          </a:p>
          <a:p>
            <a:endParaRPr lang="en-US" b="0" i="0" baseline="0" dirty="0" smtClean="0">
              <a:solidFill>
                <a:srgbClr val="008000"/>
              </a:solidFill>
            </a:endParaRPr>
          </a:p>
          <a:p>
            <a:r>
              <a:rPr lang="en-US" b="0" i="0" baseline="0" dirty="0" smtClean="0">
                <a:solidFill>
                  <a:srgbClr val="008000"/>
                </a:solidFill>
              </a:rPr>
              <a:t>Ground: </a:t>
            </a:r>
            <a:r>
              <a:rPr lang="en-US" i="0" dirty="0" smtClean="0"/>
              <a:t>Staff Sgt. William Tremblay/U.S. Army via Wired : http://</a:t>
            </a:r>
            <a:r>
              <a:rPr lang="en-US" i="0" dirty="0" err="1" smtClean="0"/>
              <a:t>www.wired.com</a:t>
            </a:r>
            <a:r>
              <a:rPr lang="en-US" i="0" dirty="0" smtClean="0"/>
              <a:t>/</a:t>
            </a:r>
            <a:r>
              <a:rPr lang="en-US" i="0" dirty="0" err="1" smtClean="0"/>
              <a:t>dangerroom</a:t>
            </a:r>
            <a:r>
              <a:rPr lang="en-US" i="0" dirty="0" smtClean="0"/>
              <a:t>/2010/09/afghan-biometric-dragnet-could-snag-millions/</a:t>
            </a:r>
          </a:p>
          <a:p>
            <a:endParaRPr lang="en-US" b="0" i="0" baseline="0" dirty="0" smtClean="0"/>
          </a:p>
          <a:p>
            <a:r>
              <a:rPr lang="en-US" b="0" i="0" baseline="0" dirty="0" smtClean="0"/>
              <a:t>Maritime: T</a:t>
            </a:r>
            <a:r>
              <a:rPr lang="en-US" i="0" dirty="0" smtClean="0"/>
              <a:t>his file is a work of a sailor or employee of the </a:t>
            </a:r>
            <a:r>
              <a:rPr lang="en-US" i="0" dirty="0" smtClean="0">
                <a:hlinkClick r:id="rId3" tooltip="w:United States Navy"/>
              </a:rPr>
              <a:t>U.S. Navy</a:t>
            </a:r>
            <a:r>
              <a:rPr lang="en-US" i="0" dirty="0" smtClean="0"/>
              <a:t>, taken or made as part of that person's official duties. As a </a:t>
            </a:r>
            <a:r>
              <a:rPr lang="en-US" i="0" dirty="0" smtClean="0">
                <a:hlinkClick r:id="rId4" tooltip="w:Work of the United States Government"/>
              </a:rPr>
              <a:t>work</a:t>
            </a:r>
            <a:r>
              <a:rPr lang="en-US" i="0" dirty="0" smtClean="0"/>
              <a:t> of the </a:t>
            </a:r>
            <a:r>
              <a:rPr lang="en-US" i="0" dirty="0" smtClean="0">
                <a:hlinkClick r:id="rId5" tooltip="w:Federal government of the United States"/>
              </a:rPr>
              <a:t>U.S. federal government</a:t>
            </a:r>
            <a:r>
              <a:rPr lang="en-US" i="0" dirty="0" smtClean="0"/>
              <a:t>, the image is in the </a:t>
            </a:r>
            <a:r>
              <a:rPr lang="en-US" b="1" i="0" dirty="0" smtClean="0">
                <a:hlinkClick r:id="rId6" tooltip="w:public domain"/>
              </a:rPr>
              <a:t>public domain</a:t>
            </a:r>
            <a:r>
              <a:rPr lang="en-US" i="0" dirty="0" smtClean="0"/>
              <a:t>. http://</a:t>
            </a:r>
            <a:r>
              <a:rPr lang="en-US" i="0" dirty="0" err="1" smtClean="0"/>
              <a:t>en.wikipedia.org</a:t>
            </a:r>
            <a:r>
              <a:rPr lang="en-US" i="0" dirty="0" smtClean="0"/>
              <a:t>/wiki/File:USS_Lake_Champlain_%28CG-57%29.JPG</a:t>
            </a:r>
            <a:endParaRPr lang="en-US" b="0" i="0" baseline="0" dirty="0" smtClean="0"/>
          </a:p>
          <a:p>
            <a:endParaRPr lang="en-US" i="0" baseline="0" dirty="0" smtClean="0"/>
          </a:p>
          <a:p>
            <a:r>
              <a:rPr lang="en-US" i="0" baseline="0" dirty="0" smtClean="0"/>
              <a:t>Air: </a:t>
            </a:r>
            <a:r>
              <a:rPr lang="en-US" i="0" dirty="0" smtClean="0"/>
              <a:t>This image or file is a work of a </a:t>
            </a:r>
            <a:r>
              <a:rPr lang="en-US" i="0" dirty="0" smtClean="0">
                <a:hlinkClick r:id="rId7" tooltip="United States Air Force"/>
              </a:rPr>
              <a:t>U.S. Air Force</a:t>
            </a:r>
            <a:r>
              <a:rPr lang="en-US" i="0" dirty="0" smtClean="0"/>
              <a:t> Airman or employee, taken or made as part of that person's official duties. As a </a:t>
            </a:r>
            <a:r>
              <a:rPr lang="en-US" i="0" dirty="0" smtClean="0">
                <a:hlinkClick r:id="rId4" tooltip="en:Work of the United States Government"/>
              </a:rPr>
              <a:t>work</a:t>
            </a:r>
            <a:r>
              <a:rPr lang="en-US" i="0" dirty="0" smtClean="0"/>
              <a:t> of the </a:t>
            </a:r>
            <a:r>
              <a:rPr lang="en-US" i="0" dirty="0" smtClean="0">
                <a:hlinkClick r:id="rId8" tooltip="en:Federal Government of the United States"/>
              </a:rPr>
              <a:t>U.S. federal government</a:t>
            </a:r>
            <a:r>
              <a:rPr lang="en-US" i="0" dirty="0" smtClean="0"/>
              <a:t>, the image or file is in the </a:t>
            </a:r>
            <a:r>
              <a:rPr lang="en-US" b="1" i="0" dirty="0" smtClean="0">
                <a:hlinkClick r:id="rId6" tooltip="en:public domain"/>
              </a:rPr>
              <a:t>public domain</a:t>
            </a:r>
            <a:r>
              <a:rPr lang="en-US" i="0" dirty="0" smtClean="0"/>
              <a:t>. http://</a:t>
            </a:r>
            <a:r>
              <a:rPr lang="en-US" i="0" dirty="0" err="1" smtClean="0"/>
              <a:t>en.wikipedia.org</a:t>
            </a:r>
            <a:r>
              <a:rPr lang="en-US" i="0" dirty="0" smtClean="0"/>
              <a:t>/wiki/File:MQ-9_Reaper_in_flight_%282007%29.jpg</a:t>
            </a:r>
          </a:p>
          <a:p>
            <a:endParaRPr lang="en-US" i="0" baseline="0" dirty="0" smtClean="0"/>
          </a:p>
          <a:p>
            <a:r>
              <a:rPr lang="en-US" i="0" baseline="0" dirty="0" smtClean="0"/>
              <a:t>Space: T</a:t>
            </a:r>
            <a:r>
              <a:rPr lang="en-US" i="0" dirty="0" smtClean="0"/>
              <a:t>his file is in the </a:t>
            </a:r>
            <a:r>
              <a:rPr lang="en-US" b="1" i="0" dirty="0" smtClean="0">
                <a:hlinkClick r:id="rId6" tooltip="w:public domain"/>
              </a:rPr>
              <a:t>public domain</a:t>
            </a:r>
            <a:r>
              <a:rPr lang="en-US" i="0" dirty="0" smtClean="0"/>
              <a:t> because it was solely created by </a:t>
            </a:r>
            <a:r>
              <a:rPr lang="en-US" i="0" dirty="0" smtClean="0">
                <a:hlinkClick r:id="rId9" tooltip="w:NASA"/>
              </a:rPr>
              <a:t>NASA</a:t>
            </a:r>
            <a:r>
              <a:rPr lang="en-US" i="0" dirty="0" smtClean="0"/>
              <a:t>. NASA copyright policy states that "NASA material is not protected by copyright </a:t>
            </a:r>
            <a:r>
              <a:rPr lang="en-US" b="1" i="0" dirty="0" smtClean="0"/>
              <a:t>unless noted</a:t>
            </a:r>
            <a:r>
              <a:rPr lang="en-US" i="0" dirty="0" smtClean="0"/>
              <a:t>". http://</a:t>
            </a:r>
            <a:r>
              <a:rPr lang="en-US" i="0" dirty="0" err="1" smtClean="0"/>
              <a:t>en.wikipedia.org</a:t>
            </a:r>
            <a:r>
              <a:rPr lang="en-US" i="0" dirty="0" smtClean="0"/>
              <a:t>/wiki/</a:t>
            </a:r>
            <a:r>
              <a:rPr lang="en-US" i="0" dirty="0" err="1" smtClean="0"/>
              <a:t>File:CloudSat</a:t>
            </a:r>
            <a:r>
              <a:rPr lang="en-US" i="0" dirty="0" smtClean="0"/>
              <a:t>_-_</a:t>
            </a:r>
            <a:r>
              <a:rPr lang="en-US" i="0" dirty="0" err="1" smtClean="0"/>
              <a:t>Artist_Concept.jpg</a:t>
            </a:r>
            <a:endParaRPr lang="en-US" i="0" dirty="0" smtClean="0"/>
          </a:p>
          <a:p>
            <a:endParaRPr lang="en-US" i="0" baseline="0" dirty="0" smtClean="0"/>
          </a:p>
          <a:p>
            <a:r>
              <a:rPr lang="en-US" i="0" baseline="0" dirty="0" smtClean="0"/>
              <a:t>Cyber: © </a:t>
            </a:r>
            <a:r>
              <a:rPr lang="en-US" dirty="0" err="1" smtClean="0"/>
              <a:t>derrrek</a:t>
            </a:r>
            <a:r>
              <a:rPr lang="en-US" dirty="0" smtClean="0"/>
              <a:t> : http://</a:t>
            </a:r>
            <a:r>
              <a:rPr lang="en-US" dirty="0" err="1" smtClean="0"/>
              <a:t>www.gettyimages.com</a:t>
            </a:r>
            <a:r>
              <a:rPr lang="en-US" dirty="0" smtClean="0"/>
              <a:t>/detail/illustration/abstract-backgrounds-royalty-free-illustration/185548379</a:t>
            </a:r>
          </a:p>
          <a:p>
            <a:endParaRPr lang="en-US" i="0" baseline="0" dirty="0" smtClean="0"/>
          </a:p>
          <a:p>
            <a:endParaRPr lang="en-US" b="1" i="0" baseline="0" dirty="0" smtClean="0"/>
          </a:p>
          <a:p>
            <a:r>
              <a:rPr lang="en-US" b="1" i="0" baseline="0" dirty="0" smtClean="0"/>
              <a:t>This graphic was previously approved for public release as </a:t>
            </a:r>
            <a:r>
              <a:rPr lang="en-US" b="1" dirty="0" smtClean="0"/>
              <a:t>MS-77705</a:t>
            </a:r>
            <a:endParaRPr lang="en-US" b="1" i="0" baseline="0" dirty="0" smtClean="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solidFill>
                  <a:prstClr val="black"/>
                </a:solidFill>
                <a:latin typeface="Calibri"/>
              </a:rPr>
              <a:pPr/>
              <a:t>8</a:t>
            </a:fld>
            <a:endParaRPr lang="en-US" altLang="en-US">
              <a:solidFill>
                <a:prstClr val="black"/>
              </a:solidFill>
              <a:latin typeface="Calibri"/>
            </a:endParaRPr>
          </a:p>
        </p:txBody>
      </p:sp>
    </p:spTree>
    <p:extLst>
      <p:ext uri="{BB962C8B-B14F-4D97-AF65-F5344CB8AC3E}">
        <p14:creationId xmlns:p14="http://schemas.microsoft.com/office/powerpoint/2010/main" val="11109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\begin{</a:t>
            </a:r>
            <a:r>
              <a:rPr lang="en-US" dirty="0" err="1" smtClean="0"/>
              <a:t>bmatrix</a:t>
            </a:r>
            <a:r>
              <a:rPr lang="en-US" dirty="0" smtClean="0"/>
              <a:t>}</a:t>
            </a:r>
          </a:p>
          <a:p>
            <a:r>
              <a:rPr lang="en-US" dirty="0" smtClean="0"/>
              <a:t>1 &amp; 1 &amp; 0 &amp; 0 &amp; 0\\ </a:t>
            </a:r>
          </a:p>
          <a:p>
            <a:r>
              <a:rPr lang="en-US" dirty="0" smtClean="0"/>
              <a:t>0 &amp; 1 &amp; 1 &amp; 0 &amp; 0\\ </a:t>
            </a:r>
          </a:p>
          <a:p>
            <a:r>
              <a:rPr lang="en-US" dirty="0" smtClean="0"/>
              <a:t>1 &amp; 0 &amp; 0 &amp; 1 &amp; 0\\ </a:t>
            </a:r>
          </a:p>
          <a:p>
            <a:r>
              <a:rPr lang="en-US" dirty="0" smtClean="0"/>
              <a:t>0 &amp; 0 &amp; 1 &amp; 1 &amp; 0\\ </a:t>
            </a:r>
          </a:p>
          <a:p>
            <a:r>
              <a:rPr lang="en-US" dirty="0" smtClean="0"/>
              <a:t>1 &amp; 0 &amp; 1 &amp; 0 &amp; 0\\ </a:t>
            </a:r>
          </a:p>
          <a:p>
            <a:r>
              <a:rPr lang="en-US" dirty="0" smtClean="0"/>
              <a:t>0 &amp; 1 &amp; 0 &amp; 0 &amp; 1 </a:t>
            </a:r>
          </a:p>
          <a:p>
            <a:r>
              <a:rPr lang="en-US" dirty="0" smtClean="0"/>
              <a:t>\end{</a:t>
            </a:r>
            <a:r>
              <a:rPr lang="en-US" dirty="0" err="1" smtClean="0"/>
              <a:t>bmatrix</a:t>
            </a:r>
            <a:r>
              <a:rPr lang="en-US" dirty="0" smtClean="0"/>
              <a:t>}</a:t>
            </a:r>
          </a:p>
          <a:p>
            <a:endParaRPr lang="en-US" dirty="0" smtClean="0"/>
          </a:p>
          <a:p>
            <a:r>
              <a:rPr lang="en-US" dirty="0" smtClean="0"/>
              <a:t>A = \begin{</a:t>
            </a:r>
            <a:r>
              <a:rPr lang="en-US" dirty="0" err="1" smtClean="0"/>
              <a:t>bmatrix</a:t>
            </a:r>
            <a:r>
              <a:rPr lang="en-US" dirty="0" smtClean="0"/>
              <a:t>}</a:t>
            </a:r>
          </a:p>
          <a:p>
            <a:r>
              <a:rPr lang="en-US" dirty="0" smtClean="0"/>
              <a:t>0 &amp; 1 &amp; 1 &amp; 1 &amp; 0\\ </a:t>
            </a:r>
          </a:p>
          <a:p>
            <a:r>
              <a:rPr lang="en-US" dirty="0" smtClean="0"/>
              <a:t>1 &amp; 0 &amp; 1 &amp; 0 &amp; 1\\ </a:t>
            </a:r>
          </a:p>
          <a:p>
            <a:r>
              <a:rPr lang="en-US" dirty="0" smtClean="0"/>
              <a:t>1 &amp; 1 &amp; 0 &amp; 1 &amp; 0\\ </a:t>
            </a:r>
          </a:p>
          <a:p>
            <a:r>
              <a:rPr lang="en-US" dirty="0" smtClean="0"/>
              <a:t>1 &amp; 0 &amp; 1 &amp; 0 &amp; 0\\ </a:t>
            </a:r>
          </a:p>
          <a:p>
            <a:r>
              <a:rPr lang="en-US" dirty="0" smtClean="0"/>
              <a:t>0 &amp; 1 &amp; 0 &amp; 0 &amp; 0</a:t>
            </a:r>
          </a:p>
          <a:p>
            <a:r>
              <a:rPr lang="en-US" dirty="0" smtClean="0"/>
              <a:t>\end{</a:t>
            </a:r>
            <a:r>
              <a:rPr lang="en-US" dirty="0" err="1" smtClean="0"/>
              <a:t>bmatrix</a:t>
            </a:r>
            <a:r>
              <a:rPr lang="en-US" dirty="0" smtClean="0"/>
              <a:t>}</a:t>
            </a:r>
          </a:p>
          <a:p>
            <a:endParaRPr lang="en-US" dirty="0" smtClean="0"/>
          </a:p>
          <a:p>
            <a:r>
              <a:rPr lang="en-US" dirty="0" smtClean="0"/>
              <a:t>x=6\\</a:t>
            </a:r>
          </a:p>
          <a:p>
            <a:r>
              <a:rPr lang="en-US" dirty="0" smtClean="0"/>
              <a:t>x^{c} = \begin{</a:t>
            </a:r>
            <a:r>
              <a:rPr lang="en-US" dirty="0" err="1" smtClean="0"/>
              <a:t>bmatrix</a:t>
            </a:r>
            <a:r>
              <a:rPr lang="en-US" dirty="0" smtClean="0"/>
              <a:t>}</a:t>
            </a:r>
          </a:p>
          <a:p>
            <a:r>
              <a:rPr lang="en-US" dirty="0" smtClean="0"/>
              <a:t>1 &amp; 2 &amp; 3 &amp; 4 &amp; 5</a:t>
            </a:r>
          </a:p>
          <a:p>
            <a:r>
              <a:rPr lang="en-US" dirty="0" smtClean="0"/>
              <a:t>\end{</a:t>
            </a:r>
            <a:r>
              <a:rPr lang="en-US" dirty="0" err="1" smtClean="0"/>
              <a:t>bmatrix</a:t>
            </a:r>
            <a:r>
              <a:rPr lang="en-US" dirty="0" smtClean="0"/>
              <a:t>}^{T}</a:t>
            </a:r>
          </a:p>
          <a:p>
            <a:endParaRPr lang="en-US" dirty="0" smtClean="0"/>
          </a:p>
          <a:p>
            <a:r>
              <a:rPr lang="en-US" dirty="0" smtClean="0"/>
              <a:t>E(x^{c},:) = \begin{</a:t>
            </a:r>
            <a:r>
              <a:rPr lang="en-US" dirty="0" err="1" smtClean="0"/>
              <a:t>bmatrix</a:t>
            </a:r>
            <a:r>
              <a:rPr lang="en-US" dirty="0" smtClean="0"/>
              <a:t>}</a:t>
            </a:r>
          </a:p>
          <a:p>
            <a:r>
              <a:rPr lang="en-US" dirty="0" smtClean="0"/>
              <a:t>1 &amp; 1 &amp; 0 &amp; 0 &amp; 0\\ </a:t>
            </a:r>
          </a:p>
          <a:p>
            <a:r>
              <a:rPr lang="en-US" dirty="0" smtClean="0"/>
              <a:t>0 &amp; 1 &amp; 1 &amp; 0 &amp; 0\\ </a:t>
            </a:r>
          </a:p>
          <a:p>
            <a:r>
              <a:rPr lang="en-US" dirty="0" smtClean="0"/>
              <a:t>1 &amp; 0 &amp; 0 &amp; 1 &amp; 0\\ </a:t>
            </a:r>
          </a:p>
          <a:p>
            <a:r>
              <a:rPr lang="en-US" dirty="0" smtClean="0"/>
              <a:t>0 &amp; 0 &amp; 1 &amp; 1 &amp; 0\\ </a:t>
            </a:r>
          </a:p>
          <a:p>
            <a:r>
              <a:rPr lang="en-US" dirty="0" smtClean="0"/>
              <a:t>1 &amp; 0 &amp; 1 &amp; 0 &amp; 0</a:t>
            </a:r>
          </a:p>
          <a:p>
            <a:r>
              <a:rPr lang="en-US" dirty="0" smtClean="0"/>
              <a:t>\end{</a:t>
            </a:r>
            <a:r>
              <a:rPr lang="en-US" dirty="0" err="1" smtClean="0"/>
              <a:t>bmatrix</a:t>
            </a:r>
            <a:r>
              <a:rPr lang="en-US" dirty="0" smtClean="0"/>
              <a:t>}</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25</a:t>
            </a:fld>
            <a:endParaRPr lang="en-US"/>
          </a:p>
        </p:txBody>
      </p:sp>
    </p:spTree>
    <p:extLst>
      <p:ext uri="{BB962C8B-B14F-4D97-AF65-F5344CB8AC3E}">
        <p14:creationId xmlns:p14="http://schemas.microsoft.com/office/powerpoint/2010/main" val="3691020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 = \</a:t>
            </a:r>
            <a:r>
              <a:rPr lang="en-US" dirty="0" err="1" smtClean="0"/>
              <a:t>frac</a:t>
            </a:r>
            <a:r>
              <a:rPr lang="en-US" dirty="0" smtClean="0"/>
              <a:t>{| N(v_{</a:t>
            </a:r>
            <a:r>
              <a:rPr lang="en-US" dirty="0" err="1" smtClean="0"/>
              <a:t>i</a:t>
            </a:r>
            <a:r>
              <a:rPr lang="en-US" dirty="0" smtClean="0"/>
              <a:t>}) \cap N(v_{j}) |}{| N(v_{</a:t>
            </a:r>
            <a:r>
              <a:rPr lang="en-US" dirty="0" err="1" smtClean="0"/>
              <a:t>i</a:t>
            </a:r>
            <a:r>
              <a:rPr lang="en-US" dirty="0" smtClean="0"/>
              <a:t>}) \cup  N(v_{j}) |}</a:t>
            </a:r>
            <a:endParaRPr lang="en-US" dirty="0"/>
          </a:p>
        </p:txBody>
      </p:sp>
      <p:sp>
        <p:nvSpPr>
          <p:cNvPr id="4" name="Slide Number Placeholder 3"/>
          <p:cNvSpPr>
            <a:spLocks noGrp="1"/>
          </p:cNvSpPr>
          <p:nvPr>
            <p:ph type="sldNum" sz="quarter" idx="10"/>
          </p:nvPr>
        </p:nvSpPr>
        <p:spPr/>
        <p:txBody>
          <a:bodyPr/>
          <a:lstStyle/>
          <a:p>
            <a:fld id="{BADA883A-3503-DB4B-97DC-37BA70C5E0B7}" type="slidenum">
              <a:rPr lang="en-US" smtClean="0"/>
              <a:t>27</a:t>
            </a:fld>
            <a:endParaRPr lang="en-US"/>
          </a:p>
        </p:txBody>
      </p:sp>
    </p:spTree>
    <p:extLst>
      <p:ext uri="{BB962C8B-B14F-4D97-AF65-F5344CB8AC3E}">
        <p14:creationId xmlns:p14="http://schemas.microsoft.com/office/powerpoint/2010/main" val="397970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832109" y="1389888"/>
            <a:ext cx="7479792" cy="1298448"/>
          </a:xfrm>
        </p:spPr>
        <p:txBody>
          <a:bodyPr anchor="b" anchorCtr="0"/>
          <a:lstStyle>
            <a:lvl1pPr>
              <a:lnSpc>
                <a:spcPct val="100000"/>
              </a:lnSpc>
              <a:spcAft>
                <a:spcPts val="600"/>
              </a:spcAft>
              <a:defRPr sz="3600"/>
            </a:lvl1pPr>
          </a:lstStyle>
          <a:p>
            <a:r>
              <a:rPr lang="en-US" altLang="en-US" smtClean="0"/>
              <a:t>Click to edit Master title style</a:t>
            </a:r>
            <a:endParaRPr lang="en-US" altLang="en-US" dirty="0"/>
          </a:p>
        </p:txBody>
      </p:sp>
      <p:sp>
        <p:nvSpPr>
          <p:cNvPr id="6202" name="Rectangle 1082"/>
          <p:cNvSpPr>
            <a:spLocks noGrp="1" noChangeArrowheads="1"/>
          </p:cNvSpPr>
          <p:nvPr>
            <p:ph type="subTitle" sz="quarter" idx="1"/>
          </p:nvPr>
        </p:nvSpPr>
        <p:spPr>
          <a:xfrm>
            <a:off x="832109" y="3008377"/>
            <a:ext cx="7479792" cy="1792224"/>
          </a:xfrm>
          <a:prstGeom prst="rect">
            <a:avLst/>
          </a:prstGeom>
          <a:ln w="12700">
            <a:headEnd type="none" w="sm" len="sm"/>
            <a:tailEnd type="none" w="sm" len="sm"/>
          </a:ln>
        </p:spPr>
        <p:txBody>
          <a:bodyPr lIns="91280" tIns="45641" rIns="91280" bIns="45641" anchor="ctr" anchorCtr="0"/>
          <a:lstStyle>
            <a:lvl1pPr marL="0" indent="0" algn="ctr">
              <a:lnSpc>
                <a:spcPct val="100000"/>
              </a:lnSpc>
              <a:spcBef>
                <a:spcPts val="0"/>
              </a:spcBef>
              <a:spcAft>
                <a:spcPts val="2400"/>
              </a:spcAft>
              <a:buFontTx/>
              <a:buNone/>
              <a:defRPr sz="2200"/>
            </a:lvl1pPr>
          </a:lstStyle>
          <a:p>
            <a:r>
              <a:rPr lang="en-US" altLang="en-US" smtClean="0"/>
              <a:t>Click to edit Master subtitle style</a:t>
            </a:r>
            <a:endParaRPr lang="en-US" altLang="en-US" dirty="0"/>
          </a:p>
        </p:txBody>
      </p:sp>
      <p:sp>
        <p:nvSpPr>
          <p:cNvPr id="9"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sp>
        <p:nvSpPr>
          <p:cNvPr id="10"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pic>
        <p:nvPicPr>
          <p:cNvPr id="7" name="Picture 6" descr="mit-logo.jpg"/>
          <p:cNvPicPr>
            <a:picLocks noChangeAspect="1"/>
          </p:cNvPicPr>
          <p:nvPr/>
        </p:nvPicPr>
        <p:blipFill rotWithShape="1">
          <a:blip r:embed="rId2" cstate="print">
            <a:clrChange>
              <a:clrFrom>
                <a:srgbClr val="FEFEFE"/>
              </a:clrFrom>
              <a:clrTo>
                <a:srgbClr val="FEFEFE">
                  <a:alpha val="0"/>
                </a:srgbClr>
              </a:clrTo>
            </a:clrChange>
            <a:extLst>
              <a:ext uri="{28A0092B-C50C-407E-A947-70E740481C1C}">
                <a14:useLocalDpi xmlns:a14="http://schemas.microsoft.com/office/drawing/2010/main"/>
              </a:ext>
            </a:extLst>
          </a:blip>
          <a:srcRect/>
          <a:stretch/>
        </p:blipFill>
        <p:spPr>
          <a:xfrm>
            <a:off x="2895614" y="5120457"/>
            <a:ext cx="3981357" cy="943796"/>
          </a:xfrm>
          <a:prstGeom prst="rect">
            <a:avLst/>
          </a:prstGeom>
        </p:spPr>
      </p:pic>
      <p:sp>
        <p:nvSpPr>
          <p:cNvPr id="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912797" eaLnBrk="0" fontAlgn="base" hangingPunct="0">
              <a:spcBef>
                <a:spcPct val="0"/>
              </a:spcBef>
              <a:spcAft>
                <a:spcPct val="0"/>
              </a:spcAft>
              <a:defRPr/>
            </a:pPr>
            <a:r>
              <a:rPr lang="en-US" altLang="en-US" sz="700" dirty="0" err="1" smtClean="0">
                <a:solidFill>
                  <a:srgbClr val="000000"/>
                </a:solidFill>
                <a:latin typeface="Arial" pitchFamily="-110" charset="0"/>
              </a:rPr>
              <a:t>Graphulo</a:t>
            </a:r>
            <a:r>
              <a:rPr lang="en-US" altLang="en-US" sz="700" dirty="0" smtClean="0">
                <a:solidFill>
                  <a:srgbClr val="000000"/>
                </a:solidFill>
                <a:latin typeface="Arial" pitchFamily="-110" charset="0"/>
              </a:rPr>
              <a:t>- </a:t>
            </a:r>
            <a:fld id="{321F32AB-3DDB-C54A-A434-42EC1FB733CD}" type="slidenum">
              <a:rPr lang="en-US" altLang="en-US" sz="700">
                <a:solidFill>
                  <a:srgbClr val="000000"/>
                </a:solidFill>
                <a:latin typeface="Arial" pitchFamily="-110" charset="0"/>
              </a:rPr>
              <a:pPr defTabSz="912797" eaLnBrk="0" fontAlgn="base" hangingPunct="0">
                <a:spcBef>
                  <a:spcPct val="0"/>
                </a:spcBef>
                <a:spcAft>
                  <a:spcPct val="0"/>
                </a:spcAft>
                <a:defRPr/>
              </a:pPr>
              <a:t>‹#›</a:t>
            </a:fld>
            <a:endParaRPr lang="en-US" altLang="en-US" sz="700" dirty="0">
              <a:solidFill>
                <a:srgbClr val="000000"/>
              </a:solidFill>
              <a:latin typeface="Arial" pitchFamily="-110" charset="0"/>
            </a:endParaRPr>
          </a:p>
        </p:txBody>
      </p:sp>
    </p:spTree>
    <p:extLst>
      <p:ext uri="{BB962C8B-B14F-4D97-AF65-F5344CB8AC3E}">
        <p14:creationId xmlns:p14="http://schemas.microsoft.com/office/powerpoint/2010/main" val="165108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hart Placeholder 3"/>
          <p:cNvSpPr>
            <a:spLocks noGrp="1"/>
          </p:cNvSpPr>
          <p:nvPr>
            <p:ph type="chart" sz="quarter" idx="10"/>
          </p:nvPr>
        </p:nvSpPr>
        <p:spPr>
          <a:xfrm>
            <a:off x="1344168" y="1700784"/>
            <a:ext cx="6455664" cy="3941064"/>
          </a:xfrm>
          <a:prstGeom prst="rect">
            <a:avLst/>
          </a:prstGeom>
          <a:ln w="12700">
            <a:solidFill>
              <a:schemeClr val="tx1"/>
            </a:solidFill>
          </a:ln>
        </p:spPr>
        <p:txBody>
          <a:bodyPr vert="horz" lIns="91280" tIns="45641" rIns="91280" bIns="45641"/>
          <a:lstStyle>
            <a:lvl1pPr marL="0" indent="0">
              <a:lnSpc>
                <a:spcPts val="1999"/>
              </a:lnSpc>
              <a:spcBef>
                <a:spcPts val="300"/>
              </a:spcBef>
              <a:spcAft>
                <a:spcPts val="600"/>
              </a:spcAft>
              <a:buFontTx/>
              <a:buNone/>
              <a:defRPr/>
            </a:lvl1pPr>
          </a:lstStyle>
          <a:p>
            <a:r>
              <a:rPr lang="en-US" smtClean="0"/>
              <a:t>Click icon to add chart</a:t>
            </a:r>
            <a:endParaRPr lang="en-US" dirty="0"/>
          </a:p>
        </p:txBody>
      </p:sp>
      <p:sp>
        <p:nvSpPr>
          <p:cNvPr id="5" name="Text Placeholder 4"/>
          <p:cNvSpPr>
            <a:spLocks noGrp="1"/>
          </p:cNvSpPr>
          <p:nvPr>
            <p:ph type="body" sz="quarter" idx="11"/>
          </p:nvPr>
        </p:nvSpPr>
        <p:spPr>
          <a:xfrm>
            <a:off x="1344168" y="1252732"/>
            <a:ext cx="6455664" cy="374904"/>
          </a:xfrm>
          <a:prstGeom prst="rect">
            <a:avLst/>
          </a:prstGeom>
        </p:spPr>
        <p:txBody>
          <a:bodyPr vert="horz" lIns="91280" tIns="45641" rIns="91280" bIns="45641" anchor="b" anchorCtr="0"/>
          <a:lstStyle>
            <a:lvl1pPr marL="0" indent="0" algn="ctr">
              <a:lnSpc>
                <a:spcPts val="1999"/>
              </a:lnSpc>
              <a:spcBef>
                <a:spcPts val="300"/>
              </a:spcBef>
              <a:spcAft>
                <a:spcPts val="600"/>
              </a:spcAft>
              <a:buFontTx/>
              <a:buNone/>
              <a:defRPr sz="180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344168" y="5705856"/>
            <a:ext cx="6455664" cy="274320"/>
          </a:xfrm>
          <a:prstGeom prst="rect">
            <a:avLst/>
          </a:prstGeom>
        </p:spPr>
        <p:txBody>
          <a:bodyPr vert="horz" lIns="91280" tIns="45641" rIns="91280" bIns="45641" anchor="t" anchorCtr="0"/>
          <a:lstStyle>
            <a:lvl1pPr marL="0" indent="0" algn="ctr">
              <a:lnSpc>
                <a:spcPts val="1400"/>
              </a:lnSpc>
              <a:spcBef>
                <a:spcPts val="300"/>
              </a:spcBef>
              <a:spcAft>
                <a:spcPts val="600"/>
              </a:spcAft>
              <a:buFontTx/>
              <a:buNone/>
              <a:defRPr sz="1200" b="1" i="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992393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Arial"/>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92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2"/>
          <p:cNvSpPr>
            <a:spLocks noGrp="1"/>
          </p:cNvSpPr>
          <p:nvPr>
            <p:ph idx="1"/>
          </p:nvPr>
        </p:nvSpPr>
        <p:spPr>
          <a:xfrm>
            <a:off x="475488" y="1289304"/>
            <a:ext cx="398678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Wingdings" charset="2"/>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63440" y="1289304"/>
            <a:ext cx="398678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Wingdings" charset="2"/>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643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609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32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1832" y="146304"/>
            <a:ext cx="7260336" cy="466344"/>
          </a:xfrm>
        </p:spPr>
        <p:txBody>
          <a:bodyPr/>
          <a:lstStyle/>
          <a:p>
            <a:r>
              <a:rPr lang="en-US" smtClean="0"/>
              <a:t>Click to edit Master title style</a:t>
            </a:r>
            <a:endParaRPr lang="en-US"/>
          </a:p>
        </p:txBody>
      </p:sp>
      <p:sp>
        <p:nvSpPr>
          <p:cNvPr id="3" name="Content Placeholder 2"/>
          <p:cNvSpPr>
            <a:spLocks noGrp="1"/>
          </p:cNvSpPr>
          <p:nvPr>
            <p:ph idx="1"/>
          </p:nvPr>
        </p:nvSpPr>
        <p:spPr>
          <a:xfrm>
            <a:off x="475488" y="1289304"/>
            <a:ext cx="8193024" cy="4828032"/>
          </a:xfrm>
          <a:prstGeom prst="rect">
            <a:avLst/>
          </a:prstGeom>
        </p:spPr>
        <p:txBody>
          <a:bodyPr lIns="91280" tIns="45641" rIns="91280" bIns="45641"/>
          <a:lstStyle>
            <a:lvl1pPr marL="237328" indent="-237328">
              <a:lnSpc>
                <a:spcPts val="2200"/>
              </a:lnSpc>
              <a:spcBef>
                <a:spcPts val="1200"/>
              </a:spcBef>
              <a:buSzPct val="100000"/>
              <a:buFont typeface="Arial"/>
              <a:buChar char="•"/>
              <a:defRPr/>
            </a:lvl1pPr>
            <a:lvl2pPr marL="538551" indent="-255582">
              <a:lnSpc>
                <a:spcPts val="1999"/>
              </a:lnSpc>
              <a:spcBef>
                <a:spcPts val="600"/>
              </a:spcBef>
              <a:defRPr/>
            </a:lvl2pPr>
            <a:lvl3pPr marL="757624" indent="-182560">
              <a:lnSpc>
                <a:spcPts val="1800"/>
              </a:lnSpc>
              <a:spcBef>
                <a:spcPts val="600"/>
              </a:spcBef>
              <a:buSzPct val="90000"/>
              <a:buFont typeface="Wingdings" charset="2"/>
              <a:buChar char="§"/>
              <a:defRPr/>
            </a:lvl3pPr>
            <a:lvl4pPr marL="1031459" indent="0">
              <a:lnSpc>
                <a:spcPts val="1600"/>
              </a:lnSpc>
              <a:spcBef>
                <a:spcPts val="600"/>
              </a:spcBef>
              <a:buFontTx/>
              <a:buNone/>
              <a:defRPr/>
            </a:lvl4pPr>
            <a:lvl5pPr marL="1259658" indent="0">
              <a:lnSpc>
                <a:spcPts val="1400"/>
              </a:lnSpc>
              <a:spcBef>
                <a:spcPts val="6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0" hasCustomPrompt="1"/>
          </p:nvPr>
        </p:nvSpPr>
        <p:spPr>
          <a:xfrm>
            <a:off x="941832" y="594360"/>
            <a:ext cx="7260336" cy="304800"/>
          </a:xfrm>
          <a:prstGeom prst="rect">
            <a:avLst/>
          </a:prstGeom>
        </p:spPr>
        <p:txBody>
          <a:bodyPr vert="horz" lIns="91280" tIns="45641" rIns="91280" bIns="45641"/>
          <a:lstStyle>
            <a:lvl1pPr marL="0" indent="0" algn="ctr">
              <a:lnSpc>
                <a:spcPts val="2400"/>
              </a:lnSpc>
              <a:spcBef>
                <a:spcPts val="300"/>
              </a:spcBef>
              <a:spcAft>
                <a:spcPts val="600"/>
              </a:spcAft>
              <a:buFontTx/>
              <a:buNone/>
              <a:defRPr sz="2400" baseline="0"/>
            </a:lvl1pPr>
            <a:lvl2pPr marL="519785" indent="0">
              <a:buNone/>
              <a:defRPr/>
            </a:lvl2pPr>
            <a:lvl3pPr marL="974603" indent="0">
              <a:buNone/>
              <a:defRPr/>
            </a:lvl3pPr>
            <a:lvl4pPr marL="1424666" indent="0">
              <a:buNone/>
              <a:defRPr/>
            </a:lvl4pPr>
            <a:lvl5pPr>
              <a:buNone/>
              <a:defRPr/>
            </a:lvl5pPr>
          </a:lstStyle>
          <a:p>
            <a:pPr lvl="0"/>
            <a:r>
              <a:rPr lang="en-US" dirty="0" smtClean="0"/>
              <a:t>Click to add Subtitle</a:t>
            </a:r>
          </a:p>
        </p:txBody>
      </p:sp>
    </p:spTree>
    <p:extLst>
      <p:ext uri="{BB962C8B-B14F-4D97-AF65-F5344CB8AC3E}">
        <p14:creationId xmlns:p14="http://schemas.microsoft.com/office/powerpoint/2010/main" val="51176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75488" y="1682497"/>
            <a:ext cx="8193024" cy="4443984"/>
          </a:xfrm>
          <a:prstGeom prst="rect">
            <a:avLst/>
          </a:prstGeom>
        </p:spPr>
        <p:txBody>
          <a:bodyPr lIns="91280" tIns="45641" rIns="91280" bIns="45641" anchor="t" anchorCtr="1"/>
          <a:lstStyle>
            <a:lvl1pPr marL="237328" indent="-237328">
              <a:lnSpc>
                <a:spcPts val="2200"/>
              </a:lnSpc>
              <a:spcBef>
                <a:spcPts val="1500"/>
              </a:spcBef>
              <a:buSzPct val="100000"/>
              <a:buFont typeface="Arial"/>
              <a:buChar char="•"/>
              <a:defRPr/>
            </a:lvl1pPr>
            <a:lvl2pPr marL="538551" indent="-255582">
              <a:lnSpc>
                <a:spcPts val="1999"/>
              </a:lnSpc>
              <a:spcBef>
                <a:spcPts val="1500"/>
              </a:spcBef>
              <a:defRPr/>
            </a:lvl2pPr>
            <a:lvl3pPr marL="757624" indent="-182560">
              <a:lnSpc>
                <a:spcPts val="1800"/>
              </a:lnSpc>
              <a:spcBef>
                <a:spcPts val="1500"/>
              </a:spcBef>
              <a:buSzPct val="90000"/>
              <a:buFont typeface="Wingdings" charset="2"/>
              <a:buChar char="§"/>
              <a:defRPr/>
            </a:lvl3pPr>
            <a:lvl4pPr marL="1031459" indent="0">
              <a:lnSpc>
                <a:spcPts val="1600"/>
              </a:lnSpc>
              <a:spcBef>
                <a:spcPts val="1500"/>
              </a:spcBef>
              <a:buFontTx/>
              <a:buNone/>
              <a:defRPr/>
            </a:lvl4pPr>
            <a:lvl5pPr marL="1259658" indent="0">
              <a:lnSpc>
                <a:spcPts val="1400"/>
              </a:lnSpc>
              <a:spcBef>
                <a:spcPts val="1500"/>
              </a:spcBef>
              <a:buSzPct val="85000"/>
              <a:buFontTx/>
              <a:buNone/>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26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hasCustomPrompt="1"/>
          </p:nvPr>
        </p:nvSpPr>
        <p:spPr>
          <a:xfrm>
            <a:off x="1581912" y="1764792"/>
            <a:ext cx="5971032" cy="3776472"/>
          </a:xfrm>
          <a:prstGeom prst="rect">
            <a:avLst/>
          </a:prstGeom>
          <a:ln w="12700">
            <a:solidFill>
              <a:schemeClr val="tx1"/>
            </a:solidFill>
          </a:ln>
        </p:spPr>
        <p:txBody>
          <a:bodyPr vert="horz" lIns="91280" tIns="45641" rIns="91280" bIns="45641"/>
          <a:lstStyle>
            <a:lvl1pPr marL="0" indent="0" algn="ctr">
              <a:lnSpc>
                <a:spcPts val="1999"/>
              </a:lnSpc>
              <a:spcBef>
                <a:spcPts val="300"/>
              </a:spcBef>
              <a:spcAft>
                <a:spcPts val="600"/>
              </a:spcAft>
              <a:buFontTx/>
              <a:buNone/>
              <a:defRPr/>
            </a:lvl1pPr>
          </a:lstStyle>
          <a:p>
            <a:r>
              <a:rPr lang="en-US" dirty="0" smtClean="0"/>
              <a:t>Click icon to add picture</a:t>
            </a:r>
            <a:endParaRPr lang="en-US" dirty="0"/>
          </a:p>
        </p:txBody>
      </p:sp>
      <p:sp>
        <p:nvSpPr>
          <p:cNvPr id="5" name="Text Placeholder 4"/>
          <p:cNvSpPr>
            <a:spLocks noGrp="1"/>
          </p:cNvSpPr>
          <p:nvPr>
            <p:ph type="body" sz="quarter" idx="11"/>
          </p:nvPr>
        </p:nvSpPr>
        <p:spPr>
          <a:xfrm>
            <a:off x="1581912" y="1316737"/>
            <a:ext cx="5971032" cy="374904"/>
          </a:xfrm>
          <a:prstGeom prst="rect">
            <a:avLst/>
          </a:prstGeom>
        </p:spPr>
        <p:txBody>
          <a:bodyPr vert="horz" lIns="91280" tIns="45641" rIns="91280" bIns="45641" anchor="b" anchorCtr="0"/>
          <a:lstStyle>
            <a:lvl1pPr marL="0" indent="0" algn="ctr">
              <a:lnSpc>
                <a:spcPts val="1999"/>
              </a:lnSpc>
              <a:spcBef>
                <a:spcPts val="300"/>
              </a:spcBef>
              <a:spcAft>
                <a:spcPts val="600"/>
              </a:spcAft>
              <a:buFontTx/>
              <a:buNone/>
              <a:defRPr sz="180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581912" y="5605272"/>
            <a:ext cx="5971032" cy="274320"/>
          </a:xfrm>
          <a:prstGeom prst="rect">
            <a:avLst/>
          </a:prstGeom>
        </p:spPr>
        <p:txBody>
          <a:bodyPr vert="horz" lIns="91280" tIns="45641" rIns="91280" bIns="45641" anchor="t" anchorCtr="0"/>
          <a:lstStyle>
            <a:lvl1pPr marL="0" indent="0" algn="ctr">
              <a:lnSpc>
                <a:spcPts val="1400"/>
              </a:lnSpc>
              <a:spcBef>
                <a:spcPts val="300"/>
              </a:spcBef>
              <a:spcAft>
                <a:spcPts val="600"/>
              </a:spcAft>
              <a:buFontTx/>
              <a:buNone/>
              <a:defRPr sz="1200" b="1" i="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0341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Media Placeholder 3"/>
          <p:cNvSpPr>
            <a:spLocks noGrp="1"/>
          </p:cNvSpPr>
          <p:nvPr>
            <p:ph type="media" sz="quarter" idx="10"/>
          </p:nvPr>
        </p:nvSpPr>
        <p:spPr>
          <a:xfrm>
            <a:off x="1737361" y="1828800"/>
            <a:ext cx="5687568" cy="3346704"/>
          </a:xfrm>
          <a:prstGeom prst="rect">
            <a:avLst/>
          </a:prstGeom>
          <a:ln w="12700">
            <a:solidFill>
              <a:schemeClr val="tx1"/>
            </a:solidFill>
          </a:ln>
        </p:spPr>
        <p:txBody>
          <a:bodyPr vert="horz" lIns="91280" tIns="45641" rIns="91280" bIns="45641"/>
          <a:lstStyle>
            <a:lvl1pPr marL="0" indent="0">
              <a:lnSpc>
                <a:spcPts val="1999"/>
              </a:lnSpc>
              <a:spcBef>
                <a:spcPts val="300"/>
              </a:spcBef>
              <a:spcAft>
                <a:spcPts val="600"/>
              </a:spcAft>
              <a:buFontTx/>
              <a:buNone/>
              <a:defRPr/>
            </a:lvl1pPr>
          </a:lstStyle>
          <a:p>
            <a:r>
              <a:rPr lang="en-US" smtClean="0"/>
              <a:t>Click icon to add media</a:t>
            </a:r>
            <a:endParaRPr lang="en-US" dirty="0"/>
          </a:p>
        </p:txBody>
      </p:sp>
      <p:sp>
        <p:nvSpPr>
          <p:cNvPr id="5" name="Text Placeholder 4"/>
          <p:cNvSpPr>
            <a:spLocks noGrp="1"/>
          </p:cNvSpPr>
          <p:nvPr>
            <p:ph type="body" sz="quarter" idx="11"/>
          </p:nvPr>
        </p:nvSpPr>
        <p:spPr>
          <a:xfrm>
            <a:off x="1737361" y="1371600"/>
            <a:ext cx="5687568" cy="374904"/>
          </a:xfrm>
          <a:prstGeom prst="rect">
            <a:avLst/>
          </a:prstGeom>
        </p:spPr>
        <p:txBody>
          <a:bodyPr vert="horz" lIns="91280" tIns="45641" rIns="91280" bIns="45641" anchor="b" anchorCtr="0"/>
          <a:lstStyle>
            <a:lvl1pPr marL="0" indent="0" algn="ctr">
              <a:lnSpc>
                <a:spcPts val="1999"/>
              </a:lnSpc>
              <a:spcBef>
                <a:spcPts val="300"/>
              </a:spcBef>
              <a:spcAft>
                <a:spcPts val="600"/>
              </a:spcAft>
              <a:buFontTx/>
              <a:buNone/>
              <a:defRPr sz="180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
        <p:nvSpPr>
          <p:cNvPr id="6" name="Text Placeholder 4"/>
          <p:cNvSpPr>
            <a:spLocks noGrp="1"/>
          </p:cNvSpPr>
          <p:nvPr>
            <p:ph type="body" sz="quarter" idx="12"/>
          </p:nvPr>
        </p:nvSpPr>
        <p:spPr>
          <a:xfrm>
            <a:off x="1737361" y="5230368"/>
            <a:ext cx="5687568" cy="274320"/>
          </a:xfrm>
          <a:prstGeom prst="rect">
            <a:avLst/>
          </a:prstGeom>
        </p:spPr>
        <p:txBody>
          <a:bodyPr vert="horz" lIns="91280" tIns="45641" rIns="91280" bIns="45641" anchor="t" anchorCtr="0"/>
          <a:lstStyle>
            <a:lvl1pPr marL="0" indent="0" algn="ctr">
              <a:lnSpc>
                <a:spcPts val="1400"/>
              </a:lnSpc>
              <a:spcBef>
                <a:spcPts val="300"/>
              </a:spcBef>
              <a:spcAft>
                <a:spcPts val="600"/>
              </a:spcAft>
              <a:buFontTx/>
              <a:buNone/>
              <a:defRPr sz="1200" b="1" i="0" baseline="0"/>
            </a:lvl1pPr>
            <a:lvl2pPr marL="519785" indent="0">
              <a:buNone/>
              <a:defRPr/>
            </a:lvl2pPr>
            <a:lvl3pPr marL="974603" indent="0">
              <a:buNone/>
              <a:defRPr/>
            </a:lvl3pPr>
            <a:lvl4pPr marL="1424666" indent="0">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72894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941832" y="100584"/>
            <a:ext cx="7260336" cy="813816"/>
          </a:xfrm>
          <a:prstGeom prst="rect">
            <a:avLst/>
          </a:prstGeom>
          <a:noFill/>
          <a:ln w="9525">
            <a:noFill/>
            <a:miter lim="800000"/>
            <a:headEnd/>
            <a:tailEnd/>
          </a:ln>
          <a:effectLst/>
        </p:spPr>
        <p:txBody>
          <a:bodyPr vert="horz" wrap="square" lIns="91904" tIns="45952" rIns="91904" bIns="45952" numCol="1" anchor="ctr" anchorCtr="0" compatLnSpc="1">
            <a:prstTxWarp prst="textNoShape">
              <a:avLst/>
            </a:prstTxWarp>
          </a:bodyPr>
          <a:lstStyle/>
          <a:p>
            <a:pPr lvl="0"/>
            <a:r>
              <a:rPr lang="en-US" altLang="en-US" smtClean="0"/>
              <a:t>Click to edit Master title style</a:t>
            </a:r>
            <a:endParaRPr lang="en-US" altLang="en-US" dirty="0"/>
          </a:p>
        </p:txBody>
      </p:sp>
      <p:sp>
        <p:nvSpPr>
          <p:cNvPr id="1032" name="Freeform 8"/>
          <p:cNvSpPr>
            <a:spLocks/>
          </p:cNvSpPr>
          <p:nvPr/>
        </p:nvSpPr>
        <p:spPr bwMode="auto">
          <a:xfrm>
            <a:off x="0" y="950976"/>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sp>
        <p:nvSpPr>
          <p:cNvPr id="1048" name="Rectangle 24"/>
          <p:cNvSpPr>
            <a:spLocks noChangeArrowheads="1"/>
          </p:cNvSpPr>
          <p:nvPr/>
        </p:nvSpPr>
        <p:spPr bwMode="auto">
          <a:xfrm>
            <a:off x="320040" y="6455664"/>
            <a:ext cx="1088136" cy="219456"/>
          </a:xfrm>
          <a:prstGeom prst="rect">
            <a:avLst/>
          </a:prstGeom>
          <a:noFill/>
          <a:ln w="9525">
            <a:noFill/>
            <a:miter lim="800000"/>
            <a:headEnd/>
            <a:tailEnd/>
          </a:ln>
          <a:effectLst/>
        </p:spPr>
        <p:txBody>
          <a:bodyPr wrap="square" lIns="0" tIns="0" rIns="0" bIns="0" anchor="t" anchorCtr="0">
            <a:prstTxWarp prst="textNoShape">
              <a:avLst/>
            </a:prstTxWarp>
          </a:bodyPr>
          <a:lstStyle/>
          <a:p>
            <a:pPr defTabSz="912797" eaLnBrk="0" fontAlgn="base" hangingPunct="0">
              <a:spcBef>
                <a:spcPct val="0"/>
              </a:spcBef>
              <a:spcAft>
                <a:spcPct val="0"/>
              </a:spcAft>
              <a:defRPr/>
            </a:pPr>
            <a:r>
              <a:rPr lang="en-US" altLang="en-US" sz="700" dirty="0" err="1" smtClean="0">
                <a:solidFill>
                  <a:srgbClr val="000000"/>
                </a:solidFill>
                <a:latin typeface="Arial" pitchFamily="-110" charset="0"/>
              </a:rPr>
              <a:t>Graphulo</a:t>
            </a:r>
            <a:r>
              <a:rPr lang="en-US" altLang="en-US" sz="700" dirty="0" smtClean="0">
                <a:solidFill>
                  <a:srgbClr val="000000"/>
                </a:solidFill>
                <a:latin typeface="Arial" pitchFamily="-110" charset="0"/>
              </a:rPr>
              <a:t>- </a:t>
            </a:r>
            <a:fld id="{321F32AB-3DDB-C54A-A434-42EC1FB733CD}" type="slidenum">
              <a:rPr lang="en-US" altLang="en-US" sz="700">
                <a:solidFill>
                  <a:srgbClr val="000000"/>
                </a:solidFill>
                <a:latin typeface="Arial" pitchFamily="-110" charset="0"/>
              </a:rPr>
              <a:pPr defTabSz="912797" eaLnBrk="0" fontAlgn="base" hangingPunct="0">
                <a:spcBef>
                  <a:spcPct val="0"/>
                </a:spcBef>
                <a:spcAft>
                  <a:spcPct val="0"/>
                </a:spcAft>
                <a:defRPr/>
              </a:pPr>
              <a:t>‹#›</a:t>
            </a:fld>
            <a:endParaRPr lang="en-US" altLang="en-US" sz="700" dirty="0">
              <a:solidFill>
                <a:srgbClr val="000000"/>
              </a:solidFill>
              <a:latin typeface="Arial" pitchFamily="-110" charset="0"/>
            </a:endParaRPr>
          </a:p>
        </p:txBody>
      </p:sp>
      <p:sp>
        <p:nvSpPr>
          <p:cNvPr id="11" name="Freeform 8"/>
          <p:cNvSpPr>
            <a:spLocks/>
          </p:cNvSpPr>
          <p:nvPr/>
        </p:nvSpPr>
        <p:spPr bwMode="auto">
          <a:xfrm>
            <a:off x="0" y="6355080"/>
            <a:ext cx="9144000"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solidFill>
            <a:srgbClr val="C0504D"/>
          </a:solidFill>
          <a:ln w="22225" cap="flat" cmpd="sng">
            <a:solidFill>
              <a:srgbClr val="800000"/>
            </a:solidFill>
            <a:prstDash val="solid"/>
            <a:round/>
            <a:headEnd/>
            <a:tailEnd/>
          </a:ln>
          <a:effectLst/>
        </p:spPr>
        <p:txBody>
          <a:bodyPr lIns="91280" tIns="45641" rIns="91280" bIns="45641">
            <a:prstTxWarp prst="textNoShape">
              <a:avLst/>
            </a:prstTxWarp>
          </a:bodyPr>
          <a:lstStyle/>
          <a:p>
            <a:pPr defTabSz="914400" eaLnBrk="0" fontAlgn="base" hangingPunct="0">
              <a:spcBef>
                <a:spcPct val="0"/>
              </a:spcBef>
              <a:spcAft>
                <a:spcPct val="0"/>
              </a:spcAft>
            </a:pPr>
            <a:endParaRPr lang="en-US" sz="2400">
              <a:solidFill>
                <a:srgbClr val="000000"/>
              </a:solidFill>
              <a:latin typeface="Arial" pitchFamily="-110" charset="0"/>
            </a:endParaRPr>
          </a:p>
        </p:txBody>
      </p:sp>
      <p:pic>
        <p:nvPicPr>
          <p:cNvPr id="8" name="Picture 7" descr="mit-logo.jpg"/>
          <p:cNvPicPr>
            <a:picLocks noChangeAspect="1"/>
          </p:cNvPicPr>
          <p:nvPr/>
        </p:nvPicPr>
        <p:blipFill rotWithShape="1">
          <a:blip r:embed="rId12" cstate="print">
            <a:clrChange>
              <a:clrFrom>
                <a:srgbClr val="FEFEFE"/>
              </a:clrFrom>
              <a:clrTo>
                <a:srgbClr val="FEFEFE">
                  <a:alpha val="0"/>
                </a:srgbClr>
              </a:clrTo>
            </a:clrChange>
            <a:extLst>
              <a:ext uri="{28A0092B-C50C-407E-A947-70E740481C1C}">
                <a14:useLocalDpi xmlns:a14="http://schemas.microsoft.com/office/drawing/2010/main"/>
              </a:ext>
            </a:extLst>
          </a:blip>
          <a:srcRect r="57689"/>
          <a:stretch/>
        </p:blipFill>
        <p:spPr>
          <a:xfrm>
            <a:off x="144995" y="192376"/>
            <a:ext cx="1113775" cy="624006"/>
          </a:xfrm>
          <a:prstGeom prst="rect">
            <a:avLst/>
          </a:prstGeom>
        </p:spPr>
      </p:pic>
    </p:spTree>
    <p:extLst>
      <p:ext uri="{BB962C8B-B14F-4D97-AF65-F5344CB8AC3E}">
        <p14:creationId xmlns:p14="http://schemas.microsoft.com/office/powerpoint/2010/main" val="1594305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6400" algn="ctr" rtl="0" eaLnBrk="1" fontAlgn="base" hangingPunct="1">
        <a:lnSpc>
          <a:spcPts val="3000"/>
        </a:lnSpc>
        <a:spcBef>
          <a:spcPct val="0"/>
        </a:spcBef>
        <a:spcAft>
          <a:spcPct val="0"/>
        </a:spcAft>
        <a:defRPr sz="2800" b="1">
          <a:solidFill>
            <a:schemeClr val="tx2"/>
          </a:solidFill>
          <a:latin typeface="Arial" pitchFamily="-110" charset="0"/>
        </a:defRPr>
      </a:lvl6pPr>
      <a:lvl7pPr marL="912797" algn="ctr" rtl="0" eaLnBrk="1" fontAlgn="base" hangingPunct="1">
        <a:lnSpc>
          <a:spcPts val="3000"/>
        </a:lnSpc>
        <a:spcBef>
          <a:spcPct val="0"/>
        </a:spcBef>
        <a:spcAft>
          <a:spcPct val="0"/>
        </a:spcAft>
        <a:defRPr sz="2800" b="1">
          <a:solidFill>
            <a:schemeClr val="tx2"/>
          </a:solidFill>
          <a:latin typeface="Arial" pitchFamily="-110" charset="0"/>
        </a:defRPr>
      </a:lvl7pPr>
      <a:lvl8pPr marL="1369197" algn="ctr" rtl="0" eaLnBrk="1" fontAlgn="base" hangingPunct="1">
        <a:lnSpc>
          <a:spcPts val="3000"/>
        </a:lnSpc>
        <a:spcBef>
          <a:spcPct val="0"/>
        </a:spcBef>
        <a:spcAft>
          <a:spcPct val="0"/>
        </a:spcAft>
        <a:defRPr sz="2800" b="1">
          <a:solidFill>
            <a:schemeClr val="tx2"/>
          </a:solidFill>
          <a:latin typeface="Arial" pitchFamily="-110" charset="0"/>
        </a:defRPr>
      </a:lvl8pPr>
      <a:lvl9pPr marL="1825594"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299" indent="-342299"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0503" indent="-340715"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2808" indent="-228203"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3515" indent="-11885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5594"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1995"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38391"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194792"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1189"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6400" rtl="0" eaLnBrk="1" latinLnBrk="0" hangingPunct="1">
        <a:defRPr sz="1800" kern="1200">
          <a:solidFill>
            <a:schemeClr val="tx1"/>
          </a:solidFill>
          <a:latin typeface="+mn-lt"/>
          <a:ea typeface="+mn-ea"/>
          <a:cs typeface="+mn-cs"/>
        </a:defRPr>
      </a:lvl1pPr>
      <a:lvl2pPr marL="456400" algn="l" defTabSz="456400" rtl="0" eaLnBrk="1" latinLnBrk="0" hangingPunct="1">
        <a:defRPr sz="1800" kern="1200">
          <a:solidFill>
            <a:schemeClr val="tx1"/>
          </a:solidFill>
          <a:latin typeface="+mn-lt"/>
          <a:ea typeface="+mn-ea"/>
          <a:cs typeface="+mn-cs"/>
        </a:defRPr>
      </a:lvl2pPr>
      <a:lvl3pPr marL="912797" algn="l" defTabSz="456400" rtl="0" eaLnBrk="1" latinLnBrk="0" hangingPunct="1">
        <a:defRPr sz="1800" kern="1200">
          <a:solidFill>
            <a:schemeClr val="tx1"/>
          </a:solidFill>
          <a:latin typeface="+mn-lt"/>
          <a:ea typeface="+mn-ea"/>
          <a:cs typeface="+mn-cs"/>
        </a:defRPr>
      </a:lvl3pPr>
      <a:lvl4pPr marL="1369197" algn="l" defTabSz="456400" rtl="0" eaLnBrk="1" latinLnBrk="0" hangingPunct="1">
        <a:defRPr sz="1800" kern="1200">
          <a:solidFill>
            <a:schemeClr val="tx1"/>
          </a:solidFill>
          <a:latin typeface="+mn-lt"/>
          <a:ea typeface="+mn-ea"/>
          <a:cs typeface="+mn-cs"/>
        </a:defRPr>
      </a:lvl4pPr>
      <a:lvl5pPr marL="1825594" algn="l" defTabSz="456400" rtl="0" eaLnBrk="1" latinLnBrk="0" hangingPunct="1">
        <a:defRPr sz="1800" kern="1200">
          <a:solidFill>
            <a:schemeClr val="tx1"/>
          </a:solidFill>
          <a:latin typeface="+mn-lt"/>
          <a:ea typeface="+mn-ea"/>
          <a:cs typeface="+mn-cs"/>
        </a:defRPr>
      </a:lvl5pPr>
      <a:lvl6pPr marL="2281995" algn="l" defTabSz="456400" rtl="0" eaLnBrk="1" latinLnBrk="0" hangingPunct="1">
        <a:defRPr sz="1800" kern="1200">
          <a:solidFill>
            <a:schemeClr val="tx1"/>
          </a:solidFill>
          <a:latin typeface="+mn-lt"/>
          <a:ea typeface="+mn-ea"/>
          <a:cs typeface="+mn-cs"/>
        </a:defRPr>
      </a:lvl6pPr>
      <a:lvl7pPr marL="2738391" algn="l" defTabSz="456400" rtl="0" eaLnBrk="1" latinLnBrk="0" hangingPunct="1">
        <a:defRPr sz="1800" kern="1200">
          <a:solidFill>
            <a:schemeClr val="tx1"/>
          </a:solidFill>
          <a:latin typeface="+mn-lt"/>
          <a:ea typeface="+mn-ea"/>
          <a:cs typeface="+mn-cs"/>
        </a:defRPr>
      </a:lvl7pPr>
      <a:lvl8pPr marL="3194792" algn="l" defTabSz="456400" rtl="0" eaLnBrk="1" latinLnBrk="0" hangingPunct="1">
        <a:defRPr sz="1800" kern="1200">
          <a:solidFill>
            <a:schemeClr val="tx1"/>
          </a:solidFill>
          <a:latin typeface="+mn-lt"/>
          <a:ea typeface="+mn-ea"/>
          <a:cs typeface="+mn-cs"/>
        </a:defRPr>
      </a:lvl8pPr>
      <a:lvl9pPr marL="3651189" algn="l" defTabSz="456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istc-bigdata.org/GraphBla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emf"/><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emf"/><Relationship Id="rId5" Type="http://schemas.openxmlformats.org/officeDocument/2006/relationships/image" Target="../media/image6.jpe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emf"/><Relationship Id="rId1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emf"/><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emf"/></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9.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emf"/><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emf"/><Relationship Id="rId1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22.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emf"/><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109" y="1590840"/>
            <a:ext cx="7479792" cy="1298448"/>
          </a:xfrm>
        </p:spPr>
        <p:txBody>
          <a:bodyPr/>
          <a:lstStyle/>
          <a:p>
            <a:r>
              <a:rPr lang="en-US" dirty="0" smtClean="0"/>
              <a:t>Graph Analytics in </a:t>
            </a:r>
            <a:r>
              <a:rPr lang="en-US" dirty="0" err="1" smtClean="0"/>
              <a:t>GraphBLAS</a:t>
            </a:r>
            <a:endParaRPr lang="en-US" dirty="0"/>
          </a:p>
        </p:txBody>
      </p:sp>
      <p:sp>
        <p:nvSpPr>
          <p:cNvPr id="3" name="Subtitle 2"/>
          <p:cNvSpPr>
            <a:spLocks noGrp="1"/>
          </p:cNvSpPr>
          <p:nvPr>
            <p:ph type="subTitle" sz="quarter" idx="1"/>
          </p:nvPr>
        </p:nvSpPr>
        <p:spPr/>
        <p:txBody>
          <a:bodyPr/>
          <a:lstStyle/>
          <a:p>
            <a:pPr>
              <a:spcBef>
                <a:spcPts val="600"/>
              </a:spcBef>
              <a:spcAft>
                <a:spcPts val="600"/>
              </a:spcAft>
            </a:pPr>
            <a:r>
              <a:rPr lang="en-US" sz="2400" dirty="0">
                <a:latin typeface="Arial" charset="0"/>
                <a:ea typeface="ＭＳ Ｐゴシック" charset="0"/>
                <a:cs typeface="ＭＳ Ｐゴシック" charset="0"/>
              </a:rPr>
              <a:t>Vijay </a:t>
            </a:r>
            <a:r>
              <a:rPr lang="en-US" sz="2400" dirty="0" smtClean="0">
                <a:latin typeface="Arial" charset="0"/>
                <a:ea typeface="ＭＳ Ｐゴシック" charset="0"/>
                <a:cs typeface="ＭＳ Ｐゴシック" charset="0"/>
              </a:rPr>
              <a:t>Gadepally, Jake </a:t>
            </a:r>
            <a:r>
              <a:rPr lang="en-US" sz="2400" dirty="0" err="1">
                <a:latin typeface="Arial" charset="0"/>
                <a:ea typeface="ＭＳ Ｐゴシック" charset="0"/>
                <a:cs typeface="ＭＳ Ｐゴシック" charset="0"/>
              </a:rPr>
              <a:t>Bolewski</a:t>
            </a:r>
            <a:r>
              <a:rPr lang="en-US" sz="2400" dirty="0">
                <a:latin typeface="Arial" charset="0"/>
                <a:ea typeface="ＭＳ Ｐゴシック" charset="0"/>
                <a:cs typeface="ＭＳ Ｐゴシック" charset="0"/>
              </a:rPr>
              <a:t>, Dan Hook, </a:t>
            </a:r>
            <a:r>
              <a:rPr lang="en-US" sz="2400" dirty="0">
                <a:latin typeface="Arial" charset="0"/>
                <a:ea typeface="ＭＳ Ｐゴシック" charset="0"/>
                <a:cs typeface="ＭＳ Ｐゴシック" charset="0"/>
              </a:rPr>
              <a:t/>
            </a:r>
            <a:br>
              <a:rPr lang="en-US" sz="2400" dirty="0">
                <a:latin typeface="Arial" charset="0"/>
                <a:ea typeface="ＭＳ Ｐゴシック" charset="0"/>
                <a:cs typeface="ＭＳ Ｐゴシック" charset="0"/>
              </a:rPr>
            </a:br>
            <a:r>
              <a:rPr lang="en-US" sz="2400" dirty="0" smtClean="0">
                <a:latin typeface="Arial" charset="0"/>
                <a:ea typeface="ＭＳ Ｐゴシック" charset="0"/>
                <a:cs typeface="ＭＳ Ｐゴシック" charset="0"/>
              </a:rPr>
              <a:t>Dylan </a:t>
            </a:r>
            <a:r>
              <a:rPr lang="en-US" sz="2400" dirty="0">
                <a:latin typeface="Arial" charset="0"/>
                <a:ea typeface="ＭＳ Ｐゴシック" charset="0"/>
                <a:cs typeface="ＭＳ Ｐゴシック" charset="0"/>
              </a:rPr>
              <a:t>Hutchison, </a:t>
            </a:r>
            <a:r>
              <a:rPr lang="en-US" sz="2400" dirty="0" smtClean="0">
                <a:latin typeface="Arial" charset="0"/>
                <a:ea typeface="ＭＳ Ｐゴシック" charset="0"/>
                <a:cs typeface="ＭＳ Ｐゴシック" charset="0"/>
              </a:rPr>
              <a:t>Ben </a:t>
            </a:r>
            <a:r>
              <a:rPr lang="en-US" sz="2400" dirty="0">
                <a:latin typeface="Arial" charset="0"/>
                <a:ea typeface="ＭＳ Ｐゴシック" charset="0"/>
                <a:cs typeface="ＭＳ Ｐゴシック" charset="0"/>
              </a:rPr>
              <a:t>Miller, Jeremy Kepner</a:t>
            </a:r>
          </a:p>
          <a:p>
            <a:pPr>
              <a:spcBef>
                <a:spcPts val="600"/>
              </a:spcBef>
              <a:spcAft>
                <a:spcPts val="600"/>
              </a:spcAft>
            </a:pPr>
            <a:r>
              <a:rPr lang="en-US" sz="2400" dirty="0"/>
              <a:t>May 2015</a:t>
            </a:r>
          </a:p>
        </p:txBody>
      </p:sp>
      <p:pic>
        <p:nvPicPr>
          <p:cNvPr id="4" name="Picture 3"/>
          <p:cNvPicPr>
            <a:picLocks noChangeAspect="1"/>
          </p:cNvPicPr>
          <p:nvPr/>
        </p:nvPicPr>
        <p:blipFill>
          <a:blip r:embed="rId3"/>
          <a:stretch>
            <a:fillRect/>
          </a:stretch>
        </p:blipFill>
        <p:spPr>
          <a:xfrm>
            <a:off x="15536" y="0"/>
            <a:ext cx="898878" cy="904293"/>
          </a:xfrm>
          <a:prstGeom prst="rect">
            <a:avLst/>
          </a:prstGeom>
        </p:spPr>
      </p:pic>
      <p:sp>
        <p:nvSpPr>
          <p:cNvPr id="5" name="Rectangle 9"/>
          <p:cNvSpPr>
            <a:spLocks noChangeArrowheads="1"/>
          </p:cNvSpPr>
          <p:nvPr/>
        </p:nvSpPr>
        <p:spPr bwMode="auto">
          <a:xfrm>
            <a:off x="1312332" y="6493933"/>
            <a:ext cx="6646334" cy="40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904" tIns="45952" rIns="91904" bIns="45952" anchor="ctr"/>
          <a:lstStyle/>
          <a:p>
            <a:pPr defTabSz="914400" eaLnBrk="0" fontAlgn="base" hangingPunct="0">
              <a:spcBef>
                <a:spcPct val="0"/>
              </a:spcBef>
              <a:spcAft>
                <a:spcPct val="0"/>
              </a:spcAft>
              <a:defRPr/>
            </a:pPr>
            <a:r>
              <a:rPr lang="en-US" sz="1000" dirty="0">
                <a:latin typeface="Arial" pitchFamily="-110" charset="0"/>
              </a:rPr>
              <a:t>This material is based upon work supported by the National Science Foundation under Grant No. DMS-</a:t>
            </a:r>
            <a:r>
              <a:rPr lang="en-US" sz="1000" dirty="0" smtClean="0">
                <a:latin typeface="Arial" pitchFamily="-110" charset="0"/>
              </a:rPr>
              <a:t>1312831.</a:t>
            </a:r>
          </a:p>
          <a:p>
            <a:pPr defTabSz="914400" eaLnBrk="0" fontAlgn="base" hangingPunct="0">
              <a:spcBef>
                <a:spcPct val="0"/>
              </a:spcBef>
              <a:spcAft>
                <a:spcPct val="0"/>
              </a:spcAft>
              <a:defRPr/>
            </a:pPr>
            <a:r>
              <a:rPr lang="en-US" sz="1000" dirty="0">
                <a:latin typeface="Arial" pitchFamily="-110" charset="0"/>
              </a:rPr>
              <a:t>Any opinions, findings, and conclusions or recommendations expressed in this material are those of the author(s) and do not necessarily reflect the views of the National Science Foundation.</a:t>
            </a:r>
          </a:p>
          <a:p>
            <a:pPr defTabSz="914400" eaLnBrk="0" fontAlgn="base" hangingPunct="0">
              <a:spcBef>
                <a:spcPct val="0"/>
              </a:spcBef>
              <a:spcAft>
                <a:spcPct val="0"/>
              </a:spcAft>
              <a:defRPr/>
            </a:pPr>
            <a:endParaRPr lang="en-US" sz="1000" dirty="0">
              <a:latin typeface="Arial" pitchFamily="-110" charset="0"/>
            </a:endParaRPr>
          </a:p>
        </p:txBody>
      </p:sp>
      <p:pic>
        <p:nvPicPr>
          <p:cNvPr id="6" name="Picture 5" descr="141212-GraphuloLogo.pdf"/>
          <p:cNvPicPr>
            <a:picLocks noChangeAspect="1"/>
          </p:cNvPicPr>
          <p:nvPr/>
        </p:nvPicPr>
        <p:blipFill rotWithShape="1">
          <a:blip r:embed="rId4">
            <a:extLst>
              <a:ext uri="{28A0092B-C50C-407E-A947-70E740481C1C}">
                <a14:useLocalDpi xmlns:a14="http://schemas.microsoft.com/office/drawing/2010/main" val="0"/>
              </a:ext>
            </a:extLst>
          </a:blip>
          <a:srcRect l="2146" t="18889" r="3004" b="17875"/>
          <a:stretch/>
        </p:blipFill>
        <p:spPr>
          <a:xfrm>
            <a:off x="1419461" y="971265"/>
            <a:ext cx="6372500" cy="1369732"/>
          </a:xfrm>
          <a:prstGeom prst="rect">
            <a:avLst/>
          </a:prstGeom>
        </p:spPr>
      </p:pic>
    </p:spTree>
    <p:extLst>
      <p:ext uri="{BB962C8B-B14F-4D97-AF65-F5344CB8AC3E}">
        <p14:creationId xmlns:p14="http://schemas.microsoft.com/office/powerpoint/2010/main" val="185022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a:xfrm>
            <a:off x="475488" y="1049417"/>
            <a:ext cx="8193024" cy="4828032"/>
          </a:xfrm>
        </p:spPr>
        <p:txBody>
          <a:bodyPr/>
          <a:lstStyle/>
          <a:p>
            <a:r>
              <a:rPr lang="en-US" dirty="0" smtClean="0"/>
              <a:t>Phase 1: Graph Mathematics Specification</a:t>
            </a:r>
          </a:p>
          <a:p>
            <a:pPr lvl="1"/>
            <a:r>
              <a:rPr lang="en-US" dirty="0" smtClean="0"/>
              <a:t>Define library mathematics</a:t>
            </a:r>
          </a:p>
          <a:p>
            <a:pPr lvl="1"/>
            <a:r>
              <a:rPr lang="en-US" dirty="0" smtClean="0"/>
              <a:t>Define example applications and data sets</a:t>
            </a:r>
          </a:p>
          <a:p>
            <a:endParaRPr lang="en-US" dirty="0" smtClean="0"/>
          </a:p>
          <a:p>
            <a:r>
              <a:rPr lang="en-US" dirty="0" smtClean="0"/>
              <a:t>Phase 2: Graph Mathematics Prototype</a:t>
            </a:r>
          </a:p>
          <a:p>
            <a:pPr lvl="1"/>
            <a:r>
              <a:rPr lang="en-US" dirty="0" smtClean="0"/>
              <a:t>Implement example applications in </a:t>
            </a:r>
            <a:r>
              <a:rPr lang="en-US" dirty="0" err="1" smtClean="0"/>
              <a:t>Accumulo</a:t>
            </a:r>
            <a:r>
              <a:rPr lang="en-US" dirty="0" smtClean="0"/>
              <a:t> prototyping environment</a:t>
            </a:r>
          </a:p>
          <a:p>
            <a:pPr lvl="1"/>
            <a:r>
              <a:rPr lang="en-US" dirty="0" smtClean="0"/>
              <a:t>Verify that example applications can be effectively implemented</a:t>
            </a:r>
          </a:p>
          <a:p>
            <a:endParaRPr lang="en-US" dirty="0" smtClean="0"/>
          </a:p>
          <a:p>
            <a:r>
              <a:rPr lang="en-US" dirty="0" smtClean="0"/>
              <a:t>Phase 3: Java Implementation</a:t>
            </a:r>
          </a:p>
          <a:p>
            <a:pPr lvl="1"/>
            <a:r>
              <a:rPr lang="en-US" dirty="0" smtClean="0"/>
              <a:t>Implement in Java and test at scale</a:t>
            </a:r>
          </a:p>
        </p:txBody>
      </p:sp>
    </p:spTree>
    <p:extLst>
      <p:ext uri="{BB962C8B-B14F-4D97-AF65-F5344CB8AC3E}">
        <p14:creationId xmlns:p14="http://schemas.microsoft.com/office/powerpoint/2010/main" val="1553653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GraphBLAS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GraphBLAS</a:t>
            </a:r>
            <a:r>
              <a:rPr lang="en-US" dirty="0" smtClean="0"/>
              <a:t> is an effort to define standard building blocks for graph algorithms in the language of linear algebra</a:t>
            </a:r>
          </a:p>
          <a:p>
            <a:pPr lvl="1"/>
            <a:r>
              <a:rPr lang="en-US" dirty="0" smtClean="0"/>
              <a:t>More information about </a:t>
            </a:r>
            <a:r>
              <a:rPr lang="en-US" dirty="0"/>
              <a:t>the group: </a:t>
            </a:r>
            <a:r>
              <a:rPr lang="en-US" dirty="0">
                <a:hlinkClick r:id="rId2"/>
              </a:rPr>
              <a:t>http://istc-bigdata.org/GraphBlas</a:t>
            </a:r>
            <a:r>
              <a:rPr lang="en-US" dirty="0" smtClean="0">
                <a:hlinkClick r:id="rId2"/>
              </a:rPr>
              <a:t>/</a:t>
            </a:r>
            <a:endParaRPr lang="en-US" dirty="0" smtClean="0"/>
          </a:p>
          <a:p>
            <a:r>
              <a:rPr lang="en-US" dirty="0" smtClean="0"/>
              <a:t>Background material in book by J. </a:t>
            </a:r>
            <a:r>
              <a:rPr lang="en-US" dirty="0" err="1" smtClean="0"/>
              <a:t>Kepner</a:t>
            </a:r>
            <a:r>
              <a:rPr lang="en-US" dirty="0" smtClean="0"/>
              <a:t> and J. Gilbert</a:t>
            </a:r>
            <a:r>
              <a:rPr lang="en-US" dirty="0"/>
              <a:t>: Graph Algorithms in the Language of Linear </a:t>
            </a:r>
            <a:r>
              <a:rPr lang="en-US" dirty="0" smtClean="0"/>
              <a:t>Algebra. SIAM, 2011</a:t>
            </a:r>
          </a:p>
          <a:p>
            <a:r>
              <a:rPr lang="en-US" dirty="0" smtClean="0"/>
              <a:t>Draft </a:t>
            </a:r>
            <a:r>
              <a:rPr lang="en-US" dirty="0" err="1" smtClean="0"/>
              <a:t>GraphBLAS</a:t>
            </a:r>
            <a:r>
              <a:rPr lang="en-US" dirty="0" smtClean="0"/>
              <a:t> functions:</a:t>
            </a:r>
            <a:br>
              <a:rPr lang="en-US" dirty="0" smtClean="0"/>
            </a:br>
            <a:endParaRPr lang="en-US" dirty="0" smtClean="0"/>
          </a:p>
          <a:p>
            <a:pPr lvl="1"/>
            <a:r>
              <a:rPr lang="en-US" dirty="0" err="1" smtClean="0"/>
              <a:t>SpGEMM</a:t>
            </a:r>
            <a:r>
              <a:rPr lang="en-US" dirty="0" smtClean="0"/>
              <a:t>, </a:t>
            </a:r>
            <a:r>
              <a:rPr lang="en-US" dirty="0" err="1" smtClean="0"/>
              <a:t>SpM</a:t>
            </a:r>
            <a:r>
              <a:rPr lang="en-US" dirty="0" smtClean="0"/>
              <a:t>{</a:t>
            </a:r>
            <a:r>
              <a:rPr lang="en-US" dirty="0" err="1" smtClean="0"/>
              <a:t>Sp</a:t>
            </a:r>
            <a:r>
              <a:rPr lang="en-US" dirty="0" smtClean="0"/>
              <a:t>}V, </a:t>
            </a:r>
            <a:r>
              <a:rPr lang="en-US" dirty="0" err="1" smtClean="0"/>
              <a:t>SpEWiseX</a:t>
            </a:r>
            <a:r>
              <a:rPr lang="en-US" dirty="0" smtClean="0"/>
              <a:t>, Reduce, </a:t>
            </a:r>
            <a:r>
              <a:rPr lang="en-US" dirty="0" err="1" smtClean="0"/>
              <a:t>SpRef</a:t>
            </a:r>
            <a:r>
              <a:rPr lang="en-US" dirty="0" smtClean="0"/>
              <a:t>, </a:t>
            </a:r>
            <a:r>
              <a:rPr lang="en-US" dirty="0" err="1" smtClean="0"/>
              <a:t>SpAsgn</a:t>
            </a:r>
            <a:r>
              <a:rPr lang="en-US" dirty="0" smtClean="0"/>
              <a:t>, Scale, Apply</a:t>
            </a:r>
          </a:p>
          <a:p>
            <a:pPr lvl="1"/>
            <a:endParaRPr lang="en-US" dirty="0" smtClean="0"/>
          </a:p>
          <a:p>
            <a:r>
              <a:rPr lang="en-US" dirty="0" smtClean="0"/>
              <a:t>Goal: show that these functions can perform the types of analytics that are often applied to data represented in graphs</a:t>
            </a:r>
            <a:endParaRPr lang="en-US" dirty="0"/>
          </a:p>
        </p:txBody>
      </p:sp>
      <p:sp>
        <p:nvSpPr>
          <p:cNvPr id="4" name="Rectangle 3"/>
          <p:cNvSpPr>
            <a:spLocks noChangeArrowheads="1"/>
          </p:cNvSpPr>
          <p:nvPr/>
        </p:nvSpPr>
        <p:spPr bwMode="auto">
          <a:xfrm>
            <a:off x="490787" y="5573888"/>
            <a:ext cx="8184695" cy="680893"/>
          </a:xfrm>
          <a:prstGeom prst="rect">
            <a:avLst/>
          </a:prstGeom>
          <a:solidFill>
            <a:srgbClr val="D2DCF2"/>
          </a:solidFill>
          <a:ln w="12700" cmpd="sng">
            <a:solidFill>
              <a:schemeClr val="tx1"/>
            </a:solidFill>
            <a:miter lim="800000"/>
            <a:headEnd/>
            <a:tailEnd/>
          </a:ln>
          <a:effectLst/>
        </p:spPr>
        <p:txBody>
          <a:bodyPr wrap="square" lIns="91829" tIns="45914" rIns="91829" bIns="45914" anchor="ctr">
            <a:noAutofit/>
          </a:bodyPr>
          <a:lstStyle/>
          <a:p>
            <a:pPr algn="ctr">
              <a:lnSpc>
                <a:spcPct val="90000"/>
              </a:lnSpc>
              <a:spcBef>
                <a:spcPct val="25000"/>
              </a:spcBef>
              <a:buSzPct val="125000"/>
            </a:pPr>
            <a:r>
              <a:rPr lang="en-US" sz="1800" b="1" dirty="0" err="1" smtClean="0">
                <a:solidFill>
                  <a:srgbClr val="000000"/>
                </a:solidFill>
              </a:rPr>
              <a:t>GraphBLAS</a:t>
            </a:r>
            <a:r>
              <a:rPr lang="en-US" sz="1800" b="1" dirty="0" smtClean="0">
                <a:solidFill>
                  <a:srgbClr val="000000"/>
                </a:solidFill>
              </a:rPr>
              <a:t> is a natural starting point </a:t>
            </a:r>
            <a:r>
              <a:rPr lang="en-US" sz="1800" b="1" dirty="0" err="1" smtClean="0">
                <a:solidFill>
                  <a:srgbClr val="000000"/>
                </a:solidFill>
              </a:rPr>
              <a:t>Graphulo</a:t>
            </a:r>
            <a:r>
              <a:rPr lang="en-US" sz="1800" b="1" dirty="0" smtClean="0">
                <a:solidFill>
                  <a:srgbClr val="000000"/>
                </a:solidFill>
              </a:rPr>
              <a:t> Mathematics</a:t>
            </a:r>
            <a:endParaRPr lang="en-US" sz="1600" b="1" dirty="0">
              <a:solidFill>
                <a:srgbClr val="000000"/>
              </a:solidFill>
            </a:endParaRPr>
          </a:p>
        </p:txBody>
      </p:sp>
    </p:spTree>
    <p:extLst>
      <p:ext uri="{BB962C8B-B14F-4D97-AF65-F5344CB8AC3E}">
        <p14:creationId xmlns:p14="http://schemas.microsoft.com/office/powerpoint/2010/main" val="156021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Graph Problems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80544985"/>
              </p:ext>
            </p:extLst>
          </p:nvPr>
        </p:nvGraphicFramePr>
        <p:xfrm>
          <a:off x="403009" y="1221100"/>
          <a:ext cx="8133425" cy="4798920"/>
        </p:xfrm>
        <a:graphic>
          <a:graphicData uri="http://schemas.openxmlformats.org/drawingml/2006/table">
            <a:tbl>
              <a:tblPr firstRow="1" bandRow="1">
                <a:tableStyleId>{17292A2E-F333-43FB-9621-5CBBE7FDCDCB}</a:tableStyleId>
              </a:tblPr>
              <a:tblGrid>
                <a:gridCol w="2090649"/>
                <a:gridCol w="3021388"/>
                <a:gridCol w="3021388"/>
              </a:tblGrid>
              <a:tr h="602962">
                <a:tc>
                  <a:txBody>
                    <a:bodyPr/>
                    <a:lstStyle/>
                    <a:p>
                      <a:pPr marL="0" marR="0" algn="ctr">
                        <a:spcBef>
                          <a:spcPts val="0"/>
                        </a:spcBef>
                        <a:spcAft>
                          <a:spcPts val="0"/>
                        </a:spcAft>
                      </a:pPr>
                      <a:r>
                        <a:rPr lang="en-US" sz="1800" dirty="0">
                          <a:effectLst/>
                        </a:rPr>
                        <a:t>Algorithm Class</a:t>
                      </a:r>
                      <a:endParaRPr lang="en-US" sz="1800" dirty="0">
                        <a:effectLst/>
                        <a:latin typeface="Times"/>
                        <a:ea typeface="ＭＳ 明朝"/>
                        <a:cs typeface="Times New Roman"/>
                      </a:endParaRPr>
                    </a:p>
                  </a:txBody>
                  <a:tcPr marL="68580" marR="68580" marT="0" marB="0"/>
                </a:tc>
                <a:tc>
                  <a:txBody>
                    <a:bodyPr/>
                    <a:lstStyle/>
                    <a:p>
                      <a:pPr marL="0" marR="0" algn="ctr">
                        <a:spcBef>
                          <a:spcPts val="0"/>
                        </a:spcBef>
                        <a:spcAft>
                          <a:spcPts val="0"/>
                        </a:spcAft>
                      </a:pPr>
                      <a:r>
                        <a:rPr lang="en-US" sz="1800">
                          <a:effectLst/>
                        </a:rPr>
                        <a:t>Description</a:t>
                      </a:r>
                      <a:endParaRPr lang="en-US" sz="1800">
                        <a:effectLst/>
                        <a:latin typeface="Times"/>
                        <a:ea typeface="ＭＳ 明朝"/>
                        <a:cs typeface="Times New Roman"/>
                      </a:endParaRPr>
                    </a:p>
                  </a:txBody>
                  <a:tcPr marL="68580" marR="68580" marT="0" marB="0"/>
                </a:tc>
                <a:tc>
                  <a:txBody>
                    <a:bodyPr/>
                    <a:lstStyle/>
                    <a:p>
                      <a:pPr marL="0" marR="0" algn="ctr">
                        <a:spcBef>
                          <a:spcPts val="0"/>
                        </a:spcBef>
                        <a:spcAft>
                          <a:spcPts val="0"/>
                        </a:spcAft>
                      </a:pPr>
                      <a:r>
                        <a:rPr lang="en-US" sz="1800" dirty="0" smtClean="0">
                          <a:effectLst/>
                        </a:rPr>
                        <a:t>Algorithm Examples</a:t>
                      </a:r>
                      <a:endParaRPr lang="en-US" sz="1800" dirty="0">
                        <a:effectLst/>
                        <a:latin typeface="Times"/>
                        <a:ea typeface="ＭＳ 明朝"/>
                        <a:cs typeface="Times New Roman"/>
                      </a:endParaRPr>
                    </a:p>
                  </a:txBody>
                  <a:tcPr marL="68580" marR="68580" marT="0" marB="0"/>
                </a:tc>
              </a:tr>
              <a:tr h="602962">
                <a:tc>
                  <a:txBody>
                    <a:bodyPr/>
                    <a:lstStyle/>
                    <a:p>
                      <a:pPr marL="0" marR="0">
                        <a:spcBef>
                          <a:spcPts val="0"/>
                        </a:spcBef>
                        <a:spcAft>
                          <a:spcPts val="0"/>
                        </a:spcAft>
                      </a:pPr>
                      <a:r>
                        <a:rPr lang="en-US" sz="1400" dirty="0" smtClean="0">
                          <a:effectLst/>
                        </a:rPr>
                        <a:t>Exploration &amp; Traversal</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a:effectLst/>
                        </a:rPr>
                        <a:t>Algorithms to traverse or search vertices</a:t>
                      </a:r>
                      <a:endParaRPr lang="en-US" sz="140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dirty="0">
                          <a:effectLst/>
                        </a:rPr>
                        <a:t>Depth First Search, Breadth First Search</a:t>
                      </a:r>
                      <a:endParaRPr lang="en-US" sz="1400" dirty="0">
                        <a:effectLst/>
                        <a:latin typeface="Times"/>
                        <a:ea typeface="ＭＳ 明朝"/>
                        <a:cs typeface="Times New Roman"/>
                      </a:endParaRPr>
                    </a:p>
                  </a:txBody>
                  <a:tcPr marL="68580" marR="68580" marT="0" marB="0"/>
                </a:tc>
              </a:tr>
              <a:tr h="602962">
                <a:tc>
                  <a:txBody>
                    <a:bodyPr/>
                    <a:lstStyle/>
                    <a:p>
                      <a:pPr marL="0" marR="0">
                        <a:spcBef>
                          <a:spcPts val="0"/>
                        </a:spcBef>
                        <a:spcAft>
                          <a:spcPts val="0"/>
                        </a:spcAft>
                      </a:pPr>
                      <a:r>
                        <a:rPr lang="en-US" sz="1400" dirty="0" smtClean="0">
                          <a:effectLst/>
                        </a:rPr>
                        <a:t>Centrality &amp; Vertex Nomination</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a:effectLst/>
                        </a:rPr>
                        <a:t>Finding important vertices or components within a graph</a:t>
                      </a:r>
                      <a:endParaRPr lang="en-US" sz="140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dirty="0" err="1">
                          <a:effectLst/>
                        </a:rPr>
                        <a:t>Betweenness</a:t>
                      </a:r>
                      <a:r>
                        <a:rPr lang="en-US" sz="1400" dirty="0">
                          <a:effectLst/>
                        </a:rPr>
                        <a:t> Centrality, K-Truss sub graph detection</a:t>
                      </a:r>
                      <a:endParaRPr lang="en-US" sz="1400" dirty="0">
                        <a:effectLst/>
                        <a:latin typeface="Times"/>
                        <a:ea typeface="ＭＳ 明朝"/>
                        <a:cs typeface="Times New Roman"/>
                      </a:endParaRPr>
                    </a:p>
                  </a:txBody>
                  <a:tcPr marL="68580" marR="68580" marT="0" marB="0"/>
                </a:tc>
              </a:tr>
              <a:tr h="892055">
                <a:tc>
                  <a:txBody>
                    <a:bodyPr/>
                    <a:lstStyle/>
                    <a:p>
                      <a:pPr marL="0" marR="0">
                        <a:spcBef>
                          <a:spcPts val="0"/>
                        </a:spcBef>
                        <a:spcAft>
                          <a:spcPts val="0"/>
                        </a:spcAft>
                      </a:pPr>
                      <a:r>
                        <a:rPr lang="en-US" sz="1400" dirty="0">
                          <a:effectLst/>
                        </a:rPr>
                        <a:t>Similarity</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dirty="0">
                          <a:effectLst/>
                        </a:rPr>
                        <a:t>Finding parts of a graph which are similar in terms of vertices or edges</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dirty="0">
                          <a:effectLst/>
                        </a:rPr>
                        <a:t>Graph Isomorphism,  </a:t>
                      </a:r>
                      <a:r>
                        <a:rPr lang="en-US" sz="1400" dirty="0" err="1">
                          <a:effectLst/>
                        </a:rPr>
                        <a:t>Jaccard</a:t>
                      </a:r>
                      <a:r>
                        <a:rPr lang="en-US" sz="1400" dirty="0">
                          <a:effectLst/>
                        </a:rPr>
                        <a:t> </a:t>
                      </a:r>
                      <a:r>
                        <a:rPr lang="en-US" sz="1400" dirty="0" smtClean="0">
                          <a:effectLst/>
                        </a:rPr>
                        <a:t>Index,  </a:t>
                      </a:r>
                      <a:r>
                        <a:rPr lang="en-US" sz="1400" dirty="0">
                          <a:effectLst/>
                        </a:rPr>
                        <a:t>Neighbor matching</a:t>
                      </a:r>
                      <a:endParaRPr lang="en-US" sz="1400" dirty="0">
                        <a:effectLst/>
                        <a:latin typeface="Times"/>
                        <a:ea typeface="ＭＳ 明朝"/>
                        <a:cs typeface="Times New Roman"/>
                      </a:endParaRPr>
                    </a:p>
                  </a:txBody>
                  <a:tcPr marL="68580" marR="68580" marT="0" marB="0"/>
                </a:tc>
              </a:tr>
              <a:tr h="892055">
                <a:tc>
                  <a:txBody>
                    <a:bodyPr/>
                    <a:lstStyle/>
                    <a:p>
                      <a:pPr marL="0" marR="0">
                        <a:spcBef>
                          <a:spcPts val="0"/>
                        </a:spcBef>
                        <a:spcAft>
                          <a:spcPts val="0"/>
                        </a:spcAft>
                      </a:pPr>
                      <a:r>
                        <a:rPr lang="en-US" sz="1400" dirty="0">
                          <a:effectLst/>
                        </a:rPr>
                        <a:t>Community Detection</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a:effectLst/>
                        </a:rPr>
                        <a:t>Look for communities (areas of high connectedness or similarity) within a graph</a:t>
                      </a:r>
                      <a:endParaRPr lang="en-US" sz="140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dirty="0">
                          <a:effectLst/>
                        </a:rPr>
                        <a:t>Topic Modeling, </a:t>
                      </a:r>
                      <a:r>
                        <a:rPr lang="en-US" sz="1400" dirty="0" smtClean="0">
                          <a:effectLst/>
                        </a:rPr>
                        <a:t>Non-negative</a:t>
                      </a:r>
                      <a:r>
                        <a:rPr lang="en-US" sz="1400" baseline="0" dirty="0" smtClean="0">
                          <a:effectLst/>
                        </a:rPr>
                        <a:t> matrix factorization</a:t>
                      </a:r>
                      <a:r>
                        <a:rPr lang="en-US" sz="1400" dirty="0" smtClean="0">
                          <a:effectLst/>
                        </a:rPr>
                        <a:t>, Principle</a:t>
                      </a:r>
                      <a:r>
                        <a:rPr lang="en-US" sz="1400" baseline="0" dirty="0" smtClean="0">
                          <a:effectLst/>
                        </a:rPr>
                        <a:t> Component Analysis</a:t>
                      </a:r>
                      <a:endParaRPr lang="en-US" sz="1400" dirty="0">
                        <a:effectLst/>
                        <a:latin typeface="Times"/>
                        <a:ea typeface="ＭＳ 明朝"/>
                        <a:cs typeface="Times New Roman"/>
                      </a:endParaRPr>
                    </a:p>
                  </a:txBody>
                  <a:tcPr marL="68580" marR="68580" marT="0" marB="0"/>
                </a:tc>
              </a:tr>
              <a:tr h="602962">
                <a:tc>
                  <a:txBody>
                    <a:bodyPr/>
                    <a:lstStyle/>
                    <a:p>
                      <a:pPr marL="0" marR="0">
                        <a:spcBef>
                          <a:spcPts val="0"/>
                        </a:spcBef>
                        <a:spcAft>
                          <a:spcPts val="0"/>
                        </a:spcAft>
                      </a:pPr>
                      <a:r>
                        <a:rPr lang="en-US" sz="1400" dirty="0">
                          <a:effectLst/>
                        </a:rPr>
                        <a:t>Prediction</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a:effectLst/>
                        </a:rPr>
                        <a:t>Predicting new or missing edges</a:t>
                      </a:r>
                      <a:endParaRPr lang="en-US" sz="140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a:effectLst/>
                        </a:rPr>
                        <a:t>Link Prediction</a:t>
                      </a:r>
                      <a:endParaRPr lang="en-US" sz="1400">
                        <a:effectLst/>
                        <a:latin typeface="Times"/>
                        <a:ea typeface="ＭＳ 明朝"/>
                        <a:cs typeface="Times New Roman"/>
                      </a:endParaRPr>
                    </a:p>
                  </a:txBody>
                  <a:tcPr marL="68580" marR="68580" marT="0" marB="0"/>
                </a:tc>
              </a:tr>
              <a:tr h="602962">
                <a:tc>
                  <a:txBody>
                    <a:bodyPr/>
                    <a:lstStyle/>
                    <a:p>
                      <a:pPr marL="0" marR="0">
                        <a:spcBef>
                          <a:spcPts val="0"/>
                        </a:spcBef>
                        <a:spcAft>
                          <a:spcPts val="0"/>
                        </a:spcAft>
                      </a:pPr>
                      <a:r>
                        <a:rPr lang="en-US" sz="1400" dirty="0">
                          <a:effectLst/>
                        </a:rPr>
                        <a:t>Shortest Path</a:t>
                      </a:r>
                      <a:endParaRPr lang="en-US" sz="1400" dirty="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a:effectLst/>
                        </a:rPr>
                        <a:t>Finding the shorted distance between two vertices</a:t>
                      </a:r>
                      <a:endParaRPr lang="en-US" sz="1400">
                        <a:effectLst/>
                        <a:latin typeface="Times"/>
                        <a:ea typeface="ＭＳ 明朝"/>
                        <a:cs typeface="Times New Roman"/>
                      </a:endParaRPr>
                    </a:p>
                  </a:txBody>
                  <a:tcPr marL="68580" marR="68580" marT="0" marB="0"/>
                </a:tc>
                <a:tc>
                  <a:txBody>
                    <a:bodyPr/>
                    <a:lstStyle/>
                    <a:p>
                      <a:pPr marL="0" marR="0">
                        <a:spcBef>
                          <a:spcPts val="0"/>
                        </a:spcBef>
                        <a:spcAft>
                          <a:spcPts val="0"/>
                        </a:spcAft>
                      </a:pPr>
                      <a:r>
                        <a:rPr lang="en-US" sz="1400" dirty="0">
                          <a:effectLst/>
                        </a:rPr>
                        <a:t>Floyd </a:t>
                      </a:r>
                      <a:r>
                        <a:rPr lang="en-US" sz="1400" dirty="0" err="1">
                          <a:effectLst/>
                        </a:rPr>
                        <a:t>Warshall</a:t>
                      </a:r>
                      <a:r>
                        <a:rPr lang="en-US" sz="1400" dirty="0">
                          <a:effectLst/>
                        </a:rPr>
                        <a:t>, Bellman Ford, A</a:t>
                      </a:r>
                      <a:r>
                        <a:rPr lang="en-US" sz="1400" dirty="0" smtClean="0">
                          <a:effectLst/>
                        </a:rPr>
                        <a:t>* algorithm, Johnson’s algorithm</a:t>
                      </a:r>
                      <a:endParaRPr lang="en-US" sz="1400" dirty="0">
                        <a:effectLst/>
                        <a:latin typeface="Times"/>
                        <a:ea typeface="ＭＳ 明朝"/>
                        <a:cs typeface="Times New Roman"/>
                      </a:endParaRPr>
                    </a:p>
                  </a:txBody>
                  <a:tcPr marL="68580" marR="68580" marT="0" marB="0"/>
                </a:tc>
              </a:tr>
            </a:tbl>
          </a:graphicData>
        </a:graphic>
      </p:graphicFrame>
    </p:spTree>
    <p:extLst>
      <p:ext uri="{BB962C8B-B14F-4D97-AF65-F5344CB8AC3E}">
        <p14:creationId xmlns:p14="http://schemas.microsoft.com/office/powerpoint/2010/main" val="1732369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Accumulo</a:t>
            </a:r>
            <a:r>
              <a:rPr lang="en-US" dirty="0" smtClean="0"/>
              <a:t> Graph Schema Variants</a:t>
            </a:r>
            <a:endParaRPr lang="en-US" dirty="0"/>
          </a:p>
        </p:txBody>
      </p:sp>
      <p:sp>
        <p:nvSpPr>
          <p:cNvPr id="3" name="Content Placeholder 2"/>
          <p:cNvSpPr>
            <a:spLocks noGrp="1"/>
          </p:cNvSpPr>
          <p:nvPr>
            <p:ph idx="1"/>
          </p:nvPr>
        </p:nvSpPr>
        <p:spPr/>
        <p:txBody>
          <a:bodyPr/>
          <a:lstStyle/>
          <a:p>
            <a:r>
              <a:rPr lang="en-US" dirty="0"/>
              <a:t>Adjacency </a:t>
            </a:r>
            <a:r>
              <a:rPr lang="en-US" dirty="0" smtClean="0"/>
              <a:t>Matrix (directed/undirected/weighted graphs)</a:t>
            </a:r>
          </a:p>
          <a:p>
            <a:pPr lvl="1"/>
            <a:r>
              <a:rPr lang="en-US" dirty="0"/>
              <a:t>r</a:t>
            </a:r>
            <a:r>
              <a:rPr lang="en-US" dirty="0" smtClean="0"/>
              <a:t>ow = start vertex; column = vertex; value = edge weight</a:t>
            </a:r>
            <a:endParaRPr lang="en-US" dirty="0"/>
          </a:p>
          <a:p>
            <a:r>
              <a:rPr lang="en-US" dirty="0" smtClean="0"/>
              <a:t>Incidence Matrix (multi-hyper-graphs)</a:t>
            </a:r>
          </a:p>
          <a:p>
            <a:pPr lvl="1"/>
            <a:r>
              <a:rPr lang="en-US" dirty="0" smtClean="0"/>
              <a:t>row = edge; column = vertices associated with edge; value = weight</a:t>
            </a:r>
          </a:p>
          <a:p>
            <a:r>
              <a:rPr lang="en-US" dirty="0" smtClean="0"/>
              <a:t>D4M Schema</a:t>
            </a:r>
          </a:p>
          <a:p>
            <a:pPr lvl="1"/>
            <a:r>
              <a:rPr lang="en-US" dirty="0" smtClean="0"/>
              <a:t>Standard: main table</a:t>
            </a:r>
            <a:r>
              <a:rPr lang="en-US" dirty="0"/>
              <a:t>, </a:t>
            </a:r>
            <a:r>
              <a:rPr lang="en-US" dirty="0" smtClean="0"/>
              <a:t>transpose table, column degree table, row degree table, raw data table</a:t>
            </a:r>
          </a:p>
          <a:p>
            <a:pPr lvl="1"/>
            <a:r>
              <a:rPr lang="en-US" dirty="0" smtClean="0"/>
              <a:t>Multi-Family: use 1 table with multiple column families</a:t>
            </a:r>
            <a:endParaRPr lang="en-US" dirty="0"/>
          </a:p>
          <a:p>
            <a:pPr lvl="1"/>
            <a:r>
              <a:rPr lang="en-US" dirty="0" smtClean="0"/>
              <a:t>Many-</a:t>
            </a:r>
            <a:r>
              <a:rPr lang="en-US" dirty="0"/>
              <a:t>Table: </a:t>
            </a:r>
            <a:r>
              <a:rPr lang="en-US" dirty="0" smtClean="0"/>
              <a:t>use different tables for different classes of data</a:t>
            </a:r>
            <a:endParaRPr lang="en-US" dirty="0"/>
          </a:p>
          <a:p>
            <a:r>
              <a:rPr lang="en-US" dirty="0" smtClean="0"/>
              <a:t>Single</a:t>
            </a:r>
            <a:r>
              <a:rPr lang="en-US" dirty="0"/>
              <a:t>-</a:t>
            </a:r>
            <a:r>
              <a:rPr lang="en-US" dirty="0" smtClean="0"/>
              <a:t>Table</a:t>
            </a:r>
          </a:p>
          <a:p>
            <a:pPr lvl="1"/>
            <a:r>
              <a:rPr lang="en-US" dirty="0" smtClean="0"/>
              <a:t>use </a:t>
            </a:r>
            <a:r>
              <a:rPr lang="en-US" dirty="0"/>
              <a:t>concatenated v1|v2 as a row key, and </a:t>
            </a:r>
            <a:r>
              <a:rPr lang="en-US" dirty="0" smtClean="0"/>
              <a:t>isolated </a:t>
            </a:r>
            <a:r>
              <a:rPr lang="en-US" dirty="0"/>
              <a:t>v1 or v2 row key implies a </a:t>
            </a:r>
            <a:r>
              <a:rPr lang="en-US" dirty="0" smtClean="0"/>
              <a:t>degree</a:t>
            </a:r>
            <a:endParaRPr lang="en-US" dirty="0"/>
          </a:p>
        </p:txBody>
      </p:sp>
      <p:sp>
        <p:nvSpPr>
          <p:cNvPr id="4" name="Rectangle 3"/>
          <p:cNvSpPr>
            <a:spLocks noChangeArrowheads="1"/>
          </p:cNvSpPr>
          <p:nvPr/>
        </p:nvSpPr>
        <p:spPr bwMode="auto">
          <a:xfrm>
            <a:off x="164943" y="5573888"/>
            <a:ext cx="8857412" cy="680893"/>
          </a:xfrm>
          <a:prstGeom prst="rect">
            <a:avLst/>
          </a:prstGeom>
          <a:solidFill>
            <a:srgbClr val="D2DCF2"/>
          </a:solidFill>
          <a:ln w="12700" cmpd="sng">
            <a:solidFill>
              <a:schemeClr val="tx1"/>
            </a:solidFill>
            <a:miter lim="800000"/>
            <a:headEnd/>
            <a:tailEnd/>
          </a:ln>
          <a:effectLst/>
        </p:spPr>
        <p:txBody>
          <a:bodyPr wrap="square" lIns="91829" tIns="45914" rIns="91829" bIns="45914" anchor="ctr">
            <a:noAutofit/>
          </a:bodyPr>
          <a:lstStyle/>
          <a:p>
            <a:pPr algn="ctr">
              <a:lnSpc>
                <a:spcPct val="90000"/>
              </a:lnSpc>
              <a:spcBef>
                <a:spcPct val="25000"/>
              </a:spcBef>
              <a:buSzPct val="125000"/>
            </a:pPr>
            <a:r>
              <a:rPr lang="en-US" sz="1800" b="1" dirty="0" err="1" smtClean="0">
                <a:solidFill>
                  <a:srgbClr val="000000"/>
                </a:solidFill>
              </a:rPr>
              <a:t>Graphulo</a:t>
            </a:r>
            <a:r>
              <a:rPr lang="en-US" sz="1800" b="1" dirty="0" smtClean="0">
                <a:solidFill>
                  <a:srgbClr val="000000"/>
                </a:solidFill>
              </a:rPr>
              <a:t> should work with as many of </a:t>
            </a:r>
            <a:r>
              <a:rPr lang="en-US" b="1" dirty="0" err="1" smtClean="0">
                <a:solidFill>
                  <a:srgbClr val="000000"/>
                </a:solidFill>
              </a:rPr>
              <a:t>Accumulo</a:t>
            </a:r>
            <a:r>
              <a:rPr lang="en-US" b="1" dirty="0" smtClean="0">
                <a:solidFill>
                  <a:srgbClr val="000000"/>
                </a:solidFill>
              </a:rPr>
              <a:t> graph schemas as is possible</a:t>
            </a:r>
            <a:endParaRPr lang="en-US" sz="1600" b="1" dirty="0">
              <a:solidFill>
                <a:srgbClr val="000000"/>
              </a:solidFill>
            </a:endParaRPr>
          </a:p>
        </p:txBody>
      </p:sp>
    </p:spTree>
    <p:extLst>
      <p:ext uri="{BB962C8B-B14F-4D97-AF65-F5344CB8AC3E}">
        <p14:creationId xmlns:p14="http://schemas.microsoft.com/office/powerpoint/2010/main" val="2600803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of Interest</a:t>
            </a:r>
            <a:endParaRPr lang="en-US" dirty="0"/>
          </a:p>
        </p:txBody>
      </p:sp>
      <p:sp>
        <p:nvSpPr>
          <p:cNvPr id="3" name="Content Placeholder 2"/>
          <p:cNvSpPr>
            <a:spLocks noGrp="1"/>
          </p:cNvSpPr>
          <p:nvPr>
            <p:ph idx="1"/>
          </p:nvPr>
        </p:nvSpPr>
        <p:spPr/>
        <p:txBody>
          <a:bodyPr/>
          <a:lstStyle/>
          <a:p>
            <a:r>
              <a:rPr lang="en-US" dirty="0" smtClean="0"/>
              <a:t>Degree Filtered Breadth First Search</a:t>
            </a:r>
          </a:p>
          <a:p>
            <a:pPr lvl="1"/>
            <a:r>
              <a:rPr lang="en-US" dirty="0" smtClean="0"/>
              <a:t>Very common graph analytic</a:t>
            </a:r>
          </a:p>
          <a:p>
            <a:endParaRPr lang="en-US" dirty="0" smtClean="0"/>
          </a:p>
          <a:p>
            <a:r>
              <a:rPr lang="en-US" dirty="0" smtClean="0"/>
              <a:t>K-Truss</a:t>
            </a:r>
          </a:p>
          <a:p>
            <a:pPr lvl="1"/>
            <a:r>
              <a:rPr lang="en-US" dirty="0" smtClean="0"/>
              <a:t>Finds the clique-</a:t>
            </a:r>
            <a:r>
              <a:rPr lang="en-US" i="1" dirty="0" err="1" smtClean="0"/>
              <a:t>iness</a:t>
            </a:r>
            <a:r>
              <a:rPr lang="en-US" dirty="0" smtClean="0"/>
              <a:t> of a graph</a:t>
            </a:r>
          </a:p>
          <a:p>
            <a:endParaRPr lang="en-US" dirty="0" smtClean="0"/>
          </a:p>
          <a:p>
            <a:r>
              <a:rPr lang="en-US" dirty="0" err="1" smtClean="0"/>
              <a:t>Jaccard</a:t>
            </a:r>
            <a:r>
              <a:rPr lang="en-US" dirty="0" smtClean="0"/>
              <a:t> Coefficient</a:t>
            </a:r>
          </a:p>
          <a:p>
            <a:pPr lvl="1"/>
            <a:r>
              <a:rPr lang="en-US" dirty="0" smtClean="0"/>
              <a:t>Finds areas of similarity in a graph</a:t>
            </a:r>
          </a:p>
          <a:p>
            <a:endParaRPr lang="en-US" dirty="0" smtClean="0"/>
          </a:p>
          <a:p>
            <a:r>
              <a:rPr lang="en-US" dirty="0" smtClean="0"/>
              <a:t>Topic Modeling through Non-negative matrix factorization</a:t>
            </a:r>
          </a:p>
          <a:p>
            <a:pPr lvl="1"/>
            <a:r>
              <a:rPr lang="en-US" dirty="0" smtClean="0"/>
              <a:t>Provides a quick topic model of a graph</a:t>
            </a:r>
            <a:endParaRPr lang="en-US" dirty="0"/>
          </a:p>
        </p:txBody>
      </p:sp>
    </p:spTree>
    <p:extLst>
      <p:ext uri="{BB962C8B-B14F-4D97-AF65-F5344CB8AC3E}">
        <p14:creationId xmlns:p14="http://schemas.microsoft.com/office/powerpoint/2010/main" val="196421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r>
              <a:rPr lang="en-US" dirty="0"/>
              <a:t/>
            </a:r>
            <a:br>
              <a:rPr lang="en-US" dirty="0"/>
            </a:br>
            <a:endParaRPr lang="en-US" dirty="0" smtClean="0"/>
          </a:p>
          <a:p>
            <a:r>
              <a:rPr lang="en-US" dirty="0" smtClean="0"/>
              <a:t>Summary</a:t>
            </a:r>
            <a:endParaRPr lang="en-US" dirty="0"/>
          </a:p>
        </p:txBody>
      </p:sp>
      <p:sp>
        <p:nvSpPr>
          <p:cNvPr id="5" name="AutoShape 7"/>
          <p:cNvSpPr>
            <a:spLocks noChangeArrowheads="1"/>
          </p:cNvSpPr>
          <p:nvPr/>
        </p:nvSpPr>
        <p:spPr bwMode="auto">
          <a:xfrm>
            <a:off x="1058088" y="2921001"/>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30213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Filtered Breadth First Search</a:t>
            </a:r>
            <a:endParaRPr lang="en-US" dirty="0"/>
          </a:p>
        </p:txBody>
      </p:sp>
      <p:sp>
        <p:nvSpPr>
          <p:cNvPr id="3" name="Content Placeholder 2"/>
          <p:cNvSpPr>
            <a:spLocks noGrp="1"/>
          </p:cNvSpPr>
          <p:nvPr>
            <p:ph idx="1"/>
          </p:nvPr>
        </p:nvSpPr>
        <p:spPr>
          <a:xfrm>
            <a:off x="475488" y="1289304"/>
            <a:ext cx="8193024" cy="5217004"/>
          </a:xfrm>
        </p:spPr>
        <p:txBody>
          <a:bodyPr/>
          <a:lstStyle/>
          <a:p>
            <a:r>
              <a:rPr lang="en-US" dirty="0" smtClean="0"/>
              <a:t>Used for searching in a graph starting from a root node</a:t>
            </a:r>
          </a:p>
          <a:p>
            <a:pPr lvl="1"/>
            <a:r>
              <a:rPr lang="en-US" dirty="0" smtClean="0"/>
              <a:t>Very often, popular nodes can significantly slow down the search process and may not lead to results of interest</a:t>
            </a:r>
          </a:p>
          <a:p>
            <a:r>
              <a:rPr lang="en-US" dirty="0" smtClean="0"/>
              <a:t>A degree filtered breadth first search, first filters out high degree nodes and then performs a BFS on the remaining graph</a:t>
            </a:r>
          </a:p>
          <a:p>
            <a:r>
              <a:rPr lang="en-US" dirty="0"/>
              <a:t>A graph G=(V,E) can be represented </a:t>
            </a:r>
            <a:r>
              <a:rPr lang="en-US" dirty="0" smtClean="0"/>
              <a:t>by an </a:t>
            </a:r>
            <a:r>
              <a:rPr lang="en-US" dirty="0"/>
              <a:t>adjacency matrix A where A(</a:t>
            </a:r>
            <a:r>
              <a:rPr lang="en-US" dirty="0" err="1"/>
              <a:t>i,j</a:t>
            </a:r>
            <a:r>
              <a:rPr lang="en-US" dirty="0"/>
              <a:t>)=1 if there is an edge between v</a:t>
            </a:r>
            <a:r>
              <a:rPr lang="en-US" baseline="-25000" dirty="0"/>
              <a:t>i</a:t>
            </a:r>
            <a:r>
              <a:rPr lang="en-US" dirty="0"/>
              <a:t> and </a:t>
            </a:r>
            <a:r>
              <a:rPr lang="en-US" dirty="0" err="1" smtClean="0"/>
              <a:t>v</a:t>
            </a:r>
            <a:r>
              <a:rPr lang="en-US" baseline="-25000" dirty="0" err="1" smtClean="0"/>
              <a:t>j</a:t>
            </a:r>
            <a:endParaRPr lang="en-US" baseline="-25000" dirty="0" smtClean="0"/>
          </a:p>
          <a:p>
            <a:r>
              <a:rPr lang="en-US" dirty="0" smtClean="0"/>
              <a:t>Alternately, one can represent a graph G using an incidence matrix representation E where rows are edges, columns are nodes, and E(</a:t>
            </a:r>
            <a:r>
              <a:rPr lang="en-US" dirty="0" err="1" smtClean="0"/>
              <a:t>i,j</a:t>
            </a:r>
            <a:r>
              <a:rPr lang="en-US" dirty="0" smtClean="0"/>
              <a:t>) = 1 if </a:t>
            </a:r>
            <a:r>
              <a:rPr lang="en-US" dirty="0" err="1" smtClean="0"/>
              <a:t>e</a:t>
            </a:r>
            <a:r>
              <a:rPr lang="en-US" baseline="-25000" dirty="0" err="1" smtClean="0"/>
              <a:t>i</a:t>
            </a:r>
            <a:r>
              <a:rPr lang="en-US" dirty="0" smtClean="0"/>
              <a:t> goes into </a:t>
            </a:r>
            <a:r>
              <a:rPr lang="en-US" dirty="0" err="1" smtClean="0"/>
              <a:t>v</a:t>
            </a:r>
            <a:r>
              <a:rPr lang="en-US" baseline="-25000" dirty="0" err="1" smtClean="0"/>
              <a:t>j</a:t>
            </a:r>
            <a:r>
              <a:rPr lang="en-US" dirty="0" smtClean="0"/>
              <a:t> and E(</a:t>
            </a:r>
            <a:r>
              <a:rPr lang="en-US" dirty="0" err="1" smtClean="0"/>
              <a:t>i,j</a:t>
            </a:r>
            <a:r>
              <a:rPr lang="en-US" dirty="0" smtClean="0"/>
              <a:t>) = -1 if </a:t>
            </a:r>
            <a:r>
              <a:rPr lang="en-US" dirty="0" err="1" smtClean="0"/>
              <a:t>e</a:t>
            </a:r>
            <a:r>
              <a:rPr lang="en-US" baseline="-25000" dirty="0" err="1" smtClean="0"/>
              <a:t>i</a:t>
            </a:r>
            <a:r>
              <a:rPr lang="en-US" dirty="0" smtClean="0"/>
              <a:t> leaves </a:t>
            </a:r>
            <a:r>
              <a:rPr lang="en-US" dirty="0" err="1" smtClean="0"/>
              <a:t>v</a:t>
            </a:r>
            <a:r>
              <a:rPr lang="en-US" baseline="-25000" dirty="0" err="1" smtClean="0"/>
              <a:t>j</a:t>
            </a:r>
            <a:r>
              <a:rPr lang="en-US" dirty="0" smtClean="0"/>
              <a:t> </a:t>
            </a:r>
          </a:p>
          <a:p>
            <a:r>
              <a:rPr lang="en-US" dirty="0" smtClean="0"/>
              <a:t>The Degree Filtered BFS can be computed using either representation</a:t>
            </a:r>
          </a:p>
          <a:p>
            <a:endParaRPr lang="en-US" dirty="0"/>
          </a:p>
          <a:p>
            <a:endParaRPr lang="en-US" dirty="0" smtClean="0"/>
          </a:p>
        </p:txBody>
      </p:sp>
    </p:spTree>
    <p:extLst>
      <p:ext uri="{BB962C8B-B14F-4D97-AF65-F5344CB8AC3E}">
        <p14:creationId xmlns:p14="http://schemas.microsoft.com/office/powerpoint/2010/main" val="3822331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 based</a:t>
            </a:r>
            <a:br>
              <a:rPr lang="en-US" dirty="0" smtClean="0"/>
            </a:br>
            <a:r>
              <a:rPr lang="en-US" dirty="0" smtClean="0"/>
              <a:t>Degree Filtered BFS</a:t>
            </a:r>
            <a:endParaRPr lang="en-US" dirty="0"/>
          </a:p>
        </p:txBody>
      </p:sp>
      <p:sp>
        <p:nvSpPr>
          <p:cNvPr id="3" name="Content Placeholder 2"/>
          <p:cNvSpPr>
            <a:spLocks noGrp="1"/>
          </p:cNvSpPr>
          <p:nvPr>
            <p:ph idx="1"/>
          </p:nvPr>
        </p:nvSpPr>
        <p:spPr/>
        <p:txBody>
          <a:bodyPr/>
          <a:lstStyle/>
          <a:p>
            <a:r>
              <a:rPr lang="en-US" dirty="0" smtClean="0"/>
              <a:t>Uses the adjacency matrix representation of a graph G to perform the BFS.</a:t>
            </a:r>
          </a:p>
          <a:p>
            <a:r>
              <a:rPr lang="en-US" dirty="0" smtClean="0"/>
              <a:t>Algorithm </a:t>
            </a:r>
            <a:r>
              <a:rPr lang="en-US" dirty="0"/>
              <a:t>Inputs:</a:t>
            </a:r>
          </a:p>
          <a:p>
            <a:pPr marL="0" indent="0">
              <a:lnSpc>
                <a:spcPct val="110000"/>
              </a:lnSpc>
              <a:spcBef>
                <a:spcPts val="0"/>
              </a:spcBef>
              <a:buNone/>
            </a:pPr>
            <a:r>
              <a:rPr lang="en-US" b="0" dirty="0"/>
              <a:t>	v</a:t>
            </a:r>
            <a:r>
              <a:rPr lang="en-US" b="0" baseline="-25000" dirty="0"/>
              <a:t>0</a:t>
            </a:r>
            <a:r>
              <a:rPr lang="en-US" b="0" dirty="0"/>
              <a:t>: Starting vertex set</a:t>
            </a:r>
          </a:p>
          <a:p>
            <a:pPr marL="0" indent="0">
              <a:lnSpc>
                <a:spcPct val="110000"/>
              </a:lnSpc>
              <a:spcBef>
                <a:spcPts val="0"/>
              </a:spcBef>
              <a:buNone/>
            </a:pPr>
            <a:r>
              <a:rPr lang="en-US" b="0" dirty="0"/>
              <a:t>	k: number of hops to go</a:t>
            </a:r>
          </a:p>
          <a:p>
            <a:pPr marL="0" indent="0">
              <a:lnSpc>
                <a:spcPct val="110000"/>
              </a:lnSpc>
              <a:spcBef>
                <a:spcPts val="0"/>
              </a:spcBef>
              <a:buNone/>
            </a:pPr>
            <a:r>
              <a:rPr lang="en-US" b="0" dirty="0"/>
              <a:t>	T: </a:t>
            </a:r>
            <a:r>
              <a:rPr lang="en-US" b="0" dirty="0" err="1"/>
              <a:t>Accumulo</a:t>
            </a:r>
            <a:r>
              <a:rPr lang="en-US" b="0" dirty="0"/>
              <a:t> table of graph adjacency matrix</a:t>
            </a:r>
          </a:p>
          <a:p>
            <a:pPr marL="0" indent="0">
              <a:lnSpc>
                <a:spcPct val="110000"/>
              </a:lnSpc>
              <a:spcBef>
                <a:spcPts val="0"/>
              </a:spcBef>
              <a:buNone/>
            </a:pPr>
            <a:r>
              <a:rPr lang="en-US" b="0" dirty="0"/>
              <a:t>	T</a:t>
            </a:r>
            <a:r>
              <a:rPr lang="en-US" b="0" baseline="-25000" dirty="0"/>
              <a:t>in</a:t>
            </a:r>
            <a:r>
              <a:rPr lang="en-US" b="0" dirty="0"/>
              <a:t> = </a:t>
            </a:r>
            <a:r>
              <a:rPr lang="en-US" b="0" dirty="0" smtClean="0"/>
              <a:t>sum(T,1</a:t>
            </a:r>
            <a:r>
              <a:rPr lang="en-US" b="0" dirty="0"/>
              <a:t>).'; </a:t>
            </a:r>
            <a:r>
              <a:rPr lang="en-US" b="0" dirty="0" smtClean="0"/>
              <a:t>  </a:t>
            </a:r>
            <a:r>
              <a:rPr lang="en-US" b="0" dirty="0"/>
              <a:t>% Accumulo table in-degree</a:t>
            </a:r>
          </a:p>
          <a:p>
            <a:pPr marL="0" indent="0">
              <a:lnSpc>
                <a:spcPct val="110000"/>
              </a:lnSpc>
              <a:spcBef>
                <a:spcPts val="0"/>
              </a:spcBef>
              <a:buNone/>
            </a:pPr>
            <a:r>
              <a:rPr lang="en-US" b="0" dirty="0"/>
              <a:t>	T</a:t>
            </a:r>
            <a:r>
              <a:rPr lang="en-US" b="0" baseline="-25000" dirty="0"/>
              <a:t>out</a:t>
            </a:r>
            <a:r>
              <a:rPr lang="en-US" b="0" dirty="0"/>
              <a:t> = </a:t>
            </a:r>
            <a:r>
              <a:rPr lang="en-US" b="0" dirty="0" smtClean="0"/>
              <a:t>sum(T,2</a:t>
            </a:r>
            <a:r>
              <a:rPr lang="en-US" b="0" dirty="0"/>
              <a:t>);   % Accumulo table </a:t>
            </a:r>
            <a:r>
              <a:rPr lang="en-US" b="0" dirty="0" smtClean="0"/>
              <a:t>out-degree</a:t>
            </a:r>
            <a:endParaRPr lang="en-US" b="0" dirty="0"/>
          </a:p>
          <a:p>
            <a:pPr marL="0" indent="0">
              <a:lnSpc>
                <a:spcPct val="110000"/>
              </a:lnSpc>
              <a:spcBef>
                <a:spcPts val="0"/>
              </a:spcBef>
              <a:buNone/>
            </a:pPr>
            <a:r>
              <a:rPr lang="en-US" b="0" dirty="0"/>
              <a:t>	</a:t>
            </a:r>
            <a:r>
              <a:rPr lang="en-US" b="0" dirty="0" err="1"/>
              <a:t>d</a:t>
            </a:r>
            <a:r>
              <a:rPr lang="en-US" b="0" baseline="-25000" dirty="0" err="1"/>
              <a:t>min</a:t>
            </a:r>
            <a:r>
              <a:rPr lang="en-US" b="0" dirty="0"/>
              <a:t>: minimum allowable degree</a:t>
            </a:r>
          </a:p>
          <a:p>
            <a:pPr marL="0" indent="0">
              <a:lnSpc>
                <a:spcPct val="110000"/>
              </a:lnSpc>
              <a:spcBef>
                <a:spcPts val="0"/>
              </a:spcBef>
              <a:buNone/>
            </a:pPr>
            <a:r>
              <a:rPr lang="en-US" b="0" dirty="0"/>
              <a:t>	</a:t>
            </a:r>
            <a:r>
              <a:rPr lang="en-US" b="0" dirty="0" err="1"/>
              <a:t>d</a:t>
            </a:r>
            <a:r>
              <a:rPr lang="en-US" b="0" baseline="-25000" dirty="0" err="1"/>
              <a:t>max</a:t>
            </a:r>
            <a:r>
              <a:rPr lang="en-US" b="0" dirty="0"/>
              <a:t>: maximum allowable degree</a:t>
            </a:r>
          </a:p>
          <a:p>
            <a:r>
              <a:rPr lang="en-US" dirty="0"/>
              <a:t>Algorithm Output:</a:t>
            </a:r>
          </a:p>
          <a:p>
            <a:pPr marL="0" indent="0">
              <a:lnSpc>
                <a:spcPct val="110000"/>
              </a:lnSpc>
              <a:spcBef>
                <a:spcPts val="0"/>
              </a:spcBef>
              <a:buNone/>
            </a:pPr>
            <a:r>
              <a:rPr lang="en-US" b="0" dirty="0"/>
              <a:t>	</a:t>
            </a:r>
            <a:r>
              <a:rPr lang="en-US" b="0" dirty="0" err="1"/>
              <a:t>A</a:t>
            </a:r>
            <a:r>
              <a:rPr lang="en-US" b="0" baseline="-25000" dirty="0" err="1"/>
              <a:t>k</a:t>
            </a:r>
            <a:r>
              <a:rPr lang="en-US" b="0" dirty="0"/>
              <a:t>: adjacency matrix of sub-graph</a:t>
            </a:r>
          </a:p>
          <a:p>
            <a:pPr marL="0" indent="0">
              <a:lnSpc>
                <a:spcPct val="100000"/>
              </a:lnSpc>
              <a:spcBef>
                <a:spcPts val="0"/>
              </a:spcBef>
              <a:buNone/>
            </a:pPr>
            <a:endParaRPr lang="en-US" b="0" dirty="0"/>
          </a:p>
          <a:p>
            <a:endParaRPr lang="en-US" dirty="0"/>
          </a:p>
        </p:txBody>
      </p:sp>
    </p:spTree>
    <p:extLst>
      <p:ext uri="{BB962C8B-B14F-4D97-AF65-F5344CB8AC3E}">
        <p14:creationId xmlns:p14="http://schemas.microsoft.com/office/powerpoint/2010/main" val="1578527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Matrix based</a:t>
            </a:r>
            <a:br>
              <a:rPr lang="en-US" dirty="0"/>
            </a:br>
            <a:r>
              <a:rPr lang="en-US" dirty="0"/>
              <a:t>Degree Filtered BFS</a:t>
            </a:r>
          </a:p>
        </p:txBody>
      </p:sp>
      <p:sp>
        <p:nvSpPr>
          <p:cNvPr id="3" name="Content Placeholder 2"/>
          <p:cNvSpPr>
            <a:spLocks noGrp="1"/>
          </p:cNvSpPr>
          <p:nvPr>
            <p:ph idx="1"/>
          </p:nvPr>
        </p:nvSpPr>
        <p:spPr>
          <a:xfrm>
            <a:off x="390768" y="1516284"/>
            <a:ext cx="8534867" cy="4828032"/>
          </a:xfrm>
        </p:spPr>
        <p:txBody>
          <a:bodyPr/>
          <a:lstStyle/>
          <a:p>
            <a:r>
              <a:rPr lang="en-US" dirty="0" smtClean="0"/>
              <a:t>The algorithm begins by retaining vertices whose degree are between </a:t>
            </a:r>
            <a:r>
              <a:rPr lang="en-US" dirty="0" err="1" smtClean="0"/>
              <a:t>d</a:t>
            </a:r>
            <a:r>
              <a:rPr lang="en-US" baseline="-25000" dirty="0" err="1" smtClean="0"/>
              <a:t>min</a:t>
            </a:r>
            <a:r>
              <a:rPr lang="en-US" dirty="0" smtClean="0"/>
              <a:t> </a:t>
            </a:r>
            <a:r>
              <a:rPr lang="en-US" dirty="0"/>
              <a:t>and </a:t>
            </a:r>
            <a:r>
              <a:rPr lang="en-US" dirty="0" err="1" smtClean="0"/>
              <a:t>d</a:t>
            </a:r>
            <a:r>
              <a:rPr lang="en-US" baseline="-25000" dirty="0" err="1" smtClean="0"/>
              <a:t>max</a:t>
            </a:r>
            <a:r>
              <a:rPr lang="en-US" baseline="-25000" dirty="0" smtClean="0"/>
              <a:t/>
            </a:r>
            <a:br>
              <a:rPr lang="en-US" baseline="-25000" dirty="0" smtClean="0"/>
            </a:br>
            <a:endParaRPr lang="en-US" baseline="-25000" dirty="0" smtClean="0"/>
          </a:p>
          <a:p>
            <a:r>
              <a:rPr lang="en-US" dirty="0" smtClean="0"/>
              <a:t>Algorithm:</a:t>
            </a:r>
            <a:endParaRPr lang="en-US" dirty="0"/>
          </a:p>
          <a:p>
            <a:endParaRPr lang="en-US" dirty="0" smtClean="0"/>
          </a:p>
          <a:p>
            <a:pPr marL="301223" lvl="1" indent="0">
              <a:buNone/>
            </a:pPr>
            <a:r>
              <a:rPr lang="en-US" sz="2000" b="0" dirty="0" err="1" smtClean="0"/>
              <a:t>v</a:t>
            </a:r>
            <a:r>
              <a:rPr lang="en-US" sz="2000" b="0" baseline="-25000" dirty="0" err="1" smtClean="0"/>
              <a:t>k</a:t>
            </a:r>
            <a:r>
              <a:rPr lang="en-US" sz="2000" b="0" dirty="0" smtClean="0"/>
              <a:t> </a:t>
            </a:r>
            <a:r>
              <a:rPr lang="en-US" sz="2000" b="0" dirty="0"/>
              <a:t>= v</a:t>
            </a:r>
            <a:r>
              <a:rPr lang="en-US" sz="2000" b="0" baseline="-25000" dirty="0"/>
              <a:t>0</a:t>
            </a:r>
            <a:r>
              <a:rPr lang="en-US" sz="2000" b="0" dirty="0" smtClean="0"/>
              <a:t>;         % Initialize seed set</a:t>
            </a:r>
          </a:p>
          <a:p>
            <a:pPr marL="301223" lvl="1" indent="0">
              <a:buNone/>
            </a:pPr>
            <a:r>
              <a:rPr lang="en-US" sz="2000" b="0" dirty="0" smtClean="0"/>
              <a:t>for </a:t>
            </a:r>
            <a:r>
              <a:rPr lang="en-US" sz="2000" b="0" dirty="0" err="1"/>
              <a:t>i</a:t>
            </a:r>
            <a:r>
              <a:rPr lang="en-US" sz="2000" b="0" dirty="0"/>
              <a:t>=1:</a:t>
            </a:r>
            <a:r>
              <a:rPr lang="en-US" sz="2000" b="0" dirty="0" smtClean="0"/>
              <a:t>k</a:t>
            </a:r>
          </a:p>
          <a:p>
            <a:pPr marL="301223" lvl="1" indent="0">
              <a:buNone/>
            </a:pPr>
            <a:r>
              <a:rPr lang="en-US" sz="2000" b="0" dirty="0" smtClean="0"/>
              <a:t>	</a:t>
            </a:r>
            <a:r>
              <a:rPr lang="en-US" sz="2000" b="0" dirty="0" err="1" smtClean="0"/>
              <a:t>u</a:t>
            </a:r>
            <a:r>
              <a:rPr lang="en-US" sz="2000" b="0" baseline="-25000" dirty="0" err="1" smtClean="0"/>
              <a:t>k</a:t>
            </a:r>
            <a:r>
              <a:rPr lang="en-US" sz="2000" b="0" dirty="0" smtClean="0"/>
              <a:t> </a:t>
            </a:r>
            <a:r>
              <a:rPr lang="en-US" sz="2000" b="0" dirty="0"/>
              <a:t>= Row(</a:t>
            </a:r>
            <a:r>
              <a:rPr lang="en-US" sz="2000" b="0" dirty="0" err="1"/>
              <a:t>d</a:t>
            </a:r>
            <a:r>
              <a:rPr lang="en-US" sz="2000" b="0" baseline="-25000" dirty="0" err="1"/>
              <a:t>min</a:t>
            </a:r>
            <a:r>
              <a:rPr lang="en-US" sz="2000" b="0" dirty="0"/>
              <a:t> ≤ str2num(</a:t>
            </a:r>
            <a:r>
              <a:rPr lang="en-US" sz="2000" b="0" dirty="0" smtClean="0"/>
              <a:t>T</a:t>
            </a:r>
            <a:r>
              <a:rPr lang="en-US" sz="2000" b="0" baseline="-25000" dirty="0" smtClean="0"/>
              <a:t>out</a:t>
            </a:r>
            <a:r>
              <a:rPr lang="en-US" sz="2000" b="0" dirty="0" smtClean="0"/>
              <a:t>(</a:t>
            </a:r>
            <a:r>
              <a:rPr lang="en-US" sz="2000" b="0" dirty="0" err="1"/>
              <a:t>v</a:t>
            </a:r>
            <a:r>
              <a:rPr lang="en-US" sz="2000" b="0" baseline="-25000" dirty="0" err="1"/>
              <a:t>k</a:t>
            </a:r>
            <a:r>
              <a:rPr lang="en-US" sz="2000" b="0" dirty="0"/>
              <a:t>,:)) </a:t>
            </a:r>
            <a:r>
              <a:rPr lang="en-US" sz="2000" b="0" dirty="0" smtClean="0"/>
              <a:t>≤ </a:t>
            </a:r>
            <a:r>
              <a:rPr lang="en-US" sz="2000" b="0" dirty="0" err="1"/>
              <a:t>d</a:t>
            </a:r>
            <a:r>
              <a:rPr lang="en-US" sz="2000" b="0" baseline="-25000" dirty="0" err="1"/>
              <a:t>max</a:t>
            </a:r>
            <a:r>
              <a:rPr lang="en-US" sz="2000" b="0" dirty="0"/>
              <a:t>)</a:t>
            </a:r>
            <a:r>
              <a:rPr lang="en-US" sz="2000" b="0" dirty="0" smtClean="0"/>
              <a:t>; % </a:t>
            </a:r>
            <a:r>
              <a:rPr lang="en-US" sz="2000" b="0" dirty="0"/>
              <a:t>Check </a:t>
            </a:r>
            <a:r>
              <a:rPr lang="en-US" sz="2000" b="0" dirty="0" err="1"/>
              <a:t>d</a:t>
            </a:r>
            <a:r>
              <a:rPr lang="en-US" sz="2000" b="0" baseline="-25000" dirty="0" err="1"/>
              <a:t>min</a:t>
            </a:r>
            <a:r>
              <a:rPr lang="en-US" sz="2000" b="0" dirty="0"/>
              <a:t> and </a:t>
            </a:r>
            <a:r>
              <a:rPr lang="en-US" sz="2000" b="0" dirty="0" err="1" smtClean="0"/>
              <a:t>d</a:t>
            </a:r>
            <a:r>
              <a:rPr lang="en-US" sz="2000" b="0" baseline="-25000" dirty="0" err="1" smtClean="0"/>
              <a:t>max</a:t>
            </a:r>
            <a:endParaRPr lang="en-US" sz="2000" b="0" dirty="0" smtClean="0"/>
          </a:p>
          <a:p>
            <a:pPr marL="301223" lvl="1" indent="0">
              <a:buNone/>
            </a:pPr>
            <a:r>
              <a:rPr lang="en-US" sz="2000" b="0" dirty="0" smtClean="0"/>
              <a:t>	</a:t>
            </a:r>
            <a:r>
              <a:rPr lang="en-US" sz="2000" b="0" dirty="0" err="1" smtClean="0"/>
              <a:t>A</a:t>
            </a:r>
            <a:r>
              <a:rPr lang="en-US" sz="2000" b="0" baseline="-25000" dirty="0" err="1" smtClean="0"/>
              <a:t>k</a:t>
            </a:r>
            <a:r>
              <a:rPr lang="en-US" sz="2000" b="0" dirty="0" smtClean="0"/>
              <a:t> </a:t>
            </a:r>
            <a:r>
              <a:rPr lang="en-US" sz="2000" b="0" dirty="0"/>
              <a:t>= </a:t>
            </a:r>
            <a:r>
              <a:rPr lang="en-US" sz="2000" b="0" dirty="0" smtClean="0"/>
              <a:t>T(</a:t>
            </a:r>
            <a:r>
              <a:rPr lang="en-US" sz="2000" b="0" dirty="0" err="1" smtClean="0"/>
              <a:t>u</a:t>
            </a:r>
            <a:r>
              <a:rPr lang="en-US" sz="2000" b="0" baseline="-25000" dirty="0" err="1" smtClean="0"/>
              <a:t>k</a:t>
            </a:r>
            <a:r>
              <a:rPr lang="en-US" sz="2000" b="0" dirty="0" smtClean="0"/>
              <a:t>,</a:t>
            </a:r>
            <a:r>
              <a:rPr lang="en-US" sz="2000" b="0" dirty="0"/>
              <a:t>:)</a:t>
            </a:r>
            <a:r>
              <a:rPr lang="en-US" sz="2000" b="0" dirty="0" smtClean="0"/>
              <a:t>;               			 % </a:t>
            </a:r>
            <a:r>
              <a:rPr lang="en-US" sz="2000" b="0" dirty="0"/>
              <a:t>Get </a:t>
            </a:r>
            <a:r>
              <a:rPr lang="en-US" sz="2000" b="0" dirty="0" smtClean="0"/>
              <a:t>graph of </a:t>
            </a:r>
            <a:r>
              <a:rPr lang="en-US" sz="2000" b="0" dirty="0" err="1" smtClean="0"/>
              <a:t>u</a:t>
            </a:r>
            <a:r>
              <a:rPr lang="en-US" sz="2000" b="0" baseline="-25000" dirty="0" err="1" smtClean="0"/>
              <a:t>k</a:t>
            </a:r>
            <a:endParaRPr lang="en-US" sz="2000" b="0" baseline="-25000" dirty="0"/>
          </a:p>
          <a:p>
            <a:pPr marL="301223" lvl="1" indent="0">
              <a:buNone/>
            </a:pPr>
            <a:r>
              <a:rPr lang="en-US" sz="2000" b="0" dirty="0"/>
              <a:t> </a:t>
            </a:r>
            <a:r>
              <a:rPr lang="en-US" sz="2000" b="0" dirty="0" smtClean="0"/>
              <a:t>	</a:t>
            </a:r>
            <a:r>
              <a:rPr lang="en-US" sz="2000" b="0" dirty="0" err="1" smtClean="0"/>
              <a:t>v</a:t>
            </a:r>
            <a:r>
              <a:rPr lang="en-US" sz="2000" b="0" baseline="-25000" dirty="0" err="1" smtClean="0"/>
              <a:t>k</a:t>
            </a:r>
            <a:r>
              <a:rPr lang="en-US" sz="2000" b="0" dirty="0" smtClean="0"/>
              <a:t> </a:t>
            </a:r>
            <a:r>
              <a:rPr lang="en-US" sz="2000" b="0" dirty="0"/>
              <a:t>= Col(</a:t>
            </a:r>
            <a:r>
              <a:rPr lang="en-US" sz="2000" b="0" dirty="0" err="1"/>
              <a:t>A</a:t>
            </a:r>
            <a:r>
              <a:rPr lang="en-US" sz="2000" b="0" baseline="-25000" dirty="0" err="1"/>
              <a:t>k</a:t>
            </a:r>
            <a:r>
              <a:rPr lang="en-US" sz="2000" b="0" dirty="0"/>
              <a:t>)</a:t>
            </a:r>
            <a:r>
              <a:rPr lang="en-US" sz="2000" b="0" dirty="0" smtClean="0"/>
              <a:t>;              			 % </a:t>
            </a:r>
            <a:r>
              <a:rPr lang="en-US" sz="2000" b="0" dirty="0"/>
              <a:t>N</a:t>
            </a:r>
            <a:r>
              <a:rPr lang="en-US" sz="2000" b="0" dirty="0" smtClean="0"/>
              <a:t>eighbors of </a:t>
            </a:r>
            <a:r>
              <a:rPr lang="en-US" sz="2000" b="0" dirty="0" err="1" smtClean="0"/>
              <a:t>u</a:t>
            </a:r>
            <a:r>
              <a:rPr lang="en-US" sz="2000" b="0" baseline="-25000" dirty="0" err="1" smtClean="0"/>
              <a:t>k</a:t>
            </a:r>
            <a:endParaRPr lang="en-US" sz="2000" b="0" baseline="-25000" dirty="0"/>
          </a:p>
          <a:p>
            <a:pPr marL="301223" lvl="1" indent="0">
              <a:buNone/>
            </a:pPr>
            <a:r>
              <a:rPr lang="en-US" sz="2000" b="0" dirty="0"/>
              <a:t>end</a:t>
            </a:r>
          </a:p>
          <a:p>
            <a:pPr marL="0" indent="0">
              <a:buNone/>
            </a:pPr>
            <a:endParaRPr lang="en-US" b="0" dirty="0"/>
          </a:p>
        </p:txBody>
      </p:sp>
    </p:spTree>
    <p:extLst>
      <p:ext uri="{BB962C8B-B14F-4D97-AF65-F5344CB8AC3E}">
        <p14:creationId xmlns:p14="http://schemas.microsoft.com/office/powerpoint/2010/main" val="1827932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Incidence Matrix </a:t>
            </a:r>
            <a:r>
              <a:rPr lang="en-US" dirty="0"/>
              <a:t>based</a:t>
            </a:r>
            <a:br>
              <a:rPr lang="en-US" dirty="0"/>
            </a:br>
            <a:r>
              <a:rPr lang="en-US" dirty="0"/>
              <a:t>Degree Filtered BFS</a:t>
            </a:r>
          </a:p>
        </p:txBody>
      </p:sp>
      <p:sp>
        <p:nvSpPr>
          <p:cNvPr id="3" name="Content Placeholder 2"/>
          <p:cNvSpPr>
            <a:spLocks noGrp="1"/>
          </p:cNvSpPr>
          <p:nvPr>
            <p:ph idx="1"/>
          </p:nvPr>
        </p:nvSpPr>
        <p:spPr>
          <a:xfrm>
            <a:off x="475488" y="1224184"/>
            <a:ext cx="8668512" cy="4828032"/>
          </a:xfrm>
        </p:spPr>
        <p:txBody>
          <a:bodyPr/>
          <a:lstStyle/>
          <a:p>
            <a:r>
              <a:rPr lang="en-US" dirty="0"/>
              <a:t>Uses the </a:t>
            </a:r>
            <a:r>
              <a:rPr lang="en-US" dirty="0" smtClean="0"/>
              <a:t>incidence matrix </a:t>
            </a:r>
            <a:r>
              <a:rPr lang="en-US" dirty="0"/>
              <a:t>representation of a graph G to perform the BFS</a:t>
            </a:r>
            <a:r>
              <a:rPr lang="en-US" dirty="0" smtClean="0"/>
              <a:t>.</a:t>
            </a:r>
            <a:endParaRPr lang="en-US" b="0" dirty="0" smtClean="0"/>
          </a:p>
          <a:p>
            <a:r>
              <a:rPr lang="en-US" dirty="0" smtClean="0"/>
              <a:t>Algorithm Inputs</a:t>
            </a:r>
            <a:endParaRPr lang="en-US" dirty="0"/>
          </a:p>
          <a:p>
            <a:pPr marL="0" indent="0">
              <a:lnSpc>
                <a:spcPct val="110000"/>
              </a:lnSpc>
              <a:spcBef>
                <a:spcPts val="0"/>
              </a:spcBef>
              <a:buNone/>
            </a:pPr>
            <a:r>
              <a:rPr lang="en-US" b="0" dirty="0" smtClean="0"/>
              <a:t>	v</a:t>
            </a:r>
            <a:r>
              <a:rPr lang="en-US" b="0" baseline="-25000" dirty="0" smtClean="0"/>
              <a:t>0</a:t>
            </a:r>
            <a:r>
              <a:rPr lang="en-US" b="0" dirty="0"/>
              <a:t>: starting vertex set</a:t>
            </a:r>
          </a:p>
          <a:p>
            <a:pPr marL="0" indent="0">
              <a:lnSpc>
                <a:spcPct val="110000"/>
              </a:lnSpc>
              <a:spcBef>
                <a:spcPts val="0"/>
              </a:spcBef>
              <a:buNone/>
            </a:pPr>
            <a:r>
              <a:rPr lang="en-US" b="0" dirty="0" smtClean="0"/>
              <a:t>	k</a:t>
            </a:r>
            <a:r>
              <a:rPr lang="en-US" b="0" dirty="0"/>
              <a:t>: number of hops to go</a:t>
            </a:r>
          </a:p>
          <a:p>
            <a:pPr marL="0" indent="0">
              <a:lnSpc>
                <a:spcPct val="110000"/>
              </a:lnSpc>
              <a:spcBef>
                <a:spcPts val="0"/>
              </a:spcBef>
              <a:buNone/>
            </a:pPr>
            <a:r>
              <a:rPr lang="en-US" b="0" dirty="0" smtClean="0"/>
              <a:t>	T: </a:t>
            </a:r>
            <a:r>
              <a:rPr lang="en-US" b="0" dirty="0"/>
              <a:t>Accumulo table of graph </a:t>
            </a:r>
            <a:r>
              <a:rPr lang="en-US" b="0" dirty="0" smtClean="0"/>
              <a:t>incidence matrix</a:t>
            </a:r>
            <a:endParaRPr lang="en-US" b="0" dirty="0"/>
          </a:p>
          <a:p>
            <a:pPr marL="0" indent="0">
              <a:lnSpc>
                <a:spcPct val="110000"/>
              </a:lnSpc>
              <a:spcBef>
                <a:spcPts val="0"/>
              </a:spcBef>
              <a:buNone/>
            </a:pPr>
            <a:r>
              <a:rPr lang="en-US" b="0" dirty="0" smtClean="0"/>
              <a:t>	</a:t>
            </a:r>
            <a:r>
              <a:rPr lang="en-US" b="0" dirty="0" err="1" smtClean="0"/>
              <a:t>T</a:t>
            </a:r>
            <a:r>
              <a:rPr lang="en-US" b="0" baseline="-25000" dirty="0" err="1" smtClean="0"/>
              <a:t>col</a:t>
            </a:r>
            <a:r>
              <a:rPr lang="en-US" b="0" dirty="0" smtClean="0"/>
              <a:t> </a:t>
            </a:r>
            <a:r>
              <a:rPr lang="en-US" b="0" dirty="0"/>
              <a:t>= </a:t>
            </a:r>
            <a:r>
              <a:rPr lang="en-US" b="0" dirty="0" smtClean="0"/>
              <a:t>sum(logical(T==-1),1</a:t>
            </a:r>
            <a:r>
              <a:rPr lang="en-US" b="0" dirty="0"/>
              <a:t>).'; </a:t>
            </a:r>
            <a:r>
              <a:rPr lang="en-US" b="0" dirty="0" smtClean="0"/>
              <a:t>   % Node out-degrees</a:t>
            </a:r>
            <a:endParaRPr lang="en-US" b="0" dirty="0"/>
          </a:p>
          <a:p>
            <a:pPr marL="0" indent="0">
              <a:lnSpc>
                <a:spcPct val="110000"/>
              </a:lnSpc>
              <a:spcBef>
                <a:spcPts val="0"/>
              </a:spcBef>
              <a:buNone/>
            </a:pPr>
            <a:r>
              <a:rPr lang="en-US" b="0" dirty="0" smtClean="0"/>
              <a:t>	</a:t>
            </a:r>
            <a:r>
              <a:rPr lang="en-US" b="0" dirty="0" err="1" smtClean="0"/>
              <a:t>d</a:t>
            </a:r>
            <a:r>
              <a:rPr lang="en-US" b="0" baseline="-25000" dirty="0" err="1" smtClean="0"/>
              <a:t>min</a:t>
            </a:r>
            <a:r>
              <a:rPr lang="en-US" b="0" dirty="0"/>
              <a:t>: minimum allowable degree</a:t>
            </a:r>
          </a:p>
          <a:p>
            <a:pPr marL="0" indent="0">
              <a:lnSpc>
                <a:spcPct val="110000"/>
              </a:lnSpc>
              <a:spcBef>
                <a:spcPts val="0"/>
              </a:spcBef>
              <a:buNone/>
            </a:pPr>
            <a:r>
              <a:rPr lang="en-US" b="0" dirty="0" smtClean="0"/>
              <a:t>	</a:t>
            </a:r>
            <a:r>
              <a:rPr lang="en-US" b="0" dirty="0" err="1" smtClean="0"/>
              <a:t>d</a:t>
            </a:r>
            <a:r>
              <a:rPr lang="en-US" b="0" baseline="-25000" dirty="0" err="1" smtClean="0"/>
              <a:t>max</a:t>
            </a:r>
            <a:r>
              <a:rPr lang="en-US" b="0" dirty="0"/>
              <a:t>: maximum allowable </a:t>
            </a:r>
            <a:r>
              <a:rPr lang="en-US" b="0" dirty="0" smtClean="0"/>
              <a:t>degree</a:t>
            </a:r>
          </a:p>
          <a:p>
            <a:r>
              <a:rPr lang="en-US" dirty="0" smtClean="0"/>
              <a:t>Algorithm Output</a:t>
            </a:r>
            <a:endParaRPr lang="en-US" dirty="0"/>
          </a:p>
          <a:p>
            <a:pPr marL="0" indent="0">
              <a:buNone/>
            </a:pPr>
            <a:r>
              <a:rPr lang="en-US" b="0" dirty="0" smtClean="0"/>
              <a:t>	</a:t>
            </a:r>
            <a:r>
              <a:rPr lang="en-US" b="0" dirty="0" err="1" smtClean="0"/>
              <a:t>E</a:t>
            </a:r>
            <a:r>
              <a:rPr lang="en-US" b="0" baseline="-25000" dirty="0" err="1" smtClean="0"/>
              <a:t>k</a:t>
            </a:r>
            <a:r>
              <a:rPr lang="en-US" b="0" dirty="0"/>
              <a:t>: adjacency matrix of sub-graph</a:t>
            </a:r>
          </a:p>
          <a:p>
            <a:pPr marL="0" indent="0">
              <a:buNone/>
            </a:pPr>
            <a:endParaRPr lang="en-US" b="0" dirty="0"/>
          </a:p>
        </p:txBody>
      </p:sp>
    </p:spTree>
    <p:extLst>
      <p:ext uri="{BB962C8B-B14F-4D97-AF65-F5344CB8AC3E}">
        <p14:creationId xmlns:p14="http://schemas.microsoft.com/office/powerpoint/2010/main" val="1223109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r>
              <a:rPr lang="en-US" dirty="0"/>
              <a:t/>
            </a:r>
            <a:br>
              <a:rPr lang="en-US" dirty="0"/>
            </a:br>
            <a:endParaRPr lang="en-US" dirty="0" smtClean="0"/>
          </a:p>
          <a:p>
            <a:r>
              <a:rPr lang="en-US" dirty="0" smtClean="0"/>
              <a:t>Summary</a:t>
            </a:r>
            <a:endParaRPr lang="en-US" dirty="0"/>
          </a:p>
        </p:txBody>
      </p:sp>
      <p:sp>
        <p:nvSpPr>
          <p:cNvPr id="5" name="AutoShape 7"/>
          <p:cNvSpPr>
            <a:spLocks noChangeArrowheads="1"/>
          </p:cNvSpPr>
          <p:nvPr/>
        </p:nvSpPr>
        <p:spPr bwMode="auto">
          <a:xfrm>
            <a:off x="1058088" y="2133601"/>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7450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Incidence Matrix based</a:t>
            </a:r>
            <a:br>
              <a:rPr lang="en-US" dirty="0"/>
            </a:br>
            <a:r>
              <a:rPr lang="en-US" dirty="0"/>
              <a:t>Degree Filtered BFS</a:t>
            </a:r>
          </a:p>
        </p:txBody>
      </p:sp>
      <p:sp>
        <p:nvSpPr>
          <p:cNvPr id="3" name="Content Placeholder 2"/>
          <p:cNvSpPr>
            <a:spLocks noGrp="1"/>
          </p:cNvSpPr>
          <p:nvPr>
            <p:ph idx="1"/>
          </p:nvPr>
        </p:nvSpPr>
        <p:spPr>
          <a:xfrm>
            <a:off x="296397" y="1224184"/>
            <a:ext cx="8668512" cy="4828032"/>
          </a:xfrm>
        </p:spPr>
        <p:txBody>
          <a:bodyPr/>
          <a:lstStyle/>
          <a:p>
            <a:r>
              <a:rPr lang="en-US" dirty="0" smtClean="0"/>
              <a:t>The </a:t>
            </a:r>
            <a:r>
              <a:rPr lang="en-US" dirty="0"/>
              <a:t>algorithm begins by retaining vertices whose degree are between </a:t>
            </a:r>
            <a:r>
              <a:rPr lang="en-US" dirty="0" err="1"/>
              <a:t>d</a:t>
            </a:r>
            <a:r>
              <a:rPr lang="en-US" baseline="-25000" dirty="0" err="1"/>
              <a:t>min</a:t>
            </a:r>
            <a:r>
              <a:rPr lang="en-US" dirty="0"/>
              <a:t> and </a:t>
            </a:r>
            <a:r>
              <a:rPr lang="en-US" dirty="0" err="1" smtClean="0"/>
              <a:t>d</a:t>
            </a:r>
            <a:r>
              <a:rPr lang="en-US" baseline="-25000" dirty="0" err="1" smtClean="0"/>
              <a:t>max</a:t>
            </a:r>
            <a:r>
              <a:rPr lang="en-US" baseline="-25000" dirty="0" smtClean="0"/>
              <a:t/>
            </a:r>
            <a:br>
              <a:rPr lang="en-US" baseline="-25000" dirty="0" smtClean="0"/>
            </a:br>
            <a:endParaRPr lang="en-US" baseline="-25000" dirty="0" smtClean="0"/>
          </a:p>
          <a:p>
            <a:r>
              <a:rPr lang="en-US" dirty="0" smtClean="0"/>
              <a:t>Algorithm:</a:t>
            </a:r>
            <a:endParaRPr lang="en-US" dirty="0"/>
          </a:p>
          <a:p>
            <a:pPr marL="0" indent="0">
              <a:buNone/>
            </a:pPr>
            <a:endParaRPr lang="en-US" b="0" dirty="0" smtClean="0"/>
          </a:p>
          <a:p>
            <a:pPr marL="301223" lvl="1" indent="0">
              <a:buNone/>
            </a:pPr>
            <a:r>
              <a:rPr lang="en-US" sz="2000" b="0" dirty="0" err="1" smtClean="0"/>
              <a:t>v</a:t>
            </a:r>
            <a:r>
              <a:rPr lang="en-US" sz="2000" b="0" baseline="-25000" dirty="0" err="1" smtClean="0"/>
              <a:t>k</a:t>
            </a:r>
            <a:r>
              <a:rPr lang="en-US" sz="2000" b="0" dirty="0" smtClean="0"/>
              <a:t> </a:t>
            </a:r>
            <a:r>
              <a:rPr lang="en-US" sz="2000" b="0" dirty="0"/>
              <a:t>= v</a:t>
            </a:r>
            <a:r>
              <a:rPr lang="en-US" sz="2000" b="0" baseline="-25000" dirty="0"/>
              <a:t>0</a:t>
            </a:r>
            <a:r>
              <a:rPr lang="en-US" sz="2000" b="0" dirty="0" smtClean="0"/>
              <a:t>;         % Initialize seed set</a:t>
            </a:r>
          </a:p>
          <a:p>
            <a:pPr marL="301223" lvl="1" indent="0">
              <a:buNone/>
            </a:pPr>
            <a:endParaRPr lang="en-US" sz="2000" b="0" dirty="0"/>
          </a:p>
          <a:p>
            <a:pPr marL="301223" lvl="1" indent="0">
              <a:buNone/>
            </a:pPr>
            <a:r>
              <a:rPr lang="en-US" sz="2000" b="0" dirty="0"/>
              <a:t>for </a:t>
            </a:r>
            <a:r>
              <a:rPr lang="en-US" sz="2000" b="0" dirty="0" err="1"/>
              <a:t>i</a:t>
            </a:r>
            <a:r>
              <a:rPr lang="en-US" sz="2000" b="0" dirty="0"/>
              <a:t>=1:</a:t>
            </a:r>
            <a:r>
              <a:rPr lang="en-US" sz="2000" b="0" dirty="0" smtClean="0"/>
              <a:t>k</a:t>
            </a:r>
          </a:p>
          <a:p>
            <a:pPr marL="301223" lvl="1" indent="0">
              <a:buNone/>
            </a:pPr>
            <a:r>
              <a:rPr lang="en-US" sz="2000" b="0" dirty="0" smtClean="0"/>
              <a:t>	</a:t>
            </a:r>
            <a:r>
              <a:rPr lang="en-US" sz="2000" b="0" dirty="0" err="1" smtClean="0"/>
              <a:t>u</a:t>
            </a:r>
            <a:r>
              <a:rPr lang="en-US" sz="2000" b="0" baseline="-25000" dirty="0" err="1" smtClean="0"/>
              <a:t>k</a:t>
            </a:r>
            <a:r>
              <a:rPr lang="en-US" sz="2000" b="0" dirty="0" smtClean="0"/>
              <a:t> </a:t>
            </a:r>
            <a:r>
              <a:rPr lang="en-US" sz="2000" b="0" dirty="0"/>
              <a:t>= Row(</a:t>
            </a:r>
            <a:r>
              <a:rPr lang="en-US" sz="2000" b="0" dirty="0" err="1"/>
              <a:t>d</a:t>
            </a:r>
            <a:r>
              <a:rPr lang="en-US" sz="2000" b="0" baseline="-25000" dirty="0" err="1"/>
              <a:t>min</a:t>
            </a:r>
            <a:r>
              <a:rPr lang="en-US" sz="2000" b="0" dirty="0"/>
              <a:t> </a:t>
            </a:r>
            <a:r>
              <a:rPr lang="en-US" sz="2000" b="0" dirty="0" smtClean="0"/>
              <a:t>≤ </a:t>
            </a:r>
            <a:r>
              <a:rPr lang="en-US" sz="2000" b="0" dirty="0"/>
              <a:t>str2num(</a:t>
            </a:r>
            <a:r>
              <a:rPr lang="en-US" sz="2000" b="0" dirty="0" err="1" smtClean="0"/>
              <a:t>T</a:t>
            </a:r>
            <a:r>
              <a:rPr lang="en-US" sz="2000" b="0" baseline="-25000" dirty="0" err="1" smtClean="0"/>
              <a:t>col</a:t>
            </a:r>
            <a:r>
              <a:rPr lang="en-US" sz="2000" b="0" dirty="0" smtClean="0"/>
              <a:t>(</a:t>
            </a:r>
            <a:r>
              <a:rPr lang="en-US" sz="2000" b="0" dirty="0" err="1"/>
              <a:t>v</a:t>
            </a:r>
            <a:r>
              <a:rPr lang="en-US" sz="2000" b="0" baseline="-25000" dirty="0" err="1"/>
              <a:t>k</a:t>
            </a:r>
            <a:r>
              <a:rPr lang="en-US" sz="2000" b="0" dirty="0"/>
              <a:t>,:)) ≤ </a:t>
            </a:r>
            <a:r>
              <a:rPr lang="en-US" sz="2000" b="0" dirty="0" err="1"/>
              <a:t>d</a:t>
            </a:r>
            <a:r>
              <a:rPr lang="en-US" sz="2000" b="0" baseline="-25000" dirty="0" err="1"/>
              <a:t>max</a:t>
            </a:r>
            <a:r>
              <a:rPr lang="en-US" sz="2000" b="0" dirty="0"/>
              <a:t>)</a:t>
            </a:r>
            <a:r>
              <a:rPr lang="en-US" sz="2000" b="0" dirty="0" smtClean="0"/>
              <a:t>;  % </a:t>
            </a:r>
            <a:r>
              <a:rPr lang="en-US" sz="2000" b="0" dirty="0"/>
              <a:t>Check </a:t>
            </a:r>
            <a:r>
              <a:rPr lang="en-US" sz="2000" b="0" dirty="0" err="1"/>
              <a:t>d</a:t>
            </a:r>
            <a:r>
              <a:rPr lang="en-US" sz="2000" b="0" baseline="-25000" dirty="0" err="1"/>
              <a:t>min</a:t>
            </a:r>
            <a:r>
              <a:rPr lang="en-US" sz="2000" b="0" dirty="0"/>
              <a:t> and </a:t>
            </a:r>
            <a:r>
              <a:rPr lang="en-US" sz="2000" b="0" dirty="0" err="1" smtClean="0"/>
              <a:t>d</a:t>
            </a:r>
            <a:r>
              <a:rPr lang="en-US" sz="2000" b="0" baseline="-25000" dirty="0" err="1" smtClean="0"/>
              <a:t>max</a:t>
            </a:r>
            <a:endParaRPr lang="en-US" sz="2000" b="0" dirty="0" smtClean="0"/>
          </a:p>
          <a:p>
            <a:pPr marL="301223" lvl="1" indent="0">
              <a:buNone/>
            </a:pPr>
            <a:r>
              <a:rPr lang="en-US" sz="2000" b="0" dirty="0" smtClean="0"/>
              <a:t>	</a:t>
            </a:r>
            <a:r>
              <a:rPr lang="en-US" sz="2000" b="0" dirty="0" err="1" smtClean="0"/>
              <a:t>E</a:t>
            </a:r>
            <a:r>
              <a:rPr lang="en-US" sz="2000" b="0" baseline="-25000" dirty="0" err="1" smtClean="0"/>
              <a:t>k</a:t>
            </a:r>
            <a:r>
              <a:rPr lang="en-US" sz="2000" b="0" dirty="0" smtClean="0"/>
              <a:t> </a:t>
            </a:r>
            <a:r>
              <a:rPr lang="en-US" sz="2000" b="0" dirty="0"/>
              <a:t>= </a:t>
            </a:r>
            <a:r>
              <a:rPr lang="en-US" sz="2000" b="0" dirty="0" smtClean="0"/>
              <a:t>T(Row(T(:,</a:t>
            </a:r>
            <a:r>
              <a:rPr lang="en-US" sz="2000" b="0" dirty="0" err="1" smtClean="0"/>
              <a:t>u</a:t>
            </a:r>
            <a:r>
              <a:rPr lang="en-US" sz="2000" b="0" baseline="-25000" dirty="0" err="1" smtClean="0"/>
              <a:t>k</a:t>
            </a:r>
            <a:r>
              <a:rPr lang="en-US" sz="2000" b="0" dirty="0" smtClean="0"/>
              <a:t>)),:);               		   % </a:t>
            </a:r>
            <a:r>
              <a:rPr lang="en-US" sz="2000" b="0" dirty="0"/>
              <a:t>Get </a:t>
            </a:r>
            <a:r>
              <a:rPr lang="en-US" sz="2000" b="0" dirty="0" smtClean="0"/>
              <a:t>graph of </a:t>
            </a:r>
            <a:r>
              <a:rPr lang="en-US" sz="2000" b="0" dirty="0" err="1" smtClean="0"/>
              <a:t>u</a:t>
            </a:r>
            <a:r>
              <a:rPr lang="en-US" sz="2000" b="0" baseline="-25000" dirty="0" err="1" smtClean="0"/>
              <a:t>k</a:t>
            </a:r>
            <a:endParaRPr lang="en-US" sz="2000" b="0" baseline="-25000" dirty="0"/>
          </a:p>
          <a:p>
            <a:pPr marL="301223" lvl="1" indent="0">
              <a:buNone/>
            </a:pPr>
            <a:r>
              <a:rPr lang="en-US" sz="2000" b="0" dirty="0"/>
              <a:t> </a:t>
            </a:r>
            <a:r>
              <a:rPr lang="en-US" sz="2000" b="0" dirty="0" smtClean="0"/>
              <a:t>	</a:t>
            </a:r>
            <a:r>
              <a:rPr lang="en-US" sz="2000" b="0" dirty="0" err="1" smtClean="0"/>
              <a:t>v</a:t>
            </a:r>
            <a:r>
              <a:rPr lang="en-US" sz="2000" b="0" baseline="-25000" dirty="0" err="1" smtClean="0"/>
              <a:t>k</a:t>
            </a:r>
            <a:r>
              <a:rPr lang="en-US" sz="2000" b="0" dirty="0" smtClean="0"/>
              <a:t> </a:t>
            </a:r>
            <a:r>
              <a:rPr lang="en-US" sz="2000" b="0" dirty="0"/>
              <a:t>= </a:t>
            </a:r>
            <a:r>
              <a:rPr lang="en-US" sz="2000" b="0" dirty="0" smtClean="0"/>
              <a:t>Col(</a:t>
            </a:r>
            <a:r>
              <a:rPr lang="en-US" sz="2000" b="0" dirty="0" err="1" smtClean="0"/>
              <a:t>E</a:t>
            </a:r>
            <a:r>
              <a:rPr lang="en-US" sz="2000" b="0" baseline="-25000" dirty="0" err="1" smtClean="0"/>
              <a:t>k</a:t>
            </a:r>
            <a:r>
              <a:rPr lang="en-US" sz="2000" b="0" dirty="0" smtClean="0"/>
              <a:t>==1);                          		   % Get neighbors of </a:t>
            </a:r>
            <a:r>
              <a:rPr lang="en-US" sz="2000" b="0" dirty="0" err="1" smtClean="0"/>
              <a:t>u</a:t>
            </a:r>
            <a:r>
              <a:rPr lang="en-US" sz="2000" b="0" baseline="-25000" dirty="0" err="1" smtClean="0"/>
              <a:t>k</a:t>
            </a:r>
            <a:endParaRPr lang="en-US" sz="2000" b="0" baseline="-25000" dirty="0"/>
          </a:p>
          <a:p>
            <a:pPr marL="301223" lvl="1" indent="0">
              <a:buNone/>
            </a:pPr>
            <a:r>
              <a:rPr lang="en-US" sz="2000" b="0" dirty="0"/>
              <a:t>end</a:t>
            </a:r>
          </a:p>
          <a:p>
            <a:pPr marL="0" indent="0">
              <a:buNone/>
            </a:pPr>
            <a:endParaRPr lang="en-US" b="0" dirty="0"/>
          </a:p>
        </p:txBody>
      </p:sp>
    </p:spTree>
    <p:extLst>
      <p:ext uri="{BB962C8B-B14F-4D97-AF65-F5344CB8AC3E}">
        <p14:creationId xmlns:p14="http://schemas.microsoft.com/office/powerpoint/2010/main" val="3910628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r>
              <a:rPr lang="en-US" dirty="0"/>
              <a:t/>
            </a:r>
            <a:br>
              <a:rPr lang="en-US" dirty="0"/>
            </a:br>
            <a:endParaRPr lang="en-US" dirty="0" smtClean="0"/>
          </a:p>
          <a:p>
            <a:r>
              <a:rPr lang="en-US" dirty="0" smtClean="0"/>
              <a:t>Summary</a:t>
            </a:r>
            <a:endParaRPr lang="en-US" dirty="0"/>
          </a:p>
        </p:txBody>
      </p:sp>
      <p:sp>
        <p:nvSpPr>
          <p:cNvPr id="5" name="AutoShape 7"/>
          <p:cNvSpPr>
            <a:spLocks noChangeArrowheads="1"/>
          </p:cNvSpPr>
          <p:nvPr/>
        </p:nvSpPr>
        <p:spPr bwMode="auto">
          <a:xfrm>
            <a:off x="1058088" y="3594101"/>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302139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K-Truss</a:t>
            </a:r>
            <a:endParaRPr lang="en-US" dirty="0"/>
          </a:p>
        </p:txBody>
      </p:sp>
      <p:sp>
        <p:nvSpPr>
          <p:cNvPr id="3" name="Content Placeholder 2"/>
          <p:cNvSpPr>
            <a:spLocks noGrp="1"/>
          </p:cNvSpPr>
          <p:nvPr>
            <p:ph idx="1"/>
          </p:nvPr>
        </p:nvSpPr>
        <p:spPr/>
        <p:txBody>
          <a:bodyPr>
            <a:normAutofit/>
          </a:bodyPr>
          <a:lstStyle/>
          <a:p>
            <a:r>
              <a:rPr lang="en-US" dirty="0" smtClean="0"/>
              <a:t>A graph is a k-truss if each edge is part of at least k-2 triangles</a:t>
            </a:r>
          </a:p>
          <a:p>
            <a:r>
              <a:rPr lang="en-US" dirty="0"/>
              <a:t>A generalization of a clique (a k-clique is a k-truss), ensuring a </a:t>
            </a:r>
            <a:r>
              <a:rPr lang="en-US" dirty="0" smtClean="0"/>
              <a:t>minimum </a:t>
            </a:r>
            <a:r>
              <a:rPr lang="en-US" dirty="0"/>
              <a:t>level of connectivity within the graph </a:t>
            </a:r>
          </a:p>
          <a:p>
            <a:r>
              <a:rPr lang="en-US" dirty="0" smtClean="0"/>
              <a:t>Traditional technique to find a k-truss subgraph:</a:t>
            </a:r>
          </a:p>
          <a:p>
            <a:pPr lvl="1"/>
            <a:r>
              <a:rPr lang="en-US" dirty="0" smtClean="0"/>
              <a:t>Compute the support for every edge</a:t>
            </a:r>
            <a:endParaRPr lang="en-US" dirty="0"/>
          </a:p>
          <a:p>
            <a:pPr lvl="1"/>
            <a:r>
              <a:rPr lang="en-US" dirty="0"/>
              <a:t>R</a:t>
            </a:r>
            <a:r>
              <a:rPr lang="en-US" dirty="0" smtClean="0"/>
              <a:t>emove any edges with support less than k-2 and update the list of edges</a:t>
            </a:r>
          </a:p>
          <a:p>
            <a:pPr lvl="1"/>
            <a:r>
              <a:rPr lang="en-US" dirty="0" smtClean="0"/>
              <a:t>When all edges have support of at least k-2, we have a k-truss</a:t>
            </a:r>
            <a:endParaRPr lang="en-US" dirty="0"/>
          </a:p>
        </p:txBody>
      </p:sp>
      <p:sp>
        <p:nvSpPr>
          <p:cNvPr id="4" name="Oval 3"/>
          <p:cNvSpPr/>
          <p:nvPr/>
        </p:nvSpPr>
        <p:spPr bwMode="auto">
          <a:xfrm>
            <a:off x="3870960" y="5183703"/>
            <a:ext cx="274320" cy="274320"/>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5" name="Oval 4"/>
          <p:cNvSpPr/>
          <p:nvPr/>
        </p:nvSpPr>
        <p:spPr bwMode="auto">
          <a:xfrm>
            <a:off x="5066792" y="5183703"/>
            <a:ext cx="274320" cy="274320"/>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6" name="Oval 5"/>
          <p:cNvSpPr/>
          <p:nvPr/>
        </p:nvSpPr>
        <p:spPr bwMode="auto">
          <a:xfrm>
            <a:off x="5066792" y="4228663"/>
            <a:ext cx="274320" cy="274320"/>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sp>
        <p:nvSpPr>
          <p:cNvPr id="7" name="Oval 6"/>
          <p:cNvSpPr/>
          <p:nvPr/>
        </p:nvSpPr>
        <p:spPr bwMode="auto">
          <a:xfrm>
            <a:off x="3870960" y="4233743"/>
            <a:ext cx="274320" cy="274320"/>
          </a:xfrm>
          <a:prstGeom prst="ellipse">
            <a:avLst/>
          </a:prstGeom>
          <a:solidFill>
            <a:schemeClr val="accent5"/>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9" name="Straight Connector 8"/>
          <p:cNvCxnSpPr>
            <a:stCxn id="4" idx="6"/>
            <a:endCxn id="5" idx="2"/>
          </p:cNvCxnSpPr>
          <p:nvPr/>
        </p:nvCxnSpPr>
        <p:spPr bwMode="auto">
          <a:xfrm>
            <a:off x="4145280" y="5320863"/>
            <a:ext cx="921512"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0" name="Straight Connector 9"/>
          <p:cNvCxnSpPr>
            <a:stCxn id="7" idx="5"/>
            <a:endCxn id="5" idx="1"/>
          </p:cNvCxnSpPr>
          <p:nvPr/>
        </p:nvCxnSpPr>
        <p:spPr bwMode="auto">
          <a:xfrm>
            <a:off x="4105107" y="4467890"/>
            <a:ext cx="1001858" cy="75598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3" name="Straight Connector 12"/>
          <p:cNvCxnSpPr>
            <a:stCxn id="6" idx="4"/>
            <a:endCxn id="5" idx="0"/>
          </p:cNvCxnSpPr>
          <p:nvPr/>
        </p:nvCxnSpPr>
        <p:spPr bwMode="auto">
          <a:xfrm>
            <a:off x="5203952" y="4502983"/>
            <a:ext cx="0" cy="68072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4" name="Straight Connector 13"/>
          <p:cNvCxnSpPr>
            <a:stCxn id="7" idx="4"/>
            <a:endCxn id="4" idx="0"/>
          </p:cNvCxnSpPr>
          <p:nvPr/>
        </p:nvCxnSpPr>
        <p:spPr bwMode="auto">
          <a:xfrm>
            <a:off x="4008120" y="4508063"/>
            <a:ext cx="0" cy="67564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1" name="Straight Connector 20"/>
          <p:cNvCxnSpPr>
            <a:stCxn id="6" idx="3"/>
            <a:endCxn id="4" idx="7"/>
          </p:cNvCxnSpPr>
          <p:nvPr/>
        </p:nvCxnSpPr>
        <p:spPr bwMode="auto">
          <a:xfrm flipH="1">
            <a:off x="4105107" y="4462810"/>
            <a:ext cx="1001858" cy="761066"/>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4" name="TextBox 23"/>
          <p:cNvSpPr txBox="1"/>
          <p:nvPr/>
        </p:nvSpPr>
        <p:spPr>
          <a:xfrm>
            <a:off x="3822007" y="5458491"/>
            <a:ext cx="1568058" cy="307777"/>
          </a:xfrm>
          <a:prstGeom prst="rect">
            <a:avLst/>
          </a:prstGeom>
          <a:noFill/>
        </p:spPr>
        <p:txBody>
          <a:bodyPr wrap="none" rtlCol="0">
            <a:spAutoFit/>
          </a:bodyPr>
          <a:lstStyle/>
          <a:p>
            <a:pPr algn="ctr"/>
            <a:r>
              <a:rPr lang="en-US" sz="1400" b="1" dirty="0" smtClean="0"/>
              <a:t>Example 3-truss</a:t>
            </a:r>
            <a:endParaRPr lang="en-US" sz="1400" b="1" dirty="0"/>
          </a:p>
        </p:txBody>
      </p:sp>
    </p:spTree>
    <p:extLst>
      <p:ext uri="{BB962C8B-B14F-4D97-AF65-F5344CB8AC3E}">
        <p14:creationId xmlns:p14="http://schemas.microsoft.com/office/powerpoint/2010/main" val="1435617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Truss in Terms of Matrices</a:t>
            </a:r>
            <a:endParaRPr lang="en-US" dirty="0"/>
          </a:p>
        </p:txBody>
      </p:sp>
      <p:sp>
        <p:nvSpPr>
          <p:cNvPr id="3" name="Content Placeholder 2"/>
          <p:cNvSpPr>
            <a:spLocks noGrp="1"/>
          </p:cNvSpPr>
          <p:nvPr>
            <p:ph idx="1"/>
          </p:nvPr>
        </p:nvSpPr>
        <p:spPr>
          <a:xfrm>
            <a:off x="226280" y="1417638"/>
            <a:ext cx="8229600" cy="4525963"/>
          </a:xfrm>
        </p:spPr>
        <p:txBody>
          <a:bodyPr>
            <a:normAutofit/>
          </a:bodyPr>
          <a:lstStyle/>
          <a:p>
            <a:r>
              <a:rPr lang="en-US" dirty="0" smtClean="0"/>
              <a:t>If E is the </a:t>
            </a:r>
            <a:r>
              <a:rPr lang="en-US" dirty="0" err="1" smtClean="0"/>
              <a:t>unoriented</a:t>
            </a:r>
            <a:r>
              <a:rPr lang="en-US" dirty="0" smtClean="0"/>
              <a:t> incidence matrix (rows are edges and columns are vertices) of graph G, and A is the associated adjacency matrix</a:t>
            </a:r>
          </a:p>
          <a:p>
            <a:r>
              <a:rPr lang="en-US" dirty="0" smtClean="0"/>
              <a:t>If G is a k-truss, the following must be satisfied:</a:t>
            </a:r>
          </a:p>
          <a:p>
            <a:pPr lvl="1"/>
            <a:r>
              <a:rPr lang="en-US" b="0" dirty="0" smtClean="0"/>
              <a:t>AND((E*A == 2) * 1 &gt; k – 2)</a:t>
            </a:r>
          </a:p>
          <a:p>
            <a:pPr lvl="1"/>
            <a:r>
              <a:rPr lang="en-US" b="0" dirty="0"/>
              <a:t>w</a:t>
            </a:r>
            <a:r>
              <a:rPr lang="en-US" b="0" dirty="0" smtClean="0"/>
              <a:t>here AND is the logical and operation</a:t>
            </a:r>
          </a:p>
          <a:p>
            <a:r>
              <a:rPr lang="en-US" dirty="0" smtClean="0"/>
              <a:t>Why?</a:t>
            </a:r>
          </a:p>
          <a:p>
            <a:pPr lvl="1"/>
            <a:r>
              <a:rPr lang="en-US" b="0" dirty="0" smtClean="0"/>
              <a:t>E*A: each row of the result is the sum of rows in A associated with the two vertices of an edge in G</a:t>
            </a:r>
          </a:p>
          <a:p>
            <a:pPr lvl="1"/>
            <a:r>
              <a:rPr lang="en-US" b="0" dirty="0" smtClean="0"/>
              <a:t>E*A == 2:  Result is 1 where vertex pair of edge have a common neighbor</a:t>
            </a:r>
          </a:p>
          <a:p>
            <a:pPr lvl="1"/>
            <a:r>
              <a:rPr lang="en-US" b="0" dirty="0" smtClean="0"/>
              <a:t>(E*A ==2) * 1 : Result is the sum of number of common neighbors for vertices of each edge</a:t>
            </a:r>
          </a:p>
          <a:p>
            <a:pPr lvl="1"/>
            <a:r>
              <a:rPr lang="en-US" b="0" dirty="0" smtClean="0"/>
              <a:t>(E*A ==2) * 1 &gt; k – 2: Result is 1 if more common neighbors than k-2</a:t>
            </a:r>
            <a:endParaRPr lang="en-US" b="0" dirty="0"/>
          </a:p>
        </p:txBody>
      </p:sp>
    </p:spTree>
    <p:extLst>
      <p:ext uri="{BB962C8B-B14F-4D97-AF65-F5344CB8AC3E}">
        <p14:creationId xmlns:p14="http://schemas.microsoft.com/office/powerpoint/2010/main" val="3396168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 iterative algorithm</a:t>
            </a:r>
            <a:endParaRPr lang="en-US" dirty="0"/>
          </a:p>
        </p:txBody>
      </p:sp>
      <p:sp>
        <p:nvSpPr>
          <p:cNvPr id="3" name="Content Placeholder 2"/>
          <p:cNvSpPr>
            <a:spLocks noGrp="1"/>
          </p:cNvSpPr>
          <p:nvPr>
            <p:ph idx="1"/>
          </p:nvPr>
        </p:nvSpPr>
        <p:spPr>
          <a:xfrm>
            <a:off x="457200" y="1441457"/>
            <a:ext cx="8229600" cy="4823983"/>
          </a:xfrm>
        </p:spPr>
        <p:txBody>
          <a:bodyPr>
            <a:normAutofit/>
          </a:bodyPr>
          <a:lstStyle/>
          <a:p>
            <a:r>
              <a:rPr lang="en-US" dirty="0" smtClean="0"/>
              <a:t>Strategy: start with the whole graph and iteratively remove edges that don’t find the k-truss criteria</a:t>
            </a:r>
          </a:p>
          <a:p>
            <a:r>
              <a:rPr lang="en-US" b="0" dirty="0" smtClean="0"/>
              <a:t>Adjacency Matrix (A) = E</a:t>
            </a:r>
            <a:r>
              <a:rPr lang="en-US" b="0" baseline="30000" dirty="0" smtClean="0"/>
              <a:t>T</a:t>
            </a:r>
            <a:r>
              <a:rPr lang="en-US" b="0" dirty="0"/>
              <a:t>E</a:t>
            </a:r>
            <a:r>
              <a:rPr lang="en-US" b="0" dirty="0" smtClean="0"/>
              <a:t> – </a:t>
            </a:r>
            <a:r>
              <a:rPr lang="en-US" b="0" dirty="0" err="1" smtClean="0"/>
              <a:t>diag</a:t>
            </a:r>
            <a:r>
              <a:rPr lang="en-US" b="0" dirty="0" smtClean="0"/>
              <a:t>(E</a:t>
            </a:r>
            <a:r>
              <a:rPr lang="en-US" b="0" baseline="30000" dirty="0" smtClean="0"/>
              <a:t>T</a:t>
            </a:r>
            <a:r>
              <a:rPr lang="en-US" b="0" dirty="0"/>
              <a:t>E</a:t>
            </a:r>
            <a:r>
              <a:rPr lang="en-US" b="0" dirty="0" smtClean="0"/>
              <a:t>)</a:t>
            </a:r>
          </a:p>
          <a:p>
            <a:r>
              <a:rPr lang="en-US" dirty="0" smtClean="0"/>
              <a:t>Algorithm:</a:t>
            </a:r>
          </a:p>
          <a:p>
            <a:pPr lvl="1"/>
            <a:r>
              <a:rPr lang="en-US" b="0" dirty="0" smtClean="0"/>
              <a:t>R </a:t>
            </a:r>
            <a:r>
              <a:rPr lang="en-US" b="0" dirty="0"/>
              <a:t>← </a:t>
            </a:r>
            <a:r>
              <a:rPr lang="en-US" b="0" dirty="0" smtClean="0"/>
              <a:t>E*A </a:t>
            </a:r>
          </a:p>
          <a:p>
            <a:pPr lvl="1"/>
            <a:r>
              <a:rPr lang="en-US" b="0" dirty="0" smtClean="0"/>
              <a:t>x </a:t>
            </a:r>
            <a:r>
              <a:rPr lang="en-US" b="0" dirty="0"/>
              <a:t>← </a:t>
            </a:r>
            <a:r>
              <a:rPr lang="en-US" b="0" dirty="0" smtClean="0"/>
              <a:t>find(( R </a:t>
            </a:r>
            <a:r>
              <a:rPr lang="en-US" b="0" dirty="0"/>
              <a:t>= 2 </a:t>
            </a:r>
            <a:r>
              <a:rPr lang="en-US" b="0" dirty="0" smtClean="0"/>
              <a:t>)*𝟏 </a:t>
            </a:r>
            <a:r>
              <a:rPr lang="en-US" b="0" dirty="0"/>
              <a:t>&lt; </a:t>
            </a:r>
            <a:r>
              <a:rPr lang="en-US" b="0" dirty="0" smtClean="0"/>
              <a:t>k </a:t>
            </a:r>
            <a:r>
              <a:rPr lang="en-US" b="0" dirty="0"/>
              <a:t>− </a:t>
            </a:r>
            <a:r>
              <a:rPr lang="en-US" b="0" dirty="0" smtClean="0"/>
              <a:t>2) % x </a:t>
            </a:r>
            <a:r>
              <a:rPr lang="en-US" b="0" dirty="0"/>
              <a:t>is </a:t>
            </a:r>
            <a:r>
              <a:rPr lang="en-US" b="0" dirty="0" smtClean="0"/>
              <a:t>edges preventing </a:t>
            </a:r>
            <a:r>
              <a:rPr lang="en-US" b="0" dirty="0"/>
              <a:t>a </a:t>
            </a:r>
            <a:r>
              <a:rPr lang="en-US" b="0" dirty="0" smtClean="0"/>
              <a:t>k-truss </a:t>
            </a:r>
            <a:endParaRPr lang="en-US" b="0" dirty="0"/>
          </a:p>
          <a:p>
            <a:pPr lvl="1"/>
            <a:r>
              <a:rPr lang="en-US" b="0" dirty="0" smtClean="0"/>
              <a:t>While x is not empty, do:</a:t>
            </a:r>
            <a:endParaRPr lang="en-US" b="0" dirty="0"/>
          </a:p>
          <a:p>
            <a:pPr lvl="2"/>
            <a:r>
              <a:rPr lang="en-US" b="0" dirty="0">
                <a:latin typeface="Arial"/>
                <a:cs typeface="Arial"/>
              </a:rPr>
              <a:t>E</a:t>
            </a:r>
            <a:r>
              <a:rPr lang="en-US" b="0" baseline="-25000" dirty="0" smtClean="0">
                <a:latin typeface="Arial"/>
                <a:cs typeface="Arial"/>
              </a:rPr>
              <a:t>𝑥</a:t>
            </a:r>
            <a:r>
              <a:rPr lang="en-US" b="0" dirty="0" smtClean="0">
                <a:latin typeface="Arial"/>
                <a:cs typeface="Arial"/>
              </a:rPr>
              <a:t> </a:t>
            </a:r>
            <a:r>
              <a:rPr lang="en-US" b="0" dirty="0">
                <a:latin typeface="Arial"/>
                <a:cs typeface="Arial"/>
              </a:rPr>
              <a:t>← </a:t>
            </a:r>
            <a:r>
              <a:rPr lang="en-US" b="0" dirty="0" smtClean="0">
                <a:latin typeface="Arial"/>
                <a:cs typeface="Arial"/>
              </a:rPr>
              <a:t>E(x,  ∶) 	% get </a:t>
            </a:r>
            <a:r>
              <a:rPr lang="en-US" b="0" dirty="0">
                <a:latin typeface="Arial"/>
                <a:cs typeface="Arial"/>
              </a:rPr>
              <a:t>the edges to </a:t>
            </a:r>
            <a:r>
              <a:rPr lang="en-US" b="0" dirty="0" smtClean="0">
                <a:latin typeface="Arial"/>
                <a:cs typeface="Arial"/>
              </a:rPr>
              <a:t>remove</a:t>
            </a:r>
            <a:endParaRPr lang="en-US" b="0" dirty="0">
              <a:latin typeface="Arial"/>
              <a:cs typeface="Arial"/>
            </a:endParaRPr>
          </a:p>
          <a:p>
            <a:pPr lvl="2"/>
            <a:r>
              <a:rPr lang="en-US" b="0" dirty="0" smtClean="0">
                <a:latin typeface="Arial"/>
                <a:cs typeface="Arial"/>
              </a:rPr>
              <a:t>E  ← E(x</a:t>
            </a:r>
            <a:r>
              <a:rPr lang="en-US" b="0" baseline="-25000" dirty="0" smtClean="0">
                <a:latin typeface="Arial"/>
                <a:cs typeface="Arial"/>
              </a:rPr>
              <a:t>c</a:t>
            </a:r>
            <a:r>
              <a:rPr lang="en-US" b="0" dirty="0" smtClean="0">
                <a:latin typeface="Arial"/>
                <a:cs typeface="Arial"/>
              </a:rPr>
              <a:t>, ∶) 	% keep </a:t>
            </a:r>
            <a:r>
              <a:rPr lang="en-US" b="0" dirty="0">
                <a:latin typeface="Arial"/>
                <a:cs typeface="Arial"/>
              </a:rPr>
              <a:t>only the complementary </a:t>
            </a:r>
            <a:r>
              <a:rPr lang="en-US" b="0" dirty="0" smtClean="0">
                <a:latin typeface="Arial"/>
                <a:cs typeface="Arial"/>
              </a:rPr>
              <a:t>edges</a:t>
            </a:r>
            <a:endParaRPr lang="en-US" b="0" dirty="0">
              <a:latin typeface="Arial"/>
              <a:cs typeface="Arial"/>
            </a:endParaRPr>
          </a:p>
          <a:p>
            <a:pPr lvl="2"/>
            <a:r>
              <a:rPr lang="en-US" b="0" dirty="0" smtClean="0">
                <a:latin typeface="Arial"/>
                <a:cs typeface="Arial"/>
              </a:rPr>
              <a:t>R  ← E(x</a:t>
            </a:r>
            <a:r>
              <a:rPr lang="en-US" b="0" baseline="-25000" dirty="0" smtClean="0">
                <a:latin typeface="Arial"/>
                <a:cs typeface="Arial"/>
              </a:rPr>
              <a:t>c</a:t>
            </a:r>
            <a:r>
              <a:rPr lang="en-US" b="0" dirty="0" smtClean="0">
                <a:latin typeface="Arial"/>
                <a:cs typeface="Arial"/>
              </a:rPr>
              <a:t>, </a:t>
            </a:r>
            <a:r>
              <a:rPr lang="en-US" b="0" dirty="0">
                <a:latin typeface="Arial"/>
                <a:cs typeface="Arial"/>
              </a:rPr>
              <a:t>∶</a:t>
            </a:r>
            <a:r>
              <a:rPr lang="en-US" b="0" dirty="0" smtClean="0">
                <a:latin typeface="Arial"/>
                <a:cs typeface="Arial"/>
              </a:rPr>
              <a:t>)*A 	% remove </a:t>
            </a:r>
            <a:r>
              <a:rPr lang="en-US" b="0" dirty="0">
                <a:latin typeface="Arial"/>
                <a:cs typeface="Arial"/>
              </a:rPr>
              <a:t>the </a:t>
            </a:r>
            <a:r>
              <a:rPr lang="en-US" b="0" dirty="0" smtClean="0">
                <a:latin typeface="Arial"/>
                <a:cs typeface="Arial"/>
              </a:rPr>
              <a:t>rows associated </a:t>
            </a:r>
            <a:r>
              <a:rPr lang="en-US" b="0" dirty="0">
                <a:latin typeface="Arial"/>
                <a:cs typeface="Arial"/>
              </a:rPr>
              <a:t>with non-truss </a:t>
            </a:r>
            <a:r>
              <a:rPr lang="en-US" b="0" dirty="0" smtClean="0">
                <a:latin typeface="Arial"/>
                <a:cs typeface="Arial"/>
              </a:rPr>
              <a:t>edges</a:t>
            </a:r>
            <a:endParaRPr lang="en-US" b="0" dirty="0">
              <a:latin typeface="Arial"/>
              <a:cs typeface="Arial"/>
            </a:endParaRPr>
          </a:p>
          <a:p>
            <a:pPr lvl="2"/>
            <a:r>
              <a:rPr lang="en-US" b="0" dirty="0" smtClean="0">
                <a:latin typeface="Arial"/>
                <a:cs typeface="Arial"/>
              </a:rPr>
              <a:t>R  ← R−E * [E</a:t>
            </a:r>
            <a:r>
              <a:rPr lang="en-US" b="0" baseline="-25000" dirty="0" smtClean="0">
                <a:latin typeface="Arial"/>
                <a:cs typeface="Arial"/>
              </a:rPr>
              <a:t>𝑥</a:t>
            </a:r>
            <a:r>
              <a:rPr lang="en-US" b="0" dirty="0" smtClean="0">
                <a:latin typeface="Arial"/>
                <a:cs typeface="Arial"/>
              </a:rPr>
              <a:t>E</a:t>
            </a:r>
            <a:r>
              <a:rPr lang="en-US" b="0" baseline="-25000" dirty="0" smtClean="0">
                <a:latin typeface="Arial"/>
                <a:cs typeface="Arial"/>
              </a:rPr>
              <a:t>𝑥</a:t>
            </a:r>
            <a:r>
              <a:rPr lang="en-US" b="0" baseline="30000" dirty="0" smtClean="0">
                <a:latin typeface="Arial"/>
                <a:cs typeface="Arial"/>
              </a:rPr>
              <a:t>𝑇</a:t>
            </a:r>
            <a:r>
              <a:rPr lang="en-US" b="0" dirty="0" smtClean="0">
                <a:latin typeface="Arial"/>
                <a:cs typeface="Arial"/>
              </a:rPr>
              <a:t>− ( </a:t>
            </a:r>
            <a:r>
              <a:rPr lang="en-US" b="0" dirty="0" err="1" smtClean="0">
                <a:latin typeface="Arial"/>
                <a:cs typeface="Arial"/>
              </a:rPr>
              <a:t>diag</a:t>
            </a:r>
            <a:r>
              <a:rPr lang="en-US" b="0" dirty="0" smtClean="0">
                <a:latin typeface="Arial"/>
                <a:cs typeface="Arial"/>
              </a:rPr>
              <a:t>(</a:t>
            </a:r>
            <a:r>
              <a:rPr lang="en-US" b="0" dirty="0">
                <a:latin typeface="Arial"/>
                <a:cs typeface="Arial"/>
              </a:rPr>
              <a:t>E</a:t>
            </a:r>
            <a:r>
              <a:rPr lang="en-US" b="0" baseline="-25000" dirty="0">
                <a:latin typeface="Arial"/>
                <a:cs typeface="Arial"/>
              </a:rPr>
              <a:t>𝑥</a:t>
            </a:r>
            <a:r>
              <a:rPr lang="en-US" b="0" dirty="0">
                <a:latin typeface="Arial"/>
                <a:cs typeface="Arial"/>
              </a:rPr>
              <a:t>E</a:t>
            </a:r>
            <a:r>
              <a:rPr lang="en-US" b="0" baseline="-25000" dirty="0">
                <a:latin typeface="Arial"/>
                <a:cs typeface="Arial"/>
              </a:rPr>
              <a:t>𝑥</a:t>
            </a:r>
            <a:r>
              <a:rPr lang="en-US" b="0" baseline="30000" dirty="0">
                <a:latin typeface="Arial"/>
                <a:cs typeface="Arial"/>
              </a:rPr>
              <a:t>𝑇</a:t>
            </a:r>
            <a:r>
              <a:rPr lang="en-US" b="0" dirty="0" smtClean="0">
                <a:latin typeface="Arial"/>
                <a:cs typeface="Arial"/>
              </a:rPr>
              <a:t>) ) ] 	%update R </a:t>
            </a:r>
          </a:p>
          <a:p>
            <a:pPr lvl="2"/>
            <a:r>
              <a:rPr lang="en-US" b="0" dirty="0" smtClean="0">
                <a:latin typeface="Arial"/>
                <a:cs typeface="Arial"/>
              </a:rPr>
              <a:t>x </a:t>
            </a:r>
            <a:r>
              <a:rPr lang="en-US" b="0" dirty="0">
                <a:latin typeface="Arial"/>
                <a:cs typeface="Arial"/>
              </a:rPr>
              <a:t> </a:t>
            </a:r>
            <a:r>
              <a:rPr lang="en-US" b="0" dirty="0" smtClean="0">
                <a:latin typeface="Arial"/>
                <a:cs typeface="Arial"/>
              </a:rPr>
              <a:t> ← find(( R==2 )*𝟏&lt; k−2 )     		%update x </a:t>
            </a:r>
          </a:p>
          <a:p>
            <a:r>
              <a:rPr lang="en-US" dirty="0" err="1" smtClean="0">
                <a:latin typeface="Arial"/>
                <a:cs typeface="Arial"/>
              </a:rPr>
              <a:t>GraphBLAS</a:t>
            </a:r>
            <a:r>
              <a:rPr lang="en-US" dirty="0" smtClean="0">
                <a:latin typeface="Arial"/>
                <a:cs typeface="Arial"/>
              </a:rPr>
              <a:t> kernels required: </a:t>
            </a:r>
            <a:r>
              <a:rPr lang="en-US" dirty="0" err="1" smtClean="0">
                <a:latin typeface="Arial"/>
                <a:cs typeface="Arial"/>
              </a:rPr>
              <a:t>SpGEMM</a:t>
            </a:r>
            <a:r>
              <a:rPr lang="en-US" dirty="0" smtClean="0">
                <a:latin typeface="Arial"/>
                <a:cs typeface="Arial"/>
              </a:rPr>
              <a:t>, </a:t>
            </a:r>
            <a:r>
              <a:rPr lang="en-US" dirty="0" err="1" smtClean="0">
                <a:latin typeface="Arial"/>
                <a:cs typeface="Arial"/>
              </a:rPr>
              <a:t>SpMV</a:t>
            </a:r>
            <a:endParaRPr lang="en-US" dirty="0">
              <a:latin typeface="Arial"/>
              <a:cs typeface="Arial"/>
            </a:endParaRPr>
          </a:p>
        </p:txBody>
      </p:sp>
    </p:spTree>
    <p:extLst>
      <p:ext uri="{BB962C8B-B14F-4D97-AF65-F5344CB8AC3E}">
        <p14:creationId xmlns:p14="http://schemas.microsoft.com/office/powerpoint/2010/main" val="30516776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example: find a 3-truss of G</a:t>
            </a:r>
            <a:endParaRPr lang="en-US" dirty="0"/>
          </a:p>
        </p:txBody>
      </p:sp>
      <p:sp>
        <p:nvSpPr>
          <p:cNvPr id="38" name="TextBox 37"/>
          <p:cNvSpPr txBox="1"/>
          <p:nvPr/>
        </p:nvSpPr>
        <p:spPr>
          <a:xfrm>
            <a:off x="6298331" y="2947631"/>
            <a:ext cx="2965560" cy="369332"/>
          </a:xfrm>
          <a:prstGeom prst="rect">
            <a:avLst/>
          </a:prstGeom>
          <a:noFill/>
        </p:spPr>
        <p:txBody>
          <a:bodyPr wrap="square" rtlCol="0">
            <a:spAutoFit/>
          </a:bodyPr>
          <a:lstStyle/>
          <a:p>
            <a:r>
              <a:rPr lang="en-US" dirty="0" smtClean="0">
                <a:latin typeface="Times"/>
                <a:cs typeface="Times"/>
              </a:rPr>
              <a:t>For 3 truss, k=3</a:t>
            </a:r>
            <a:endParaRPr lang="en-US" dirty="0">
              <a:latin typeface="Times"/>
              <a:cs typeface="Times"/>
            </a:endParaRPr>
          </a:p>
        </p:txBody>
      </p:sp>
      <p:grpSp>
        <p:nvGrpSpPr>
          <p:cNvPr id="60" name="Group 59"/>
          <p:cNvGrpSpPr/>
          <p:nvPr/>
        </p:nvGrpSpPr>
        <p:grpSpPr>
          <a:xfrm>
            <a:off x="265436" y="1131317"/>
            <a:ext cx="3388976" cy="3310752"/>
            <a:chOff x="184206" y="1003351"/>
            <a:chExt cx="3692416" cy="3380463"/>
          </a:xfrm>
        </p:grpSpPr>
        <p:sp>
          <p:nvSpPr>
            <p:cNvPr id="4" name="Oval 3"/>
            <p:cNvSpPr/>
            <p:nvPr/>
          </p:nvSpPr>
          <p:spPr>
            <a:xfrm>
              <a:off x="184206" y="1732915"/>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1621269" y="1073062"/>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2315283" y="2810997"/>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808572" y="3335269"/>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cxnSp>
          <p:nvCxnSpPr>
            <p:cNvPr id="9" name="Straight Connector 8"/>
            <p:cNvCxnSpPr>
              <a:stCxn id="4" idx="7"/>
              <a:endCxn id="5" idx="2"/>
            </p:cNvCxnSpPr>
            <p:nvPr/>
          </p:nvCxnSpPr>
          <p:spPr>
            <a:xfrm flipV="1">
              <a:off x="940906" y="1597335"/>
              <a:ext cx="680363" cy="28913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5"/>
              <a:endCxn id="7" idx="0"/>
            </p:cNvCxnSpPr>
            <p:nvPr/>
          </p:nvCxnSpPr>
          <p:spPr>
            <a:xfrm>
              <a:off x="940906" y="2627904"/>
              <a:ext cx="310931" cy="707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0"/>
              <a:endCxn id="5" idx="5"/>
            </p:cNvCxnSpPr>
            <p:nvPr/>
          </p:nvCxnSpPr>
          <p:spPr>
            <a:xfrm flipH="1" flipV="1">
              <a:off x="2377969" y="1968051"/>
              <a:ext cx="380579" cy="842946"/>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7" idx="6"/>
              <a:endCxn id="6" idx="3"/>
            </p:cNvCxnSpPr>
            <p:nvPr/>
          </p:nvCxnSpPr>
          <p:spPr>
            <a:xfrm flipV="1">
              <a:off x="1695101" y="3705986"/>
              <a:ext cx="750011" cy="153556"/>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70735" y="2389481"/>
              <a:ext cx="1307234" cy="696149"/>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963337" y="1351871"/>
              <a:ext cx="577000" cy="369332"/>
            </a:xfrm>
            <a:prstGeom prst="rect">
              <a:avLst/>
            </a:prstGeom>
            <a:noFill/>
          </p:spPr>
          <p:txBody>
            <a:bodyPr wrap="square" rtlCol="0">
              <a:spAutoFit/>
            </a:bodyPr>
            <a:lstStyle/>
            <a:p>
              <a:r>
                <a:rPr lang="en-US" dirty="0" smtClean="0"/>
                <a:t>e1</a:t>
              </a:r>
              <a:endParaRPr lang="en-US" dirty="0"/>
            </a:p>
          </p:txBody>
        </p:sp>
        <p:sp>
          <p:nvSpPr>
            <p:cNvPr id="28" name="TextBox 27"/>
            <p:cNvSpPr txBox="1"/>
            <p:nvPr/>
          </p:nvSpPr>
          <p:spPr>
            <a:xfrm>
              <a:off x="2551820" y="2130357"/>
              <a:ext cx="649992" cy="369332"/>
            </a:xfrm>
            <a:prstGeom prst="rect">
              <a:avLst/>
            </a:prstGeom>
            <a:noFill/>
          </p:spPr>
          <p:txBody>
            <a:bodyPr wrap="square" rtlCol="0">
              <a:spAutoFit/>
            </a:bodyPr>
            <a:lstStyle/>
            <a:p>
              <a:r>
                <a:rPr lang="en-US" dirty="0" smtClean="0"/>
                <a:t>e2</a:t>
              </a:r>
              <a:endParaRPr lang="en-US" dirty="0"/>
            </a:p>
          </p:txBody>
        </p:sp>
        <p:sp>
          <p:nvSpPr>
            <p:cNvPr id="30" name="TextBox 29"/>
            <p:cNvSpPr txBox="1"/>
            <p:nvPr/>
          </p:nvSpPr>
          <p:spPr>
            <a:xfrm>
              <a:off x="630814" y="2947631"/>
              <a:ext cx="621023" cy="369332"/>
            </a:xfrm>
            <a:prstGeom prst="rect">
              <a:avLst/>
            </a:prstGeom>
            <a:noFill/>
          </p:spPr>
          <p:txBody>
            <a:bodyPr wrap="square" rtlCol="0">
              <a:spAutoFit/>
            </a:bodyPr>
            <a:lstStyle/>
            <a:p>
              <a:r>
                <a:rPr lang="en-US" dirty="0" smtClean="0"/>
                <a:t>e3</a:t>
              </a:r>
              <a:endParaRPr lang="en-US" dirty="0"/>
            </a:p>
          </p:txBody>
        </p:sp>
        <p:sp>
          <p:nvSpPr>
            <p:cNvPr id="31" name="TextBox 30"/>
            <p:cNvSpPr txBox="1"/>
            <p:nvPr/>
          </p:nvSpPr>
          <p:spPr>
            <a:xfrm>
              <a:off x="1651079" y="2381662"/>
              <a:ext cx="620182" cy="369332"/>
            </a:xfrm>
            <a:prstGeom prst="rect">
              <a:avLst/>
            </a:prstGeom>
            <a:noFill/>
          </p:spPr>
          <p:txBody>
            <a:bodyPr wrap="square" rtlCol="0">
              <a:spAutoFit/>
            </a:bodyPr>
            <a:lstStyle/>
            <a:p>
              <a:r>
                <a:rPr lang="en-US" dirty="0" smtClean="0"/>
                <a:t>e5</a:t>
              </a:r>
              <a:endParaRPr lang="en-US" dirty="0"/>
            </a:p>
          </p:txBody>
        </p:sp>
        <p:sp>
          <p:nvSpPr>
            <p:cNvPr id="32" name="TextBox 31"/>
            <p:cNvSpPr txBox="1"/>
            <p:nvPr/>
          </p:nvSpPr>
          <p:spPr>
            <a:xfrm>
              <a:off x="1790663" y="3369967"/>
              <a:ext cx="587306" cy="369332"/>
            </a:xfrm>
            <a:prstGeom prst="rect">
              <a:avLst/>
            </a:prstGeom>
            <a:noFill/>
          </p:spPr>
          <p:txBody>
            <a:bodyPr wrap="square" rtlCol="0">
              <a:spAutoFit/>
            </a:bodyPr>
            <a:lstStyle/>
            <a:p>
              <a:r>
                <a:rPr lang="en-US" dirty="0" smtClean="0"/>
                <a:t>e4</a:t>
              </a:r>
              <a:endParaRPr lang="en-US" dirty="0"/>
            </a:p>
          </p:txBody>
        </p:sp>
        <p:sp>
          <p:nvSpPr>
            <p:cNvPr id="43" name="Oval 42"/>
            <p:cNvSpPr/>
            <p:nvPr/>
          </p:nvSpPr>
          <p:spPr>
            <a:xfrm>
              <a:off x="2990093" y="1003351"/>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cxnSp>
          <p:nvCxnSpPr>
            <p:cNvPr id="44" name="Straight Connector 43"/>
            <p:cNvCxnSpPr>
              <a:stCxn id="43" idx="2"/>
              <a:endCxn id="5" idx="6"/>
            </p:cNvCxnSpPr>
            <p:nvPr/>
          </p:nvCxnSpPr>
          <p:spPr>
            <a:xfrm flipH="1">
              <a:off x="2507798" y="1527624"/>
              <a:ext cx="482295" cy="69711"/>
            </a:xfrm>
            <a:prstGeom prst="line">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507798" y="1167205"/>
              <a:ext cx="649992" cy="369332"/>
            </a:xfrm>
            <a:prstGeom prst="rect">
              <a:avLst/>
            </a:prstGeom>
            <a:noFill/>
          </p:spPr>
          <p:txBody>
            <a:bodyPr wrap="square" rtlCol="0">
              <a:spAutoFit/>
            </a:bodyPr>
            <a:lstStyle/>
            <a:p>
              <a:r>
                <a:rPr lang="en-US" dirty="0" smtClean="0"/>
                <a:t>e6</a:t>
              </a:r>
              <a:endParaRPr lang="en-US" dirty="0"/>
            </a:p>
          </p:txBody>
        </p:sp>
      </p:grpSp>
      <p:pic>
        <p:nvPicPr>
          <p:cNvPr id="50" name="Picture 49"/>
          <p:cNvPicPr>
            <a:picLocks noChangeAspect="1"/>
          </p:cNvPicPr>
          <p:nvPr/>
        </p:nvPicPr>
        <p:blipFill>
          <a:blip r:embed="rId3"/>
          <a:stretch>
            <a:fillRect/>
          </a:stretch>
        </p:blipFill>
        <p:spPr>
          <a:xfrm>
            <a:off x="4082814" y="1012638"/>
            <a:ext cx="1904147" cy="1553690"/>
          </a:xfrm>
          <a:prstGeom prst="rect">
            <a:avLst/>
          </a:prstGeom>
        </p:spPr>
      </p:pic>
      <p:pic>
        <p:nvPicPr>
          <p:cNvPr id="51" name="Picture 50"/>
          <p:cNvPicPr>
            <a:picLocks noChangeAspect="1"/>
          </p:cNvPicPr>
          <p:nvPr/>
        </p:nvPicPr>
        <p:blipFill>
          <a:blip r:embed="rId4"/>
          <a:stretch>
            <a:fillRect/>
          </a:stretch>
        </p:blipFill>
        <p:spPr>
          <a:xfrm>
            <a:off x="6144768" y="1089989"/>
            <a:ext cx="2057400" cy="1409700"/>
          </a:xfrm>
          <a:prstGeom prst="rect">
            <a:avLst/>
          </a:prstGeom>
        </p:spPr>
      </p:pic>
      <p:pic>
        <p:nvPicPr>
          <p:cNvPr id="52" name="Picture 51"/>
          <p:cNvPicPr>
            <a:picLocks noChangeAspect="1"/>
          </p:cNvPicPr>
          <p:nvPr/>
        </p:nvPicPr>
        <p:blipFill>
          <a:blip r:embed="rId5"/>
          <a:stretch>
            <a:fillRect/>
          </a:stretch>
        </p:blipFill>
        <p:spPr>
          <a:xfrm>
            <a:off x="3433358" y="2861436"/>
            <a:ext cx="2641600" cy="1689100"/>
          </a:xfrm>
          <a:prstGeom prst="rect">
            <a:avLst/>
          </a:prstGeom>
        </p:spPr>
      </p:pic>
      <p:pic>
        <p:nvPicPr>
          <p:cNvPr id="54" name="Picture 53"/>
          <p:cNvPicPr>
            <a:picLocks noChangeAspect="1"/>
          </p:cNvPicPr>
          <p:nvPr/>
        </p:nvPicPr>
        <p:blipFill>
          <a:blip r:embed="rId6"/>
          <a:stretch>
            <a:fillRect/>
          </a:stretch>
        </p:blipFill>
        <p:spPr>
          <a:xfrm>
            <a:off x="6298331" y="3422650"/>
            <a:ext cx="2184400" cy="520700"/>
          </a:xfrm>
          <a:prstGeom prst="rect">
            <a:avLst/>
          </a:prstGeom>
        </p:spPr>
      </p:pic>
      <p:pic>
        <p:nvPicPr>
          <p:cNvPr id="56" name="Picture 55"/>
          <p:cNvPicPr>
            <a:picLocks noChangeAspect="1"/>
          </p:cNvPicPr>
          <p:nvPr/>
        </p:nvPicPr>
        <p:blipFill>
          <a:blip r:embed="rId7"/>
          <a:stretch>
            <a:fillRect/>
          </a:stretch>
        </p:blipFill>
        <p:spPr>
          <a:xfrm>
            <a:off x="774700" y="4174098"/>
            <a:ext cx="7594600" cy="1409700"/>
          </a:xfrm>
          <a:prstGeom prst="rect">
            <a:avLst/>
          </a:prstGeom>
        </p:spPr>
      </p:pic>
      <p:sp>
        <p:nvSpPr>
          <p:cNvPr id="57" name="TextBox 56"/>
          <p:cNvSpPr txBox="1"/>
          <p:nvPr/>
        </p:nvSpPr>
        <p:spPr>
          <a:xfrm>
            <a:off x="1080692" y="5478939"/>
            <a:ext cx="2965560" cy="369332"/>
          </a:xfrm>
          <a:prstGeom prst="rect">
            <a:avLst/>
          </a:prstGeom>
          <a:noFill/>
        </p:spPr>
        <p:txBody>
          <a:bodyPr wrap="square" rtlCol="0">
            <a:spAutoFit/>
          </a:bodyPr>
          <a:lstStyle/>
          <a:p>
            <a:r>
              <a:rPr lang="en-US" dirty="0" smtClean="0">
                <a:latin typeface="Times"/>
                <a:cs typeface="Times"/>
              </a:rPr>
              <a:t>3 truss </a:t>
            </a:r>
            <a:r>
              <a:rPr lang="en-US" dirty="0" err="1" smtClean="0">
                <a:latin typeface="Times"/>
                <a:cs typeface="Times"/>
              </a:rPr>
              <a:t>SubGraph</a:t>
            </a:r>
            <a:r>
              <a:rPr lang="en-US" dirty="0" smtClean="0">
                <a:latin typeface="Times"/>
                <a:cs typeface="Times"/>
              </a:rPr>
              <a:t> given by </a:t>
            </a:r>
            <a:endParaRPr lang="en-US" dirty="0">
              <a:latin typeface="Times"/>
              <a:cs typeface="Times"/>
            </a:endParaRPr>
          </a:p>
        </p:txBody>
      </p:sp>
      <p:pic>
        <p:nvPicPr>
          <p:cNvPr id="58" name="Picture 57"/>
          <p:cNvPicPr>
            <a:picLocks noChangeAspect="1"/>
          </p:cNvPicPr>
          <p:nvPr/>
        </p:nvPicPr>
        <p:blipFill>
          <a:blip r:embed="rId8"/>
          <a:stretch>
            <a:fillRect/>
          </a:stretch>
        </p:blipFill>
        <p:spPr>
          <a:xfrm>
            <a:off x="3669431" y="5055346"/>
            <a:ext cx="2405527" cy="1289920"/>
          </a:xfrm>
          <a:prstGeom prst="rect">
            <a:avLst/>
          </a:prstGeom>
        </p:spPr>
      </p:pic>
    </p:spTree>
    <p:extLst>
      <p:ext uri="{BB962C8B-B14F-4D97-AF65-F5344CB8AC3E}">
        <p14:creationId xmlns:p14="http://schemas.microsoft.com/office/powerpoint/2010/main" val="4150352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r>
              <a:rPr lang="en-US" dirty="0"/>
              <a:t/>
            </a:r>
            <a:br>
              <a:rPr lang="en-US" dirty="0"/>
            </a:br>
            <a:endParaRPr lang="en-US" dirty="0" smtClean="0"/>
          </a:p>
          <a:p>
            <a:r>
              <a:rPr lang="en-US" dirty="0" smtClean="0"/>
              <a:t>Summary</a:t>
            </a:r>
            <a:endParaRPr lang="en-US" dirty="0"/>
          </a:p>
        </p:txBody>
      </p:sp>
      <p:sp>
        <p:nvSpPr>
          <p:cNvPr id="5" name="AutoShape 7"/>
          <p:cNvSpPr>
            <a:spLocks noChangeArrowheads="1"/>
          </p:cNvSpPr>
          <p:nvPr/>
        </p:nvSpPr>
        <p:spPr bwMode="auto">
          <a:xfrm>
            <a:off x="1058088" y="4305301"/>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365763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Jaccard</a:t>
            </a:r>
            <a:r>
              <a:rPr lang="en-US" dirty="0" smtClean="0"/>
              <a:t> Index</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Jaccard</a:t>
            </a:r>
            <a:r>
              <a:rPr lang="en-US" dirty="0" smtClean="0"/>
              <a:t> coefficient measures the neighborhood overlap of two vertices in an </a:t>
            </a:r>
            <a:r>
              <a:rPr lang="en-US" dirty="0" err="1" smtClean="0"/>
              <a:t>unweighted</a:t>
            </a:r>
            <a:r>
              <a:rPr lang="en-US" dirty="0" smtClean="0"/>
              <a:t>, undirected graph</a:t>
            </a:r>
          </a:p>
          <a:p>
            <a:pPr marL="237328" lvl="1" indent="-237328">
              <a:lnSpc>
                <a:spcPts val="2200"/>
              </a:lnSpc>
              <a:spcBef>
                <a:spcPts val="1200"/>
              </a:spcBef>
              <a:buFont typeface="Arial"/>
              <a:buChar char="•"/>
            </a:pPr>
            <a:r>
              <a:rPr lang="en-US" dirty="0" smtClean="0"/>
              <a:t>Expressed </a:t>
            </a:r>
            <a:r>
              <a:rPr lang="en-US" dirty="0"/>
              <a:t>as </a:t>
            </a:r>
            <a:r>
              <a:rPr lang="en-US" dirty="0" smtClean="0"/>
              <a:t>(for </a:t>
            </a:r>
            <a:r>
              <a:rPr lang="en-US" dirty="0"/>
              <a:t>vertices v</a:t>
            </a:r>
            <a:r>
              <a:rPr lang="en-US" baseline="-25000" dirty="0"/>
              <a:t>i</a:t>
            </a:r>
            <a:r>
              <a:rPr lang="en-US" dirty="0"/>
              <a:t> and </a:t>
            </a:r>
            <a:r>
              <a:rPr lang="en-US" dirty="0" err="1" smtClean="0"/>
              <a:t>v</a:t>
            </a:r>
            <a:r>
              <a:rPr lang="en-US" baseline="-25000" dirty="0" err="1" smtClean="0"/>
              <a:t>j</a:t>
            </a:r>
            <a:r>
              <a:rPr lang="en-US" dirty="0" smtClean="0"/>
              <a:t>), where </a:t>
            </a:r>
            <a:r>
              <a:rPr lang="en-US" i="1" dirty="0" smtClean="0"/>
              <a:t>N </a:t>
            </a:r>
            <a:r>
              <a:rPr lang="en-US" dirty="0" smtClean="0"/>
              <a:t>is the neighbors: </a:t>
            </a:r>
          </a:p>
          <a:p>
            <a:endParaRPr lang="en-US" dirty="0"/>
          </a:p>
          <a:p>
            <a:endParaRPr lang="en-US" dirty="0" smtClean="0"/>
          </a:p>
          <a:p>
            <a:r>
              <a:rPr lang="en-US" dirty="0" smtClean="0"/>
              <a:t>Given the connection vectors (a column or row in the adjacency matrix A) for vertices </a:t>
            </a:r>
            <a:r>
              <a:rPr lang="en-US" dirty="0"/>
              <a:t>v</a:t>
            </a:r>
            <a:r>
              <a:rPr lang="en-US" baseline="-25000" dirty="0"/>
              <a:t>i</a:t>
            </a:r>
            <a:r>
              <a:rPr lang="en-US" dirty="0"/>
              <a:t> and </a:t>
            </a:r>
            <a:r>
              <a:rPr lang="en-US" dirty="0" err="1" smtClean="0"/>
              <a:t>v</a:t>
            </a:r>
            <a:r>
              <a:rPr lang="en-US" baseline="-25000" dirty="0" err="1" smtClean="0"/>
              <a:t>j</a:t>
            </a:r>
            <a:r>
              <a:rPr lang="en-US" baseline="-25000" dirty="0" smtClean="0"/>
              <a:t> </a:t>
            </a:r>
            <a:r>
              <a:rPr lang="en-US" dirty="0" smtClean="0"/>
              <a:t>(denoted as </a:t>
            </a:r>
            <a:r>
              <a:rPr lang="en-US" dirty="0" err="1" smtClean="0"/>
              <a:t>a</a:t>
            </a:r>
            <a:r>
              <a:rPr lang="en-US" baseline="-25000" dirty="0" err="1" smtClean="0"/>
              <a:t>i</a:t>
            </a:r>
            <a:r>
              <a:rPr lang="en-US" dirty="0" smtClean="0"/>
              <a:t> and </a:t>
            </a:r>
            <a:r>
              <a:rPr lang="en-US" dirty="0" err="1" smtClean="0"/>
              <a:t>a</a:t>
            </a:r>
            <a:r>
              <a:rPr lang="en-US" baseline="-25000" dirty="0" err="1" smtClean="0"/>
              <a:t>j</a:t>
            </a:r>
            <a:r>
              <a:rPr lang="en-US" dirty="0" smtClean="0"/>
              <a:t>) the numerator and denominator can be expressed as </a:t>
            </a:r>
            <a:r>
              <a:rPr lang="en-US" dirty="0" err="1" smtClean="0"/>
              <a:t>a</a:t>
            </a:r>
            <a:r>
              <a:rPr lang="en-US" baseline="-25000" dirty="0" err="1" smtClean="0"/>
              <a:t>i</a:t>
            </a:r>
            <a:r>
              <a:rPr lang="en-US" baseline="30000" dirty="0" err="1" smtClean="0"/>
              <a:t>T</a:t>
            </a:r>
            <a:r>
              <a:rPr lang="en-US" dirty="0" err="1" smtClean="0"/>
              <a:t>a</a:t>
            </a:r>
            <a:r>
              <a:rPr lang="en-US" baseline="-25000" dirty="0" err="1" smtClean="0"/>
              <a:t>j</a:t>
            </a:r>
            <a:r>
              <a:rPr lang="en-US" dirty="0" smtClean="0"/>
              <a:t> where the we replace multiplication with the AND operator in the numerator and the OR operator in the denominator</a:t>
            </a:r>
          </a:p>
          <a:p>
            <a:r>
              <a:rPr lang="en-US" dirty="0" smtClean="0"/>
              <a:t>This gives us:</a:t>
            </a:r>
          </a:p>
          <a:p>
            <a:endParaRPr lang="en-US" dirty="0"/>
          </a:p>
          <a:p>
            <a:pPr lvl="1"/>
            <a:r>
              <a:rPr lang="en-US" b="0" dirty="0" smtClean="0"/>
              <a:t>Where ./ represents the element by element division</a:t>
            </a:r>
          </a:p>
          <a:p>
            <a:endParaRPr lang="en-US" dirty="0" smtClean="0"/>
          </a:p>
          <a:p>
            <a:endParaRPr lang="en-US" dirty="0"/>
          </a:p>
        </p:txBody>
      </p:sp>
      <p:pic>
        <p:nvPicPr>
          <p:cNvPr id="8" name="Picture 7" descr="gif.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461" y="2550283"/>
            <a:ext cx="2108200" cy="571500"/>
          </a:xfrm>
          <a:prstGeom prst="rect">
            <a:avLst/>
          </a:prstGeom>
        </p:spPr>
      </p:pic>
      <p:pic>
        <p:nvPicPr>
          <p:cNvPr id="9" name="Picture 8"/>
          <p:cNvPicPr>
            <a:picLocks noChangeAspect="1"/>
          </p:cNvPicPr>
          <p:nvPr/>
        </p:nvPicPr>
        <p:blipFill>
          <a:blip r:embed="rId4"/>
          <a:stretch>
            <a:fillRect/>
          </a:stretch>
        </p:blipFill>
        <p:spPr>
          <a:xfrm>
            <a:off x="2565400" y="5230328"/>
            <a:ext cx="4000500" cy="279400"/>
          </a:xfrm>
          <a:prstGeom prst="rect">
            <a:avLst/>
          </a:prstGeom>
        </p:spPr>
      </p:pic>
    </p:spTree>
    <p:extLst>
      <p:ext uri="{BB962C8B-B14F-4D97-AF65-F5344CB8AC3E}">
        <p14:creationId xmlns:p14="http://schemas.microsoft.com/office/powerpoint/2010/main" val="447177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Find </a:t>
            </a:r>
            <a:r>
              <a:rPr lang="en-US" dirty="0" err="1" smtClean="0"/>
              <a:t>Jaccard</a:t>
            </a:r>
            <a:r>
              <a:rPr lang="en-US" dirty="0" smtClean="0"/>
              <a:t> Index</a:t>
            </a:r>
            <a:endParaRPr lang="en-US" dirty="0"/>
          </a:p>
        </p:txBody>
      </p:sp>
      <p:sp>
        <p:nvSpPr>
          <p:cNvPr id="3" name="Content Placeholder 2"/>
          <p:cNvSpPr>
            <a:spLocks noGrp="1"/>
          </p:cNvSpPr>
          <p:nvPr>
            <p:ph idx="1"/>
          </p:nvPr>
        </p:nvSpPr>
        <p:spPr/>
        <p:txBody>
          <a:bodyPr/>
          <a:lstStyle/>
          <a:p>
            <a:r>
              <a:rPr lang="en-US" dirty="0" smtClean="0"/>
              <a:t>Using the standard operations, A</a:t>
            </a:r>
            <a:r>
              <a:rPr lang="en-US" baseline="30000" dirty="0" smtClean="0"/>
              <a:t>2</a:t>
            </a:r>
            <a:r>
              <a:rPr lang="en-US" baseline="-25000" dirty="0" smtClean="0"/>
              <a:t>AND</a:t>
            </a:r>
            <a:r>
              <a:rPr lang="en-US" dirty="0"/>
              <a:t> </a:t>
            </a:r>
            <a:r>
              <a:rPr lang="en-US" dirty="0" smtClean="0"/>
              <a:t>is the same as A</a:t>
            </a:r>
            <a:r>
              <a:rPr lang="en-US" baseline="30000" dirty="0" smtClean="0"/>
              <a:t>2</a:t>
            </a:r>
          </a:p>
          <a:p>
            <a:r>
              <a:rPr lang="en-US" dirty="0" smtClean="0"/>
              <a:t>Also, the inclusion-exclusion principle gives us a way to compute </a:t>
            </a:r>
            <a:r>
              <a:rPr lang="en-US" b="0" dirty="0" smtClean="0"/>
              <a:t>A</a:t>
            </a:r>
            <a:r>
              <a:rPr lang="en-US" b="0" baseline="30000" dirty="0" smtClean="0"/>
              <a:t>2</a:t>
            </a:r>
            <a:r>
              <a:rPr lang="en-US" b="0" baseline="-25000" dirty="0" smtClean="0"/>
              <a:t>OR</a:t>
            </a:r>
            <a:r>
              <a:rPr lang="en-US" dirty="0"/>
              <a:t> </a:t>
            </a:r>
            <a:r>
              <a:rPr lang="en-US" dirty="0" smtClean="0"/>
              <a:t>when we have the degrees of the vertex neighbors d</a:t>
            </a:r>
            <a:r>
              <a:rPr lang="en-US" baseline="-25000" dirty="0" smtClean="0"/>
              <a:t>i</a:t>
            </a:r>
            <a:r>
              <a:rPr lang="en-US" dirty="0" smtClean="0"/>
              <a:t> and </a:t>
            </a:r>
            <a:r>
              <a:rPr lang="en-US" dirty="0" err="1" smtClean="0"/>
              <a:t>d</a:t>
            </a:r>
            <a:r>
              <a:rPr lang="en-US" baseline="-25000" dirty="0" err="1" smtClean="0"/>
              <a:t>j</a:t>
            </a:r>
            <a:r>
              <a:rPr lang="en-US" dirty="0" smtClean="0"/>
              <a:t>: </a:t>
            </a:r>
            <a:r>
              <a:rPr lang="en-US" b="0" dirty="0" smtClean="0"/>
              <a:t>A</a:t>
            </a:r>
            <a:r>
              <a:rPr lang="en-US" b="0" baseline="30000" dirty="0" smtClean="0"/>
              <a:t>2</a:t>
            </a:r>
            <a:r>
              <a:rPr lang="en-US" b="0" baseline="-25000" dirty="0" smtClean="0"/>
              <a:t>OR </a:t>
            </a:r>
            <a:r>
              <a:rPr lang="en-US" b="0" dirty="0" smtClean="0"/>
              <a:t>= </a:t>
            </a:r>
            <a:r>
              <a:rPr lang="en-US" b="0" dirty="0" err="1" smtClean="0"/>
              <a:t>Σd</a:t>
            </a:r>
            <a:r>
              <a:rPr lang="en-US" b="0" baseline="-25000" dirty="0" err="1" smtClean="0"/>
              <a:t>i</a:t>
            </a:r>
            <a:r>
              <a:rPr lang="en-US" b="0" baseline="-25000" dirty="0" smtClean="0"/>
              <a:t> </a:t>
            </a:r>
            <a:r>
              <a:rPr lang="en-US" b="0" dirty="0" smtClean="0"/>
              <a:t>+ </a:t>
            </a:r>
            <a:r>
              <a:rPr lang="en-US" b="0" dirty="0" err="1" smtClean="0"/>
              <a:t>Σd</a:t>
            </a:r>
            <a:r>
              <a:rPr lang="en-US" b="0" baseline="-25000" dirty="0" err="1" smtClean="0"/>
              <a:t>j</a:t>
            </a:r>
            <a:r>
              <a:rPr lang="en-US" b="0" dirty="0" smtClean="0"/>
              <a:t> - A</a:t>
            </a:r>
            <a:r>
              <a:rPr lang="en-US" b="0" baseline="30000" dirty="0" smtClean="0"/>
              <a:t>2</a:t>
            </a:r>
            <a:r>
              <a:rPr lang="en-US" b="0" baseline="-25000" dirty="0" smtClean="0"/>
              <a:t>AND</a:t>
            </a:r>
          </a:p>
          <a:p>
            <a:r>
              <a:rPr lang="en-US" dirty="0" smtClean="0"/>
              <a:t>So, an algorithm to compute the </a:t>
            </a:r>
            <a:r>
              <a:rPr lang="en-US" dirty="0" err="1" smtClean="0"/>
              <a:t>Jaccard</a:t>
            </a:r>
            <a:r>
              <a:rPr lang="en-US" dirty="0" smtClean="0"/>
              <a:t> in linear algebraic terms would be:</a:t>
            </a:r>
          </a:p>
          <a:p>
            <a:pPr lvl="1"/>
            <a:r>
              <a:rPr lang="en-US" b="0" dirty="0" smtClean="0"/>
              <a:t>Initialize J to A</a:t>
            </a:r>
            <a:r>
              <a:rPr lang="en-US" b="0" baseline="30000" dirty="0" smtClean="0"/>
              <a:t>2: </a:t>
            </a:r>
            <a:r>
              <a:rPr lang="en-US" b="0" dirty="0" smtClean="0"/>
              <a:t>J = </a:t>
            </a:r>
            <a:r>
              <a:rPr lang="en-US" b="0" dirty="0" err="1" smtClean="0"/>
              <a:t>triu</a:t>
            </a:r>
            <a:r>
              <a:rPr lang="en-US" b="0" dirty="0" smtClean="0"/>
              <a:t>(A</a:t>
            </a:r>
            <a:r>
              <a:rPr lang="en-US" b="0" baseline="30000" dirty="0" smtClean="0"/>
              <a:t>2</a:t>
            </a:r>
            <a:r>
              <a:rPr lang="en-US" b="0" dirty="0" smtClean="0"/>
              <a:t>)   		%Take upper triangular portion</a:t>
            </a:r>
          </a:p>
          <a:p>
            <a:pPr lvl="1"/>
            <a:r>
              <a:rPr lang="en-US" b="0" dirty="0" smtClean="0"/>
              <a:t>Remove diagonal of J: J = J-</a:t>
            </a:r>
            <a:r>
              <a:rPr lang="en-US" b="0" dirty="0" err="1" smtClean="0"/>
              <a:t>diag</a:t>
            </a:r>
            <a:r>
              <a:rPr lang="en-US" b="0" dirty="0" smtClean="0"/>
              <a:t>(J)</a:t>
            </a:r>
          </a:p>
          <a:p>
            <a:pPr lvl="1"/>
            <a:r>
              <a:rPr lang="en-US" b="0" dirty="0" smtClean="0"/>
              <a:t>For each non zero entry in J given by index </a:t>
            </a:r>
            <a:r>
              <a:rPr lang="en-US" b="0" dirty="0" err="1" smtClean="0"/>
              <a:t>i</a:t>
            </a:r>
            <a:r>
              <a:rPr lang="en-US" b="0" dirty="0" smtClean="0"/>
              <a:t> and j that correspond to vertices v</a:t>
            </a:r>
            <a:r>
              <a:rPr lang="en-US" b="0" baseline="-25000" dirty="0" smtClean="0"/>
              <a:t>i</a:t>
            </a:r>
            <a:r>
              <a:rPr lang="en-US" b="0" dirty="0" smtClean="0"/>
              <a:t> and </a:t>
            </a:r>
            <a:r>
              <a:rPr lang="en-US" b="0" dirty="0" err="1" smtClean="0"/>
              <a:t>v</a:t>
            </a:r>
            <a:r>
              <a:rPr lang="en-US" b="0" baseline="-25000" dirty="0" err="1" smtClean="0"/>
              <a:t>j</a:t>
            </a:r>
            <a:r>
              <a:rPr lang="en-US" b="0" dirty="0" smtClean="0"/>
              <a:t>:</a:t>
            </a:r>
          </a:p>
          <a:p>
            <a:pPr marL="575064" lvl="2" indent="0">
              <a:buNone/>
            </a:pPr>
            <a:r>
              <a:rPr lang="en-US" sz="1800" b="0" dirty="0" smtClean="0"/>
              <a:t>	</a:t>
            </a:r>
            <a:br>
              <a:rPr lang="en-US" sz="1800" b="0" dirty="0" smtClean="0"/>
            </a:br>
            <a:r>
              <a:rPr lang="en-US" sz="1800" b="0" dirty="0" smtClean="0"/>
              <a:t>			</a:t>
            </a:r>
            <a:r>
              <a:rPr lang="en-US" sz="1800" b="0" dirty="0" err="1" smtClean="0"/>
              <a:t>J</a:t>
            </a:r>
            <a:r>
              <a:rPr lang="en-US" sz="1800" b="0" baseline="-25000" dirty="0" err="1" smtClean="0"/>
              <a:t>ij</a:t>
            </a:r>
            <a:r>
              <a:rPr lang="en-US" sz="1800" b="0" dirty="0" smtClean="0"/>
              <a:t> = </a:t>
            </a:r>
            <a:r>
              <a:rPr lang="en-US" sz="1800" b="0" dirty="0" err="1" smtClean="0"/>
              <a:t>J</a:t>
            </a:r>
            <a:r>
              <a:rPr lang="en-US" sz="1800" b="0" baseline="-25000" dirty="0" err="1" smtClean="0"/>
              <a:t>ij</a:t>
            </a:r>
            <a:r>
              <a:rPr lang="en-US" sz="1800" b="0" dirty="0" smtClean="0"/>
              <a:t>/(d</a:t>
            </a:r>
            <a:r>
              <a:rPr lang="en-US" sz="1800" b="0" baseline="-25000" dirty="0" smtClean="0"/>
              <a:t>i </a:t>
            </a:r>
            <a:r>
              <a:rPr lang="en-US" sz="1800" b="0" dirty="0"/>
              <a:t>+ </a:t>
            </a:r>
            <a:r>
              <a:rPr lang="en-US" sz="1800" b="0" dirty="0" err="1" smtClean="0"/>
              <a:t>d</a:t>
            </a:r>
            <a:r>
              <a:rPr lang="en-US" sz="1800" b="0" baseline="-25000" dirty="0" err="1" smtClean="0"/>
              <a:t>j</a:t>
            </a:r>
            <a:r>
              <a:rPr lang="en-US" sz="1800" b="0" dirty="0" smtClean="0"/>
              <a:t> – </a:t>
            </a:r>
            <a:r>
              <a:rPr lang="en-US" sz="1800" b="0" dirty="0" err="1" smtClean="0"/>
              <a:t>J</a:t>
            </a:r>
            <a:r>
              <a:rPr lang="en-US" sz="1800" b="0" baseline="-25000" dirty="0" err="1" smtClean="0"/>
              <a:t>ij</a:t>
            </a:r>
            <a:r>
              <a:rPr lang="en-US" sz="1800" b="0" dirty="0" smtClean="0"/>
              <a:t>)</a:t>
            </a:r>
          </a:p>
          <a:p>
            <a:pPr lvl="1"/>
            <a:endParaRPr lang="en-US" dirty="0" smtClean="0"/>
          </a:p>
          <a:p>
            <a:endParaRPr lang="en-US" baseline="-25000" dirty="0"/>
          </a:p>
        </p:txBody>
      </p:sp>
    </p:spTree>
    <p:extLst>
      <p:ext uri="{BB962C8B-B14F-4D97-AF65-F5344CB8AC3E}">
        <p14:creationId xmlns:p14="http://schemas.microsoft.com/office/powerpoint/2010/main" val="5716371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Example </a:t>
            </a:r>
            <a:r>
              <a:rPr lang="en-US" dirty="0" err="1" smtClean="0"/>
              <a:t>Jaccard</a:t>
            </a:r>
            <a:r>
              <a:rPr lang="en-US" dirty="0" smtClean="0"/>
              <a:t> Calculation</a:t>
            </a:r>
            <a:endParaRPr lang="en-US" dirty="0"/>
          </a:p>
        </p:txBody>
      </p:sp>
      <p:pic>
        <p:nvPicPr>
          <p:cNvPr id="24" name="Picture 23"/>
          <p:cNvPicPr>
            <a:picLocks noChangeAspect="1"/>
          </p:cNvPicPr>
          <p:nvPr/>
        </p:nvPicPr>
        <p:blipFill>
          <a:blip r:embed="rId2"/>
          <a:stretch>
            <a:fillRect/>
          </a:stretch>
        </p:blipFill>
        <p:spPr>
          <a:xfrm>
            <a:off x="236410" y="1027782"/>
            <a:ext cx="8185346" cy="3685411"/>
          </a:xfrm>
          <a:prstGeom prst="rect">
            <a:avLst/>
          </a:prstGeom>
        </p:spPr>
      </p:pic>
      <p:grpSp>
        <p:nvGrpSpPr>
          <p:cNvPr id="6" name="Group 5"/>
          <p:cNvGrpSpPr/>
          <p:nvPr/>
        </p:nvGrpSpPr>
        <p:grpSpPr>
          <a:xfrm>
            <a:off x="5329301" y="3298820"/>
            <a:ext cx="3416181" cy="2983684"/>
            <a:chOff x="184206" y="1337306"/>
            <a:chExt cx="3722057" cy="3046508"/>
          </a:xfrm>
        </p:grpSpPr>
        <p:sp>
          <p:nvSpPr>
            <p:cNvPr id="7" name="Oval 6"/>
            <p:cNvSpPr/>
            <p:nvPr/>
          </p:nvSpPr>
          <p:spPr>
            <a:xfrm>
              <a:off x="184206" y="1732915"/>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1587149" y="1340937"/>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315283" y="2810997"/>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808572" y="3335269"/>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a:t>
              </a:r>
              <a:endParaRPr lang="en-US" dirty="0"/>
            </a:p>
          </p:txBody>
        </p:sp>
        <p:cxnSp>
          <p:nvCxnSpPr>
            <p:cNvPr id="11" name="Straight Connector 10"/>
            <p:cNvCxnSpPr>
              <a:stCxn id="7" idx="7"/>
              <a:endCxn id="8" idx="2"/>
            </p:cNvCxnSpPr>
            <p:nvPr/>
          </p:nvCxnSpPr>
          <p:spPr>
            <a:xfrm flipV="1">
              <a:off x="940906" y="1865209"/>
              <a:ext cx="646243" cy="212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7" idx="5"/>
              <a:endCxn id="10" idx="0"/>
            </p:cNvCxnSpPr>
            <p:nvPr/>
          </p:nvCxnSpPr>
          <p:spPr>
            <a:xfrm>
              <a:off x="940906" y="2627904"/>
              <a:ext cx="310931" cy="707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9" idx="0"/>
              <a:endCxn id="8" idx="5"/>
            </p:cNvCxnSpPr>
            <p:nvPr/>
          </p:nvCxnSpPr>
          <p:spPr>
            <a:xfrm flipH="1" flipV="1">
              <a:off x="2343849" y="2235926"/>
              <a:ext cx="414700" cy="5750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0" idx="6"/>
              <a:endCxn id="9" idx="3"/>
            </p:cNvCxnSpPr>
            <p:nvPr/>
          </p:nvCxnSpPr>
          <p:spPr>
            <a:xfrm flipV="1">
              <a:off x="1695101" y="3705986"/>
              <a:ext cx="750011" cy="1535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70735" y="2389481"/>
              <a:ext cx="1307234" cy="696149"/>
            </a:xfrm>
            <a:prstGeom prst="line">
              <a:avLst/>
            </a:prstGeom>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3019734" y="1337306"/>
              <a:ext cx="886529" cy="10485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5</a:t>
              </a:r>
              <a:endParaRPr lang="en-US" dirty="0"/>
            </a:p>
          </p:txBody>
        </p:sp>
        <p:cxnSp>
          <p:nvCxnSpPr>
            <p:cNvPr id="22" name="Straight Connector 21"/>
            <p:cNvCxnSpPr>
              <a:stCxn id="21" idx="2"/>
              <a:endCxn id="8" idx="6"/>
            </p:cNvCxnSpPr>
            <p:nvPr/>
          </p:nvCxnSpPr>
          <p:spPr>
            <a:xfrm flipH="1">
              <a:off x="2473678" y="1861578"/>
              <a:ext cx="546055" cy="3631"/>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92304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a:spLocks noGrp="1"/>
          </p:cNvSpPr>
          <p:nvPr>
            <p:ph type="title"/>
          </p:nvPr>
        </p:nvSpPr>
        <p:spPr>
          <a:xfrm>
            <a:off x="1066800" y="100584"/>
            <a:ext cx="7391400" cy="813816"/>
          </a:xfrm>
        </p:spPr>
        <p:txBody>
          <a:bodyPr/>
          <a:lstStyle/>
          <a:p>
            <a:r>
              <a:rPr lang="en-US" dirty="0" smtClean="0"/>
              <a:t>Big Data Challenge</a:t>
            </a:r>
            <a:endParaRPr lang="en-US" sz="2000" dirty="0"/>
          </a:p>
        </p:txBody>
      </p:sp>
      <p:sp>
        <p:nvSpPr>
          <p:cNvPr id="51" name="Rectangle 50"/>
          <p:cNvSpPr/>
          <p:nvPr/>
        </p:nvSpPr>
        <p:spPr bwMode="auto">
          <a:xfrm>
            <a:off x="0" y="983717"/>
            <a:ext cx="9144000" cy="3362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110" charset="0"/>
            </a:endParaRPr>
          </a:p>
        </p:txBody>
      </p:sp>
      <p:cxnSp>
        <p:nvCxnSpPr>
          <p:cNvPr id="52" name="Straight Connector 51"/>
          <p:cNvCxnSpPr/>
          <p:nvPr/>
        </p:nvCxnSpPr>
        <p:spPr bwMode="auto">
          <a:xfrm>
            <a:off x="2126478" y="1951552"/>
            <a:ext cx="3235" cy="431618"/>
          </a:xfrm>
          <a:prstGeom prst="line">
            <a:avLst/>
          </a:prstGeom>
          <a:ln>
            <a:solidFill>
              <a:srgbClr val="80004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bwMode="auto">
          <a:xfrm>
            <a:off x="5031521" y="1996677"/>
            <a:ext cx="5494" cy="382583"/>
          </a:xfrm>
          <a:prstGeom prst="line">
            <a:avLst/>
          </a:prstGeom>
          <a:ln>
            <a:solidFill>
              <a:srgbClr val="80004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bwMode="auto">
          <a:xfrm flipH="1">
            <a:off x="7571154" y="1937850"/>
            <a:ext cx="6838" cy="474322"/>
          </a:xfrm>
          <a:prstGeom prst="line">
            <a:avLst/>
          </a:prstGeom>
          <a:ln>
            <a:solidFill>
              <a:srgbClr val="80004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11749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6551309"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bwMode="auto">
          <a:xfrm>
            <a:off x="7447372"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bwMode="auto">
          <a:xfrm>
            <a:off x="83434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bwMode="auto">
          <a:xfrm>
            <a:off x="2070994"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bwMode="auto">
          <a:xfrm>
            <a:off x="2967057"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bwMode="auto">
          <a:xfrm>
            <a:off x="3863120"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bwMode="auto">
          <a:xfrm>
            <a:off x="4759183"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bwMode="auto">
          <a:xfrm>
            <a:off x="5655246"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sp>
        <p:nvSpPr>
          <p:cNvPr id="102" name="Rectangle 33"/>
          <p:cNvSpPr>
            <a:spLocks noChangeArrowheads="1"/>
          </p:cNvSpPr>
          <p:nvPr/>
        </p:nvSpPr>
        <p:spPr bwMode="auto">
          <a:xfrm>
            <a:off x="267856" y="2262297"/>
            <a:ext cx="8623443" cy="2831178"/>
          </a:xfrm>
          <a:prstGeom prst="rect">
            <a:avLst/>
          </a:prstGeom>
          <a:ln>
            <a:solidFill>
              <a:srgbClr val="4F81BD"/>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lIns="91216" tIns="45609" rIns="91216" bIns="45609" anchor="ctr"/>
          <a:lstStyle/>
          <a:p>
            <a:pPr algn="ctr" defTabSz="456082">
              <a:defRPr/>
            </a:pPr>
            <a:endParaRPr lang="en-US" sz="1200" b="1" dirty="0">
              <a:solidFill>
                <a:srgbClr val="000000"/>
              </a:solidFill>
              <a:latin typeface="Arial"/>
              <a:ea typeface="ＭＳ Ｐゴシック" pitchFamily="48" charset="-128"/>
            </a:endParaRPr>
          </a:p>
        </p:txBody>
      </p:sp>
      <p:sp>
        <p:nvSpPr>
          <p:cNvPr id="103" name="TextBox 102"/>
          <p:cNvSpPr txBox="1"/>
          <p:nvPr/>
        </p:nvSpPr>
        <p:spPr>
          <a:xfrm>
            <a:off x="6820877" y="983274"/>
            <a:ext cx="1524000" cy="261598"/>
          </a:xfrm>
          <a:prstGeom prst="rect">
            <a:avLst/>
          </a:prstGeom>
          <a:noFill/>
        </p:spPr>
        <p:txBody>
          <a:bodyPr lIns="91216" tIns="45609" rIns="91216" bIns="45609">
            <a:spAutoFit/>
          </a:bodyPr>
          <a:lstStyle/>
          <a:p>
            <a:pPr algn="ctr" defTabSz="456082">
              <a:defRPr/>
            </a:pPr>
            <a:r>
              <a:rPr lang="en-US" sz="1100" b="1" dirty="0" smtClean="0">
                <a:solidFill>
                  <a:srgbClr val="800040"/>
                </a:solidFill>
                <a:latin typeface="Arial"/>
              </a:rPr>
              <a:t>Elderly</a:t>
            </a:r>
            <a:endParaRPr lang="en-US" sz="1100" b="1" dirty="0">
              <a:solidFill>
                <a:srgbClr val="800040"/>
              </a:solidFill>
              <a:latin typeface="Arial"/>
            </a:endParaRPr>
          </a:p>
        </p:txBody>
      </p:sp>
      <p:sp>
        <p:nvSpPr>
          <p:cNvPr id="115" name="TextBox 114"/>
          <p:cNvSpPr txBox="1"/>
          <p:nvPr/>
        </p:nvSpPr>
        <p:spPr>
          <a:xfrm>
            <a:off x="1447800" y="981685"/>
            <a:ext cx="1371600" cy="261598"/>
          </a:xfrm>
          <a:prstGeom prst="rect">
            <a:avLst/>
          </a:prstGeom>
          <a:noFill/>
        </p:spPr>
        <p:txBody>
          <a:bodyPr wrap="square" lIns="91216" tIns="45609" rIns="91216" bIns="45609">
            <a:spAutoFit/>
          </a:bodyPr>
          <a:lstStyle/>
          <a:p>
            <a:pPr algn="ctr" defTabSz="456082">
              <a:defRPr/>
            </a:pPr>
            <a:r>
              <a:rPr lang="en-US" sz="1100" b="1" dirty="0" smtClean="0">
                <a:solidFill>
                  <a:srgbClr val="800040"/>
                </a:solidFill>
                <a:latin typeface="Arial"/>
              </a:rPr>
              <a:t>Kids</a:t>
            </a:r>
            <a:endParaRPr lang="en-US" sz="1100" b="1" dirty="0">
              <a:solidFill>
                <a:srgbClr val="800040"/>
              </a:solidFill>
              <a:latin typeface="Arial"/>
            </a:endParaRPr>
          </a:p>
        </p:txBody>
      </p:sp>
      <p:sp>
        <p:nvSpPr>
          <p:cNvPr id="116" name="TextBox 115"/>
          <p:cNvSpPr txBox="1"/>
          <p:nvPr/>
        </p:nvSpPr>
        <p:spPr>
          <a:xfrm>
            <a:off x="4495800" y="981685"/>
            <a:ext cx="1143000" cy="261598"/>
          </a:xfrm>
          <a:prstGeom prst="rect">
            <a:avLst/>
          </a:prstGeom>
          <a:noFill/>
        </p:spPr>
        <p:txBody>
          <a:bodyPr wrap="square" lIns="91216" tIns="45609" rIns="91216" bIns="45609">
            <a:spAutoFit/>
          </a:bodyPr>
          <a:lstStyle/>
          <a:p>
            <a:pPr algn="ctr" defTabSz="456082">
              <a:defRPr/>
            </a:pPr>
            <a:r>
              <a:rPr lang="en-US" sz="1100" b="1" dirty="0" smtClean="0">
                <a:solidFill>
                  <a:srgbClr val="800040"/>
                </a:solidFill>
                <a:latin typeface="Arial"/>
              </a:rPr>
              <a:t>Adults</a:t>
            </a:r>
            <a:endParaRPr lang="en-US" sz="1100" b="1" dirty="0">
              <a:solidFill>
                <a:srgbClr val="800040"/>
              </a:solidFill>
              <a:latin typeface="Arial"/>
            </a:endParaRPr>
          </a:p>
        </p:txBody>
      </p:sp>
      <p:sp>
        <p:nvSpPr>
          <p:cNvPr id="117" name="TextBox 39"/>
          <p:cNvSpPr txBox="1">
            <a:spLocks noChangeArrowheads="1"/>
          </p:cNvSpPr>
          <p:nvPr/>
        </p:nvSpPr>
        <p:spPr bwMode="auto">
          <a:xfrm>
            <a:off x="5429" y="1275911"/>
            <a:ext cx="1289188" cy="58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82"/>
            <a:r>
              <a:rPr lang="en-US" sz="1600" b="1" dirty="0" smtClean="0">
                <a:solidFill>
                  <a:srgbClr val="800040"/>
                </a:solidFill>
                <a:latin typeface="Arial"/>
                <a:cs typeface="Arial"/>
              </a:rPr>
              <a:t>Humans</a:t>
            </a:r>
          </a:p>
          <a:p>
            <a:pPr defTabSz="456082"/>
            <a:r>
              <a:rPr lang="en-US" sz="1200" b="1" dirty="0" smtClean="0">
                <a:solidFill>
                  <a:srgbClr val="800040"/>
                </a:solidFill>
                <a:latin typeface="Arial"/>
                <a:cs typeface="Arial"/>
              </a:rPr>
              <a:t>(deciders</a:t>
            </a:r>
            <a:r>
              <a:rPr lang="en-US" sz="1600" b="1" dirty="0" smtClean="0">
                <a:solidFill>
                  <a:srgbClr val="800040"/>
                </a:solidFill>
                <a:latin typeface="Arial"/>
                <a:cs typeface="Arial"/>
              </a:rPr>
              <a:t>)</a:t>
            </a:r>
            <a:endParaRPr lang="en-US" sz="1600" b="1" dirty="0">
              <a:solidFill>
                <a:srgbClr val="800040"/>
              </a:solidFill>
              <a:latin typeface="Arial"/>
              <a:cs typeface="Arial"/>
            </a:endParaRPr>
          </a:p>
        </p:txBody>
      </p:sp>
      <p:sp>
        <p:nvSpPr>
          <p:cNvPr id="118" name="Text Box 8"/>
          <p:cNvSpPr txBox="1">
            <a:spLocks noChangeArrowheads="1"/>
          </p:cNvSpPr>
          <p:nvPr/>
        </p:nvSpPr>
        <p:spPr bwMode="auto">
          <a:xfrm>
            <a:off x="7022328" y="5884578"/>
            <a:ext cx="863465"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Classroom</a:t>
            </a:r>
          </a:p>
          <a:p>
            <a:pPr algn="ctr" defTabSz="456082"/>
            <a:r>
              <a:rPr lang="en-US" b="1" dirty="0" smtClean="0">
                <a:solidFill>
                  <a:srgbClr val="008000"/>
                </a:solidFill>
              </a:rPr>
              <a:t>Tablets</a:t>
            </a:r>
            <a:endParaRPr lang="en-US" b="1" dirty="0">
              <a:solidFill>
                <a:srgbClr val="008000"/>
              </a:solidFill>
            </a:endParaRPr>
          </a:p>
        </p:txBody>
      </p:sp>
      <p:sp>
        <p:nvSpPr>
          <p:cNvPr id="119" name="Text Box 8"/>
          <p:cNvSpPr txBox="1">
            <a:spLocks noChangeArrowheads="1"/>
          </p:cNvSpPr>
          <p:nvPr/>
        </p:nvSpPr>
        <p:spPr bwMode="auto">
          <a:xfrm>
            <a:off x="3774874" y="5781855"/>
            <a:ext cx="184214" cy="245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endParaRPr lang="en-US" b="1" dirty="0">
              <a:solidFill>
                <a:srgbClr val="000000"/>
              </a:solidFill>
            </a:endParaRPr>
          </a:p>
        </p:txBody>
      </p:sp>
      <p:sp>
        <p:nvSpPr>
          <p:cNvPr id="120" name="Text Box 8"/>
          <p:cNvSpPr txBox="1">
            <a:spLocks noChangeArrowheads="1"/>
          </p:cNvSpPr>
          <p:nvPr/>
        </p:nvSpPr>
        <p:spPr bwMode="auto">
          <a:xfrm>
            <a:off x="3579751" y="5875403"/>
            <a:ext cx="825477"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Commuter</a:t>
            </a:r>
          </a:p>
          <a:p>
            <a:pPr algn="ctr" defTabSz="456082"/>
            <a:r>
              <a:rPr lang="en-US" b="1" dirty="0" smtClean="0">
                <a:solidFill>
                  <a:srgbClr val="008000"/>
                </a:solidFill>
              </a:rPr>
              <a:t>Vehicles</a:t>
            </a:r>
            <a:endParaRPr lang="en-US" b="1" dirty="0">
              <a:solidFill>
                <a:srgbClr val="008000"/>
              </a:solidFill>
            </a:endParaRPr>
          </a:p>
        </p:txBody>
      </p:sp>
      <p:sp>
        <p:nvSpPr>
          <p:cNvPr id="121" name="Text Box 8"/>
          <p:cNvSpPr txBox="1">
            <a:spLocks noChangeArrowheads="1"/>
          </p:cNvSpPr>
          <p:nvPr/>
        </p:nvSpPr>
        <p:spPr bwMode="auto">
          <a:xfrm>
            <a:off x="7905254" y="5884578"/>
            <a:ext cx="823411"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Fitness</a:t>
            </a:r>
          </a:p>
          <a:p>
            <a:pPr algn="ctr" defTabSz="456082"/>
            <a:r>
              <a:rPr lang="en-US" b="1" dirty="0" err="1" smtClean="0">
                <a:solidFill>
                  <a:srgbClr val="008000"/>
                </a:solidFill>
              </a:rPr>
              <a:t>Wearables</a:t>
            </a:r>
            <a:endParaRPr lang="en-US" b="1" dirty="0">
              <a:solidFill>
                <a:srgbClr val="008000"/>
              </a:solidFill>
            </a:endParaRPr>
          </a:p>
        </p:txBody>
      </p:sp>
      <p:sp>
        <p:nvSpPr>
          <p:cNvPr id="122" name="Text Box 8"/>
          <p:cNvSpPr txBox="1">
            <a:spLocks noChangeArrowheads="1"/>
          </p:cNvSpPr>
          <p:nvPr/>
        </p:nvSpPr>
        <p:spPr bwMode="auto">
          <a:xfrm>
            <a:off x="828013" y="5874884"/>
            <a:ext cx="697049"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Building</a:t>
            </a:r>
          </a:p>
          <a:p>
            <a:pPr algn="ctr" defTabSz="456082"/>
            <a:r>
              <a:rPr lang="en-US" b="1" dirty="0" smtClean="0">
                <a:solidFill>
                  <a:srgbClr val="008000"/>
                </a:solidFill>
              </a:rPr>
              <a:t>Security</a:t>
            </a:r>
            <a:endParaRPr lang="en-US" b="1" dirty="0">
              <a:solidFill>
                <a:srgbClr val="008000"/>
              </a:solidFill>
            </a:endParaRPr>
          </a:p>
        </p:txBody>
      </p:sp>
      <p:sp>
        <p:nvSpPr>
          <p:cNvPr id="123" name="TextBox 39"/>
          <p:cNvSpPr txBox="1">
            <a:spLocks noChangeArrowheads="1"/>
          </p:cNvSpPr>
          <p:nvPr/>
        </p:nvSpPr>
        <p:spPr bwMode="auto">
          <a:xfrm>
            <a:off x="5430" y="5195164"/>
            <a:ext cx="1387824" cy="52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82"/>
            <a:r>
              <a:rPr lang="en-US" sz="1600" b="1" dirty="0" smtClean="0">
                <a:solidFill>
                  <a:srgbClr val="008000"/>
                </a:solidFill>
                <a:latin typeface="Arial"/>
                <a:cs typeface="Arial"/>
              </a:rPr>
              <a:t>Things</a:t>
            </a:r>
          </a:p>
          <a:p>
            <a:pPr defTabSz="456082"/>
            <a:r>
              <a:rPr lang="en-US" sz="1200" b="1" dirty="0" smtClean="0">
                <a:solidFill>
                  <a:srgbClr val="008000"/>
                </a:solidFill>
                <a:latin typeface="Arial"/>
                <a:cs typeface="Arial"/>
              </a:rPr>
              <a:t>(providers)</a:t>
            </a:r>
            <a:endParaRPr lang="en-US" sz="1200" b="1" dirty="0">
              <a:solidFill>
                <a:srgbClr val="008000"/>
              </a:solidFill>
              <a:latin typeface="Arial"/>
              <a:cs typeface="Arial"/>
            </a:endParaRPr>
          </a:p>
        </p:txBody>
      </p:sp>
      <p:sp>
        <p:nvSpPr>
          <p:cNvPr id="124" name="Text Box 8"/>
          <p:cNvSpPr txBox="1">
            <a:spLocks noChangeArrowheads="1"/>
          </p:cNvSpPr>
          <p:nvPr/>
        </p:nvSpPr>
        <p:spPr bwMode="auto">
          <a:xfrm>
            <a:off x="6124307" y="5884578"/>
            <a:ext cx="1026911"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Student</a:t>
            </a:r>
          </a:p>
          <a:p>
            <a:pPr algn="ctr" defTabSz="456082"/>
            <a:r>
              <a:rPr lang="en-US" b="1" dirty="0" smtClean="0">
                <a:solidFill>
                  <a:srgbClr val="008000"/>
                </a:solidFill>
              </a:rPr>
              <a:t>Smartphones</a:t>
            </a:r>
            <a:endParaRPr lang="en-US" b="1" dirty="0">
              <a:solidFill>
                <a:srgbClr val="008000"/>
              </a:solidFill>
            </a:endParaRPr>
          </a:p>
        </p:txBody>
      </p:sp>
      <p:sp>
        <p:nvSpPr>
          <p:cNvPr id="125" name="Text Box 8"/>
          <p:cNvSpPr txBox="1">
            <a:spLocks noChangeArrowheads="1"/>
          </p:cNvSpPr>
          <p:nvPr/>
        </p:nvSpPr>
        <p:spPr bwMode="auto">
          <a:xfrm>
            <a:off x="2572522" y="5874884"/>
            <a:ext cx="697049"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Building</a:t>
            </a:r>
          </a:p>
          <a:p>
            <a:pPr algn="ctr" defTabSz="456082"/>
            <a:r>
              <a:rPr lang="en-US" b="1" dirty="0" smtClean="0">
                <a:solidFill>
                  <a:srgbClr val="008000"/>
                </a:solidFill>
              </a:rPr>
              <a:t>Usage</a:t>
            </a:r>
            <a:endParaRPr lang="en-US" b="1" dirty="0">
              <a:solidFill>
                <a:srgbClr val="008000"/>
              </a:solidFill>
            </a:endParaRPr>
          </a:p>
        </p:txBody>
      </p:sp>
      <p:sp>
        <p:nvSpPr>
          <p:cNvPr id="126" name="Text Box 8"/>
          <p:cNvSpPr txBox="1">
            <a:spLocks noChangeArrowheads="1"/>
          </p:cNvSpPr>
          <p:nvPr/>
        </p:nvSpPr>
        <p:spPr bwMode="auto">
          <a:xfrm>
            <a:off x="1573575" y="5874884"/>
            <a:ext cx="967994"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Building</a:t>
            </a:r>
          </a:p>
          <a:p>
            <a:pPr algn="ctr" defTabSz="456082"/>
            <a:r>
              <a:rPr lang="en-US" b="1" dirty="0" smtClean="0">
                <a:solidFill>
                  <a:srgbClr val="008000"/>
                </a:solidFill>
              </a:rPr>
              <a:t>Environment</a:t>
            </a:r>
            <a:endParaRPr lang="en-US" b="1" dirty="0">
              <a:solidFill>
                <a:srgbClr val="008000"/>
              </a:solidFill>
            </a:endParaRPr>
          </a:p>
        </p:txBody>
      </p:sp>
      <p:sp>
        <p:nvSpPr>
          <p:cNvPr id="127" name="TextBox 126"/>
          <p:cNvSpPr txBox="1"/>
          <p:nvPr/>
        </p:nvSpPr>
        <p:spPr>
          <a:xfrm>
            <a:off x="8927886" y="5373077"/>
            <a:ext cx="187049" cy="308028"/>
          </a:xfrm>
          <a:prstGeom prst="rect">
            <a:avLst/>
          </a:prstGeom>
          <a:noFill/>
        </p:spPr>
        <p:txBody>
          <a:bodyPr wrap="none" lIns="91216" tIns="45609" rIns="91216" bIns="45609" rtlCol="0">
            <a:spAutoFit/>
          </a:bodyPr>
          <a:lstStyle/>
          <a:p>
            <a:pPr algn="ctr" defTabSz="456082"/>
            <a:endParaRPr lang="en-US" sz="1400" b="1" dirty="0">
              <a:solidFill>
                <a:srgbClr val="000000"/>
              </a:solidFill>
              <a:latin typeface="Arial"/>
            </a:endParaRPr>
          </a:p>
        </p:txBody>
      </p:sp>
      <p:sp>
        <p:nvSpPr>
          <p:cNvPr id="128" name="Rectangle 4"/>
          <p:cNvSpPr>
            <a:spLocks noChangeArrowheads="1"/>
          </p:cNvSpPr>
          <p:nvPr/>
        </p:nvSpPr>
        <p:spPr bwMode="auto">
          <a:xfrm>
            <a:off x="545471" y="2444071"/>
            <a:ext cx="8154664" cy="2277636"/>
          </a:xfrm>
          <a:prstGeom prst="rect">
            <a:avLst/>
          </a:prstGeom>
          <a:solidFill>
            <a:srgbClr val="FFFFFF"/>
          </a:solidFill>
          <a:ln w="12700" cmpd="sng">
            <a:solidFill>
              <a:schemeClr val="accent5">
                <a:lumMod val="75000"/>
              </a:schemeClr>
            </a:solidFill>
            <a:miter lim="800000"/>
            <a:headEnd/>
            <a:tailEnd/>
          </a:ln>
        </p:spPr>
        <p:txBody>
          <a:bodyPr wrap="none" lIns="91162" tIns="45583" rIns="91162" bIns="45583" anchor="ctr"/>
          <a:lstStyle/>
          <a:p>
            <a:pPr defTabSz="911625"/>
            <a:endParaRPr lang="en-US">
              <a:solidFill>
                <a:prstClr val="black"/>
              </a:solidFill>
              <a:latin typeface="Arial" charset="0"/>
              <a:ea typeface="ＭＳ Ｐゴシック" charset="0"/>
            </a:endParaRPr>
          </a:p>
        </p:txBody>
      </p:sp>
      <p:sp>
        <p:nvSpPr>
          <p:cNvPr id="129" name="Freeform 47"/>
          <p:cNvSpPr>
            <a:spLocks/>
          </p:cNvSpPr>
          <p:nvPr/>
        </p:nvSpPr>
        <p:spPr bwMode="auto">
          <a:xfrm>
            <a:off x="555571" y="2444069"/>
            <a:ext cx="7290022" cy="2063910"/>
          </a:xfrm>
          <a:custGeom>
            <a:avLst/>
            <a:gdLst>
              <a:gd name="connsiteX0" fmla="*/ 0 w 10000"/>
              <a:gd name="connsiteY0" fmla="*/ 10000 h 10000"/>
              <a:gd name="connsiteX1" fmla="*/ 6650 w 10000"/>
              <a:gd name="connsiteY1" fmla="*/ 6272 h 10000"/>
              <a:gd name="connsiteX2" fmla="*/ 10000 w 10000"/>
              <a:gd name="connsiteY2" fmla="*/ 0 h 10000"/>
            </a:gdLst>
            <a:ahLst/>
            <a:cxnLst>
              <a:cxn ang="0">
                <a:pos x="connsiteX0" y="connsiteY0"/>
              </a:cxn>
              <a:cxn ang="0">
                <a:pos x="connsiteX1" y="connsiteY1"/>
              </a:cxn>
              <a:cxn ang="0">
                <a:pos x="connsiteX2" y="connsiteY2"/>
              </a:cxn>
            </a:cxnLst>
            <a:rect l="l" t="t" r="r" b="b"/>
            <a:pathLst>
              <a:path w="10000" h="10000">
                <a:moveTo>
                  <a:pt x="0" y="10000"/>
                </a:moveTo>
                <a:cubicBezTo>
                  <a:pt x="1109" y="9553"/>
                  <a:pt x="4983" y="7937"/>
                  <a:pt x="6650" y="6272"/>
                </a:cubicBezTo>
                <a:cubicBezTo>
                  <a:pt x="8316" y="4608"/>
                  <a:pt x="9303" y="1525"/>
                  <a:pt x="10000" y="0"/>
                </a:cubicBezTo>
              </a:path>
            </a:pathLst>
          </a:custGeom>
          <a:noFill/>
          <a:ln w="76320">
            <a:solidFill>
              <a:srgbClr val="008000"/>
            </a:solidFill>
            <a:round/>
            <a:headEnd/>
            <a:tailEnd type="triangle" w="med" len="med"/>
          </a:ln>
          <a:effectLst>
            <a:outerShdw dist="17819" dir="2700000" algn="ctr" rotWithShape="0">
              <a:srgbClr val="FFFFFF"/>
            </a:outerShdw>
          </a:effectLst>
        </p:spPr>
        <p:txBody>
          <a:bodyPr wrap="none" lIns="91162" tIns="45583" rIns="91162" bIns="45583" anchor="ctr"/>
          <a:lstStyle/>
          <a:p>
            <a:pPr defTabSz="911625">
              <a:defRPr/>
            </a:pPr>
            <a:endParaRPr lang="en-US">
              <a:solidFill>
                <a:prstClr val="black"/>
              </a:solidFill>
              <a:latin typeface="Arial" charset="0"/>
              <a:ea typeface="ＭＳ Ｐゴシック" charset="0"/>
            </a:endParaRPr>
          </a:p>
        </p:txBody>
      </p:sp>
      <p:sp>
        <p:nvSpPr>
          <p:cNvPr id="130" name="Freeform 47"/>
          <p:cNvSpPr>
            <a:spLocks/>
          </p:cNvSpPr>
          <p:nvPr/>
        </p:nvSpPr>
        <p:spPr bwMode="auto">
          <a:xfrm>
            <a:off x="555575" y="4491046"/>
            <a:ext cx="7290022" cy="152144"/>
          </a:xfrm>
          <a:custGeom>
            <a:avLst/>
            <a:gdLst>
              <a:gd name="connsiteX0" fmla="*/ 0 w 10000"/>
              <a:gd name="connsiteY0" fmla="*/ 10000 h 10000"/>
              <a:gd name="connsiteX1" fmla="*/ 6650 w 10000"/>
              <a:gd name="connsiteY1" fmla="*/ 6272 h 10000"/>
              <a:gd name="connsiteX2" fmla="*/ 10000 w 10000"/>
              <a:gd name="connsiteY2" fmla="*/ 0 h 10000"/>
            </a:gdLst>
            <a:ahLst/>
            <a:cxnLst>
              <a:cxn ang="0">
                <a:pos x="connsiteX0" y="connsiteY0"/>
              </a:cxn>
              <a:cxn ang="0">
                <a:pos x="connsiteX1" y="connsiteY1"/>
              </a:cxn>
              <a:cxn ang="0">
                <a:pos x="connsiteX2" y="connsiteY2"/>
              </a:cxn>
            </a:cxnLst>
            <a:rect l="l" t="t" r="r" b="b"/>
            <a:pathLst>
              <a:path w="10000" h="10000">
                <a:moveTo>
                  <a:pt x="0" y="10000"/>
                </a:moveTo>
                <a:cubicBezTo>
                  <a:pt x="1109" y="9553"/>
                  <a:pt x="4983" y="7937"/>
                  <a:pt x="6650" y="6272"/>
                </a:cubicBezTo>
                <a:cubicBezTo>
                  <a:pt x="8316" y="4608"/>
                  <a:pt x="9303" y="1525"/>
                  <a:pt x="10000" y="0"/>
                </a:cubicBezTo>
              </a:path>
            </a:pathLst>
          </a:custGeom>
          <a:noFill/>
          <a:ln w="28575" cmpd="sng">
            <a:solidFill>
              <a:srgbClr val="800040"/>
            </a:solidFill>
            <a:round/>
            <a:headEnd/>
            <a:tailEnd type="triangle" w="med" len="med"/>
          </a:ln>
          <a:effectLst>
            <a:outerShdw dist="17819" dir="2700000" algn="ctr" rotWithShape="0">
              <a:srgbClr val="FFFFFF"/>
            </a:outerShdw>
          </a:effectLst>
        </p:spPr>
        <p:txBody>
          <a:bodyPr wrap="none" lIns="91162" tIns="45583" rIns="91162" bIns="45583" anchor="ctr"/>
          <a:lstStyle/>
          <a:p>
            <a:pPr defTabSz="911625">
              <a:defRPr/>
            </a:pPr>
            <a:endParaRPr lang="en-US">
              <a:solidFill>
                <a:prstClr val="black"/>
              </a:solidFill>
              <a:latin typeface="Arial" charset="0"/>
              <a:ea typeface="ＭＳ Ｐゴシック" charset="0"/>
            </a:endParaRPr>
          </a:p>
        </p:txBody>
      </p:sp>
      <p:sp>
        <p:nvSpPr>
          <p:cNvPr id="131" name="TextBox 39"/>
          <p:cNvSpPr txBox="1">
            <a:spLocks noChangeArrowheads="1"/>
          </p:cNvSpPr>
          <p:nvPr/>
        </p:nvSpPr>
        <p:spPr bwMode="auto">
          <a:xfrm>
            <a:off x="5972836" y="2824653"/>
            <a:ext cx="125741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62" tIns="45583" rIns="91162" bIns="45583">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5815"/>
            <a:r>
              <a:rPr lang="en-US" sz="1600" b="1" dirty="0" smtClean="0">
                <a:solidFill>
                  <a:srgbClr val="008000"/>
                </a:solidFill>
                <a:latin typeface="Arial"/>
                <a:cs typeface="Arial"/>
              </a:rPr>
              <a:t>Things</a:t>
            </a:r>
            <a:endParaRPr lang="en-US" sz="1600" b="1" dirty="0">
              <a:solidFill>
                <a:srgbClr val="008000"/>
              </a:solidFill>
              <a:latin typeface="Arial"/>
              <a:cs typeface="Arial"/>
            </a:endParaRPr>
          </a:p>
        </p:txBody>
      </p:sp>
      <p:sp>
        <p:nvSpPr>
          <p:cNvPr id="132" name="TextBox 39"/>
          <p:cNvSpPr txBox="1">
            <a:spLocks noChangeArrowheads="1"/>
          </p:cNvSpPr>
          <p:nvPr/>
        </p:nvSpPr>
        <p:spPr bwMode="auto">
          <a:xfrm>
            <a:off x="5894610" y="4245917"/>
            <a:ext cx="167801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62" tIns="45583" rIns="91162" bIns="45583">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5815"/>
            <a:r>
              <a:rPr lang="en-US" sz="1600" b="1" dirty="0" smtClean="0">
                <a:solidFill>
                  <a:srgbClr val="800040"/>
                </a:solidFill>
                <a:latin typeface="Arial"/>
                <a:cs typeface="Arial"/>
              </a:rPr>
              <a:t>Humans</a:t>
            </a:r>
            <a:endParaRPr lang="en-US" sz="1600" b="1" dirty="0">
              <a:solidFill>
                <a:srgbClr val="800040"/>
              </a:solidFill>
              <a:latin typeface="Arial"/>
              <a:cs typeface="Arial"/>
            </a:endParaRPr>
          </a:p>
        </p:txBody>
      </p:sp>
      <p:cxnSp>
        <p:nvCxnSpPr>
          <p:cNvPr id="133" name="Straight Arrow Connector 132"/>
          <p:cNvCxnSpPr/>
          <p:nvPr/>
        </p:nvCxnSpPr>
        <p:spPr bwMode="auto">
          <a:xfrm>
            <a:off x="7559674" y="2819839"/>
            <a:ext cx="0" cy="1582008"/>
          </a:xfrm>
          <a:prstGeom prst="straightConnector1">
            <a:avLst/>
          </a:prstGeom>
          <a:solidFill>
            <a:schemeClr val="accent1"/>
          </a:solidFill>
          <a:ln w="76200" cap="flat" cmpd="sng" algn="ctr">
            <a:solidFill>
              <a:schemeClr val="tx1"/>
            </a:solidFill>
            <a:prstDash val="solid"/>
            <a:round/>
            <a:headEnd type="triangle"/>
            <a:tailEnd type="triangle"/>
          </a:ln>
          <a:effectLst/>
        </p:spPr>
      </p:cxnSp>
      <p:sp>
        <p:nvSpPr>
          <p:cNvPr id="134" name="Rectangle 133"/>
          <p:cNvSpPr/>
          <p:nvPr/>
        </p:nvSpPr>
        <p:spPr>
          <a:xfrm>
            <a:off x="7571223" y="3392305"/>
            <a:ext cx="633033" cy="369055"/>
          </a:xfrm>
          <a:prstGeom prst="rect">
            <a:avLst/>
          </a:prstGeom>
        </p:spPr>
        <p:txBody>
          <a:bodyPr wrap="none" lIns="91162" tIns="45583" rIns="91162" bIns="45583">
            <a:spAutoFit/>
          </a:bodyPr>
          <a:lstStyle/>
          <a:p>
            <a:pPr algn="ctr" defTabSz="455815"/>
            <a:r>
              <a:rPr lang="en-US" b="1" dirty="0">
                <a:solidFill>
                  <a:srgbClr val="000000"/>
                </a:solidFill>
                <a:latin typeface="Arial"/>
              </a:rPr>
              <a:t>Gap</a:t>
            </a:r>
          </a:p>
        </p:txBody>
      </p:sp>
      <p:sp>
        <p:nvSpPr>
          <p:cNvPr id="135" name="Rectangle 134"/>
          <p:cNvSpPr/>
          <p:nvPr/>
        </p:nvSpPr>
        <p:spPr>
          <a:xfrm>
            <a:off x="360692" y="4673961"/>
            <a:ext cx="1301911" cy="307500"/>
          </a:xfrm>
          <a:prstGeom prst="rect">
            <a:avLst/>
          </a:prstGeom>
        </p:spPr>
        <p:txBody>
          <a:bodyPr wrap="none" lIns="91162" tIns="45583" rIns="91162" bIns="45583">
            <a:spAutoFit/>
          </a:bodyPr>
          <a:lstStyle/>
          <a:p>
            <a:pPr defTabSz="455815"/>
            <a:r>
              <a:rPr lang="en-GB" sz="1400" b="1" dirty="0" smtClean="0">
                <a:solidFill>
                  <a:srgbClr val="003767"/>
                </a:solidFill>
                <a:latin typeface="Arial"/>
                <a:cs typeface="MS Gothic" charset="0"/>
              </a:rPr>
              <a:t>10 Years Ago</a:t>
            </a:r>
            <a:endParaRPr lang="en-US" sz="1400" dirty="0">
              <a:solidFill>
                <a:srgbClr val="003767"/>
              </a:solidFill>
              <a:latin typeface="Arial"/>
            </a:endParaRPr>
          </a:p>
        </p:txBody>
      </p:sp>
      <p:sp>
        <p:nvSpPr>
          <p:cNvPr id="136" name="Rectangle 135"/>
          <p:cNvSpPr/>
          <p:nvPr/>
        </p:nvSpPr>
        <p:spPr>
          <a:xfrm>
            <a:off x="2735775" y="4673961"/>
            <a:ext cx="1202061" cy="307500"/>
          </a:xfrm>
          <a:prstGeom prst="rect">
            <a:avLst/>
          </a:prstGeom>
        </p:spPr>
        <p:txBody>
          <a:bodyPr wrap="none" lIns="91162" tIns="45583" rIns="91162" bIns="45583">
            <a:spAutoFit/>
          </a:bodyPr>
          <a:lstStyle/>
          <a:p>
            <a:pPr defTabSz="455815"/>
            <a:r>
              <a:rPr lang="en-GB" sz="1400" b="1" dirty="0" smtClean="0">
                <a:solidFill>
                  <a:srgbClr val="003767"/>
                </a:solidFill>
                <a:latin typeface="Arial"/>
                <a:cs typeface="MS Gothic" charset="0"/>
              </a:rPr>
              <a:t>5 Years Ago</a:t>
            </a:r>
            <a:endParaRPr lang="en-US" sz="1400" dirty="0">
              <a:solidFill>
                <a:srgbClr val="003767"/>
              </a:solidFill>
              <a:latin typeface="Arial"/>
            </a:endParaRPr>
          </a:p>
        </p:txBody>
      </p:sp>
      <p:sp>
        <p:nvSpPr>
          <p:cNvPr id="137" name="Rectangle 136"/>
          <p:cNvSpPr/>
          <p:nvPr/>
        </p:nvSpPr>
        <p:spPr>
          <a:xfrm>
            <a:off x="5026191" y="4673961"/>
            <a:ext cx="699482" cy="307500"/>
          </a:xfrm>
          <a:prstGeom prst="rect">
            <a:avLst/>
          </a:prstGeom>
        </p:spPr>
        <p:txBody>
          <a:bodyPr wrap="none" lIns="91162" tIns="45583" rIns="91162" bIns="45583">
            <a:spAutoFit/>
          </a:bodyPr>
          <a:lstStyle/>
          <a:p>
            <a:pPr defTabSz="455815"/>
            <a:r>
              <a:rPr lang="en-GB" sz="1400" b="1" dirty="0" smtClean="0">
                <a:solidFill>
                  <a:srgbClr val="003767"/>
                </a:solidFill>
                <a:latin typeface="Arial"/>
                <a:cs typeface="MS Gothic" charset="0"/>
              </a:rPr>
              <a:t>Today</a:t>
            </a:r>
            <a:endParaRPr lang="en-US" sz="1400" dirty="0">
              <a:solidFill>
                <a:srgbClr val="003767"/>
              </a:solidFill>
              <a:latin typeface="Arial"/>
            </a:endParaRPr>
          </a:p>
        </p:txBody>
      </p:sp>
      <p:sp>
        <p:nvSpPr>
          <p:cNvPr id="138" name="Rectangle 137"/>
          <p:cNvSpPr/>
          <p:nvPr/>
        </p:nvSpPr>
        <p:spPr>
          <a:xfrm>
            <a:off x="7401274" y="4681729"/>
            <a:ext cx="1019282" cy="307500"/>
          </a:xfrm>
          <a:prstGeom prst="rect">
            <a:avLst/>
          </a:prstGeom>
        </p:spPr>
        <p:txBody>
          <a:bodyPr wrap="none" lIns="91162" tIns="45583" rIns="91162" bIns="45583">
            <a:spAutoFit/>
          </a:bodyPr>
          <a:lstStyle/>
          <a:p>
            <a:pPr defTabSz="455815"/>
            <a:r>
              <a:rPr lang="en-GB" sz="1400" b="1" dirty="0" smtClean="0">
                <a:solidFill>
                  <a:srgbClr val="003767"/>
                </a:solidFill>
                <a:latin typeface="Arial"/>
                <a:cs typeface="MS Gothic" charset="0"/>
              </a:rPr>
              <a:t>In 5 Years</a:t>
            </a:r>
            <a:endParaRPr lang="en-US" sz="1400" dirty="0">
              <a:solidFill>
                <a:srgbClr val="003767"/>
              </a:solidFill>
              <a:latin typeface="Arial"/>
            </a:endParaRPr>
          </a:p>
        </p:txBody>
      </p:sp>
      <p:pic>
        <p:nvPicPr>
          <p:cNvPr id="140" name="Picture 139" descr="Old-People.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54090" y="1238217"/>
            <a:ext cx="1065734" cy="914400"/>
          </a:xfrm>
          <a:prstGeom prst="rect">
            <a:avLst/>
          </a:prstGeom>
          <a:ln w="12700" cmpd="sng">
            <a:solidFill>
              <a:srgbClr val="800000"/>
            </a:solidFill>
          </a:ln>
        </p:spPr>
      </p:pic>
      <p:pic>
        <p:nvPicPr>
          <p:cNvPr id="141" name="Picture 140" descr="adult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77191" y="1238217"/>
            <a:ext cx="1110996" cy="914400"/>
          </a:xfrm>
          <a:prstGeom prst="rect">
            <a:avLst/>
          </a:prstGeom>
          <a:ln w="12700" cmpd="sng">
            <a:solidFill>
              <a:srgbClr val="800000"/>
            </a:solidFill>
          </a:ln>
        </p:spPr>
      </p:pic>
      <p:pic>
        <p:nvPicPr>
          <p:cNvPr id="142" name="Picture 141" descr="kids-playing.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16096" y="1238217"/>
            <a:ext cx="1233193" cy="914400"/>
          </a:xfrm>
          <a:prstGeom prst="rect">
            <a:avLst/>
          </a:prstGeom>
          <a:ln w="12700" cmpd="sng">
            <a:solidFill>
              <a:srgbClr val="800000"/>
            </a:solidFill>
          </a:ln>
        </p:spPr>
      </p:pic>
      <p:pic>
        <p:nvPicPr>
          <p:cNvPr id="143" name="Picture 142" descr="officebuilding.jp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43000" y="5230467"/>
            <a:ext cx="1854200" cy="688104"/>
          </a:xfrm>
          <a:prstGeom prst="rect">
            <a:avLst/>
          </a:prstGeom>
          <a:ln w="12700" cmpd="sng">
            <a:solidFill>
              <a:srgbClr val="009D00"/>
            </a:solidFill>
          </a:ln>
        </p:spPr>
      </p:pic>
      <p:pic>
        <p:nvPicPr>
          <p:cNvPr id="144" name="Picture 143" descr="cars.jpg"/>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612693" y="5227491"/>
            <a:ext cx="2301485" cy="685800"/>
          </a:xfrm>
          <a:prstGeom prst="rect">
            <a:avLst/>
          </a:prstGeom>
          <a:ln w="12700" cmpd="sng">
            <a:solidFill>
              <a:schemeClr val="accent6"/>
            </a:solidFill>
          </a:ln>
        </p:spPr>
      </p:pic>
      <p:pic>
        <p:nvPicPr>
          <p:cNvPr id="145" name="Picture 144" descr="Mountain_View_High_School_building.jpg"/>
          <p:cNvPicPr>
            <a:picLocks noChangeAspect="1"/>
          </p:cNvPicPr>
          <p:nvPr/>
        </p:nvPicPr>
        <p:blipFill rotWithShape="1">
          <a:blip r:embed="rId8" cstate="print">
            <a:extLst>
              <a:ext uri="{28A0092B-C50C-407E-A947-70E740481C1C}">
                <a14:useLocalDpi xmlns:a14="http://schemas.microsoft.com/office/drawing/2010/main"/>
              </a:ext>
            </a:extLst>
          </a:blip>
          <a:srcRect l="-1"/>
          <a:stretch/>
        </p:blipFill>
        <p:spPr>
          <a:xfrm>
            <a:off x="6423767" y="5231974"/>
            <a:ext cx="2059057" cy="680821"/>
          </a:xfrm>
          <a:prstGeom prst="rect">
            <a:avLst/>
          </a:prstGeom>
          <a:ln w="12700" cmpd="sng">
            <a:solidFill>
              <a:srgbClr val="009D00"/>
            </a:solidFill>
          </a:ln>
        </p:spPr>
      </p:pic>
      <p:sp>
        <p:nvSpPr>
          <p:cNvPr id="146" name="Text Box 8"/>
          <p:cNvSpPr txBox="1">
            <a:spLocks noChangeArrowheads="1"/>
          </p:cNvSpPr>
          <p:nvPr/>
        </p:nvSpPr>
        <p:spPr bwMode="auto">
          <a:xfrm>
            <a:off x="4380317" y="5875403"/>
            <a:ext cx="697550"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Work</a:t>
            </a:r>
          </a:p>
          <a:p>
            <a:pPr algn="ctr" defTabSz="456082"/>
            <a:r>
              <a:rPr lang="en-US" b="1" dirty="0" smtClean="0">
                <a:solidFill>
                  <a:srgbClr val="008000"/>
                </a:solidFill>
              </a:rPr>
              <a:t>Vehicles</a:t>
            </a:r>
            <a:endParaRPr lang="en-US" b="1" dirty="0">
              <a:solidFill>
                <a:srgbClr val="008000"/>
              </a:solidFill>
            </a:endParaRPr>
          </a:p>
        </p:txBody>
      </p:sp>
      <p:sp>
        <p:nvSpPr>
          <p:cNvPr id="147" name="Text Box 8"/>
          <p:cNvSpPr txBox="1">
            <a:spLocks noChangeArrowheads="1"/>
          </p:cNvSpPr>
          <p:nvPr/>
        </p:nvSpPr>
        <p:spPr bwMode="auto">
          <a:xfrm>
            <a:off x="5204875" y="5875403"/>
            <a:ext cx="775634" cy="399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16" tIns="45609" rIns="91216" bIns="45609">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82"/>
            <a:r>
              <a:rPr lang="en-US" b="1" dirty="0" smtClean="0">
                <a:solidFill>
                  <a:srgbClr val="008000"/>
                </a:solidFill>
              </a:rPr>
              <a:t>Transport</a:t>
            </a:r>
          </a:p>
          <a:p>
            <a:pPr algn="ctr" defTabSz="456082"/>
            <a:r>
              <a:rPr lang="en-US" b="1" dirty="0" smtClean="0">
                <a:solidFill>
                  <a:srgbClr val="008000"/>
                </a:solidFill>
              </a:rPr>
              <a:t>Vehicles</a:t>
            </a:r>
            <a:endParaRPr lang="en-US" b="1" dirty="0">
              <a:solidFill>
                <a:srgbClr val="008000"/>
              </a:solidFill>
            </a:endParaRPr>
          </a:p>
        </p:txBody>
      </p:sp>
      <p:sp>
        <p:nvSpPr>
          <p:cNvPr id="64" name="TextBox 39"/>
          <p:cNvSpPr txBox="1">
            <a:spLocks noChangeArrowheads="1"/>
          </p:cNvSpPr>
          <p:nvPr/>
        </p:nvSpPr>
        <p:spPr bwMode="auto">
          <a:xfrm>
            <a:off x="566314" y="2472452"/>
            <a:ext cx="211784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173" tIns="45588" rIns="91173" bIns="45588">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5868"/>
            <a:r>
              <a:rPr lang="en-US" sz="1400" b="1" dirty="0">
                <a:solidFill>
                  <a:srgbClr val="008000"/>
                </a:solidFill>
                <a:latin typeface="Arial"/>
                <a:cs typeface="Arial"/>
              </a:rPr>
              <a:t>Rapidly increasing</a:t>
            </a:r>
          </a:p>
          <a:p>
            <a:pPr defTabSz="455868"/>
            <a:r>
              <a:rPr lang="en-US" sz="1400" b="1" dirty="0">
                <a:solidFill>
                  <a:srgbClr val="008000"/>
                </a:solidFill>
                <a:latin typeface="Arial"/>
                <a:cs typeface="Arial"/>
              </a:rPr>
              <a:t>- Data volume</a:t>
            </a:r>
          </a:p>
          <a:p>
            <a:pPr defTabSz="455868"/>
            <a:r>
              <a:rPr lang="en-US" sz="1400" b="1" dirty="0">
                <a:solidFill>
                  <a:srgbClr val="008000"/>
                </a:solidFill>
                <a:latin typeface="Arial"/>
                <a:cs typeface="Arial"/>
              </a:rPr>
              <a:t>- Data velocity</a:t>
            </a:r>
          </a:p>
          <a:p>
            <a:pPr defTabSz="455868"/>
            <a:r>
              <a:rPr lang="en-US" sz="1400" b="1" dirty="0">
                <a:solidFill>
                  <a:srgbClr val="008000"/>
                </a:solidFill>
                <a:latin typeface="Arial"/>
                <a:cs typeface="Arial"/>
              </a:rPr>
              <a:t>- Data variety</a:t>
            </a:r>
          </a:p>
        </p:txBody>
      </p:sp>
    </p:spTree>
    <p:extLst>
      <p:ext uri="{BB962C8B-B14F-4D97-AF65-F5344CB8AC3E}">
        <p14:creationId xmlns:p14="http://schemas.microsoft.com/office/powerpoint/2010/main" val="4029051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Efficiently Computing </a:t>
            </a:r>
            <a:r>
              <a:rPr lang="en-US" b="0" dirty="0" err="1" smtClean="0"/>
              <a:t>triu</a:t>
            </a:r>
            <a:r>
              <a:rPr lang="en-US" b="0" dirty="0" smtClean="0"/>
              <a:t>(A</a:t>
            </a:r>
            <a:r>
              <a:rPr lang="en-US" b="0" baseline="30000" dirty="0" smtClean="0"/>
              <a:t>2</a:t>
            </a:r>
            <a:r>
              <a:rPr lang="en-US" b="0" dirty="0" smtClean="0"/>
              <a:t>)</a:t>
            </a:r>
            <a:endParaRPr lang="en-US" dirty="0"/>
          </a:p>
        </p:txBody>
      </p:sp>
      <p:sp>
        <p:nvSpPr>
          <p:cNvPr id="3" name="TextBox 2"/>
          <p:cNvSpPr txBox="1"/>
          <p:nvPr/>
        </p:nvSpPr>
        <p:spPr>
          <a:xfrm>
            <a:off x="426003" y="1092074"/>
            <a:ext cx="8291994" cy="517064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000" b="1" dirty="0" smtClean="0"/>
              <a:t>Since only the upper triangular part of </a:t>
            </a:r>
            <a:r>
              <a:rPr lang="en-US" sz="2000" dirty="0" smtClean="0"/>
              <a:t>A</a:t>
            </a:r>
            <a:r>
              <a:rPr lang="en-US" sz="2000" baseline="30000" dirty="0" smtClean="0"/>
              <a:t>2</a:t>
            </a:r>
            <a:r>
              <a:rPr lang="en-US" sz="2000" b="1" dirty="0" smtClean="0"/>
              <a:t> is needed, we can exploit the symmetry of the matrix </a:t>
            </a:r>
            <a:r>
              <a:rPr lang="en-US" sz="2000" dirty="0" smtClean="0"/>
              <a:t>A</a:t>
            </a:r>
            <a:r>
              <a:rPr lang="en-US" sz="2000" b="1" dirty="0" smtClean="0"/>
              <a:t>, and its lack of nonzero values on the diagonal, to avoid some unnecessary computation</a:t>
            </a:r>
          </a:p>
          <a:p>
            <a:pPr marL="285750" indent="-285750">
              <a:spcBef>
                <a:spcPts val="600"/>
              </a:spcBef>
              <a:buFont typeface="Arial" panose="020B0604020202020204" pitchFamily="34" charset="0"/>
              <a:buChar char="•"/>
            </a:pPr>
            <a:r>
              <a:rPr lang="en-US" sz="2000" b="1" dirty="0" smtClean="0"/>
              <a:t>Let </a:t>
            </a:r>
            <a:r>
              <a:rPr lang="en-US" sz="2000" dirty="0" smtClean="0"/>
              <a:t>A=(L+U)</a:t>
            </a:r>
            <a:r>
              <a:rPr lang="en-US" sz="2000" b="1" dirty="0" smtClean="0"/>
              <a:t>, where </a:t>
            </a:r>
            <a:r>
              <a:rPr lang="en-US" sz="2000" dirty="0" smtClean="0"/>
              <a:t>L</a:t>
            </a:r>
            <a:r>
              <a:rPr lang="en-US" sz="2000" b="1" dirty="0" smtClean="0"/>
              <a:t> and </a:t>
            </a:r>
            <a:r>
              <a:rPr lang="en-US" sz="2000" dirty="0" smtClean="0"/>
              <a:t>U</a:t>
            </a:r>
            <a:r>
              <a:rPr lang="en-US" sz="2000" b="1" dirty="0" smtClean="0"/>
              <a:t> are strictly lower and upper triangular, respectively</a:t>
            </a:r>
          </a:p>
          <a:p>
            <a:pPr marL="800100" lvl="1" indent="-342900">
              <a:spcBef>
                <a:spcPts val="600"/>
              </a:spcBef>
              <a:buFont typeface="Arial" panose="020B0604020202020204" pitchFamily="34" charset="0"/>
              <a:buChar char="–"/>
            </a:pPr>
            <a:r>
              <a:rPr lang="en-US" sz="2000" b="1" dirty="0" smtClean="0"/>
              <a:t>Note that </a:t>
            </a:r>
            <a:r>
              <a:rPr lang="en-US" sz="2000" dirty="0" smtClean="0"/>
              <a:t>L = U</a:t>
            </a:r>
            <a:r>
              <a:rPr lang="en-US" sz="2000" baseline="30000" dirty="0" smtClean="0"/>
              <a:t>T</a:t>
            </a:r>
            <a:r>
              <a:rPr lang="en-US" sz="2000" b="1" dirty="0" smtClean="0"/>
              <a:t>, since </a:t>
            </a:r>
            <a:r>
              <a:rPr lang="en-US" sz="2000" dirty="0" smtClean="0"/>
              <a:t>A</a:t>
            </a:r>
            <a:r>
              <a:rPr lang="en-US" sz="2000" b="1" dirty="0" smtClean="0"/>
              <a:t> is symmetric</a:t>
            </a:r>
          </a:p>
          <a:p>
            <a:pPr marL="285750" indent="-285750">
              <a:spcBef>
                <a:spcPts val="600"/>
              </a:spcBef>
              <a:buFont typeface="Arial" panose="020B0604020202020204" pitchFamily="34" charset="0"/>
              <a:buChar char="•"/>
            </a:pPr>
            <a:r>
              <a:rPr lang="en-US" sz="2000" b="1" dirty="0" smtClean="0"/>
              <a:t>Then </a:t>
            </a:r>
            <a:r>
              <a:rPr lang="en-US" sz="2000" dirty="0" smtClean="0"/>
              <a:t>A</a:t>
            </a:r>
            <a:r>
              <a:rPr lang="en-US" sz="2000" baseline="30000" dirty="0"/>
              <a:t>2</a:t>
            </a:r>
            <a:r>
              <a:rPr lang="en-US" sz="2000" dirty="0" smtClean="0"/>
              <a:t> = (U</a:t>
            </a:r>
            <a:r>
              <a:rPr lang="en-US" sz="2000" baseline="30000" dirty="0" smtClean="0"/>
              <a:t>T</a:t>
            </a:r>
            <a:r>
              <a:rPr lang="en-US" sz="2000" dirty="0" smtClean="0"/>
              <a:t>)</a:t>
            </a:r>
            <a:r>
              <a:rPr lang="en-US" sz="2000" baseline="30000" dirty="0" smtClean="0"/>
              <a:t>2</a:t>
            </a:r>
            <a:r>
              <a:rPr lang="en-US" sz="2000" dirty="0" smtClean="0"/>
              <a:t>+U</a:t>
            </a:r>
            <a:r>
              <a:rPr lang="en-US" sz="2000" baseline="30000" dirty="0" smtClean="0"/>
              <a:t>T</a:t>
            </a:r>
            <a:r>
              <a:rPr lang="en-US" sz="2000" dirty="0" smtClean="0"/>
              <a:t>U+UU</a:t>
            </a:r>
            <a:r>
              <a:rPr lang="en-US" sz="2000" baseline="30000" dirty="0" smtClean="0"/>
              <a:t>T</a:t>
            </a:r>
            <a:r>
              <a:rPr lang="en-US" sz="2000" dirty="0" smtClean="0"/>
              <a:t>+U</a:t>
            </a:r>
            <a:r>
              <a:rPr lang="en-US" sz="2000" baseline="30000" dirty="0" smtClean="0"/>
              <a:t>2</a:t>
            </a:r>
            <a:endParaRPr lang="en-US" sz="2000" dirty="0" smtClean="0"/>
          </a:p>
          <a:p>
            <a:pPr marL="800100" lvl="1" indent="-342900">
              <a:spcBef>
                <a:spcPts val="600"/>
              </a:spcBef>
              <a:buFont typeface="Arial" panose="020B0604020202020204" pitchFamily="34" charset="0"/>
              <a:buChar char="–"/>
            </a:pPr>
            <a:r>
              <a:rPr lang="en-US" sz="2000" b="1" dirty="0" smtClean="0"/>
              <a:t>Note </a:t>
            </a:r>
            <a:r>
              <a:rPr lang="en-US" sz="2000" b="1" dirty="0"/>
              <a:t>that </a:t>
            </a:r>
            <a:r>
              <a:rPr lang="en-US" sz="2000" dirty="0"/>
              <a:t>(U</a:t>
            </a:r>
            <a:r>
              <a:rPr lang="en-US" sz="2000" baseline="30000" dirty="0"/>
              <a:t>T</a:t>
            </a:r>
            <a:r>
              <a:rPr lang="en-US" sz="2000" dirty="0"/>
              <a:t>)</a:t>
            </a:r>
            <a:r>
              <a:rPr lang="en-US" sz="2000" baseline="30000" dirty="0"/>
              <a:t>2</a:t>
            </a:r>
            <a:r>
              <a:rPr lang="en-US" sz="2000" b="1" dirty="0" smtClean="0"/>
              <a:t> is lower triangular </a:t>
            </a:r>
            <a:r>
              <a:rPr lang="en-US" sz="2000" b="1" dirty="0"/>
              <a:t>and </a:t>
            </a:r>
            <a:r>
              <a:rPr lang="en-US" sz="2000" dirty="0"/>
              <a:t>U</a:t>
            </a:r>
            <a:r>
              <a:rPr lang="en-US" sz="2000" baseline="30000" dirty="0"/>
              <a:t>2</a:t>
            </a:r>
            <a:r>
              <a:rPr lang="en-US" sz="2000" b="1" dirty="0" smtClean="0"/>
              <a:t> is upper triangular</a:t>
            </a:r>
          </a:p>
          <a:p>
            <a:pPr marL="285750" indent="-285750">
              <a:spcBef>
                <a:spcPts val="600"/>
              </a:spcBef>
              <a:buFont typeface="Arial" panose="020B0604020202020204" pitchFamily="34" charset="0"/>
              <a:buChar char="•"/>
            </a:pPr>
            <a:r>
              <a:rPr lang="en-US" sz="2000" b="1" dirty="0" smtClean="0"/>
              <a:t>Then </a:t>
            </a:r>
            <a:r>
              <a:rPr lang="en-US" sz="2000" dirty="0" err="1" smtClean="0"/>
              <a:t>triu</a:t>
            </a:r>
            <a:r>
              <a:rPr lang="en-US" sz="2000" dirty="0" smtClean="0"/>
              <a:t>(A</a:t>
            </a:r>
            <a:r>
              <a:rPr lang="en-US" sz="2000" baseline="30000" dirty="0" smtClean="0"/>
              <a:t>2</a:t>
            </a:r>
            <a:r>
              <a:rPr lang="en-US" sz="2000" dirty="0" smtClean="0"/>
              <a:t>)</a:t>
            </a:r>
            <a:r>
              <a:rPr lang="en-US" sz="2000" b="1" dirty="0" smtClean="0"/>
              <a:t> can be efficiently computed as follows:</a:t>
            </a:r>
          </a:p>
          <a:p>
            <a:pPr marL="800100" lvl="1" indent="-342900">
              <a:spcBef>
                <a:spcPts val="600"/>
              </a:spcBef>
              <a:buFont typeface="Arial" panose="020B0604020202020204" pitchFamily="34" charset="0"/>
              <a:buChar char="–"/>
            </a:pPr>
            <a:r>
              <a:rPr lang="en-US" sz="2000" dirty="0" smtClean="0"/>
              <a:t>U </a:t>
            </a:r>
            <a:r>
              <a:rPr lang="en-US" sz="2000" dirty="0">
                <a:cs typeface="Arial"/>
              </a:rPr>
              <a:t>←</a:t>
            </a:r>
            <a:r>
              <a:rPr lang="en-US" sz="2000" dirty="0" smtClean="0"/>
              <a:t> </a:t>
            </a:r>
            <a:r>
              <a:rPr lang="en-US" sz="2000" dirty="0" err="1" smtClean="0"/>
              <a:t>triu</a:t>
            </a:r>
            <a:r>
              <a:rPr lang="en-US" sz="2000" dirty="0" smtClean="0"/>
              <a:t>(A)</a:t>
            </a:r>
          </a:p>
          <a:p>
            <a:pPr marL="800100" lvl="1" indent="-342900">
              <a:spcBef>
                <a:spcPts val="600"/>
              </a:spcBef>
              <a:buFont typeface="Arial" panose="020B0604020202020204" pitchFamily="34" charset="0"/>
              <a:buChar char="–"/>
            </a:pPr>
            <a:r>
              <a:rPr lang="en-US" sz="2000" dirty="0" smtClean="0"/>
              <a:t>X </a:t>
            </a:r>
            <a:r>
              <a:rPr lang="en-US" sz="2000" dirty="0">
                <a:cs typeface="Arial"/>
              </a:rPr>
              <a:t>←</a:t>
            </a:r>
            <a:r>
              <a:rPr lang="en-US" sz="2000" dirty="0" smtClean="0"/>
              <a:t> U*U</a:t>
            </a:r>
            <a:r>
              <a:rPr lang="en-US" sz="2000" baseline="30000" dirty="0" smtClean="0"/>
              <a:t>T</a:t>
            </a:r>
          </a:p>
          <a:p>
            <a:pPr marL="800100" lvl="1" indent="-342900">
              <a:spcBef>
                <a:spcPts val="600"/>
              </a:spcBef>
              <a:buFont typeface="Arial" panose="020B0604020202020204" pitchFamily="34" charset="0"/>
              <a:buChar char="–"/>
            </a:pPr>
            <a:r>
              <a:rPr lang="en-US" sz="2000" dirty="0" smtClean="0"/>
              <a:t>Y </a:t>
            </a:r>
            <a:r>
              <a:rPr lang="en-US" sz="2000" dirty="0" smtClean="0">
                <a:cs typeface="Arial"/>
              </a:rPr>
              <a:t>←</a:t>
            </a:r>
            <a:r>
              <a:rPr lang="en-US" sz="2000" dirty="0" smtClean="0"/>
              <a:t> U</a:t>
            </a:r>
            <a:r>
              <a:rPr lang="en-US" sz="2000" baseline="30000" dirty="0"/>
              <a:t>T</a:t>
            </a:r>
            <a:r>
              <a:rPr lang="en-US" sz="2000" dirty="0" smtClean="0"/>
              <a:t>*U</a:t>
            </a:r>
            <a:endParaRPr lang="en-US" sz="2000" baseline="30000" dirty="0" smtClean="0"/>
          </a:p>
          <a:p>
            <a:pPr marL="800100" lvl="1" indent="-342900">
              <a:spcBef>
                <a:spcPts val="600"/>
              </a:spcBef>
              <a:buFont typeface="Arial" panose="020B0604020202020204" pitchFamily="34" charset="0"/>
              <a:buChar char="–"/>
            </a:pPr>
            <a:r>
              <a:rPr lang="en-US" sz="2000" dirty="0" smtClean="0"/>
              <a:t>X </a:t>
            </a:r>
            <a:r>
              <a:rPr lang="en-US" sz="2000" dirty="0" smtClean="0">
                <a:cs typeface="Arial"/>
              </a:rPr>
              <a:t>←</a:t>
            </a:r>
            <a:r>
              <a:rPr lang="en-US" sz="2000" dirty="0" smtClean="0"/>
              <a:t> </a:t>
            </a:r>
            <a:r>
              <a:rPr lang="en-US" sz="2000" dirty="0" err="1" smtClean="0"/>
              <a:t>triu</a:t>
            </a:r>
            <a:r>
              <a:rPr lang="en-US" sz="2000" dirty="0" smtClean="0"/>
              <a:t>(X) + </a:t>
            </a:r>
            <a:r>
              <a:rPr lang="en-US" sz="2000" dirty="0" err="1" smtClean="0"/>
              <a:t>triu</a:t>
            </a:r>
            <a:r>
              <a:rPr lang="en-US" sz="2000" dirty="0" smtClean="0"/>
              <a:t>(Y) + U*U</a:t>
            </a:r>
          </a:p>
          <a:p>
            <a:pPr marL="285750" indent="-285750">
              <a:spcBef>
                <a:spcPts val="600"/>
              </a:spcBef>
              <a:buFont typeface="Arial" panose="020B0604020202020204" pitchFamily="34" charset="0"/>
              <a:buChar char="•"/>
            </a:pPr>
            <a:r>
              <a:rPr lang="en-US" sz="2000" b="1" dirty="0" smtClean="0"/>
              <a:t>Now </a:t>
            </a:r>
            <a:r>
              <a:rPr lang="en-US" sz="2000" dirty="0" err="1" smtClean="0"/>
              <a:t>triu</a:t>
            </a:r>
            <a:r>
              <a:rPr lang="en-US" sz="2000" dirty="0" smtClean="0"/>
              <a:t>(X) </a:t>
            </a:r>
            <a:r>
              <a:rPr lang="en-US" sz="2000" b="1" dirty="0" smtClean="0"/>
              <a:t>is the same as </a:t>
            </a:r>
            <a:r>
              <a:rPr lang="en-US" sz="2000" dirty="0" err="1" smtClean="0"/>
              <a:t>triu</a:t>
            </a:r>
            <a:r>
              <a:rPr lang="en-US" sz="2000" dirty="0" smtClean="0"/>
              <a:t>(A</a:t>
            </a:r>
            <a:r>
              <a:rPr lang="en-US" sz="2000" baseline="30000" dirty="0" smtClean="0"/>
              <a:t>2</a:t>
            </a:r>
            <a:r>
              <a:rPr lang="en-US" sz="2000" dirty="0" smtClean="0"/>
              <a:t>)</a:t>
            </a:r>
          </a:p>
        </p:txBody>
      </p:sp>
    </p:spTree>
    <p:extLst>
      <p:ext uri="{BB962C8B-B14F-4D97-AF65-F5344CB8AC3E}">
        <p14:creationId xmlns:p14="http://schemas.microsoft.com/office/powerpoint/2010/main" val="152044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err="1" smtClean="0">
                <a:cs typeface="Courier New" panose="02070309020205020404" pitchFamily="49" charset="0"/>
              </a:rPr>
              <a:t>triu</a:t>
            </a:r>
            <a:r>
              <a:rPr lang="en-US" dirty="0" smtClean="0"/>
              <a:t>, </a:t>
            </a:r>
            <a:r>
              <a:rPr lang="en-US" b="0" dirty="0" err="1" smtClean="0">
                <a:cs typeface="Courier New" panose="02070309020205020404" pitchFamily="49" charset="0"/>
              </a:rPr>
              <a:t>tril</a:t>
            </a:r>
            <a:r>
              <a:rPr lang="en-US" dirty="0" smtClean="0"/>
              <a:t>, </a:t>
            </a:r>
            <a:r>
              <a:rPr lang="en-US" b="0" dirty="0" err="1" smtClean="0"/>
              <a:t>diag</a:t>
            </a:r>
            <a:r>
              <a:rPr lang="en-US" dirty="0"/>
              <a:t> </a:t>
            </a:r>
            <a:r>
              <a:rPr lang="en-US" dirty="0" smtClean="0"/>
              <a:t>as element-wise products</a:t>
            </a:r>
            <a:endParaRPr lang="en-US" dirty="0"/>
          </a:p>
        </p:txBody>
      </p:sp>
      <p:sp>
        <p:nvSpPr>
          <p:cNvPr id="3" name="TextBox 2"/>
          <p:cNvSpPr txBox="1"/>
          <p:nvPr/>
        </p:nvSpPr>
        <p:spPr>
          <a:xfrm>
            <a:off x="475488" y="1289304"/>
            <a:ext cx="8193024" cy="453970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000" b="1" dirty="0">
                <a:latin typeface="+mj-lt"/>
              </a:rPr>
              <a:t>A </a:t>
            </a:r>
            <a:r>
              <a:rPr lang="en-US" sz="2000" b="1" dirty="0" err="1">
                <a:latin typeface="+mj-lt"/>
              </a:rPr>
              <a:t>Hadamard</a:t>
            </a:r>
            <a:r>
              <a:rPr lang="en-US" sz="2000" b="1" dirty="0">
                <a:latin typeface="+mj-lt"/>
              </a:rPr>
              <a:t> (</a:t>
            </a:r>
            <a:r>
              <a:rPr lang="en-US" sz="2000" b="1" dirty="0" err="1">
                <a:latin typeface="+mj-lt"/>
              </a:rPr>
              <a:t>entrywise</a:t>
            </a:r>
            <a:r>
              <a:rPr lang="en-US" sz="2000" b="1" dirty="0">
                <a:latin typeface="+mj-lt"/>
              </a:rPr>
              <a:t>) matrix product can be used </a:t>
            </a:r>
            <a:r>
              <a:rPr lang="en-US" sz="2000" b="1" dirty="0" smtClean="0">
                <a:latin typeface="+mj-lt"/>
              </a:rPr>
              <a:t>to implement functions that extract the upper- and lower-triangular parts of a matrix in the </a:t>
            </a:r>
            <a:r>
              <a:rPr lang="en-US" sz="2000" b="1" dirty="0" err="1" smtClean="0">
                <a:latin typeface="+mj-lt"/>
              </a:rPr>
              <a:t>GraphBLAS</a:t>
            </a:r>
            <a:r>
              <a:rPr lang="en-US" sz="2000" b="1" dirty="0" smtClean="0">
                <a:latin typeface="+mj-lt"/>
              </a:rPr>
              <a:t> framework</a:t>
            </a:r>
          </a:p>
          <a:p>
            <a:pPr marL="285750" indent="-285750">
              <a:spcBef>
                <a:spcPts val="600"/>
              </a:spcBef>
              <a:buFont typeface="Arial" panose="020B0604020202020204" pitchFamily="34" charset="0"/>
              <a:buChar char="•"/>
            </a:pPr>
            <a:r>
              <a:rPr lang="en-US" sz="2000" b="1" dirty="0" smtClean="0">
                <a:latin typeface="+mj-lt"/>
              </a:rPr>
              <a:t>To implement </a:t>
            </a:r>
            <a:r>
              <a:rPr lang="en-US" sz="2000" dirty="0" err="1" smtClean="0">
                <a:latin typeface="+mj-lt"/>
                <a:cs typeface="Courier New" panose="02070309020205020404" pitchFamily="49" charset="0"/>
              </a:rPr>
              <a:t>triu</a:t>
            </a:r>
            <a:r>
              <a:rPr lang="en-US" sz="2000" b="1" dirty="0" smtClean="0">
                <a:latin typeface="+mj-lt"/>
              </a:rPr>
              <a:t>, </a:t>
            </a:r>
            <a:r>
              <a:rPr lang="en-US" sz="2000" dirty="0" err="1" smtClean="0">
                <a:latin typeface="+mj-lt"/>
                <a:cs typeface="Courier New" panose="02070309020205020404" pitchFamily="49" charset="0"/>
              </a:rPr>
              <a:t>tril</a:t>
            </a:r>
            <a:r>
              <a:rPr lang="en-US" sz="2000" b="1" dirty="0" smtClean="0">
                <a:latin typeface="+mj-lt"/>
              </a:rPr>
              <a:t>, and </a:t>
            </a:r>
            <a:r>
              <a:rPr lang="en-US" sz="2000" dirty="0" err="1" smtClean="0">
                <a:latin typeface="+mj-lt"/>
                <a:cs typeface="Courier New" panose="02070309020205020404" pitchFamily="49" charset="0"/>
              </a:rPr>
              <a:t>diag</a:t>
            </a:r>
            <a:r>
              <a:rPr lang="en-US" sz="2000" b="1" dirty="0" smtClean="0">
                <a:latin typeface="+mj-lt"/>
              </a:rPr>
              <a:t> on a matrix A, we perform </a:t>
            </a:r>
            <a:r>
              <a:rPr lang="en-US" sz="2000" dirty="0" smtClean="0">
                <a:latin typeface="+mj-lt"/>
              </a:rPr>
              <a:t>A </a:t>
            </a:r>
            <a:r>
              <a:rPr lang="en-US" sz="2000" dirty="0" smtClean="0">
                <a:sym typeface="Symbol"/>
              </a:rPr>
              <a:t></a:t>
            </a:r>
            <a:r>
              <a:rPr lang="en-US" sz="2000" dirty="0">
                <a:sym typeface="Symbol"/>
              </a:rPr>
              <a:t> </a:t>
            </a:r>
            <a:r>
              <a:rPr lang="en-US" sz="2000" dirty="0">
                <a:latin typeface="+mj-lt"/>
                <a:sym typeface="Symbol"/>
              </a:rPr>
              <a:t>1</a:t>
            </a:r>
            <a:endParaRPr lang="en-US" sz="2000" dirty="0" smtClean="0">
              <a:latin typeface="+mj-lt"/>
            </a:endParaRPr>
          </a:p>
          <a:p>
            <a:pPr marL="285750" indent="-285750">
              <a:spcBef>
                <a:spcPts val="600"/>
              </a:spcBef>
              <a:buFont typeface="Arial" panose="020B0604020202020204" pitchFamily="34" charset="0"/>
              <a:buChar char="•"/>
            </a:pPr>
            <a:r>
              <a:rPr lang="en-US" sz="2000" b="1" dirty="0" smtClean="0">
                <a:latin typeface="+mj-lt"/>
              </a:rPr>
              <a:t>Where </a:t>
            </a:r>
            <a:r>
              <a:rPr lang="en-US" sz="2000" dirty="0" smtClean="0">
                <a:sym typeface="Symbol"/>
              </a:rPr>
              <a:t> = </a:t>
            </a:r>
            <a:r>
              <a:rPr lang="en-US" sz="2000" dirty="0" smtClean="0">
                <a:latin typeface="+mj-lt"/>
              </a:rPr>
              <a:t>f(</a:t>
            </a:r>
            <a:r>
              <a:rPr lang="en-US" sz="2000" dirty="0" err="1" smtClean="0">
                <a:latin typeface="+mj-lt"/>
              </a:rPr>
              <a:t>i,j</a:t>
            </a:r>
            <a:r>
              <a:rPr lang="en-US" sz="2000" dirty="0" smtClean="0">
                <a:latin typeface="+mj-lt"/>
              </a:rPr>
              <a:t>)</a:t>
            </a:r>
            <a:r>
              <a:rPr lang="en-US" sz="2000" b="1" dirty="0" smtClean="0">
                <a:latin typeface="+mj-lt"/>
              </a:rPr>
              <a:t> is a user defined multiply function that operates on indices of the non-zero element of A</a:t>
            </a:r>
          </a:p>
          <a:p>
            <a:pPr marL="742950" lvl="1" indent="-285750">
              <a:spcBef>
                <a:spcPts val="600"/>
              </a:spcBef>
              <a:buFont typeface="Arial" panose="020B0604020202020204" pitchFamily="34" charset="0"/>
              <a:buChar char="–"/>
            </a:pPr>
            <a:r>
              <a:rPr lang="en-US" b="1" dirty="0" smtClean="0">
                <a:latin typeface="+mj-lt"/>
              </a:rPr>
              <a:t>For </a:t>
            </a:r>
            <a:r>
              <a:rPr lang="en-US" dirty="0" err="1" smtClean="0">
                <a:latin typeface="+mj-lt"/>
              </a:rPr>
              <a:t>triu</a:t>
            </a:r>
            <a:r>
              <a:rPr lang="en-US" dirty="0" smtClean="0">
                <a:latin typeface="+mj-lt"/>
              </a:rPr>
              <a:t>(A) = </a:t>
            </a:r>
            <a:r>
              <a:rPr lang="en-US" dirty="0"/>
              <a:t>A </a:t>
            </a:r>
            <a:r>
              <a:rPr lang="en-US" dirty="0">
                <a:sym typeface="Symbol"/>
              </a:rPr>
              <a:t> </a:t>
            </a:r>
            <a:r>
              <a:rPr lang="en-US" dirty="0" smtClean="0">
                <a:sym typeface="Symbol"/>
              </a:rPr>
              <a:t>1</a:t>
            </a:r>
            <a:r>
              <a:rPr lang="en-US" b="1" dirty="0" smtClean="0">
                <a:latin typeface="+mj-lt"/>
              </a:rPr>
              <a:t>, the upper triangle, </a:t>
            </a:r>
            <a:r>
              <a:rPr lang="en-US" dirty="0" smtClean="0">
                <a:latin typeface="+mj-lt"/>
              </a:rPr>
              <a:t>f(</a:t>
            </a:r>
            <a:r>
              <a:rPr lang="en-US" dirty="0" err="1" smtClean="0">
                <a:latin typeface="+mj-lt"/>
              </a:rPr>
              <a:t>i,j</a:t>
            </a:r>
            <a:r>
              <a:rPr lang="en-US" dirty="0" smtClean="0">
                <a:latin typeface="+mj-lt"/>
              </a:rPr>
              <a:t>) = {A(</a:t>
            </a:r>
            <a:r>
              <a:rPr lang="en-US" dirty="0" err="1" smtClean="0">
                <a:latin typeface="+mj-lt"/>
              </a:rPr>
              <a:t>i,j</a:t>
            </a:r>
            <a:r>
              <a:rPr lang="en-US" dirty="0" smtClean="0">
                <a:latin typeface="+mj-lt"/>
              </a:rPr>
              <a:t>): </a:t>
            </a:r>
            <a:r>
              <a:rPr lang="en-US" dirty="0" err="1">
                <a:latin typeface="+mj-lt"/>
              </a:rPr>
              <a:t>i</a:t>
            </a:r>
            <a:r>
              <a:rPr lang="en-US" dirty="0">
                <a:latin typeface="+mj-lt"/>
              </a:rPr>
              <a:t> </a:t>
            </a:r>
            <a:r>
              <a:rPr lang="en-US" dirty="0" smtClean="0">
                <a:latin typeface="+mj-lt"/>
              </a:rPr>
              <a:t>≤ j , 0 otherwise}</a:t>
            </a:r>
          </a:p>
          <a:p>
            <a:pPr marL="742950" lvl="1" indent="-285750">
              <a:spcBef>
                <a:spcPts val="600"/>
              </a:spcBef>
              <a:buFont typeface="Arial" panose="020B0604020202020204" pitchFamily="34" charset="0"/>
              <a:buChar char="–"/>
            </a:pPr>
            <a:r>
              <a:rPr lang="en-US" b="1" dirty="0" smtClean="0">
                <a:latin typeface="+mj-lt"/>
              </a:rPr>
              <a:t>For </a:t>
            </a:r>
            <a:r>
              <a:rPr lang="en-US" dirty="0" err="1" smtClean="0"/>
              <a:t>tril</a:t>
            </a:r>
            <a:r>
              <a:rPr lang="en-US" dirty="0" smtClean="0"/>
              <a:t>(</a:t>
            </a:r>
            <a:r>
              <a:rPr lang="en-US" dirty="0"/>
              <a:t>A) = A </a:t>
            </a:r>
            <a:r>
              <a:rPr lang="en-US" dirty="0">
                <a:sym typeface="Symbol"/>
              </a:rPr>
              <a:t> 1</a:t>
            </a:r>
            <a:r>
              <a:rPr lang="en-US" b="1" dirty="0"/>
              <a:t>, </a:t>
            </a:r>
            <a:r>
              <a:rPr lang="en-US" b="1" dirty="0" smtClean="0"/>
              <a:t>t</a:t>
            </a:r>
            <a:r>
              <a:rPr lang="en-US" b="1" dirty="0" smtClean="0">
                <a:latin typeface="+mj-lt"/>
              </a:rPr>
              <a:t>he lower triangle, </a:t>
            </a:r>
            <a:r>
              <a:rPr lang="en-US" dirty="0" smtClean="0">
                <a:latin typeface="+mj-lt"/>
              </a:rPr>
              <a:t>f(</a:t>
            </a:r>
            <a:r>
              <a:rPr lang="en-US" dirty="0" err="1" smtClean="0">
                <a:latin typeface="+mj-lt"/>
              </a:rPr>
              <a:t>i,j</a:t>
            </a:r>
            <a:r>
              <a:rPr lang="en-US" dirty="0" smtClean="0">
                <a:latin typeface="+mj-lt"/>
              </a:rPr>
              <a:t>) = {A(</a:t>
            </a:r>
            <a:r>
              <a:rPr lang="en-US" dirty="0" err="1" smtClean="0">
                <a:latin typeface="+mj-lt"/>
              </a:rPr>
              <a:t>i,j</a:t>
            </a:r>
            <a:r>
              <a:rPr lang="en-US" dirty="0" smtClean="0">
                <a:latin typeface="+mj-lt"/>
              </a:rPr>
              <a:t>): </a:t>
            </a:r>
            <a:r>
              <a:rPr lang="en-US" dirty="0" err="1" smtClean="0">
                <a:latin typeface="+mj-lt"/>
              </a:rPr>
              <a:t>i</a:t>
            </a:r>
            <a:r>
              <a:rPr lang="en-US" dirty="0" smtClean="0">
                <a:latin typeface="+mj-lt"/>
              </a:rPr>
              <a:t> ≥ j, 0 otherwise}</a:t>
            </a:r>
          </a:p>
          <a:p>
            <a:pPr marL="742950" lvl="1" indent="-285750">
              <a:spcBef>
                <a:spcPts val="600"/>
              </a:spcBef>
              <a:buFont typeface="Arial" panose="020B0604020202020204" pitchFamily="34" charset="0"/>
              <a:buChar char="–"/>
            </a:pPr>
            <a:r>
              <a:rPr lang="en-US" b="1" dirty="0" smtClean="0">
                <a:latin typeface="+mj-lt"/>
              </a:rPr>
              <a:t>For </a:t>
            </a:r>
            <a:r>
              <a:rPr lang="en-US" dirty="0" err="1" smtClean="0"/>
              <a:t>diag</a:t>
            </a:r>
            <a:r>
              <a:rPr lang="en-US" dirty="0" smtClean="0"/>
              <a:t>(</a:t>
            </a:r>
            <a:r>
              <a:rPr lang="en-US" dirty="0"/>
              <a:t>A) = A </a:t>
            </a:r>
            <a:r>
              <a:rPr lang="en-US" dirty="0">
                <a:sym typeface="Symbol"/>
              </a:rPr>
              <a:t> 1</a:t>
            </a:r>
            <a:r>
              <a:rPr lang="en-US" b="1" dirty="0"/>
              <a:t>, </a:t>
            </a:r>
            <a:r>
              <a:rPr lang="en-US" b="1" dirty="0" smtClean="0">
                <a:latin typeface="+mj-lt"/>
              </a:rPr>
              <a:t>the diagonal, </a:t>
            </a:r>
            <a:r>
              <a:rPr lang="en-US" dirty="0" smtClean="0">
                <a:latin typeface="+mj-lt"/>
              </a:rPr>
              <a:t>f(</a:t>
            </a:r>
            <a:r>
              <a:rPr lang="en-US" dirty="0" err="1" smtClean="0">
                <a:latin typeface="+mj-lt"/>
              </a:rPr>
              <a:t>i,j</a:t>
            </a:r>
            <a:r>
              <a:rPr lang="en-US" dirty="0" smtClean="0">
                <a:latin typeface="+mj-lt"/>
              </a:rPr>
              <a:t>) = {A(</a:t>
            </a:r>
            <a:r>
              <a:rPr lang="en-US" dirty="0" err="1" smtClean="0">
                <a:latin typeface="+mj-lt"/>
              </a:rPr>
              <a:t>i,j</a:t>
            </a:r>
            <a:r>
              <a:rPr lang="en-US" dirty="0" smtClean="0">
                <a:latin typeface="+mj-lt"/>
              </a:rPr>
              <a:t>): </a:t>
            </a:r>
            <a:r>
              <a:rPr lang="en-US" dirty="0" err="1" smtClean="0">
                <a:latin typeface="+mj-lt"/>
              </a:rPr>
              <a:t>i</a:t>
            </a:r>
            <a:r>
              <a:rPr lang="en-US" dirty="0" smtClean="0">
                <a:latin typeface="+mj-lt"/>
              </a:rPr>
              <a:t>==j, 0 otherwise}</a:t>
            </a:r>
          </a:p>
          <a:p>
            <a:pPr marL="285750" indent="-285750">
              <a:spcBef>
                <a:spcPts val="600"/>
              </a:spcBef>
              <a:buFont typeface="Arial" panose="020B0604020202020204" pitchFamily="34" charset="0"/>
              <a:buChar char="•"/>
            </a:pPr>
            <a:endParaRPr lang="en-US" sz="2000" b="1" dirty="0" smtClean="0">
              <a:latin typeface="+mj-lt"/>
            </a:endParaRPr>
          </a:p>
          <a:p>
            <a:pPr marL="285750" indent="-285750">
              <a:spcBef>
                <a:spcPts val="600"/>
              </a:spcBef>
              <a:buFont typeface="Arial" panose="020B0604020202020204" pitchFamily="34" charset="0"/>
              <a:buChar char="•"/>
            </a:pPr>
            <a:r>
              <a:rPr lang="en-US" sz="2000" dirty="0" err="1" smtClean="0">
                <a:latin typeface="+mj-lt"/>
              </a:rPr>
              <a:t>triu</a:t>
            </a:r>
            <a:r>
              <a:rPr lang="en-US" sz="2000" b="1" dirty="0" smtClean="0">
                <a:latin typeface="+mj-lt"/>
              </a:rPr>
              <a:t>, </a:t>
            </a:r>
            <a:r>
              <a:rPr lang="en-US" sz="2000" dirty="0" err="1" smtClean="0">
                <a:latin typeface="+mj-lt"/>
              </a:rPr>
              <a:t>tril</a:t>
            </a:r>
            <a:r>
              <a:rPr lang="en-US" sz="2000" b="1" dirty="0" smtClean="0">
                <a:latin typeface="+mj-lt"/>
              </a:rPr>
              <a:t>, and </a:t>
            </a:r>
            <a:r>
              <a:rPr lang="en-US" sz="2000" dirty="0" err="1" smtClean="0">
                <a:latin typeface="+mj-lt"/>
              </a:rPr>
              <a:t>diag</a:t>
            </a:r>
            <a:r>
              <a:rPr lang="en-US" sz="2000" b="1" dirty="0" smtClean="0">
                <a:latin typeface="+mj-lt"/>
              </a:rPr>
              <a:t> all represent </a:t>
            </a:r>
            <a:r>
              <a:rPr lang="en-US" sz="2000" b="1" dirty="0" err="1" smtClean="0">
                <a:latin typeface="+mj-lt"/>
              </a:rPr>
              <a:t>GraphBLAS</a:t>
            </a:r>
            <a:r>
              <a:rPr lang="en-US" sz="2000" b="1" dirty="0" smtClean="0">
                <a:latin typeface="+mj-lt"/>
              </a:rPr>
              <a:t> utility functions than can be built with user defined multiplication capabilities found in the </a:t>
            </a:r>
            <a:r>
              <a:rPr lang="en-US" sz="2000" b="1" dirty="0" err="1" smtClean="0">
                <a:latin typeface="+mj-lt"/>
              </a:rPr>
              <a:t>GraphBLAS</a:t>
            </a:r>
            <a:endParaRPr lang="en-US" sz="2000" b="1" dirty="0" smtClean="0">
              <a:latin typeface="+mj-lt"/>
            </a:endParaRPr>
          </a:p>
        </p:txBody>
      </p:sp>
    </p:spTree>
    <p:extLst>
      <p:ext uri="{BB962C8B-B14F-4D97-AF65-F5344CB8AC3E}">
        <p14:creationId xmlns:p14="http://schemas.microsoft.com/office/powerpoint/2010/main" val="2260075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Content Placeholder 35"/>
          <p:cNvSpPr>
            <a:spLocks noGrp="1"/>
          </p:cNvSpPr>
          <p:nvPr>
            <p:ph sz="quarter" idx="4294967295"/>
          </p:nvPr>
        </p:nvSpPr>
        <p:spPr>
          <a:xfrm>
            <a:off x="1705841" y="2000251"/>
            <a:ext cx="6957868" cy="4123460"/>
          </a:xfrm>
          <a:prstGeom prst="rect">
            <a:avLst/>
          </a:prstGeom>
        </p:spPr>
        <p:txBody>
          <a:bodyPr lIns="91429" tIns="45714" rIns="91429" bIns="45714"/>
          <a:lstStyle/>
          <a:p>
            <a:pPr>
              <a:lnSpc>
                <a:spcPct val="120000"/>
              </a:lnSpc>
            </a:pPr>
            <a:r>
              <a:rPr lang="en-US" dirty="0" smtClean="0"/>
              <a:t>Introduction</a:t>
            </a:r>
          </a:p>
          <a:p>
            <a:pPr>
              <a:lnSpc>
                <a:spcPct val="120000"/>
              </a:lnSpc>
            </a:pPr>
            <a:endParaRPr lang="en-US" dirty="0" smtClean="0"/>
          </a:p>
          <a:p>
            <a:r>
              <a:rPr lang="en-US" dirty="0"/>
              <a:t>Degree Filtered Breadth First </a:t>
            </a:r>
            <a:r>
              <a:rPr lang="en-US" dirty="0" smtClean="0"/>
              <a:t>Search</a:t>
            </a:r>
          </a:p>
          <a:p>
            <a:endParaRPr lang="en-US" dirty="0" smtClean="0"/>
          </a:p>
          <a:p>
            <a:r>
              <a:rPr lang="en-US" dirty="0" smtClean="0"/>
              <a:t>K</a:t>
            </a:r>
            <a:r>
              <a:rPr lang="en-US" dirty="0"/>
              <a:t>-</a:t>
            </a:r>
            <a:r>
              <a:rPr lang="en-US" dirty="0" smtClean="0"/>
              <a:t>Truss</a:t>
            </a:r>
          </a:p>
          <a:p>
            <a:endParaRPr lang="en-US" dirty="0" smtClean="0"/>
          </a:p>
          <a:p>
            <a:r>
              <a:rPr lang="en-US" dirty="0" err="1" smtClean="0"/>
              <a:t>Jaccard</a:t>
            </a:r>
            <a:r>
              <a:rPr lang="en-US" dirty="0" smtClean="0"/>
              <a:t> Coefficient</a:t>
            </a:r>
          </a:p>
          <a:p>
            <a:endParaRPr lang="en-US" dirty="0" smtClean="0"/>
          </a:p>
          <a:p>
            <a:r>
              <a:rPr lang="en-US" dirty="0" smtClean="0"/>
              <a:t>Non-Negative Matrix Factorization</a:t>
            </a:r>
            <a:r>
              <a:rPr lang="en-US" dirty="0"/>
              <a:t/>
            </a:r>
            <a:br>
              <a:rPr lang="en-US" dirty="0"/>
            </a:br>
            <a:endParaRPr lang="en-US" dirty="0" smtClean="0"/>
          </a:p>
          <a:p>
            <a:r>
              <a:rPr lang="en-US" dirty="0" smtClean="0"/>
              <a:t>Summary</a:t>
            </a:r>
            <a:endParaRPr lang="en-US" dirty="0"/>
          </a:p>
        </p:txBody>
      </p:sp>
      <p:sp>
        <p:nvSpPr>
          <p:cNvPr id="5" name="AutoShape 7"/>
          <p:cNvSpPr>
            <a:spLocks noChangeArrowheads="1"/>
          </p:cNvSpPr>
          <p:nvPr/>
        </p:nvSpPr>
        <p:spPr bwMode="auto">
          <a:xfrm>
            <a:off x="1058088" y="4991101"/>
            <a:ext cx="519545" cy="280147"/>
          </a:xfrm>
          <a:prstGeom prst="rightArrow">
            <a:avLst>
              <a:gd name="adj1" fmla="val 50000"/>
              <a:gd name="adj2" fmla="val 65000"/>
            </a:avLst>
          </a:prstGeom>
          <a:solidFill>
            <a:schemeClr val="hlink"/>
          </a:solidFill>
          <a:ln w="12700">
            <a:noFill/>
            <a:miter lim="800000"/>
            <a:headEnd type="none" w="sm" len="sm"/>
            <a:tailEnd type="none" w="sm" len="sm"/>
          </a:ln>
        </p:spPr>
        <p:txBody>
          <a:bodyPr wrap="none" lIns="81912" tIns="40955" rIns="81912" bIns="40955" anchor="ctr"/>
          <a:lstStyle/>
          <a:p>
            <a:pPr defTabSz="912583" eaLnBrk="1" fontAlgn="auto" hangingPunct="1">
              <a:spcBef>
                <a:spcPts val="0"/>
              </a:spcBef>
              <a:spcAft>
                <a:spcPts val="0"/>
              </a:spcAft>
            </a:pPr>
            <a:endParaRPr lang="en-US" sz="1800">
              <a:solidFill>
                <a:srgbClr val="000000"/>
              </a:solidFill>
              <a:latin typeface="Arial"/>
            </a:endParaRPr>
          </a:p>
        </p:txBody>
      </p:sp>
    </p:spTree>
    <p:extLst>
      <p:ext uri="{BB962C8B-B14F-4D97-AF65-F5344CB8AC3E}">
        <p14:creationId xmlns:p14="http://schemas.microsoft.com/office/powerpoint/2010/main" val="3063366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Modeling</a:t>
            </a:r>
            <a:endParaRPr lang="en-US" dirty="0"/>
          </a:p>
        </p:txBody>
      </p:sp>
      <p:sp>
        <p:nvSpPr>
          <p:cNvPr id="3" name="Content Placeholder 2"/>
          <p:cNvSpPr>
            <a:spLocks noGrp="1"/>
          </p:cNvSpPr>
          <p:nvPr>
            <p:ph idx="1"/>
          </p:nvPr>
        </p:nvSpPr>
        <p:spPr>
          <a:xfrm>
            <a:off x="475488" y="1289304"/>
            <a:ext cx="8193024" cy="5037010"/>
          </a:xfrm>
        </p:spPr>
        <p:txBody>
          <a:bodyPr/>
          <a:lstStyle/>
          <a:p>
            <a:r>
              <a:rPr lang="en-US" sz="1800" dirty="0" smtClean="0"/>
              <a:t>Common tool for individuals working with big data</a:t>
            </a:r>
          </a:p>
          <a:p>
            <a:pPr lvl="1"/>
            <a:r>
              <a:rPr lang="en-US" sz="1600" dirty="0" smtClean="0"/>
              <a:t>Quick summarization</a:t>
            </a:r>
            <a:endParaRPr lang="en-US" sz="1600" dirty="0"/>
          </a:p>
          <a:p>
            <a:pPr lvl="1"/>
            <a:r>
              <a:rPr lang="en-US" sz="1600" dirty="0" smtClean="0"/>
              <a:t>Understanding of common themes in dataset</a:t>
            </a:r>
          </a:p>
          <a:p>
            <a:pPr lvl="1"/>
            <a:r>
              <a:rPr lang="en-US" sz="1600" dirty="0" smtClean="0"/>
              <a:t>Used extensively in recommender systems and similar systems</a:t>
            </a:r>
          </a:p>
          <a:p>
            <a:r>
              <a:rPr lang="en-US" sz="1800" dirty="0" smtClean="0"/>
              <a:t>Common techniques: Latent </a:t>
            </a:r>
            <a:r>
              <a:rPr lang="en-US" sz="1800" dirty="0" err="1"/>
              <a:t>d</a:t>
            </a:r>
            <a:r>
              <a:rPr lang="en-US" sz="1800" dirty="0" err="1" smtClean="0"/>
              <a:t>irichlet</a:t>
            </a:r>
            <a:r>
              <a:rPr lang="en-US" sz="1800" dirty="0" smtClean="0"/>
              <a:t> allocation, Latent semantic analysis, Non-negative matrix factorization (NMF)</a:t>
            </a:r>
          </a:p>
          <a:p>
            <a:r>
              <a:rPr lang="en-US" sz="1800" dirty="0" smtClean="0"/>
              <a:t>Non-negative matrix factorization is a (relatively) recent algorithm for matrix factorization that has the property that the results will be positive</a:t>
            </a:r>
          </a:p>
          <a:p>
            <a:r>
              <a:rPr lang="en-US" sz="1800" dirty="0" smtClean="0"/>
              <a:t>NMF applied on a matrix </a:t>
            </a:r>
            <a:r>
              <a:rPr lang="en-US" sz="1800" dirty="0" err="1" smtClean="0"/>
              <a:t>A</a:t>
            </a:r>
            <a:r>
              <a:rPr lang="en-US" sz="1800" baseline="-25000" dirty="0" err="1" smtClean="0"/>
              <a:t>mxn</a:t>
            </a:r>
            <a:r>
              <a:rPr lang="en-US" sz="1800" dirty="0" smtClean="0"/>
              <a:t>:</a:t>
            </a:r>
          </a:p>
          <a:p>
            <a:endParaRPr lang="en-US" sz="1800" baseline="-25000" dirty="0"/>
          </a:p>
          <a:p>
            <a:pPr lvl="1"/>
            <a:r>
              <a:rPr lang="en-US" sz="1600" b="0" dirty="0" smtClean="0"/>
              <a:t>where W, H are the resultant matrices and k is the number of desired topics</a:t>
            </a:r>
          </a:p>
          <a:p>
            <a:r>
              <a:rPr lang="en-US" sz="1800" dirty="0"/>
              <a:t>C</a:t>
            </a:r>
            <a:r>
              <a:rPr lang="en-US" sz="1800" dirty="0" smtClean="0"/>
              <a:t>olumns of W can be considered as basis for matrix A and rows of H being the associated weights needed to reconstruct A (or vice versa)</a:t>
            </a:r>
          </a:p>
        </p:txBody>
      </p:sp>
      <p:pic>
        <p:nvPicPr>
          <p:cNvPr id="4" name="Picture 3"/>
          <p:cNvPicPr>
            <a:picLocks noChangeAspect="1"/>
          </p:cNvPicPr>
          <p:nvPr/>
        </p:nvPicPr>
        <p:blipFill>
          <a:blip r:embed="rId2"/>
          <a:stretch>
            <a:fillRect/>
          </a:stretch>
        </p:blipFill>
        <p:spPr>
          <a:xfrm>
            <a:off x="3374856" y="4896997"/>
            <a:ext cx="2070100" cy="190500"/>
          </a:xfrm>
          <a:prstGeom prst="rect">
            <a:avLst/>
          </a:prstGeom>
        </p:spPr>
      </p:pic>
    </p:spTree>
    <p:extLst>
      <p:ext uri="{BB962C8B-B14F-4D97-AF65-F5344CB8AC3E}">
        <p14:creationId xmlns:p14="http://schemas.microsoft.com/office/powerpoint/2010/main" val="1276307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NMF through Iteration</a:t>
            </a:r>
            <a:endParaRPr lang="en-US" dirty="0"/>
          </a:p>
        </p:txBody>
      </p:sp>
      <p:sp>
        <p:nvSpPr>
          <p:cNvPr id="3" name="Content Placeholder 2"/>
          <p:cNvSpPr>
            <a:spLocks noGrp="1"/>
          </p:cNvSpPr>
          <p:nvPr>
            <p:ph idx="1"/>
          </p:nvPr>
        </p:nvSpPr>
        <p:spPr/>
        <p:txBody>
          <a:bodyPr/>
          <a:lstStyle/>
          <a:p>
            <a:r>
              <a:rPr lang="en-US" dirty="0" smtClean="0"/>
              <a:t>One way to compute the NMF is through an iterative technique known as alternating least squares given below:</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 challenge implementing the above is in determining the matrix inverse (essentially the solution of a least squares problem for alternating W and H)</a:t>
            </a:r>
            <a:endParaRPr lang="en-US" dirty="0"/>
          </a:p>
        </p:txBody>
      </p:sp>
      <p:pic>
        <p:nvPicPr>
          <p:cNvPr id="4" name="Picture 3"/>
          <p:cNvPicPr>
            <a:picLocks noChangeAspect="1"/>
          </p:cNvPicPr>
          <p:nvPr/>
        </p:nvPicPr>
        <p:blipFill>
          <a:blip r:embed="rId2"/>
          <a:stretch>
            <a:fillRect/>
          </a:stretch>
        </p:blipFill>
        <p:spPr>
          <a:xfrm>
            <a:off x="1727431" y="2139088"/>
            <a:ext cx="5689138" cy="2246197"/>
          </a:xfrm>
          <a:prstGeom prst="rect">
            <a:avLst/>
          </a:prstGeom>
        </p:spPr>
      </p:pic>
    </p:spTree>
    <p:extLst>
      <p:ext uri="{BB962C8B-B14F-4D97-AF65-F5344CB8AC3E}">
        <p14:creationId xmlns:p14="http://schemas.microsoft.com/office/powerpoint/2010/main" val="3471086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Inversion through Iteration</a:t>
            </a:r>
            <a:endParaRPr lang="en-US" dirty="0"/>
          </a:p>
        </p:txBody>
      </p:sp>
      <p:sp>
        <p:nvSpPr>
          <p:cNvPr id="3" name="Content Placeholder 2"/>
          <p:cNvSpPr>
            <a:spLocks noGrp="1"/>
          </p:cNvSpPr>
          <p:nvPr>
            <p:ph idx="1"/>
          </p:nvPr>
        </p:nvSpPr>
        <p:spPr/>
        <p:txBody>
          <a:bodyPr/>
          <a:lstStyle/>
          <a:p>
            <a:r>
              <a:rPr lang="en-US" dirty="0" smtClean="0"/>
              <a:t>A (not too common) way to solve a least squares problem is to use the relation that  </a:t>
            </a:r>
          </a:p>
          <a:p>
            <a:r>
              <a:rPr lang="en-US" dirty="0" smtClean="0"/>
              <a:t>In matrix notation,</a:t>
            </a:r>
          </a:p>
          <a:p>
            <a:r>
              <a:rPr lang="en-US" dirty="0" smtClean="0"/>
              <a:t>Thus, to compute the least squares solution, we can use an algorithm as below: </a:t>
            </a:r>
            <a:endParaRPr lang="en-US" dirty="0"/>
          </a:p>
        </p:txBody>
      </p:sp>
      <p:pic>
        <p:nvPicPr>
          <p:cNvPr id="5" name="Picture 4"/>
          <p:cNvPicPr>
            <a:picLocks noChangeAspect="1"/>
          </p:cNvPicPr>
          <p:nvPr/>
        </p:nvPicPr>
        <p:blipFill>
          <a:blip r:embed="rId2"/>
          <a:stretch>
            <a:fillRect/>
          </a:stretch>
        </p:blipFill>
        <p:spPr>
          <a:xfrm>
            <a:off x="3029279" y="2063566"/>
            <a:ext cx="2363843" cy="282853"/>
          </a:xfrm>
          <a:prstGeom prst="rect">
            <a:avLst/>
          </a:prstGeom>
        </p:spPr>
      </p:pic>
      <p:pic>
        <p:nvPicPr>
          <p:cNvPr id="7" name="Picture 6"/>
          <p:cNvPicPr>
            <a:picLocks noChangeAspect="1"/>
          </p:cNvPicPr>
          <p:nvPr/>
        </p:nvPicPr>
        <p:blipFill>
          <a:blip r:embed="rId3"/>
          <a:stretch>
            <a:fillRect/>
          </a:stretch>
        </p:blipFill>
        <p:spPr>
          <a:xfrm>
            <a:off x="1509818" y="3280937"/>
            <a:ext cx="6124364" cy="2248947"/>
          </a:xfrm>
          <a:prstGeom prst="rect">
            <a:avLst/>
          </a:prstGeom>
        </p:spPr>
      </p:pic>
      <p:pic>
        <p:nvPicPr>
          <p:cNvPr id="6" name="Picture 5"/>
          <p:cNvPicPr>
            <a:picLocks noChangeAspect="1"/>
          </p:cNvPicPr>
          <p:nvPr/>
        </p:nvPicPr>
        <p:blipFill>
          <a:blip r:embed="rId4"/>
          <a:stretch>
            <a:fillRect/>
          </a:stretch>
        </p:blipFill>
        <p:spPr>
          <a:xfrm>
            <a:off x="3297818" y="1654245"/>
            <a:ext cx="2057400" cy="228600"/>
          </a:xfrm>
          <a:prstGeom prst="rect">
            <a:avLst/>
          </a:prstGeom>
        </p:spPr>
      </p:pic>
    </p:spTree>
    <p:extLst>
      <p:ext uri="{BB962C8B-B14F-4D97-AF65-F5344CB8AC3E}">
        <p14:creationId xmlns:p14="http://schemas.microsoft.com/office/powerpoint/2010/main" val="3362390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NMF and matrix inversion</a:t>
            </a:r>
            <a:endParaRPr lang="en-US" dirty="0"/>
          </a:p>
        </p:txBody>
      </p:sp>
      <p:sp>
        <p:nvSpPr>
          <p:cNvPr id="3" name="Content Placeholder 2"/>
          <p:cNvSpPr>
            <a:spLocks noGrp="1"/>
          </p:cNvSpPr>
          <p:nvPr>
            <p:ph idx="1"/>
          </p:nvPr>
        </p:nvSpPr>
        <p:spPr/>
        <p:txBody>
          <a:bodyPr/>
          <a:lstStyle/>
          <a:p>
            <a:r>
              <a:rPr lang="en-US" dirty="0" smtClean="0"/>
              <a:t>The previous two slides can be combined to provide an algorithm that uses only </a:t>
            </a:r>
            <a:r>
              <a:rPr lang="en-US" dirty="0" err="1" smtClean="0"/>
              <a:t>GraphBLAS</a:t>
            </a:r>
            <a:r>
              <a:rPr lang="en-US" dirty="0" smtClean="0"/>
              <a:t> kernels to determine the factorization of a matrix A (which can be a matrix representation of a graph)</a:t>
            </a:r>
            <a:endParaRPr lang="en-US" dirty="0"/>
          </a:p>
        </p:txBody>
      </p:sp>
      <p:pic>
        <p:nvPicPr>
          <p:cNvPr id="7" name="Picture 6"/>
          <p:cNvPicPr>
            <a:picLocks noChangeAspect="1"/>
          </p:cNvPicPr>
          <p:nvPr/>
        </p:nvPicPr>
        <p:blipFill>
          <a:blip r:embed="rId2"/>
          <a:stretch>
            <a:fillRect/>
          </a:stretch>
        </p:blipFill>
        <p:spPr>
          <a:xfrm>
            <a:off x="1627850" y="2705099"/>
            <a:ext cx="5888301" cy="2351159"/>
          </a:xfrm>
          <a:prstGeom prst="rect">
            <a:avLst/>
          </a:prstGeom>
        </p:spPr>
      </p:pic>
    </p:spTree>
    <p:extLst>
      <p:ext uri="{BB962C8B-B14F-4D97-AF65-F5344CB8AC3E}">
        <p14:creationId xmlns:p14="http://schemas.microsoft.com/office/powerpoint/2010/main" val="1881227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to </a:t>
            </a:r>
            <a:r>
              <a:rPr lang="en-US" dirty="0" err="1" smtClean="0"/>
              <a:t>GraphBLAS</a:t>
            </a:r>
            <a:endParaRPr lang="en-US" dirty="0"/>
          </a:p>
        </p:txBody>
      </p:sp>
      <p:sp>
        <p:nvSpPr>
          <p:cNvPr id="3" name="Content Placeholder 2"/>
          <p:cNvSpPr>
            <a:spLocks noGrp="1"/>
          </p:cNvSpPr>
          <p:nvPr>
            <p:ph idx="1"/>
          </p:nvPr>
        </p:nvSpPr>
        <p:spPr/>
        <p:txBody>
          <a:bodyPr/>
          <a:lstStyle/>
          <a:p>
            <a:r>
              <a:rPr lang="en-US" dirty="0" smtClean="0"/>
              <a:t>In order to implement the NMF using the formulation, the functions necessary are:</a:t>
            </a:r>
          </a:p>
          <a:p>
            <a:pPr lvl="1"/>
            <a:r>
              <a:rPr lang="en-US" dirty="0" err="1" smtClean="0"/>
              <a:t>SpRef</a:t>
            </a:r>
            <a:r>
              <a:rPr lang="en-US" dirty="0" smtClean="0"/>
              <a:t>/</a:t>
            </a:r>
            <a:r>
              <a:rPr lang="en-US" dirty="0" err="1" smtClean="0"/>
              <a:t>SpAsgn</a:t>
            </a:r>
            <a:endParaRPr lang="en-US" dirty="0" smtClean="0"/>
          </a:p>
          <a:p>
            <a:pPr lvl="1"/>
            <a:r>
              <a:rPr lang="en-US" dirty="0" err="1" smtClean="0"/>
              <a:t>SpGEMM</a:t>
            </a:r>
            <a:endParaRPr lang="en-US" dirty="0" smtClean="0"/>
          </a:p>
          <a:p>
            <a:pPr lvl="1"/>
            <a:r>
              <a:rPr lang="en-US" dirty="0" err="1" smtClean="0"/>
              <a:t>SpEWiseX</a:t>
            </a:r>
            <a:endParaRPr lang="en-US" dirty="0" smtClean="0"/>
          </a:p>
          <a:p>
            <a:pPr lvl="1"/>
            <a:r>
              <a:rPr lang="en-US" dirty="0" smtClean="0"/>
              <a:t>Scale</a:t>
            </a:r>
          </a:p>
          <a:p>
            <a:pPr lvl="1"/>
            <a:r>
              <a:rPr lang="en-US" dirty="0" smtClean="0"/>
              <a:t>Reduce</a:t>
            </a:r>
          </a:p>
          <a:p>
            <a:pPr lvl="1"/>
            <a:r>
              <a:rPr lang="en-US" dirty="0" smtClean="0"/>
              <a:t>Addition/Subtraction (can be realized over (min,+) </a:t>
            </a:r>
            <a:r>
              <a:rPr lang="en-US" dirty="0" err="1" smtClean="0"/>
              <a:t>semiring</a:t>
            </a:r>
            <a:r>
              <a:rPr lang="en-US" dirty="0"/>
              <a:t> </a:t>
            </a:r>
            <a:r>
              <a:rPr lang="en-US" dirty="0" smtClean="0"/>
              <a:t>with scale operator)</a:t>
            </a:r>
          </a:p>
          <a:p>
            <a:r>
              <a:rPr lang="en-US" dirty="0" smtClean="0"/>
              <a:t>Challenges:</a:t>
            </a:r>
          </a:p>
          <a:p>
            <a:pPr lvl="1"/>
            <a:r>
              <a:rPr lang="en-US" dirty="0" smtClean="0"/>
              <a:t>Major challenge is making sure pieces are sparse. The matrix inversion process may lead to dense matrices. Looking at other ways to solve the least squares problem through QR factorization (however same challenge applies)</a:t>
            </a:r>
          </a:p>
          <a:p>
            <a:pPr lvl="1"/>
            <a:r>
              <a:rPr lang="en-US" dirty="0" smtClean="0"/>
              <a:t>Complexity of the proposed algorithm is quite high</a:t>
            </a:r>
            <a:endParaRPr lang="en-US" dirty="0"/>
          </a:p>
        </p:txBody>
      </p:sp>
    </p:spTree>
    <p:extLst>
      <p:ext uri="{BB962C8B-B14F-4D97-AF65-F5344CB8AC3E}">
        <p14:creationId xmlns:p14="http://schemas.microsoft.com/office/powerpoint/2010/main" val="2907801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GraphBLAS</a:t>
            </a:r>
            <a:r>
              <a:rPr lang="en-US" dirty="0" smtClean="0"/>
              <a:t> effort aims to standardize the kernels used to express graph algorithms in terms of linear algebraic operations</a:t>
            </a:r>
          </a:p>
          <a:p>
            <a:r>
              <a:rPr lang="en-US" dirty="0" smtClean="0"/>
              <a:t>One of the important aspects in standardizing these kernels is in the ability to perform common graph algorithms</a:t>
            </a:r>
          </a:p>
          <a:p>
            <a:r>
              <a:rPr lang="en-US" dirty="0" smtClean="0"/>
              <a:t>This presentation highlights the applicability of the current </a:t>
            </a:r>
            <a:r>
              <a:rPr lang="en-US" dirty="0" err="1" smtClean="0"/>
              <a:t>GraphBLAS</a:t>
            </a:r>
            <a:r>
              <a:rPr lang="en-US" dirty="0" smtClean="0"/>
              <a:t> kernels applied to four popular analytics:</a:t>
            </a:r>
          </a:p>
          <a:p>
            <a:pPr lvl="1"/>
            <a:r>
              <a:rPr lang="en-US" dirty="0" smtClean="0"/>
              <a:t>Degree Filtered Breadth First Search</a:t>
            </a:r>
          </a:p>
          <a:p>
            <a:pPr lvl="1"/>
            <a:r>
              <a:rPr lang="en-US" dirty="0" smtClean="0"/>
              <a:t>K-Truss</a:t>
            </a:r>
          </a:p>
          <a:p>
            <a:pPr lvl="1"/>
            <a:r>
              <a:rPr lang="en-US" dirty="0" err="1" smtClean="0"/>
              <a:t>Jaccard</a:t>
            </a:r>
            <a:r>
              <a:rPr lang="en-US" dirty="0" smtClean="0"/>
              <a:t> Index</a:t>
            </a:r>
          </a:p>
          <a:p>
            <a:pPr lvl="1"/>
            <a:r>
              <a:rPr lang="en-US" dirty="0" smtClean="0"/>
              <a:t>Non-negative matrix factorization</a:t>
            </a:r>
            <a:endParaRPr lang="en-US" dirty="0"/>
          </a:p>
        </p:txBody>
      </p:sp>
    </p:spTree>
    <p:extLst>
      <p:ext uri="{BB962C8B-B14F-4D97-AF65-F5344CB8AC3E}">
        <p14:creationId xmlns:p14="http://schemas.microsoft.com/office/powerpoint/2010/main" val="3727843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Straight Connector 185"/>
          <p:cNvCxnSpPr/>
          <p:nvPr/>
        </p:nvCxnSpPr>
        <p:spPr bwMode="auto">
          <a:xfrm>
            <a:off x="2133601" y="21039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bwMode="auto">
          <a:xfrm>
            <a:off x="0" y="983718"/>
            <a:ext cx="9144000" cy="3362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29" tIns="45714" rIns="91429" bIns="45714" numCol="1" rtlCol="0" anchor="ctr" anchorCtr="0" compatLnSpc="1">
            <a:prstTxWarp prst="textNoShape">
              <a:avLst/>
            </a:prstTxWarp>
          </a:bodyPr>
          <a:lstStyle/>
          <a:p>
            <a:pPr algn="ctr" defTabSz="914293"/>
            <a:endParaRPr lang="en-US" sz="1400" b="1" dirty="0"/>
          </a:p>
        </p:txBody>
      </p:sp>
      <p:cxnSp>
        <p:nvCxnSpPr>
          <p:cNvPr id="53" name="Straight Connector 52"/>
          <p:cNvCxnSpPr/>
          <p:nvPr/>
        </p:nvCxnSpPr>
        <p:spPr bwMode="auto">
          <a:xfrm>
            <a:off x="5025966" y="19515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bwMode="auto">
          <a:xfrm flipH="1">
            <a:off x="7613162" y="1937850"/>
            <a:ext cx="6838" cy="474322"/>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11749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6551309"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bwMode="auto">
          <a:xfrm>
            <a:off x="7447372"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bwMode="auto">
          <a:xfrm>
            <a:off x="83434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bwMode="auto">
          <a:xfrm>
            <a:off x="2070994"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bwMode="auto">
          <a:xfrm>
            <a:off x="2967057"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bwMode="auto">
          <a:xfrm>
            <a:off x="3863120"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bwMode="auto">
          <a:xfrm>
            <a:off x="4759183"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bwMode="auto">
          <a:xfrm>
            <a:off x="5655246"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sp>
        <p:nvSpPr>
          <p:cNvPr id="102" name="Rectangle 33"/>
          <p:cNvSpPr>
            <a:spLocks noChangeArrowheads="1"/>
          </p:cNvSpPr>
          <p:nvPr/>
        </p:nvSpPr>
        <p:spPr bwMode="auto">
          <a:xfrm>
            <a:off x="267857" y="2262297"/>
            <a:ext cx="8623443" cy="2831178"/>
          </a:xfrm>
          <a:prstGeom prst="rect">
            <a:avLst/>
          </a:prstGeom>
          <a:ln>
            <a:solidFill>
              <a:srgbClr val="4F81BD"/>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lIns="91205" tIns="45604" rIns="91205" bIns="45604" anchor="ctr"/>
          <a:lstStyle/>
          <a:p>
            <a:pPr algn="ctr" defTabSz="456029">
              <a:defRPr/>
            </a:pPr>
            <a:endParaRPr lang="en-US" sz="1200" b="1" dirty="0">
              <a:solidFill>
                <a:srgbClr val="000000"/>
              </a:solidFill>
              <a:latin typeface="Arial"/>
              <a:ea typeface="ＭＳ Ｐゴシック" pitchFamily="48" charset="-128"/>
            </a:endParaRPr>
          </a:p>
        </p:txBody>
      </p:sp>
      <p:sp>
        <p:nvSpPr>
          <p:cNvPr id="103" name="TextBox 102"/>
          <p:cNvSpPr txBox="1"/>
          <p:nvPr/>
        </p:nvSpPr>
        <p:spPr>
          <a:xfrm>
            <a:off x="6820877" y="983274"/>
            <a:ext cx="1524000" cy="261598"/>
          </a:xfrm>
          <a:prstGeom prst="rect">
            <a:avLst/>
          </a:prstGeom>
          <a:noFill/>
        </p:spPr>
        <p:txBody>
          <a:bodyPr lIns="91205" tIns="45604" rIns="91205" bIns="45604">
            <a:spAutoFit/>
          </a:bodyPr>
          <a:lstStyle/>
          <a:p>
            <a:pPr algn="ctr" defTabSz="456029">
              <a:defRPr/>
            </a:pPr>
            <a:r>
              <a:rPr lang="en-US" sz="1100" b="1" dirty="0">
                <a:solidFill>
                  <a:srgbClr val="800040"/>
                </a:solidFill>
                <a:latin typeface="Arial"/>
              </a:rPr>
              <a:t>Elderly</a:t>
            </a:r>
          </a:p>
        </p:txBody>
      </p:sp>
      <p:sp>
        <p:nvSpPr>
          <p:cNvPr id="114" name="TextBox 113"/>
          <p:cNvSpPr txBox="1"/>
          <p:nvPr/>
        </p:nvSpPr>
        <p:spPr>
          <a:xfrm>
            <a:off x="1447800" y="981685"/>
            <a:ext cx="13716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Kids</a:t>
            </a:r>
          </a:p>
        </p:txBody>
      </p:sp>
      <p:sp>
        <p:nvSpPr>
          <p:cNvPr id="115" name="TextBox 114"/>
          <p:cNvSpPr txBox="1"/>
          <p:nvPr/>
        </p:nvSpPr>
        <p:spPr>
          <a:xfrm>
            <a:off x="4495800" y="981685"/>
            <a:ext cx="11430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Adults</a:t>
            </a:r>
          </a:p>
        </p:txBody>
      </p:sp>
      <p:sp>
        <p:nvSpPr>
          <p:cNvPr id="116" name="Text Box 8"/>
          <p:cNvSpPr txBox="1">
            <a:spLocks noChangeArrowheads="1"/>
          </p:cNvSpPr>
          <p:nvPr/>
        </p:nvSpPr>
        <p:spPr bwMode="auto">
          <a:xfrm>
            <a:off x="7022328" y="5884579"/>
            <a:ext cx="86346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Classroom</a:t>
            </a:r>
          </a:p>
          <a:p>
            <a:pPr algn="ctr" defTabSz="456029"/>
            <a:r>
              <a:rPr lang="en-US" b="1" dirty="0" smtClean="0">
                <a:solidFill>
                  <a:srgbClr val="008000"/>
                </a:solidFill>
              </a:rPr>
              <a:t>Tablets</a:t>
            </a:r>
            <a:endParaRPr lang="en-US" b="1" dirty="0">
              <a:solidFill>
                <a:srgbClr val="008000"/>
              </a:solidFill>
            </a:endParaRPr>
          </a:p>
        </p:txBody>
      </p:sp>
      <p:sp>
        <p:nvSpPr>
          <p:cNvPr id="117" name="Text Box 8"/>
          <p:cNvSpPr txBox="1">
            <a:spLocks noChangeArrowheads="1"/>
          </p:cNvSpPr>
          <p:nvPr/>
        </p:nvSpPr>
        <p:spPr bwMode="auto">
          <a:xfrm>
            <a:off x="3774886" y="5781855"/>
            <a:ext cx="184191" cy="24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endParaRPr lang="en-US" b="1" dirty="0">
              <a:solidFill>
                <a:srgbClr val="000000"/>
              </a:solidFill>
            </a:endParaRPr>
          </a:p>
        </p:txBody>
      </p:sp>
      <p:sp>
        <p:nvSpPr>
          <p:cNvPr id="118" name="Text Box 8"/>
          <p:cNvSpPr txBox="1">
            <a:spLocks noChangeArrowheads="1"/>
          </p:cNvSpPr>
          <p:nvPr/>
        </p:nvSpPr>
        <p:spPr bwMode="auto">
          <a:xfrm>
            <a:off x="3579763" y="5875404"/>
            <a:ext cx="82545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Commuter</a:t>
            </a:r>
          </a:p>
          <a:p>
            <a:pPr algn="ctr" defTabSz="456029"/>
            <a:r>
              <a:rPr lang="en-US" b="1" dirty="0" smtClean="0">
                <a:solidFill>
                  <a:srgbClr val="008000"/>
                </a:solidFill>
              </a:rPr>
              <a:t>Vehicles</a:t>
            </a:r>
            <a:endParaRPr lang="en-US" b="1" dirty="0">
              <a:solidFill>
                <a:srgbClr val="008000"/>
              </a:solidFill>
            </a:endParaRPr>
          </a:p>
        </p:txBody>
      </p:sp>
      <p:sp>
        <p:nvSpPr>
          <p:cNvPr id="119" name="Text Box 8"/>
          <p:cNvSpPr txBox="1">
            <a:spLocks noChangeArrowheads="1"/>
          </p:cNvSpPr>
          <p:nvPr/>
        </p:nvSpPr>
        <p:spPr bwMode="auto">
          <a:xfrm>
            <a:off x="7905265" y="5884579"/>
            <a:ext cx="823389"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Fitness</a:t>
            </a:r>
          </a:p>
          <a:p>
            <a:pPr algn="ctr" defTabSz="456029"/>
            <a:r>
              <a:rPr lang="en-US" b="1" dirty="0" err="1" smtClean="0">
                <a:solidFill>
                  <a:srgbClr val="008000"/>
                </a:solidFill>
              </a:rPr>
              <a:t>Wearables</a:t>
            </a:r>
            <a:endParaRPr lang="en-US" b="1" dirty="0">
              <a:solidFill>
                <a:srgbClr val="008000"/>
              </a:solidFill>
            </a:endParaRPr>
          </a:p>
        </p:txBody>
      </p:sp>
      <p:sp>
        <p:nvSpPr>
          <p:cNvPr id="120" name="Text Box 8"/>
          <p:cNvSpPr txBox="1">
            <a:spLocks noChangeArrowheads="1"/>
          </p:cNvSpPr>
          <p:nvPr/>
        </p:nvSpPr>
        <p:spPr bwMode="auto">
          <a:xfrm>
            <a:off x="828025"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Security</a:t>
            </a:r>
            <a:endParaRPr lang="en-US" b="1" dirty="0">
              <a:solidFill>
                <a:srgbClr val="008000"/>
              </a:solidFill>
            </a:endParaRPr>
          </a:p>
        </p:txBody>
      </p:sp>
      <p:sp>
        <p:nvSpPr>
          <p:cNvPr id="121" name="Text Box 8"/>
          <p:cNvSpPr txBox="1">
            <a:spLocks noChangeArrowheads="1"/>
          </p:cNvSpPr>
          <p:nvPr/>
        </p:nvSpPr>
        <p:spPr bwMode="auto">
          <a:xfrm>
            <a:off x="6124307" y="5884579"/>
            <a:ext cx="1026911"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Student</a:t>
            </a:r>
          </a:p>
          <a:p>
            <a:pPr algn="ctr" defTabSz="456029"/>
            <a:r>
              <a:rPr lang="en-US" b="1" dirty="0" smtClean="0">
                <a:solidFill>
                  <a:srgbClr val="008000"/>
                </a:solidFill>
              </a:rPr>
              <a:t>Smartphones</a:t>
            </a:r>
            <a:endParaRPr lang="en-US" b="1" dirty="0">
              <a:solidFill>
                <a:srgbClr val="008000"/>
              </a:solidFill>
            </a:endParaRPr>
          </a:p>
        </p:txBody>
      </p:sp>
      <p:sp>
        <p:nvSpPr>
          <p:cNvPr id="122" name="Text Box 8"/>
          <p:cNvSpPr txBox="1">
            <a:spLocks noChangeArrowheads="1"/>
          </p:cNvSpPr>
          <p:nvPr/>
        </p:nvSpPr>
        <p:spPr bwMode="auto">
          <a:xfrm>
            <a:off x="2572534"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Usage</a:t>
            </a:r>
            <a:endParaRPr lang="en-US" b="1" dirty="0">
              <a:solidFill>
                <a:srgbClr val="008000"/>
              </a:solidFill>
            </a:endParaRPr>
          </a:p>
        </p:txBody>
      </p:sp>
      <p:sp>
        <p:nvSpPr>
          <p:cNvPr id="123" name="Text Box 8"/>
          <p:cNvSpPr txBox="1">
            <a:spLocks noChangeArrowheads="1"/>
          </p:cNvSpPr>
          <p:nvPr/>
        </p:nvSpPr>
        <p:spPr bwMode="auto">
          <a:xfrm>
            <a:off x="1573586" y="5874885"/>
            <a:ext cx="96797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Environment</a:t>
            </a:r>
            <a:endParaRPr lang="en-US" b="1" dirty="0">
              <a:solidFill>
                <a:srgbClr val="008000"/>
              </a:solidFill>
            </a:endParaRPr>
          </a:p>
        </p:txBody>
      </p:sp>
      <p:sp>
        <p:nvSpPr>
          <p:cNvPr id="124" name="TextBox 123"/>
          <p:cNvSpPr txBox="1"/>
          <p:nvPr/>
        </p:nvSpPr>
        <p:spPr>
          <a:xfrm>
            <a:off x="8927886" y="5373077"/>
            <a:ext cx="187049" cy="308028"/>
          </a:xfrm>
          <a:prstGeom prst="rect">
            <a:avLst/>
          </a:prstGeom>
          <a:noFill/>
        </p:spPr>
        <p:txBody>
          <a:bodyPr wrap="none" lIns="91205" tIns="45604" rIns="91205" bIns="45604" rtlCol="0">
            <a:spAutoFit/>
          </a:bodyPr>
          <a:lstStyle/>
          <a:p>
            <a:pPr algn="ctr" defTabSz="456029"/>
            <a:endParaRPr lang="en-US" sz="1400" b="1" dirty="0">
              <a:solidFill>
                <a:srgbClr val="000000"/>
              </a:solidFill>
              <a:latin typeface="Arial"/>
            </a:endParaRPr>
          </a:p>
        </p:txBody>
      </p:sp>
      <p:pic>
        <p:nvPicPr>
          <p:cNvPr id="125" name="Picture 124" descr="Old-People.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54090" y="1238217"/>
            <a:ext cx="1065734" cy="914400"/>
          </a:xfrm>
          <a:prstGeom prst="rect">
            <a:avLst/>
          </a:prstGeom>
          <a:ln w="12700" cmpd="sng">
            <a:solidFill>
              <a:srgbClr val="800000"/>
            </a:solidFill>
          </a:ln>
        </p:spPr>
      </p:pic>
      <p:pic>
        <p:nvPicPr>
          <p:cNvPr id="126" name="Picture 125" descr="adult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77191" y="1238217"/>
            <a:ext cx="1110996" cy="914400"/>
          </a:xfrm>
          <a:prstGeom prst="rect">
            <a:avLst/>
          </a:prstGeom>
          <a:ln w="12700" cmpd="sng">
            <a:solidFill>
              <a:srgbClr val="800000"/>
            </a:solidFill>
          </a:ln>
        </p:spPr>
      </p:pic>
      <p:pic>
        <p:nvPicPr>
          <p:cNvPr id="127" name="Picture 126" descr="kids-playing.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16096" y="1238217"/>
            <a:ext cx="1233193" cy="914400"/>
          </a:xfrm>
          <a:prstGeom prst="rect">
            <a:avLst/>
          </a:prstGeom>
          <a:ln w="12700" cmpd="sng">
            <a:solidFill>
              <a:srgbClr val="800000"/>
            </a:solidFill>
          </a:ln>
        </p:spPr>
      </p:pic>
      <p:pic>
        <p:nvPicPr>
          <p:cNvPr id="128" name="Picture 127" descr="officebuilding.jp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43000" y="5230468"/>
            <a:ext cx="1854200" cy="688104"/>
          </a:xfrm>
          <a:prstGeom prst="rect">
            <a:avLst/>
          </a:prstGeom>
          <a:ln w="12700" cmpd="sng">
            <a:solidFill>
              <a:srgbClr val="009D00"/>
            </a:solidFill>
          </a:ln>
        </p:spPr>
      </p:pic>
      <p:pic>
        <p:nvPicPr>
          <p:cNvPr id="129" name="Picture 128" descr="cars.jpg"/>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612694" y="5227491"/>
            <a:ext cx="2301485" cy="685800"/>
          </a:xfrm>
          <a:prstGeom prst="rect">
            <a:avLst/>
          </a:prstGeom>
          <a:ln w="12700" cmpd="sng">
            <a:solidFill>
              <a:schemeClr val="accent6"/>
            </a:solidFill>
          </a:ln>
        </p:spPr>
      </p:pic>
      <p:pic>
        <p:nvPicPr>
          <p:cNvPr id="130" name="Picture 129" descr="Mountain_View_High_School_building.jpg"/>
          <p:cNvPicPr>
            <a:picLocks noChangeAspect="1"/>
          </p:cNvPicPr>
          <p:nvPr/>
        </p:nvPicPr>
        <p:blipFill rotWithShape="1">
          <a:blip r:embed="rId8" cstate="print">
            <a:extLst>
              <a:ext uri="{28A0092B-C50C-407E-A947-70E740481C1C}">
                <a14:useLocalDpi xmlns:a14="http://schemas.microsoft.com/office/drawing/2010/main"/>
              </a:ext>
            </a:extLst>
          </a:blip>
          <a:srcRect l="-1"/>
          <a:stretch/>
        </p:blipFill>
        <p:spPr>
          <a:xfrm>
            <a:off x="6423768" y="5231975"/>
            <a:ext cx="2059057" cy="680821"/>
          </a:xfrm>
          <a:prstGeom prst="rect">
            <a:avLst/>
          </a:prstGeom>
          <a:ln w="12700" cmpd="sng">
            <a:solidFill>
              <a:srgbClr val="009D00"/>
            </a:solidFill>
          </a:ln>
        </p:spPr>
      </p:pic>
      <p:sp>
        <p:nvSpPr>
          <p:cNvPr id="131" name="Text Box 8"/>
          <p:cNvSpPr txBox="1">
            <a:spLocks noChangeArrowheads="1"/>
          </p:cNvSpPr>
          <p:nvPr/>
        </p:nvSpPr>
        <p:spPr bwMode="auto">
          <a:xfrm>
            <a:off x="4380328" y="5875404"/>
            <a:ext cx="697528"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Work</a:t>
            </a:r>
          </a:p>
          <a:p>
            <a:pPr algn="ctr" defTabSz="456029"/>
            <a:r>
              <a:rPr lang="en-US" b="1" dirty="0" smtClean="0">
                <a:solidFill>
                  <a:srgbClr val="008000"/>
                </a:solidFill>
              </a:rPr>
              <a:t>Vehicles</a:t>
            </a:r>
            <a:endParaRPr lang="en-US" b="1" dirty="0">
              <a:solidFill>
                <a:srgbClr val="008000"/>
              </a:solidFill>
            </a:endParaRPr>
          </a:p>
        </p:txBody>
      </p:sp>
      <p:sp>
        <p:nvSpPr>
          <p:cNvPr id="132" name="Text Box 8"/>
          <p:cNvSpPr txBox="1">
            <a:spLocks noChangeArrowheads="1"/>
          </p:cNvSpPr>
          <p:nvPr/>
        </p:nvSpPr>
        <p:spPr bwMode="auto">
          <a:xfrm>
            <a:off x="5204887" y="5875404"/>
            <a:ext cx="77561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Transport</a:t>
            </a:r>
          </a:p>
          <a:p>
            <a:pPr algn="ctr" defTabSz="456029"/>
            <a:r>
              <a:rPr lang="en-US" b="1" dirty="0" smtClean="0">
                <a:solidFill>
                  <a:srgbClr val="008000"/>
                </a:solidFill>
              </a:rPr>
              <a:t>Vehicles</a:t>
            </a:r>
            <a:endParaRPr lang="en-US" b="1" dirty="0">
              <a:solidFill>
                <a:srgbClr val="008000"/>
              </a:solidFill>
            </a:endParaRPr>
          </a:p>
        </p:txBody>
      </p:sp>
      <p:grpSp>
        <p:nvGrpSpPr>
          <p:cNvPr id="138" name="Group 137"/>
          <p:cNvGrpSpPr/>
          <p:nvPr/>
        </p:nvGrpSpPr>
        <p:grpSpPr>
          <a:xfrm>
            <a:off x="426077" y="2327798"/>
            <a:ext cx="8248493" cy="2629132"/>
            <a:chOff x="617342" y="2627536"/>
            <a:chExt cx="5474484" cy="1744942"/>
          </a:xfrm>
        </p:grpSpPr>
        <p:grpSp>
          <p:nvGrpSpPr>
            <p:cNvPr id="139" name="Group 138"/>
            <p:cNvGrpSpPr/>
            <p:nvPr/>
          </p:nvGrpSpPr>
          <p:grpSpPr>
            <a:xfrm>
              <a:off x="617342" y="2964859"/>
              <a:ext cx="742794" cy="870771"/>
              <a:chOff x="617342" y="2964859"/>
              <a:chExt cx="742794" cy="870771"/>
            </a:xfrm>
          </p:grpSpPr>
          <p:sp>
            <p:nvSpPr>
              <p:cNvPr id="175" name="AutoShape 50"/>
              <p:cNvSpPr>
                <a:spLocks noChangeArrowheads="1"/>
              </p:cNvSpPr>
              <p:nvPr/>
            </p:nvSpPr>
            <p:spPr bwMode="auto">
              <a:xfrm>
                <a:off x="617342" y="3444095"/>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6" name="AutoShape 50"/>
              <p:cNvSpPr>
                <a:spLocks noChangeArrowheads="1"/>
              </p:cNvSpPr>
              <p:nvPr/>
            </p:nvSpPr>
            <p:spPr bwMode="auto">
              <a:xfrm>
                <a:off x="617342" y="3204478"/>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7" name="AutoShape 50"/>
              <p:cNvSpPr>
                <a:spLocks noChangeArrowheads="1"/>
              </p:cNvSpPr>
              <p:nvPr/>
            </p:nvSpPr>
            <p:spPr bwMode="auto">
              <a:xfrm>
                <a:off x="617342" y="2964859"/>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40" name="Right Arrow 139"/>
            <p:cNvSpPr/>
            <p:nvPr/>
          </p:nvSpPr>
          <p:spPr bwMode="auto">
            <a:xfrm>
              <a:off x="1385003" y="3311914"/>
              <a:ext cx="1035176"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41" name="Cloud 134"/>
            <p:cNvSpPr/>
            <p:nvPr/>
          </p:nvSpPr>
          <p:spPr>
            <a:xfrm>
              <a:off x="4287415" y="2793566"/>
              <a:ext cx="1804411" cy="113007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9525" cap="rnd">
              <a:solidFill>
                <a:schemeClr val="accent4"/>
              </a:solidFill>
            </a:ln>
            <a:effectLst>
              <a:outerShdw blurRad="63500" sx="102000" sy="102000" algn="ctr" rotWithShape="0">
                <a:srgbClr val="72DFD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lstStyle/>
            <a:p>
              <a:pPr algn="ctr" defTabSz="456029"/>
              <a:endParaRPr lang="en-US" sz="1000" b="1" dirty="0">
                <a:solidFill>
                  <a:srgbClr val="000000"/>
                </a:solidFill>
                <a:latin typeface="Arial"/>
              </a:endParaRPr>
            </a:p>
          </p:txBody>
        </p:sp>
        <p:sp>
          <p:nvSpPr>
            <p:cNvPr id="142" name="TextBox 141"/>
            <p:cNvSpPr txBox="1"/>
            <p:nvPr/>
          </p:nvSpPr>
          <p:spPr>
            <a:xfrm>
              <a:off x="4475696" y="2939578"/>
              <a:ext cx="1586190" cy="173629"/>
            </a:xfrm>
            <a:prstGeom prst="rect">
              <a:avLst/>
            </a:prstGeom>
            <a:noFill/>
          </p:spPr>
          <p:txBody>
            <a:bodyPr wrap="square" lIns="27432" tIns="27432" rIns="45720" bIns="18288" rtlCol="0">
              <a:spAutoFit/>
            </a:bodyPr>
            <a:lstStyle/>
            <a:p>
              <a:pPr algn="ctr" defTabSz="456029"/>
              <a:r>
                <a:rPr lang="en-US" sz="1400" b="1" dirty="0">
                  <a:solidFill>
                    <a:srgbClr val="000000"/>
                  </a:solidFill>
                  <a:latin typeface="Arial"/>
                </a:rPr>
                <a:t>Analytics</a:t>
              </a:r>
            </a:p>
          </p:txBody>
        </p:sp>
        <p:pic>
          <p:nvPicPr>
            <p:cNvPr id="143" name="Picture 142"/>
            <p:cNvPicPr>
              <a:picLocks noChangeAspect="1"/>
            </p:cNvPicPr>
            <p:nvPr/>
          </p:nvPicPr>
          <p:blipFill>
            <a:blip r:embed="rId9"/>
            <a:stretch>
              <a:fillRect/>
            </a:stretch>
          </p:blipFill>
          <p:spPr>
            <a:xfrm>
              <a:off x="5144494" y="3022640"/>
              <a:ext cx="725085" cy="734753"/>
            </a:xfrm>
            <a:prstGeom prst="rect">
              <a:avLst/>
            </a:prstGeom>
          </p:spPr>
        </p:pic>
        <p:sp>
          <p:nvSpPr>
            <p:cNvPr id="144" name="Rectangle 143"/>
            <p:cNvSpPr/>
            <p:nvPr/>
          </p:nvSpPr>
          <p:spPr bwMode="auto">
            <a:xfrm>
              <a:off x="1235820" y="4159247"/>
              <a:ext cx="4014451" cy="213231"/>
            </a:xfrm>
            <a:prstGeom prst="rect">
              <a:avLst/>
            </a:prstGeom>
            <a:solidFill>
              <a:srgbClr val="003767"/>
            </a:solidFill>
            <a:ln w="12700" cap="flat" cmpd="sng" algn="ctr">
              <a:solidFill>
                <a:schemeClr val="accent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Computing</a:t>
              </a:r>
            </a:p>
          </p:txBody>
        </p:sp>
        <p:sp>
          <p:nvSpPr>
            <p:cNvPr id="145" name="Rectangle 144"/>
            <p:cNvSpPr/>
            <p:nvPr/>
          </p:nvSpPr>
          <p:spPr bwMode="auto">
            <a:xfrm>
              <a:off x="1235820" y="2627536"/>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Web</a:t>
              </a:r>
            </a:p>
          </p:txBody>
        </p:sp>
        <p:sp>
          <p:nvSpPr>
            <p:cNvPr id="146" name="Rectangle 145"/>
            <p:cNvSpPr/>
            <p:nvPr/>
          </p:nvSpPr>
          <p:spPr>
            <a:xfrm>
              <a:off x="673898" y="3396051"/>
              <a:ext cx="594579" cy="192354"/>
            </a:xfrm>
            <a:prstGeom prst="rect">
              <a:avLst/>
            </a:prstGeom>
            <a:noFill/>
            <a:ln>
              <a:noFill/>
            </a:ln>
          </p:spPr>
          <p:txBody>
            <a:bodyPr wrap="square" lIns="0" rIns="0">
              <a:spAutoFit/>
            </a:bodyPr>
            <a:lstStyle/>
            <a:p>
              <a:pPr algn="ctr" defTabSz="456029">
                <a:lnSpc>
                  <a:spcPct val="90000"/>
                </a:lnSpc>
              </a:pPr>
              <a:r>
                <a:rPr lang="en-US" sz="1400" b="1" dirty="0">
                  <a:solidFill>
                    <a:srgbClr val="000000"/>
                  </a:solidFill>
                  <a:latin typeface="Arial"/>
                </a:rPr>
                <a:t>Raw Data</a:t>
              </a:r>
            </a:p>
          </p:txBody>
        </p:sp>
        <p:grpSp>
          <p:nvGrpSpPr>
            <p:cNvPr id="147" name="Group 146"/>
            <p:cNvGrpSpPr/>
            <p:nvPr/>
          </p:nvGrpSpPr>
          <p:grpSpPr>
            <a:xfrm>
              <a:off x="2642363" y="3075997"/>
              <a:ext cx="441032" cy="517018"/>
              <a:chOff x="2642363" y="3075997"/>
              <a:chExt cx="441032" cy="517018"/>
            </a:xfrm>
          </p:grpSpPr>
          <p:sp>
            <p:nvSpPr>
              <p:cNvPr id="172" name="AutoShape 50"/>
              <p:cNvSpPr>
                <a:spLocks noChangeArrowheads="1"/>
              </p:cNvSpPr>
              <p:nvPr/>
            </p:nvSpPr>
            <p:spPr bwMode="auto">
              <a:xfrm>
                <a:off x="2642363"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3" name="AutoShape 50"/>
              <p:cNvSpPr>
                <a:spLocks noChangeArrowheads="1"/>
              </p:cNvSpPr>
              <p:nvPr/>
            </p:nvSpPr>
            <p:spPr bwMode="auto">
              <a:xfrm>
                <a:off x="2642363"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4" name="AutoShape 50"/>
              <p:cNvSpPr>
                <a:spLocks noChangeArrowheads="1"/>
              </p:cNvSpPr>
              <p:nvPr/>
            </p:nvSpPr>
            <p:spPr bwMode="auto">
              <a:xfrm>
                <a:off x="2642363"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8" name="Group 147"/>
            <p:cNvGrpSpPr/>
            <p:nvPr/>
          </p:nvGrpSpPr>
          <p:grpSpPr>
            <a:xfrm>
              <a:off x="3248908" y="3075997"/>
              <a:ext cx="441032" cy="517018"/>
              <a:chOff x="3248908" y="3075997"/>
              <a:chExt cx="441032" cy="517018"/>
            </a:xfrm>
          </p:grpSpPr>
          <p:sp>
            <p:nvSpPr>
              <p:cNvPr id="169" name="AutoShape 50"/>
              <p:cNvSpPr>
                <a:spLocks noChangeArrowheads="1"/>
              </p:cNvSpPr>
              <p:nvPr/>
            </p:nvSpPr>
            <p:spPr bwMode="auto">
              <a:xfrm>
                <a:off x="3248908"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0" name="AutoShape 50"/>
              <p:cNvSpPr>
                <a:spLocks noChangeArrowheads="1"/>
              </p:cNvSpPr>
              <p:nvPr/>
            </p:nvSpPr>
            <p:spPr bwMode="auto">
              <a:xfrm>
                <a:off x="3248908"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1" name="AutoShape 50"/>
              <p:cNvSpPr>
                <a:spLocks noChangeArrowheads="1"/>
              </p:cNvSpPr>
              <p:nvPr/>
            </p:nvSpPr>
            <p:spPr bwMode="auto">
              <a:xfrm>
                <a:off x="3248908"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9" name="Group 148"/>
            <p:cNvGrpSpPr/>
            <p:nvPr/>
          </p:nvGrpSpPr>
          <p:grpSpPr>
            <a:xfrm>
              <a:off x="2915621" y="3253778"/>
              <a:ext cx="441032" cy="517018"/>
              <a:chOff x="2915621" y="3253778"/>
              <a:chExt cx="441032" cy="517018"/>
            </a:xfrm>
          </p:grpSpPr>
          <p:sp>
            <p:nvSpPr>
              <p:cNvPr id="166" name="AutoShape 50"/>
              <p:cNvSpPr>
                <a:spLocks noChangeArrowheads="1"/>
              </p:cNvSpPr>
              <p:nvPr/>
            </p:nvSpPr>
            <p:spPr bwMode="auto">
              <a:xfrm>
                <a:off x="2915621" y="3538323"/>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7" name="AutoShape 50"/>
              <p:cNvSpPr>
                <a:spLocks noChangeArrowheads="1"/>
              </p:cNvSpPr>
              <p:nvPr/>
            </p:nvSpPr>
            <p:spPr bwMode="auto">
              <a:xfrm>
                <a:off x="2915621" y="3396051"/>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8" name="AutoShape 50"/>
              <p:cNvSpPr>
                <a:spLocks noChangeArrowheads="1"/>
              </p:cNvSpPr>
              <p:nvPr/>
            </p:nvSpPr>
            <p:spPr bwMode="auto">
              <a:xfrm>
                <a:off x="2915621" y="3253778"/>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50" name="Right Arrow 149"/>
            <p:cNvSpPr/>
            <p:nvPr/>
          </p:nvSpPr>
          <p:spPr bwMode="auto">
            <a:xfrm>
              <a:off x="3852443" y="3478023"/>
              <a:ext cx="719552"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51" name="Right Arrow 150"/>
            <p:cNvSpPr/>
            <p:nvPr/>
          </p:nvSpPr>
          <p:spPr bwMode="auto">
            <a:xfrm rot="10800000">
              <a:off x="3852443" y="2891346"/>
              <a:ext cx="719552" cy="391535"/>
            </a:xfrm>
            <a:prstGeom prst="rightArrow">
              <a:avLst/>
            </a:prstGeom>
            <a:gradFill rotWithShape="0">
              <a:gsLst>
                <a:gs pos="0">
                  <a:schemeClr val="bg1">
                    <a:alpha val="19000"/>
                  </a:schemeClr>
                </a:gs>
                <a:gs pos="100000">
                  <a:srgbClr val="184B81"/>
                </a:gs>
              </a:gsLst>
              <a:lin ang="10800000" scaled="0"/>
            </a:gradFill>
            <a:ln>
              <a:noFill/>
            </a:ln>
            <a:effectLst/>
          </p:spPr>
          <p:txBody>
            <a:bodyPr wrap="none" anchor="ctr"/>
            <a:lstStyle/>
            <a:p>
              <a:pPr defTabSz="456029"/>
              <a:endParaRPr lang="en-US" dirty="0">
                <a:solidFill>
                  <a:srgbClr val="000000"/>
                </a:solidFill>
                <a:latin typeface="Arial"/>
              </a:endParaRPr>
            </a:p>
          </p:txBody>
        </p:sp>
        <p:sp>
          <p:nvSpPr>
            <p:cNvPr id="152" name="Rectangle 151"/>
            <p:cNvSpPr/>
            <p:nvPr/>
          </p:nvSpPr>
          <p:spPr bwMode="auto">
            <a:xfrm>
              <a:off x="1235820" y="3960037"/>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Scheduler</a:t>
              </a:r>
            </a:p>
          </p:txBody>
        </p:sp>
        <p:grpSp>
          <p:nvGrpSpPr>
            <p:cNvPr id="153" name="Group 152"/>
            <p:cNvGrpSpPr/>
            <p:nvPr/>
          </p:nvGrpSpPr>
          <p:grpSpPr>
            <a:xfrm>
              <a:off x="4229090" y="4222590"/>
              <a:ext cx="835787" cy="105045"/>
              <a:chOff x="4229090" y="4222590"/>
              <a:chExt cx="835787" cy="105045"/>
            </a:xfrm>
          </p:grpSpPr>
          <p:pic>
            <p:nvPicPr>
              <p:cNvPr id="164" name="Picture 163"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flipH="1">
                <a:off x="4229090" y="4224778"/>
                <a:ext cx="715346" cy="100668"/>
              </a:xfrm>
              <a:prstGeom prst="rect">
                <a:avLst/>
              </a:prstGeom>
            </p:spPr>
          </p:pic>
          <p:sp>
            <p:nvSpPr>
              <p:cNvPr id="165" name="Rectangle 164"/>
              <p:cNvSpPr/>
              <p:nvPr/>
            </p:nvSpPr>
            <p:spPr>
              <a:xfrm flipH="1">
                <a:off x="4970780" y="4222590"/>
                <a:ext cx="94097" cy="105045"/>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grpSp>
          <p:nvGrpSpPr>
            <p:cNvPr id="154" name="Group 153"/>
            <p:cNvGrpSpPr/>
            <p:nvPr/>
          </p:nvGrpSpPr>
          <p:grpSpPr>
            <a:xfrm>
              <a:off x="1444525" y="4222590"/>
              <a:ext cx="835788" cy="105045"/>
              <a:chOff x="1444525" y="4222590"/>
              <a:chExt cx="835788" cy="105045"/>
            </a:xfrm>
          </p:grpSpPr>
          <p:pic>
            <p:nvPicPr>
              <p:cNvPr id="162" name="Picture 161"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rot="10800000" flipH="1">
                <a:off x="1564966" y="4224779"/>
                <a:ext cx="715347" cy="100668"/>
              </a:xfrm>
              <a:prstGeom prst="rect">
                <a:avLst/>
              </a:prstGeom>
            </p:spPr>
          </p:pic>
          <p:sp>
            <p:nvSpPr>
              <p:cNvPr id="163" name="Rectangle 162"/>
              <p:cNvSpPr/>
              <p:nvPr/>
            </p:nvSpPr>
            <p:spPr>
              <a:xfrm rot="10800000" flipH="1">
                <a:off x="1444525" y="4222590"/>
                <a:ext cx="94097" cy="1050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sp>
          <p:nvSpPr>
            <p:cNvPr id="155" name="Rounded Rectangle 154"/>
            <p:cNvSpPr/>
            <p:nvPr/>
          </p:nvSpPr>
          <p:spPr>
            <a:xfrm>
              <a:off x="1419355" y="2827135"/>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6" name="Rounded Rectangle 155"/>
            <p:cNvSpPr/>
            <p:nvPr/>
          </p:nvSpPr>
          <p:spPr>
            <a:xfrm>
              <a:off x="1476758" y="2870302"/>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7" name="Rounded Rectangle 156"/>
            <p:cNvSpPr/>
            <p:nvPr/>
          </p:nvSpPr>
          <p:spPr>
            <a:xfrm>
              <a:off x="1534161" y="2911240"/>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1400" b="1" dirty="0">
                  <a:solidFill>
                    <a:srgbClr val="000000"/>
                  </a:solidFill>
                  <a:latin typeface="Arial"/>
                </a:rPr>
                <a:t>Ingest</a:t>
              </a:r>
            </a:p>
          </p:txBody>
        </p:sp>
        <p:cxnSp>
          <p:nvCxnSpPr>
            <p:cNvPr id="158" name="Straight Connector 157"/>
            <p:cNvCxnSpPr/>
            <p:nvPr/>
          </p:nvCxnSpPr>
          <p:spPr>
            <a:xfrm>
              <a:off x="1864938" y="3239344"/>
              <a:ext cx="0" cy="268243"/>
            </a:xfrm>
            <a:prstGeom prst="line">
              <a:avLst/>
            </a:prstGeom>
            <a:ln w="12700" cap="rnd">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9" name="Can 158"/>
            <p:cNvSpPr/>
            <p:nvPr/>
          </p:nvSpPr>
          <p:spPr bwMode="auto">
            <a:xfrm>
              <a:off x="2435525" y="2840619"/>
              <a:ext cx="1401257" cy="1060264"/>
            </a:xfrm>
            <a:prstGeom prst="can">
              <a:avLst/>
            </a:prstGeom>
            <a:solidFill>
              <a:schemeClr val="bg1">
                <a:lumMod val="75000"/>
                <a:alpha val="5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2051"/>
              <a:endParaRPr lang="en-US" sz="1400" b="1" dirty="0">
                <a:solidFill>
                  <a:srgbClr val="000000"/>
                </a:solidFill>
                <a:latin typeface="Arial"/>
              </a:endParaRPr>
            </a:p>
          </p:txBody>
        </p:sp>
        <p:sp>
          <p:nvSpPr>
            <p:cNvPr id="160" name="Rectangle 159"/>
            <p:cNvSpPr/>
            <p:nvPr/>
          </p:nvSpPr>
          <p:spPr>
            <a:xfrm>
              <a:off x="2384031" y="2857334"/>
              <a:ext cx="1552202" cy="204270"/>
            </a:xfrm>
            <a:prstGeom prst="rect">
              <a:avLst/>
            </a:prstGeom>
            <a:noFill/>
            <a:ln>
              <a:noFill/>
            </a:ln>
          </p:spPr>
          <p:txBody>
            <a:bodyPr wrap="square" lIns="0" rIns="0">
              <a:spAutoFit/>
            </a:bodyPr>
            <a:lstStyle/>
            <a:p>
              <a:pPr algn="ctr" defTabSz="456029"/>
              <a:r>
                <a:rPr lang="en-US" sz="1400" b="1" dirty="0">
                  <a:solidFill>
                    <a:srgbClr val="000000"/>
                  </a:solidFill>
                  <a:latin typeface="Arial"/>
                </a:rPr>
                <a:t>Databases</a:t>
              </a:r>
            </a:p>
          </p:txBody>
        </p:sp>
        <p:pic>
          <p:nvPicPr>
            <p:cNvPr id="161" name="Picture 160"/>
            <p:cNvPicPr>
              <a:picLocks noChangeAspect="1"/>
            </p:cNvPicPr>
            <p:nvPr/>
          </p:nvPicPr>
          <p:blipFill>
            <a:blip r:embed="rId11"/>
            <a:stretch>
              <a:fillRect/>
            </a:stretch>
          </p:blipFill>
          <p:spPr>
            <a:xfrm>
              <a:off x="4619411" y="3162300"/>
              <a:ext cx="520700" cy="533400"/>
            </a:xfrm>
            <a:prstGeom prst="rect">
              <a:avLst/>
            </a:prstGeom>
          </p:spPr>
        </p:pic>
      </p:grpSp>
      <p:sp>
        <p:nvSpPr>
          <p:cNvPr id="184" name="TextBox 39"/>
          <p:cNvSpPr txBox="1">
            <a:spLocks noChangeArrowheads="1"/>
          </p:cNvSpPr>
          <p:nvPr/>
        </p:nvSpPr>
        <p:spPr bwMode="auto">
          <a:xfrm>
            <a:off x="5430" y="1275912"/>
            <a:ext cx="1289188" cy="58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800040"/>
                </a:solidFill>
                <a:latin typeface="Arial"/>
                <a:cs typeface="Arial"/>
              </a:rPr>
              <a:t>Humans</a:t>
            </a:r>
          </a:p>
          <a:p>
            <a:pPr defTabSz="456029"/>
            <a:r>
              <a:rPr lang="en-US" sz="1200" b="1" dirty="0">
                <a:solidFill>
                  <a:srgbClr val="800040"/>
                </a:solidFill>
                <a:latin typeface="Arial"/>
                <a:cs typeface="Arial"/>
              </a:rPr>
              <a:t>(deciders</a:t>
            </a:r>
            <a:r>
              <a:rPr lang="en-US" sz="1600" b="1" dirty="0">
                <a:solidFill>
                  <a:srgbClr val="800040"/>
                </a:solidFill>
                <a:latin typeface="Arial"/>
                <a:cs typeface="Arial"/>
              </a:rPr>
              <a:t>)</a:t>
            </a:r>
          </a:p>
        </p:txBody>
      </p:sp>
      <p:sp>
        <p:nvSpPr>
          <p:cNvPr id="185" name="TextBox 39"/>
          <p:cNvSpPr txBox="1">
            <a:spLocks noChangeArrowheads="1"/>
          </p:cNvSpPr>
          <p:nvPr/>
        </p:nvSpPr>
        <p:spPr bwMode="auto">
          <a:xfrm>
            <a:off x="5430" y="5195164"/>
            <a:ext cx="1387824" cy="52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008000"/>
                </a:solidFill>
                <a:latin typeface="Arial"/>
                <a:cs typeface="Arial"/>
              </a:rPr>
              <a:t>Things</a:t>
            </a:r>
          </a:p>
          <a:p>
            <a:pPr defTabSz="456029"/>
            <a:r>
              <a:rPr lang="en-US" sz="1200" b="1" dirty="0">
                <a:solidFill>
                  <a:srgbClr val="008000"/>
                </a:solidFill>
                <a:latin typeface="Arial"/>
                <a:cs typeface="Arial"/>
              </a:rPr>
              <a:t>(providers)</a:t>
            </a:r>
          </a:p>
        </p:txBody>
      </p:sp>
      <p:sp>
        <p:nvSpPr>
          <p:cNvPr id="187" name="Title 1"/>
          <p:cNvSpPr>
            <a:spLocks noGrp="1"/>
          </p:cNvSpPr>
          <p:nvPr>
            <p:ph type="title"/>
          </p:nvPr>
        </p:nvSpPr>
        <p:spPr>
          <a:xfrm>
            <a:off x="1066800" y="100584"/>
            <a:ext cx="7391400" cy="813816"/>
          </a:xfrm>
        </p:spPr>
        <p:txBody>
          <a:bodyPr/>
          <a:lstStyle/>
          <a:p>
            <a:r>
              <a:rPr lang="en-US" dirty="0" smtClean="0"/>
              <a:t>Systems Architecture</a:t>
            </a:r>
            <a:endParaRPr lang="en-US" sz="2400" dirty="0"/>
          </a:p>
        </p:txBody>
      </p:sp>
    </p:spTree>
    <p:extLst>
      <p:ext uri="{BB962C8B-B14F-4D97-AF65-F5344CB8AC3E}">
        <p14:creationId xmlns:p14="http://schemas.microsoft.com/office/powerpoint/2010/main" val="2743260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Straight Connector 185"/>
          <p:cNvCxnSpPr/>
          <p:nvPr/>
        </p:nvCxnSpPr>
        <p:spPr bwMode="auto">
          <a:xfrm>
            <a:off x="2133601" y="21039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66800" y="100584"/>
            <a:ext cx="7391400" cy="813816"/>
          </a:xfrm>
        </p:spPr>
        <p:txBody>
          <a:bodyPr/>
          <a:lstStyle/>
          <a:p>
            <a:r>
              <a:rPr lang="en-US" dirty="0" smtClean="0"/>
              <a:t>Systems Architecture</a:t>
            </a:r>
            <a:br>
              <a:rPr lang="en-US" dirty="0" smtClean="0"/>
            </a:br>
            <a:r>
              <a:rPr lang="en-US" sz="2400" dirty="0" smtClean="0"/>
              <a:t>Data Volume </a:t>
            </a:r>
            <a:r>
              <a:rPr lang="en-US" sz="2400" dirty="0" smtClean="0">
                <a:sym typeface="Symbol"/>
              </a:rPr>
              <a:t></a:t>
            </a:r>
            <a:r>
              <a:rPr lang="en-US" sz="2400" dirty="0" smtClean="0"/>
              <a:t> </a:t>
            </a:r>
            <a:r>
              <a:rPr lang="en-US" sz="2400" dirty="0"/>
              <a:t>Many Clouds</a:t>
            </a:r>
          </a:p>
        </p:txBody>
      </p:sp>
      <p:sp>
        <p:nvSpPr>
          <p:cNvPr id="52" name="Rectangle 51"/>
          <p:cNvSpPr/>
          <p:nvPr/>
        </p:nvSpPr>
        <p:spPr bwMode="auto">
          <a:xfrm>
            <a:off x="0" y="983718"/>
            <a:ext cx="9144000" cy="3362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29" tIns="45714" rIns="91429" bIns="45714" numCol="1" rtlCol="0" anchor="ctr" anchorCtr="0" compatLnSpc="1">
            <a:prstTxWarp prst="textNoShape">
              <a:avLst/>
            </a:prstTxWarp>
          </a:bodyPr>
          <a:lstStyle/>
          <a:p>
            <a:pPr algn="ctr" defTabSz="914293"/>
            <a:endParaRPr lang="en-US" sz="1400" b="1" dirty="0"/>
          </a:p>
        </p:txBody>
      </p:sp>
      <p:cxnSp>
        <p:nvCxnSpPr>
          <p:cNvPr id="53" name="Straight Connector 52"/>
          <p:cNvCxnSpPr/>
          <p:nvPr/>
        </p:nvCxnSpPr>
        <p:spPr bwMode="auto">
          <a:xfrm>
            <a:off x="5025966" y="19515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bwMode="auto">
          <a:xfrm flipH="1">
            <a:off x="7613162" y="1937850"/>
            <a:ext cx="6838" cy="474322"/>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11749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6551309"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bwMode="auto">
          <a:xfrm>
            <a:off x="7447372"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bwMode="auto">
          <a:xfrm>
            <a:off x="83434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bwMode="auto">
          <a:xfrm>
            <a:off x="2070994"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bwMode="auto">
          <a:xfrm>
            <a:off x="2967057"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bwMode="auto">
          <a:xfrm>
            <a:off x="3863120"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bwMode="auto">
          <a:xfrm>
            <a:off x="4759183"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bwMode="auto">
          <a:xfrm>
            <a:off x="5655246"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sp>
        <p:nvSpPr>
          <p:cNvPr id="102" name="Rectangle 33"/>
          <p:cNvSpPr>
            <a:spLocks noChangeArrowheads="1"/>
          </p:cNvSpPr>
          <p:nvPr/>
        </p:nvSpPr>
        <p:spPr bwMode="auto">
          <a:xfrm>
            <a:off x="267857" y="2262297"/>
            <a:ext cx="8623443" cy="2831178"/>
          </a:xfrm>
          <a:prstGeom prst="rect">
            <a:avLst/>
          </a:prstGeom>
          <a:ln>
            <a:solidFill>
              <a:srgbClr val="4F81BD"/>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lIns="91205" tIns="45604" rIns="91205" bIns="45604" anchor="ctr"/>
          <a:lstStyle/>
          <a:p>
            <a:pPr algn="ctr" defTabSz="456029">
              <a:defRPr/>
            </a:pPr>
            <a:endParaRPr lang="en-US" sz="1200" b="1" dirty="0">
              <a:solidFill>
                <a:srgbClr val="000000"/>
              </a:solidFill>
              <a:latin typeface="Arial"/>
              <a:ea typeface="ＭＳ Ｐゴシック" pitchFamily="48" charset="-128"/>
            </a:endParaRPr>
          </a:p>
        </p:txBody>
      </p:sp>
      <p:sp>
        <p:nvSpPr>
          <p:cNvPr id="103" name="TextBox 102"/>
          <p:cNvSpPr txBox="1"/>
          <p:nvPr/>
        </p:nvSpPr>
        <p:spPr>
          <a:xfrm>
            <a:off x="6820877" y="983274"/>
            <a:ext cx="1524000" cy="261598"/>
          </a:xfrm>
          <a:prstGeom prst="rect">
            <a:avLst/>
          </a:prstGeom>
          <a:noFill/>
        </p:spPr>
        <p:txBody>
          <a:bodyPr lIns="91205" tIns="45604" rIns="91205" bIns="45604">
            <a:spAutoFit/>
          </a:bodyPr>
          <a:lstStyle/>
          <a:p>
            <a:pPr algn="ctr" defTabSz="456029">
              <a:defRPr/>
            </a:pPr>
            <a:r>
              <a:rPr lang="en-US" sz="1100" b="1" dirty="0">
                <a:solidFill>
                  <a:srgbClr val="800040"/>
                </a:solidFill>
                <a:latin typeface="Arial"/>
              </a:rPr>
              <a:t>Elderly</a:t>
            </a:r>
          </a:p>
        </p:txBody>
      </p:sp>
      <p:sp>
        <p:nvSpPr>
          <p:cNvPr id="114" name="TextBox 113"/>
          <p:cNvSpPr txBox="1"/>
          <p:nvPr/>
        </p:nvSpPr>
        <p:spPr>
          <a:xfrm>
            <a:off x="1447800" y="981685"/>
            <a:ext cx="13716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Kids</a:t>
            </a:r>
          </a:p>
        </p:txBody>
      </p:sp>
      <p:sp>
        <p:nvSpPr>
          <p:cNvPr id="115" name="TextBox 114"/>
          <p:cNvSpPr txBox="1"/>
          <p:nvPr/>
        </p:nvSpPr>
        <p:spPr>
          <a:xfrm>
            <a:off x="4495800" y="981685"/>
            <a:ext cx="11430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Adults</a:t>
            </a:r>
          </a:p>
        </p:txBody>
      </p:sp>
      <p:sp>
        <p:nvSpPr>
          <p:cNvPr id="116" name="Text Box 8"/>
          <p:cNvSpPr txBox="1">
            <a:spLocks noChangeArrowheads="1"/>
          </p:cNvSpPr>
          <p:nvPr/>
        </p:nvSpPr>
        <p:spPr bwMode="auto">
          <a:xfrm>
            <a:off x="7022328" y="5884579"/>
            <a:ext cx="86346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Classroom</a:t>
            </a:r>
          </a:p>
          <a:p>
            <a:pPr algn="ctr" defTabSz="456029"/>
            <a:r>
              <a:rPr lang="en-US" b="1" dirty="0" smtClean="0">
                <a:solidFill>
                  <a:srgbClr val="008000"/>
                </a:solidFill>
              </a:rPr>
              <a:t>Tablets</a:t>
            </a:r>
            <a:endParaRPr lang="en-US" b="1" dirty="0">
              <a:solidFill>
                <a:srgbClr val="008000"/>
              </a:solidFill>
            </a:endParaRPr>
          </a:p>
        </p:txBody>
      </p:sp>
      <p:sp>
        <p:nvSpPr>
          <p:cNvPr id="117" name="Text Box 8"/>
          <p:cNvSpPr txBox="1">
            <a:spLocks noChangeArrowheads="1"/>
          </p:cNvSpPr>
          <p:nvPr/>
        </p:nvSpPr>
        <p:spPr bwMode="auto">
          <a:xfrm>
            <a:off x="3774886" y="5781855"/>
            <a:ext cx="184191" cy="24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endParaRPr lang="en-US" b="1" dirty="0">
              <a:solidFill>
                <a:srgbClr val="000000"/>
              </a:solidFill>
            </a:endParaRPr>
          </a:p>
        </p:txBody>
      </p:sp>
      <p:sp>
        <p:nvSpPr>
          <p:cNvPr id="118" name="Text Box 8"/>
          <p:cNvSpPr txBox="1">
            <a:spLocks noChangeArrowheads="1"/>
          </p:cNvSpPr>
          <p:nvPr/>
        </p:nvSpPr>
        <p:spPr bwMode="auto">
          <a:xfrm>
            <a:off x="3579763" y="5875404"/>
            <a:ext cx="82545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Commuter</a:t>
            </a:r>
          </a:p>
          <a:p>
            <a:pPr algn="ctr" defTabSz="456029"/>
            <a:r>
              <a:rPr lang="en-US" b="1" dirty="0" smtClean="0">
                <a:solidFill>
                  <a:srgbClr val="008000"/>
                </a:solidFill>
              </a:rPr>
              <a:t>Vehicles</a:t>
            </a:r>
            <a:endParaRPr lang="en-US" b="1" dirty="0">
              <a:solidFill>
                <a:srgbClr val="008000"/>
              </a:solidFill>
            </a:endParaRPr>
          </a:p>
        </p:txBody>
      </p:sp>
      <p:sp>
        <p:nvSpPr>
          <p:cNvPr id="120" name="Text Box 8"/>
          <p:cNvSpPr txBox="1">
            <a:spLocks noChangeArrowheads="1"/>
          </p:cNvSpPr>
          <p:nvPr/>
        </p:nvSpPr>
        <p:spPr bwMode="auto">
          <a:xfrm>
            <a:off x="828025"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Security</a:t>
            </a:r>
            <a:endParaRPr lang="en-US" b="1" dirty="0">
              <a:solidFill>
                <a:srgbClr val="008000"/>
              </a:solidFill>
            </a:endParaRPr>
          </a:p>
        </p:txBody>
      </p:sp>
      <p:sp>
        <p:nvSpPr>
          <p:cNvPr id="121" name="Text Box 8"/>
          <p:cNvSpPr txBox="1">
            <a:spLocks noChangeArrowheads="1"/>
          </p:cNvSpPr>
          <p:nvPr/>
        </p:nvSpPr>
        <p:spPr bwMode="auto">
          <a:xfrm>
            <a:off x="6124307" y="5884579"/>
            <a:ext cx="1026911"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Student</a:t>
            </a:r>
          </a:p>
          <a:p>
            <a:pPr algn="ctr" defTabSz="456029"/>
            <a:r>
              <a:rPr lang="en-US" b="1" dirty="0" smtClean="0">
                <a:solidFill>
                  <a:srgbClr val="008000"/>
                </a:solidFill>
              </a:rPr>
              <a:t>Smartphones</a:t>
            </a:r>
            <a:endParaRPr lang="en-US" b="1" dirty="0">
              <a:solidFill>
                <a:srgbClr val="008000"/>
              </a:solidFill>
            </a:endParaRPr>
          </a:p>
        </p:txBody>
      </p:sp>
      <p:sp>
        <p:nvSpPr>
          <p:cNvPr id="122" name="Text Box 8"/>
          <p:cNvSpPr txBox="1">
            <a:spLocks noChangeArrowheads="1"/>
          </p:cNvSpPr>
          <p:nvPr/>
        </p:nvSpPr>
        <p:spPr bwMode="auto">
          <a:xfrm>
            <a:off x="2572534"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Usage</a:t>
            </a:r>
            <a:endParaRPr lang="en-US" b="1" dirty="0">
              <a:solidFill>
                <a:srgbClr val="008000"/>
              </a:solidFill>
            </a:endParaRPr>
          </a:p>
        </p:txBody>
      </p:sp>
      <p:sp>
        <p:nvSpPr>
          <p:cNvPr id="123" name="Text Box 8"/>
          <p:cNvSpPr txBox="1">
            <a:spLocks noChangeArrowheads="1"/>
          </p:cNvSpPr>
          <p:nvPr/>
        </p:nvSpPr>
        <p:spPr bwMode="auto">
          <a:xfrm>
            <a:off x="1573586" y="5874885"/>
            <a:ext cx="96797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Environment</a:t>
            </a:r>
            <a:endParaRPr lang="en-US" b="1" dirty="0">
              <a:solidFill>
                <a:srgbClr val="008000"/>
              </a:solidFill>
            </a:endParaRPr>
          </a:p>
        </p:txBody>
      </p:sp>
      <p:sp>
        <p:nvSpPr>
          <p:cNvPr id="124" name="TextBox 123"/>
          <p:cNvSpPr txBox="1"/>
          <p:nvPr/>
        </p:nvSpPr>
        <p:spPr>
          <a:xfrm>
            <a:off x="8927886" y="5373077"/>
            <a:ext cx="187049" cy="308028"/>
          </a:xfrm>
          <a:prstGeom prst="rect">
            <a:avLst/>
          </a:prstGeom>
          <a:noFill/>
        </p:spPr>
        <p:txBody>
          <a:bodyPr wrap="none" lIns="91205" tIns="45604" rIns="91205" bIns="45604" rtlCol="0">
            <a:spAutoFit/>
          </a:bodyPr>
          <a:lstStyle/>
          <a:p>
            <a:pPr algn="ctr" defTabSz="456029"/>
            <a:endParaRPr lang="en-US" sz="1400" b="1" dirty="0">
              <a:solidFill>
                <a:srgbClr val="000000"/>
              </a:solidFill>
              <a:latin typeface="Arial"/>
            </a:endParaRPr>
          </a:p>
        </p:txBody>
      </p:sp>
      <p:pic>
        <p:nvPicPr>
          <p:cNvPr id="125" name="Picture 124" descr="Old-People.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54090" y="1238217"/>
            <a:ext cx="1065734" cy="914400"/>
          </a:xfrm>
          <a:prstGeom prst="rect">
            <a:avLst/>
          </a:prstGeom>
          <a:ln w="12700" cmpd="sng">
            <a:solidFill>
              <a:srgbClr val="800000"/>
            </a:solidFill>
          </a:ln>
        </p:spPr>
      </p:pic>
      <p:pic>
        <p:nvPicPr>
          <p:cNvPr id="126" name="Picture 125" descr="adult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77191" y="1238217"/>
            <a:ext cx="1110996" cy="914400"/>
          </a:xfrm>
          <a:prstGeom prst="rect">
            <a:avLst/>
          </a:prstGeom>
          <a:ln w="12700" cmpd="sng">
            <a:solidFill>
              <a:srgbClr val="800000"/>
            </a:solidFill>
          </a:ln>
        </p:spPr>
      </p:pic>
      <p:pic>
        <p:nvPicPr>
          <p:cNvPr id="127" name="Picture 126" descr="kids-playing.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16096" y="1238217"/>
            <a:ext cx="1233193" cy="914400"/>
          </a:xfrm>
          <a:prstGeom prst="rect">
            <a:avLst/>
          </a:prstGeom>
          <a:ln w="12700" cmpd="sng">
            <a:solidFill>
              <a:srgbClr val="800000"/>
            </a:solidFill>
          </a:ln>
        </p:spPr>
      </p:pic>
      <p:pic>
        <p:nvPicPr>
          <p:cNvPr id="128" name="Picture 127" descr="officebuilding.jp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43000" y="5230468"/>
            <a:ext cx="1854200" cy="688104"/>
          </a:xfrm>
          <a:prstGeom prst="rect">
            <a:avLst/>
          </a:prstGeom>
          <a:ln w="12700" cmpd="sng">
            <a:solidFill>
              <a:srgbClr val="009D00"/>
            </a:solidFill>
          </a:ln>
        </p:spPr>
      </p:pic>
      <p:pic>
        <p:nvPicPr>
          <p:cNvPr id="129" name="Picture 128" descr="cars.jpg"/>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612694" y="5227491"/>
            <a:ext cx="2301485" cy="685800"/>
          </a:xfrm>
          <a:prstGeom prst="rect">
            <a:avLst/>
          </a:prstGeom>
          <a:ln w="12700" cmpd="sng">
            <a:solidFill>
              <a:schemeClr val="accent6"/>
            </a:solidFill>
          </a:ln>
        </p:spPr>
      </p:pic>
      <p:pic>
        <p:nvPicPr>
          <p:cNvPr id="130" name="Picture 129" descr="Mountain_View_High_School_building.jpg"/>
          <p:cNvPicPr>
            <a:picLocks noChangeAspect="1"/>
          </p:cNvPicPr>
          <p:nvPr/>
        </p:nvPicPr>
        <p:blipFill rotWithShape="1">
          <a:blip r:embed="rId8" cstate="print">
            <a:extLst>
              <a:ext uri="{28A0092B-C50C-407E-A947-70E740481C1C}">
                <a14:useLocalDpi xmlns:a14="http://schemas.microsoft.com/office/drawing/2010/main"/>
              </a:ext>
            </a:extLst>
          </a:blip>
          <a:srcRect l="-1"/>
          <a:stretch/>
        </p:blipFill>
        <p:spPr>
          <a:xfrm>
            <a:off x="6423768" y="5231975"/>
            <a:ext cx="2059057" cy="680821"/>
          </a:xfrm>
          <a:prstGeom prst="rect">
            <a:avLst/>
          </a:prstGeom>
          <a:ln w="12700" cmpd="sng">
            <a:solidFill>
              <a:srgbClr val="009D00"/>
            </a:solidFill>
          </a:ln>
        </p:spPr>
      </p:pic>
      <p:sp>
        <p:nvSpPr>
          <p:cNvPr id="131" name="Text Box 8"/>
          <p:cNvSpPr txBox="1">
            <a:spLocks noChangeArrowheads="1"/>
          </p:cNvSpPr>
          <p:nvPr/>
        </p:nvSpPr>
        <p:spPr bwMode="auto">
          <a:xfrm>
            <a:off x="4380328" y="5875404"/>
            <a:ext cx="697528"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Work</a:t>
            </a:r>
          </a:p>
          <a:p>
            <a:pPr algn="ctr" defTabSz="456029"/>
            <a:r>
              <a:rPr lang="en-US" b="1" dirty="0" smtClean="0">
                <a:solidFill>
                  <a:srgbClr val="008000"/>
                </a:solidFill>
              </a:rPr>
              <a:t>Vehicles</a:t>
            </a:r>
            <a:endParaRPr lang="en-US" b="1" dirty="0">
              <a:solidFill>
                <a:srgbClr val="008000"/>
              </a:solidFill>
            </a:endParaRPr>
          </a:p>
        </p:txBody>
      </p:sp>
      <p:sp>
        <p:nvSpPr>
          <p:cNvPr id="132" name="Text Box 8"/>
          <p:cNvSpPr txBox="1">
            <a:spLocks noChangeArrowheads="1"/>
          </p:cNvSpPr>
          <p:nvPr/>
        </p:nvSpPr>
        <p:spPr bwMode="auto">
          <a:xfrm>
            <a:off x="5204887" y="5875404"/>
            <a:ext cx="77561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Transport</a:t>
            </a:r>
          </a:p>
          <a:p>
            <a:pPr algn="ctr" defTabSz="456029"/>
            <a:r>
              <a:rPr lang="en-US" b="1" dirty="0" smtClean="0">
                <a:solidFill>
                  <a:srgbClr val="008000"/>
                </a:solidFill>
              </a:rPr>
              <a:t>Vehicles</a:t>
            </a:r>
            <a:endParaRPr lang="en-US" b="1" dirty="0">
              <a:solidFill>
                <a:srgbClr val="008000"/>
              </a:solidFill>
            </a:endParaRPr>
          </a:p>
        </p:txBody>
      </p:sp>
      <p:grpSp>
        <p:nvGrpSpPr>
          <p:cNvPr id="138" name="Group 137"/>
          <p:cNvGrpSpPr/>
          <p:nvPr/>
        </p:nvGrpSpPr>
        <p:grpSpPr>
          <a:xfrm>
            <a:off x="426077" y="2327798"/>
            <a:ext cx="8248493" cy="2629132"/>
            <a:chOff x="617342" y="2627536"/>
            <a:chExt cx="5474484" cy="1744942"/>
          </a:xfrm>
        </p:grpSpPr>
        <p:grpSp>
          <p:nvGrpSpPr>
            <p:cNvPr id="139" name="Group 138"/>
            <p:cNvGrpSpPr/>
            <p:nvPr/>
          </p:nvGrpSpPr>
          <p:grpSpPr>
            <a:xfrm>
              <a:off x="617342" y="2964859"/>
              <a:ext cx="742794" cy="870771"/>
              <a:chOff x="617342" y="2964859"/>
              <a:chExt cx="742794" cy="870771"/>
            </a:xfrm>
          </p:grpSpPr>
          <p:sp>
            <p:nvSpPr>
              <p:cNvPr id="175" name="AutoShape 50"/>
              <p:cNvSpPr>
                <a:spLocks noChangeArrowheads="1"/>
              </p:cNvSpPr>
              <p:nvPr/>
            </p:nvSpPr>
            <p:spPr bwMode="auto">
              <a:xfrm>
                <a:off x="617342" y="3444095"/>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6" name="AutoShape 50"/>
              <p:cNvSpPr>
                <a:spLocks noChangeArrowheads="1"/>
              </p:cNvSpPr>
              <p:nvPr/>
            </p:nvSpPr>
            <p:spPr bwMode="auto">
              <a:xfrm>
                <a:off x="617342" y="3204478"/>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7" name="AutoShape 50"/>
              <p:cNvSpPr>
                <a:spLocks noChangeArrowheads="1"/>
              </p:cNvSpPr>
              <p:nvPr/>
            </p:nvSpPr>
            <p:spPr bwMode="auto">
              <a:xfrm>
                <a:off x="617342" y="2964859"/>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40" name="Right Arrow 139"/>
            <p:cNvSpPr/>
            <p:nvPr/>
          </p:nvSpPr>
          <p:spPr bwMode="auto">
            <a:xfrm>
              <a:off x="1385003" y="3311914"/>
              <a:ext cx="1035176"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41" name="Cloud 134"/>
            <p:cNvSpPr/>
            <p:nvPr/>
          </p:nvSpPr>
          <p:spPr>
            <a:xfrm>
              <a:off x="4287415" y="2793566"/>
              <a:ext cx="1804411" cy="113007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9525" cap="rnd">
              <a:solidFill>
                <a:schemeClr val="accent4"/>
              </a:solidFill>
            </a:ln>
            <a:effectLst>
              <a:outerShdw blurRad="63500" sx="102000" sy="102000" algn="ctr" rotWithShape="0">
                <a:srgbClr val="72DFD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lstStyle/>
            <a:p>
              <a:pPr algn="ctr" defTabSz="456029"/>
              <a:endParaRPr lang="en-US" sz="1000" b="1" dirty="0">
                <a:solidFill>
                  <a:srgbClr val="000000"/>
                </a:solidFill>
                <a:latin typeface="Arial"/>
              </a:endParaRPr>
            </a:p>
          </p:txBody>
        </p:sp>
        <p:sp>
          <p:nvSpPr>
            <p:cNvPr id="142" name="TextBox 141"/>
            <p:cNvSpPr txBox="1"/>
            <p:nvPr/>
          </p:nvSpPr>
          <p:spPr>
            <a:xfrm>
              <a:off x="4475696" y="2939578"/>
              <a:ext cx="1586190" cy="173629"/>
            </a:xfrm>
            <a:prstGeom prst="rect">
              <a:avLst/>
            </a:prstGeom>
            <a:noFill/>
          </p:spPr>
          <p:txBody>
            <a:bodyPr wrap="square" lIns="27432" tIns="27432" rIns="45720" bIns="18288" rtlCol="0">
              <a:spAutoFit/>
            </a:bodyPr>
            <a:lstStyle/>
            <a:p>
              <a:pPr algn="ctr" defTabSz="456029"/>
              <a:r>
                <a:rPr lang="en-US" sz="1400" b="1" dirty="0">
                  <a:solidFill>
                    <a:srgbClr val="000000"/>
                  </a:solidFill>
                  <a:latin typeface="Arial"/>
                </a:rPr>
                <a:t>Analytics</a:t>
              </a:r>
            </a:p>
          </p:txBody>
        </p:sp>
        <p:pic>
          <p:nvPicPr>
            <p:cNvPr id="143" name="Picture 142"/>
            <p:cNvPicPr>
              <a:picLocks noChangeAspect="1"/>
            </p:cNvPicPr>
            <p:nvPr/>
          </p:nvPicPr>
          <p:blipFill>
            <a:blip r:embed="rId9"/>
            <a:stretch>
              <a:fillRect/>
            </a:stretch>
          </p:blipFill>
          <p:spPr>
            <a:xfrm>
              <a:off x="5144494" y="3022640"/>
              <a:ext cx="725085" cy="734753"/>
            </a:xfrm>
            <a:prstGeom prst="rect">
              <a:avLst/>
            </a:prstGeom>
          </p:spPr>
        </p:pic>
        <p:sp>
          <p:nvSpPr>
            <p:cNvPr id="144" name="Rectangle 143"/>
            <p:cNvSpPr/>
            <p:nvPr/>
          </p:nvSpPr>
          <p:spPr bwMode="auto">
            <a:xfrm>
              <a:off x="1235820" y="4159247"/>
              <a:ext cx="4014451" cy="213231"/>
            </a:xfrm>
            <a:prstGeom prst="rect">
              <a:avLst/>
            </a:prstGeom>
            <a:solidFill>
              <a:srgbClr val="003767"/>
            </a:solidFill>
            <a:ln w="12700" cap="flat" cmpd="sng" algn="ctr">
              <a:solidFill>
                <a:schemeClr val="accent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Computing</a:t>
              </a:r>
            </a:p>
          </p:txBody>
        </p:sp>
        <p:sp>
          <p:nvSpPr>
            <p:cNvPr id="145" name="Rectangle 144"/>
            <p:cNvSpPr/>
            <p:nvPr/>
          </p:nvSpPr>
          <p:spPr bwMode="auto">
            <a:xfrm>
              <a:off x="1235820" y="2627536"/>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Web</a:t>
              </a:r>
            </a:p>
          </p:txBody>
        </p:sp>
        <p:sp>
          <p:nvSpPr>
            <p:cNvPr id="146" name="Rectangle 145"/>
            <p:cNvSpPr/>
            <p:nvPr/>
          </p:nvSpPr>
          <p:spPr>
            <a:xfrm>
              <a:off x="673898" y="3396051"/>
              <a:ext cx="594579" cy="192354"/>
            </a:xfrm>
            <a:prstGeom prst="rect">
              <a:avLst/>
            </a:prstGeom>
            <a:noFill/>
            <a:ln>
              <a:noFill/>
            </a:ln>
          </p:spPr>
          <p:txBody>
            <a:bodyPr wrap="square" lIns="0" rIns="0">
              <a:spAutoFit/>
            </a:bodyPr>
            <a:lstStyle/>
            <a:p>
              <a:pPr algn="ctr" defTabSz="456029">
                <a:lnSpc>
                  <a:spcPct val="90000"/>
                </a:lnSpc>
              </a:pPr>
              <a:r>
                <a:rPr lang="en-US" sz="1400" b="1" dirty="0">
                  <a:solidFill>
                    <a:srgbClr val="000000"/>
                  </a:solidFill>
                  <a:latin typeface="Arial"/>
                </a:rPr>
                <a:t>Raw Data</a:t>
              </a:r>
            </a:p>
          </p:txBody>
        </p:sp>
        <p:grpSp>
          <p:nvGrpSpPr>
            <p:cNvPr id="147" name="Group 146"/>
            <p:cNvGrpSpPr/>
            <p:nvPr/>
          </p:nvGrpSpPr>
          <p:grpSpPr>
            <a:xfrm>
              <a:off x="2642363" y="3075997"/>
              <a:ext cx="441032" cy="517018"/>
              <a:chOff x="2642363" y="3075997"/>
              <a:chExt cx="441032" cy="517018"/>
            </a:xfrm>
          </p:grpSpPr>
          <p:sp>
            <p:nvSpPr>
              <p:cNvPr id="172" name="AutoShape 50"/>
              <p:cNvSpPr>
                <a:spLocks noChangeArrowheads="1"/>
              </p:cNvSpPr>
              <p:nvPr/>
            </p:nvSpPr>
            <p:spPr bwMode="auto">
              <a:xfrm>
                <a:off x="2642363"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3" name="AutoShape 50"/>
              <p:cNvSpPr>
                <a:spLocks noChangeArrowheads="1"/>
              </p:cNvSpPr>
              <p:nvPr/>
            </p:nvSpPr>
            <p:spPr bwMode="auto">
              <a:xfrm>
                <a:off x="2642363"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4" name="AutoShape 50"/>
              <p:cNvSpPr>
                <a:spLocks noChangeArrowheads="1"/>
              </p:cNvSpPr>
              <p:nvPr/>
            </p:nvSpPr>
            <p:spPr bwMode="auto">
              <a:xfrm>
                <a:off x="2642363"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8" name="Group 147"/>
            <p:cNvGrpSpPr/>
            <p:nvPr/>
          </p:nvGrpSpPr>
          <p:grpSpPr>
            <a:xfrm>
              <a:off x="3248908" y="3075997"/>
              <a:ext cx="441032" cy="517018"/>
              <a:chOff x="3248908" y="3075997"/>
              <a:chExt cx="441032" cy="517018"/>
            </a:xfrm>
          </p:grpSpPr>
          <p:sp>
            <p:nvSpPr>
              <p:cNvPr id="169" name="AutoShape 50"/>
              <p:cNvSpPr>
                <a:spLocks noChangeArrowheads="1"/>
              </p:cNvSpPr>
              <p:nvPr/>
            </p:nvSpPr>
            <p:spPr bwMode="auto">
              <a:xfrm>
                <a:off x="3248908"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0" name="AutoShape 50"/>
              <p:cNvSpPr>
                <a:spLocks noChangeArrowheads="1"/>
              </p:cNvSpPr>
              <p:nvPr/>
            </p:nvSpPr>
            <p:spPr bwMode="auto">
              <a:xfrm>
                <a:off x="3248908"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1" name="AutoShape 50"/>
              <p:cNvSpPr>
                <a:spLocks noChangeArrowheads="1"/>
              </p:cNvSpPr>
              <p:nvPr/>
            </p:nvSpPr>
            <p:spPr bwMode="auto">
              <a:xfrm>
                <a:off x="3248908"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9" name="Group 148"/>
            <p:cNvGrpSpPr/>
            <p:nvPr/>
          </p:nvGrpSpPr>
          <p:grpSpPr>
            <a:xfrm>
              <a:off x="2915621" y="3253778"/>
              <a:ext cx="441032" cy="517018"/>
              <a:chOff x="2915621" y="3253778"/>
              <a:chExt cx="441032" cy="517018"/>
            </a:xfrm>
          </p:grpSpPr>
          <p:sp>
            <p:nvSpPr>
              <p:cNvPr id="166" name="AutoShape 50"/>
              <p:cNvSpPr>
                <a:spLocks noChangeArrowheads="1"/>
              </p:cNvSpPr>
              <p:nvPr/>
            </p:nvSpPr>
            <p:spPr bwMode="auto">
              <a:xfrm>
                <a:off x="2915621" y="3538323"/>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7" name="AutoShape 50"/>
              <p:cNvSpPr>
                <a:spLocks noChangeArrowheads="1"/>
              </p:cNvSpPr>
              <p:nvPr/>
            </p:nvSpPr>
            <p:spPr bwMode="auto">
              <a:xfrm>
                <a:off x="2915621" y="3396051"/>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8" name="AutoShape 50"/>
              <p:cNvSpPr>
                <a:spLocks noChangeArrowheads="1"/>
              </p:cNvSpPr>
              <p:nvPr/>
            </p:nvSpPr>
            <p:spPr bwMode="auto">
              <a:xfrm>
                <a:off x="2915621" y="3253778"/>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50" name="Right Arrow 149"/>
            <p:cNvSpPr/>
            <p:nvPr/>
          </p:nvSpPr>
          <p:spPr bwMode="auto">
            <a:xfrm>
              <a:off x="3852443" y="3478023"/>
              <a:ext cx="719552"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51" name="Right Arrow 150"/>
            <p:cNvSpPr/>
            <p:nvPr/>
          </p:nvSpPr>
          <p:spPr bwMode="auto">
            <a:xfrm rot="10800000">
              <a:off x="3852443" y="2891346"/>
              <a:ext cx="719552" cy="391535"/>
            </a:xfrm>
            <a:prstGeom prst="rightArrow">
              <a:avLst/>
            </a:prstGeom>
            <a:gradFill rotWithShape="0">
              <a:gsLst>
                <a:gs pos="0">
                  <a:schemeClr val="bg1">
                    <a:alpha val="19000"/>
                  </a:schemeClr>
                </a:gs>
                <a:gs pos="100000">
                  <a:srgbClr val="184B81"/>
                </a:gs>
              </a:gsLst>
              <a:lin ang="10800000" scaled="0"/>
            </a:gradFill>
            <a:ln>
              <a:noFill/>
            </a:ln>
            <a:effectLst/>
          </p:spPr>
          <p:txBody>
            <a:bodyPr wrap="none" anchor="ctr"/>
            <a:lstStyle/>
            <a:p>
              <a:pPr defTabSz="456029"/>
              <a:endParaRPr lang="en-US" dirty="0">
                <a:solidFill>
                  <a:srgbClr val="000000"/>
                </a:solidFill>
                <a:latin typeface="Arial"/>
              </a:endParaRPr>
            </a:p>
          </p:txBody>
        </p:sp>
        <p:sp>
          <p:nvSpPr>
            <p:cNvPr id="152" name="Rectangle 151"/>
            <p:cNvSpPr/>
            <p:nvPr/>
          </p:nvSpPr>
          <p:spPr bwMode="auto">
            <a:xfrm>
              <a:off x="1235820" y="3960037"/>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Scheduler</a:t>
              </a:r>
            </a:p>
          </p:txBody>
        </p:sp>
        <p:grpSp>
          <p:nvGrpSpPr>
            <p:cNvPr id="153" name="Group 152"/>
            <p:cNvGrpSpPr/>
            <p:nvPr/>
          </p:nvGrpSpPr>
          <p:grpSpPr>
            <a:xfrm>
              <a:off x="4229090" y="4222590"/>
              <a:ext cx="835787" cy="105045"/>
              <a:chOff x="4229090" y="4222590"/>
              <a:chExt cx="835787" cy="105045"/>
            </a:xfrm>
          </p:grpSpPr>
          <p:pic>
            <p:nvPicPr>
              <p:cNvPr id="164" name="Picture 163"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flipH="1">
                <a:off x="4229090" y="4224778"/>
                <a:ext cx="715346" cy="100668"/>
              </a:xfrm>
              <a:prstGeom prst="rect">
                <a:avLst/>
              </a:prstGeom>
            </p:spPr>
          </p:pic>
          <p:sp>
            <p:nvSpPr>
              <p:cNvPr id="165" name="Rectangle 164"/>
              <p:cNvSpPr/>
              <p:nvPr/>
            </p:nvSpPr>
            <p:spPr>
              <a:xfrm flipH="1">
                <a:off x="4970780" y="4222590"/>
                <a:ext cx="94097" cy="105045"/>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grpSp>
          <p:nvGrpSpPr>
            <p:cNvPr id="154" name="Group 153"/>
            <p:cNvGrpSpPr/>
            <p:nvPr/>
          </p:nvGrpSpPr>
          <p:grpSpPr>
            <a:xfrm>
              <a:off x="1444525" y="4222590"/>
              <a:ext cx="835788" cy="105045"/>
              <a:chOff x="1444525" y="4222590"/>
              <a:chExt cx="835788" cy="105045"/>
            </a:xfrm>
          </p:grpSpPr>
          <p:pic>
            <p:nvPicPr>
              <p:cNvPr id="162" name="Picture 161"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rot="10800000" flipH="1">
                <a:off x="1564966" y="4224779"/>
                <a:ext cx="715347" cy="100668"/>
              </a:xfrm>
              <a:prstGeom prst="rect">
                <a:avLst/>
              </a:prstGeom>
            </p:spPr>
          </p:pic>
          <p:sp>
            <p:nvSpPr>
              <p:cNvPr id="163" name="Rectangle 162"/>
              <p:cNvSpPr/>
              <p:nvPr/>
            </p:nvSpPr>
            <p:spPr>
              <a:xfrm rot="10800000" flipH="1">
                <a:off x="1444525" y="4222590"/>
                <a:ext cx="94097" cy="1050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sp>
          <p:nvSpPr>
            <p:cNvPr id="155" name="Rounded Rectangle 154"/>
            <p:cNvSpPr/>
            <p:nvPr/>
          </p:nvSpPr>
          <p:spPr>
            <a:xfrm>
              <a:off x="1419355" y="2827135"/>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6" name="Rounded Rectangle 155"/>
            <p:cNvSpPr/>
            <p:nvPr/>
          </p:nvSpPr>
          <p:spPr>
            <a:xfrm>
              <a:off x="1476758" y="2870302"/>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7" name="Rounded Rectangle 156"/>
            <p:cNvSpPr/>
            <p:nvPr/>
          </p:nvSpPr>
          <p:spPr>
            <a:xfrm>
              <a:off x="1534161" y="2911240"/>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1400" b="1" dirty="0">
                  <a:solidFill>
                    <a:srgbClr val="000000"/>
                  </a:solidFill>
                  <a:latin typeface="Arial"/>
                </a:rPr>
                <a:t>Ingest</a:t>
              </a:r>
            </a:p>
          </p:txBody>
        </p:sp>
        <p:cxnSp>
          <p:nvCxnSpPr>
            <p:cNvPr id="158" name="Straight Connector 157"/>
            <p:cNvCxnSpPr/>
            <p:nvPr/>
          </p:nvCxnSpPr>
          <p:spPr>
            <a:xfrm>
              <a:off x="1864938" y="3239344"/>
              <a:ext cx="0" cy="268243"/>
            </a:xfrm>
            <a:prstGeom prst="line">
              <a:avLst/>
            </a:prstGeom>
            <a:ln w="12700" cap="rnd">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9" name="Can 158"/>
            <p:cNvSpPr/>
            <p:nvPr/>
          </p:nvSpPr>
          <p:spPr bwMode="auto">
            <a:xfrm>
              <a:off x="2435525" y="2840619"/>
              <a:ext cx="1401257" cy="1060264"/>
            </a:xfrm>
            <a:prstGeom prst="can">
              <a:avLst/>
            </a:prstGeom>
            <a:solidFill>
              <a:schemeClr val="bg1">
                <a:lumMod val="75000"/>
                <a:alpha val="5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2051"/>
              <a:endParaRPr lang="en-US" sz="1400" b="1" dirty="0">
                <a:solidFill>
                  <a:srgbClr val="000000"/>
                </a:solidFill>
                <a:latin typeface="Arial"/>
              </a:endParaRPr>
            </a:p>
          </p:txBody>
        </p:sp>
        <p:sp>
          <p:nvSpPr>
            <p:cNvPr id="160" name="Rectangle 159"/>
            <p:cNvSpPr/>
            <p:nvPr/>
          </p:nvSpPr>
          <p:spPr>
            <a:xfrm>
              <a:off x="2384031" y="2857334"/>
              <a:ext cx="1552202" cy="204270"/>
            </a:xfrm>
            <a:prstGeom prst="rect">
              <a:avLst/>
            </a:prstGeom>
            <a:noFill/>
            <a:ln>
              <a:noFill/>
            </a:ln>
          </p:spPr>
          <p:txBody>
            <a:bodyPr wrap="square" lIns="0" rIns="0">
              <a:spAutoFit/>
            </a:bodyPr>
            <a:lstStyle/>
            <a:p>
              <a:pPr algn="ctr" defTabSz="456029"/>
              <a:r>
                <a:rPr lang="en-US" sz="1400" b="1" dirty="0">
                  <a:solidFill>
                    <a:srgbClr val="000000"/>
                  </a:solidFill>
                  <a:latin typeface="Arial"/>
                </a:rPr>
                <a:t>Databases</a:t>
              </a:r>
            </a:p>
          </p:txBody>
        </p:sp>
        <p:pic>
          <p:nvPicPr>
            <p:cNvPr id="161" name="Picture 160"/>
            <p:cNvPicPr>
              <a:picLocks noChangeAspect="1"/>
            </p:cNvPicPr>
            <p:nvPr/>
          </p:nvPicPr>
          <p:blipFill>
            <a:blip r:embed="rId11"/>
            <a:stretch>
              <a:fillRect/>
            </a:stretch>
          </p:blipFill>
          <p:spPr>
            <a:xfrm>
              <a:off x="4619411" y="3162300"/>
              <a:ext cx="520700" cy="533400"/>
            </a:xfrm>
            <a:prstGeom prst="rect">
              <a:avLst/>
            </a:prstGeom>
          </p:spPr>
        </p:pic>
      </p:grpSp>
      <p:sp>
        <p:nvSpPr>
          <p:cNvPr id="178" name="Rectangular Callout 177"/>
          <p:cNvSpPr/>
          <p:nvPr/>
        </p:nvSpPr>
        <p:spPr bwMode="auto">
          <a:xfrm>
            <a:off x="5257800" y="3200402"/>
            <a:ext cx="1447800" cy="457199"/>
          </a:xfrm>
          <a:prstGeom prst="wedgeRectCallout">
            <a:avLst>
              <a:gd name="adj1" fmla="val 64721"/>
              <a:gd name="adj2" fmla="val 33394"/>
            </a:avLst>
          </a:prstGeom>
          <a:solidFill>
            <a:srgbClr val="FFFFFF"/>
          </a:solidFill>
          <a:ln>
            <a:solidFill>
              <a:srgbClr val="009D00"/>
            </a:solidFill>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29" tIns="45714" rIns="91429" bIns="45714" numCol="1" rtlCol="0" anchor="ctr" anchorCtr="0" compatLnSpc="1">
            <a:prstTxWarp prst="textNoShape">
              <a:avLst/>
            </a:prstTxWarp>
          </a:bodyPr>
          <a:lstStyle/>
          <a:p>
            <a:pPr algn="ctr" defTabSz="914293">
              <a:lnSpc>
                <a:spcPct val="90000"/>
              </a:lnSpc>
            </a:pPr>
            <a:r>
              <a:rPr lang="en-US" sz="1200" b="1" dirty="0">
                <a:solidFill>
                  <a:srgbClr val="009D00"/>
                </a:solidFill>
                <a:latin typeface="Arial" pitchFamily="-110" charset="0"/>
              </a:rPr>
              <a:t>Compute on Encrypted Data</a:t>
            </a:r>
          </a:p>
        </p:txBody>
      </p:sp>
      <p:sp>
        <p:nvSpPr>
          <p:cNvPr id="184" name="TextBox 39"/>
          <p:cNvSpPr txBox="1">
            <a:spLocks noChangeArrowheads="1"/>
          </p:cNvSpPr>
          <p:nvPr/>
        </p:nvSpPr>
        <p:spPr bwMode="auto">
          <a:xfrm>
            <a:off x="5430" y="1275912"/>
            <a:ext cx="1289188" cy="58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800040"/>
                </a:solidFill>
                <a:latin typeface="Arial"/>
                <a:cs typeface="Arial"/>
              </a:rPr>
              <a:t>Humans</a:t>
            </a:r>
          </a:p>
          <a:p>
            <a:pPr defTabSz="456029"/>
            <a:r>
              <a:rPr lang="en-US" sz="1200" b="1" dirty="0">
                <a:solidFill>
                  <a:srgbClr val="800040"/>
                </a:solidFill>
                <a:latin typeface="Arial"/>
                <a:cs typeface="Arial"/>
              </a:rPr>
              <a:t>(deciders</a:t>
            </a:r>
            <a:r>
              <a:rPr lang="en-US" sz="1600" b="1" dirty="0">
                <a:solidFill>
                  <a:srgbClr val="800040"/>
                </a:solidFill>
                <a:latin typeface="Arial"/>
                <a:cs typeface="Arial"/>
              </a:rPr>
              <a:t>)</a:t>
            </a:r>
          </a:p>
        </p:txBody>
      </p:sp>
      <p:sp>
        <p:nvSpPr>
          <p:cNvPr id="185" name="TextBox 39"/>
          <p:cNvSpPr txBox="1">
            <a:spLocks noChangeArrowheads="1"/>
          </p:cNvSpPr>
          <p:nvPr/>
        </p:nvSpPr>
        <p:spPr bwMode="auto">
          <a:xfrm>
            <a:off x="5430" y="5195164"/>
            <a:ext cx="1387824" cy="52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008000"/>
                </a:solidFill>
                <a:latin typeface="Arial"/>
                <a:cs typeface="Arial"/>
              </a:rPr>
              <a:t>Things</a:t>
            </a:r>
          </a:p>
          <a:p>
            <a:pPr defTabSz="456029"/>
            <a:r>
              <a:rPr lang="en-US" sz="1200" b="1" dirty="0">
                <a:solidFill>
                  <a:srgbClr val="008000"/>
                </a:solidFill>
                <a:latin typeface="Arial"/>
                <a:cs typeface="Arial"/>
              </a:rPr>
              <a:t>(providers)</a:t>
            </a:r>
          </a:p>
        </p:txBody>
      </p:sp>
      <p:sp>
        <p:nvSpPr>
          <p:cNvPr id="80" name="Rectangular Callout 79"/>
          <p:cNvSpPr/>
          <p:nvPr/>
        </p:nvSpPr>
        <p:spPr bwMode="auto">
          <a:xfrm>
            <a:off x="1981204" y="990600"/>
            <a:ext cx="4995333" cy="2994292"/>
          </a:xfrm>
          <a:prstGeom prst="wedgeRectCallout">
            <a:avLst>
              <a:gd name="adj1" fmla="val -21082"/>
              <a:gd name="adj2" fmla="val 75392"/>
            </a:avLst>
          </a:prstGeom>
          <a:solidFill>
            <a:srgbClr val="FFFFFF"/>
          </a:solidFill>
          <a:ln w="28575" cap="flat" cmpd="sng" algn="ctr">
            <a:solidFill>
              <a:schemeClr val="accent4"/>
            </a:solidFill>
            <a:prstDash val="solid"/>
            <a:round/>
            <a:headEnd type="none" w="sm" len="sm"/>
            <a:tailEnd type="none" w="sm" len="sm"/>
          </a:ln>
          <a:effectLst>
            <a:outerShdw blurRad="50800" dist="38100" dir="2700000" algn="tl" rotWithShape="0">
              <a:srgbClr val="000000">
                <a:alpha val="43000"/>
              </a:srgbClr>
            </a:outerShdw>
          </a:effectLst>
        </p:spPr>
        <p:txBody>
          <a:bodyPr vert="horz" wrap="square" lIns="91078" tIns="45541" rIns="91078" bIns="45541" numCol="1" rtlCol="0" anchor="ctr" anchorCtr="0" compatLnSpc="1">
            <a:prstTxWarp prst="textNoShape">
              <a:avLst/>
            </a:prstTxWarp>
          </a:bodyPr>
          <a:lstStyle/>
          <a:p>
            <a:pPr algn="ctr" defTabSz="910773" eaLnBrk="1" fontAlgn="auto" hangingPunct="1">
              <a:spcBef>
                <a:spcPts val="0"/>
              </a:spcBef>
              <a:spcAft>
                <a:spcPts val="0"/>
              </a:spcAft>
            </a:pPr>
            <a:endParaRPr lang="en-US" sz="1400" b="1" dirty="0">
              <a:solidFill>
                <a:srgbClr val="000000"/>
              </a:solidFill>
              <a:latin typeface="Arial"/>
            </a:endParaRPr>
          </a:p>
        </p:txBody>
      </p:sp>
      <p:grpSp>
        <p:nvGrpSpPr>
          <p:cNvPr id="81" name="Group 80"/>
          <p:cNvGrpSpPr/>
          <p:nvPr/>
        </p:nvGrpSpPr>
        <p:grpSpPr>
          <a:xfrm>
            <a:off x="2122166" y="1295400"/>
            <a:ext cx="4646173" cy="2743200"/>
            <a:chOff x="764889" y="1092661"/>
            <a:chExt cx="4646173" cy="2743200"/>
          </a:xfrm>
        </p:grpSpPr>
        <p:pic>
          <p:nvPicPr>
            <p:cNvPr id="82" name="Picture 81" descr="vmware.png"/>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369943" y="1449364"/>
              <a:ext cx="747375" cy="784088"/>
            </a:xfrm>
            <a:prstGeom prst="rect">
              <a:avLst/>
            </a:prstGeom>
          </p:spPr>
        </p:pic>
        <p:pic>
          <p:nvPicPr>
            <p:cNvPr id="83" name="Picture 82" descr="hadoop1.jpe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185543" y="2613426"/>
              <a:ext cx="1116173" cy="862497"/>
            </a:xfrm>
            <a:prstGeom prst="rect">
              <a:avLst/>
            </a:prstGeom>
          </p:spPr>
        </p:pic>
        <p:pic>
          <p:nvPicPr>
            <p:cNvPr id="84" name="Picture 83" descr="postgresql.jpe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4083015" y="2559320"/>
              <a:ext cx="913233" cy="970709"/>
            </a:xfrm>
            <a:prstGeom prst="rect">
              <a:avLst/>
            </a:prstGeom>
          </p:spPr>
        </p:pic>
        <p:pic>
          <p:nvPicPr>
            <p:cNvPr id="85" name="Picture 84" descr="mpicrop.png"/>
            <p:cNvPicPr>
              <a:picLocks noChangeAspect="1"/>
            </p:cNvPicPr>
            <p:nvPr/>
          </p:nvPicPr>
          <p:blipFill>
            <a:blip r:embed="rId15" cstate="print">
              <a:clrChange>
                <a:clrFrom>
                  <a:srgbClr val="F5F5F5"/>
                </a:clrFrom>
                <a:clrTo>
                  <a:srgbClr val="F5F5F5">
                    <a:alpha val="0"/>
                  </a:srgbClr>
                </a:clrTo>
              </a:clrChange>
              <a:extLst>
                <a:ext uri="{28A0092B-C50C-407E-A947-70E740481C1C}">
                  <a14:useLocalDpi xmlns:a14="http://schemas.microsoft.com/office/drawing/2010/main"/>
                </a:ext>
              </a:extLst>
            </a:blip>
            <a:stretch>
              <a:fillRect/>
            </a:stretch>
          </p:blipFill>
          <p:spPr>
            <a:xfrm>
              <a:off x="4047331" y="1370955"/>
              <a:ext cx="895534" cy="940906"/>
            </a:xfrm>
            <a:prstGeom prst="rect">
              <a:avLst/>
            </a:prstGeom>
          </p:spPr>
        </p:pic>
        <p:sp>
          <p:nvSpPr>
            <p:cNvPr id="86" name="Rectangle 85"/>
            <p:cNvSpPr/>
            <p:nvPr/>
          </p:nvSpPr>
          <p:spPr>
            <a:xfrm>
              <a:off x="2382649" y="2053756"/>
              <a:ext cx="1500980" cy="595319"/>
            </a:xfrm>
            <a:prstGeom prst="rect">
              <a:avLst/>
            </a:prstGeom>
          </p:spPr>
          <p:txBody>
            <a:bodyPr wrap="none" lIns="101882" tIns="50941" rIns="101882" bIns="50941">
              <a:spAutoFit/>
            </a:bodyPr>
            <a:lstStyle/>
            <a:p>
              <a:pPr algn="ctr" defTabSz="455391" eaLnBrk="1" fontAlgn="auto" hangingPunct="1">
                <a:spcBef>
                  <a:spcPts val="0"/>
                </a:spcBef>
                <a:spcAft>
                  <a:spcPts val="0"/>
                </a:spcAft>
              </a:pPr>
              <a:r>
                <a:rPr lang="en-US" sz="1600" b="1" dirty="0">
                  <a:solidFill>
                    <a:srgbClr val="000000"/>
                  </a:solidFill>
                  <a:latin typeface="Arial Black"/>
                  <a:cs typeface="Arial Black"/>
                </a:rPr>
                <a:t>MIT</a:t>
              </a:r>
            </a:p>
            <a:p>
              <a:pPr algn="ctr" defTabSz="455391" eaLnBrk="1" fontAlgn="auto" hangingPunct="1">
                <a:spcBef>
                  <a:spcPts val="0"/>
                </a:spcBef>
                <a:spcAft>
                  <a:spcPts val="0"/>
                </a:spcAft>
              </a:pPr>
              <a:r>
                <a:rPr lang="en-US" sz="1600" b="1" dirty="0" err="1">
                  <a:solidFill>
                    <a:srgbClr val="000000"/>
                  </a:solidFill>
                  <a:latin typeface="Arial Black"/>
                  <a:cs typeface="Arial Black"/>
                </a:rPr>
                <a:t>SuperCloud</a:t>
              </a:r>
              <a:endParaRPr lang="en-US" sz="1600" b="1" dirty="0">
                <a:solidFill>
                  <a:srgbClr val="000000"/>
                </a:solidFill>
                <a:latin typeface="Arial Black"/>
                <a:cs typeface="Arial Black"/>
              </a:endParaRPr>
            </a:p>
          </p:txBody>
        </p:sp>
        <p:sp>
          <p:nvSpPr>
            <p:cNvPr id="87" name="Rectangle 86"/>
            <p:cNvSpPr/>
            <p:nvPr/>
          </p:nvSpPr>
          <p:spPr>
            <a:xfrm>
              <a:off x="764889" y="1124563"/>
              <a:ext cx="1858851" cy="349098"/>
            </a:xfrm>
            <a:prstGeom prst="rect">
              <a:avLst/>
            </a:prstGeom>
          </p:spPr>
          <p:txBody>
            <a:bodyPr wrap="none" lIns="101882" tIns="50941" rIns="101882" bIns="50941">
              <a:spAutoFit/>
            </a:bodyPr>
            <a:lstStyle/>
            <a:p>
              <a:pPr defTabSz="910773" eaLnBrk="1" fontAlgn="auto" hangingPunct="1">
                <a:spcBef>
                  <a:spcPts val="0"/>
                </a:spcBef>
                <a:spcAft>
                  <a:spcPts val="0"/>
                </a:spcAft>
                <a:defRPr/>
              </a:pPr>
              <a:r>
                <a:rPr lang="en-US" sz="1600" b="1" kern="0" dirty="0">
                  <a:solidFill>
                    <a:sysClr val="windowText" lastClr="000000"/>
                  </a:solidFill>
                  <a:latin typeface="Arial"/>
                </a:rPr>
                <a:t>Enterprise Cloud</a:t>
              </a:r>
            </a:p>
          </p:txBody>
        </p:sp>
        <p:sp>
          <p:nvSpPr>
            <p:cNvPr id="88" name="Rectangle 87"/>
            <p:cNvSpPr/>
            <p:nvPr/>
          </p:nvSpPr>
          <p:spPr>
            <a:xfrm>
              <a:off x="764889" y="3486763"/>
              <a:ext cx="1676209" cy="349098"/>
            </a:xfrm>
            <a:prstGeom prst="rect">
              <a:avLst/>
            </a:prstGeom>
          </p:spPr>
          <p:txBody>
            <a:bodyPr wrap="none" lIns="101882" tIns="50941" rIns="101882" bIns="50941">
              <a:spAutoFit/>
            </a:bodyPr>
            <a:lstStyle/>
            <a:p>
              <a:pPr defTabSz="910773" eaLnBrk="1" fontAlgn="auto" hangingPunct="1">
                <a:spcBef>
                  <a:spcPts val="0"/>
                </a:spcBef>
                <a:spcAft>
                  <a:spcPts val="0"/>
                </a:spcAft>
                <a:defRPr/>
              </a:pPr>
              <a:r>
                <a:rPr lang="en-US" sz="1600" b="1" kern="0" dirty="0">
                  <a:solidFill>
                    <a:sysClr val="windowText" lastClr="000000"/>
                  </a:solidFill>
                  <a:latin typeface="Arial"/>
                </a:rPr>
                <a:t>Big Data Cloud</a:t>
              </a:r>
            </a:p>
          </p:txBody>
        </p:sp>
        <p:sp>
          <p:nvSpPr>
            <p:cNvPr id="89" name="Rectangle 88"/>
            <p:cNvSpPr/>
            <p:nvPr/>
          </p:nvSpPr>
          <p:spPr>
            <a:xfrm>
              <a:off x="3654703" y="3486763"/>
              <a:ext cx="1756359" cy="349098"/>
            </a:xfrm>
            <a:prstGeom prst="rect">
              <a:avLst/>
            </a:prstGeom>
          </p:spPr>
          <p:txBody>
            <a:bodyPr wrap="none" lIns="101882" tIns="50941" rIns="101882" bIns="50941">
              <a:spAutoFit/>
            </a:bodyPr>
            <a:lstStyle/>
            <a:p>
              <a:pPr defTabSz="910773" eaLnBrk="1" fontAlgn="auto" hangingPunct="1">
                <a:spcBef>
                  <a:spcPts val="0"/>
                </a:spcBef>
                <a:spcAft>
                  <a:spcPts val="0"/>
                </a:spcAft>
                <a:defRPr/>
              </a:pPr>
              <a:r>
                <a:rPr lang="en-US" sz="1600" b="1" kern="0" dirty="0">
                  <a:solidFill>
                    <a:sysClr val="windowText" lastClr="000000"/>
                  </a:solidFill>
                  <a:latin typeface="Arial"/>
                </a:rPr>
                <a:t>Database Cloud</a:t>
              </a:r>
            </a:p>
          </p:txBody>
        </p:sp>
        <p:sp>
          <p:nvSpPr>
            <p:cNvPr id="90" name="Rectangle 89"/>
            <p:cNvSpPr/>
            <p:nvPr/>
          </p:nvSpPr>
          <p:spPr>
            <a:xfrm>
              <a:off x="3663256" y="1092661"/>
              <a:ext cx="1733015" cy="349098"/>
            </a:xfrm>
            <a:prstGeom prst="rect">
              <a:avLst/>
            </a:prstGeom>
          </p:spPr>
          <p:txBody>
            <a:bodyPr wrap="none" lIns="101882" tIns="50941" rIns="101882" bIns="50941">
              <a:spAutoFit/>
            </a:bodyPr>
            <a:lstStyle/>
            <a:p>
              <a:pPr defTabSz="910773" eaLnBrk="1" fontAlgn="auto" hangingPunct="1">
                <a:spcBef>
                  <a:spcPts val="0"/>
                </a:spcBef>
                <a:spcAft>
                  <a:spcPts val="0"/>
                </a:spcAft>
                <a:defRPr/>
              </a:pPr>
              <a:r>
                <a:rPr lang="en-US" sz="1600" b="1" kern="0" dirty="0">
                  <a:solidFill>
                    <a:sysClr val="windowText" lastClr="000000"/>
                  </a:solidFill>
                  <a:latin typeface="Arial"/>
                </a:rPr>
                <a:t>Compute Cloud</a:t>
              </a:r>
            </a:p>
          </p:txBody>
        </p:sp>
      </p:grpSp>
      <p:sp>
        <p:nvSpPr>
          <p:cNvPr id="91" name="Rectangle 2"/>
          <p:cNvSpPr txBox="1">
            <a:spLocks noChangeArrowheads="1"/>
          </p:cNvSpPr>
          <p:nvPr/>
        </p:nvSpPr>
        <p:spPr bwMode="auto">
          <a:xfrm>
            <a:off x="1905004" y="914400"/>
            <a:ext cx="5118213" cy="533400"/>
          </a:xfrm>
          <a:prstGeom prst="rect">
            <a:avLst/>
          </a:prstGeom>
          <a:noFill/>
          <a:ln w="9525">
            <a:noFill/>
            <a:miter lim="800000"/>
            <a:headEnd/>
            <a:tailEnd/>
          </a:ln>
          <a:effectLst/>
        </p:spPr>
        <p:txBody>
          <a:bodyPr vert="horz" wrap="square" lIns="91702" tIns="45849" rIns="91702" bIns="45849" numCol="1" anchor="ctr" anchorCtr="0" compatLnSpc="1">
            <a:prstTxWarp prst="textNoShape">
              <a:avLst/>
            </a:prstTxWarp>
            <a:noAutofit/>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pPr defTabSz="455391">
              <a:lnSpc>
                <a:spcPct val="100000"/>
              </a:lnSpc>
            </a:pPr>
            <a:r>
              <a:rPr lang="en-US" sz="2000" dirty="0">
                <a:solidFill>
                  <a:srgbClr val="003767"/>
                </a:solidFill>
                <a:latin typeface="Arial" charset="0"/>
                <a:ea typeface="ＭＳ Ｐゴシック" charset="0"/>
                <a:cs typeface="ＭＳ Ｐゴシック" charset="0"/>
              </a:rPr>
              <a:t>MIT </a:t>
            </a:r>
            <a:r>
              <a:rPr lang="en-US" sz="2000" dirty="0" err="1">
                <a:solidFill>
                  <a:srgbClr val="003767"/>
                </a:solidFill>
                <a:latin typeface="Arial" charset="0"/>
                <a:ea typeface="ＭＳ Ｐゴシック" charset="0"/>
                <a:cs typeface="ＭＳ Ｐゴシック" charset="0"/>
              </a:rPr>
              <a:t>SuperCloud</a:t>
            </a:r>
            <a:r>
              <a:rPr lang="en-US" sz="2000" dirty="0">
                <a:solidFill>
                  <a:srgbClr val="003767"/>
                </a:solidFill>
                <a:latin typeface="Arial" charset="0"/>
                <a:ea typeface="ＭＳ Ｐゴシック" charset="0"/>
                <a:cs typeface="ＭＳ Ｐゴシック" charset="0"/>
              </a:rPr>
              <a:t> merges four clouds</a:t>
            </a:r>
          </a:p>
        </p:txBody>
      </p:sp>
      <p:sp>
        <p:nvSpPr>
          <p:cNvPr id="92" name="Rectangle 91"/>
          <p:cNvSpPr/>
          <p:nvPr/>
        </p:nvSpPr>
        <p:spPr>
          <a:xfrm>
            <a:off x="955737" y="6400380"/>
            <a:ext cx="5232627" cy="452104"/>
          </a:xfrm>
          <a:prstGeom prst="rect">
            <a:avLst/>
          </a:prstGeom>
        </p:spPr>
        <p:txBody>
          <a:bodyPr wrap="square" lIns="81976" tIns="40986" rIns="81976" bIns="40986">
            <a:spAutoFit/>
          </a:bodyPr>
          <a:lstStyle/>
          <a:p>
            <a:pPr defTabSz="912264" eaLnBrk="1" fontAlgn="auto" hangingPunct="1">
              <a:spcBef>
                <a:spcPts val="0"/>
              </a:spcBef>
              <a:spcAft>
                <a:spcPts val="0"/>
              </a:spcAft>
            </a:pPr>
            <a:r>
              <a:rPr lang="en-US" sz="1200" i="1" dirty="0" err="1">
                <a:solidFill>
                  <a:srgbClr val="000000"/>
                </a:solidFill>
                <a:latin typeface="Arial"/>
              </a:rPr>
              <a:t>LLSuperCloud</a:t>
            </a:r>
            <a:r>
              <a:rPr lang="en-US" sz="1200" i="1" dirty="0">
                <a:solidFill>
                  <a:srgbClr val="000000"/>
                </a:solidFill>
                <a:latin typeface="Arial"/>
              </a:rPr>
              <a:t>: Sharing HPC Systems for Diverse Rapid Prototyping</a:t>
            </a:r>
            <a:r>
              <a:rPr lang="en-US" sz="1200" dirty="0">
                <a:solidFill>
                  <a:srgbClr val="000000"/>
                </a:solidFill>
                <a:latin typeface="Arial"/>
              </a:rPr>
              <a:t>,  IEEE HPEC 2013 </a:t>
            </a:r>
          </a:p>
        </p:txBody>
      </p:sp>
      <p:sp>
        <p:nvSpPr>
          <p:cNvPr id="93" name="Text Box 8"/>
          <p:cNvSpPr txBox="1">
            <a:spLocks noChangeArrowheads="1"/>
          </p:cNvSpPr>
          <p:nvPr/>
        </p:nvSpPr>
        <p:spPr bwMode="auto">
          <a:xfrm>
            <a:off x="7905265" y="5884579"/>
            <a:ext cx="823389"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Fitness</a:t>
            </a:r>
          </a:p>
          <a:p>
            <a:pPr algn="ctr" defTabSz="456029"/>
            <a:r>
              <a:rPr lang="en-US" b="1" dirty="0" err="1" smtClean="0">
                <a:solidFill>
                  <a:srgbClr val="008000"/>
                </a:solidFill>
              </a:rPr>
              <a:t>Wearables</a:t>
            </a:r>
            <a:endParaRPr lang="en-US" b="1" dirty="0">
              <a:solidFill>
                <a:srgbClr val="008000"/>
              </a:solidFill>
            </a:endParaRPr>
          </a:p>
        </p:txBody>
      </p:sp>
    </p:spTree>
    <p:extLst>
      <p:ext uri="{BB962C8B-B14F-4D97-AF65-F5344CB8AC3E}">
        <p14:creationId xmlns:p14="http://schemas.microsoft.com/office/powerpoint/2010/main" val="92661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Straight Connector 185"/>
          <p:cNvCxnSpPr/>
          <p:nvPr/>
        </p:nvCxnSpPr>
        <p:spPr bwMode="auto">
          <a:xfrm>
            <a:off x="2133601" y="21039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66800" y="100584"/>
            <a:ext cx="7391400" cy="813816"/>
          </a:xfrm>
        </p:spPr>
        <p:txBody>
          <a:bodyPr/>
          <a:lstStyle/>
          <a:p>
            <a:r>
              <a:rPr lang="en-US" dirty="0" smtClean="0"/>
              <a:t>Systems Architecture</a:t>
            </a:r>
            <a:br>
              <a:rPr lang="en-US" dirty="0" smtClean="0"/>
            </a:br>
            <a:r>
              <a:rPr lang="en-US" sz="2400" dirty="0" smtClean="0"/>
              <a:t>Data Velocity </a:t>
            </a:r>
            <a:r>
              <a:rPr lang="en-US" sz="2400" dirty="0" smtClean="0">
                <a:sym typeface="Symbol"/>
              </a:rPr>
              <a:t></a:t>
            </a:r>
            <a:r>
              <a:rPr lang="en-US" sz="2400" dirty="0" smtClean="0"/>
              <a:t> </a:t>
            </a:r>
            <a:r>
              <a:rPr lang="en-US" sz="2400" dirty="0"/>
              <a:t>Databases</a:t>
            </a:r>
          </a:p>
        </p:txBody>
      </p:sp>
      <p:sp>
        <p:nvSpPr>
          <p:cNvPr id="52" name="Rectangle 51"/>
          <p:cNvSpPr/>
          <p:nvPr/>
        </p:nvSpPr>
        <p:spPr bwMode="auto">
          <a:xfrm>
            <a:off x="0" y="983718"/>
            <a:ext cx="9144000" cy="3362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29" tIns="45714" rIns="91429" bIns="45714" numCol="1" rtlCol="0" anchor="ctr" anchorCtr="0" compatLnSpc="1">
            <a:prstTxWarp prst="textNoShape">
              <a:avLst/>
            </a:prstTxWarp>
          </a:bodyPr>
          <a:lstStyle/>
          <a:p>
            <a:pPr algn="ctr" defTabSz="914293"/>
            <a:endParaRPr lang="en-US" sz="1400" b="1" dirty="0"/>
          </a:p>
        </p:txBody>
      </p:sp>
      <p:cxnSp>
        <p:nvCxnSpPr>
          <p:cNvPr id="53" name="Straight Connector 52"/>
          <p:cNvCxnSpPr/>
          <p:nvPr/>
        </p:nvCxnSpPr>
        <p:spPr bwMode="auto">
          <a:xfrm>
            <a:off x="5025966" y="19515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bwMode="auto">
          <a:xfrm flipH="1">
            <a:off x="7613162" y="1937850"/>
            <a:ext cx="6838" cy="474322"/>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11749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6551309"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bwMode="auto">
          <a:xfrm>
            <a:off x="7447372"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bwMode="auto">
          <a:xfrm>
            <a:off x="83434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bwMode="auto">
          <a:xfrm>
            <a:off x="2070994"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bwMode="auto">
          <a:xfrm>
            <a:off x="2967057"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bwMode="auto">
          <a:xfrm>
            <a:off x="3863120"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bwMode="auto">
          <a:xfrm>
            <a:off x="4759183"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bwMode="auto">
          <a:xfrm>
            <a:off x="5655246"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sp>
        <p:nvSpPr>
          <p:cNvPr id="102" name="Rectangle 33"/>
          <p:cNvSpPr>
            <a:spLocks noChangeArrowheads="1"/>
          </p:cNvSpPr>
          <p:nvPr/>
        </p:nvSpPr>
        <p:spPr bwMode="auto">
          <a:xfrm>
            <a:off x="267857" y="2262297"/>
            <a:ext cx="8623443" cy="2831178"/>
          </a:xfrm>
          <a:prstGeom prst="rect">
            <a:avLst/>
          </a:prstGeom>
          <a:ln>
            <a:solidFill>
              <a:srgbClr val="4F81BD"/>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lIns="91205" tIns="45604" rIns="91205" bIns="45604" anchor="ctr"/>
          <a:lstStyle/>
          <a:p>
            <a:pPr algn="ctr" defTabSz="456029">
              <a:defRPr/>
            </a:pPr>
            <a:endParaRPr lang="en-US" sz="1200" b="1" dirty="0">
              <a:solidFill>
                <a:srgbClr val="000000"/>
              </a:solidFill>
              <a:latin typeface="Arial"/>
              <a:ea typeface="ＭＳ Ｐゴシック" pitchFamily="48" charset="-128"/>
            </a:endParaRPr>
          </a:p>
        </p:txBody>
      </p:sp>
      <p:sp>
        <p:nvSpPr>
          <p:cNvPr id="103" name="TextBox 102"/>
          <p:cNvSpPr txBox="1"/>
          <p:nvPr/>
        </p:nvSpPr>
        <p:spPr>
          <a:xfrm>
            <a:off x="6820877" y="983274"/>
            <a:ext cx="1524000" cy="261598"/>
          </a:xfrm>
          <a:prstGeom prst="rect">
            <a:avLst/>
          </a:prstGeom>
          <a:noFill/>
        </p:spPr>
        <p:txBody>
          <a:bodyPr lIns="91205" tIns="45604" rIns="91205" bIns="45604">
            <a:spAutoFit/>
          </a:bodyPr>
          <a:lstStyle/>
          <a:p>
            <a:pPr algn="ctr" defTabSz="456029">
              <a:defRPr/>
            </a:pPr>
            <a:r>
              <a:rPr lang="en-US" sz="1100" b="1" dirty="0">
                <a:solidFill>
                  <a:srgbClr val="800040"/>
                </a:solidFill>
                <a:latin typeface="Arial"/>
              </a:rPr>
              <a:t>Elderly</a:t>
            </a:r>
          </a:p>
        </p:txBody>
      </p:sp>
      <p:sp>
        <p:nvSpPr>
          <p:cNvPr id="114" name="TextBox 113"/>
          <p:cNvSpPr txBox="1"/>
          <p:nvPr/>
        </p:nvSpPr>
        <p:spPr>
          <a:xfrm>
            <a:off x="1447800" y="981685"/>
            <a:ext cx="13716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Kids</a:t>
            </a:r>
          </a:p>
        </p:txBody>
      </p:sp>
      <p:sp>
        <p:nvSpPr>
          <p:cNvPr id="115" name="TextBox 114"/>
          <p:cNvSpPr txBox="1"/>
          <p:nvPr/>
        </p:nvSpPr>
        <p:spPr>
          <a:xfrm>
            <a:off x="4495800" y="981685"/>
            <a:ext cx="11430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Adults</a:t>
            </a:r>
          </a:p>
        </p:txBody>
      </p:sp>
      <p:sp>
        <p:nvSpPr>
          <p:cNvPr id="116" name="Text Box 8"/>
          <p:cNvSpPr txBox="1">
            <a:spLocks noChangeArrowheads="1"/>
          </p:cNvSpPr>
          <p:nvPr/>
        </p:nvSpPr>
        <p:spPr bwMode="auto">
          <a:xfrm>
            <a:off x="7022328" y="5884579"/>
            <a:ext cx="86346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Classroom</a:t>
            </a:r>
          </a:p>
          <a:p>
            <a:pPr algn="ctr" defTabSz="456029"/>
            <a:r>
              <a:rPr lang="en-US" b="1" dirty="0" smtClean="0">
                <a:solidFill>
                  <a:srgbClr val="008000"/>
                </a:solidFill>
              </a:rPr>
              <a:t>Tablets</a:t>
            </a:r>
            <a:endParaRPr lang="en-US" b="1" dirty="0">
              <a:solidFill>
                <a:srgbClr val="008000"/>
              </a:solidFill>
            </a:endParaRPr>
          </a:p>
        </p:txBody>
      </p:sp>
      <p:sp>
        <p:nvSpPr>
          <p:cNvPr id="117" name="Text Box 8"/>
          <p:cNvSpPr txBox="1">
            <a:spLocks noChangeArrowheads="1"/>
          </p:cNvSpPr>
          <p:nvPr/>
        </p:nvSpPr>
        <p:spPr bwMode="auto">
          <a:xfrm>
            <a:off x="3774886" y="5781855"/>
            <a:ext cx="184191" cy="24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endParaRPr lang="en-US" b="1" dirty="0">
              <a:solidFill>
                <a:srgbClr val="000000"/>
              </a:solidFill>
            </a:endParaRPr>
          </a:p>
        </p:txBody>
      </p:sp>
      <p:sp>
        <p:nvSpPr>
          <p:cNvPr id="118" name="Text Box 8"/>
          <p:cNvSpPr txBox="1">
            <a:spLocks noChangeArrowheads="1"/>
          </p:cNvSpPr>
          <p:nvPr/>
        </p:nvSpPr>
        <p:spPr bwMode="auto">
          <a:xfrm>
            <a:off x="3579763" y="5875404"/>
            <a:ext cx="82545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Commuter</a:t>
            </a:r>
          </a:p>
          <a:p>
            <a:pPr algn="ctr" defTabSz="456029"/>
            <a:r>
              <a:rPr lang="en-US" b="1" dirty="0" smtClean="0">
                <a:solidFill>
                  <a:srgbClr val="008000"/>
                </a:solidFill>
              </a:rPr>
              <a:t>Vehicles</a:t>
            </a:r>
            <a:endParaRPr lang="en-US" b="1" dirty="0">
              <a:solidFill>
                <a:srgbClr val="008000"/>
              </a:solidFill>
            </a:endParaRPr>
          </a:p>
        </p:txBody>
      </p:sp>
      <p:sp>
        <p:nvSpPr>
          <p:cNvPr id="120" name="Text Box 8"/>
          <p:cNvSpPr txBox="1">
            <a:spLocks noChangeArrowheads="1"/>
          </p:cNvSpPr>
          <p:nvPr/>
        </p:nvSpPr>
        <p:spPr bwMode="auto">
          <a:xfrm>
            <a:off x="828025"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Security</a:t>
            </a:r>
            <a:endParaRPr lang="en-US" b="1" dirty="0">
              <a:solidFill>
                <a:srgbClr val="008000"/>
              </a:solidFill>
            </a:endParaRPr>
          </a:p>
        </p:txBody>
      </p:sp>
      <p:sp>
        <p:nvSpPr>
          <p:cNvPr id="121" name="Text Box 8"/>
          <p:cNvSpPr txBox="1">
            <a:spLocks noChangeArrowheads="1"/>
          </p:cNvSpPr>
          <p:nvPr/>
        </p:nvSpPr>
        <p:spPr bwMode="auto">
          <a:xfrm>
            <a:off x="6124307" y="5884579"/>
            <a:ext cx="1026911"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Student</a:t>
            </a:r>
          </a:p>
          <a:p>
            <a:pPr algn="ctr" defTabSz="456029"/>
            <a:r>
              <a:rPr lang="en-US" b="1" dirty="0" smtClean="0">
                <a:solidFill>
                  <a:srgbClr val="008000"/>
                </a:solidFill>
              </a:rPr>
              <a:t>Smartphones</a:t>
            </a:r>
            <a:endParaRPr lang="en-US" b="1" dirty="0">
              <a:solidFill>
                <a:srgbClr val="008000"/>
              </a:solidFill>
            </a:endParaRPr>
          </a:p>
        </p:txBody>
      </p:sp>
      <p:sp>
        <p:nvSpPr>
          <p:cNvPr id="122" name="Text Box 8"/>
          <p:cNvSpPr txBox="1">
            <a:spLocks noChangeArrowheads="1"/>
          </p:cNvSpPr>
          <p:nvPr/>
        </p:nvSpPr>
        <p:spPr bwMode="auto">
          <a:xfrm>
            <a:off x="2572534"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Usage</a:t>
            </a:r>
            <a:endParaRPr lang="en-US" b="1" dirty="0">
              <a:solidFill>
                <a:srgbClr val="008000"/>
              </a:solidFill>
            </a:endParaRPr>
          </a:p>
        </p:txBody>
      </p:sp>
      <p:sp>
        <p:nvSpPr>
          <p:cNvPr id="123" name="Text Box 8"/>
          <p:cNvSpPr txBox="1">
            <a:spLocks noChangeArrowheads="1"/>
          </p:cNvSpPr>
          <p:nvPr/>
        </p:nvSpPr>
        <p:spPr bwMode="auto">
          <a:xfrm>
            <a:off x="1573586" y="5874885"/>
            <a:ext cx="96797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Environment</a:t>
            </a:r>
            <a:endParaRPr lang="en-US" b="1" dirty="0">
              <a:solidFill>
                <a:srgbClr val="008000"/>
              </a:solidFill>
            </a:endParaRPr>
          </a:p>
        </p:txBody>
      </p:sp>
      <p:sp>
        <p:nvSpPr>
          <p:cNvPr id="124" name="TextBox 123"/>
          <p:cNvSpPr txBox="1"/>
          <p:nvPr/>
        </p:nvSpPr>
        <p:spPr>
          <a:xfrm>
            <a:off x="8927886" y="5373077"/>
            <a:ext cx="187049" cy="308028"/>
          </a:xfrm>
          <a:prstGeom prst="rect">
            <a:avLst/>
          </a:prstGeom>
          <a:noFill/>
        </p:spPr>
        <p:txBody>
          <a:bodyPr wrap="none" lIns="91205" tIns="45604" rIns="91205" bIns="45604" rtlCol="0">
            <a:spAutoFit/>
          </a:bodyPr>
          <a:lstStyle/>
          <a:p>
            <a:pPr algn="ctr" defTabSz="456029"/>
            <a:endParaRPr lang="en-US" sz="1400" b="1" dirty="0">
              <a:solidFill>
                <a:srgbClr val="000000"/>
              </a:solidFill>
              <a:latin typeface="Arial"/>
            </a:endParaRPr>
          </a:p>
        </p:txBody>
      </p:sp>
      <p:pic>
        <p:nvPicPr>
          <p:cNvPr id="125" name="Picture 124" descr="Old-People.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54090" y="1238217"/>
            <a:ext cx="1065734" cy="914400"/>
          </a:xfrm>
          <a:prstGeom prst="rect">
            <a:avLst/>
          </a:prstGeom>
          <a:ln w="12700" cmpd="sng">
            <a:solidFill>
              <a:srgbClr val="800000"/>
            </a:solidFill>
          </a:ln>
        </p:spPr>
      </p:pic>
      <p:pic>
        <p:nvPicPr>
          <p:cNvPr id="126" name="Picture 125" descr="adult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77191" y="1238217"/>
            <a:ext cx="1110996" cy="914400"/>
          </a:xfrm>
          <a:prstGeom prst="rect">
            <a:avLst/>
          </a:prstGeom>
          <a:ln w="12700" cmpd="sng">
            <a:solidFill>
              <a:srgbClr val="800000"/>
            </a:solidFill>
          </a:ln>
        </p:spPr>
      </p:pic>
      <p:pic>
        <p:nvPicPr>
          <p:cNvPr id="127" name="Picture 126" descr="kids-playing.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16096" y="1238217"/>
            <a:ext cx="1233193" cy="914400"/>
          </a:xfrm>
          <a:prstGeom prst="rect">
            <a:avLst/>
          </a:prstGeom>
          <a:ln w="12700" cmpd="sng">
            <a:solidFill>
              <a:srgbClr val="800000"/>
            </a:solidFill>
          </a:ln>
        </p:spPr>
      </p:pic>
      <p:pic>
        <p:nvPicPr>
          <p:cNvPr id="128" name="Picture 127" descr="officebuilding.jp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43000" y="5230468"/>
            <a:ext cx="1854200" cy="688104"/>
          </a:xfrm>
          <a:prstGeom prst="rect">
            <a:avLst/>
          </a:prstGeom>
          <a:ln w="12700" cmpd="sng">
            <a:solidFill>
              <a:srgbClr val="009D00"/>
            </a:solidFill>
          </a:ln>
        </p:spPr>
      </p:pic>
      <p:pic>
        <p:nvPicPr>
          <p:cNvPr id="129" name="Picture 128" descr="cars.jpg"/>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612694" y="5227491"/>
            <a:ext cx="2301485" cy="685800"/>
          </a:xfrm>
          <a:prstGeom prst="rect">
            <a:avLst/>
          </a:prstGeom>
          <a:ln w="12700" cmpd="sng">
            <a:solidFill>
              <a:schemeClr val="accent6"/>
            </a:solidFill>
          </a:ln>
        </p:spPr>
      </p:pic>
      <p:pic>
        <p:nvPicPr>
          <p:cNvPr id="130" name="Picture 129" descr="Mountain_View_High_School_building.jpg"/>
          <p:cNvPicPr>
            <a:picLocks noChangeAspect="1"/>
          </p:cNvPicPr>
          <p:nvPr/>
        </p:nvPicPr>
        <p:blipFill rotWithShape="1">
          <a:blip r:embed="rId8" cstate="print">
            <a:extLst>
              <a:ext uri="{28A0092B-C50C-407E-A947-70E740481C1C}">
                <a14:useLocalDpi xmlns:a14="http://schemas.microsoft.com/office/drawing/2010/main"/>
              </a:ext>
            </a:extLst>
          </a:blip>
          <a:srcRect l="-1"/>
          <a:stretch/>
        </p:blipFill>
        <p:spPr>
          <a:xfrm>
            <a:off x="6423768" y="5231975"/>
            <a:ext cx="2059057" cy="680821"/>
          </a:xfrm>
          <a:prstGeom prst="rect">
            <a:avLst/>
          </a:prstGeom>
          <a:ln w="12700" cmpd="sng">
            <a:solidFill>
              <a:srgbClr val="009D00"/>
            </a:solidFill>
          </a:ln>
        </p:spPr>
      </p:pic>
      <p:sp>
        <p:nvSpPr>
          <p:cNvPr id="131" name="Text Box 8"/>
          <p:cNvSpPr txBox="1">
            <a:spLocks noChangeArrowheads="1"/>
          </p:cNvSpPr>
          <p:nvPr/>
        </p:nvSpPr>
        <p:spPr bwMode="auto">
          <a:xfrm>
            <a:off x="4380328" y="5875404"/>
            <a:ext cx="697528"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Work</a:t>
            </a:r>
          </a:p>
          <a:p>
            <a:pPr algn="ctr" defTabSz="456029"/>
            <a:r>
              <a:rPr lang="en-US" b="1" dirty="0" smtClean="0">
                <a:solidFill>
                  <a:srgbClr val="008000"/>
                </a:solidFill>
              </a:rPr>
              <a:t>Vehicles</a:t>
            </a:r>
            <a:endParaRPr lang="en-US" b="1" dirty="0">
              <a:solidFill>
                <a:srgbClr val="008000"/>
              </a:solidFill>
            </a:endParaRPr>
          </a:p>
        </p:txBody>
      </p:sp>
      <p:sp>
        <p:nvSpPr>
          <p:cNvPr id="132" name="Text Box 8"/>
          <p:cNvSpPr txBox="1">
            <a:spLocks noChangeArrowheads="1"/>
          </p:cNvSpPr>
          <p:nvPr/>
        </p:nvSpPr>
        <p:spPr bwMode="auto">
          <a:xfrm>
            <a:off x="5204887" y="5875404"/>
            <a:ext cx="77561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Transport</a:t>
            </a:r>
          </a:p>
          <a:p>
            <a:pPr algn="ctr" defTabSz="456029"/>
            <a:r>
              <a:rPr lang="en-US" b="1" dirty="0" smtClean="0">
                <a:solidFill>
                  <a:srgbClr val="008000"/>
                </a:solidFill>
              </a:rPr>
              <a:t>Vehicles</a:t>
            </a:r>
            <a:endParaRPr lang="en-US" b="1" dirty="0">
              <a:solidFill>
                <a:srgbClr val="008000"/>
              </a:solidFill>
            </a:endParaRPr>
          </a:p>
        </p:txBody>
      </p:sp>
      <p:grpSp>
        <p:nvGrpSpPr>
          <p:cNvPr id="138" name="Group 137"/>
          <p:cNvGrpSpPr/>
          <p:nvPr/>
        </p:nvGrpSpPr>
        <p:grpSpPr>
          <a:xfrm>
            <a:off x="426077" y="2327798"/>
            <a:ext cx="8248493" cy="2629132"/>
            <a:chOff x="617342" y="2627536"/>
            <a:chExt cx="5474484" cy="1744942"/>
          </a:xfrm>
        </p:grpSpPr>
        <p:grpSp>
          <p:nvGrpSpPr>
            <p:cNvPr id="139" name="Group 138"/>
            <p:cNvGrpSpPr/>
            <p:nvPr/>
          </p:nvGrpSpPr>
          <p:grpSpPr>
            <a:xfrm>
              <a:off x="617342" y="2964859"/>
              <a:ext cx="742794" cy="870771"/>
              <a:chOff x="617342" y="2964859"/>
              <a:chExt cx="742794" cy="870771"/>
            </a:xfrm>
          </p:grpSpPr>
          <p:sp>
            <p:nvSpPr>
              <p:cNvPr id="175" name="AutoShape 50"/>
              <p:cNvSpPr>
                <a:spLocks noChangeArrowheads="1"/>
              </p:cNvSpPr>
              <p:nvPr/>
            </p:nvSpPr>
            <p:spPr bwMode="auto">
              <a:xfrm>
                <a:off x="617342" y="3444095"/>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6" name="AutoShape 50"/>
              <p:cNvSpPr>
                <a:spLocks noChangeArrowheads="1"/>
              </p:cNvSpPr>
              <p:nvPr/>
            </p:nvSpPr>
            <p:spPr bwMode="auto">
              <a:xfrm>
                <a:off x="617342" y="3204478"/>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7" name="AutoShape 50"/>
              <p:cNvSpPr>
                <a:spLocks noChangeArrowheads="1"/>
              </p:cNvSpPr>
              <p:nvPr/>
            </p:nvSpPr>
            <p:spPr bwMode="auto">
              <a:xfrm>
                <a:off x="617342" y="2964859"/>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40" name="Right Arrow 139"/>
            <p:cNvSpPr/>
            <p:nvPr/>
          </p:nvSpPr>
          <p:spPr bwMode="auto">
            <a:xfrm>
              <a:off x="1385003" y="3311914"/>
              <a:ext cx="1035176"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41" name="Cloud 134"/>
            <p:cNvSpPr/>
            <p:nvPr/>
          </p:nvSpPr>
          <p:spPr>
            <a:xfrm>
              <a:off x="4287415" y="2793566"/>
              <a:ext cx="1804411" cy="113007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9525" cap="rnd">
              <a:solidFill>
                <a:schemeClr val="accent4"/>
              </a:solidFill>
            </a:ln>
            <a:effectLst>
              <a:outerShdw blurRad="63500" sx="102000" sy="102000" algn="ctr" rotWithShape="0">
                <a:srgbClr val="72DFD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lstStyle/>
            <a:p>
              <a:pPr algn="ctr" defTabSz="456029"/>
              <a:endParaRPr lang="en-US" sz="1000" b="1" dirty="0">
                <a:solidFill>
                  <a:srgbClr val="000000"/>
                </a:solidFill>
                <a:latin typeface="Arial"/>
              </a:endParaRPr>
            </a:p>
          </p:txBody>
        </p:sp>
        <p:sp>
          <p:nvSpPr>
            <p:cNvPr id="142" name="TextBox 141"/>
            <p:cNvSpPr txBox="1"/>
            <p:nvPr/>
          </p:nvSpPr>
          <p:spPr>
            <a:xfrm>
              <a:off x="4475696" y="2939578"/>
              <a:ext cx="1586190" cy="173629"/>
            </a:xfrm>
            <a:prstGeom prst="rect">
              <a:avLst/>
            </a:prstGeom>
            <a:noFill/>
          </p:spPr>
          <p:txBody>
            <a:bodyPr wrap="square" lIns="27432" tIns="27432" rIns="45720" bIns="18288" rtlCol="0">
              <a:spAutoFit/>
            </a:bodyPr>
            <a:lstStyle/>
            <a:p>
              <a:pPr algn="ctr" defTabSz="456029"/>
              <a:r>
                <a:rPr lang="en-US" sz="1400" b="1" dirty="0">
                  <a:solidFill>
                    <a:srgbClr val="000000"/>
                  </a:solidFill>
                  <a:latin typeface="Arial"/>
                </a:rPr>
                <a:t>Analytics</a:t>
              </a:r>
            </a:p>
          </p:txBody>
        </p:sp>
        <p:pic>
          <p:nvPicPr>
            <p:cNvPr id="143" name="Picture 142"/>
            <p:cNvPicPr>
              <a:picLocks noChangeAspect="1"/>
            </p:cNvPicPr>
            <p:nvPr/>
          </p:nvPicPr>
          <p:blipFill>
            <a:blip r:embed="rId9"/>
            <a:stretch>
              <a:fillRect/>
            </a:stretch>
          </p:blipFill>
          <p:spPr>
            <a:xfrm>
              <a:off x="5144494" y="3022640"/>
              <a:ext cx="725085" cy="734753"/>
            </a:xfrm>
            <a:prstGeom prst="rect">
              <a:avLst/>
            </a:prstGeom>
          </p:spPr>
        </p:pic>
        <p:sp>
          <p:nvSpPr>
            <p:cNvPr id="144" name="Rectangle 143"/>
            <p:cNvSpPr/>
            <p:nvPr/>
          </p:nvSpPr>
          <p:spPr bwMode="auto">
            <a:xfrm>
              <a:off x="1235820" y="4159247"/>
              <a:ext cx="4014451" cy="213231"/>
            </a:xfrm>
            <a:prstGeom prst="rect">
              <a:avLst/>
            </a:prstGeom>
            <a:solidFill>
              <a:srgbClr val="003767"/>
            </a:solidFill>
            <a:ln w="12700" cap="flat" cmpd="sng" algn="ctr">
              <a:solidFill>
                <a:schemeClr val="accent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Computing</a:t>
              </a:r>
            </a:p>
          </p:txBody>
        </p:sp>
        <p:sp>
          <p:nvSpPr>
            <p:cNvPr id="145" name="Rectangle 144"/>
            <p:cNvSpPr/>
            <p:nvPr/>
          </p:nvSpPr>
          <p:spPr bwMode="auto">
            <a:xfrm>
              <a:off x="1235820" y="2627536"/>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Web</a:t>
              </a:r>
            </a:p>
          </p:txBody>
        </p:sp>
        <p:sp>
          <p:nvSpPr>
            <p:cNvPr id="146" name="Rectangle 145"/>
            <p:cNvSpPr/>
            <p:nvPr/>
          </p:nvSpPr>
          <p:spPr>
            <a:xfrm>
              <a:off x="673898" y="3396051"/>
              <a:ext cx="594579" cy="192354"/>
            </a:xfrm>
            <a:prstGeom prst="rect">
              <a:avLst/>
            </a:prstGeom>
            <a:noFill/>
            <a:ln>
              <a:noFill/>
            </a:ln>
          </p:spPr>
          <p:txBody>
            <a:bodyPr wrap="square" lIns="0" rIns="0">
              <a:spAutoFit/>
            </a:bodyPr>
            <a:lstStyle/>
            <a:p>
              <a:pPr algn="ctr" defTabSz="456029">
                <a:lnSpc>
                  <a:spcPct val="90000"/>
                </a:lnSpc>
              </a:pPr>
              <a:r>
                <a:rPr lang="en-US" sz="1400" b="1" dirty="0">
                  <a:solidFill>
                    <a:srgbClr val="000000"/>
                  </a:solidFill>
                  <a:latin typeface="Arial"/>
                </a:rPr>
                <a:t>Raw Data</a:t>
              </a:r>
            </a:p>
          </p:txBody>
        </p:sp>
        <p:grpSp>
          <p:nvGrpSpPr>
            <p:cNvPr id="147" name="Group 146"/>
            <p:cNvGrpSpPr/>
            <p:nvPr/>
          </p:nvGrpSpPr>
          <p:grpSpPr>
            <a:xfrm>
              <a:off x="2642363" y="3075997"/>
              <a:ext cx="441032" cy="517018"/>
              <a:chOff x="2642363" y="3075997"/>
              <a:chExt cx="441032" cy="517018"/>
            </a:xfrm>
          </p:grpSpPr>
          <p:sp>
            <p:nvSpPr>
              <p:cNvPr id="172" name="AutoShape 50"/>
              <p:cNvSpPr>
                <a:spLocks noChangeArrowheads="1"/>
              </p:cNvSpPr>
              <p:nvPr/>
            </p:nvSpPr>
            <p:spPr bwMode="auto">
              <a:xfrm>
                <a:off x="2642363"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3" name="AutoShape 50"/>
              <p:cNvSpPr>
                <a:spLocks noChangeArrowheads="1"/>
              </p:cNvSpPr>
              <p:nvPr/>
            </p:nvSpPr>
            <p:spPr bwMode="auto">
              <a:xfrm>
                <a:off x="2642363"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4" name="AutoShape 50"/>
              <p:cNvSpPr>
                <a:spLocks noChangeArrowheads="1"/>
              </p:cNvSpPr>
              <p:nvPr/>
            </p:nvSpPr>
            <p:spPr bwMode="auto">
              <a:xfrm>
                <a:off x="2642363"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8" name="Group 147"/>
            <p:cNvGrpSpPr/>
            <p:nvPr/>
          </p:nvGrpSpPr>
          <p:grpSpPr>
            <a:xfrm>
              <a:off x="3248908" y="3075997"/>
              <a:ext cx="441032" cy="517018"/>
              <a:chOff x="3248908" y="3075997"/>
              <a:chExt cx="441032" cy="517018"/>
            </a:xfrm>
          </p:grpSpPr>
          <p:sp>
            <p:nvSpPr>
              <p:cNvPr id="169" name="AutoShape 50"/>
              <p:cNvSpPr>
                <a:spLocks noChangeArrowheads="1"/>
              </p:cNvSpPr>
              <p:nvPr/>
            </p:nvSpPr>
            <p:spPr bwMode="auto">
              <a:xfrm>
                <a:off x="3248908"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0" name="AutoShape 50"/>
              <p:cNvSpPr>
                <a:spLocks noChangeArrowheads="1"/>
              </p:cNvSpPr>
              <p:nvPr/>
            </p:nvSpPr>
            <p:spPr bwMode="auto">
              <a:xfrm>
                <a:off x="3248908"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1" name="AutoShape 50"/>
              <p:cNvSpPr>
                <a:spLocks noChangeArrowheads="1"/>
              </p:cNvSpPr>
              <p:nvPr/>
            </p:nvSpPr>
            <p:spPr bwMode="auto">
              <a:xfrm>
                <a:off x="3248908"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9" name="Group 148"/>
            <p:cNvGrpSpPr/>
            <p:nvPr/>
          </p:nvGrpSpPr>
          <p:grpSpPr>
            <a:xfrm>
              <a:off x="2915621" y="3253778"/>
              <a:ext cx="441032" cy="517018"/>
              <a:chOff x="2915621" y="3253778"/>
              <a:chExt cx="441032" cy="517018"/>
            </a:xfrm>
          </p:grpSpPr>
          <p:sp>
            <p:nvSpPr>
              <p:cNvPr id="166" name="AutoShape 50"/>
              <p:cNvSpPr>
                <a:spLocks noChangeArrowheads="1"/>
              </p:cNvSpPr>
              <p:nvPr/>
            </p:nvSpPr>
            <p:spPr bwMode="auto">
              <a:xfrm>
                <a:off x="2915621" y="3538323"/>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7" name="AutoShape 50"/>
              <p:cNvSpPr>
                <a:spLocks noChangeArrowheads="1"/>
              </p:cNvSpPr>
              <p:nvPr/>
            </p:nvSpPr>
            <p:spPr bwMode="auto">
              <a:xfrm>
                <a:off x="2915621" y="3396051"/>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8" name="AutoShape 50"/>
              <p:cNvSpPr>
                <a:spLocks noChangeArrowheads="1"/>
              </p:cNvSpPr>
              <p:nvPr/>
            </p:nvSpPr>
            <p:spPr bwMode="auto">
              <a:xfrm>
                <a:off x="2915621" y="3253778"/>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50" name="Right Arrow 149"/>
            <p:cNvSpPr/>
            <p:nvPr/>
          </p:nvSpPr>
          <p:spPr bwMode="auto">
            <a:xfrm>
              <a:off x="3852443" y="3478023"/>
              <a:ext cx="719552"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51" name="Right Arrow 150"/>
            <p:cNvSpPr/>
            <p:nvPr/>
          </p:nvSpPr>
          <p:spPr bwMode="auto">
            <a:xfrm rot="10800000">
              <a:off x="3852443" y="2891346"/>
              <a:ext cx="719552" cy="391535"/>
            </a:xfrm>
            <a:prstGeom prst="rightArrow">
              <a:avLst/>
            </a:prstGeom>
            <a:gradFill rotWithShape="0">
              <a:gsLst>
                <a:gs pos="0">
                  <a:schemeClr val="bg1">
                    <a:alpha val="19000"/>
                  </a:schemeClr>
                </a:gs>
                <a:gs pos="100000">
                  <a:srgbClr val="184B81"/>
                </a:gs>
              </a:gsLst>
              <a:lin ang="10800000" scaled="0"/>
            </a:gradFill>
            <a:ln>
              <a:noFill/>
            </a:ln>
            <a:effectLst/>
          </p:spPr>
          <p:txBody>
            <a:bodyPr wrap="none" anchor="ctr"/>
            <a:lstStyle/>
            <a:p>
              <a:pPr defTabSz="456029"/>
              <a:endParaRPr lang="en-US" dirty="0">
                <a:solidFill>
                  <a:srgbClr val="000000"/>
                </a:solidFill>
                <a:latin typeface="Arial"/>
              </a:endParaRPr>
            </a:p>
          </p:txBody>
        </p:sp>
        <p:sp>
          <p:nvSpPr>
            <p:cNvPr id="152" name="Rectangle 151"/>
            <p:cNvSpPr/>
            <p:nvPr/>
          </p:nvSpPr>
          <p:spPr bwMode="auto">
            <a:xfrm>
              <a:off x="1235820" y="3960037"/>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Scheduler</a:t>
              </a:r>
            </a:p>
          </p:txBody>
        </p:sp>
        <p:grpSp>
          <p:nvGrpSpPr>
            <p:cNvPr id="153" name="Group 152"/>
            <p:cNvGrpSpPr/>
            <p:nvPr/>
          </p:nvGrpSpPr>
          <p:grpSpPr>
            <a:xfrm>
              <a:off x="4229090" y="4222590"/>
              <a:ext cx="835787" cy="105045"/>
              <a:chOff x="4229090" y="4222590"/>
              <a:chExt cx="835787" cy="105045"/>
            </a:xfrm>
          </p:grpSpPr>
          <p:pic>
            <p:nvPicPr>
              <p:cNvPr id="164" name="Picture 163"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flipH="1">
                <a:off x="4229090" y="4224778"/>
                <a:ext cx="715346" cy="100668"/>
              </a:xfrm>
              <a:prstGeom prst="rect">
                <a:avLst/>
              </a:prstGeom>
            </p:spPr>
          </p:pic>
          <p:sp>
            <p:nvSpPr>
              <p:cNvPr id="165" name="Rectangle 164"/>
              <p:cNvSpPr/>
              <p:nvPr/>
            </p:nvSpPr>
            <p:spPr>
              <a:xfrm flipH="1">
                <a:off x="4970780" y="4222590"/>
                <a:ext cx="94097" cy="105045"/>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grpSp>
          <p:nvGrpSpPr>
            <p:cNvPr id="154" name="Group 153"/>
            <p:cNvGrpSpPr/>
            <p:nvPr/>
          </p:nvGrpSpPr>
          <p:grpSpPr>
            <a:xfrm>
              <a:off x="1444525" y="4222590"/>
              <a:ext cx="835788" cy="105045"/>
              <a:chOff x="1444525" y="4222590"/>
              <a:chExt cx="835788" cy="105045"/>
            </a:xfrm>
          </p:grpSpPr>
          <p:pic>
            <p:nvPicPr>
              <p:cNvPr id="162" name="Picture 161"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rot="10800000" flipH="1">
                <a:off x="1564966" y="4224779"/>
                <a:ext cx="715347" cy="100668"/>
              </a:xfrm>
              <a:prstGeom prst="rect">
                <a:avLst/>
              </a:prstGeom>
            </p:spPr>
          </p:pic>
          <p:sp>
            <p:nvSpPr>
              <p:cNvPr id="163" name="Rectangle 162"/>
              <p:cNvSpPr/>
              <p:nvPr/>
            </p:nvSpPr>
            <p:spPr>
              <a:xfrm rot="10800000" flipH="1">
                <a:off x="1444525" y="4222590"/>
                <a:ext cx="94097" cy="1050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sp>
          <p:nvSpPr>
            <p:cNvPr id="155" name="Rounded Rectangle 154"/>
            <p:cNvSpPr/>
            <p:nvPr/>
          </p:nvSpPr>
          <p:spPr>
            <a:xfrm>
              <a:off x="1419355" y="2827135"/>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6" name="Rounded Rectangle 155"/>
            <p:cNvSpPr/>
            <p:nvPr/>
          </p:nvSpPr>
          <p:spPr>
            <a:xfrm>
              <a:off x="1476758" y="2870302"/>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7" name="Rounded Rectangle 156"/>
            <p:cNvSpPr/>
            <p:nvPr/>
          </p:nvSpPr>
          <p:spPr>
            <a:xfrm>
              <a:off x="1534161" y="2911240"/>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1400" b="1" dirty="0">
                  <a:solidFill>
                    <a:srgbClr val="000000"/>
                  </a:solidFill>
                  <a:latin typeface="Arial"/>
                </a:rPr>
                <a:t>Ingest</a:t>
              </a:r>
            </a:p>
          </p:txBody>
        </p:sp>
        <p:cxnSp>
          <p:nvCxnSpPr>
            <p:cNvPr id="158" name="Straight Connector 157"/>
            <p:cNvCxnSpPr/>
            <p:nvPr/>
          </p:nvCxnSpPr>
          <p:spPr>
            <a:xfrm>
              <a:off x="1864938" y="3239344"/>
              <a:ext cx="0" cy="268243"/>
            </a:xfrm>
            <a:prstGeom prst="line">
              <a:avLst/>
            </a:prstGeom>
            <a:ln w="12700" cap="rnd">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9" name="Can 158"/>
            <p:cNvSpPr/>
            <p:nvPr/>
          </p:nvSpPr>
          <p:spPr bwMode="auto">
            <a:xfrm>
              <a:off x="2435525" y="2840619"/>
              <a:ext cx="1401257" cy="1060264"/>
            </a:xfrm>
            <a:prstGeom prst="can">
              <a:avLst/>
            </a:prstGeom>
            <a:solidFill>
              <a:schemeClr val="bg1">
                <a:lumMod val="75000"/>
                <a:alpha val="5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2051"/>
              <a:endParaRPr lang="en-US" sz="1400" b="1" dirty="0">
                <a:solidFill>
                  <a:srgbClr val="000000"/>
                </a:solidFill>
                <a:latin typeface="Arial"/>
              </a:endParaRPr>
            </a:p>
          </p:txBody>
        </p:sp>
        <p:sp>
          <p:nvSpPr>
            <p:cNvPr id="160" name="Rectangle 159"/>
            <p:cNvSpPr/>
            <p:nvPr/>
          </p:nvSpPr>
          <p:spPr>
            <a:xfrm>
              <a:off x="2384031" y="2857334"/>
              <a:ext cx="1552202" cy="204270"/>
            </a:xfrm>
            <a:prstGeom prst="rect">
              <a:avLst/>
            </a:prstGeom>
            <a:noFill/>
            <a:ln>
              <a:noFill/>
            </a:ln>
          </p:spPr>
          <p:txBody>
            <a:bodyPr wrap="square" lIns="0" rIns="0">
              <a:spAutoFit/>
            </a:bodyPr>
            <a:lstStyle/>
            <a:p>
              <a:pPr algn="ctr" defTabSz="456029"/>
              <a:r>
                <a:rPr lang="en-US" sz="1400" b="1" dirty="0">
                  <a:solidFill>
                    <a:srgbClr val="000000"/>
                  </a:solidFill>
                  <a:latin typeface="Arial"/>
                </a:rPr>
                <a:t>Databases</a:t>
              </a:r>
            </a:p>
          </p:txBody>
        </p:sp>
        <p:pic>
          <p:nvPicPr>
            <p:cNvPr id="161" name="Picture 160"/>
            <p:cNvPicPr>
              <a:picLocks noChangeAspect="1"/>
            </p:cNvPicPr>
            <p:nvPr/>
          </p:nvPicPr>
          <p:blipFill>
            <a:blip r:embed="rId11"/>
            <a:stretch>
              <a:fillRect/>
            </a:stretch>
          </p:blipFill>
          <p:spPr>
            <a:xfrm>
              <a:off x="4619411" y="3162300"/>
              <a:ext cx="520700" cy="533400"/>
            </a:xfrm>
            <a:prstGeom prst="rect">
              <a:avLst/>
            </a:prstGeom>
          </p:spPr>
        </p:pic>
      </p:grpSp>
      <p:sp>
        <p:nvSpPr>
          <p:cNvPr id="184" name="TextBox 39"/>
          <p:cNvSpPr txBox="1">
            <a:spLocks noChangeArrowheads="1"/>
          </p:cNvSpPr>
          <p:nvPr/>
        </p:nvSpPr>
        <p:spPr bwMode="auto">
          <a:xfrm>
            <a:off x="5430" y="1275912"/>
            <a:ext cx="1289188" cy="58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800040"/>
                </a:solidFill>
                <a:latin typeface="Arial"/>
                <a:cs typeface="Arial"/>
              </a:rPr>
              <a:t>Humans</a:t>
            </a:r>
          </a:p>
          <a:p>
            <a:pPr defTabSz="456029"/>
            <a:r>
              <a:rPr lang="en-US" sz="1200" b="1" dirty="0">
                <a:solidFill>
                  <a:srgbClr val="800040"/>
                </a:solidFill>
                <a:latin typeface="Arial"/>
                <a:cs typeface="Arial"/>
              </a:rPr>
              <a:t>(deciders</a:t>
            </a:r>
            <a:r>
              <a:rPr lang="en-US" sz="1600" b="1" dirty="0">
                <a:solidFill>
                  <a:srgbClr val="800040"/>
                </a:solidFill>
                <a:latin typeface="Arial"/>
                <a:cs typeface="Arial"/>
              </a:rPr>
              <a:t>)</a:t>
            </a:r>
          </a:p>
        </p:txBody>
      </p:sp>
      <p:sp>
        <p:nvSpPr>
          <p:cNvPr id="185" name="TextBox 39"/>
          <p:cNvSpPr txBox="1">
            <a:spLocks noChangeArrowheads="1"/>
          </p:cNvSpPr>
          <p:nvPr/>
        </p:nvSpPr>
        <p:spPr bwMode="auto">
          <a:xfrm>
            <a:off x="5430" y="5195164"/>
            <a:ext cx="1387824" cy="52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008000"/>
                </a:solidFill>
                <a:latin typeface="Arial"/>
                <a:cs typeface="Arial"/>
              </a:rPr>
              <a:t>Things</a:t>
            </a:r>
          </a:p>
          <a:p>
            <a:pPr defTabSz="456029"/>
            <a:r>
              <a:rPr lang="en-US" sz="1200" b="1" dirty="0">
                <a:solidFill>
                  <a:srgbClr val="008000"/>
                </a:solidFill>
                <a:latin typeface="Arial"/>
                <a:cs typeface="Arial"/>
              </a:rPr>
              <a:t>(providers)</a:t>
            </a:r>
          </a:p>
        </p:txBody>
      </p:sp>
      <p:sp>
        <p:nvSpPr>
          <p:cNvPr id="93" name="Rectangular Callout 92"/>
          <p:cNvSpPr/>
          <p:nvPr/>
        </p:nvSpPr>
        <p:spPr bwMode="auto">
          <a:xfrm>
            <a:off x="191337" y="3506143"/>
            <a:ext cx="4641207" cy="3320977"/>
          </a:xfrm>
          <a:prstGeom prst="wedgeRectCallout">
            <a:avLst>
              <a:gd name="adj1" fmla="val 38284"/>
              <a:gd name="adj2" fmla="val -67289"/>
            </a:avLst>
          </a:prstGeom>
          <a:solidFill>
            <a:srgbClr val="FFFFFF"/>
          </a:solidFill>
          <a:ln w="28575" cap="flat" cmpd="sng" algn="ctr">
            <a:solidFill>
              <a:srgbClr val="003767"/>
            </a:solidFill>
            <a:prstDash val="solid"/>
            <a:round/>
            <a:headEnd type="none" w="sm" len="sm"/>
            <a:tailEnd type="none" w="sm" len="sm"/>
          </a:ln>
          <a:effectLst>
            <a:outerShdw blurRad="50800" dist="38100" dir="2700000" algn="tl" rotWithShape="0">
              <a:srgbClr val="000000">
                <a:alpha val="43000"/>
              </a:srgbClr>
            </a:outerShdw>
          </a:effectLst>
        </p:spPr>
        <p:txBody>
          <a:bodyPr vert="horz" wrap="square" lIns="91078" tIns="45541" rIns="91078" bIns="45541" numCol="1" rtlCol="0" anchor="ctr" anchorCtr="0" compatLnSpc="1">
            <a:prstTxWarp prst="textNoShape">
              <a:avLst/>
            </a:prstTxWarp>
          </a:bodyPr>
          <a:lstStyle/>
          <a:p>
            <a:pPr algn="ctr" defTabSz="910773" eaLnBrk="1" fontAlgn="auto" hangingPunct="1">
              <a:spcBef>
                <a:spcPts val="0"/>
              </a:spcBef>
              <a:spcAft>
                <a:spcPts val="0"/>
              </a:spcAft>
            </a:pPr>
            <a:endParaRPr lang="en-US" sz="1400" b="1" dirty="0">
              <a:solidFill>
                <a:srgbClr val="000000"/>
              </a:solidFill>
              <a:latin typeface="Arial"/>
            </a:endParaRPr>
          </a:p>
        </p:txBody>
      </p:sp>
      <p:sp>
        <p:nvSpPr>
          <p:cNvPr id="94" name="Title 2"/>
          <p:cNvSpPr txBox="1">
            <a:spLocks/>
          </p:cNvSpPr>
          <p:nvPr/>
        </p:nvSpPr>
        <p:spPr bwMode="auto">
          <a:xfrm>
            <a:off x="-215598" y="3403996"/>
            <a:ext cx="5438395" cy="813816"/>
          </a:xfrm>
          <a:prstGeom prst="rect">
            <a:avLst/>
          </a:prstGeom>
          <a:noFill/>
          <a:ln w="9525">
            <a:noFill/>
            <a:miter lim="800000"/>
            <a:headEnd/>
            <a:tailEnd/>
          </a:ln>
          <a:effectLst/>
        </p:spPr>
        <p:txBody>
          <a:bodyPr vert="horz" wrap="square" lIns="91702" tIns="45849" rIns="91702" bIns="45849"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pPr defTabSz="455391">
              <a:lnSpc>
                <a:spcPct val="100000"/>
              </a:lnSpc>
            </a:pPr>
            <a:r>
              <a:rPr lang="en-US" sz="2000" dirty="0">
                <a:solidFill>
                  <a:srgbClr val="003767"/>
                </a:solidFill>
                <a:latin typeface="Arial"/>
              </a:rPr>
              <a:t>World Record Database Performance</a:t>
            </a:r>
          </a:p>
        </p:txBody>
      </p:sp>
      <p:pic>
        <p:nvPicPr>
          <p:cNvPr id="95" name="Picture 94"/>
          <p:cNvPicPr>
            <a:picLocks noChangeAspect="1"/>
          </p:cNvPicPr>
          <p:nvPr/>
        </p:nvPicPr>
        <p:blipFill>
          <a:blip r:embed="rId12"/>
          <a:stretch>
            <a:fillRect/>
          </a:stretch>
        </p:blipFill>
        <p:spPr>
          <a:xfrm>
            <a:off x="204705" y="4087195"/>
            <a:ext cx="4419908" cy="2749168"/>
          </a:xfrm>
          <a:prstGeom prst="rect">
            <a:avLst/>
          </a:prstGeom>
        </p:spPr>
      </p:pic>
      <p:sp>
        <p:nvSpPr>
          <p:cNvPr id="97" name="Rectangle 96"/>
          <p:cNvSpPr/>
          <p:nvPr/>
        </p:nvSpPr>
        <p:spPr>
          <a:xfrm>
            <a:off x="4953001" y="6375108"/>
            <a:ext cx="4114800" cy="452104"/>
          </a:xfrm>
          <a:prstGeom prst="rect">
            <a:avLst/>
          </a:prstGeom>
          <a:solidFill>
            <a:srgbClr val="FFFFFF"/>
          </a:solidFill>
        </p:spPr>
        <p:txBody>
          <a:bodyPr wrap="square" lIns="81976" tIns="40986" rIns="81976" bIns="40986">
            <a:spAutoFit/>
          </a:bodyPr>
          <a:lstStyle/>
          <a:p>
            <a:pPr defTabSz="912264" eaLnBrk="1" fontAlgn="auto" hangingPunct="1">
              <a:spcBef>
                <a:spcPts val="0"/>
              </a:spcBef>
              <a:spcAft>
                <a:spcPts val="0"/>
              </a:spcAft>
            </a:pPr>
            <a:r>
              <a:rPr lang="en-US" sz="1200" i="1" dirty="0">
                <a:latin typeface="Arial" charset="0"/>
                <a:ea typeface="ＭＳ Ｐゴシック" charset="0"/>
                <a:cs typeface="ＭＳ Ｐゴシック" charset="0"/>
              </a:rPr>
              <a:t>Achieving 100,000,000 database inserts per second using </a:t>
            </a:r>
            <a:r>
              <a:rPr lang="en-US" sz="1200" i="1" dirty="0" err="1">
                <a:latin typeface="Arial" charset="0"/>
                <a:ea typeface="ＭＳ Ｐゴシック" charset="0"/>
                <a:cs typeface="ＭＳ Ｐゴシック" charset="0"/>
              </a:rPr>
              <a:t>Accumulo</a:t>
            </a:r>
            <a:r>
              <a:rPr lang="en-US" sz="1200" i="1" dirty="0">
                <a:latin typeface="Arial" charset="0"/>
                <a:ea typeface="ＭＳ Ｐゴシック" charset="0"/>
                <a:cs typeface="ＭＳ Ｐゴシック" charset="0"/>
              </a:rPr>
              <a:t> and D4M</a:t>
            </a:r>
            <a:r>
              <a:rPr lang="en-US" sz="1200" dirty="0">
                <a:latin typeface="Arial" charset="0"/>
                <a:ea typeface="ＭＳ Ｐゴシック" charset="0"/>
                <a:cs typeface="ＭＳ Ｐゴシック" charset="0"/>
              </a:rPr>
              <a:t>, </a:t>
            </a:r>
            <a:r>
              <a:rPr lang="en-US" sz="1200" dirty="0">
                <a:solidFill>
                  <a:srgbClr val="000000"/>
                </a:solidFill>
                <a:latin typeface="Arial"/>
              </a:rPr>
              <a:t>IEEE HPEC 2014</a:t>
            </a:r>
          </a:p>
        </p:txBody>
      </p:sp>
      <p:sp>
        <p:nvSpPr>
          <p:cNvPr id="83" name="Text Box 8"/>
          <p:cNvSpPr txBox="1">
            <a:spLocks noChangeArrowheads="1"/>
          </p:cNvSpPr>
          <p:nvPr/>
        </p:nvSpPr>
        <p:spPr bwMode="auto">
          <a:xfrm>
            <a:off x="7905265" y="5884579"/>
            <a:ext cx="823389"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Fitness</a:t>
            </a:r>
          </a:p>
          <a:p>
            <a:pPr algn="ctr" defTabSz="456029"/>
            <a:r>
              <a:rPr lang="en-US" b="1" dirty="0" err="1" smtClean="0">
                <a:solidFill>
                  <a:srgbClr val="008000"/>
                </a:solidFill>
              </a:rPr>
              <a:t>Wearables</a:t>
            </a:r>
            <a:endParaRPr lang="en-US" b="1" dirty="0">
              <a:solidFill>
                <a:srgbClr val="008000"/>
              </a:solidFill>
            </a:endParaRPr>
          </a:p>
        </p:txBody>
      </p:sp>
    </p:spTree>
    <p:extLst>
      <p:ext uri="{BB962C8B-B14F-4D97-AF65-F5344CB8AC3E}">
        <p14:creationId xmlns:p14="http://schemas.microsoft.com/office/powerpoint/2010/main" val="723821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Straight Connector 185"/>
          <p:cNvCxnSpPr/>
          <p:nvPr/>
        </p:nvCxnSpPr>
        <p:spPr bwMode="auto">
          <a:xfrm>
            <a:off x="2133601" y="21039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66800" y="100584"/>
            <a:ext cx="7391400" cy="813816"/>
          </a:xfrm>
        </p:spPr>
        <p:txBody>
          <a:bodyPr/>
          <a:lstStyle/>
          <a:p>
            <a:r>
              <a:rPr lang="en-US" dirty="0" smtClean="0"/>
              <a:t>Systems Architecture</a:t>
            </a:r>
            <a:br>
              <a:rPr lang="en-US" dirty="0" smtClean="0"/>
            </a:br>
            <a:r>
              <a:rPr lang="en-US" sz="2400" dirty="0"/>
              <a:t>Diversity </a:t>
            </a:r>
            <a:r>
              <a:rPr lang="en-US" sz="2400" dirty="0">
                <a:sym typeface="Symbol"/>
              </a:rPr>
              <a:t></a:t>
            </a:r>
            <a:r>
              <a:rPr lang="en-US" sz="2400" dirty="0"/>
              <a:t> Databases</a:t>
            </a:r>
          </a:p>
        </p:txBody>
      </p:sp>
      <p:sp>
        <p:nvSpPr>
          <p:cNvPr id="52" name="Rectangle 51"/>
          <p:cNvSpPr/>
          <p:nvPr/>
        </p:nvSpPr>
        <p:spPr bwMode="auto">
          <a:xfrm>
            <a:off x="0" y="983718"/>
            <a:ext cx="9144000" cy="3362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29" tIns="45714" rIns="91429" bIns="45714" numCol="1" rtlCol="0" anchor="ctr" anchorCtr="0" compatLnSpc="1">
            <a:prstTxWarp prst="textNoShape">
              <a:avLst/>
            </a:prstTxWarp>
          </a:bodyPr>
          <a:lstStyle/>
          <a:p>
            <a:pPr algn="ctr" defTabSz="914293"/>
            <a:endParaRPr lang="en-US" sz="1400" b="1" dirty="0"/>
          </a:p>
        </p:txBody>
      </p:sp>
      <p:cxnSp>
        <p:nvCxnSpPr>
          <p:cNvPr id="53" name="Straight Connector 52"/>
          <p:cNvCxnSpPr/>
          <p:nvPr/>
        </p:nvCxnSpPr>
        <p:spPr bwMode="auto">
          <a:xfrm>
            <a:off x="5025966" y="19515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bwMode="auto">
          <a:xfrm flipH="1">
            <a:off x="7613162" y="1937850"/>
            <a:ext cx="6838" cy="474322"/>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11749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6551309"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bwMode="auto">
          <a:xfrm>
            <a:off x="7447372"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bwMode="auto">
          <a:xfrm>
            <a:off x="83434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bwMode="auto">
          <a:xfrm>
            <a:off x="2070994"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bwMode="auto">
          <a:xfrm>
            <a:off x="2967057"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bwMode="auto">
          <a:xfrm>
            <a:off x="3863120"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bwMode="auto">
          <a:xfrm>
            <a:off x="4759183"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bwMode="auto">
          <a:xfrm>
            <a:off x="5655246"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sp>
        <p:nvSpPr>
          <p:cNvPr id="102" name="Rectangle 33"/>
          <p:cNvSpPr>
            <a:spLocks noChangeArrowheads="1"/>
          </p:cNvSpPr>
          <p:nvPr/>
        </p:nvSpPr>
        <p:spPr bwMode="auto">
          <a:xfrm>
            <a:off x="267857" y="2262297"/>
            <a:ext cx="8623443" cy="2831178"/>
          </a:xfrm>
          <a:prstGeom prst="rect">
            <a:avLst/>
          </a:prstGeom>
          <a:ln>
            <a:solidFill>
              <a:srgbClr val="4F81BD"/>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lIns="91205" tIns="45604" rIns="91205" bIns="45604" anchor="ctr"/>
          <a:lstStyle/>
          <a:p>
            <a:pPr algn="ctr" defTabSz="456029">
              <a:defRPr/>
            </a:pPr>
            <a:endParaRPr lang="en-US" sz="1200" b="1" dirty="0">
              <a:solidFill>
                <a:srgbClr val="000000"/>
              </a:solidFill>
              <a:latin typeface="Arial"/>
              <a:ea typeface="ＭＳ Ｐゴシック" pitchFamily="48" charset="-128"/>
            </a:endParaRPr>
          </a:p>
        </p:txBody>
      </p:sp>
      <p:sp>
        <p:nvSpPr>
          <p:cNvPr id="103" name="TextBox 102"/>
          <p:cNvSpPr txBox="1"/>
          <p:nvPr/>
        </p:nvSpPr>
        <p:spPr>
          <a:xfrm>
            <a:off x="6820877" y="983274"/>
            <a:ext cx="1524000" cy="261598"/>
          </a:xfrm>
          <a:prstGeom prst="rect">
            <a:avLst/>
          </a:prstGeom>
          <a:noFill/>
        </p:spPr>
        <p:txBody>
          <a:bodyPr lIns="91205" tIns="45604" rIns="91205" bIns="45604">
            <a:spAutoFit/>
          </a:bodyPr>
          <a:lstStyle/>
          <a:p>
            <a:pPr algn="ctr" defTabSz="456029">
              <a:defRPr/>
            </a:pPr>
            <a:r>
              <a:rPr lang="en-US" sz="1100" b="1" dirty="0">
                <a:solidFill>
                  <a:srgbClr val="800040"/>
                </a:solidFill>
                <a:latin typeface="Arial"/>
              </a:rPr>
              <a:t>Elderly</a:t>
            </a:r>
          </a:p>
        </p:txBody>
      </p:sp>
      <p:sp>
        <p:nvSpPr>
          <p:cNvPr id="114" name="TextBox 113"/>
          <p:cNvSpPr txBox="1"/>
          <p:nvPr/>
        </p:nvSpPr>
        <p:spPr>
          <a:xfrm>
            <a:off x="1447800" y="981685"/>
            <a:ext cx="13716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Kids</a:t>
            </a:r>
          </a:p>
        </p:txBody>
      </p:sp>
      <p:sp>
        <p:nvSpPr>
          <p:cNvPr id="115" name="TextBox 114"/>
          <p:cNvSpPr txBox="1"/>
          <p:nvPr/>
        </p:nvSpPr>
        <p:spPr>
          <a:xfrm>
            <a:off x="4495800" y="981685"/>
            <a:ext cx="11430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Adults</a:t>
            </a:r>
          </a:p>
        </p:txBody>
      </p:sp>
      <p:sp>
        <p:nvSpPr>
          <p:cNvPr id="116" name="Text Box 8"/>
          <p:cNvSpPr txBox="1">
            <a:spLocks noChangeArrowheads="1"/>
          </p:cNvSpPr>
          <p:nvPr/>
        </p:nvSpPr>
        <p:spPr bwMode="auto">
          <a:xfrm>
            <a:off x="7022328" y="5884579"/>
            <a:ext cx="86346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Classroom</a:t>
            </a:r>
          </a:p>
          <a:p>
            <a:pPr algn="ctr" defTabSz="456029"/>
            <a:r>
              <a:rPr lang="en-US" b="1" dirty="0" smtClean="0">
                <a:solidFill>
                  <a:srgbClr val="008000"/>
                </a:solidFill>
              </a:rPr>
              <a:t>Tablets</a:t>
            </a:r>
            <a:endParaRPr lang="en-US" b="1" dirty="0">
              <a:solidFill>
                <a:srgbClr val="008000"/>
              </a:solidFill>
            </a:endParaRPr>
          </a:p>
        </p:txBody>
      </p:sp>
      <p:sp>
        <p:nvSpPr>
          <p:cNvPr id="117" name="Text Box 8"/>
          <p:cNvSpPr txBox="1">
            <a:spLocks noChangeArrowheads="1"/>
          </p:cNvSpPr>
          <p:nvPr/>
        </p:nvSpPr>
        <p:spPr bwMode="auto">
          <a:xfrm>
            <a:off x="3774886" y="5781855"/>
            <a:ext cx="184191" cy="24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endParaRPr lang="en-US" b="1" dirty="0">
              <a:solidFill>
                <a:srgbClr val="000000"/>
              </a:solidFill>
            </a:endParaRPr>
          </a:p>
        </p:txBody>
      </p:sp>
      <p:sp>
        <p:nvSpPr>
          <p:cNvPr id="118" name="Text Box 8"/>
          <p:cNvSpPr txBox="1">
            <a:spLocks noChangeArrowheads="1"/>
          </p:cNvSpPr>
          <p:nvPr/>
        </p:nvSpPr>
        <p:spPr bwMode="auto">
          <a:xfrm>
            <a:off x="3579763" y="5875404"/>
            <a:ext cx="82545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Commuter</a:t>
            </a:r>
          </a:p>
          <a:p>
            <a:pPr algn="ctr" defTabSz="456029"/>
            <a:r>
              <a:rPr lang="en-US" b="1" dirty="0" smtClean="0">
                <a:solidFill>
                  <a:srgbClr val="008000"/>
                </a:solidFill>
              </a:rPr>
              <a:t>Vehicles</a:t>
            </a:r>
            <a:endParaRPr lang="en-US" b="1" dirty="0">
              <a:solidFill>
                <a:srgbClr val="008000"/>
              </a:solidFill>
            </a:endParaRPr>
          </a:p>
        </p:txBody>
      </p:sp>
      <p:sp>
        <p:nvSpPr>
          <p:cNvPr id="120" name="Text Box 8"/>
          <p:cNvSpPr txBox="1">
            <a:spLocks noChangeArrowheads="1"/>
          </p:cNvSpPr>
          <p:nvPr/>
        </p:nvSpPr>
        <p:spPr bwMode="auto">
          <a:xfrm>
            <a:off x="828025"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Security</a:t>
            </a:r>
            <a:endParaRPr lang="en-US" b="1" dirty="0">
              <a:solidFill>
                <a:srgbClr val="008000"/>
              </a:solidFill>
            </a:endParaRPr>
          </a:p>
        </p:txBody>
      </p:sp>
      <p:sp>
        <p:nvSpPr>
          <p:cNvPr id="121" name="Text Box 8"/>
          <p:cNvSpPr txBox="1">
            <a:spLocks noChangeArrowheads="1"/>
          </p:cNvSpPr>
          <p:nvPr/>
        </p:nvSpPr>
        <p:spPr bwMode="auto">
          <a:xfrm>
            <a:off x="6124307" y="5884579"/>
            <a:ext cx="1026911"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Student</a:t>
            </a:r>
          </a:p>
          <a:p>
            <a:pPr algn="ctr" defTabSz="456029"/>
            <a:r>
              <a:rPr lang="en-US" b="1" dirty="0" smtClean="0">
                <a:solidFill>
                  <a:srgbClr val="008000"/>
                </a:solidFill>
              </a:rPr>
              <a:t>Smartphones</a:t>
            </a:r>
            <a:endParaRPr lang="en-US" b="1" dirty="0">
              <a:solidFill>
                <a:srgbClr val="008000"/>
              </a:solidFill>
            </a:endParaRPr>
          </a:p>
        </p:txBody>
      </p:sp>
      <p:sp>
        <p:nvSpPr>
          <p:cNvPr id="122" name="Text Box 8"/>
          <p:cNvSpPr txBox="1">
            <a:spLocks noChangeArrowheads="1"/>
          </p:cNvSpPr>
          <p:nvPr/>
        </p:nvSpPr>
        <p:spPr bwMode="auto">
          <a:xfrm>
            <a:off x="2572534"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Usage</a:t>
            </a:r>
            <a:endParaRPr lang="en-US" b="1" dirty="0">
              <a:solidFill>
                <a:srgbClr val="008000"/>
              </a:solidFill>
            </a:endParaRPr>
          </a:p>
        </p:txBody>
      </p:sp>
      <p:sp>
        <p:nvSpPr>
          <p:cNvPr id="123" name="Text Box 8"/>
          <p:cNvSpPr txBox="1">
            <a:spLocks noChangeArrowheads="1"/>
          </p:cNvSpPr>
          <p:nvPr/>
        </p:nvSpPr>
        <p:spPr bwMode="auto">
          <a:xfrm>
            <a:off x="1573586" y="5874885"/>
            <a:ext cx="96797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Environment</a:t>
            </a:r>
            <a:endParaRPr lang="en-US" b="1" dirty="0">
              <a:solidFill>
                <a:srgbClr val="008000"/>
              </a:solidFill>
            </a:endParaRPr>
          </a:p>
        </p:txBody>
      </p:sp>
      <p:sp>
        <p:nvSpPr>
          <p:cNvPr id="124" name="TextBox 123"/>
          <p:cNvSpPr txBox="1"/>
          <p:nvPr/>
        </p:nvSpPr>
        <p:spPr>
          <a:xfrm>
            <a:off x="8927886" y="5373077"/>
            <a:ext cx="187049" cy="308028"/>
          </a:xfrm>
          <a:prstGeom prst="rect">
            <a:avLst/>
          </a:prstGeom>
          <a:noFill/>
        </p:spPr>
        <p:txBody>
          <a:bodyPr wrap="none" lIns="91205" tIns="45604" rIns="91205" bIns="45604" rtlCol="0">
            <a:spAutoFit/>
          </a:bodyPr>
          <a:lstStyle/>
          <a:p>
            <a:pPr algn="ctr" defTabSz="456029"/>
            <a:endParaRPr lang="en-US" sz="1400" b="1" dirty="0">
              <a:solidFill>
                <a:srgbClr val="000000"/>
              </a:solidFill>
              <a:latin typeface="Arial"/>
            </a:endParaRPr>
          </a:p>
        </p:txBody>
      </p:sp>
      <p:pic>
        <p:nvPicPr>
          <p:cNvPr id="125" name="Picture 124" descr="Old-People.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54090" y="1238217"/>
            <a:ext cx="1065734" cy="914400"/>
          </a:xfrm>
          <a:prstGeom prst="rect">
            <a:avLst/>
          </a:prstGeom>
          <a:ln w="12700" cmpd="sng">
            <a:solidFill>
              <a:srgbClr val="800000"/>
            </a:solidFill>
          </a:ln>
        </p:spPr>
      </p:pic>
      <p:pic>
        <p:nvPicPr>
          <p:cNvPr id="126" name="Picture 125" descr="adult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77191" y="1238217"/>
            <a:ext cx="1110996" cy="914400"/>
          </a:xfrm>
          <a:prstGeom prst="rect">
            <a:avLst/>
          </a:prstGeom>
          <a:ln w="12700" cmpd="sng">
            <a:solidFill>
              <a:srgbClr val="800000"/>
            </a:solidFill>
          </a:ln>
        </p:spPr>
      </p:pic>
      <p:pic>
        <p:nvPicPr>
          <p:cNvPr id="127" name="Picture 126" descr="kids-playing.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16096" y="1238217"/>
            <a:ext cx="1233193" cy="914400"/>
          </a:xfrm>
          <a:prstGeom prst="rect">
            <a:avLst/>
          </a:prstGeom>
          <a:ln w="12700" cmpd="sng">
            <a:solidFill>
              <a:srgbClr val="800000"/>
            </a:solidFill>
          </a:ln>
        </p:spPr>
      </p:pic>
      <p:pic>
        <p:nvPicPr>
          <p:cNvPr id="128" name="Picture 127" descr="officebuilding.jp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43000" y="5230468"/>
            <a:ext cx="1854200" cy="688104"/>
          </a:xfrm>
          <a:prstGeom prst="rect">
            <a:avLst/>
          </a:prstGeom>
          <a:ln w="12700" cmpd="sng">
            <a:solidFill>
              <a:srgbClr val="009D00"/>
            </a:solidFill>
          </a:ln>
        </p:spPr>
      </p:pic>
      <p:pic>
        <p:nvPicPr>
          <p:cNvPr id="129" name="Picture 128" descr="cars.jpg"/>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612694" y="5227491"/>
            <a:ext cx="2301485" cy="685800"/>
          </a:xfrm>
          <a:prstGeom prst="rect">
            <a:avLst/>
          </a:prstGeom>
          <a:ln w="12700" cmpd="sng">
            <a:solidFill>
              <a:schemeClr val="accent6"/>
            </a:solidFill>
          </a:ln>
        </p:spPr>
      </p:pic>
      <p:pic>
        <p:nvPicPr>
          <p:cNvPr id="130" name="Picture 129" descr="Mountain_View_High_School_building.jpg"/>
          <p:cNvPicPr>
            <a:picLocks noChangeAspect="1"/>
          </p:cNvPicPr>
          <p:nvPr/>
        </p:nvPicPr>
        <p:blipFill rotWithShape="1">
          <a:blip r:embed="rId8" cstate="print">
            <a:extLst>
              <a:ext uri="{28A0092B-C50C-407E-A947-70E740481C1C}">
                <a14:useLocalDpi xmlns:a14="http://schemas.microsoft.com/office/drawing/2010/main"/>
              </a:ext>
            </a:extLst>
          </a:blip>
          <a:srcRect l="-1"/>
          <a:stretch/>
        </p:blipFill>
        <p:spPr>
          <a:xfrm>
            <a:off x="6423768" y="5231975"/>
            <a:ext cx="2059057" cy="680821"/>
          </a:xfrm>
          <a:prstGeom prst="rect">
            <a:avLst/>
          </a:prstGeom>
          <a:ln w="12700" cmpd="sng">
            <a:solidFill>
              <a:srgbClr val="009D00"/>
            </a:solidFill>
          </a:ln>
        </p:spPr>
      </p:pic>
      <p:sp>
        <p:nvSpPr>
          <p:cNvPr id="131" name="Text Box 8"/>
          <p:cNvSpPr txBox="1">
            <a:spLocks noChangeArrowheads="1"/>
          </p:cNvSpPr>
          <p:nvPr/>
        </p:nvSpPr>
        <p:spPr bwMode="auto">
          <a:xfrm>
            <a:off x="4380328" y="5875404"/>
            <a:ext cx="697528"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Work</a:t>
            </a:r>
          </a:p>
          <a:p>
            <a:pPr algn="ctr" defTabSz="456029"/>
            <a:r>
              <a:rPr lang="en-US" b="1" dirty="0" smtClean="0">
                <a:solidFill>
                  <a:srgbClr val="008000"/>
                </a:solidFill>
              </a:rPr>
              <a:t>Vehicles</a:t>
            </a:r>
            <a:endParaRPr lang="en-US" b="1" dirty="0">
              <a:solidFill>
                <a:srgbClr val="008000"/>
              </a:solidFill>
            </a:endParaRPr>
          </a:p>
        </p:txBody>
      </p:sp>
      <p:sp>
        <p:nvSpPr>
          <p:cNvPr id="132" name="Text Box 8"/>
          <p:cNvSpPr txBox="1">
            <a:spLocks noChangeArrowheads="1"/>
          </p:cNvSpPr>
          <p:nvPr/>
        </p:nvSpPr>
        <p:spPr bwMode="auto">
          <a:xfrm>
            <a:off x="5204887" y="5875404"/>
            <a:ext cx="77561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Transport</a:t>
            </a:r>
          </a:p>
          <a:p>
            <a:pPr algn="ctr" defTabSz="456029"/>
            <a:r>
              <a:rPr lang="en-US" b="1" dirty="0" smtClean="0">
                <a:solidFill>
                  <a:srgbClr val="008000"/>
                </a:solidFill>
              </a:rPr>
              <a:t>Vehicles</a:t>
            </a:r>
            <a:endParaRPr lang="en-US" b="1" dirty="0">
              <a:solidFill>
                <a:srgbClr val="008000"/>
              </a:solidFill>
            </a:endParaRPr>
          </a:p>
        </p:txBody>
      </p:sp>
      <p:grpSp>
        <p:nvGrpSpPr>
          <p:cNvPr id="138" name="Group 137"/>
          <p:cNvGrpSpPr/>
          <p:nvPr/>
        </p:nvGrpSpPr>
        <p:grpSpPr>
          <a:xfrm>
            <a:off x="426077" y="2327798"/>
            <a:ext cx="8248493" cy="2629132"/>
            <a:chOff x="617342" y="2627536"/>
            <a:chExt cx="5474484" cy="1744942"/>
          </a:xfrm>
        </p:grpSpPr>
        <p:grpSp>
          <p:nvGrpSpPr>
            <p:cNvPr id="139" name="Group 138"/>
            <p:cNvGrpSpPr/>
            <p:nvPr/>
          </p:nvGrpSpPr>
          <p:grpSpPr>
            <a:xfrm>
              <a:off x="617342" y="2964859"/>
              <a:ext cx="742794" cy="870771"/>
              <a:chOff x="617342" y="2964859"/>
              <a:chExt cx="742794" cy="870771"/>
            </a:xfrm>
          </p:grpSpPr>
          <p:sp>
            <p:nvSpPr>
              <p:cNvPr id="175" name="AutoShape 50"/>
              <p:cNvSpPr>
                <a:spLocks noChangeArrowheads="1"/>
              </p:cNvSpPr>
              <p:nvPr/>
            </p:nvSpPr>
            <p:spPr bwMode="auto">
              <a:xfrm>
                <a:off x="617342" y="3444095"/>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6" name="AutoShape 50"/>
              <p:cNvSpPr>
                <a:spLocks noChangeArrowheads="1"/>
              </p:cNvSpPr>
              <p:nvPr/>
            </p:nvSpPr>
            <p:spPr bwMode="auto">
              <a:xfrm>
                <a:off x="617342" y="3204478"/>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7" name="AutoShape 50"/>
              <p:cNvSpPr>
                <a:spLocks noChangeArrowheads="1"/>
              </p:cNvSpPr>
              <p:nvPr/>
            </p:nvSpPr>
            <p:spPr bwMode="auto">
              <a:xfrm>
                <a:off x="617342" y="2964859"/>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40" name="Right Arrow 139"/>
            <p:cNvSpPr/>
            <p:nvPr/>
          </p:nvSpPr>
          <p:spPr bwMode="auto">
            <a:xfrm>
              <a:off x="1385003" y="3311914"/>
              <a:ext cx="1035176"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41" name="Cloud 134"/>
            <p:cNvSpPr/>
            <p:nvPr/>
          </p:nvSpPr>
          <p:spPr>
            <a:xfrm>
              <a:off x="4287415" y="2793566"/>
              <a:ext cx="1804411" cy="113007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9525" cap="rnd">
              <a:solidFill>
                <a:schemeClr val="accent4"/>
              </a:solidFill>
            </a:ln>
            <a:effectLst>
              <a:outerShdw blurRad="63500" sx="102000" sy="102000" algn="ctr" rotWithShape="0">
                <a:srgbClr val="72DFD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lstStyle/>
            <a:p>
              <a:pPr algn="ctr" defTabSz="456029"/>
              <a:endParaRPr lang="en-US" sz="1000" b="1" dirty="0">
                <a:solidFill>
                  <a:srgbClr val="000000"/>
                </a:solidFill>
                <a:latin typeface="Arial"/>
              </a:endParaRPr>
            </a:p>
          </p:txBody>
        </p:sp>
        <p:sp>
          <p:nvSpPr>
            <p:cNvPr id="142" name="TextBox 141"/>
            <p:cNvSpPr txBox="1"/>
            <p:nvPr/>
          </p:nvSpPr>
          <p:spPr>
            <a:xfrm>
              <a:off x="4475696" y="2939578"/>
              <a:ext cx="1586190" cy="173629"/>
            </a:xfrm>
            <a:prstGeom prst="rect">
              <a:avLst/>
            </a:prstGeom>
            <a:noFill/>
          </p:spPr>
          <p:txBody>
            <a:bodyPr wrap="square" lIns="27432" tIns="27432" rIns="45720" bIns="18288" rtlCol="0">
              <a:spAutoFit/>
            </a:bodyPr>
            <a:lstStyle/>
            <a:p>
              <a:pPr algn="ctr" defTabSz="456029"/>
              <a:r>
                <a:rPr lang="en-US" sz="1400" b="1" dirty="0">
                  <a:solidFill>
                    <a:srgbClr val="000000"/>
                  </a:solidFill>
                  <a:latin typeface="Arial"/>
                </a:rPr>
                <a:t>Analytics</a:t>
              </a:r>
            </a:p>
          </p:txBody>
        </p:sp>
        <p:pic>
          <p:nvPicPr>
            <p:cNvPr id="143" name="Picture 142"/>
            <p:cNvPicPr>
              <a:picLocks noChangeAspect="1"/>
            </p:cNvPicPr>
            <p:nvPr/>
          </p:nvPicPr>
          <p:blipFill>
            <a:blip r:embed="rId9"/>
            <a:stretch>
              <a:fillRect/>
            </a:stretch>
          </p:blipFill>
          <p:spPr>
            <a:xfrm>
              <a:off x="5144494" y="3022640"/>
              <a:ext cx="725085" cy="734753"/>
            </a:xfrm>
            <a:prstGeom prst="rect">
              <a:avLst/>
            </a:prstGeom>
          </p:spPr>
        </p:pic>
        <p:sp>
          <p:nvSpPr>
            <p:cNvPr id="144" name="Rectangle 143"/>
            <p:cNvSpPr/>
            <p:nvPr/>
          </p:nvSpPr>
          <p:spPr bwMode="auto">
            <a:xfrm>
              <a:off x="1235820" y="4159247"/>
              <a:ext cx="4014451" cy="213231"/>
            </a:xfrm>
            <a:prstGeom prst="rect">
              <a:avLst/>
            </a:prstGeom>
            <a:solidFill>
              <a:srgbClr val="003767"/>
            </a:solidFill>
            <a:ln w="12700" cap="flat" cmpd="sng" algn="ctr">
              <a:solidFill>
                <a:schemeClr val="accent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Computing</a:t>
              </a:r>
            </a:p>
          </p:txBody>
        </p:sp>
        <p:sp>
          <p:nvSpPr>
            <p:cNvPr id="145" name="Rectangle 144"/>
            <p:cNvSpPr/>
            <p:nvPr/>
          </p:nvSpPr>
          <p:spPr bwMode="auto">
            <a:xfrm>
              <a:off x="1235820" y="2627536"/>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Web</a:t>
              </a:r>
            </a:p>
          </p:txBody>
        </p:sp>
        <p:sp>
          <p:nvSpPr>
            <p:cNvPr id="146" name="Rectangle 145"/>
            <p:cNvSpPr/>
            <p:nvPr/>
          </p:nvSpPr>
          <p:spPr>
            <a:xfrm>
              <a:off x="673898" y="3396051"/>
              <a:ext cx="594579" cy="192354"/>
            </a:xfrm>
            <a:prstGeom prst="rect">
              <a:avLst/>
            </a:prstGeom>
            <a:noFill/>
            <a:ln>
              <a:noFill/>
            </a:ln>
          </p:spPr>
          <p:txBody>
            <a:bodyPr wrap="square" lIns="0" rIns="0">
              <a:spAutoFit/>
            </a:bodyPr>
            <a:lstStyle/>
            <a:p>
              <a:pPr algn="ctr" defTabSz="456029">
                <a:lnSpc>
                  <a:spcPct val="90000"/>
                </a:lnSpc>
              </a:pPr>
              <a:r>
                <a:rPr lang="en-US" sz="1400" b="1" dirty="0">
                  <a:solidFill>
                    <a:srgbClr val="000000"/>
                  </a:solidFill>
                  <a:latin typeface="Arial"/>
                </a:rPr>
                <a:t>Raw Data</a:t>
              </a:r>
            </a:p>
          </p:txBody>
        </p:sp>
        <p:grpSp>
          <p:nvGrpSpPr>
            <p:cNvPr id="147" name="Group 146"/>
            <p:cNvGrpSpPr/>
            <p:nvPr/>
          </p:nvGrpSpPr>
          <p:grpSpPr>
            <a:xfrm>
              <a:off x="2642363" y="3075997"/>
              <a:ext cx="441032" cy="517018"/>
              <a:chOff x="2642363" y="3075997"/>
              <a:chExt cx="441032" cy="517018"/>
            </a:xfrm>
          </p:grpSpPr>
          <p:sp>
            <p:nvSpPr>
              <p:cNvPr id="172" name="AutoShape 50"/>
              <p:cNvSpPr>
                <a:spLocks noChangeArrowheads="1"/>
              </p:cNvSpPr>
              <p:nvPr/>
            </p:nvSpPr>
            <p:spPr bwMode="auto">
              <a:xfrm>
                <a:off x="2642363"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3" name="AutoShape 50"/>
              <p:cNvSpPr>
                <a:spLocks noChangeArrowheads="1"/>
              </p:cNvSpPr>
              <p:nvPr/>
            </p:nvSpPr>
            <p:spPr bwMode="auto">
              <a:xfrm>
                <a:off x="2642363"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4" name="AutoShape 50"/>
              <p:cNvSpPr>
                <a:spLocks noChangeArrowheads="1"/>
              </p:cNvSpPr>
              <p:nvPr/>
            </p:nvSpPr>
            <p:spPr bwMode="auto">
              <a:xfrm>
                <a:off x="2642363"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8" name="Group 147"/>
            <p:cNvGrpSpPr/>
            <p:nvPr/>
          </p:nvGrpSpPr>
          <p:grpSpPr>
            <a:xfrm>
              <a:off x="3248908" y="3075997"/>
              <a:ext cx="441032" cy="517018"/>
              <a:chOff x="3248908" y="3075997"/>
              <a:chExt cx="441032" cy="517018"/>
            </a:xfrm>
          </p:grpSpPr>
          <p:sp>
            <p:nvSpPr>
              <p:cNvPr id="169" name="AutoShape 50"/>
              <p:cNvSpPr>
                <a:spLocks noChangeArrowheads="1"/>
              </p:cNvSpPr>
              <p:nvPr/>
            </p:nvSpPr>
            <p:spPr bwMode="auto">
              <a:xfrm>
                <a:off x="3248908"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0" name="AutoShape 50"/>
              <p:cNvSpPr>
                <a:spLocks noChangeArrowheads="1"/>
              </p:cNvSpPr>
              <p:nvPr/>
            </p:nvSpPr>
            <p:spPr bwMode="auto">
              <a:xfrm>
                <a:off x="3248908"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1" name="AutoShape 50"/>
              <p:cNvSpPr>
                <a:spLocks noChangeArrowheads="1"/>
              </p:cNvSpPr>
              <p:nvPr/>
            </p:nvSpPr>
            <p:spPr bwMode="auto">
              <a:xfrm>
                <a:off x="3248908"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9" name="Group 148"/>
            <p:cNvGrpSpPr/>
            <p:nvPr/>
          </p:nvGrpSpPr>
          <p:grpSpPr>
            <a:xfrm>
              <a:off x="2915621" y="3253778"/>
              <a:ext cx="441032" cy="517018"/>
              <a:chOff x="2915621" y="3253778"/>
              <a:chExt cx="441032" cy="517018"/>
            </a:xfrm>
          </p:grpSpPr>
          <p:sp>
            <p:nvSpPr>
              <p:cNvPr id="166" name="AutoShape 50"/>
              <p:cNvSpPr>
                <a:spLocks noChangeArrowheads="1"/>
              </p:cNvSpPr>
              <p:nvPr/>
            </p:nvSpPr>
            <p:spPr bwMode="auto">
              <a:xfrm>
                <a:off x="2915621" y="3538323"/>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7" name="AutoShape 50"/>
              <p:cNvSpPr>
                <a:spLocks noChangeArrowheads="1"/>
              </p:cNvSpPr>
              <p:nvPr/>
            </p:nvSpPr>
            <p:spPr bwMode="auto">
              <a:xfrm>
                <a:off x="2915621" y="3396051"/>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8" name="AutoShape 50"/>
              <p:cNvSpPr>
                <a:spLocks noChangeArrowheads="1"/>
              </p:cNvSpPr>
              <p:nvPr/>
            </p:nvSpPr>
            <p:spPr bwMode="auto">
              <a:xfrm>
                <a:off x="2915621" y="3253778"/>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50" name="Right Arrow 149"/>
            <p:cNvSpPr/>
            <p:nvPr/>
          </p:nvSpPr>
          <p:spPr bwMode="auto">
            <a:xfrm>
              <a:off x="3852443" y="3478023"/>
              <a:ext cx="719552"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51" name="Right Arrow 150"/>
            <p:cNvSpPr/>
            <p:nvPr/>
          </p:nvSpPr>
          <p:spPr bwMode="auto">
            <a:xfrm rot="10800000">
              <a:off x="3852443" y="2891346"/>
              <a:ext cx="719552" cy="391535"/>
            </a:xfrm>
            <a:prstGeom prst="rightArrow">
              <a:avLst/>
            </a:prstGeom>
            <a:gradFill rotWithShape="0">
              <a:gsLst>
                <a:gs pos="0">
                  <a:schemeClr val="bg1">
                    <a:alpha val="19000"/>
                  </a:schemeClr>
                </a:gs>
                <a:gs pos="100000">
                  <a:srgbClr val="184B81"/>
                </a:gs>
              </a:gsLst>
              <a:lin ang="10800000" scaled="0"/>
            </a:gradFill>
            <a:ln>
              <a:noFill/>
            </a:ln>
            <a:effectLst/>
          </p:spPr>
          <p:txBody>
            <a:bodyPr wrap="none" anchor="ctr"/>
            <a:lstStyle/>
            <a:p>
              <a:pPr defTabSz="456029"/>
              <a:endParaRPr lang="en-US" dirty="0">
                <a:solidFill>
                  <a:srgbClr val="000000"/>
                </a:solidFill>
                <a:latin typeface="Arial"/>
              </a:endParaRPr>
            </a:p>
          </p:txBody>
        </p:sp>
        <p:sp>
          <p:nvSpPr>
            <p:cNvPr id="152" name="Rectangle 151"/>
            <p:cNvSpPr/>
            <p:nvPr/>
          </p:nvSpPr>
          <p:spPr bwMode="auto">
            <a:xfrm>
              <a:off x="1235820" y="3960037"/>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Scheduler</a:t>
              </a:r>
            </a:p>
          </p:txBody>
        </p:sp>
        <p:grpSp>
          <p:nvGrpSpPr>
            <p:cNvPr id="153" name="Group 152"/>
            <p:cNvGrpSpPr/>
            <p:nvPr/>
          </p:nvGrpSpPr>
          <p:grpSpPr>
            <a:xfrm>
              <a:off x="4229090" y="4222590"/>
              <a:ext cx="835787" cy="105045"/>
              <a:chOff x="4229090" y="4222590"/>
              <a:chExt cx="835787" cy="105045"/>
            </a:xfrm>
          </p:grpSpPr>
          <p:pic>
            <p:nvPicPr>
              <p:cNvPr id="164" name="Picture 163"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flipH="1">
                <a:off x="4229090" y="4224778"/>
                <a:ext cx="715346" cy="100668"/>
              </a:xfrm>
              <a:prstGeom prst="rect">
                <a:avLst/>
              </a:prstGeom>
            </p:spPr>
          </p:pic>
          <p:sp>
            <p:nvSpPr>
              <p:cNvPr id="165" name="Rectangle 164"/>
              <p:cNvSpPr/>
              <p:nvPr/>
            </p:nvSpPr>
            <p:spPr>
              <a:xfrm flipH="1">
                <a:off x="4970780" y="4222590"/>
                <a:ext cx="94097" cy="105045"/>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grpSp>
          <p:nvGrpSpPr>
            <p:cNvPr id="154" name="Group 153"/>
            <p:cNvGrpSpPr/>
            <p:nvPr/>
          </p:nvGrpSpPr>
          <p:grpSpPr>
            <a:xfrm>
              <a:off x="1444525" y="4222590"/>
              <a:ext cx="835788" cy="105045"/>
              <a:chOff x="1444525" y="4222590"/>
              <a:chExt cx="835788" cy="105045"/>
            </a:xfrm>
          </p:grpSpPr>
          <p:pic>
            <p:nvPicPr>
              <p:cNvPr id="162" name="Picture 161"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rot="10800000" flipH="1">
                <a:off x="1564966" y="4224779"/>
                <a:ext cx="715347" cy="100668"/>
              </a:xfrm>
              <a:prstGeom prst="rect">
                <a:avLst/>
              </a:prstGeom>
            </p:spPr>
          </p:pic>
          <p:sp>
            <p:nvSpPr>
              <p:cNvPr id="163" name="Rectangle 162"/>
              <p:cNvSpPr/>
              <p:nvPr/>
            </p:nvSpPr>
            <p:spPr>
              <a:xfrm rot="10800000" flipH="1">
                <a:off x="1444525" y="4222590"/>
                <a:ext cx="94097" cy="1050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sp>
          <p:nvSpPr>
            <p:cNvPr id="155" name="Rounded Rectangle 154"/>
            <p:cNvSpPr/>
            <p:nvPr/>
          </p:nvSpPr>
          <p:spPr>
            <a:xfrm>
              <a:off x="1419355" y="2827135"/>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6" name="Rounded Rectangle 155"/>
            <p:cNvSpPr/>
            <p:nvPr/>
          </p:nvSpPr>
          <p:spPr>
            <a:xfrm>
              <a:off x="1476758" y="2870302"/>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7" name="Rounded Rectangle 156"/>
            <p:cNvSpPr/>
            <p:nvPr/>
          </p:nvSpPr>
          <p:spPr>
            <a:xfrm>
              <a:off x="1534161" y="2911240"/>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1400" b="1" dirty="0">
                  <a:solidFill>
                    <a:srgbClr val="000000"/>
                  </a:solidFill>
                  <a:latin typeface="Arial"/>
                </a:rPr>
                <a:t>Ingest</a:t>
              </a:r>
            </a:p>
          </p:txBody>
        </p:sp>
        <p:cxnSp>
          <p:nvCxnSpPr>
            <p:cNvPr id="158" name="Straight Connector 157"/>
            <p:cNvCxnSpPr/>
            <p:nvPr/>
          </p:nvCxnSpPr>
          <p:spPr>
            <a:xfrm>
              <a:off x="1864938" y="3239344"/>
              <a:ext cx="0" cy="268243"/>
            </a:xfrm>
            <a:prstGeom prst="line">
              <a:avLst/>
            </a:prstGeom>
            <a:ln w="12700" cap="rnd">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9" name="Can 158"/>
            <p:cNvSpPr/>
            <p:nvPr/>
          </p:nvSpPr>
          <p:spPr bwMode="auto">
            <a:xfrm>
              <a:off x="2435525" y="2840619"/>
              <a:ext cx="1401257" cy="1060264"/>
            </a:xfrm>
            <a:prstGeom prst="can">
              <a:avLst/>
            </a:prstGeom>
            <a:solidFill>
              <a:schemeClr val="bg1">
                <a:lumMod val="75000"/>
                <a:alpha val="5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2051"/>
              <a:endParaRPr lang="en-US" sz="1400" b="1" dirty="0">
                <a:solidFill>
                  <a:srgbClr val="000000"/>
                </a:solidFill>
                <a:latin typeface="Arial"/>
              </a:endParaRPr>
            </a:p>
          </p:txBody>
        </p:sp>
        <p:sp>
          <p:nvSpPr>
            <p:cNvPr id="160" name="Rectangle 159"/>
            <p:cNvSpPr/>
            <p:nvPr/>
          </p:nvSpPr>
          <p:spPr>
            <a:xfrm>
              <a:off x="2384031" y="2857334"/>
              <a:ext cx="1552202" cy="204270"/>
            </a:xfrm>
            <a:prstGeom prst="rect">
              <a:avLst/>
            </a:prstGeom>
            <a:noFill/>
            <a:ln>
              <a:noFill/>
            </a:ln>
          </p:spPr>
          <p:txBody>
            <a:bodyPr wrap="square" lIns="0" rIns="0">
              <a:spAutoFit/>
            </a:bodyPr>
            <a:lstStyle/>
            <a:p>
              <a:pPr algn="ctr" defTabSz="456029"/>
              <a:r>
                <a:rPr lang="en-US" sz="1400" b="1" dirty="0">
                  <a:solidFill>
                    <a:srgbClr val="000000"/>
                  </a:solidFill>
                  <a:latin typeface="Arial"/>
                </a:rPr>
                <a:t>Databases</a:t>
              </a:r>
            </a:p>
          </p:txBody>
        </p:sp>
        <p:pic>
          <p:nvPicPr>
            <p:cNvPr id="161" name="Picture 160"/>
            <p:cNvPicPr>
              <a:picLocks noChangeAspect="1"/>
            </p:cNvPicPr>
            <p:nvPr/>
          </p:nvPicPr>
          <p:blipFill>
            <a:blip r:embed="rId11"/>
            <a:stretch>
              <a:fillRect/>
            </a:stretch>
          </p:blipFill>
          <p:spPr>
            <a:xfrm>
              <a:off x="4619411" y="3162300"/>
              <a:ext cx="520700" cy="533400"/>
            </a:xfrm>
            <a:prstGeom prst="rect">
              <a:avLst/>
            </a:prstGeom>
          </p:spPr>
        </p:pic>
      </p:grpSp>
      <p:sp>
        <p:nvSpPr>
          <p:cNvPr id="184" name="TextBox 39"/>
          <p:cNvSpPr txBox="1">
            <a:spLocks noChangeArrowheads="1"/>
          </p:cNvSpPr>
          <p:nvPr/>
        </p:nvSpPr>
        <p:spPr bwMode="auto">
          <a:xfrm>
            <a:off x="5430" y="1275912"/>
            <a:ext cx="1289188" cy="58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800040"/>
                </a:solidFill>
                <a:latin typeface="Arial"/>
                <a:cs typeface="Arial"/>
              </a:rPr>
              <a:t>Humans</a:t>
            </a:r>
          </a:p>
          <a:p>
            <a:pPr defTabSz="456029"/>
            <a:r>
              <a:rPr lang="en-US" sz="1200" b="1" dirty="0">
                <a:solidFill>
                  <a:srgbClr val="800040"/>
                </a:solidFill>
                <a:latin typeface="Arial"/>
                <a:cs typeface="Arial"/>
              </a:rPr>
              <a:t>(deciders</a:t>
            </a:r>
            <a:r>
              <a:rPr lang="en-US" sz="1600" b="1" dirty="0">
                <a:solidFill>
                  <a:srgbClr val="800040"/>
                </a:solidFill>
                <a:latin typeface="Arial"/>
                <a:cs typeface="Arial"/>
              </a:rPr>
              <a:t>)</a:t>
            </a:r>
          </a:p>
        </p:txBody>
      </p:sp>
      <p:sp>
        <p:nvSpPr>
          <p:cNvPr id="185" name="TextBox 39"/>
          <p:cNvSpPr txBox="1">
            <a:spLocks noChangeArrowheads="1"/>
          </p:cNvSpPr>
          <p:nvPr/>
        </p:nvSpPr>
        <p:spPr bwMode="auto">
          <a:xfrm>
            <a:off x="5430" y="5195164"/>
            <a:ext cx="1387824" cy="52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008000"/>
                </a:solidFill>
                <a:latin typeface="Arial"/>
                <a:cs typeface="Arial"/>
              </a:rPr>
              <a:t>Things</a:t>
            </a:r>
          </a:p>
          <a:p>
            <a:pPr defTabSz="456029"/>
            <a:r>
              <a:rPr lang="en-US" sz="1200" b="1" dirty="0">
                <a:solidFill>
                  <a:srgbClr val="008000"/>
                </a:solidFill>
                <a:latin typeface="Arial"/>
                <a:cs typeface="Arial"/>
              </a:rPr>
              <a:t>(providers)</a:t>
            </a:r>
          </a:p>
        </p:txBody>
      </p:sp>
      <p:sp>
        <p:nvSpPr>
          <p:cNvPr id="83" name="Text Box 8"/>
          <p:cNvSpPr txBox="1">
            <a:spLocks noChangeArrowheads="1"/>
          </p:cNvSpPr>
          <p:nvPr/>
        </p:nvSpPr>
        <p:spPr bwMode="auto">
          <a:xfrm>
            <a:off x="7905265" y="5884579"/>
            <a:ext cx="823389"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Fitness</a:t>
            </a:r>
          </a:p>
          <a:p>
            <a:pPr algn="ctr" defTabSz="456029"/>
            <a:r>
              <a:rPr lang="en-US" b="1" dirty="0" err="1" smtClean="0">
                <a:solidFill>
                  <a:srgbClr val="008000"/>
                </a:solidFill>
              </a:rPr>
              <a:t>Wearables</a:t>
            </a:r>
            <a:endParaRPr lang="en-US" b="1" dirty="0">
              <a:solidFill>
                <a:srgbClr val="008000"/>
              </a:solidFill>
            </a:endParaRPr>
          </a:p>
        </p:txBody>
      </p:sp>
      <p:sp>
        <p:nvSpPr>
          <p:cNvPr id="84" name="Rectangular Callout 83"/>
          <p:cNvSpPr/>
          <p:nvPr/>
        </p:nvSpPr>
        <p:spPr bwMode="auto">
          <a:xfrm>
            <a:off x="1981266" y="990600"/>
            <a:ext cx="4995333" cy="2994292"/>
          </a:xfrm>
          <a:prstGeom prst="wedgeRectCallout">
            <a:avLst>
              <a:gd name="adj1" fmla="val -3966"/>
              <a:gd name="adj2" fmla="val 55654"/>
            </a:avLst>
          </a:prstGeom>
          <a:solidFill>
            <a:srgbClr val="FFFFFF"/>
          </a:solidFill>
          <a:ln w="28575" cap="flat" cmpd="sng" algn="ctr">
            <a:solidFill>
              <a:schemeClr val="accent4"/>
            </a:solidFill>
            <a:prstDash val="solid"/>
            <a:round/>
            <a:headEnd type="none" w="sm" len="sm"/>
            <a:tailEnd type="none" w="sm" len="sm"/>
          </a:ln>
          <a:effectLst>
            <a:outerShdw blurRad="50800" dist="38100" dir="2700000" algn="tl" rotWithShape="0">
              <a:srgbClr val="000000">
                <a:alpha val="43000"/>
              </a:srgbClr>
            </a:outerShdw>
          </a:effectLst>
        </p:spPr>
        <p:txBody>
          <a:bodyPr vert="horz" wrap="square" lIns="91089" tIns="45547" rIns="91089" bIns="45547" numCol="1" rtlCol="0" anchor="ctr" anchorCtr="0" compatLnSpc="1">
            <a:prstTxWarp prst="textNoShape">
              <a:avLst/>
            </a:prstTxWarp>
          </a:bodyPr>
          <a:lstStyle/>
          <a:p>
            <a:pPr algn="ctr" defTabSz="910880" eaLnBrk="1" fontAlgn="auto" hangingPunct="1">
              <a:spcBef>
                <a:spcPts val="0"/>
              </a:spcBef>
              <a:spcAft>
                <a:spcPts val="0"/>
              </a:spcAft>
            </a:pPr>
            <a:endParaRPr lang="en-US" sz="1400" b="1" dirty="0">
              <a:solidFill>
                <a:srgbClr val="000000"/>
              </a:solidFill>
              <a:latin typeface="Arial"/>
            </a:endParaRPr>
          </a:p>
        </p:txBody>
      </p:sp>
      <p:sp>
        <p:nvSpPr>
          <p:cNvPr id="85" name="Rectangle 2"/>
          <p:cNvSpPr txBox="1">
            <a:spLocks noChangeArrowheads="1"/>
          </p:cNvSpPr>
          <p:nvPr/>
        </p:nvSpPr>
        <p:spPr bwMode="auto">
          <a:xfrm>
            <a:off x="1905070" y="1066800"/>
            <a:ext cx="5118213" cy="533400"/>
          </a:xfrm>
          <a:prstGeom prst="rect">
            <a:avLst/>
          </a:prstGeom>
          <a:noFill/>
          <a:ln w="9525">
            <a:noFill/>
            <a:miter lim="800000"/>
            <a:headEnd/>
            <a:tailEnd/>
          </a:ln>
          <a:effectLst/>
        </p:spPr>
        <p:txBody>
          <a:bodyPr vert="horz" wrap="square" lIns="91712" tIns="45854" rIns="91712" bIns="45854" numCol="1" anchor="ctr" anchorCtr="0" compatLnSpc="1">
            <a:prstTxWarp prst="textNoShape">
              <a:avLst/>
            </a:prstTxWarp>
            <a:noAutofit/>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pPr defTabSz="455444">
              <a:lnSpc>
                <a:spcPct val="100000"/>
              </a:lnSpc>
            </a:pPr>
            <a:r>
              <a:rPr lang="en-US" sz="2000" dirty="0" err="1" smtClean="0">
                <a:solidFill>
                  <a:srgbClr val="003767"/>
                </a:solidFill>
                <a:latin typeface="Arial" charset="0"/>
                <a:ea typeface="ＭＳ Ｐゴシック" charset="0"/>
                <a:cs typeface="ＭＳ Ｐゴシック" charset="0"/>
              </a:rPr>
              <a:t>SciDB</a:t>
            </a:r>
            <a:r>
              <a:rPr lang="en-US" sz="2000" dirty="0" smtClean="0">
                <a:solidFill>
                  <a:srgbClr val="003767"/>
                </a:solidFill>
                <a:latin typeface="Arial" charset="0"/>
                <a:ea typeface="ＭＳ Ｐゴシック" charset="0"/>
                <a:cs typeface="ＭＳ Ｐゴシック" charset="0"/>
              </a:rPr>
              <a:t>; brings the power of databases to </a:t>
            </a:r>
            <a:r>
              <a:rPr lang="en-US" sz="2000" u="sng" dirty="0" smtClean="0">
                <a:solidFill>
                  <a:srgbClr val="003767"/>
                </a:solidFill>
                <a:latin typeface="Arial" charset="0"/>
                <a:ea typeface="ＭＳ Ｐゴシック" charset="0"/>
                <a:cs typeface="ＭＳ Ｐゴシック" charset="0"/>
              </a:rPr>
              <a:t>dense</a:t>
            </a:r>
            <a:r>
              <a:rPr lang="en-US" sz="2000" dirty="0" smtClean="0">
                <a:solidFill>
                  <a:srgbClr val="003767"/>
                </a:solidFill>
                <a:latin typeface="Arial" charset="0"/>
                <a:ea typeface="ＭＳ Ｐゴシック" charset="0"/>
                <a:cs typeface="ＭＳ Ｐゴシック" charset="0"/>
              </a:rPr>
              <a:t> data</a:t>
            </a:r>
            <a:endParaRPr lang="en-US" sz="2000" dirty="0">
              <a:solidFill>
                <a:srgbClr val="003767"/>
              </a:solidFill>
              <a:latin typeface="Arial" charset="0"/>
              <a:ea typeface="ＭＳ Ｐゴシック" charset="0"/>
              <a:cs typeface="ＭＳ Ｐゴシック" charset="0"/>
            </a:endParaRPr>
          </a:p>
        </p:txBody>
      </p:sp>
      <p:pic>
        <p:nvPicPr>
          <p:cNvPr id="86" name="Picture 85" descr="scidb_logo.jpg"/>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3124212" y="2196622"/>
            <a:ext cx="861169" cy="851382"/>
          </a:xfrm>
          <a:prstGeom prst="rect">
            <a:avLst/>
          </a:prstGeom>
        </p:spPr>
      </p:pic>
      <p:sp>
        <p:nvSpPr>
          <p:cNvPr id="87" name="Rectangle 86"/>
          <p:cNvSpPr/>
          <p:nvPr/>
        </p:nvSpPr>
        <p:spPr>
          <a:xfrm>
            <a:off x="2057400" y="2021364"/>
            <a:ext cx="1219200" cy="1102836"/>
          </a:xfrm>
          <a:prstGeom prst="rect">
            <a:avLst/>
          </a:prstGeom>
        </p:spPr>
        <p:txBody>
          <a:bodyPr wrap="square" lIns="101572" tIns="50785" rIns="101572" bIns="50785">
            <a:spAutoFit/>
          </a:bodyPr>
          <a:lstStyle/>
          <a:p>
            <a:pPr defTabSz="910880" eaLnBrk="1" fontAlgn="auto" hangingPunct="1">
              <a:spcBef>
                <a:spcPts val="0"/>
              </a:spcBef>
              <a:spcAft>
                <a:spcPts val="0"/>
              </a:spcAft>
              <a:defRPr/>
            </a:pPr>
            <a:r>
              <a:rPr lang="en-US" sz="1300" b="1" kern="0" dirty="0" smtClean="0">
                <a:solidFill>
                  <a:sysClr val="windowText" lastClr="000000"/>
                </a:solidFill>
                <a:latin typeface="Arial"/>
              </a:rPr>
              <a:t>SAR</a:t>
            </a:r>
          </a:p>
          <a:p>
            <a:pPr defTabSz="910880" eaLnBrk="1" fontAlgn="auto" hangingPunct="1">
              <a:spcBef>
                <a:spcPts val="0"/>
              </a:spcBef>
              <a:spcAft>
                <a:spcPts val="0"/>
              </a:spcAft>
              <a:defRPr/>
            </a:pPr>
            <a:r>
              <a:rPr lang="en-US" sz="1300" b="1" kern="0" dirty="0" smtClean="0">
                <a:solidFill>
                  <a:sysClr val="windowText" lastClr="000000"/>
                </a:solidFill>
                <a:latin typeface="Arial"/>
              </a:rPr>
              <a:t>LIDAR</a:t>
            </a:r>
          </a:p>
          <a:p>
            <a:pPr defTabSz="910880" eaLnBrk="1" fontAlgn="auto" hangingPunct="1">
              <a:spcBef>
                <a:spcPts val="0"/>
              </a:spcBef>
              <a:spcAft>
                <a:spcPts val="0"/>
              </a:spcAft>
              <a:defRPr/>
            </a:pPr>
            <a:r>
              <a:rPr lang="en-US" sz="1300" b="1" kern="0" dirty="0" smtClean="0">
                <a:solidFill>
                  <a:sysClr val="windowText" lastClr="000000"/>
                </a:solidFill>
                <a:latin typeface="Arial"/>
              </a:rPr>
              <a:t>SONAR</a:t>
            </a:r>
          </a:p>
          <a:p>
            <a:pPr defTabSz="910880" eaLnBrk="1" fontAlgn="auto" hangingPunct="1">
              <a:spcBef>
                <a:spcPts val="0"/>
              </a:spcBef>
              <a:spcAft>
                <a:spcPts val="0"/>
              </a:spcAft>
              <a:defRPr/>
            </a:pPr>
            <a:r>
              <a:rPr lang="en-US" sz="1300" b="1" kern="0" dirty="0" smtClean="0">
                <a:solidFill>
                  <a:sysClr val="windowText" lastClr="000000"/>
                </a:solidFill>
                <a:latin typeface="Arial"/>
              </a:rPr>
              <a:t>HSI</a:t>
            </a:r>
          </a:p>
          <a:p>
            <a:pPr defTabSz="910880" eaLnBrk="1" fontAlgn="auto" hangingPunct="1">
              <a:spcBef>
                <a:spcPts val="0"/>
              </a:spcBef>
              <a:spcAft>
                <a:spcPts val="0"/>
              </a:spcAft>
              <a:defRPr/>
            </a:pPr>
            <a:r>
              <a:rPr lang="en-US" sz="1300" b="1" kern="0" dirty="0" smtClean="0">
                <a:solidFill>
                  <a:sysClr val="windowText" lastClr="000000"/>
                </a:solidFill>
                <a:latin typeface="Arial"/>
              </a:rPr>
              <a:t>EO</a:t>
            </a:r>
          </a:p>
        </p:txBody>
      </p:sp>
      <p:pic>
        <p:nvPicPr>
          <p:cNvPr id="88" name="Picture 87" descr="110111-D4Mlogo.png"/>
          <p:cNvPicPr>
            <a:picLocks noChangeAspect="1"/>
          </p:cNvPicPr>
          <p:nvPr/>
        </p:nvPicPr>
        <p:blipFill rotWithShape="1">
          <a:blip r:embed="rId13" cstate="print">
            <a:extLst>
              <a:ext uri="{28A0092B-C50C-407E-A947-70E740481C1C}">
                <a14:useLocalDpi xmlns:a14="http://schemas.microsoft.com/office/drawing/2010/main"/>
              </a:ext>
            </a:extLst>
          </a:blip>
          <a:srcRect/>
          <a:stretch/>
        </p:blipFill>
        <p:spPr>
          <a:xfrm rot="5400000">
            <a:off x="3646701" y="2443529"/>
            <a:ext cx="1225003" cy="288738"/>
          </a:xfrm>
          <a:prstGeom prst="rect">
            <a:avLst/>
          </a:prstGeom>
        </p:spPr>
      </p:pic>
      <p:sp>
        <p:nvSpPr>
          <p:cNvPr id="89" name="Rectangle 88"/>
          <p:cNvSpPr/>
          <p:nvPr/>
        </p:nvSpPr>
        <p:spPr>
          <a:xfrm>
            <a:off x="1981200" y="3276618"/>
            <a:ext cx="5105400" cy="533449"/>
          </a:xfrm>
          <a:prstGeom prst="rect">
            <a:avLst/>
          </a:prstGeom>
        </p:spPr>
        <p:txBody>
          <a:bodyPr wrap="square" lIns="101572" tIns="50785" rIns="101572" bIns="50785">
            <a:spAutoFit/>
          </a:bodyPr>
          <a:lstStyle/>
          <a:p>
            <a:pPr defTabSz="910880" eaLnBrk="1" fontAlgn="auto" hangingPunct="1">
              <a:spcBef>
                <a:spcPts val="0"/>
              </a:spcBef>
              <a:spcAft>
                <a:spcPts val="0"/>
              </a:spcAft>
              <a:defRPr/>
            </a:pPr>
            <a:r>
              <a:rPr lang="en-US" sz="1400" b="1" kern="0" dirty="0" smtClean="0">
                <a:solidFill>
                  <a:sysClr val="windowText" lastClr="000000"/>
                </a:solidFill>
                <a:latin typeface="Arial"/>
              </a:rPr>
              <a:t>- Dense data currently stored as raw, </a:t>
            </a:r>
            <a:r>
              <a:rPr lang="en-US" sz="1400" b="1" kern="0" dirty="0" err="1" smtClean="0">
                <a:solidFill>
                  <a:sysClr val="windowText" lastClr="000000"/>
                </a:solidFill>
                <a:latin typeface="Arial"/>
              </a:rPr>
              <a:t>unindexed</a:t>
            </a:r>
            <a:r>
              <a:rPr lang="en-US" sz="1400" b="1" kern="0" dirty="0" smtClean="0">
                <a:solidFill>
                  <a:sysClr val="windowText" lastClr="000000"/>
                </a:solidFill>
                <a:latin typeface="Arial"/>
              </a:rPr>
              <a:t> file</a:t>
            </a:r>
          </a:p>
          <a:p>
            <a:pPr defTabSz="910880" eaLnBrk="1" fontAlgn="auto" hangingPunct="1">
              <a:spcBef>
                <a:spcPts val="0"/>
              </a:spcBef>
              <a:spcAft>
                <a:spcPts val="0"/>
              </a:spcAft>
              <a:defRPr/>
            </a:pPr>
            <a:r>
              <a:rPr lang="en-US" sz="1400" b="1" kern="0" dirty="0" smtClean="0">
                <a:solidFill>
                  <a:sysClr val="windowText" lastClr="000000"/>
                </a:solidFill>
                <a:latin typeface="Arial"/>
              </a:rPr>
              <a:t>- </a:t>
            </a:r>
            <a:r>
              <a:rPr lang="en-US" sz="1400" b="1" kern="0" dirty="0" err="1" smtClean="0">
                <a:solidFill>
                  <a:sysClr val="windowText" lastClr="000000"/>
                </a:solidFill>
                <a:latin typeface="Arial"/>
              </a:rPr>
              <a:t>SciDB</a:t>
            </a:r>
            <a:r>
              <a:rPr lang="en-US" sz="1400" b="1" kern="0" dirty="0" smtClean="0">
                <a:solidFill>
                  <a:sysClr val="windowText" lastClr="000000"/>
                </a:solidFill>
                <a:latin typeface="Arial"/>
              </a:rPr>
              <a:t> dramatically reduces time to exploit dense data </a:t>
            </a:r>
          </a:p>
        </p:txBody>
      </p:sp>
      <p:sp>
        <p:nvSpPr>
          <p:cNvPr id="90" name="Shape 215"/>
          <p:cNvSpPr/>
          <p:nvPr/>
        </p:nvSpPr>
        <p:spPr>
          <a:xfrm>
            <a:off x="5410212" y="1905000"/>
            <a:ext cx="1408221" cy="1355366"/>
          </a:xfrm>
          <a:prstGeom prst="rect">
            <a:avLst/>
          </a:prstGeom>
          <a:blipFill>
            <a:blip r:embed="rId14" cstate="print">
              <a:extLst>
                <a:ext uri="{28A0092B-C50C-407E-A947-70E740481C1C}">
                  <a14:useLocalDpi xmlns:a14="http://schemas.microsoft.com/office/drawing/2010/main"/>
                </a:ext>
              </a:extLst>
            </a:blip>
            <a:srcRect/>
            <a:stretch>
              <a:fillRect/>
            </a:stretch>
          </a:blipFill>
          <a:ln>
            <a:noFill/>
          </a:ln>
        </p:spPr>
      </p:sp>
      <p:sp>
        <p:nvSpPr>
          <p:cNvPr id="91" name="Rectangle 90"/>
          <p:cNvSpPr/>
          <p:nvPr/>
        </p:nvSpPr>
        <p:spPr>
          <a:xfrm>
            <a:off x="4495800" y="2031633"/>
            <a:ext cx="1676400" cy="1092607"/>
          </a:xfrm>
          <a:prstGeom prst="rect">
            <a:avLst/>
          </a:prstGeom>
        </p:spPr>
        <p:txBody>
          <a:bodyPr wrap="square">
            <a:spAutoFit/>
          </a:bodyPr>
          <a:lstStyle/>
          <a:p>
            <a:pPr defTabSz="910880" eaLnBrk="1" fontAlgn="auto" hangingPunct="1">
              <a:spcBef>
                <a:spcPts val="0"/>
              </a:spcBef>
              <a:spcAft>
                <a:spcPts val="0"/>
              </a:spcAft>
              <a:defRPr/>
            </a:pPr>
            <a:r>
              <a:rPr lang="en-US" sz="1300" b="1" kern="0" dirty="0">
                <a:solidFill>
                  <a:sysClr val="windowText" lastClr="000000"/>
                </a:solidFill>
                <a:latin typeface="Arial"/>
              </a:rPr>
              <a:t>LAT</a:t>
            </a:r>
          </a:p>
          <a:p>
            <a:pPr defTabSz="910880" eaLnBrk="1" fontAlgn="auto" hangingPunct="1">
              <a:spcBef>
                <a:spcPts val="0"/>
              </a:spcBef>
              <a:spcAft>
                <a:spcPts val="0"/>
              </a:spcAft>
              <a:defRPr/>
            </a:pPr>
            <a:r>
              <a:rPr lang="en-US" sz="1300" b="1" kern="0" dirty="0">
                <a:solidFill>
                  <a:sysClr val="windowText" lastClr="000000"/>
                </a:solidFill>
                <a:latin typeface="Arial"/>
              </a:rPr>
              <a:t>LON</a:t>
            </a:r>
          </a:p>
          <a:p>
            <a:pPr defTabSz="910880" eaLnBrk="1" fontAlgn="auto" hangingPunct="1">
              <a:spcBef>
                <a:spcPts val="0"/>
              </a:spcBef>
              <a:spcAft>
                <a:spcPts val="0"/>
              </a:spcAft>
              <a:defRPr/>
            </a:pPr>
            <a:r>
              <a:rPr lang="en-US" sz="1300" b="1" kern="0" dirty="0">
                <a:solidFill>
                  <a:sysClr val="windowText" lastClr="000000"/>
                </a:solidFill>
                <a:latin typeface="Arial"/>
              </a:rPr>
              <a:t>TIME</a:t>
            </a:r>
          </a:p>
          <a:p>
            <a:pPr defTabSz="910880" eaLnBrk="1" fontAlgn="auto" hangingPunct="1">
              <a:spcBef>
                <a:spcPts val="0"/>
              </a:spcBef>
              <a:spcAft>
                <a:spcPts val="0"/>
              </a:spcAft>
              <a:defRPr/>
            </a:pPr>
            <a:r>
              <a:rPr lang="en-US" sz="1300" b="1" kern="0" dirty="0" smtClean="0">
                <a:solidFill>
                  <a:sysClr val="windowText" lastClr="000000"/>
                </a:solidFill>
                <a:latin typeface="Arial"/>
              </a:rPr>
              <a:t>HEIGHT</a:t>
            </a:r>
            <a:endParaRPr lang="en-US" sz="1300" b="1" kern="0" dirty="0">
              <a:solidFill>
                <a:sysClr val="windowText" lastClr="000000"/>
              </a:solidFill>
              <a:latin typeface="Arial"/>
            </a:endParaRPr>
          </a:p>
          <a:p>
            <a:pPr defTabSz="910880" eaLnBrk="1" fontAlgn="auto" hangingPunct="1">
              <a:spcBef>
                <a:spcPts val="0"/>
              </a:spcBef>
              <a:spcAft>
                <a:spcPts val="0"/>
              </a:spcAft>
              <a:defRPr/>
            </a:pPr>
            <a:r>
              <a:rPr lang="en-US" sz="1300" b="1" kern="0" dirty="0">
                <a:solidFill>
                  <a:sysClr val="windowText" lastClr="000000"/>
                </a:solidFill>
                <a:latin typeface="Arial"/>
              </a:rPr>
              <a:t>…</a:t>
            </a:r>
          </a:p>
        </p:txBody>
      </p:sp>
    </p:spTree>
    <p:extLst>
      <p:ext uri="{BB962C8B-B14F-4D97-AF65-F5344CB8AC3E}">
        <p14:creationId xmlns:p14="http://schemas.microsoft.com/office/powerpoint/2010/main" val="3610153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Straight Connector 185"/>
          <p:cNvCxnSpPr/>
          <p:nvPr/>
        </p:nvCxnSpPr>
        <p:spPr bwMode="auto">
          <a:xfrm>
            <a:off x="2133601" y="21039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66800" y="100584"/>
            <a:ext cx="7391400" cy="813816"/>
          </a:xfrm>
        </p:spPr>
        <p:txBody>
          <a:bodyPr/>
          <a:lstStyle/>
          <a:p>
            <a:r>
              <a:rPr lang="en-US" dirty="0" smtClean="0"/>
              <a:t>Systems Architecture</a:t>
            </a:r>
            <a:br>
              <a:rPr lang="en-US" dirty="0" smtClean="0"/>
            </a:br>
            <a:r>
              <a:rPr lang="en-US" sz="2400" dirty="0" smtClean="0"/>
              <a:t>Variety </a:t>
            </a:r>
            <a:r>
              <a:rPr lang="en-US" sz="2400" dirty="0" smtClean="0">
                <a:sym typeface="Symbol"/>
              </a:rPr>
              <a:t></a:t>
            </a:r>
            <a:r>
              <a:rPr lang="en-US" sz="2400" dirty="0" smtClean="0"/>
              <a:t> </a:t>
            </a:r>
            <a:r>
              <a:rPr lang="en-US" sz="2400" dirty="0"/>
              <a:t>D4M Schema</a:t>
            </a:r>
          </a:p>
        </p:txBody>
      </p:sp>
      <p:sp>
        <p:nvSpPr>
          <p:cNvPr id="52" name="Rectangle 51"/>
          <p:cNvSpPr/>
          <p:nvPr/>
        </p:nvSpPr>
        <p:spPr bwMode="auto">
          <a:xfrm>
            <a:off x="0" y="983718"/>
            <a:ext cx="9144000" cy="336207"/>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29" tIns="45714" rIns="91429" bIns="45714" numCol="1" rtlCol="0" anchor="ctr" anchorCtr="0" compatLnSpc="1">
            <a:prstTxWarp prst="textNoShape">
              <a:avLst/>
            </a:prstTxWarp>
          </a:bodyPr>
          <a:lstStyle/>
          <a:p>
            <a:pPr algn="ctr" defTabSz="914293"/>
            <a:endParaRPr lang="en-US" sz="1400" b="1" dirty="0"/>
          </a:p>
        </p:txBody>
      </p:sp>
      <p:cxnSp>
        <p:nvCxnSpPr>
          <p:cNvPr id="53" name="Straight Connector 52"/>
          <p:cNvCxnSpPr/>
          <p:nvPr/>
        </p:nvCxnSpPr>
        <p:spPr bwMode="auto">
          <a:xfrm>
            <a:off x="5025966" y="1951552"/>
            <a:ext cx="3235" cy="431618"/>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bwMode="auto">
          <a:xfrm flipH="1">
            <a:off x="7613162" y="1937850"/>
            <a:ext cx="6838" cy="474322"/>
          </a:xfrm>
          <a:prstGeom prst="line">
            <a:avLst/>
          </a:prstGeom>
          <a:ln>
            <a:solidFill>
              <a:srgbClr val="800040"/>
            </a:solidFill>
            <a:headEnd type="none" w="sm" len="sm"/>
            <a:tailEnd type="none" w="sm"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bwMode="auto">
          <a:xfrm>
            <a:off x="11749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bwMode="auto">
          <a:xfrm>
            <a:off x="6551309"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bwMode="auto">
          <a:xfrm>
            <a:off x="7447372"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bwMode="auto">
          <a:xfrm>
            <a:off x="8343431"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bwMode="auto">
          <a:xfrm>
            <a:off x="2070994"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bwMode="auto">
          <a:xfrm>
            <a:off x="2967057"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bwMode="auto">
          <a:xfrm>
            <a:off x="3863120"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bwMode="auto">
          <a:xfrm>
            <a:off x="4759183"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bwMode="auto">
          <a:xfrm>
            <a:off x="5655246" y="4959775"/>
            <a:ext cx="0" cy="914400"/>
          </a:xfrm>
          <a:prstGeom prst="line">
            <a:avLst/>
          </a:prstGeom>
          <a:ln w="76200" cmpd="sng">
            <a:solidFill>
              <a:srgbClr val="008000"/>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sp>
        <p:nvSpPr>
          <p:cNvPr id="102" name="Rectangle 33"/>
          <p:cNvSpPr>
            <a:spLocks noChangeArrowheads="1"/>
          </p:cNvSpPr>
          <p:nvPr/>
        </p:nvSpPr>
        <p:spPr bwMode="auto">
          <a:xfrm>
            <a:off x="267857" y="2262297"/>
            <a:ext cx="8623443" cy="2831178"/>
          </a:xfrm>
          <a:prstGeom prst="rect">
            <a:avLst/>
          </a:prstGeom>
          <a:ln>
            <a:solidFill>
              <a:srgbClr val="4F81BD"/>
            </a:solidFill>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lIns="91205" tIns="45604" rIns="91205" bIns="45604" anchor="ctr"/>
          <a:lstStyle/>
          <a:p>
            <a:pPr algn="ctr" defTabSz="456029">
              <a:defRPr/>
            </a:pPr>
            <a:endParaRPr lang="en-US" sz="1200" b="1" dirty="0">
              <a:solidFill>
                <a:srgbClr val="000000"/>
              </a:solidFill>
              <a:latin typeface="Arial"/>
              <a:ea typeface="ＭＳ Ｐゴシック" pitchFamily="48" charset="-128"/>
            </a:endParaRPr>
          </a:p>
        </p:txBody>
      </p:sp>
      <p:sp>
        <p:nvSpPr>
          <p:cNvPr id="103" name="TextBox 102"/>
          <p:cNvSpPr txBox="1"/>
          <p:nvPr/>
        </p:nvSpPr>
        <p:spPr>
          <a:xfrm>
            <a:off x="6820877" y="983274"/>
            <a:ext cx="1524000" cy="261598"/>
          </a:xfrm>
          <a:prstGeom prst="rect">
            <a:avLst/>
          </a:prstGeom>
          <a:noFill/>
        </p:spPr>
        <p:txBody>
          <a:bodyPr lIns="91205" tIns="45604" rIns="91205" bIns="45604">
            <a:spAutoFit/>
          </a:bodyPr>
          <a:lstStyle/>
          <a:p>
            <a:pPr algn="ctr" defTabSz="456029">
              <a:defRPr/>
            </a:pPr>
            <a:r>
              <a:rPr lang="en-US" sz="1100" b="1" dirty="0">
                <a:solidFill>
                  <a:srgbClr val="800040"/>
                </a:solidFill>
                <a:latin typeface="Arial"/>
              </a:rPr>
              <a:t>Elderly</a:t>
            </a:r>
          </a:p>
        </p:txBody>
      </p:sp>
      <p:sp>
        <p:nvSpPr>
          <p:cNvPr id="114" name="TextBox 113"/>
          <p:cNvSpPr txBox="1"/>
          <p:nvPr/>
        </p:nvSpPr>
        <p:spPr>
          <a:xfrm>
            <a:off x="1447800" y="981685"/>
            <a:ext cx="13716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Kids</a:t>
            </a:r>
          </a:p>
        </p:txBody>
      </p:sp>
      <p:sp>
        <p:nvSpPr>
          <p:cNvPr id="115" name="TextBox 114"/>
          <p:cNvSpPr txBox="1"/>
          <p:nvPr/>
        </p:nvSpPr>
        <p:spPr>
          <a:xfrm>
            <a:off x="4495800" y="981685"/>
            <a:ext cx="1143000" cy="261598"/>
          </a:xfrm>
          <a:prstGeom prst="rect">
            <a:avLst/>
          </a:prstGeom>
          <a:noFill/>
        </p:spPr>
        <p:txBody>
          <a:bodyPr wrap="square" lIns="91205" tIns="45604" rIns="91205" bIns="45604">
            <a:spAutoFit/>
          </a:bodyPr>
          <a:lstStyle/>
          <a:p>
            <a:pPr algn="ctr" defTabSz="456029">
              <a:defRPr/>
            </a:pPr>
            <a:r>
              <a:rPr lang="en-US" sz="1100" b="1" dirty="0">
                <a:solidFill>
                  <a:srgbClr val="800040"/>
                </a:solidFill>
                <a:latin typeface="Arial"/>
              </a:rPr>
              <a:t>Adults</a:t>
            </a:r>
          </a:p>
        </p:txBody>
      </p:sp>
      <p:sp>
        <p:nvSpPr>
          <p:cNvPr id="116" name="Text Box 8"/>
          <p:cNvSpPr txBox="1">
            <a:spLocks noChangeArrowheads="1"/>
          </p:cNvSpPr>
          <p:nvPr/>
        </p:nvSpPr>
        <p:spPr bwMode="auto">
          <a:xfrm>
            <a:off x="7022328" y="5884579"/>
            <a:ext cx="86346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Classroom</a:t>
            </a:r>
          </a:p>
          <a:p>
            <a:pPr algn="ctr" defTabSz="456029"/>
            <a:r>
              <a:rPr lang="en-US" b="1" dirty="0" smtClean="0">
                <a:solidFill>
                  <a:srgbClr val="008000"/>
                </a:solidFill>
              </a:rPr>
              <a:t>Tablets</a:t>
            </a:r>
            <a:endParaRPr lang="en-US" b="1" dirty="0">
              <a:solidFill>
                <a:srgbClr val="008000"/>
              </a:solidFill>
            </a:endParaRPr>
          </a:p>
        </p:txBody>
      </p:sp>
      <p:sp>
        <p:nvSpPr>
          <p:cNvPr id="117" name="Text Box 8"/>
          <p:cNvSpPr txBox="1">
            <a:spLocks noChangeArrowheads="1"/>
          </p:cNvSpPr>
          <p:nvPr/>
        </p:nvSpPr>
        <p:spPr bwMode="auto">
          <a:xfrm>
            <a:off x="3774886" y="5781855"/>
            <a:ext cx="184191" cy="24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endParaRPr lang="en-US" b="1" dirty="0">
              <a:solidFill>
                <a:srgbClr val="000000"/>
              </a:solidFill>
            </a:endParaRPr>
          </a:p>
        </p:txBody>
      </p:sp>
      <p:sp>
        <p:nvSpPr>
          <p:cNvPr id="118" name="Text Box 8"/>
          <p:cNvSpPr txBox="1">
            <a:spLocks noChangeArrowheads="1"/>
          </p:cNvSpPr>
          <p:nvPr/>
        </p:nvSpPr>
        <p:spPr bwMode="auto">
          <a:xfrm>
            <a:off x="3579763" y="5875404"/>
            <a:ext cx="825455"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Commuter</a:t>
            </a:r>
          </a:p>
          <a:p>
            <a:pPr algn="ctr" defTabSz="456029"/>
            <a:r>
              <a:rPr lang="en-US" b="1" dirty="0" smtClean="0">
                <a:solidFill>
                  <a:srgbClr val="008000"/>
                </a:solidFill>
              </a:rPr>
              <a:t>Vehicles</a:t>
            </a:r>
            <a:endParaRPr lang="en-US" b="1" dirty="0">
              <a:solidFill>
                <a:srgbClr val="008000"/>
              </a:solidFill>
            </a:endParaRPr>
          </a:p>
        </p:txBody>
      </p:sp>
      <p:sp>
        <p:nvSpPr>
          <p:cNvPr id="120" name="Text Box 8"/>
          <p:cNvSpPr txBox="1">
            <a:spLocks noChangeArrowheads="1"/>
          </p:cNvSpPr>
          <p:nvPr/>
        </p:nvSpPr>
        <p:spPr bwMode="auto">
          <a:xfrm>
            <a:off x="828025"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Security</a:t>
            </a:r>
            <a:endParaRPr lang="en-US" b="1" dirty="0">
              <a:solidFill>
                <a:srgbClr val="008000"/>
              </a:solidFill>
            </a:endParaRPr>
          </a:p>
        </p:txBody>
      </p:sp>
      <p:sp>
        <p:nvSpPr>
          <p:cNvPr id="121" name="Text Box 8"/>
          <p:cNvSpPr txBox="1">
            <a:spLocks noChangeArrowheads="1"/>
          </p:cNvSpPr>
          <p:nvPr/>
        </p:nvSpPr>
        <p:spPr bwMode="auto">
          <a:xfrm>
            <a:off x="6124307" y="5884579"/>
            <a:ext cx="1026911"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Student</a:t>
            </a:r>
          </a:p>
          <a:p>
            <a:pPr algn="ctr" defTabSz="456029"/>
            <a:r>
              <a:rPr lang="en-US" b="1" dirty="0" smtClean="0">
                <a:solidFill>
                  <a:srgbClr val="008000"/>
                </a:solidFill>
              </a:rPr>
              <a:t>Smartphones</a:t>
            </a:r>
            <a:endParaRPr lang="en-US" b="1" dirty="0">
              <a:solidFill>
                <a:srgbClr val="008000"/>
              </a:solidFill>
            </a:endParaRPr>
          </a:p>
        </p:txBody>
      </p:sp>
      <p:sp>
        <p:nvSpPr>
          <p:cNvPr id="122" name="Text Box 8"/>
          <p:cNvSpPr txBox="1">
            <a:spLocks noChangeArrowheads="1"/>
          </p:cNvSpPr>
          <p:nvPr/>
        </p:nvSpPr>
        <p:spPr bwMode="auto">
          <a:xfrm>
            <a:off x="2572534" y="5874885"/>
            <a:ext cx="697027"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Usage</a:t>
            </a:r>
            <a:endParaRPr lang="en-US" b="1" dirty="0">
              <a:solidFill>
                <a:srgbClr val="008000"/>
              </a:solidFill>
            </a:endParaRPr>
          </a:p>
        </p:txBody>
      </p:sp>
      <p:sp>
        <p:nvSpPr>
          <p:cNvPr id="123" name="Text Box 8"/>
          <p:cNvSpPr txBox="1">
            <a:spLocks noChangeArrowheads="1"/>
          </p:cNvSpPr>
          <p:nvPr/>
        </p:nvSpPr>
        <p:spPr bwMode="auto">
          <a:xfrm>
            <a:off x="1573586" y="5874885"/>
            <a:ext cx="96797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Building</a:t>
            </a:r>
          </a:p>
          <a:p>
            <a:pPr algn="ctr" defTabSz="456029"/>
            <a:r>
              <a:rPr lang="en-US" b="1" dirty="0" smtClean="0">
                <a:solidFill>
                  <a:srgbClr val="008000"/>
                </a:solidFill>
              </a:rPr>
              <a:t>Environment</a:t>
            </a:r>
            <a:endParaRPr lang="en-US" b="1" dirty="0">
              <a:solidFill>
                <a:srgbClr val="008000"/>
              </a:solidFill>
            </a:endParaRPr>
          </a:p>
        </p:txBody>
      </p:sp>
      <p:sp>
        <p:nvSpPr>
          <p:cNvPr id="124" name="TextBox 123"/>
          <p:cNvSpPr txBox="1"/>
          <p:nvPr/>
        </p:nvSpPr>
        <p:spPr>
          <a:xfrm>
            <a:off x="8927886" y="5373077"/>
            <a:ext cx="187049" cy="308028"/>
          </a:xfrm>
          <a:prstGeom prst="rect">
            <a:avLst/>
          </a:prstGeom>
          <a:noFill/>
        </p:spPr>
        <p:txBody>
          <a:bodyPr wrap="none" lIns="91205" tIns="45604" rIns="91205" bIns="45604" rtlCol="0">
            <a:spAutoFit/>
          </a:bodyPr>
          <a:lstStyle/>
          <a:p>
            <a:pPr algn="ctr" defTabSz="456029"/>
            <a:endParaRPr lang="en-US" sz="1400" b="1" dirty="0">
              <a:solidFill>
                <a:srgbClr val="000000"/>
              </a:solidFill>
              <a:latin typeface="Arial"/>
            </a:endParaRPr>
          </a:p>
        </p:txBody>
      </p:sp>
      <p:pic>
        <p:nvPicPr>
          <p:cNvPr id="125" name="Picture 124" descr="Old-People.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54090" y="1238217"/>
            <a:ext cx="1065734" cy="914400"/>
          </a:xfrm>
          <a:prstGeom prst="rect">
            <a:avLst/>
          </a:prstGeom>
          <a:ln w="12700" cmpd="sng">
            <a:solidFill>
              <a:srgbClr val="800000"/>
            </a:solidFill>
          </a:ln>
        </p:spPr>
      </p:pic>
      <p:pic>
        <p:nvPicPr>
          <p:cNvPr id="126" name="Picture 125" descr="adults.jp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77191" y="1238217"/>
            <a:ext cx="1110996" cy="914400"/>
          </a:xfrm>
          <a:prstGeom prst="rect">
            <a:avLst/>
          </a:prstGeom>
          <a:ln w="12700" cmpd="sng">
            <a:solidFill>
              <a:srgbClr val="800000"/>
            </a:solidFill>
          </a:ln>
        </p:spPr>
      </p:pic>
      <p:pic>
        <p:nvPicPr>
          <p:cNvPr id="127" name="Picture 126" descr="kids-playing.jp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516096" y="1238217"/>
            <a:ext cx="1233193" cy="914400"/>
          </a:xfrm>
          <a:prstGeom prst="rect">
            <a:avLst/>
          </a:prstGeom>
          <a:ln w="12700" cmpd="sng">
            <a:solidFill>
              <a:srgbClr val="800000"/>
            </a:solidFill>
          </a:ln>
        </p:spPr>
      </p:pic>
      <p:pic>
        <p:nvPicPr>
          <p:cNvPr id="128" name="Picture 127" descr="officebuilding.jp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1143000" y="5230468"/>
            <a:ext cx="1854200" cy="688104"/>
          </a:xfrm>
          <a:prstGeom prst="rect">
            <a:avLst/>
          </a:prstGeom>
          <a:ln w="12700" cmpd="sng">
            <a:solidFill>
              <a:srgbClr val="009D00"/>
            </a:solidFill>
          </a:ln>
        </p:spPr>
      </p:pic>
      <p:pic>
        <p:nvPicPr>
          <p:cNvPr id="129" name="Picture 128" descr="cars.jpg"/>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3612694" y="5227491"/>
            <a:ext cx="2301485" cy="685800"/>
          </a:xfrm>
          <a:prstGeom prst="rect">
            <a:avLst/>
          </a:prstGeom>
          <a:ln w="12700" cmpd="sng">
            <a:solidFill>
              <a:schemeClr val="accent6"/>
            </a:solidFill>
          </a:ln>
        </p:spPr>
      </p:pic>
      <p:pic>
        <p:nvPicPr>
          <p:cNvPr id="130" name="Picture 129" descr="Mountain_View_High_School_building.jpg"/>
          <p:cNvPicPr>
            <a:picLocks noChangeAspect="1"/>
          </p:cNvPicPr>
          <p:nvPr/>
        </p:nvPicPr>
        <p:blipFill rotWithShape="1">
          <a:blip r:embed="rId8" cstate="print">
            <a:extLst>
              <a:ext uri="{28A0092B-C50C-407E-A947-70E740481C1C}">
                <a14:useLocalDpi xmlns:a14="http://schemas.microsoft.com/office/drawing/2010/main"/>
              </a:ext>
            </a:extLst>
          </a:blip>
          <a:srcRect l="-1"/>
          <a:stretch/>
        </p:blipFill>
        <p:spPr>
          <a:xfrm>
            <a:off x="6423768" y="5231975"/>
            <a:ext cx="2059057" cy="680821"/>
          </a:xfrm>
          <a:prstGeom prst="rect">
            <a:avLst/>
          </a:prstGeom>
          <a:ln w="12700" cmpd="sng">
            <a:solidFill>
              <a:srgbClr val="009D00"/>
            </a:solidFill>
          </a:ln>
        </p:spPr>
      </p:pic>
      <p:sp>
        <p:nvSpPr>
          <p:cNvPr id="131" name="Text Box 8"/>
          <p:cNvSpPr txBox="1">
            <a:spLocks noChangeArrowheads="1"/>
          </p:cNvSpPr>
          <p:nvPr/>
        </p:nvSpPr>
        <p:spPr bwMode="auto">
          <a:xfrm>
            <a:off x="4380328" y="5875404"/>
            <a:ext cx="697528"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Work</a:t>
            </a:r>
          </a:p>
          <a:p>
            <a:pPr algn="ctr" defTabSz="456029"/>
            <a:r>
              <a:rPr lang="en-US" b="1" dirty="0" smtClean="0">
                <a:solidFill>
                  <a:srgbClr val="008000"/>
                </a:solidFill>
              </a:rPr>
              <a:t>Vehicles</a:t>
            </a:r>
            <a:endParaRPr lang="en-US" b="1" dirty="0">
              <a:solidFill>
                <a:srgbClr val="008000"/>
              </a:solidFill>
            </a:endParaRPr>
          </a:p>
        </p:txBody>
      </p:sp>
      <p:sp>
        <p:nvSpPr>
          <p:cNvPr id="132" name="Text Box 8"/>
          <p:cNvSpPr txBox="1">
            <a:spLocks noChangeArrowheads="1"/>
          </p:cNvSpPr>
          <p:nvPr/>
        </p:nvSpPr>
        <p:spPr bwMode="auto">
          <a:xfrm>
            <a:off x="5204887" y="5875404"/>
            <a:ext cx="775612"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Transport</a:t>
            </a:r>
          </a:p>
          <a:p>
            <a:pPr algn="ctr" defTabSz="456029"/>
            <a:r>
              <a:rPr lang="en-US" b="1" dirty="0" smtClean="0">
                <a:solidFill>
                  <a:srgbClr val="008000"/>
                </a:solidFill>
              </a:rPr>
              <a:t>Vehicles</a:t>
            </a:r>
            <a:endParaRPr lang="en-US" b="1" dirty="0">
              <a:solidFill>
                <a:srgbClr val="008000"/>
              </a:solidFill>
            </a:endParaRPr>
          </a:p>
        </p:txBody>
      </p:sp>
      <p:grpSp>
        <p:nvGrpSpPr>
          <p:cNvPr id="138" name="Group 137"/>
          <p:cNvGrpSpPr/>
          <p:nvPr/>
        </p:nvGrpSpPr>
        <p:grpSpPr>
          <a:xfrm>
            <a:off x="426077" y="2327798"/>
            <a:ext cx="8248493" cy="2629132"/>
            <a:chOff x="617342" y="2627536"/>
            <a:chExt cx="5474484" cy="1744942"/>
          </a:xfrm>
        </p:grpSpPr>
        <p:grpSp>
          <p:nvGrpSpPr>
            <p:cNvPr id="139" name="Group 138"/>
            <p:cNvGrpSpPr/>
            <p:nvPr/>
          </p:nvGrpSpPr>
          <p:grpSpPr>
            <a:xfrm>
              <a:off x="617342" y="2964859"/>
              <a:ext cx="742794" cy="870771"/>
              <a:chOff x="617342" y="2964859"/>
              <a:chExt cx="742794" cy="870771"/>
            </a:xfrm>
          </p:grpSpPr>
          <p:sp>
            <p:nvSpPr>
              <p:cNvPr id="175" name="AutoShape 50"/>
              <p:cNvSpPr>
                <a:spLocks noChangeArrowheads="1"/>
              </p:cNvSpPr>
              <p:nvPr/>
            </p:nvSpPr>
            <p:spPr bwMode="auto">
              <a:xfrm>
                <a:off x="617342" y="3444095"/>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6" name="AutoShape 50"/>
              <p:cNvSpPr>
                <a:spLocks noChangeArrowheads="1"/>
              </p:cNvSpPr>
              <p:nvPr/>
            </p:nvSpPr>
            <p:spPr bwMode="auto">
              <a:xfrm>
                <a:off x="617342" y="3204478"/>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7" name="AutoShape 50"/>
              <p:cNvSpPr>
                <a:spLocks noChangeArrowheads="1"/>
              </p:cNvSpPr>
              <p:nvPr/>
            </p:nvSpPr>
            <p:spPr bwMode="auto">
              <a:xfrm>
                <a:off x="617342" y="2964859"/>
                <a:ext cx="742794" cy="391535"/>
              </a:xfrm>
              <a:prstGeom prst="can">
                <a:avLst>
                  <a:gd name="adj" fmla="val 50000"/>
                </a:avLst>
              </a:prstGeom>
              <a:solidFill>
                <a:srgbClr val="BFBFBF"/>
              </a:solidFill>
              <a:ln>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40" name="Right Arrow 139"/>
            <p:cNvSpPr/>
            <p:nvPr/>
          </p:nvSpPr>
          <p:spPr bwMode="auto">
            <a:xfrm>
              <a:off x="1385003" y="3311914"/>
              <a:ext cx="1035176"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41" name="Cloud 134"/>
            <p:cNvSpPr/>
            <p:nvPr/>
          </p:nvSpPr>
          <p:spPr>
            <a:xfrm>
              <a:off x="4287415" y="2793566"/>
              <a:ext cx="1804411" cy="1130077"/>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1146 w 43256"/>
                <a:gd name="connsiteY17" fmla="*/ 31109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41834 w 43256"/>
                <a:gd name="connsiteY8" fmla="*/ 15213 h 43219"/>
                <a:gd name="connsiteX9" fmla="*/ 40386 w 43256"/>
                <a:gd name="connsiteY9" fmla="*/ 17889 h 43219"/>
                <a:gd name="connsiteX10" fmla="*/ 38360 w 43256"/>
                <a:gd name="connsiteY10" fmla="*/ 5285 h 43219"/>
                <a:gd name="connsiteX11" fmla="*/ 38436 w 43256"/>
                <a:gd name="connsiteY11" fmla="*/ 6549 h 43219"/>
                <a:gd name="connsiteX12" fmla="*/ 29114 w 43256"/>
                <a:gd name="connsiteY12" fmla="*/ 3811 h 43219"/>
                <a:gd name="connsiteX13" fmla="*/ 29856 w 43256"/>
                <a:gd name="connsiteY13" fmla="*/ 2199 h 43219"/>
                <a:gd name="connsiteX14" fmla="*/ 22177 w 43256"/>
                <a:gd name="connsiteY14" fmla="*/ 4579 h 43219"/>
                <a:gd name="connsiteX15" fmla="*/ 22536 w 43256"/>
                <a:gd name="connsiteY15" fmla="*/ 3189 h 43219"/>
                <a:gd name="connsiteX16" fmla="*/ 14036 w 43256"/>
                <a:gd name="connsiteY16" fmla="*/ 5051 h 43219"/>
                <a:gd name="connsiteX17" fmla="*/ 15336 w 43256"/>
                <a:gd name="connsiteY17" fmla="*/ 6399 h 43219"/>
                <a:gd name="connsiteX18" fmla="*/ 4163 w 43256"/>
                <a:gd name="connsiteY18" fmla="*/ 15648 h 43219"/>
                <a:gd name="connsiteX19" fmla="*/ 3936 w 43256"/>
                <a:gd name="connsiteY19" fmla="*/ 14229 h 4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56" h="43219">
                  <a:moveTo>
                    <a:pt x="3936" y="14229"/>
                  </a:moveTo>
                  <a:cubicBezTo>
                    <a:pt x="3665" y="11516"/>
                    <a:pt x="4297" y="8780"/>
                    <a:pt x="5659" y="6766"/>
                  </a:cubicBezTo>
                  <a:cubicBezTo>
                    <a:pt x="7811" y="3585"/>
                    <a:pt x="11300" y="2876"/>
                    <a:pt x="14041" y="5061"/>
                  </a:cubicBezTo>
                  <a:cubicBezTo>
                    <a:pt x="15714" y="768"/>
                    <a:pt x="19950" y="-119"/>
                    <a:pt x="22492" y="3291"/>
                  </a:cubicBezTo>
                  <a:cubicBezTo>
                    <a:pt x="23133" y="1542"/>
                    <a:pt x="24364" y="333"/>
                    <a:pt x="25785" y="59"/>
                  </a:cubicBezTo>
                  <a:cubicBezTo>
                    <a:pt x="27349" y="-243"/>
                    <a:pt x="28911" y="629"/>
                    <a:pt x="29869" y="2340"/>
                  </a:cubicBezTo>
                  <a:cubicBezTo>
                    <a:pt x="31251" y="126"/>
                    <a:pt x="33537" y="-601"/>
                    <a:pt x="35499" y="549"/>
                  </a:cubicBezTo>
                  <a:cubicBezTo>
                    <a:pt x="36994" y="1425"/>
                    <a:pt x="38066" y="3259"/>
                    <a:pt x="38354" y="5435"/>
                  </a:cubicBezTo>
                  <a:cubicBezTo>
                    <a:pt x="40082" y="6077"/>
                    <a:pt x="41458" y="7857"/>
                    <a:pt x="42018" y="10177"/>
                  </a:cubicBezTo>
                  <a:cubicBezTo>
                    <a:pt x="42425" y="11861"/>
                    <a:pt x="42367" y="13690"/>
                    <a:pt x="41854" y="15319"/>
                  </a:cubicBezTo>
                  <a:cubicBezTo>
                    <a:pt x="43115" y="17553"/>
                    <a:pt x="43556" y="20449"/>
                    <a:pt x="43052" y="23181"/>
                  </a:cubicBezTo>
                  <a:cubicBezTo>
                    <a:pt x="42382" y="26813"/>
                    <a:pt x="40164" y="29533"/>
                    <a:pt x="37440" y="30063"/>
                  </a:cubicBezTo>
                  <a:cubicBezTo>
                    <a:pt x="37427" y="32330"/>
                    <a:pt x="36694" y="34480"/>
                    <a:pt x="35431" y="35960"/>
                  </a:cubicBezTo>
                  <a:cubicBezTo>
                    <a:pt x="33512" y="38209"/>
                    <a:pt x="30740" y="38498"/>
                    <a:pt x="28591" y="36674"/>
                  </a:cubicBezTo>
                  <a:cubicBezTo>
                    <a:pt x="27896" y="39807"/>
                    <a:pt x="26035" y="42202"/>
                    <a:pt x="23703" y="42965"/>
                  </a:cubicBezTo>
                  <a:cubicBezTo>
                    <a:pt x="20955" y="43864"/>
                    <a:pt x="18087" y="42332"/>
                    <a:pt x="16516" y="39125"/>
                  </a:cubicBezTo>
                  <a:cubicBezTo>
                    <a:pt x="12808" y="42169"/>
                    <a:pt x="7992" y="40458"/>
                    <a:pt x="5840" y="35331"/>
                  </a:cubicBezTo>
                  <a:cubicBezTo>
                    <a:pt x="3726" y="35668"/>
                    <a:pt x="1741" y="33883"/>
                    <a:pt x="1146" y="31109"/>
                  </a:cubicBezTo>
                  <a:cubicBezTo>
                    <a:pt x="715" y="29102"/>
                    <a:pt x="1096" y="26936"/>
                    <a:pt x="2149" y="25410"/>
                  </a:cubicBezTo>
                  <a:cubicBezTo>
                    <a:pt x="655" y="24213"/>
                    <a:pt x="-177" y="21916"/>
                    <a:pt x="31" y="19563"/>
                  </a:cubicBezTo>
                  <a:cubicBezTo>
                    <a:pt x="275" y="16808"/>
                    <a:pt x="1881" y="14650"/>
                    <a:pt x="3899" y="14366"/>
                  </a:cubicBezTo>
                  <a:cubicBezTo>
                    <a:pt x="3911" y="14320"/>
                    <a:pt x="3924" y="14275"/>
                    <a:pt x="3936" y="14229"/>
                  </a:cubicBezTo>
                  <a:close/>
                </a:path>
                <a:path w="43256" h="43219" fill="none" extrusionOk="0">
                  <a:moveTo>
                    <a:pt x="4729" y="26036"/>
                  </a:moveTo>
                  <a:cubicBezTo>
                    <a:pt x="3845" y="26130"/>
                    <a:pt x="2961" y="25852"/>
                    <a:pt x="2196" y="25239"/>
                  </a:cubicBezTo>
                  <a:moveTo>
                    <a:pt x="6964" y="34758"/>
                  </a:moveTo>
                  <a:cubicBezTo>
                    <a:pt x="6609" y="34951"/>
                    <a:pt x="6236" y="35079"/>
                    <a:pt x="5856" y="35139"/>
                  </a:cubicBezTo>
                  <a:moveTo>
                    <a:pt x="16514" y="38949"/>
                  </a:moveTo>
                  <a:cubicBezTo>
                    <a:pt x="16247" y="38403"/>
                    <a:pt x="16023" y="37820"/>
                    <a:pt x="15846" y="37209"/>
                  </a:cubicBezTo>
                  <a:moveTo>
                    <a:pt x="28863" y="34610"/>
                  </a:moveTo>
                  <a:cubicBezTo>
                    <a:pt x="28824" y="35257"/>
                    <a:pt x="28734" y="35897"/>
                    <a:pt x="28596" y="36519"/>
                  </a:cubicBezTo>
                  <a:moveTo>
                    <a:pt x="41834" y="15213"/>
                  </a:moveTo>
                  <a:cubicBezTo>
                    <a:pt x="41509" y="16245"/>
                    <a:pt x="41014" y="17161"/>
                    <a:pt x="40386" y="17889"/>
                  </a:cubicBezTo>
                  <a:moveTo>
                    <a:pt x="38360" y="5285"/>
                  </a:moveTo>
                  <a:cubicBezTo>
                    <a:pt x="38415" y="5702"/>
                    <a:pt x="38441" y="6125"/>
                    <a:pt x="38436" y="6549"/>
                  </a:cubicBezTo>
                  <a:moveTo>
                    <a:pt x="29114" y="3811"/>
                  </a:moveTo>
                  <a:cubicBezTo>
                    <a:pt x="29303" y="3228"/>
                    <a:pt x="29552" y="2685"/>
                    <a:pt x="29856" y="2199"/>
                  </a:cubicBezTo>
                  <a:moveTo>
                    <a:pt x="22177" y="4579"/>
                  </a:moveTo>
                  <a:cubicBezTo>
                    <a:pt x="22254" y="4097"/>
                    <a:pt x="22375" y="3630"/>
                    <a:pt x="22536" y="3189"/>
                  </a:cubicBezTo>
                  <a:moveTo>
                    <a:pt x="14036" y="5051"/>
                  </a:moveTo>
                  <a:cubicBezTo>
                    <a:pt x="14508" y="5427"/>
                    <a:pt x="14944" y="5880"/>
                    <a:pt x="15336" y="6399"/>
                  </a:cubicBezTo>
                  <a:moveTo>
                    <a:pt x="4163" y="15648"/>
                  </a:moveTo>
                  <a:cubicBezTo>
                    <a:pt x="4060" y="15184"/>
                    <a:pt x="3984" y="14710"/>
                    <a:pt x="3936" y="14229"/>
                  </a:cubicBezTo>
                </a:path>
              </a:pathLst>
            </a:custGeom>
            <a:solidFill>
              <a:schemeClr val="bg1"/>
            </a:solidFill>
            <a:ln w="9525" cap="rnd">
              <a:solidFill>
                <a:schemeClr val="accent4"/>
              </a:solidFill>
            </a:ln>
            <a:effectLst>
              <a:outerShdw blurRad="63500" sx="102000" sy="102000" algn="ctr" rotWithShape="0">
                <a:srgbClr val="72DFD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a:lstStyle/>
            <a:p>
              <a:pPr algn="ctr" defTabSz="456029"/>
              <a:endParaRPr lang="en-US" sz="1000" b="1" dirty="0">
                <a:solidFill>
                  <a:srgbClr val="000000"/>
                </a:solidFill>
                <a:latin typeface="Arial"/>
              </a:endParaRPr>
            </a:p>
          </p:txBody>
        </p:sp>
        <p:sp>
          <p:nvSpPr>
            <p:cNvPr id="142" name="TextBox 141"/>
            <p:cNvSpPr txBox="1"/>
            <p:nvPr/>
          </p:nvSpPr>
          <p:spPr>
            <a:xfrm>
              <a:off x="4475696" y="2939578"/>
              <a:ext cx="1586190" cy="173629"/>
            </a:xfrm>
            <a:prstGeom prst="rect">
              <a:avLst/>
            </a:prstGeom>
            <a:noFill/>
          </p:spPr>
          <p:txBody>
            <a:bodyPr wrap="square" lIns="27432" tIns="27432" rIns="45720" bIns="18288" rtlCol="0">
              <a:spAutoFit/>
            </a:bodyPr>
            <a:lstStyle/>
            <a:p>
              <a:pPr algn="ctr" defTabSz="456029"/>
              <a:r>
                <a:rPr lang="en-US" sz="1400" b="1" dirty="0">
                  <a:solidFill>
                    <a:srgbClr val="000000"/>
                  </a:solidFill>
                  <a:latin typeface="Arial"/>
                </a:rPr>
                <a:t>Analytics</a:t>
              </a:r>
            </a:p>
          </p:txBody>
        </p:sp>
        <p:pic>
          <p:nvPicPr>
            <p:cNvPr id="143" name="Picture 142"/>
            <p:cNvPicPr>
              <a:picLocks noChangeAspect="1"/>
            </p:cNvPicPr>
            <p:nvPr/>
          </p:nvPicPr>
          <p:blipFill>
            <a:blip r:embed="rId9"/>
            <a:stretch>
              <a:fillRect/>
            </a:stretch>
          </p:blipFill>
          <p:spPr>
            <a:xfrm>
              <a:off x="5144494" y="3022640"/>
              <a:ext cx="725085" cy="734753"/>
            </a:xfrm>
            <a:prstGeom prst="rect">
              <a:avLst/>
            </a:prstGeom>
          </p:spPr>
        </p:pic>
        <p:sp>
          <p:nvSpPr>
            <p:cNvPr id="144" name="Rectangle 143"/>
            <p:cNvSpPr/>
            <p:nvPr/>
          </p:nvSpPr>
          <p:spPr bwMode="auto">
            <a:xfrm>
              <a:off x="1235820" y="4159247"/>
              <a:ext cx="4014451" cy="213231"/>
            </a:xfrm>
            <a:prstGeom prst="rect">
              <a:avLst/>
            </a:prstGeom>
            <a:solidFill>
              <a:srgbClr val="003767"/>
            </a:solidFill>
            <a:ln w="12700" cap="flat" cmpd="sng" algn="ctr">
              <a:solidFill>
                <a:schemeClr val="accent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Computing</a:t>
              </a:r>
            </a:p>
          </p:txBody>
        </p:sp>
        <p:sp>
          <p:nvSpPr>
            <p:cNvPr id="145" name="Rectangle 144"/>
            <p:cNvSpPr/>
            <p:nvPr/>
          </p:nvSpPr>
          <p:spPr bwMode="auto">
            <a:xfrm>
              <a:off x="1235820" y="2627536"/>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Web</a:t>
              </a:r>
            </a:p>
          </p:txBody>
        </p:sp>
        <p:sp>
          <p:nvSpPr>
            <p:cNvPr id="146" name="Rectangle 145"/>
            <p:cNvSpPr/>
            <p:nvPr/>
          </p:nvSpPr>
          <p:spPr>
            <a:xfrm>
              <a:off x="673898" y="3396051"/>
              <a:ext cx="594579" cy="192354"/>
            </a:xfrm>
            <a:prstGeom prst="rect">
              <a:avLst/>
            </a:prstGeom>
            <a:noFill/>
            <a:ln>
              <a:noFill/>
            </a:ln>
          </p:spPr>
          <p:txBody>
            <a:bodyPr wrap="square" lIns="0" rIns="0">
              <a:spAutoFit/>
            </a:bodyPr>
            <a:lstStyle/>
            <a:p>
              <a:pPr algn="ctr" defTabSz="456029">
                <a:lnSpc>
                  <a:spcPct val="90000"/>
                </a:lnSpc>
              </a:pPr>
              <a:r>
                <a:rPr lang="en-US" sz="1400" b="1" dirty="0">
                  <a:solidFill>
                    <a:srgbClr val="000000"/>
                  </a:solidFill>
                  <a:latin typeface="Arial"/>
                </a:rPr>
                <a:t>Raw Data</a:t>
              </a:r>
            </a:p>
          </p:txBody>
        </p:sp>
        <p:grpSp>
          <p:nvGrpSpPr>
            <p:cNvPr id="147" name="Group 146"/>
            <p:cNvGrpSpPr/>
            <p:nvPr/>
          </p:nvGrpSpPr>
          <p:grpSpPr>
            <a:xfrm>
              <a:off x="2642363" y="3075997"/>
              <a:ext cx="441032" cy="517018"/>
              <a:chOff x="2642363" y="3075997"/>
              <a:chExt cx="441032" cy="517018"/>
            </a:xfrm>
          </p:grpSpPr>
          <p:sp>
            <p:nvSpPr>
              <p:cNvPr id="172" name="AutoShape 50"/>
              <p:cNvSpPr>
                <a:spLocks noChangeArrowheads="1"/>
              </p:cNvSpPr>
              <p:nvPr/>
            </p:nvSpPr>
            <p:spPr bwMode="auto">
              <a:xfrm>
                <a:off x="2642363"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3" name="AutoShape 50"/>
              <p:cNvSpPr>
                <a:spLocks noChangeArrowheads="1"/>
              </p:cNvSpPr>
              <p:nvPr/>
            </p:nvSpPr>
            <p:spPr bwMode="auto">
              <a:xfrm>
                <a:off x="2642363"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4" name="AutoShape 50"/>
              <p:cNvSpPr>
                <a:spLocks noChangeArrowheads="1"/>
              </p:cNvSpPr>
              <p:nvPr/>
            </p:nvSpPr>
            <p:spPr bwMode="auto">
              <a:xfrm>
                <a:off x="2642363"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8" name="Group 147"/>
            <p:cNvGrpSpPr/>
            <p:nvPr/>
          </p:nvGrpSpPr>
          <p:grpSpPr>
            <a:xfrm>
              <a:off x="3248908" y="3075997"/>
              <a:ext cx="441032" cy="517018"/>
              <a:chOff x="3248908" y="3075997"/>
              <a:chExt cx="441032" cy="517018"/>
            </a:xfrm>
          </p:grpSpPr>
          <p:sp>
            <p:nvSpPr>
              <p:cNvPr id="169" name="AutoShape 50"/>
              <p:cNvSpPr>
                <a:spLocks noChangeArrowheads="1"/>
              </p:cNvSpPr>
              <p:nvPr/>
            </p:nvSpPr>
            <p:spPr bwMode="auto">
              <a:xfrm>
                <a:off x="3248908" y="3360542"/>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0" name="AutoShape 50"/>
              <p:cNvSpPr>
                <a:spLocks noChangeArrowheads="1"/>
              </p:cNvSpPr>
              <p:nvPr/>
            </p:nvSpPr>
            <p:spPr bwMode="auto">
              <a:xfrm>
                <a:off x="3248908" y="3218270"/>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71" name="AutoShape 50"/>
              <p:cNvSpPr>
                <a:spLocks noChangeArrowheads="1"/>
              </p:cNvSpPr>
              <p:nvPr/>
            </p:nvSpPr>
            <p:spPr bwMode="auto">
              <a:xfrm>
                <a:off x="3248908" y="3075997"/>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grpSp>
          <p:nvGrpSpPr>
            <p:cNvPr id="149" name="Group 148"/>
            <p:cNvGrpSpPr/>
            <p:nvPr/>
          </p:nvGrpSpPr>
          <p:grpSpPr>
            <a:xfrm>
              <a:off x="2915621" y="3253778"/>
              <a:ext cx="441032" cy="517018"/>
              <a:chOff x="2915621" y="3253778"/>
              <a:chExt cx="441032" cy="517018"/>
            </a:xfrm>
          </p:grpSpPr>
          <p:sp>
            <p:nvSpPr>
              <p:cNvPr id="166" name="AutoShape 50"/>
              <p:cNvSpPr>
                <a:spLocks noChangeArrowheads="1"/>
              </p:cNvSpPr>
              <p:nvPr/>
            </p:nvSpPr>
            <p:spPr bwMode="auto">
              <a:xfrm>
                <a:off x="2915621" y="3538323"/>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7" name="AutoShape 50"/>
              <p:cNvSpPr>
                <a:spLocks noChangeArrowheads="1"/>
              </p:cNvSpPr>
              <p:nvPr/>
            </p:nvSpPr>
            <p:spPr bwMode="auto">
              <a:xfrm>
                <a:off x="2915621" y="3396051"/>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sp>
            <p:nvSpPr>
              <p:cNvPr id="168" name="AutoShape 50"/>
              <p:cNvSpPr>
                <a:spLocks noChangeArrowheads="1"/>
              </p:cNvSpPr>
              <p:nvPr/>
            </p:nvSpPr>
            <p:spPr bwMode="auto">
              <a:xfrm>
                <a:off x="2915621" y="3253778"/>
                <a:ext cx="441032" cy="232473"/>
              </a:xfrm>
              <a:prstGeom prst="can">
                <a:avLst>
                  <a:gd name="adj" fmla="val 50000"/>
                </a:avLst>
              </a:prstGeom>
              <a:solidFill>
                <a:schemeClr val="accent5"/>
              </a:solidFill>
              <a:ln w="6350" cmpd="sng">
                <a:solidFill>
                  <a:srgbClr val="000000"/>
                </a:solidFill>
                <a:headEnd/>
                <a:tailEnd/>
              </a:ln>
              <a:effectLst/>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gn="ctr" defTabSz="456029"/>
                <a:endParaRPr lang="en-US" sz="1200" b="1" dirty="0">
                  <a:solidFill>
                    <a:srgbClr val="000000"/>
                  </a:solidFill>
                  <a:latin typeface="Arial"/>
                </a:endParaRPr>
              </a:p>
              <a:p>
                <a:pPr algn="ctr" defTabSz="456029"/>
                <a:endParaRPr lang="en-US" sz="1200" b="1" dirty="0">
                  <a:solidFill>
                    <a:srgbClr val="000000"/>
                  </a:solidFill>
                  <a:latin typeface="Arial"/>
                </a:endParaRPr>
              </a:p>
            </p:txBody>
          </p:sp>
        </p:grpSp>
        <p:sp>
          <p:nvSpPr>
            <p:cNvPr id="150" name="Right Arrow 149"/>
            <p:cNvSpPr/>
            <p:nvPr/>
          </p:nvSpPr>
          <p:spPr bwMode="auto">
            <a:xfrm>
              <a:off x="3852443" y="3478023"/>
              <a:ext cx="719552" cy="391535"/>
            </a:xfrm>
            <a:prstGeom prst="rightArrow">
              <a:avLst/>
            </a:prstGeom>
            <a:gradFill rotWithShape="0">
              <a:gsLst>
                <a:gs pos="0">
                  <a:schemeClr val="bg1">
                    <a:alpha val="19000"/>
                  </a:schemeClr>
                </a:gs>
                <a:gs pos="100000">
                  <a:srgbClr val="184B81"/>
                </a:gs>
              </a:gsLst>
              <a:lin ang="60000" scaled="0"/>
            </a:gradFill>
            <a:ln>
              <a:noFill/>
            </a:ln>
            <a:effectLst/>
          </p:spPr>
          <p:txBody>
            <a:bodyPr wrap="none" anchor="ctr"/>
            <a:lstStyle/>
            <a:p>
              <a:pPr defTabSz="456029"/>
              <a:endParaRPr lang="en-US" dirty="0">
                <a:solidFill>
                  <a:srgbClr val="000000"/>
                </a:solidFill>
                <a:latin typeface="Arial"/>
              </a:endParaRPr>
            </a:p>
          </p:txBody>
        </p:sp>
        <p:sp>
          <p:nvSpPr>
            <p:cNvPr id="151" name="Right Arrow 150"/>
            <p:cNvSpPr/>
            <p:nvPr/>
          </p:nvSpPr>
          <p:spPr bwMode="auto">
            <a:xfrm rot="10800000">
              <a:off x="3852443" y="2891346"/>
              <a:ext cx="719552" cy="391535"/>
            </a:xfrm>
            <a:prstGeom prst="rightArrow">
              <a:avLst/>
            </a:prstGeom>
            <a:gradFill rotWithShape="0">
              <a:gsLst>
                <a:gs pos="0">
                  <a:schemeClr val="bg1">
                    <a:alpha val="19000"/>
                  </a:schemeClr>
                </a:gs>
                <a:gs pos="100000">
                  <a:srgbClr val="184B81"/>
                </a:gs>
              </a:gsLst>
              <a:lin ang="10800000" scaled="0"/>
            </a:gradFill>
            <a:ln>
              <a:noFill/>
            </a:ln>
            <a:effectLst/>
          </p:spPr>
          <p:txBody>
            <a:bodyPr wrap="none" anchor="ctr"/>
            <a:lstStyle/>
            <a:p>
              <a:pPr defTabSz="456029"/>
              <a:endParaRPr lang="en-US" dirty="0">
                <a:solidFill>
                  <a:srgbClr val="000000"/>
                </a:solidFill>
                <a:latin typeface="Arial"/>
              </a:endParaRPr>
            </a:p>
          </p:txBody>
        </p:sp>
        <p:sp>
          <p:nvSpPr>
            <p:cNvPr id="152" name="Rectangle 151"/>
            <p:cNvSpPr/>
            <p:nvPr/>
          </p:nvSpPr>
          <p:spPr bwMode="auto">
            <a:xfrm>
              <a:off x="1235820" y="3960037"/>
              <a:ext cx="4014451" cy="166699"/>
            </a:xfrm>
            <a:prstGeom prst="rect">
              <a:avLst/>
            </a:prstGeom>
            <a:solidFill>
              <a:schemeClr val="accent4"/>
            </a:solidFill>
            <a:ln w="127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456029"/>
              <a:r>
                <a:rPr lang="en-US" sz="1400" b="1" dirty="0">
                  <a:solidFill>
                    <a:srgbClr val="FFFFFF"/>
                  </a:solidFill>
                  <a:latin typeface="Arial"/>
                </a:rPr>
                <a:t>Scheduler</a:t>
              </a:r>
            </a:p>
          </p:txBody>
        </p:sp>
        <p:grpSp>
          <p:nvGrpSpPr>
            <p:cNvPr id="153" name="Group 152"/>
            <p:cNvGrpSpPr/>
            <p:nvPr/>
          </p:nvGrpSpPr>
          <p:grpSpPr>
            <a:xfrm>
              <a:off x="4229090" y="4222590"/>
              <a:ext cx="835787" cy="105045"/>
              <a:chOff x="4229090" y="4222590"/>
              <a:chExt cx="835787" cy="105045"/>
            </a:xfrm>
          </p:grpSpPr>
          <p:pic>
            <p:nvPicPr>
              <p:cNvPr id="164" name="Picture 163"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flipH="1">
                <a:off x="4229090" y="4224778"/>
                <a:ext cx="715346" cy="100668"/>
              </a:xfrm>
              <a:prstGeom prst="rect">
                <a:avLst/>
              </a:prstGeom>
            </p:spPr>
          </p:pic>
          <p:sp>
            <p:nvSpPr>
              <p:cNvPr id="165" name="Rectangle 164"/>
              <p:cNvSpPr/>
              <p:nvPr/>
            </p:nvSpPr>
            <p:spPr>
              <a:xfrm flipH="1">
                <a:off x="4970780" y="4222590"/>
                <a:ext cx="94097" cy="105045"/>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grpSp>
          <p:nvGrpSpPr>
            <p:cNvPr id="154" name="Group 153"/>
            <p:cNvGrpSpPr/>
            <p:nvPr/>
          </p:nvGrpSpPr>
          <p:grpSpPr>
            <a:xfrm>
              <a:off x="1444525" y="4222590"/>
              <a:ext cx="835788" cy="105045"/>
              <a:chOff x="1444525" y="4222590"/>
              <a:chExt cx="835788" cy="105045"/>
            </a:xfrm>
          </p:grpSpPr>
          <p:pic>
            <p:nvPicPr>
              <p:cNvPr id="162" name="Picture 161" descr="coil spring.jpg"/>
              <p:cNvPicPr>
                <a:picLocks noChangeAspect="1"/>
              </p:cNvPicPr>
              <p:nvPr/>
            </p:nvPicPr>
            <p:blipFill rotWithShape="1">
              <a:blip r:embed="rId10" cstate="email">
                <a:clrChange>
                  <a:clrFrom>
                    <a:srgbClr val="FCFCFC"/>
                  </a:clrFrom>
                  <a:clrTo>
                    <a:srgbClr val="FCFCFC">
                      <a:alpha val="0"/>
                    </a:srgbClr>
                  </a:clrTo>
                </a:clrChange>
                <a:extLst>
                  <a:ext uri="{28A0092B-C50C-407E-A947-70E740481C1C}">
                    <a14:useLocalDpi xmlns:a14="http://schemas.microsoft.com/office/drawing/2010/main"/>
                  </a:ext>
                </a:extLst>
              </a:blip>
              <a:stretch/>
            </p:blipFill>
            <p:spPr>
              <a:xfrm rot="10800000" flipH="1">
                <a:off x="1564966" y="4224779"/>
                <a:ext cx="715347" cy="100668"/>
              </a:xfrm>
              <a:prstGeom prst="rect">
                <a:avLst/>
              </a:prstGeom>
            </p:spPr>
          </p:pic>
          <p:sp>
            <p:nvSpPr>
              <p:cNvPr id="163" name="Rectangle 162"/>
              <p:cNvSpPr/>
              <p:nvPr/>
            </p:nvSpPr>
            <p:spPr>
              <a:xfrm rot="10800000" flipH="1">
                <a:off x="1444525" y="4222590"/>
                <a:ext cx="94097" cy="10504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456029"/>
                <a:endParaRPr lang="en-US" sz="1200" b="1" dirty="0">
                  <a:solidFill>
                    <a:srgbClr val="000000"/>
                  </a:solidFill>
                  <a:latin typeface="Arial"/>
                </a:endParaRPr>
              </a:p>
            </p:txBody>
          </p:sp>
        </p:grpSp>
        <p:sp>
          <p:nvSpPr>
            <p:cNvPr id="155" name="Rounded Rectangle 154"/>
            <p:cNvSpPr/>
            <p:nvPr/>
          </p:nvSpPr>
          <p:spPr>
            <a:xfrm>
              <a:off x="1419355" y="2827135"/>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6" name="Rounded Rectangle 155"/>
            <p:cNvSpPr/>
            <p:nvPr/>
          </p:nvSpPr>
          <p:spPr>
            <a:xfrm>
              <a:off x="1476758" y="2870302"/>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800" b="1" dirty="0">
                  <a:solidFill>
                    <a:srgbClr val="000000"/>
                  </a:solidFill>
                  <a:latin typeface="Arial"/>
                </a:rPr>
                <a:t>Ingest &amp; Enrichment</a:t>
              </a:r>
            </a:p>
          </p:txBody>
        </p:sp>
        <p:sp>
          <p:nvSpPr>
            <p:cNvPr id="157" name="Rounded Rectangle 156"/>
            <p:cNvSpPr/>
            <p:nvPr/>
          </p:nvSpPr>
          <p:spPr>
            <a:xfrm>
              <a:off x="1534161" y="2911240"/>
              <a:ext cx="656187" cy="337301"/>
            </a:xfrm>
            <a:prstGeom prst="roundRect">
              <a:avLst>
                <a:gd name="adj" fmla="val 0"/>
              </a:avLst>
            </a:prstGeom>
            <a:solidFill>
              <a:schemeClr val="bg1"/>
            </a:solidFill>
            <a:ln w="9525">
              <a:solidFill>
                <a:schemeClr val="accent4"/>
              </a:solidFill>
              <a:miter lim="800000"/>
              <a:headEnd/>
              <a:tailEnd/>
            </a:ln>
            <a:effectLst/>
          </p:spPr>
          <p:txBody>
            <a:bodyPr lIns="45720" tIns="45720" rIns="45720" anchor="ctr" anchorCtr="1"/>
            <a:lstStyle/>
            <a:p>
              <a:pPr algn="ctr" defTabSz="456029"/>
              <a:r>
                <a:rPr lang="en-US" sz="1400" b="1" dirty="0">
                  <a:solidFill>
                    <a:srgbClr val="000000"/>
                  </a:solidFill>
                  <a:latin typeface="Arial"/>
                </a:rPr>
                <a:t>Ingest</a:t>
              </a:r>
            </a:p>
          </p:txBody>
        </p:sp>
        <p:cxnSp>
          <p:nvCxnSpPr>
            <p:cNvPr id="158" name="Straight Connector 157"/>
            <p:cNvCxnSpPr/>
            <p:nvPr/>
          </p:nvCxnSpPr>
          <p:spPr>
            <a:xfrm>
              <a:off x="1864938" y="3239344"/>
              <a:ext cx="0" cy="268243"/>
            </a:xfrm>
            <a:prstGeom prst="line">
              <a:avLst/>
            </a:prstGeom>
            <a:ln w="12700" cap="rnd">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9" name="Can 158"/>
            <p:cNvSpPr/>
            <p:nvPr/>
          </p:nvSpPr>
          <p:spPr bwMode="auto">
            <a:xfrm>
              <a:off x="2435525" y="2840619"/>
              <a:ext cx="1401257" cy="1060264"/>
            </a:xfrm>
            <a:prstGeom prst="can">
              <a:avLst/>
            </a:prstGeom>
            <a:solidFill>
              <a:schemeClr val="bg1">
                <a:lumMod val="75000"/>
                <a:alpha val="50000"/>
              </a:schemeClr>
            </a:solidFill>
            <a:ln w="9525"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2051"/>
              <a:endParaRPr lang="en-US" sz="1400" b="1" dirty="0">
                <a:solidFill>
                  <a:srgbClr val="000000"/>
                </a:solidFill>
                <a:latin typeface="Arial"/>
              </a:endParaRPr>
            </a:p>
          </p:txBody>
        </p:sp>
        <p:sp>
          <p:nvSpPr>
            <p:cNvPr id="160" name="Rectangle 159"/>
            <p:cNvSpPr/>
            <p:nvPr/>
          </p:nvSpPr>
          <p:spPr>
            <a:xfrm>
              <a:off x="2384031" y="2857334"/>
              <a:ext cx="1552202" cy="204270"/>
            </a:xfrm>
            <a:prstGeom prst="rect">
              <a:avLst/>
            </a:prstGeom>
            <a:noFill/>
            <a:ln>
              <a:noFill/>
            </a:ln>
          </p:spPr>
          <p:txBody>
            <a:bodyPr wrap="square" lIns="0" rIns="0">
              <a:spAutoFit/>
            </a:bodyPr>
            <a:lstStyle/>
            <a:p>
              <a:pPr algn="ctr" defTabSz="456029"/>
              <a:r>
                <a:rPr lang="en-US" sz="1400" b="1" dirty="0">
                  <a:solidFill>
                    <a:srgbClr val="000000"/>
                  </a:solidFill>
                  <a:latin typeface="Arial"/>
                </a:rPr>
                <a:t>Databases</a:t>
              </a:r>
            </a:p>
          </p:txBody>
        </p:sp>
        <p:pic>
          <p:nvPicPr>
            <p:cNvPr id="161" name="Picture 160"/>
            <p:cNvPicPr>
              <a:picLocks noChangeAspect="1"/>
            </p:cNvPicPr>
            <p:nvPr/>
          </p:nvPicPr>
          <p:blipFill>
            <a:blip r:embed="rId11"/>
            <a:stretch>
              <a:fillRect/>
            </a:stretch>
          </p:blipFill>
          <p:spPr>
            <a:xfrm>
              <a:off x="4619411" y="3162300"/>
              <a:ext cx="520700" cy="533400"/>
            </a:xfrm>
            <a:prstGeom prst="rect">
              <a:avLst/>
            </a:prstGeom>
          </p:spPr>
        </p:pic>
      </p:grpSp>
      <p:sp>
        <p:nvSpPr>
          <p:cNvPr id="184" name="TextBox 39"/>
          <p:cNvSpPr txBox="1">
            <a:spLocks noChangeArrowheads="1"/>
          </p:cNvSpPr>
          <p:nvPr/>
        </p:nvSpPr>
        <p:spPr bwMode="auto">
          <a:xfrm>
            <a:off x="5430" y="1275912"/>
            <a:ext cx="1289188" cy="584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800040"/>
                </a:solidFill>
                <a:latin typeface="Arial"/>
                <a:cs typeface="Arial"/>
              </a:rPr>
              <a:t>Humans</a:t>
            </a:r>
          </a:p>
          <a:p>
            <a:pPr defTabSz="456029"/>
            <a:r>
              <a:rPr lang="en-US" sz="1200" b="1" dirty="0">
                <a:solidFill>
                  <a:srgbClr val="800040"/>
                </a:solidFill>
                <a:latin typeface="Arial"/>
                <a:cs typeface="Arial"/>
              </a:rPr>
              <a:t>(deciders</a:t>
            </a:r>
            <a:r>
              <a:rPr lang="en-US" sz="1600" b="1" dirty="0">
                <a:solidFill>
                  <a:srgbClr val="800040"/>
                </a:solidFill>
                <a:latin typeface="Arial"/>
                <a:cs typeface="Arial"/>
              </a:rPr>
              <a:t>)</a:t>
            </a:r>
          </a:p>
        </p:txBody>
      </p:sp>
      <p:sp>
        <p:nvSpPr>
          <p:cNvPr id="185" name="TextBox 39"/>
          <p:cNvSpPr txBox="1">
            <a:spLocks noChangeArrowheads="1"/>
          </p:cNvSpPr>
          <p:nvPr/>
        </p:nvSpPr>
        <p:spPr bwMode="auto">
          <a:xfrm>
            <a:off x="5430" y="5195164"/>
            <a:ext cx="1387824" cy="522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defTabSz="456029"/>
            <a:r>
              <a:rPr lang="en-US" sz="1600" b="1" dirty="0">
                <a:solidFill>
                  <a:srgbClr val="008000"/>
                </a:solidFill>
                <a:latin typeface="Arial"/>
                <a:cs typeface="Arial"/>
              </a:rPr>
              <a:t>Things</a:t>
            </a:r>
          </a:p>
          <a:p>
            <a:pPr defTabSz="456029"/>
            <a:r>
              <a:rPr lang="en-US" sz="1200" b="1" dirty="0">
                <a:solidFill>
                  <a:srgbClr val="008000"/>
                </a:solidFill>
                <a:latin typeface="Arial"/>
                <a:cs typeface="Arial"/>
              </a:rPr>
              <a:t>(providers)</a:t>
            </a:r>
          </a:p>
        </p:txBody>
      </p:sp>
      <p:sp>
        <p:nvSpPr>
          <p:cNvPr id="83" name="Rectangular Callout 82"/>
          <p:cNvSpPr/>
          <p:nvPr/>
        </p:nvSpPr>
        <p:spPr bwMode="auto">
          <a:xfrm>
            <a:off x="1524001" y="1531356"/>
            <a:ext cx="4622564" cy="4336043"/>
          </a:xfrm>
          <a:prstGeom prst="wedgeRectCallout">
            <a:avLst>
              <a:gd name="adj1" fmla="val 67895"/>
              <a:gd name="adj2" fmla="val 3192"/>
            </a:avLst>
          </a:prstGeom>
          <a:solidFill>
            <a:srgbClr val="FFFFFF"/>
          </a:solidFill>
          <a:ln w="28575" cap="flat" cmpd="sng" algn="ctr">
            <a:solidFill>
              <a:srgbClr val="003767"/>
            </a:solidFill>
            <a:prstDash val="solid"/>
            <a:round/>
            <a:headEnd type="none" w="sm" len="sm"/>
            <a:tailEnd type="none" w="sm" len="sm"/>
          </a:ln>
          <a:effectLst>
            <a:outerShdw blurRad="50800" dist="38100" dir="2700000" algn="tl" rotWithShape="0">
              <a:srgbClr val="000000">
                <a:alpha val="43000"/>
              </a:srgbClr>
            </a:outerShdw>
          </a:effectLst>
        </p:spPr>
        <p:txBody>
          <a:bodyPr vert="horz" wrap="square" lIns="91078" tIns="45541" rIns="91078" bIns="45541" numCol="1" rtlCol="0" anchor="ctr" anchorCtr="0" compatLnSpc="1">
            <a:prstTxWarp prst="textNoShape">
              <a:avLst/>
            </a:prstTxWarp>
          </a:bodyPr>
          <a:lstStyle/>
          <a:p>
            <a:pPr algn="ctr" defTabSz="910773" eaLnBrk="1" fontAlgn="auto" hangingPunct="1">
              <a:spcBef>
                <a:spcPts val="0"/>
              </a:spcBef>
              <a:spcAft>
                <a:spcPts val="0"/>
              </a:spcAft>
            </a:pPr>
            <a:endParaRPr lang="en-US" sz="1400" b="1" dirty="0">
              <a:solidFill>
                <a:srgbClr val="000000"/>
              </a:solidFill>
              <a:latin typeface="Arial"/>
            </a:endParaRPr>
          </a:p>
        </p:txBody>
      </p:sp>
      <p:sp>
        <p:nvSpPr>
          <p:cNvPr id="84" name="Title 2"/>
          <p:cNvSpPr txBox="1">
            <a:spLocks/>
          </p:cNvSpPr>
          <p:nvPr/>
        </p:nvSpPr>
        <p:spPr bwMode="auto">
          <a:xfrm>
            <a:off x="1295400" y="1469101"/>
            <a:ext cx="5007520" cy="813816"/>
          </a:xfrm>
          <a:prstGeom prst="rect">
            <a:avLst/>
          </a:prstGeom>
          <a:noFill/>
          <a:ln w="9525">
            <a:noFill/>
            <a:miter lim="800000"/>
            <a:headEnd/>
            <a:tailEnd/>
          </a:ln>
          <a:effectLst/>
        </p:spPr>
        <p:txBody>
          <a:bodyPr vert="horz" wrap="square" lIns="91702" tIns="45849" rIns="91702" bIns="45849" numCol="1" anchor="ctr" anchorCtr="0" compatLnSpc="1">
            <a:prstTxWarp prst="textNoShape">
              <a:avLst/>
            </a:prstTxWarp>
          </a:bodyPr>
          <a:lst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a:lstStyle>
          <a:p>
            <a:pPr defTabSz="455391">
              <a:lnSpc>
                <a:spcPct val="100000"/>
              </a:lnSpc>
            </a:pPr>
            <a:r>
              <a:rPr lang="en-US" sz="2000" dirty="0">
                <a:solidFill>
                  <a:srgbClr val="003767"/>
                </a:solidFill>
                <a:latin typeface="Arial"/>
              </a:rPr>
              <a:t>D4M demonstrated a</a:t>
            </a:r>
          </a:p>
          <a:p>
            <a:pPr defTabSz="455391">
              <a:lnSpc>
                <a:spcPct val="100000"/>
              </a:lnSpc>
            </a:pPr>
            <a:r>
              <a:rPr lang="en-US" sz="2000" dirty="0">
                <a:solidFill>
                  <a:srgbClr val="003767"/>
                </a:solidFill>
                <a:latin typeface="Arial"/>
              </a:rPr>
              <a:t>universal approach to diverse data</a:t>
            </a:r>
          </a:p>
        </p:txBody>
      </p:sp>
      <p:sp>
        <p:nvSpPr>
          <p:cNvPr id="101" name="Rectangle 100"/>
          <p:cNvSpPr/>
          <p:nvPr/>
        </p:nvSpPr>
        <p:spPr>
          <a:xfrm>
            <a:off x="1626200" y="5107978"/>
            <a:ext cx="4498036" cy="1102824"/>
          </a:xfrm>
          <a:prstGeom prst="rect">
            <a:avLst/>
          </a:prstGeom>
        </p:spPr>
        <p:txBody>
          <a:bodyPr wrap="square" lIns="101561" tIns="50779" rIns="101561" bIns="50779">
            <a:spAutoFit/>
          </a:bodyPr>
          <a:lstStyle/>
          <a:p>
            <a:pPr defTabSz="910773" eaLnBrk="1" fontAlgn="auto" hangingPunct="1">
              <a:spcBef>
                <a:spcPts val="0"/>
              </a:spcBef>
              <a:spcAft>
                <a:spcPts val="0"/>
              </a:spcAft>
              <a:defRPr/>
            </a:pPr>
            <a:r>
              <a:rPr lang="en-US" sz="1300" b="1" kern="0" dirty="0" err="1">
                <a:solidFill>
                  <a:sysClr val="windowText" lastClr="000000"/>
                </a:solidFill>
                <a:latin typeface="Arial"/>
              </a:rPr>
              <a:t>intel</a:t>
            </a:r>
            <a:r>
              <a:rPr lang="en-US" sz="1300" b="1" kern="0" dirty="0">
                <a:solidFill>
                  <a:sysClr val="windowText" lastClr="000000"/>
                </a:solidFill>
                <a:latin typeface="Arial"/>
              </a:rPr>
              <a:t> reports, DNA, health records, publication citations, web logs, social media, building alarms, cyber, … all handled by a common 4 table schema</a:t>
            </a:r>
          </a:p>
          <a:p>
            <a:pPr defTabSz="910773" eaLnBrk="1" fontAlgn="auto" hangingPunct="1">
              <a:spcBef>
                <a:spcPts val="0"/>
              </a:spcBef>
              <a:spcAft>
                <a:spcPts val="0"/>
              </a:spcAft>
              <a:defRPr/>
            </a:pPr>
            <a:endParaRPr lang="en-US" sz="1300" b="1" kern="0" dirty="0">
              <a:solidFill>
                <a:sysClr val="windowText" lastClr="000000"/>
              </a:solidFill>
              <a:latin typeface="Arial"/>
            </a:endParaRPr>
          </a:p>
          <a:p>
            <a:pPr defTabSz="910773" eaLnBrk="1" fontAlgn="auto" hangingPunct="1">
              <a:spcBef>
                <a:spcPts val="0"/>
              </a:spcBef>
              <a:spcAft>
                <a:spcPts val="0"/>
              </a:spcAft>
              <a:defRPr/>
            </a:pPr>
            <a:endParaRPr lang="en-US" sz="1300" b="1" kern="0" dirty="0">
              <a:solidFill>
                <a:sysClr val="windowText" lastClr="000000"/>
              </a:solidFill>
              <a:latin typeface="Arial"/>
            </a:endParaRPr>
          </a:p>
        </p:txBody>
      </p:sp>
      <p:sp>
        <p:nvSpPr>
          <p:cNvPr id="95" name="Text Box 8"/>
          <p:cNvSpPr txBox="1">
            <a:spLocks noChangeArrowheads="1"/>
          </p:cNvSpPr>
          <p:nvPr/>
        </p:nvSpPr>
        <p:spPr bwMode="auto">
          <a:xfrm>
            <a:off x="7905265" y="5884579"/>
            <a:ext cx="823389" cy="39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sm" len="sm"/>
              </a14:hiddenLine>
            </a:ext>
          </a:extLst>
        </p:spPr>
        <p:txBody>
          <a:bodyPr wrap="none" lIns="91205" tIns="45604" rIns="91205" bIns="45604">
            <a:spAutoFit/>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algn="ctr" eaLnBrk="0" fontAlgn="base" hangingPunct="0">
              <a:spcBef>
                <a:spcPct val="0"/>
              </a:spcBef>
              <a:spcAft>
                <a:spcPct val="0"/>
              </a:spcAft>
              <a:defRPr sz="1000">
                <a:solidFill>
                  <a:schemeClr val="tx1"/>
                </a:solidFill>
                <a:latin typeface="Arial" charset="0"/>
                <a:ea typeface="ＭＳ Ｐゴシック" charset="0"/>
              </a:defRPr>
            </a:lvl6pPr>
            <a:lvl7pPr marL="2971800" indent="-228600" algn="ctr" eaLnBrk="0" fontAlgn="base" hangingPunct="0">
              <a:spcBef>
                <a:spcPct val="0"/>
              </a:spcBef>
              <a:spcAft>
                <a:spcPct val="0"/>
              </a:spcAft>
              <a:defRPr sz="1000">
                <a:solidFill>
                  <a:schemeClr val="tx1"/>
                </a:solidFill>
                <a:latin typeface="Arial" charset="0"/>
                <a:ea typeface="ＭＳ Ｐゴシック" charset="0"/>
              </a:defRPr>
            </a:lvl7pPr>
            <a:lvl8pPr marL="3429000" indent="-228600" algn="ctr" eaLnBrk="0" fontAlgn="base" hangingPunct="0">
              <a:spcBef>
                <a:spcPct val="0"/>
              </a:spcBef>
              <a:spcAft>
                <a:spcPct val="0"/>
              </a:spcAft>
              <a:defRPr sz="1000">
                <a:solidFill>
                  <a:schemeClr val="tx1"/>
                </a:solidFill>
                <a:latin typeface="Arial" charset="0"/>
                <a:ea typeface="ＭＳ Ｐゴシック" charset="0"/>
              </a:defRPr>
            </a:lvl8pPr>
            <a:lvl9pPr marL="3886200" indent="-228600" algn="ctr" eaLnBrk="0" fontAlgn="base" hangingPunct="0">
              <a:spcBef>
                <a:spcPct val="0"/>
              </a:spcBef>
              <a:spcAft>
                <a:spcPct val="0"/>
              </a:spcAft>
              <a:defRPr sz="1000">
                <a:solidFill>
                  <a:schemeClr val="tx1"/>
                </a:solidFill>
                <a:latin typeface="Arial" charset="0"/>
                <a:ea typeface="ＭＳ Ｐゴシック" charset="0"/>
              </a:defRPr>
            </a:lvl9pPr>
          </a:lstStyle>
          <a:p>
            <a:pPr algn="ctr" defTabSz="456029"/>
            <a:r>
              <a:rPr lang="en-US" b="1" dirty="0" smtClean="0">
                <a:solidFill>
                  <a:srgbClr val="008000"/>
                </a:solidFill>
              </a:rPr>
              <a:t>Fitness</a:t>
            </a:r>
          </a:p>
          <a:p>
            <a:pPr algn="ctr" defTabSz="456029"/>
            <a:r>
              <a:rPr lang="en-US" b="1" dirty="0" err="1" smtClean="0">
                <a:solidFill>
                  <a:srgbClr val="008000"/>
                </a:solidFill>
              </a:rPr>
              <a:t>Wearables</a:t>
            </a:r>
            <a:endParaRPr lang="en-US" b="1" dirty="0">
              <a:solidFill>
                <a:srgbClr val="008000"/>
              </a:solidFill>
            </a:endParaRPr>
          </a:p>
        </p:txBody>
      </p:sp>
      <p:grpSp>
        <p:nvGrpSpPr>
          <p:cNvPr id="97" name="Group 96"/>
          <p:cNvGrpSpPr/>
          <p:nvPr/>
        </p:nvGrpSpPr>
        <p:grpSpPr>
          <a:xfrm>
            <a:off x="762000" y="1905000"/>
            <a:ext cx="3048000" cy="3200399"/>
            <a:chOff x="2091987" y="2333975"/>
            <a:chExt cx="3842762" cy="3418025"/>
          </a:xfrm>
        </p:grpSpPr>
        <p:pic>
          <p:nvPicPr>
            <p:cNvPr id="105" name="Picture 104" descr="E0.png"/>
            <p:cNvPicPr>
              <a:picLocks/>
            </p:cNvPicPr>
            <p:nvPr/>
          </p:nvPicPr>
          <p:blipFill>
            <a:blip r:embed="rId12" cstate="print">
              <a:extLst>
                <a:ext uri="{28A0092B-C50C-407E-A947-70E740481C1C}">
                  <a14:useLocalDpi xmlns:a14="http://schemas.microsoft.com/office/drawing/2010/main"/>
                </a:ext>
              </a:extLst>
            </a:blip>
            <a:stretch>
              <a:fillRect/>
            </a:stretch>
          </p:blipFill>
          <p:spPr>
            <a:xfrm rot="5400000" flipV="1">
              <a:off x="3384261" y="3148204"/>
              <a:ext cx="2286000" cy="2286000"/>
            </a:xfrm>
            <a:prstGeom prst="rect">
              <a:avLst/>
            </a:prstGeom>
            <a:ln w="12700" cmpd="sng">
              <a:solidFill>
                <a:srgbClr val="000000"/>
              </a:solidFill>
            </a:ln>
          </p:spPr>
        </p:pic>
        <p:pic>
          <p:nvPicPr>
            <p:cNvPr id="106" name="Picture 105" descr="E0.png"/>
            <p:cNvPicPr>
              <a:picLocks/>
            </p:cNvPicPr>
            <p:nvPr/>
          </p:nvPicPr>
          <p:blipFill>
            <a:blip r:embed="rId12" cstate="print">
              <a:extLst>
                <a:ext uri="{28A0092B-C50C-407E-A947-70E740481C1C}">
                  <a14:useLocalDpi xmlns:a14="http://schemas.microsoft.com/office/drawing/2010/main"/>
                </a:ext>
              </a:extLst>
            </a:blip>
            <a:stretch>
              <a:fillRect/>
            </a:stretch>
          </p:blipFill>
          <p:spPr>
            <a:xfrm>
              <a:off x="3306567" y="3207488"/>
              <a:ext cx="2286000" cy="2286000"/>
            </a:xfrm>
            <a:prstGeom prst="rect">
              <a:avLst/>
            </a:prstGeom>
            <a:ln w="12700" cmpd="sng">
              <a:solidFill>
                <a:schemeClr val="tx1"/>
              </a:solidFill>
            </a:ln>
          </p:spPr>
        </p:pic>
        <p:sp>
          <p:nvSpPr>
            <p:cNvPr id="107" name="Rectangle 106"/>
            <p:cNvSpPr/>
            <p:nvPr/>
          </p:nvSpPr>
          <p:spPr>
            <a:xfrm>
              <a:off x="3539787" y="2791175"/>
              <a:ext cx="1127379" cy="396781"/>
            </a:xfrm>
            <a:prstGeom prst="rect">
              <a:avLst/>
            </a:prstGeom>
          </p:spPr>
          <p:txBody>
            <a:bodyPr wrap="none">
              <a:spAutoFit/>
            </a:bodyPr>
            <a:lstStyle/>
            <a:p>
              <a:pPr defTabSz="455868"/>
              <a:r>
                <a:rPr lang="en-US" sz="1600" b="1" dirty="0">
                  <a:solidFill>
                    <a:srgbClr val="618FFD">
                      <a:lumMod val="75000"/>
                    </a:srgbClr>
                  </a:solidFill>
                  <a:latin typeface="Arial"/>
                </a:rPr>
                <a:t>columns</a:t>
              </a:r>
            </a:p>
          </p:txBody>
        </p:sp>
        <p:sp>
          <p:nvSpPr>
            <p:cNvPr id="108" name="Rectangle 107"/>
            <p:cNvSpPr/>
            <p:nvPr/>
          </p:nvSpPr>
          <p:spPr>
            <a:xfrm rot="16200000">
              <a:off x="2745507" y="4158022"/>
              <a:ext cx="777687" cy="371158"/>
            </a:xfrm>
            <a:prstGeom prst="rect">
              <a:avLst/>
            </a:prstGeom>
          </p:spPr>
          <p:txBody>
            <a:bodyPr wrap="none">
              <a:spAutoFit/>
            </a:bodyPr>
            <a:lstStyle/>
            <a:p>
              <a:pPr defTabSz="455868"/>
              <a:r>
                <a:rPr lang="en-US" sz="1600" b="1" dirty="0">
                  <a:solidFill>
                    <a:srgbClr val="618FFD">
                      <a:lumMod val="75000"/>
                    </a:srgbClr>
                  </a:solidFill>
                  <a:latin typeface="Arial"/>
                </a:rPr>
                <a:t>rows</a:t>
              </a:r>
            </a:p>
          </p:txBody>
        </p:sp>
        <p:sp>
          <p:nvSpPr>
            <p:cNvPr id="109" name="Rectangle 108"/>
            <p:cNvSpPr/>
            <p:nvPr/>
          </p:nvSpPr>
          <p:spPr bwMode="auto">
            <a:xfrm>
              <a:off x="3306567" y="5530844"/>
              <a:ext cx="2286000" cy="4572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1731"/>
              <a:endParaRPr lang="en-US" sz="1050" b="1" dirty="0">
                <a:solidFill>
                  <a:srgbClr val="000000"/>
                </a:solidFill>
                <a:latin typeface="Arial"/>
              </a:endParaRPr>
            </a:p>
          </p:txBody>
        </p:sp>
        <p:sp>
          <p:nvSpPr>
            <p:cNvPr id="110" name="Rectangle 109"/>
            <p:cNvSpPr/>
            <p:nvPr/>
          </p:nvSpPr>
          <p:spPr bwMode="auto">
            <a:xfrm rot="5400000">
              <a:off x="4699144" y="4198599"/>
              <a:ext cx="2286000" cy="185210"/>
            </a:xfrm>
            <a:prstGeom prst="rect">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911731"/>
              <a:endParaRPr lang="en-US" sz="1050" b="1" dirty="0">
                <a:solidFill>
                  <a:srgbClr val="000000"/>
                </a:solidFill>
                <a:latin typeface="Arial"/>
              </a:endParaRPr>
            </a:p>
          </p:txBody>
        </p:sp>
        <p:sp>
          <p:nvSpPr>
            <p:cNvPr id="111" name="Rectangle 110"/>
            <p:cNvSpPr/>
            <p:nvPr/>
          </p:nvSpPr>
          <p:spPr>
            <a:xfrm>
              <a:off x="3024391" y="5355219"/>
              <a:ext cx="337439" cy="396781"/>
            </a:xfrm>
            <a:prstGeom prst="rect">
              <a:avLst/>
            </a:prstGeom>
          </p:spPr>
          <p:txBody>
            <a:bodyPr wrap="none">
              <a:spAutoFit/>
            </a:bodyPr>
            <a:lstStyle/>
            <a:p>
              <a:pPr defTabSz="455868"/>
              <a:r>
                <a:rPr lang="en-US" sz="1600" b="1" dirty="0" err="1">
                  <a:solidFill>
                    <a:srgbClr val="618FFD">
                      <a:lumMod val="75000"/>
                    </a:srgbClr>
                  </a:solidFill>
                  <a:latin typeface="Arial"/>
                </a:rPr>
                <a:t>Σ</a:t>
              </a:r>
              <a:endParaRPr lang="en-US" sz="1600" b="1" dirty="0">
                <a:solidFill>
                  <a:srgbClr val="618FFD">
                    <a:lumMod val="75000"/>
                  </a:srgbClr>
                </a:solidFill>
                <a:latin typeface="Arial"/>
              </a:endParaRPr>
            </a:p>
          </p:txBody>
        </p:sp>
        <p:sp>
          <p:nvSpPr>
            <p:cNvPr id="112" name="Rectangle 111"/>
            <p:cNvSpPr/>
            <p:nvPr/>
          </p:nvSpPr>
          <p:spPr>
            <a:xfrm>
              <a:off x="5063787" y="2791175"/>
              <a:ext cx="596103" cy="396781"/>
            </a:xfrm>
            <a:prstGeom prst="rect">
              <a:avLst/>
            </a:prstGeom>
          </p:spPr>
          <p:txBody>
            <a:bodyPr wrap="none">
              <a:spAutoFit/>
            </a:bodyPr>
            <a:lstStyle/>
            <a:p>
              <a:pPr defTabSz="455868"/>
              <a:r>
                <a:rPr lang="en-US" sz="1600" b="1" dirty="0">
                  <a:solidFill>
                    <a:srgbClr val="618FFD">
                      <a:lumMod val="75000"/>
                    </a:srgbClr>
                  </a:solidFill>
                  <a:latin typeface="Arial"/>
                </a:rPr>
                <a:t>raw</a:t>
              </a:r>
            </a:p>
          </p:txBody>
        </p:sp>
        <p:sp>
          <p:nvSpPr>
            <p:cNvPr id="113" name="Rectangle 112"/>
            <p:cNvSpPr/>
            <p:nvPr/>
          </p:nvSpPr>
          <p:spPr>
            <a:xfrm>
              <a:off x="3368822" y="2344480"/>
              <a:ext cx="225569" cy="318961"/>
            </a:xfrm>
            <a:prstGeom prst="rect">
              <a:avLst/>
            </a:prstGeom>
          </p:spPr>
          <p:txBody>
            <a:bodyPr wrap="none" lIns="101882" tIns="50941" rIns="101882" bIns="50941">
              <a:spAutoFit/>
            </a:bodyPr>
            <a:lstStyle/>
            <a:p>
              <a:pPr defTabSz="911731">
                <a:defRPr/>
              </a:pPr>
              <a:endParaRPr lang="en-US" sz="1050" b="1" kern="0" dirty="0">
                <a:solidFill>
                  <a:sysClr val="windowText" lastClr="000000"/>
                </a:solidFill>
                <a:latin typeface="Arial"/>
              </a:endParaRPr>
            </a:p>
          </p:txBody>
        </p:sp>
        <p:sp>
          <p:nvSpPr>
            <p:cNvPr id="119" name="Rectangle 118"/>
            <p:cNvSpPr/>
            <p:nvPr/>
          </p:nvSpPr>
          <p:spPr>
            <a:xfrm>
              <a:off x="2091987" y="3057700"/>
              <a:ext cx="225569" cy="318961"/>
            </a:xfrm>
            <a:prstGeom prst="rect">
              <a:avLst/>
            </a:prstGeom>
          </p:spPr>
          <p:txBody>
            <a:bodyPr wrap="none" lIns="101882" tIns="50941" rIns="101882" bIns="50941">
              <a:spAutoFit/>
            </a:bodyPr>
            <a:lstStyle/>
            <a:p>
              <a:pPr defTabSz="911731">
                <a:defRPr/>
              </a:pPr>
              <a:endParaRPr lang="en-US" sz="1050" b="1" kern="0" dirty="0">
                <a:solidFill>
                  <a:sysClr val="windowText" lastClr="000000"/>
                </a:solidFill>
                <a:latin typeface="Arial"/>
              </a:endParaRPr>
            </a:p>
          </p:txBody>
        </p:sp>
        <p:sp>
          <p:nvSpPr>
            <p:cNvPr id="133" name="Rectangle 132"/>
            <p:cNvSpPr/>
            <p:nvPr/>
          </p:nvSpPr>
          <p:spPr>
            <a:xfrm>
              <a:off x="4877456" y="2333975"/>
              <a:ext cx="225569" cy="318961"/>
            </a:xfrm>
            <a:prstGeom prst="rect">
              <a:avLst/>
            </a:prstGeom>
          </p:spPr>
          <p:txBody>
            <a:bodyPr wrap="none" lIns="101882" tIns="50941" rIns="101882" bIns="50941">
              <a:spAutoFit/>
            </a:bodyPr>
            <a:lstStyle/>
            <a:p>
              <a:pPr defTabSz="911731">
                <a:defRPr/>
              </a:pPr>
              <a:endParaRPr lang="en-US" sz="1050" b="1" kern="0" dirty="0">
                <a:solidFill>
                  <a:sysClr val="windowText" lastClr="000000"/>
                </a:solidFill>
                <a:latin typeface="Arial"/>
              </a:endParaRPr>
            </a:p>
          </p:txBody>
        </p:sp>
      </p:grpSp>
      <p:pic>
        <p:nvPicPr>
          <p:cNvPr id="134" name="Picture 133" descr="Screen Shot 2014-08-06 at 10.38.35 A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14800" y="2667000"/>
            <a:ext cx="1828800" cy="2133600"/>
          </a:xfrm>
          <a:prstGeom prst="rect">
            <a:avLst/>
          </a:prstGeom>
        </p:spPr>
      </p:pic>
    </p:spTree>
    <p:extLst>
      <p:ext uri="{BB962C8B-B14F-4D97-AF65-F5344CB8AC3E}">
        <p14:creationId xmlns:p14="http://schemas.microsoft.com/office/powerpoint/2010/main" val="32164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Graphulo</a:t>
            </a:r>
            <a:r>
              <a:rPr lang="en-US" dirty="0" smtClean="0"/>
              <a:t> Goals</a:t>
            </a:r>
            <a:endParaRPr lang="en-US" dirty="0"/>
          </a:p>
        </p:txBody>
      </p:sp>
      <p:sp>
        <p:nvSpPr>
          <p:cNvPr id="3" name="Content Placeholder 2"/>
          <p:cNvSpPr>
            <a:spLocks noGrp="1"/>
          </p:cNvSpPr>
          <p:nvPr>
            <p:ph idx="1"/>
          </p:nvPr>
        </p:nvSpPr>
        <p:spPr>
          <a:xfrm>
            <a:off x="475488" y="1091749"/>
            <a:ext cx="8193024" cy="5341491"/>
          </a:xfrm>
        </p:spPr>
        <p:txBody>
          <a:bodyPr/>
          <a:lstStyle/>
          <a:p>
            <a:r>
              <a:rPr lang="en-US" dirty="0" smtClean="0"/>
              <a:t>Primary Goal</a:t>
            </a:r>
          </a:p>
          <a:p>
            <a:pPr lvl="1"/>
            <a:r>
              <a:rPr lang="en-US" dirty="0"/>
              <a:t>Open source Apache </a:t>
            </a:r>
            <a:r>
              <a:rPr lang="en-US" dirty="0" err="1"/>
              <a:t>Accumulo</a:t>
            </a:r>
            <a:r>
              <a:rPr lang="en-US" dirty="0"/>
              <a:t> Java library that enables </a:t>
            </a:r>
            <a:r>
              <a:rPr lang="en-US" dirty="0" smtClean="0"/>
              <a:t>many graph </a:t>
            </a:r>
            <a:r>
              <a:rPr lang="en-US" dirty="0"/>
              <a:t>algorithms </a:t>
            </a:r>
            <a:r>
              <a:rPr lang="en-US" dirty="0" smtClean="0"/>
              <a:t>in </a:t>
            </a:r>
            <a:r>
              <a:rPr lang="en-US" dirty="0" err="1" smtClean="0"/>
              <a:t>Accumulo</a:t>
            </a:r>
            <a:r>
              <a:rPr lang="en-US" dirty="0" smtClean="0"/>
              <a:t> using </a:t>
            </a:r>
            <a:r>
              <a:rPr lang="en-US" dirty="0" err="1" smtClean="0"/>
              <a:t>Accumulo</a:t>
            </a:r>
            <a:r>
              <a:rPr lang="en-US" dirty="0" smtClean="0"/>
              <a:t> server-side constructs</a:t>
            </a:r>
          </a:p>
          <a:p>
            <a:r>
              <a:rPr lang="en-US" dirty="0" smtClean="0"/>
              <a:t>Additional Goals</a:t>
            </a:r>
          </a:p>
          <a:p>
            <a:pPr lvl="1"/>
            <a:r>
              <a:rPr lang="en-US" dirty="0" smtClean="0"/>
              <a:t>Enable a wide range of graph algorithms with a small number of functions on a range of graph schemas</a:t>
            </a:r>
          </a:p>
          <a:p>
            <a:pPr lvl="1"/>
            <a:r>
              <a:rPr lang="en-US" dirty="0" smtClean="0"/>
              <a:t>Efficient and predictable performance; minimize maximum run time</a:t>
            </a:r>
          </a:p>
          <a:p>
            <a:pPr lvl="1"/>
            <a:r>
              <a:rPr lang="en-US" dirty="0" smtClean="0"/>
              <a:t>Instructive and useful example programs; well written spec</a:t>
            </a:r>
          </a:p>
          <a:p>
            <a:pPr lvl="1"/>
            <a:r>
              <a:rPr lang="en-US" dirty="0" smtClean="0"/>
              <a:t>Minimal external dependencies</a:t>
            </a:r>
          </a:p>
          <a:p>
            <a:pPr lvl="1"/>
            <a:r>
              <a:rPr lang="en-US" dirty="0"/>
              <a:t>Fully documented at </a:t>
            </a:r>
            <a:r>
              <a:rPr lang="en-US" dirty="0" err="1" smtClean="0"/>
              <a:t>graphulo.mit.edu</a:t>
            </a:r>
            <a:endParaRPr lang="en-US" dirty="0" smtClean="0"/>
          </a:p>
          <a:p>
            <a:pPr lvl="1"/>
            <a:r>
              <a:rPr lang="en-US" dirty="0" smtClean="0"/>
              <a:t>Drive </a:t>
            </a:r>
            <a:r>
              <a:rPr lang="en-US" dirty="0" err="1" smtClean="0"/>
              <a:t>Accumulo</a:t>
            </a:r>
            <a:r>
              <a:rPr lang="en-US" dirty="0" smtClean="0"/>
              <a:t> features (e.g., temporary tables, split API, user defined functions, …)</a:t>
            </a:r>
          </a:p>
          <a:p>
            <a:pPr lvl="1"/>
            <a:r>
              <a:rPr lang="en-US" dirty="0"/>
              <a:t>Focus on localized analytics within a neighborhood, as opposed to whole table analytics</a:t>
            </a:r>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766677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Lincoln_2012_v1">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141107-Graphulo-FilteredBFS.pptx</Template>
  <TotalTime>2457</TotalTime>
  <Words>4309</Words>
  <Application>Microsoft Office PowerPoint</Application>
  <PresentationFormat>On-screen Show (4:3)</PresentationFormat>
  <Paragraphs>817</Paragraphs>
  <Slides>38</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MS Gothic</vt:lpstr>
      <vt:lpstr>ＭＳ 明朝</vt:lpstr>
      <vt:lpstr>ＭＳ Ｐゴシック</vt:lpstr>
      <vt:lpstr>Arial</vt:lpstr>
      <vt:lpstr>Arial Black</vt:lpstr>
      <vt:lpstr>Calibri</vt:lpstr>
      <vt:lpstr>Courier New</vt:lpstr>
      <vt:lpstr>Symbol</vt:lpstr>
      <vt:lpstr>Times</vt:lpstr>
      <vt:lpstr>Times New Roman</vt:lpstr>
      <vt:lpstr>Wingdings</vt:lpstr>
      <vt:lpstr>Lincoln_2012_v1</vt:lpstr>
      <vt:lpstr>Graph Analytics in GraphBLAS</vt:lpstr>
      <vt:lpstr>Outline</vt:lpstr>
      <vt:lpstr>Big Data Challenge</vt:lpstr>
      <vt:lpstr>Systems Architecture</vt:lpstr>
      <vt:lpstr>Systems Architecture Data Volume  Many Clouds</vt:lpstr>
      <vt:lpstr>Systems Architecture Data Velocity  Databases</vt:lpstr>
      <vt:lpstr>Systems Architecture Diversity  Databases</vt:lpstr>
      <vt:lpstr>Systems Architecture Variety  D4M Schema</vt:lpstr>
      <vt:lpstr>Graphulo Goals</vt:lpstr>
      <vt:lpstr>Plan</vt:lpstr>
      <vt:lpstr>GraphBLAS</vt:lpstr>
      <vt:lpstr>Examples of Graph Problems</vt:lpstr>
      <vt:lpstr>Accumulo Graph Schema Variants</vt:lpstr>
      <vt:lpstr>Algorithms of Interest</vt:lpstr>
      <vt:lpstr>Outline</vt:lpstr>
      <vt:lpstr>Degree Filtered Breadth First Search</vt:lpstr>
      <vt:lpstr>Adjacency Matrix based Degree Filtered BFS</vt:lpstr>
      <vt:lpstr>Adjacency Matrix based Degree Filtered BFS</vt:lpstr>
      <vt:lpstr>Incidence Matrix based Degree Filtered BFS</vt:lpstr>
      <vt:lpstr>Incidence Matrix based Degree Filtered BFS</vt:lpstr>
      <vt:lpstr>Outline</vt:lpstr>
      <vt:lpstr>K-Truss</vt:lpstr>
      <vt:lpstr>K Truss in Terms of Matrices</vt:lpstr>
      <vt:lpstr>As an iterative algorithm</vt:lpstr>
      <vt:lpstr>For example: find a 3-truss of G</vt:lpstr>
      <vt:lpstr>Outline</vt:lpstr>
      <vt:lpstr>Jaccard Index</vt:lpstr>
      <vt:lpstr>Algorithm to Find Jaccard Index</vt:lpstr>
      <vt:lpstr>Example Jaccard Calculation</vt:lpstr>
      <vt:lpstr>Efficiently Computing triu(A2)</vt:lpstr>
      <vt:lpstr>triu, tril, diag as element-wise products</vt:lpstr>
      <vt:lpstr>Outline</vt:lpstr>
      <vt:lpstr>Topic Modeling</vt:lpstr>
      <vt:lpstr>NMF through Iteration</vt:lpstr>
      <vt:lpstr>Matrix Inversion through Iteration</vt:lpstr>
      <vt:lpstr>Combining NMF and matrix inversion</vt:lpstr>
      <vt:lpstr>Mapping to GraphBLAS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Analytics expressed in GraphBLAS</dc:title>
  <dc:creator>Vijay Gadepally</dc:creator>
  <cp:lastModifiedBy>Dylan Hutchison</cp:lastModifiedBy>
  <cp:revision>147</cp:revision>
  <dcterms:created xsi:type="dcterms:W3CDTF">2014-11-07T16:15:18Z</dcterms:created>
  <dcterms:modified xsi:type="dcterms:W3CDTF">2015-09-13T05:30:43Z</dcterms:modified>
</cp:coreProperties>
</file>