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2918400" cy="21945600"/>
  <p:notesSz cx="29464000" cy="41986200"/>
  <p:defaultTextStyle>
    <a:defPPr>
      <a:defRPr lang="en-US"/>
    </a:defPPr>
    <a:lvl1pPr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879525" indent="-1422343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760638" indent="-284627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641750" indent="-427020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522862" indent="-5694136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1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DA"/>
    <a:srgbClr val="3D7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7634" autoAdjust="0"/>
  </p:normalViewPr>
  <p:slideViewPr>
    <p:cSldViewPr snapToGrid="0">
      <p:cViewPr varScale="1">
        <p:scale>
          <a:sx n="45" d="100"/>
          <a:sy n="45" d="100"/>
        </p:scale>
        <p:origin x="84" y="756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687756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r">
              <a:defRPr sz="5300"/>
            </a:lvl1pPr>
          </a:lstStyle>
          <a:p>
            <a:fld id="{D2091F83-2FFE-4152-B62B-07594307277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687756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r">
              <a:defRPr sz="5300"/>
            </a:lvl1pPr>
          </a:lstStyle>
          <a:p>
            <a:fld id="{C3ADF402-C115-4F07-8A7A-9550056BB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85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687756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r">
              <a:defRPr sz="5300"/>
            </a:lvl1pPr>
          </a:lstStyle>
          <a:p>
            <a:fld id="{EEC6FF30-A0CA-453F-BC62-0B361A2BF3E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02100" y="5248275"/>
            <a:ext cx="21259800" cy="1417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03159" tIns="201579" rIns="403159" bIns="2015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43712" y="20207305"/>
            <a:ext cx="23576577" cy="16530622"/>
          </a:xfrm>
          <a:prstGeom prst="rect">
            <a:avLst/>
          </a:prstGeom>
        </p:spPr>
        <p:txBody>
          <a:bodyPr vert="horz" lIns="403159" tIns="201579" rIns="403159" bIns="2015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687756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r">
              <a:defRPr sz="5300"/>
            </a:lvl1pPr>
          </a:lstStyle>
          <a:p>
            <a:fld id="{4A89728B-EFFE-46CB-B86E-4A82A9449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71475" y="182881"/>
            <a:ext cx="32204025" cy="21613178"/>
          </a:xfrm>
          <a:prstGeom prst="roundRect">
            <a:avLst>
              <a:gd name="adj" fmla="val 1059"/>
            </a:avLst>
          </a:prstGeom>
          <a:noFill/>
          <a:ln w="635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403226" y="220663"/>
            <a:ext cx="32134174" cy="1792472"/>
          </a:xfrm>
          <a:prstGeom prst="roundRect">
            <a:avLst>
              <a:gd name="adj" fmla="val 7432"/>
            </a:avLst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75D1A-330A-48D5-B143-B4F593B4E041}" type="datetimeFigureOut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F9F7-0E78-4669-B140-4772748FE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69548" y="4688844"/>
            <a:ext cx="23700104" cy="99862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9231" y="4688844"/>
            <a:ext cx="70551678" cy="99862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4CC1B-62C8-423A-BC90-532F8469D8D5}" type="datetimeFigureOut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3832F-0DF8-478A-9536-C8A4F3A8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AF8F5-C70F-4705-AA76-3B642ABD3BB3}" type="datetimeFigureOut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69AC-09AB-47F6-B1D6-68DD7BBE7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9231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763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EC1C-4807-4E12-AA76-F1D02EECB849}" type="datetimeFigureOut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F7BE5-311B-493A-8563-AB3EE54AB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9942-771A-4B15-9A35-8B573C4AF227}" type="datetimeFigureOut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022B4-8D21-4348-BF38-EAA9480D6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8" y="15361921"/>
            <a:ext cx="1975104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8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3200"/>
            </a:lvl1pPr>
            <a:lvl2pPr marL="1880936" indent="0">
              <a:buNone/>
              <a:defRPr sz="11500"/>
            </a:lvl2pPr>
            <a:lvl3pPr marL="3761874" indent="0">
              <a:buNone/>
              <a:defRPr sz="9800"/>
            </a:lvl3pPr>
            <a:lvl4pPr marL="5642812" indent="0">
              <a:buNone/>
              <a:defRPr sz="8200"/>
            </a:lvl4pPr>
            <a:lvl5pPr marL="7523748" indent="0">
              <a:buNone/>
              <a:defRPr sz="8200"/>
            </a:lvl5pPr>
            <a:lvl6pPr marL="9404684" indent="0">
              <a:buNone/>
              <a:defRPr sz="8200"/>
            </a:lvl6pPr>
            <a:lvl7pPr marL="11285622" indent="0">
              <a:buNone/>
              <a:defRPr sz="8200"/>
            </a:lvl7pPr>
            <a:lvl8pPr marL="13166560" indent="0">
              <a:buNone/>
              <a:defRPr sz="8200"/>
            </a:lvl8pPr>
            <a:lvl9pPr marL="15047496" indent="0">
              <a:buNone/>
              <a:defRPr sz="8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8" y="17175483"/>
            <a:ext cx="1975104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0936" indent="0">
              <a:buNone/>
              <a:defRPr sz="4900"/>
            </a:lvl2pPr>
            <a:lvl3pPr marL="3761874" indent="0">
              <a:buNone/>
              <a:defRPr sz="4100"/>
            </a:lvl3pPr>
            <a:lvl4pPr marL="5642812" indent="0">
              <a:buNone/>
              <a:defRPr sz="3700"/>
            </a:lvl4pPr>
            <a:lvl5pPr marL="7523748" indent="0">
              <a:buNone/>
              <a:defRPr sz="3700"/>
            </a:lvl5pPr>
            <a:lvl6pPr marL="9404684" indent="0">
              <a:buNone/>
              <a:defRPr sz="3700"/>
            </a:lvl6pPr>
            <a:lvl7pPr marL="11285622" indent="0">
              <a:buNone/>
              <a:defRPr sz="3700"/>
            </a:lvl7pPr>
            <a:lvl8pPr marL="13166560" indent="0">
              <a:buNone/>
              <a:defRPr sz="3700"/>
            </a:lvl8pPr>
            <a:lvl9pPr marL="1504749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B7FFE-05BD-4985-87DA-BF71C188165E}" type="datetimeFigureOut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4A17-5FAA-4C0D-B542-60BF746EF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635" y="879158"/>
            <a:ext cx="2962513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635" y="5120640"/>
            <a:ext cx="29625132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634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l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A05718-701C-4AE5-A3B8-255F9934FD23}" type="datetimeFigureOut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835" y="20340638"/>
            <a:ext cx="104227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ctr" defTabSz="3761874" fontAlgn="auto">
              <a:spcBef>
                <a:spcPts val="0"/>
              </a:spcBef>
              <a:spcAft>
                <a:spcPts val="0"/>
              </a:spcAft>
              <a:defRPr sz="4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2235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r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CE1AC1-B525-4EF8-8984-3C1B6A8D7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72" r:id="rId3"/>
    <p:sldLayoutId id="2147483666" r:id="rId4"/>
    <p:sldLayoutId id="2147483673" r:id="rId5"/>
    <p:sldLayoutId id="2147483674" r:id="rId6"/>
    <p:sldLayoutId id="2147483667" r:id="rId7"/>
    <p:sldLayoutId id="2147483675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ctr" defTabSz="3760638" rtl="0" fontAlgn="base">
        <a:spcBef>
          <a:spcPct val="0"/>
        </a:spcBef>
        <a:spcAft>
          <a:spcPct val="0"/>
        </a:spcAft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2pPr>
      <a:lvl3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3pPr>
      <a:lvl4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4pPr>
      <a:lvl5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5pPr>
      <a:lvl6pPr marL="457182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6pPr>
      <a:lvl7pPr marL="914364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7pPr>
      <a:lvl8pPr marL="1371545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8pPr>
      <a:lvl9pPr marL="1828727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9pPr>
    </p:titleStyle>
    <p:bodyStyle>
      <a:lvl1pPr marL="1409644" indent="-1409644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16" indent="-1174703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986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99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212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153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091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027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7965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93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87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81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748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68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62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56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749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5"/>
          <p:cNvSpPr txBox="1">
            <a:spLocks/>
          </p:cNvSpPr>
          <p:nvPr/>
        </p:nvSpPr>
        <p:spPr>
          <a:xfrm>
            <a:off x="1617372" y="5642698"/>
            <a:ext cx="7611093" cy="456761"/>
          </a:xfrm>
          <a:prstGeom prst="rect">
            <a:avLst/>
          </a:prstGeom>
          <a:solidFill>
            <a:srgbClr val="F6EDDA"/>
          </a:solidFill>
          <a:ln>
            <a:solidFill>
              <a:srgbClr val="F6EDDA"/>
            </a:solidFill>
          </a:ln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4B2E83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</a:rPr>
              <a:t>Example: </a:t>
            </a: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</a:rPr>
              <a:t>Browser Sessions </a:t>
            </a: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</a:rPr>
              <a:t>(e.g. browsing Amazon)</a:t>
            </a:r>
            <a:endParaRPr kumimoji="0" 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1064098" y="-31279"/>
            <a:ext cx="30996158" cy="14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8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In-Database Analytics for NoSQL Key-Value Stores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468562" y="1305122"/>
            <a:ext cx="20020616" cy="58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Dylan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Hutchison, University 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of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Washington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Open Sans"/>
              <a:cs typeface="Open Sans"/>
            </a:endParaRPr>
          </a:p>
        </p:txBody>
      </p:sp>
      <p:pic>
        <p:nvPicPr>
          <p:cNvPr id="286" name="Chart Placeholder 3"/>
          <p:cNvPicPr>
            <a:picLocks noChangeAspect="1"/>
          </p:cNvPicPr>
          <p:nvPr/>
        </p:nvPicPr>
        <p:blipFill rotWithShape="1">
          <a:blip r:embed="rId3"/>
          <a:srcRect l="2320" r="69937"/>
          <a:stretch/>
        </p:blipFill>
        <p:spPr>
          <a:xfrm>
            <a:off x="13566812" y="17987638"/>
            <a:ext cx="2222844" cy="3302867"/>
          </a:xfrm>
          <a:prstGeom prst="rect">
            <a:avLst/>
          </a:prstGeom>
        </p:spPr>
      </p:pic>
      <p:grpSp>
        <p:nvGrpSpPr>
          <p:cNvPr id="378" name="Group 11"/>
          <p:cNvGrpSpPr>
            <a:grpSpLocks/>
          </p:cNvGrpSpPr>
          <p:nvPr/>
        </p:nvGrpSpPr>
        <p:grpSpPr bwMode="auto">
          <a:xfrm>
            <a:off x="15474917" y="2208464"/>
            <a:ext cx="16512309" cy="949220"/>
            <a:chOff x="1497700" y="4248293"/>
            <a:chExt cx="9378313" cy="1581511"/>
          </a:xfrm>
        </p:grpSpPr>
        <p:sp>
          <p:nvSpPr>
            <p:cNvPr id="379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378313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Experiment: Graphulo vs. MapReduce on Matrix Multiply</a:t>
              </a:r>
            </a:p>
          </p:txBody>
        </p:sp>
        <p:cxnSp>
          <p:nvCxnSpPr>
            <p:cNvPr id="380" name="Straight Connector 379"/>
            <p:cNvCxnSpPr/>
            <p:nvPr/>
          </p:nvCxnSpPr>
          <p:spPr>
            <a:xfrm>
              <a:off x="1636889" y="5829804"/>
              <a:ext cx="9109193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5" name="Rectangle 3"/>
          <p:cNvSpPr>
            <a:spLocks noChangeArrowheads="1"/>
          </p:cNvSpPr>
          <p:nvPr/>
        </p:nvSpPr>
        <p:spPr bwMode="auto">
          <a:xfrm>
            <a:off x="26833192" y="1281782"/>
            <a:ext cx="5439414" cy="60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r">
              <a:lnSpc>
                <a:spcPct val="105000"/>
              </a:lnSpc>
            </a:pP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http://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graphulo.mit.edu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Open Sans"/>
              <a:cs typeface="Open Sans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17969709" y="17906903"/>
            <a:ext cx="1384662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Graphulo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dominates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at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smaller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problem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sizes</a:t>
            </a:r>
            <a:endParaRPr lang="fr-FR" sz="3600" cap="small" dirty="0">
              <a:solidFill>
                <a:srgbClr val="000000"/>
              </a:solidFill>
              <a:latin typeface="Open Sans"/>
              <a:cs typeface="Open Sans"/>
            </a:endParaRPr>
          </a:p>
          <a:p>
            <a:pPr marL="342900" lvl="0" indent="-34290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Graphulo &amp; MapReduce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equivalent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at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larger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problem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sizes</a:t>
            </a:r>
          </a:p>
        </p:txBody>
      </p:sp>
      <p:grpSp>
        <p:nvGrpSpPr>
          <p:cNvPr id="463" name="Group 11"/>
          <p:cNvGrpSpPr>
            <a:grpSpLocks/>
          </p:cNvGrpSpPr>
          <p:nvPr/>
        </p:nvGrpSpPr>
        <p:grpSpPr bwMode="auto">
          <a:xfrm>
            <a:off x="18029773" y="16869045"/>
            <a:ext cx="4155615" cy="949220"/>
            <a:chOff x="1497700" y="4248293"/>
            <a:chExt cx="9189093" cy="1581511"/>
          </a:xfrm>
        </p:grpSpPr>
        <p:sp>
          <p:nvSpPr>
            <p:cNvPr id="464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189093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Results</a:t>
              </a:r>
            </a:p>
          </p:txBody>
        </p:sp>
        <p:cxnSp>
          <p:nvCxnSpPr>
            <p:cNvPr id="465" name="Straight Connector 464"/>
            <p:cNvCxnSpPr/>
            <p:nvPr/>
          </p:nvCxnSpPr>
          <p:spPr>
            <a:xfrm>
              <a:off x="1700516" y="5829804"/>
              <a:ext cx="8783460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Group 11"/>
          <p:cNvGrpSpPr>
            <a:grpSpLocks/>
          </p:cNvGrpSpPr>
          <p:nvPr/>
        </p:nvGrpSpPr>
        <p:grpSpPr bwMode="auto">
          <a:xfrm>
            <a:off x="18310011" y="19280390"/>
            <a:ext cx="2818954" cy="769441"/>
            <a:chOff x="1497701" y="4248293"/>
            <a:chExt cx="2526288" cy="1281978"/>
          </a:xfrm>
        </p:grpSpPr>
        <p:sp>
          <p:nvSpPr>
            <p:cNvPr id="467" name="TextBox 4"/>
            <p:cNvSpPr txBox="1">
              <a:spLocks noChangeArrowheads="1"/>
            </p:cNvSpPr>
            <p:nvPr/>
          </p:nvSpPr>
          <p:spPr bwMode="auto">
            <a:xfrm>
              <a:off x="1497701" y="4248293"/>
              <a:ext cx="2526288" cy="128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Guideline</a:t>
              </a:r>
            </a:p>
          </p:txBody>
        </p:sp>
        <p:cxnSp>
          <p:nvCxnSpPr>
            <p:cNvPr id="468" name="Straight Connector 467"/>
            <p:cNvCxnSpPr/>
            <p:nvPr/>
          </p:nvCxnSpPr>
          <p:spPr>
            <a:xfrm>
              <a:off x="1636889" y="5530271"/>
              <a:ext cx="1971161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6479" y="5141687"/>
            <a:ext cx="6977149" cy="5056339"/>
          </a:xfrm>
          <a:prstGeom prst="rect">
            <a:avLst/>
          </a:prstGeom>
        </p:spPr>
      </p:pic>
      <p:grpSp>
        <p:nvGrpSpPr>
          <p:cNvPr id="350" name="Group 11"/>
          <p:cNvGrpSpPr>
            <a:grpSpLocks/>
          </p:cNvGrpSpPr>
          <p:nvPr/>
        </p:nvGrpSpPr>
        <p:grpSpPr bwMode="auto">
          <a:xfrm>
            <a:off x="528873" y="2224583"/>
            <a:ext cx="10086142" cy="1754326"/>
            <a:chOff x="1497700" y="4248293"/>
            <a:chExt cx="7696538" cy="2922911"/>
          </a:xfrm>
        </p:grpSpPr>
        <p:sp>
          <p:nvSpPr>
            <p:cNvPr id="351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7696538" cy="2922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Background: Key-Value Analytics?</a:t>
              </a:r>
            </a:p>
          </p:txBody>
        </p:sp>
        <p:cxnSp>
          <p:nvCxnSpPr>
            <p:cNvPr id="352" name="Straight Connector 351"/>
            <p:cNvCxnSpPr/>
            <p:nvPr/>
          </p:nvCxnSpPr>
          <p:spPr>
            <a:xfrm>
              <a:off x="1636889" y="5829804"/>
              <a:ext cx="7315286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599090" y="8809570"/>
            <a:ext cx="2424078" cy="4989882"/>
            <a:chOff x="111291" y="3805869"/>
            <a:chExt cx="1890842" cy="2658624"/>
          </a:xfrm>
        </p:grpSpPr>
        <p:sp>
          <p:nvSpPr>
            <p:cNvPr id="88" name="Left-Right Arrow 87"/>
            <p:cNvSpPr/>
            <p:nvPr/>
          </p:nvSpPr>
          <p:spPr>
            <a:xfrm rot="5400000">
              <a:off x="451811" y="4864524"/>
              <a:ext cx="2608978" cy="491667"/>
            </a:xfrm>
            <a:prstGeom prst="leftRightArrow">
              <a:avLst/>
            </a:prstGeom>
            <a:gradFill flip="none" rotWithShape="1">
              <a:gsLst>
                <a:gs pos="0">
                  <a:srgbClr val="33006F">
                    <a:tint val="100000"/>
                    <a:shade val="100000"/>
                    <a:satMod val="130000"/>
                  </a:srgbClr>
                </a:gs>
                <a:gs pos="100000">
                  <a:srgbClr val="33006F">
                    <a:tint val="50000"/>
                    <a:shade val="100000"/>
                    <a:satMod val="350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rgbClr val="33006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8973" y="3852638"/>
              <a:ext cx="1436940" cy="64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Simple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filters, aggs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10136" y="4503960"/>
              <a:ext cx="1244382" cy="64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Requires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re-shuffle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3918" y="5159899"/>
              <a:ext cx="1140600" cy="64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Requires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iteration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11291" y="5815287"/>
              <a:ext cx="1439441" cy="64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ML, matrix,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graph alg.</a:t>
              </a:r>
            </a:p>
          </p:txBody>
        </p:sp>
      </p:grp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99597"/>
              </p:ext>
            </p:extLst>
          </p:nvPr>
        </p:nvGraphicFramePr>
        <p:xfrm>
          <a:off x="1617374" y="6092043"/>
          <a:ext cx="8638263" cy="1463040"/>
        </p:xfrm>
        <a:graphic>
          <a:graphicData uri="http://schemas.openxmlformats.org/drawingml/2006/table">
            <a:tbl>
              <a:tblPr/>
              <a:tblGrid>
                <a:gridCol w="1921285"/>
                <a:gridCol w="2512929"/>
                <a:gridCol w="4204049"/>
              </a:tblGrid>
              <a:tr h="0">
                <a:tc>
                  <a:txBody>
                    <a:bodyPr/>
                    <a:lstStyle>
                      <a:lvl1pPr marL="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88093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376187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564281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7523748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940468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1128562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316656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504749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800" b="1" dirty="0">
                          <a:effectLst/>
                        </a:rPr>
                        <a:t>DATA TYPE</a:t>
                      </a:r>
                      <a:endParaRPr lang="en-US" sz="2800" dirty="0">
                        <a:effectLst/>
                      </a:endParaRPr>
                    </a:p>
                  </a:txBody>
                  <a:tcPr marR="76200" anchor="ctr">
                    <a:lnL>
                      <a:noFill/>
                    </a:lnL>
                    <a:lnR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88093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376187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564281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7523748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940468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1128562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316656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504749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800" b="1" dirty="0">
                          <a:effectLst/>
                        </a:rPr>
                        <a:t>KEY</a:t>
                      </a:r>
                      <a:endParaRPr lang="en-US" sz="2800" dirty="0">
                        <a:effectLst/>
                      </a:endParaRPr>
                    </a:p>
                  </a:txBody>
                  <a:tcPr marR="76200" anchor="ctr">
                    <a:lnL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88093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376187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564281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7523748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940468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1128562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316656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504749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800" b="1" dirty="0">
                          <a:effectLst/>
                        </a:rPr>
                        <a:t>VALUE</a:t>
                      </a:r>
                      <a:endParaRPr lang="en-US" sz="2800" dirty="0">
                        <a:effectLst/>
                      </a:endParaRPr>
                    </a:p>
                  </a:txBody>
                  <a:tcPr marR="76200" anchor="ctr">
                    <a:lnL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>
                        <a:lumMod val="40000"/>
                        <a:lumOff val="60000"/>
                      </a:srgbClr>
                    </a:solidFill>
                  </a:tcPr>
                </a:tc>
              </a:tr>
              <a:tr h="742053">
                <a:tc>
                  <a:txBody>
                    <a:bodyPr/>
                    <a:lstStyle>
                      <a:lvl1pPr marL="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88093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376187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564281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7523748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940468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1128562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316656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504749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800" dirty="0">
                          <a:effectLst/>
                        </a:rPr>
                        <a:t>Session</a:t>
                      </a:r>
                    </a:p>
                  </a:txBody>
                  <a:tcPr marR="76200" anchor="ctr">
                    <a:lnL>
                      <a:noFill/>
                    </a:lnL>
                    <a:lnR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88093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376187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564281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7523748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940468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1128562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316656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504749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800" dirty="0">
                          <a:effectLst/>
                        </a:rPr>
                        <a:t>User/Session ID</a:t>
                      </a:r>
                    </a:p>
                  </a:txBody>
                  <a:tcPr marR="76200" anchor="ctr">
                    <a:lnL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88093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376187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564281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7523748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940468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1128562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316656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504749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800" dirty="0">
                          <a:effectLst/>
                        </a:rPr>
                        <a:t>Session </a:t>
                      </a:r>
                      <a:r>
                        <a:rPr lang="en-US" sz="2800" dirty="0" smtClean="0">
                          <a:effectLst/>
                        </a:rPr>
                        <a:t>Data (pages visited,</a:t>
                      </a:r>
                      <a:br>
                        <a:rPr lang="en-US" sz="2800" dirty="0" smtClean="0">
                          <a:effectLst/>
                        </a:rPr>
                      </a:br>
                      <a:r>
                        <a:rPr lang="en-US" sz="2800" dirty="0" smtClean="0">
                          <a:effectLst/>
                        </a:rPr>
                        <a:t>                  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dirty="0" smtClean="0">
                          <a:effectLst/>
                        </a:rPr>
                        <a:t>shopping cart, …)</a:t>
                      </a:r>
                      <a:endParaRPr lang="en-US" sz="2800" dirty="0">
                        <a:effectLst/>
                      </a:endParaRPr>
                    </a:p>
                  </a:txBody>
                  <a:tcPr marR="76200" anchor="ctr">
                    <a:lnL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5" name="Text Placeholder 4"/>
          <p:cNvSpPr txBox="1">
            <a:spLocks/>
          </p:cNvSpPr>
          <p:nvPr/>
        </p:nvSpPr>
        <p:spPr>
          <a:xfrm>
            <a:off x="677681" y="7595604"/>
            <a:ext cx="10447519" cy="11195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&gt;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Fast read-writes perfect for low-latency web server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&gt;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What if the website managers want to run analytics?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3169" y="8884565"/>
            <a:ext cx="8145697" cy="493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5715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>
                <a:latin typeface="Open Sans"/>
                <a:cs typeface="Open Sans"/>
              </a:rPr>
              <a:t>Query: find average session </a:t>
            </a:r>
            <a:r>
              <a:rPr lang="en-US" sz="2800" dirty="0" smtClean="0">
                <a:latin typeface="Open Sans"/>
                <a:cs typeface="Open Sans"/>
              </a:rPr>
              <a:t>length</a:t>
            </a:r>
            <a:r>
              <a:rPr lang="en-US" sz="2800" dirty="0">
                <a:latin typeface="Open Sans"/>
                <a:cs typeface="Open Sans"/>
              </a:rPr>
              <a:t/>
            </a:r>
            <a:br>
              <a:rPr lang="en-US" sz="2800" dirty="0">
                <a:latin typeface="Open Sans"/>
                <a:cs typeface="Open Sans"/>
              </a:rPr>
            </a:br>
            <a:endParaRPr lang="en-US" sz="2800" dirty="0">
              <a:latin typeface="Open Sans"/>
              <a:cs typeface="Open Sans"/>
            </a:endParaRPr>
          </a:p>
          <a:p>
            <a:pPr marL="0" lvl="1" indent="5715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>
                <a:latin typeface="Open Sans"/>
                <a:cs typeface="Open Sans"/>
              </a:rPr>
              <a:t>Query: for each page, find average viewing </a:t>
            </a:r>
            <a:r>
              <a:rPr lang="en-US" sz="2800" dirty="0" smtClean="0">
                <a:latin typeface="Open Sans"/>
                <a:cs typeface="Open Sans"/>
              </a:rPr>
              <a:t>time</a:t>
            </a:r>
            <a:r>
              <a:rPr lang="en-US" sz="2800" dirty="0">
                <a:latin typeface="Open Sans"/>
                <a:cs typeface="Open Sans"/>
              </a:rPr>
              <a:t/>
            </a:r>
            <a:br>
              <a:rPr lang="en-US" sz="2800" dirty="0">
                <a:latin typeface="Open Sans"/>
                <a:cs typeface="Open Sans"/>
              </a:rPr>
            </a:br>
            <a:r>
              <a:rPr lang="en-US" sz="2800" dirty="0" smtClean="0">
                <a:latin typeface="Open Sans"/>
                <a:cs typeface="Open Sans"/>
              </a:rPr>
              <a:t>										</a:t>
            </a:r>
            <a:r>
              <a:rPr lang="en-US" sz="2000" dirty="0" smtClean="0">
                <a:latin typeface="Open Sans"/>
                <a:cs typeface="Open Sans"/>
              </a:rPr>
              <a:t>(unless you build an index)</a:t>
            </a:r>
            <a:endParaRPr lang="en-US" sz="2800" dirty="0">
              <a:latin typeface="Open Sans"/>
              <a:cs typeface="Open Sans"/>
            </a:endParaRPr>
          </a:p>
          <a:p>
            <a:pPr marL="0" lvl="1" indent="5715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>
                <a:latin typeface="Open Sans"/>
                <a:cs typeface="Open Sans"/>
              </a:rPr>
              <a:t>Query: build a histogram of users browsing </a:t>
            </a:r>
            <a:br>
              <a:rPr lang="en-US" sz="2800" dirty="0">
                <a:latin typeface="Open Sans"/>
                <a:cs typeface="Open Sans"/>
              </a:rPr>
            </a:br>
            <a:r>
              <a:rPr lang="en-US" sz="2800" dirty="0">
                <a:latin typeface="Open Sans"/>
                <a:cs typeface="Open Sans"/>
              </a:rPr>
              <a:t>	certain pages, grouped by session age, </a:t>
            </a:r>
            <a:br>
              <a:rPr lang="en-US" sz="2800" dirty="0">
                <a:latin typeface="Open Sans"/>
                <a:cs typeface="Open Sans"/>
              </a:rPr>
            </a:br>
            <a:r>
              <a:rPr lang="en-US" sz="2800" dirty="0">
                <a:latin typeface="Open Sans"/>
                <a:cs typeface="Open Sans"/>
              </a:rPr>
              <a:t>	over various time </a:t>
            </a:r>
            <a:r>
              <a:rPr lang="en-US" sz="2800" dirty="0" smtClean="0">
                <a:latin typeface="Open Sans"/>
                <a:cs typeface="Open Sans"/>
              </a:rPr>
              <a:t>periods</a:t>
            </a:r>
            <a:r>
              <a:rPr lang="en-US" sz="2800" dirty="0">
                <a:latin typeface="Open Sans"/>
                <a:cs typeface="Open Sans"/>
              </a:rPr>
              <a:t/>
            </a:r>
            <a:br>
              <a:rPr lang="en-US" sz="2800" dirty="0">
                <a:latin typeface="Open Sans"/>
                <a:cs typeface="Open Sans"/>
              </a:rPr>
            </a:br>
            <a:endParaRPr lang="en-US" sz="1800" dirty="0">
              <a:latin typeface="Open Sans"/>
              <a:cs typeface="Open Sans"/>
            </a:endParaRPr>
          </a:p>
          <a:p>
            <a:pPr marL="0" lvl="1" indent="5715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>
                <a:latin typeface="Open Sans"/>
                <a:cs typeface="Open Sans"/>
              </a:rPr>
              <a:t>Query: </a:t>
            </a:r>
            <a:r>
              <a:rPr lang="en-US" sz="2800" dirty="0" smtClean="0">
                <a:latin typeface="Open Sans"/>
                <a:cs typeface="Open Sans"/>
              </a:rPr>
              <a:t>cluster users based </a:t>
            </a:r>
            <a:r>
              <a:rPr lang="en-US" sz="2800" dirty="0">
                <a:latin typeface="Open Sans"/>
                <a:cs typeface="Open Sans"/>
              </a:rPr>
              <a:t>on pages </a:t>
            </a:r>
            <a:br>
              <a:rPr lang="en-US" sz="2800" dirty="0">
                <a:latin typeface="Open Sans"/>
                <a:cs typeface="Open Sans"/>
              </a:rPr>
            </a:br>
            <a:r>
              <a:rPr lang="en-US" sz="2800" dirty="0">
                <a:latin typeface="Open Sans"/>
                <a:cs typeface="Open Sans"/>
              </a:rPr>
              <a:t>	browsed. Recommend users to browse </a:t>
            </a:r>
            <a:br>
              <a:rPr lang="en-US" sz="2800" dirty="0">
                <a:latin typeface="Open Sans"/>
                <a:cs typeface="Open Sans"/>
              </a:rPr>
            </a:br>
            <a:r>
              <a:rPr lang="en-US" sz="2800" dirty="0">
                <a:latin typeface="Open Sans"/>
                <a:cs typeface="Open Sans"/>
              </a:rPr>
              <a:t>	popular pages browsed in their </a:t>
            </a:r>
            <a:r>
              <a:rPr lang="en-US" sz="2800" dirty="0" smtClean="0">
                <a:latin typeface="Open Sans"/>
                <a:cs typeface="Open Sans"/>
              </a:rPr>
              <a:t>cluster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63177" y="3394961"/>
            <a:ext cx="6037037" cy="21359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prstClr val="black"/>
                </a:solidFill>
                <a:latin typeface="Open Sans"/>
                <a:cs typeface="Open Sans"/>
              </a:rPr>
              <a:t>Key-Value stores used for </a:t>
            </a:r>
          </a:p>
          <a:p>
            <a:pPr marL="342900" lvl="1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2800" dirty="0" smtClean="0">
                <a:solidFill>
                  <a:prstClr val="black"/>
                </a:solidFill>
                <a:latin typeface="Open Sans"/>
                <a:cs typeface="Open Sans"/>
              </a:rPr>
              <a:t>Scale-out to 1000s of machines</a:t>
            </a:r>
          </a:p>
          <a:p>
            <a:pPr marL="342900" lvl="1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2800" dirty="0" smtClean="0">
                <a:solidFill>
                  <a:prstClr val="black"/>
                </a:solidFill>
                <a:latin typeface="Open Sans"/>
                <a:cs typeface="Open Sans"/>
              </a:rPr>
              <a:t>Transparent layout, performance</a:t>
            </a:r>
          </a:p>
          <a:p>
            <a:pPr marL="342900" lvl="1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2800" dirty="0" smtClean="0">
                <a:solidFill>
                  <a:prstClr val="black"/>
                </a:solidFill>
                <a:latin typeface="Open Sans"/>
                <a:cs typeface="Open Sans"/>
              </a:rPr>
              <a:t>Fast key-value reads and writes</a:t>
            </a:r>
            <a:endParaRPr lang="en-US" sz="2800" dirty="0">
              <a:solidFill>
                <a:prstClr val="black"/>
              </a:solidFill>
              <a:latin typeface="Open Sans"/>
              <a:cs typeface="Open Sans"/>
            </a:endParaRPr>
          </a:p>
        </p:txBody>
      </p:sp>
      <p:pic>
        <p:nvPicPr>
          <p:cNvPr id="96" name="Picture 2" descr="http://www.clipartbest.com/cliparts/pc5/Xnn/pc5Xnngc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665" y="13123923"/>
            <a:ext cx="582350" cy="5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http://www.clipartbest.com/cliparts/pc5/Xnn/pc5Xnngc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745" y="10201969"/>
            <a:ext cx="585745" cy="58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http://www.clipartbest.com/cliparts/pc5/Xnn/pc5Xnngc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665" y="11521933"/>
            <a:ext cx="582350" cy="5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http://www.clipartbest.com/cliparts/BdT/6Xx/BdT6XxLi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141" y="9103041"/>
            <a:ext cx="645288" cy="64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http://www.clipartbest.com/cliparts/BdT/6Xx/BdT6XxLi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76" y="13772187"/>
            <a:ext cx="645288" cy="64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 Placeholder 4"/>
          <p:cNvSpPr txBox="1">
            <a:spLocks/>
          </p:cNvSpPr>
          <p:nvPr/>
        </p:nvSpPr>
        <p:spPr>
          <a:xfrm>
            <a:off x="1999606" y="13790572"/>
            <a:ext cx="8033059" cy="626903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= Supported inside key-value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 databases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02" name="Picture 2" descr="http://www.clipartbest.com/cliparts/pc5/Xnn/pc5Xnngc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76" y="14468339"/>
            <a:ext cx="582350" cy="5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 Placeholder 4"/>
          <p:cNvSpPr txBox="1">
            <a:spLocks/>
          </p:cNvSpPr>
          <p:nvPr/>
        </p:nvSpPr>
        <p:spPr>
          <a:xfrm>
            <a:off x="1999606" y="14475124"/>
            <a:ext cx="8033059" cy="626903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= Requires external system</a:t>
            </a:r>
          </a:p>
        </p:txBody>
      </p:sp>
      <p:grpSp>
        <p:nvGrpSpPr>
          <p:cNvPr id="104" name="Group 11"/>
          <p:cNvGrpSpPr>
            <a:grpSpLocks/>
          </p:cNvGrpSpPr>
          <p:nvPr/>
        </p:nvGrpSpPr>
        <p:grpSpPr bwMode="auto">
          <a:xfrm>
            <a:off x="528873" y="17480662"/>
            <a:ext cx="10257172" cy="949220"/>
            <a:chOff x="1497700" y="4248293"/>
            <a:chExt cx="7696538" cy="1581511"/>
          </a:xfrm>
        </p:grpSpPr>
        <p:sp>
          <p:nvSpPr>
            <p:cNvPr id="107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7696538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Analytics inside Key-Value Stores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1636889" y="5829804"/>
              <a:ext cx="7315286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" name="Picture 108" descr="141212-GraphuloLogo_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2" y="18641331"/>
            <a:ext cx="5601935" cy="1195079"/>
          </a:xfrm>
          <a:prstGeom prst="rect">
            <a:avLst/>
          </a:prstGeom>
        </p:spPr>
      </p:pic>
      <p:sp>
        <p:nvSpPr>
          <p:cNvPr id="110" name="Text Placeholder 4"/>
          <p:cNvSpPr txBox="1">
            <a:spLocks/>
          </p:cNvSpPr>
          <p:nvPr/>
        </p:nvSpPr>
        <p:spPr>
          <a:xfrm>
            <a:off x="6523107" y="18723075"/>
            <a:ext cx="6456286" cy="10315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Linear Algebra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in the Apache Accumulo NoSQL key-value store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32509" y="20436254"/>
            <a:ext cx="1848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RACO</a:t>
            </a:r>
            <a:endParaRPr lang="en-US" sz="4800" b="1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33" y="20223755"/>
            <a:ext cx="1350076" cy="1255994"/>
          </a:xfrm>
          <a:prstGeom prst="rect">
            <a:avLst/>
          </a:prstGeom>
        </p:spPr>
      </p:pic>
      <p:sp>
        <p:nvSpPr>
          <p:cNvPr id="118" name="Text Placeholder 4"/>
          <p:cNvSpPr txBox="1">
            <a:spLocks/>
          </p:cNvSpPr>
          <p:nvPr/>
        </p:nvSpPr>
        <p:spPr>
          <a:xfrm>
            <a:off x="4969500" y="20175626"/>
            <a:ext cx="6650267" cy="10315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Relational Algebra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in the Apache Accumulo NoSQL key-value store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(not this</a:t>
            </a:r>
            <a:r>
              <a:rPr lang="en-US" b="0" dirty="0" smtClean="0">
                <a:solidFill>
                  <a:schemeClr val="tx1"/>
                </a:solidFill>
              </a:rPr>
              <a:t> poster)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119" name="Text Placeholder 4"/>
          <p:cNvSpPr txBox="1">
            <a:spLocks/>
          </p:cNvSpPr>
          <p:nvPr/>
        </p:nvSpPr>
        <p:spPr>
          <a:xfrm>
            <a:off x="1349439" y="15358607"/>
            <a:ext cx="3196388" cy="14702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Yet in-database analytics have many benefits:</a:t>
            </a:r>
          </a:p>
        </p:txBody>
      </p:sp>
      <p:sp>
        <p:nvSpPr>
          <p:cNvPr id="120" name="Text Placeholder 4"/>
          <p:cNvSpPr txBox="1">
            <a:spLocks/>
          </p:cNvSpPr>
          <p:nvPr/>
        </p:nvSpPr>
        <p:spPr>
          <a:xfrm>
            <a:off x="4936829" y="15262137"/>
            <a:ext cx="5095836" cy="18695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Data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Locality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0" baseline="0" dirty="0" smtClean="0">
                <a:solidFill>
                  <a:schemeClr val="tx1"/>
                </a:solidFill>
              </a:rPr>
              <a:t>Reuse</a:t>
            </a:r>
            <a:r>
              <a:rPr lang="en-US" sz="2800" b="0" dirty="0" smtClean="0">
                <a:solidFill>
                  <a:schemeClr val="tx1"/>
                </a:solidFill>
              </a:rPr>
              <a:t> Infrastructure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Indexed access,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distributed execution</a:t>
            </a:r>
          </a:p>
        </p:txBody>
      </p: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11767125" y="2224297"/>
            <a:ext cx="3005818" cy="2254363"/>
            <a:chOff x="5109263" y="371510"/>
            <a:chExt cx="3080204" cy="2310153"/>
          </a:xfrm>
        </p:grpSpPr>
        <p:pic>
          <p:nvPicPr>
            <p:cNvPr id="124" name="Picture 4" descr="http://next-models.net/userfiles/shop/large/1003_big-table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9263" y="371510"/>
              <a:ext cx="3080204" cy="2310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https://accumulo.apache.org/images/accumulo-logo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9987">
              <a:off x="5862413" y="732659"/>
              <a:ext cx="1573904" cy="402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27486" y="5527781"/>
            <a:ext cx="7575574" cy="4667384"/>
          </a:xfrm>
          <a:prstGeom prst="rect">
            <a:avLst/>
          </a:prstGeom>
        </p:spPr>
      </p:pic>
      <p:sp>
        <p:nvSpPr>
          <p:cNvPr id="192" name="Rectangle 191"/>
          <p:cNvSpPr/>
          <p:nvPr/>
        </p:nvSpPr>
        <p:spPr>
          <a:xfrm>
            <a:off x="15716525" y="3394961"/>
            <a:ext cx="15889863" cy="1766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prstClr val="black"/>
                </a:solidFill>
                <a:latin typeface="Open Sans"/>
                <a:cs typeface="Open Sans"/>
              </a:rPr>
              <a:t>Goal: Compare Graphulo’s in-database approach to an external distributed system</a:t>
            </a:r>
          </a:p>
          <a:p>
            <a:pPr lvl="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prstClr val="black"/>
                </a:solidFill>
                <a:latin typeface="Open Sans"/>
                <a:cs typeface="Open Sans"/>
              </a:rPr>
              <a:t>Test assumptions:	</a:t>
            </a:r>
            <a:r>
              <a:rPr lang="en-US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Accumulo for low-latency queries on subgraphs</a:t>
            </a:r>
            <a:r>
              <a:rPr lang="en-US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pPr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			   	</a:t>
            </a:r>
            <a:r>
              <a:rPr lang="en-US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MapReduce for high-throughput analytics</a:t>
            </a:r>
            <a:r>
              <a:rPr lang="en-US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sz="2800" dirty="0">
                <a:solidFill>
                  <a:prstClr val="black"/>
                </a:solidFill>
                <a:latin typeface="Open Sans"/>
                <a:cs typeface="Open San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Open Sans"/>
                <a:cs typeface="Open Sans"/>
              </a:rPr>
              <a:t>  </a:t>
            </a:r>
            <a:r>
              <a:rPr lang="en-US" sz="3200" dirty="0" smtClean="0">
                <a:solidFill>
                  <a:prstClr val="black"/>
                </a:solidFill>
                <a:latin typeface="Open Sans"/>
                <a:cs typeface="Open Sans"/>
                <a:sym typeface="Wingdings" panose="05000000000000000000" pitchFamily="2" charset="2"/>
              </a:rPr>
              <a:t> Are these true?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 Placeholder 4"/>
          <p:cNvSpPr txBox="1">
            <a:spLocks/>
          </p:cNvSpPr>
          <p:nvPr/>
        </p:nvSpPr>
        <p:spPr>
          <a:xfrm>
            <a:off x="6611880" y="3709081"/>
            <a:ext cx="4629499" cy="15869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Problem</a:t>
            </a:r>
            <a:r>
              <a:rPr lang="en-US" sz="3200" b="0" dirty="0" smtClean="0">
                <a:solidFill>
                  <a:schemeClr val="tx1"/>
                </a:solidFill>
              </a:rPr>
              <a:t>: no support for complex analytics inside key-value stores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310743" y="15313475"/>
            <a:ext cx="626086" cy="187399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505157" y="6192367"/>
            <a:ext cx="5607958" cy="1489088"/>
            <a:chOff x="12534899" y="5141920"/>
            <a:chExt cx="5607958" cy="1489088"/>
          </a:xfrm>
        </p:grpSpPr>
        <p:sp>
          <p:nvSpPr>
            <p:cNvPr id="111" name="Flowchart: Alternate Process 110"/>
            <p:cNvSpPr/>
            <p:nvPr/>
          </p:nvSpPr>
          <p:spPr bwMode="auto">
            <a:xfrm>
              <a:off x="12534899" y="5148173"/>
              <a:ext cx="5607957" cy="1482835"/>
            </a:xfrm>
            <a:prstGeom prst="flowChartAlternateProcess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 bwMode="auto">
            <a:xfrm>
              <a:off x="14626226" y="6062802"/>
              <a:ext cx="475520" cy="0"/>
            </a:xfrm>
            <a:prstGeom prst="straightConnector1">
              <a:avLst/>
            </a:prstGeom>
            <a:solidFill>
              <a:srgbClr val="618FFD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3" name="Right Arrow 112"/>
            <p:cNvSpPr/>
            <p:nvPr/>
          </p:nvSpPr>
          <p:spPr bwMode="auto">
            <a:xfrm>
              <a:off x="14626226" y="6255983"/>
              <a:ext cx="498317" cy="286379"/>
            </a:xfrm>
            <a:prstGeom prst="rightArrow">
              <a:avLst/>
            </a:prstGeom>
            <a:gradFill flip="none" rotWithShape="1">
              <a:gsLst>
                <a:gs pos="0">
                  <a:srgbClr val="919191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919191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919191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340938" y="5870632"/>
              <a:ext cx="280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Arial"/>
                </a:rPr>
                <a:t>Intra-process Data Flow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340938" y="6228794"/>
              <a:ext cx="233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Arial"/>
                </a:rPr>
                <a:t>Network Data Flow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7448845" y="5141920"/>
              <a:ext cx="694012" cy="44267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AF6EC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AF6EC"/>
                  </a:solidFill>
                  <a:effectLst/>
                  <a:uLnTx/>
                  <a:uFillTx/>
                  <a:latin typeface="Arial"/>
                </a:rPr>
                <a:t>Key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448845" y="5141920"/>
              <a:ext cx="694012" cy="44267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C0C0C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rPr>
                <a:t>Key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176402" y="5326877"/>
              <a:ext cx="1295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Arial"/>
                </a:rPr>
                <a:t>External Process</a:t>
              </a: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12649834" y="5446938"/>
              <a:ext cx="498511" cy="377200"/>
            </a:xfrm>
            <a:prstGeom prst="rect">
              <a:avLst/>
            </a:prstGeom>
            <a:solidFill>
              <a:srgbClr val="FFCCCC"/>
            </a:solidFill>
            <a:ln w="12700" cap="flat" cmpd="sng" algn="ctr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C0C0C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12649509" y="5966792"/>
              <a:ext cx="498836" cy="37720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C0C0C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3176403" y="5847644"/>
              <a:ext cx="1343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Arial"/>
                </a:rPr>
                <a:t>Accumulo</a:t>
              </a:r>
            </a:p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Arial"/>
                </a:rPr>
                <a:t>Iterator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517896" y="5244395"/>
              <a:ext cx="279855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kern="0" cap="small" dirty="0" err="1">
                  <a:solidFill>
                    <a:srgbClr val="000000"/>
                  </a:solidFill>
                  <a:latin typeface="Arial" pitchFamily="-110" charset="0"/>
                </a:rPr>
                <a:t>Imm</a:t>
              </a:r>
              <a:r>
                <a:rPr lang="en-US" sz="2000" b="1" kern="0" cap="small" dirty="0">
                  <a:solidFill>
                    <a:srgbClr val="000000"/>
                  </a:solidFill>
                  <a:latin typeface="Arial" pitchFamily="-110" charset="0"/>
                </a:rPr>
                <a:t>    </a:t>
              </a:r>
              <a:r>
                <a:rPr lang="en-US" sz="2000" b="1" kern="0" cap="small" dirty="0" smtClean="0">
                  <a:solidFill>
                    <a:srgbClr val="000000"/>
                  </a:solidFill>
                  <a:latin typeface="Arial" pitchFamily="-110" charset="0"/>
                </a:rPr>
                <a:t>  </a:t>
              </a:r>
              <a:r>
                <a:rPr lang="en-US" sz="1800" b="1" kern="0" dirty="0" smtClean="0">
                  <a:solidFill>
                    <a:srgbClr val="000000"/>
                  </a:solidFill>
                  <a:latin typeface="Arial" pitchFamily="-110" charset="0"/>
                </a:rPr>
                <a:t>In-Memory </a:t>
              </a:r>
              <a:r>
                <a:rPr lang="en-US" sz="1800" b="1" kern="0" dirty="0">
                  <a:solidFill>
                    <a:srgbClr val="000000"/>
                  </a:solidFill>
                  <a:latin typeface="Arial" pitchFamily="-110" charset="0"/>
                </a:rPr>
                <a:t>Map</a:t>
              </a:r>
              <a:endParaRPr lang="en-US" sz="2000" b="1" kern="0" dirty="0">
                <a:solidFill>
                  <a:srgbClr val="000000"/>
                </a:solidFill>
                <a:latin typeface="Arial" pitchFamily="-110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kern="0" cap="small" dirty="0" err="1">
                  <a:solidFill>
                    <a:srgbClr val="000000"/>
                  </a:solidFill>
                  <a:latin typeface="Arial" pitchFamily="-110" charset="0"/>
                </a:rPr>
                <a:t>Rfile</a:t>
              </a:r>
              <a:r>
                <a:rPr lang="en-US" sz="2000" b="1" kern="0" cap="small" dirty="0">
                  <a:solidFill>
                    <a:srgbClr val="000000"/>
                  </a:solidFill>
                  <a:latin typeface="Arial" pitchFamily="-110" charset="0"/>
                </a:rPr>
                <a:t>   </a:t>
              </a:r>
              <a:r>
                <a:rPr lang="en-US" sz="1800" b="1" kern="0" dirty="0" smtClean="0">
                  <a:solidFill>
                    <a:srgbClr val="000000"/>
                  </a:solidFill>
                  <a:latin typeface="Arial" pitchFamily="-110" charset="0"/>
                </a:rPr>
                <a:t>Hadoop </a:t>
              </a:r>
              <a:r>
                <a:rPr lang="en-US" sz="1800" b="1" kern="0" dirty="0">
                  <a:solidFill>
                    <a:srgbClr val="000000"/>
                  </a:solidFill>
                  <a:latin typeface="Arial" pitchFamily="-110" charset="0"/>
                </a:rPr>
                <a:t>File</a:t>
              </a:r>
              <a:endParaRPr lang="en-US" sz="2000" b="1" kern="0" cap="small" dirty="0">
                <a:solidFill>
                  <a:srgbClr val="000000"/>
                </a:solidFill>
                <a:latin typeface="Arial" pitchFamily="-110" charset="0"/>
              </a:endParaRPr>
            </a:p>
          </p:txBody>
        </p:sp>
      </p:grpSp>
      <p:sp>
        <p:nvSpPr>
          <p:cNvPr id="131" name="Text Placeholder 4"/>
          <p:cNvSpPr txBox="1">
            <a:spLocks/>
          </p:cNvSpPr>
          <p:nvPr/>
        </p:nvSpPr>
        <p:spPr>
          <a:xfrm>
            <a:off x="27987811" y="5523329"/>
            <a:ext cx="3770647" cy="1078480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MapReduce Pipeline</a:t>
            </a:r>
          </a:p>
          <a:p>
            <a:pPr marL="0" lvl="0" indent="0" algn="ctr" fontAlgn="auto"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rgbClr val="0C0C0C"/>
                </a:solidFill>
              </a:rPr>
              <a:t>C = A</a:t>
            </a:r>
            <a:r>
              <a:rPr lang="en-US" sz="2800" baseline="30000" dirty="0">
                <a:solidFill>
                  <a:srgbClr val="0C0C0C"/>
                </a:solidFill>
              </a:rPr>
              <a:t>T</a:t>
            </a:r>
            <a:r>
              <a:rPr lang="en-US" sz="2800" dirty="0">
                <a:solidFill>
                  <a:srgbClr val="0C0C0C"/>
                </a:solidFill>
              </a:rPr>
              <a:t> (⊕.⊗) B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3" name="Text Placeholder 4"/>
          <p:cNvSpPr txBox="1">
            <a:spLocks/>
          </p:cNvSpPr>
          <p:nvPr/>
        </p:nvSpPr>
        <p:spPr>
          <a:xfrm>
            <a:off x="19758898" y="5523329"/>
            <a:ext cx="3770647" cy="1078480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Graphulo Pipeline</a:t>
            </a:r>
          </a:p>
          <a:p>
            <a:pPr marL="0" lvl="0" indent="0" algn="ctr" fontAlgn="auto"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rgbClr val="0C0C0C"/>
                </a:solidFill>
              </a:rPr>
              <a:t>C = A</a:t>
            </a:r>
            <a:r>
              <a:rPr lang="en-US" sz="2800" baseline="30000" dirty="0">
                <a:solidFill>
                  <a:srgbClr val="0C0C0C"/>
                </a:solidFill>
              </a:rPr>
              <a:t>T</a:t>
            </a:r>
            <a:r>
              <a:rPr lang="en-US" sz="2800" dirty="0">
                <a:solidFill>
                  <a:srgbClr val="0C0C0C"/>
                </a:solidFill>
              </a:rPr>
              <a:t> (⊕.⊗) B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grpSp>
        <p:nvGrpSpPr>
          <p:cNvPr id="134" name="Group 11"/>
          <p:cNvGrpSpPr>
            <a:grpSpLocks/>
          </p:cNvGrpSpPr>
          <p:nvPr/>
        </p:nvGrpSpPr>
        <p:grpSpPr bwMode="auto">
          <a:xfrm>
            <a:off x="11749919" y="8224029"/>
            <a:ext cx="5290334" cy="1446550"/>
            <a:chOff x="1497701" y="4248293"/>
            <a:chExt cx="2526288" cy="2410120"/>
          </a:xfrm>
        </p:grpSpPr>
        <p:sp>
          <p:nvSpPr>
            <p:cNvPr id="135" name="TextBox 4"/>
            <p:cNvSpPr txBox="1">
              <a:spLocks noChangeArrowheads="1"/>
            </p:cNvSpPr>
            <p:nvPr/>
          </p:nvSpPr>
          <p:spPr bwMode="auto">
            <a:xfrm>
              <a:off x="1497701" y="4248293"/>
              <a:ext cx="2526288" cy="24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400" b="1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Experiment Details</a:t>
              </a:r>
              <a:endParaRPr lang="en-US" sz="4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1574510" y="5530271"/>
              <a:ext cx="2044016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1640939" y="9122035"/>
            <a:ext cx="59109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x m3.large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Amazon nodes, each</a:t>
            </a:r>
            <a:b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7.5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GB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mem,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vCPU,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 GB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SSD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 workers, 3 coordinators, 1 monitor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Graph500 power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law matrix generator</a:t>
            </a:r>
          </a:p>
          <a:p>
            <a:pPr lvl="1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400" baseline="30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2</a:t>
            </a:r>
            <a:r>
              <a:rPr lang="en-US" sz="2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rows, 16 </a:t>
            </a:r>
            <a:r>
              <a:rPr 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nonzeros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/row</a:t>
            </a:r>
          </a:p>
          <a:p>
            <a:pPr lvl="1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Skew!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7310786" y="10576950"/>
            <a:ext cx="7471294" cy="6257350"/>
            <a:chOff x="16624986" y="10576950"/>
            <a:chExt cx="7471294" cy="6257350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5" r="7736"/>
            <a:stretch/>
          </p:blipFill>
          <p:spPr>
            <a:xfrm>
              <a:off x="16624986" y="10576950"/>
              <a:ext cx="7471294" cy="6257350"/>
            </a:xfrm>
            <a:prstGeom prst="rect">
              <a:avLst/>
            </a:prstGeom>
          </p:spPr>
        </p:pic>
        <p:sp>
          <p:nvSpPr>
            <p:cNvPr id="139" name="Text Placeholder 4"/>
            <p:cNvSpPr txBox="1">
              <a:spLocks/>
            </p:cNvSpPr>
            <p:nvPr/>
          </p:nvSpPr>
          <p:spPr>
            <a:xfrm>
              <a:off x="17624511" y="12885892"/>
              <a:ext cx="2237634" cy="87522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2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SzPct val="100000"/>
                <a:buFont typeface="Lucida Grande"/>
                <a:buChar char="&gt;"/>
                <a:defRPr sz="18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6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1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</a:rPr>
                <a:t>Huge YARN startup cost</a:t>
              </a:r>
            </a:p>
          </p:txBody>
        </p:sp>
        <p:sp>
          <p:nvSpPr>
            <p:cNvPr id="140" name="Text Placeholder 4"/>
            <p:cNvSpPr txBox="1">
              <a:spLocks/>
            </p:cNvSpPr>
            <p:nvPr/>
          </p:nvSpPr>
          <p:spPr>
            <a:xfrm>
              <a:off x="20534680" y="11120570"/>
              <a:ext cx="2773281" cy="87522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2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SzPct val="100000"/>
                <a:buFont typeface="Lucida Grande"/>
                <a:buChar char="&gt;"/>
                <a:defRPr sz="18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6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1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</a:rPr>
                <a:t>Convergence at larger inputs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565501" y="10576950"/>
            <a:ext cx="7421725" cy="6257350"/>
            <a:chOff x="23879701" y="10576950"/>
            <a:chExt cx="7421725" cy="6257350"/>
          </a:xfrm>
        </p:grpSpPr>
        <p:pic>
          <p:nvPicPr>
            <p:cNvPr id="138" name="Picture 13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" r="7924"/>
            <a:stretch/>
          </p:blipFill>
          <p:spPr>
            <a:xfrm>
              <a:off x="23879701" y="10576950"/>
              <a:ext cx="7352936" cy="6257350"/>
            </a:xfrm>
            <a:prstGeom prst="rect">
              <a:avLst/>
            </a:prstGeom>
          </p:spPr>
        </p:pic>
        <p:sp>
          <p:nvSpPr>
            <p:cNvPr id="141" name="Text Placeholder 4"/>
            <p:cNvSpPr txBox="1">
              <a:spLocks/>
            </p:cNvSpPr>
            <p:nvPr/>
          </p:nvSpPr>
          <p:spPr>
            <a:xfrm>
              <a:off x="25740017" y="11713643"/>
              <a:ext cx="1282961" cy="87522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2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SzPct val="100000"/>
                <a:buFont typeface="Lucida Grande"/>
                <a:buChar char="&gt;"/>
                <a:defRPr sz="18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6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1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</a:rPr>
                <a:t>Burst Ingest</a:t>
              </a:r>
            </a:p>
          </p:txBody>
        </p:sp>
        <p:sp>
          <p:nvSpPr>
            <p:cNvPr id="142" name="Text Placeholder 4"/>
            <p:cNvSpPr txBox="1">
              <a:spLocks/>
            </p:cNvSpPr>
            <p:nvPr/>
          </p:nvSpPr>
          <p:spPr>
            <a:xfrm>
              <a:off x="28113836" y="11163884"/>
              <a:ext cx="3187590" cy="142498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2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SzPct val="100000"/>
                <a:buFont typeface="Lucida Grande"/>
                <a:buChar char="&gt;"/>
                <a:defRPr sz="18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6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1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</a:rPr>
                <a:t>Sustained </a:t>
              </a:r>
              <a:r>
                <a:rPr lang="en-US" sz="2800" b="0" dirty="0" smtClean="0">
                  <a:solidFill>
                    <a:schemeClr val="tx1"/>
                  </a:solidFill>
                </a:rPr>
                <a:t>Ingest: compactions throttle Accumulo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18220596" y="20180906"/>
            <a:ext cx="14771397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3600" dirty="0" smtClean="0">
                <a:solidFill>
                  <a:srgbClr val="000000"/>
                </a:solidFill>
                <a:latin typeface="Open Sans"/>
                <a:cs typeface="Open Sans"/>
              </a:rPr>
              <a:t>Graphulo best for </a:t>
            </a:r>
            <a:r>
              <a:rPr lang="en-US" sz="3600" b="1" dirty="0">
                <a:solidFill>
                  <a:srgbClr val="000000"/>
                </a:solidFill>
                <a:latin typeface="Open Sans"/>
                <a:cs typeface="Open Sans"/>
              </a:rPr>
              <a:t>I/O-bound single-pass </a:t>
            </a:r>
            <a:r>
              <a:rPr lang="en-US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analytics</a:t>
            </a:r>
          </a:p>
          <a:p>
            <a:pPr marL="342900" lvl="0" indent="-34290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External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systems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best for CPU-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bound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or multi-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pass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analytics</a:t>
            </a:r>
            <a:endParaRPr lang="fr-FR" sz="3600" dirty="0" smtClean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grpSp>
        <p:nvGrpSpPr>
          <p:cNvPr id="145" name="Group 11"/>
          <p:cNvGrpSpPr>
            <a:grpSpLocks/>
          </p:cNvGrpSpPr>
          <p:nvPr/>
        </p:nvGrpSpPr>
        <p:grpSpPr bwMode="auto">
          <a:xfrm>
            <a:off x="11861656" y="11948141"/>
            <a:ext cx="5290334" cy="769441"/>
            <a:chOff x="1497701" y="4248293"/>
            <a:chExt cx="2526288" cy="1281978"/>
          </a:xfrm>
        </p:grpSpPr>
        <p:sp>
          <p:nvSpPr>
            <p:cNvPr id="146" name="TextBox 4"/>
            <p:cNvSpPr txBox="1">
              <a:spLocks noChangeArrowheads="1"/>
            </p:cNvSpPr>
            <p:nvPr/>
          </p:nvSpPr>
          <p:spPr bwMode="auto">
            <a:xfrm>
              <a:off x="1497701" y="4248293"/>
              <a:ext cx="2526288" cy="128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Past Work</a:t>
              </a:r>
            </a:p>
          </p:txBody>
        </p:sp>
        <p:cxnSp>
          <p:nvCxnSpPr>
            <p:cNvPr id="147" name="Straight Connector 146"/>
            <p:cNvCxnSpPr>
              <a:endCxn id="146" idx="2"/>
            </p:cNvCxnSpPr>
            <p:nvPr/>
          </p:nvCxnSpPr>
          <p:spPr>
            <a:xfrm>
              <a:off x="1574510" y="5530271"/>
              <a:ext cx="1186335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147"/>
          <p:cNvSpPr/>
          <p:nvPr/>
        </p:nvSpPr>
        <p:spPr>
          <a:xfrm>
            <a:off x="11473592" y="12975357"/>
            <a:ext cx="552457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Showed Graphulo faster than single-node in-memory LA packages </a:t>
            </a: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</a:t>
            </a:r>
            <a:r>
              <a:rPr lang="en-US" sz="2800" dirty="0" err="1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MxM</a:t>
            </a: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(HPEC </a:t>
            </a:r>
            <a:r>
              <a:rPr lang="en-US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'15</a:t>
            </a: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lvl="0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Confirmed results for </a:t>
            </a:r>
            <a:b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complex </a:t>
            </a:r>
            <a:r>
              <a:rPr lang="en-US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I/O-bound, </a:t>
            </a: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single-pass graph analytics </a:t>
            </a:r>
            <a:b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(IPDPS '15, HPEC '16)</a:t>
            </a:r>
          </a:p>
          <a:p>
            <a:pPr marL="342900" lvl="0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Verified Graphulo scales with Accumulo as cluster size increases (HPEC '16)</a:t>
            </a:r>
            <a:endParaRPr lang="en-US" sz="2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10766" y="4917966"/>
            <a:ext cx="4540644" cy="8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11600</TotalTime>
  <Words>297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Aharoni</vt:lpstr>
      <vt:lpstr>Arial</vt:lpstr>
      <vt:lpstr>Berlin Sans FB Demi</vt:lpstr>
      <vt:lpstr>Calibri</vt:lpstr>
      <vt:lpstr>Lucida Grande</vt:lpstr>
      <vt:lpstr>Open Sans</vt:lpstr>
      <vt:lpstr>Uni Sans Regular</vt:lpstr>
      <vt:lpstr>Wingdings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In-Database Analytics for NoSQL Key-Value Stores</dc:title>
  <dc:creator>Dylan Hutchison</dc:creator>
  <cp:lastModifiedBy>Dylan Hutchison</cp:lastModifiedBy>
  <cp:revision>184</cp:revision>
  <cp:lastPrinted>2016-08-22T20:14:08Z</cp:lastPrinted>
  <dcterms:created xsi:type="dcterms:W3CDTF">2011-11-23T20:52:01Z</dcterms:created>
  <dcterms:modified xsi:type="dcterms:W3CDTF">2016-12-14T00:58:43Z</dcterms:modified>
</cp:coreProperties>
</file>