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5"/>
  </p:notesMasterIdLst>
  <p:sldIdLst>
    <p:sldId id="266" r:id="rId2"/>
    <p:sldId id="363" r:id="rId3"/>
    <p:sldId id="267" r:id="rId4"/>
    <p:sldId id="382" r:id="rId5"/>
    <p:sldId id="268" r:id="rId6"/>
    <p:sldId id="270" r:id="rId7"/>
    <p:sldId id="365" r:id="rId8"/>
    <p:sldId id="271" r:id="rId9"/>
    <p:sldId id="380" r:id="rId10"/>
    <p:sldId id="269" r:id="rId11"/>
    <p:sldId id="274" r:id="rId12"/>
    <p:sldId id="383" r:id="rId13"/>
    <p:sldId id="430" r:id="rId14"/>
    <p:sldId id="273" r:id="rId15"/>
    <p:sldId id="360" r:id="rId16"/>
    <p:sldId id="361" r:id="rId17"/>
    <p:sldId id="378" r:id="rId18"/>
    <p:sldId id="384" r:id="rId19"/>
    <p:sldId id="275" r:id="rId20"/>
    <p:sldId id="276" r:id="rId21"/>
    <p:sldId id="277" r:id="rId22"/>
    <p:sldId id="311" r:id="rId23"/>
    <p:sldId id="385" r:id="rId24"/>
    <p:sldId id="279" r:id="rId25"/>
    <p:sldId id="282" r:id="rId26"/>
    <p:sldId id="386" r:id="rId27"/>
    <p:sldId id="280" r:id="rId28"/>
    <p:sldId id="284" r:id="rId29"/>
    <p:sldId id="287" r:id="rId30"/>
    <p:sldId id="387" r:id="rId31"/>
    <p:sldId id="290" r:id="rId32"/>
    <p:sldId id="295" r:id="rId33"/>
    <p:sldId id="289" r:id="rId34"/>
    <p:sldId id="286" r:id="rId35"/>
    <p:sldId id="297" r:id="rId36"/>
    <p:sldId id="298" r:id="rId37"/>
    <p:sldId id="388" r:id="rId38"/>
    <p:sldId id="285" r:id="rId39"/>
    <p:sldId id="300" r:id="rId40"/>
    <p:sldId id="301" r:id="rId41"/>
    <p:sldId id="299" r:id="rId42"/>
    <p:sldId id="389" r:id="rId43"/>
    <p:sldId id="296" r:id="rId44"/>
    <p:sldId id="302" r:id="rId45"/>
    <p:sldId id="303" r:id="rId46"/>
    <p:sldId id="304" r:id="rId47"/>
    <p:sldId id="305" r:id="rId48"/>
    <p:sldId id="390" r:id="rId49"/>
    <p:sldId id="314" r:id="rId50"/>
    <p:sldId id="347" r:id="rId51"/>
    <p:sldId id="315" r:id="rId52"/>
    <p:sldId id="391" r:id="rId53"/>
    <p:sldId id="308" r:id="rId54"/>
    <p:sldId id="309" r:id="rId55"/>
    <p:sldId id="392" r:id="rId56"/>
    <p:sldId id="359" r:id="rId57"/>
    <p:sldId id="366" r:id="rId58"/>
    <p:sldId id="368" r:id="rId59"/>
    <p:sldId id="367" r:id="rId60"/>
    <p:sldId id="369" r:id="rId61"/>
    <p:sldId id="433" r:id="rId62"/>
    <p:sldId id="393" r:id="rId63"/>
    <p:sldId id="371" r:id="rId64"/>
    <p:sldId id="376" r:id="rId65"/>
    <p:sldId id="372" r:id="rId66"/>
    <p:sldId id="375" r:id="rId67"/>
    <p:sldId id="374" r:id="rId68"/>
    <p:sldId id="373" r:id="rId69"/>
    <p:sldId id="377" r:id="rId70"/>
    <p:sldId id="394" r:id="rId71"/>
    <p:sldId id="313" r:id="rId72"/>
    <p:sldId id="432" r:id="rId73"/>
    <p:sldId id="307" r:id="rId74"/>
    <p:sldId id="358" r:id="rId75"/>
    <p:sldId id="357" r:id="rId76"/>
    <p:sldId id="319" r:id="rId77"/>
    <p:sldId id="320" r:id="rId78"/>
    <p:sldId id="321" r:id="rId79"/>
    <p:sldId id="395" r:id="rId80"/>
    <p:sldId id="323" r:id="rId81"/>
    <p:sldId id="322" r:id="rId82"/>
    <p:sldId id="326" r:id="rId83"/>
    <p:sldId id="328" r:id="rId84"/>
    <p:sldId id="330" r:id="rId85"/>
    <p:sldId id="312" r:id="rId86"/>
    <p:sldId id="335" r:id="rId87"/>
    <p:sldId id="336" r:id="rId88"/>
    <p:sldId id="337" r:id="rId89"/>
    <p:sldId id="338" r:id="rId90"/>
    <p:sldId id="339" r:id="rId91"/>
    <p:sldId id="334" r:id="rId92"/>
    <p:sldId id="332" r:id="rId93"/>
    <p:sldId id="396" r:id="rId94"/>
    <p:sldId id="281" r:id="rId95"/>
    <p:sldId id="381" r:id="rId96"/>
    <p:sldId id="310" r:id="rId97"/>
    <p:sldId id="434" r:id="rId98"/>
    <p:sldId id="291" r:id="rId99"/>
    <p:sldId id="283" r:id="rId100"/>
    <p:sldId id="397" r:id="rId101"/>
    <p:sldId id="398" r:id="rId102"/>
    <p:sldId id="399" r:id="rId103"/>
    <p:sldId id="400" r:id="rId104"/>
    <p:sldId id="401" r:id="rId105"/>
    <p:sldId id="402" r:id="rId106"/>
    <p:sldId id="403" r:id="rId107"/>
    <p:sldId id="404" r:id="rId108"/>
    <p:sldId id="405" r:id="rId109"/>
    <p:sldId id="406" r:id="rId110"/>
    <p:sldId id="407" r:id="rId111"/>
    <p:sldId id="408" r:id="rId112"/>
    <p:sldId id="409" r:id="rId113"/>
    <p:sldId id="410" r:id="rId1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D9FF"/>
    <a:srgbClr val="BDE9C2"/>
    <a:srgbClr val="F6B4B4"/>
    <a:srgbClr val="D2DCF2"/>
    <a:srgbClr val="A5131D"/>
    <a:srgbClr val="FFCC99"/>
    <a:srgbClr val="2B2B2B"/>
    <a:srgbClr val="A7111C"/>
    <a:srgbClr val="FFFFFF"/>
    <a:srgbClr val="C1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2" autoAdjust="0"/>
    <p:restoredTop sz="89758" autoAdjust="0"/>
  </p:normalViewPr>
  <p:slideViewPr>
    <p:cSldViewPr snapToGrid="0">
      <p:cViewPr varScale="1">
        <p:scale>
          <a:sx n="115" d="100"/>
          <a:sy n="115" d="100"/>
        </p:scale>
        <p:origin x="17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B085B-1F04-4898-B3CE-55AE3C96E180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BD15B-6E16-4A4B-AA25-F38B79BC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5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A883A-3503-DB4B-97DC-37BA70C5E0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31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50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17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tmpTextColQ</a:t>
            </a:r>
            <a:r>
              <a:rPr lang="en-US" dirty="0" smtClean="0"/>
              <a:t> is a</a:t>
            </a:r>
            <a:r>
              <a:rPr lang="en-US" baseline="0" dirty="0" smtClean="0"/>
              <a:t> simple</a:t>
            </a:r>
            <a:r>
              <a:rPr lang="en-US" dirty="0" smtClean="0"/>
              <a:t> optimization; will not allocate</a:t>
            </a:r>
            <a:r>
              <a:rPr lang="en-US" baseline="0" dirty="0" smtClean="0"/>
              <a:t> an object after every update(</a:t>
            </a:r>
            <a:r>
              <a:rPr lang="en-US" baseline="0" dirty="0" err="1" smtClean="0"/>
              <a:t>k,v</a:t>
            </a:r>
            <a:r>
              <a:rPr lang="en-US" baseline="0" dirty="0" smtClean="0"/>
              <a:t>) call</a:t>
            </a:r>
          </a:p>
          <a:p>
            <a:r>
              <a:rPr lang="en-US" baseline="0" dirty="0" smtClean="0"/>
              <a:t>This has been generalized into a </a:t>
            </a:r>
            <a:r>
              <a:rPr lang="en-US" baseline="0" dirty="0" err="1" smtClean="0"/>
              <a:t>GatherReducer</a:t>
            </a:r>
            <a:r>
              <a:rPr lang="en-US" baseline="0" dirty="0" smtClean="0"/>
              <a:t> that gathers any part of the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8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two</a:t>
            </a:r>
            <a:r>
              <a:rPr lang="en-US" baseline="0" dirty="0" smtClean="0"/>
              <a:t> parent local iterators, uses </a:t>
            </a:r>
            <a:r>
              <a:rPr lang="en-US" baseline="0" dirty="0" err="1" smtClean="0"/>
              <a:t>deepCopy</a:t>
            </a:r>
            <a:r>
              <a:rPr lang="en-US" baseline="0" dirty="0" smtClean="0"/>
              <a:t>().  Can also do two </a:t>
            </a:r>
            <a:r>
              <a:rPr lang="en-US" baseline="0" dirty="0" err="1" smtClean="0"/>
              <a:t>RemoteSourceIterators</a:t>
            </a:r>
            <a:r>
              <a:rPr lang="en-US" baseline="0" dirty="0" smtClean="0"/>
              <a:t>, thereby ignoring parent local iterator.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39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"</a:t>
            </a:r>
            <a:r>
              <a:rPr lang="en-US" dirty="0" err="1" smtClean="0"/>
              <a:t>diter</a:t>
            </a:r>
            <a:r>
              <a:rPr lang="en-US" dirty="0" smtClean="0"/>
              <a:t>.*" previous slide.</a:t>
            </a:r>
          </a:p>
          <a:p>
            <a:r>
              <a:rPr lang="en-US" dirty="0" smtClean="0"/>
              <a:t>Counting columns versus summing columns.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18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multiply ops</a:t>
            </a:r>
            <a:r>
              <a:rPr lang="en-US" baseline="0" dirty="0" smtClean="0"/>
              <a:t> are simple.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76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Can't do a single pass because we don't know if the </a:t>
            </a:r>
            <a:r>
              <a:rPr lang="en-US" dirty="0" err="1" smtClean="0"/>
              <a:t>outNodes</a:t>
            </a:r>
            <a:r>
              <a:rPr lang="en-US" dirty="0" smtClean="0"/>
              <a:t> reached</a:t>
            </a:r>
            <a:r>
              <a:rPr lang="en-US" baseline="0" dirty="0" smtClean="0"/>
              <a:t> would be degree filtered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10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Can't do a single pass because we don't know if the </a:t>
            </a:r>
            <a:r>
              <a:rPr lang="en-US" dirty="0" err="1" smtClean="0"/>
              <a:t>outNodes</a:t>
            </a:r>
            <a:r>
              <a:rPr lang="en-US" dirty="0" smtClean="0"/>
              <a:t> reached</a:t>
            </a:r>
            <a:r>
              <a:rPr lang="en-US" baseline="0" dirty="0" smtClean="0"/>
              <a:t> would be degree filtered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4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Can't do a single pass because we don't know if the </a:t>
            </a:r>
            <a:r>
              <a:rPr lang="en-US" dirty="0" err="1" smtClean="0"/>
              <a:t>outNodes</a:t>
            </a:r>
            <a:r>
              <a:rPr lang="en-US" dirty="0" smtClean="0"/>
              <a:t> reached</a:t>
            </a:r>
            <a:r>
              <a:rPr lang="en-US" baseline="0" dirty="0" smtClean="0"/>
              <a:t> would be degree filtered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01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Can't do a single pass because we don't know if the </a:t>
            </a:r>
            <a:r>
              <a:rPr lang="en-US" dirty="0" err="1" smtClean="0"/>
              <a:t>outNodes</a:t>
            </a:r>
            <a:r>
              <a:rPr lang="en-US" dirty="0" smtClean="0"/>
              <a:t> reached</a:t>
            </a:r>
            <a:r>
              <a:rPr lang="en-US" baseline="0" dirty="0" smtClean="0"/>
              <a:t> would be degree filtered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7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(D4M not required for Graphulo. Used for testing.)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99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Can't do a single pass because we don't know if the </a:t>
            </a:r>
            <a:r>
              <a:rPr lang="en-US" dirty="0" err="1" smtClean="0"/>
              <a:t>outNodes</a:t>
            </a:r>
            <a:r>
              <a:rPr lang="en-US" dirty="0" smtClean="0"/>
              <a:t> reached</a:t>
            </a:r>
            <a:r>
              <a:rPr lang="en-US" baseline="0" dirty="0" smtClean="0"/>
              <a:t> would be degree filtered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35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 = \</a:t>
            </a:r>
            <a:r>
              <a:rPr lang="en-US" dirty="0" err="1" smtClean="0"/>
              <a:t>frac</a:t>
            </a:r>
            <a:r>
              <a:rPr lang="en-US" dirty="0" smtClean="0"/>
              <a:t>{| N(v_{</a:t>
            </a:r>
            <a:r>
              <a:rPr lang="en-US" dirty="0" err="1" smtClean="0"/>
              <a:t>i</a:t>
            </a:r>
            <a:r>
              <a:rPr lang="en-US" dirty="0" smtClean="0"/>
              <a:t>}) \cap N(v_{j}) |}{| N(v_{</a:t>
            </a:r>
            <a:r>
              <a:rPr lang="en-US" dirty="0" err="1" smtClean="0"/>
              <a:t>i</a:t>
            </a:r>
            <a:r>
              <a:rPr lang="en-US" dirty="0" smtClean="0"/>
              <a:t>}) \cup  N(v_{j}) |}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A883A-3503-DB4B-97DC-37BA70C5E0B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41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mvn</a:t>
            </a:r>
            <a:r>
              <a:rPr lang="en-US" dirty="0" smtClean="0"/>
              <a:t> test –</a:t>
            </a:r>
            <a:r>
              <a:rPr lang="en-US" dirty="0" err="1" smtClean="0"/>
              <a:t>Dtest</a:t>
            </a:r>
            <a:r>
              <a:rPr lang="en-US" dirty="0" smtClean="0"/>
              <a:t>=</a:t>
            </a:r>
            <a:r>
              <a:rPr lang="en-US" dirty="0" err="1" smtClean="0"/>
              <a:t>JaccardExample</a:t>
            </a:r>
            <a:r>
              <a:rPr lang="en-US" dirty="0" smtClean="0"/>
              <a:t> –DTEST_CONFIG=local</a:t>
            </a:r>
          </a:p>
          <a:p>
            <a:pPr marL="683117" lvl="1" indent="-457200">
              <a:buFont typeface="+mj-lt"/>
              <a:buAutoNum type="arabicPeriod"/>
            </a:pPr>
            <a:r>
              <a:rPr lang="en-US" dirty="0" smtClean="0"/>
              <a:t>tail –f shippable/</a:t>
            </a:r>
            <a:r>
              <a:rPr lang="en-US" dirty="0" err="1" smtClean="0"/>
              <a:t>testresults</a:t>
            </a:r>
            <a:r>
              <a:rPr lang="en-US" dirty="0" smtClean="0"/>
              <a:t>/…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accumulo</a:t>
            </a:r>
            <a:r>
              <a:rPr lang="en-US" dirty="0" smtClean="0"/>
              <a:t> shell –u root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–t ex10A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–t ex10ASub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–t ex10AJ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29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 checking omitted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could be a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ConstantTwoScalar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we knew no "0" entries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44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ConstantTwoScalar</a:t>
            </a:r>
            <a:r>
              <a:rPr lang="en-US" dirty="0" smtClean="0"/>
              <a:t> – just multiplying 1s.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36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15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5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~/</a:t>
            </a:r>
            <a:r>
              <a:rPr lang="en-US" dirty="0" err="1" smtClean="0"/>
              <a:t>gits</a:t>
            </a:r>
            <a:r>
              <a:rPr lang="en-US" dirty="0" smtClean="0"/>
              <a:t> directory with Accumulo started</a:t>
            </a:r>
          </a:p>
          <a:p>
            <a:pPr marL="0" indent="0">
              <a:buNone/>
            </a:pPr>
            <a:r>
              <a:rPr lang="en-US" dirty="0" err="1" smtClean="0"/>
              <a:t>execfile</a:t>
            </a:r>
            <a:r>
              <a:rPr lang="en-US" dirty="0" smtClean="0"/>
              <a:t> –v </a:t>
            </a:r>
            <a:r>
              <a:rPr lang="en-US" dirty="0" err="1" smtClean="0"/>
              <a:t>deleteExampleTables.accumulo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deletetable</a:t>
            </a:r>
            <a:r>
              <a:rPr lang="en-US" dirty="0" smtClean="0"/>
              <a:t> –f -p ex10A.*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cd </a:t>
            </a:r>
            <a:r>
              <a:rPr lang="en-US" dirty="0" err="1" smtClean="0"/>
              <a:t>graphulo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mvn</a:t>
            </a:r>
            <a:r>
              <a:rPr lang="en-US" dirty="0" smtClean="0"/>
              <a:t> test –</a:t>
            </a:r>
            <a:r>
              <a:rPr lang="en-US" dirty="0" err="1" smtClean="0"/>
              <a:t>Dtest</a:t>
            </a:r>
            <a:r>
              <a:rPr lang="en-US" dirty="0" smtClean="0"/>
              <a:t>=</a:t>
            </a:r>
            <a:r>
              <a:rPr lang="en-US" dirty="0" err="1" smtClean="0"/>
              <a:t>AdjBFSExample</a:t>
            </a:r>
            <a:r>
              <a:rPr lang="en-US" dirty="0" smtClean="0"/>
              <a:t> –DTEST_CONFIG=local</a:t>
            </a:r>
          </a:p>
          <a:p>
            <a:pPr marL="683117" lvl="1" indent="-457200">
              <a:buFont typeface="+mj-lt"/>
              <a:buAutoNum type="arabicPeriod"/>
            </a:pPr>
            <a:r>
              <a:rPr lang="en-US" dirty="0" smtClean="0"/>
              <a:t>tail –f shippable/</a:t>
            </a:r>
            <a:r>
              <a:rPr lang="en-US" dirty="0" err="1" smtClean="0"/>
              <a:t>testresults</a:t>
            </a:r>
            <a:r>
              <a:rPr lang="en-US" dirty="0" smtClean="0"/>
              <a:t>/…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accumulo</a:t>
            </a:r>
            <a:r>
              <a:rPr lang="en-US" dirty="0" smtClean="0"/>
              <a:t> shell –u root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–t ex10A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–t ex10AStep3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55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iteratorSettingList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smtClean="0"/>
              <a:t>null unless degree filtering without degree table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bs</a:t>
            </a:r>
            <a:r>
              <a:rPr lang="en-US" dirty="0" smtClean="0"/>
              <a:t>: </a:t>
            </a:r>
            <a:r>
              <a:rPr lang="en-US" sz="1200" b="1" dirty="0" smtClean="0"/>
              <a:t>Re-uses a </a:t>
            </a:r>
            <a:r>
              <a:rPr lang="en-US" sz="1200" b="1" dirty="0" err="1" smtClean="0"/>
              <a:t>BatchScanner</a:t>
            </a:r>
            <a:r>
              <a:rPr lang="en-US" sz="1200" b="1" dirty="0" smtClean="0"/>
              <a:t> to save thread creation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up to you how to interpret the degree table - # of columns versus</a:t>
            </a:r>
            <a:r>
              <a:rPr lang="en-US" baseline="0" dirty="0" smtClean="0"/>
              <a:t> sum of columns,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8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GraphBLAS</a:t>
            </a:r>
            <a:r>
              <a:rPr lang="en-US" dirty="0" smtClean="0"/>
              <a:t> initial function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8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SpEWiseSum</a:t>
            </a:r>
            <a:r>
              <a:rPr lang="en-US" baseline="0" dirty="0" smtClean="0"/>
              <a:t> gives more control – can do things on the non-colliding entries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8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Specializations make calling the functions easier.  </a:t>
            </a:r>
          </a:p>
          <a:p>
            <a:r>
              <a:rPr lang="en-US" dirty="0" smtClean="0"/>
              <a:t>I personally</a:t>
            </a:r>
            <a:r>
              <a:rPr lang="en-US" baseline="0" dirty="0" smtClean="0"/>
              <a:t> prefer to call the general functions and pass null for most options that don’t apply.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70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7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32109" y="1389888"/>
            <a:ext cx="7479792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450"/>
              </a:spcAft>
              <a:defRPr sz="27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2109" y="3008377"/>
            <a:ext cx="7479792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280" tIns="45641" rIns="91280" bIns="45641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Tx/>
              <a:buNone/>
              <a:defRPr sz="165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lIns="68460" tIns="34231" rIns="68460" bIns="3423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pitchFamily="-110" charset="0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lIns="68460" tIns="34231" rIns="68460" bIns="3423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pitchFamily="-110" charset="0"/>
            </a:endParaRPr>
          </a:p>
        </p:txBody>
      </p:sp>
      <p:pic>
        <p:nvPicPr>
          <p:cNvPr id="7" name="Picture 6" descr="mit-logo.jp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5614" y="5120457"/>
            <a:ext cx="3981357" cy="943796"/>
          </a:xfrm>
          <a:prstGeom prst="rect">
            <a:avLst/>
          </a:prstGeom>
        </p:spPr>
      </p:pic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320040" y="645566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defTabSz="68459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25" dirty="0" smtClean="0">
                <a:solidFill>
                  <a:srgbClr val="000000"/>
                </a:solidFill>
                <a:latin typeface="Arial" pitchFamily="-110" charset="0"/>
              </a:rPr>
              <a:t>Graphulo-</a:t>
            </a:r>
            <a:r>
              <a:rPr lang="en-US" altLang="en-US" sz="525" dirty="0" err="1" smtClean="0">
                <a:solidFill>
                  <a:srgbClr val="000000"/>
                </a:solidFill>
                <a:latin typeface="Arial" pitchFamily="-110" charset="0"/>
              </a:rPr>
              <a:t>UseDesign</a:t>
            </a:r>
            <a:r>
              <a:rPr lang="en-US" altLang="en-US" sz="525" dirty="0" smtClean="0">
                <a:solidFill>
                  <a:srgbClr val="000000"/>
                </a:solidFill>
                <a:latin typeface="Arial" pitchFamily="-110" charset="0"/>
              </a:rPr>
              <a:t>-</a:t>
            </a:r>
            <a:fld id="{321F32AB-3DDB-C54A-A434-42EC1FB733CD}" type="slidenum">
              <a:rPr lang="en-US" altLang="en-US" sz="525" smtClean="0">
                <a:solidFill>
                  <a:srgbClr val="000000"/>
                </a:solidFill>
                <a:latin typeface="Arial" pitchFamily="-110" charset="0"/>
              </a:rPr>
              <a:pPr defTabSz="68459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525" dirty="0">
              <a:solidFill>
                <a:srgbClr val="000000"/>
              </a:solidFill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5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44168" y="1700784"/>
            <a:ext cx="6455664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280" tIns="45641" rIns="91280" bIns="45641"/>
          <a:lstStyle>
            <a:lvl1pPr marL="0" indent="0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44168" y="1252732"/>
            <a:ext cx="6455664" cy="374904"/>
          </a:xfrm>
          <a:prstGeom prst="rect">
            <a:avLst/>
          </a:prstGeom>
        </p:spPr>
        <p:txBody>
          <a:bodyPr vert="horz" lIns="91280" tIns="45641" rIns="91280" bIns="45641" anchor="b" anchorCtr="0"/>
          <a:lstStyle>
            <a:lvl1pPr marL="0" indent="0" algn="ctr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135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344168" y="5705856"/>
            <a:ext cx="6455664" cy="274320"/>
          </a:xfrm>
          <a:prstGeom prst="rect">
            <a:avLst/>
          </a:prstGeom>
        </p:spPr>
        <p:txBody>
          <a:bodyPr vert="horz" lIns="91280" tIns="45641" rIns="91280" bIns="45641" anchor="t" anchorCtr="0"/>
          <a:lstStyle>
            <a:lvl1pPr marL="0" indent="0" algn="ctr">
              <a:lnSpc>
                <a:spcPts val="1050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900" b="1" i="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64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Arial"/>
              <a:buChar char="•"/>
              <a:defRPr sz="2000"/>
            </a:lvl1pPr>
            <a:lvl2pPr marL="403913" indent="-1916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 marL="568218" indent="-1369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Arial"/>
              <a:buChar char="•"/>
              <a:defRPr sz="1600"/>
            </a:lvl3pPr>
            <a:lvl4pPr marL="773594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400"/>
            </a:lvl4pPr>
            <a:lvl5pPr marL="944744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0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3986784" cy="4828032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>
              <a:lnSpc>
                <a:spcPts val="1650"/>
              </a:lnSpc>
              <a:spcBef>
                <a:spcPts val="900"/>
              </a:spcBef>
              <a:buSzPct val="100000"/>
              <a:buFont typeface="Arial"/>
              <a:buChar char="•"/>
              <a:defRPr sz="1600"/>
            </a:lvl1pPr>
            <a:lvl2pPr marL="403913" indent="-191687">
              <a:lnSpc>
                <a:spcPts val="1499"/>
              </a:lnSpc>
              <a:spcBef>
                <a:spcPts val="450"/>
              </a:spcBef>
              <a:defRPr sz="1400"/>
            </a:lvl2pPr>
            <a:lvl3pPr marL="568218" indent="-136920">
              <a:lnSpc>
                <a:spcPts val="1350"/>
              </a:lnSpc>
              <a:spcBef>
                <a:spcPts val="450"/>
              </a:spcBef>
              <a:buSzPct val="90000"/>
              <a:buFont typeface="Wingdings" charset="2"/>
              <a:buChar char="§"/>
              <a:defRPr/>
            </a:lvl3pPr>
            <a:lvl4pPr marL="773594" indent="0">
              <a:lnSpc>
                <a:spcPts val="1200"/>
              </a:lnSpc>
              <a:spcBef>
                <a:spcPts val="450"/>
              </a:spcBef>
              <a:buFontTx/>
              <a:buNone/>
              <a:defRPr/>
            </a:lvl4pPr>
            <a:lvl5pPr marL="944744" indent="0">
              <a:lnSpc>
                <a:spcPts val="1050"/>
              </a:lnSpc>
              <a:spcBef>
                <a:spcPts val="450"/>
              </a:spcBef>
              <a:buSzPct val="85000"/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63440" y="1289304"/>
            <a:ext cx="3986784" cy="4828032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>
              <a:lnSpc>
                <a:spcPts val="1650"/>
              </a:lnSpc>
              <a:spcBef>
                <a:spcPts val="900"/>
              </a:spcBef>
              <a:buSzPct val="100000"/>
              <a:buFont typeface="Arial"/>
              <a:buChar char="•"/>
              <a:defRPr/>
            </a:lvl1pPr>
            <a:lvl2pPr marL="403913" indent="-191687">
              <a:lnSpc>
                <a:spcPts val="1499"/>
              </a:lnSpc>
              <a:spcBef>
                <a:spcPts val="450"/>
              </a:spcBef>
              <a:defRPr sz="1400"/>
            </a:lvl2pPr>
            <a:lvl3pPr marL="568218" indent="-136920">
              <a:lnSpc>
                <a:spcPts val="1350"/>
              </a:lnSpc>
              <a:spcBef>
                <a:spcPts val="450"/>
              </a:spcBef>
              <a:buSzPct val="90000"/>
              <a:buFont typeface="Wingdings" charset="2"/>
              <a:buChar char="§"/>
              <a:defRPr/>
            </a:lvl3pPr>
            <a:lvl4pPr marL="773594" indent="0">
              <a:lnSpc>
                <a:spcPts val="1200"/>
              </a:lnSpc>
              <a:spcBef>
                <a:spcPts val="450"/>
              </a:spcBef>
              <a:buFontTx/>
              <a:buNone/>
              <a:defRPr/>
            </a:lvl4pPr>
            <a:lvl5pPr marL="944744" indent="0">
              <a:lnSpc>
                <a:spcPts val="1050"/>
              </a:lnSpc>
              <a:spcBef>
                <a:spcPts val="450"/>
              </a:spcBef>
              <a:buSzPct val="85000"/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29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7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64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2" y="146304"/>
            <a:ext cx="7260336" cy="4663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>
              <a:lnSpc>
                <a:spcPts val="1650"/>
              </a:lnSpc>
              <a:spcBef>
                <a:spcPts val="900"/>
              </a:spcBef>
              <a:buSzPct val="100000"/>
              <a:buFont typeface="Arial"/>
              <a:buChar char="•"/>
              <a:defRPr/>
            </a:lvl1pPr>
            <a:lvl2pPr marL="403913" indent="-191687">
              <a:lnSpc>
                <a:spcPts val="1499"/>
              </a:lnSpc>
              <a:spcBef>
                <a:spcPts val="450"/>
              </a:spcBef>
              <a:defRPr/>
            </a:lvl2pPr>
            <a:lvl3pPr marL="568218" indent="-136920">
              <a:lnSpc>
                <a:spcPts val="1350"/>
              </a:lnSpc>
              <a:spcBef>
                <a:spcPts val="450"/>
              </a:spcBef>
              <a:buSzPct val="90000"/>
              <a:buFont typeface="Wingdings" charset="2"/>
              <a:buChar char="§"/>
              <a:defRPr/>
            </a:lvl3pPr>
            <a:lvl4pPr marL="773594" indent="0">
              <a:lnSpc>
                <a:spcPts val="1200"/>
              </a:lnSpc>
              <a:spcBef>
                <a:spcPts val="450"/>
              </a:spcBef>
              <a:buFontTx/>
              <a:buNone/>
              <a:defRPr/>
            </a:lvl4pPr>
            <a:lvl5pPr marL="944744" indent="0">
              <a:lnSpc>
                <a:spcPts val="1050"/>
              </a:lnSpc>
              <a:spcBef>
                <a:spcPts val="450"/>
              </a:spcBef>
              <a:buSzPct val="85000"/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41832" y="594360"/>
            <a:ext cx="7260336" cy="304800"/>
          </a:xfrm>
          <a:prstGeom prst="rect">
            <a:avLst/>
          </a:prstGeom>
        </p:spPr>
        <p:txBody>
          <a:bodyPr vert="horz" lIns="91280" tIns="45641" rIns="91280" bIns="45641"/>
          <a:lstStyle>
            <a:lvl1pPr marL="0" indent="0" algn="ctr">
              <a:lnSpc>
                <a:spcPts val="1800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180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3549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682497"/>
            <a:ext cx="8193024" cy="4443984"/>
          </a:xfrm>
          <a:prstGeom prst="rect">
            <a:avLst/>
          </a:prstGeom>
        </p:spPr>
        <p:txBody>
          <a:bodyPr lIns="91280" tIns="45641" rIns="91280" bIns="45641" anchor="t" anchorCtr="1"/>
          <a:lstStyle>
            <a:lvl1pPr marL="177996" indent="-177996">
              <a:lnSpc>
                <a:spcPts val="1650"/>
              </a:lnSpc>
              <a:spcBef>
                <a:spcPts val="1125"/>
              </a:spcBef>
              <a:buSzPct val="100000"/>
              <a:buFont typeface="Arial"/>
              <a:buChar char="•"/>
              <a:defRPr/>
            </a:lvl1pPr>
            <a:lvl2pPr marL="403913" indent="-191687">
              <a:lnSpc>
                <a:spcPts val="1499"/>
              </a:lnSpc>
              <a:spcBef>
                <a:spcPts val="1125"/>
              </a:spcBef>
              <a:defRPr/>
            </a:lvl2pPr>
            <a:lvl3pPr marL="568218" indent="-136920">
              <a:lnSpc>
                <a:spcPts val="1350"/>
              </a:lnSpc>
              <a:spcBef>
                <a:spcPts val="1125"/>
              </a:spcBef>
              <a:buSzPct val="90000"/>
              <a:buFont typeface="Wingdings" charset="2"/>
              <a:buChar char="§"/>
              <a:defRPr/>
            </a:lvl3pPr>
            <a:lvl4pPr marL="773594" indent="0">
              <a:lnSpc>
                <a:spcPts val="1200"/>
              </a:lnSpc>
              <a:spcBef>
                <a:spcPts val="1125"/>
              </a:spcBef>
              <a:buFontTx/>
              <a:buNone/>
              <a:defRPr/>
            </a:lvl4pPr>
            <a:lvl5pPr marL="944744" indent="0">
              <a:lnSpc>
                <a:spcPts val="1050"/>
              </a:lnSpc>
              <a:spcBef>
                <a:spcPts val="1125"/>
              </a:spcBef>
              <a:buSzPct val="85000"/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0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81912" y="1764792"/>
            <a:ext cx="5971032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280" tIns="45641" rIns="91280" bIns="45641"/>
          <a:lstStyle>
            <a:lvl1pPr marL="0" indent="0" algn="ctr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81912" y="1316737"/>
            <a:ext cx="5971032" cy="374904"/>
          </a:xfrm>
          <a:prstGeom prst="rect">
            <a:avLst/>
          </a:prstGeom>
        </p:spPr>
        <p:txBody>
          <a:bodyPr vert="horz" lIns="91280" tIns="45641" rIns="91280" bIns="45641" anchor="b" anchorCtr="0"/>
          <a:lstStyle>
            <a:lvl1pPr marL="0" indent="0" algn="ctr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135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81912" y="5605272"/>
            <a:ext cx="5971032" cy="274320"/>
          </a:xfrm>
          <a:prstGeom prst="rect">
            <a:avLst/>
          </a:prstGeom>
        </p:spPr>
        <p:txBody>
          <a:bodyPr vert="horz" lIns="91280" tIns="45641" rIns="91280" bIns="45641" anchor="t" anchorCtr="0"/>
          <a:lstStyle>
            <a:lvl1pPr marL="0" indent="0" algn="ctr">
              <a:lnSpc>
                <a:spcPts val="1050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900" b="1" i="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33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7361" y="1828800"/>
            <a:ext cx="5687568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280" tIns="45641" rIns="91280" bIns="45641"/>
          <a:lstStyle>
            <a:lvl1pPr marL="0" indent="0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37361" y="1371600"/>
            <a:ext cx="5687568" cy="374904"/>
          </a:xfrm>
          <a:prstGeom prst="rect">
            <a:avLst/>
          </a:prstGeom>
        </p:spPr>
        <p:txBody>
          <a:bodyPr vert="horz" lIns="91280" tIns="45641" rIns="91280" bIns="45641" anchor="b" anchorCtr="0"/>
          <a:lstStyle>
            <a:lvl1pPr marL="0" indent="0" algn="ctr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135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37361" y="5230368"/>
            <a:ext cx="5687568" cy="274320"/>
          </a:xfrm>
          <a:prstGeom prst="rect">
            <a:avLst/>
          </a:prstGeom>
        </p:spPr>
        <p:txBody>
          <a:bodyPr vert="horz" lIns="91280" tIns="45641" rIns="91280" bIns="45641" anchor="t" anchorCtr="0"/>
          <a:lstStyle>
            <a:lvl1pPr marL="0" indent="0" algn="ctr">
              <a:lnSpc>
                <a:spcPts val="1050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900" b="1" i="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07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41832" y="100584"/>
            <a:ext cx="7260336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4" tIns="45952" rIns="91904" bIns="459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solidFill>
            <a:srgbClr val="C0504D"/>
          </a:solidFill>
          <a:ln w="22225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lIns="68460" tIns="34231" rIns="68460" bIns="3423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pitchFamily="-110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320040" y="645566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defTabSz="68459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25" dirty="0" smtClean="0">
                <a:solidFill>
                  <a:srgbClr val="000000"/>
                </a:solidFill>
                <a:latin typeface="Arial" pitchFamily="-110" charset="0"/>
              </a:rPr>
              <a:t>Graphulo-</a:t>
            </a:r>
            <a:r>
              <a:rPr lang="en-US" altLang="en-US" sz="525" dirty="0" err="1" smtClean="0">
                <a:solidFill>
                  <a:srgbClr val="000000"/>
                </a:solidFill>
                <a:latin typeface="Arial" pitchFamily="-110" charset="0"/>
              </a:rPr>
              <a:t>UseDesign</a:t>
            </a:r>
            <a:r>
              <a:rPr lang="en-US" altLang="en-US" sz="525" dirty="0" smtClean="0">
                <a:solidFill>
                  <a:srgbClr val="000000"/>
                </a:solidFill>
                <a:latin typeface="Arial" pitchFamily="-110" charset="0"/>
              </a:rPr>
              <a:t>-</a:t>
            </a:r>
            <a:fld id="{321F32AB-3DDB-C54A-A434-42EC1FB733CD}" type="slidenum">
              <a:rPr lang="en-US" altLang="en-US" sz="525" smtClean="0">
                <a:solidFill>
                  <a:srgbClr val="000000"/>
                </a:solidFill>
                <a:latin typeface="Arial" pitchFamily="-110" charset="0"/>
              </a:rPr>
              <a:pPr defTabSz="68459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525" dirty="0">
              <a:solidFill>
                <a:srgbClr val="000000"/>
              </a:solidFill>
              <a:latin typeface="Arial" pitchFamily="-110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solidFill>
            <a:srgbClr val="C0504D"/>
          </a:solidFill>
          <a:ln w="22225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lIns="68460" tIns="34231" rIns="68460" bIns="3423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pitchFamily="-110" charset="0"/>
            </a:endParaRPr>
          </a:p>
        </p:txBody>
      </p:sp>
      <p:pic>
        <p:nvPicPr>
          <p:cNvPr id="8" name="Picture 7" descr="mit-logo.jpg"/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689"/>
          <a:stretch/>
        </p:blipFill>
        <p:spPr>
          <a:xfrm>
            <a:off x="144995" y="192376"/>
            <a:ext cx="1113775" cy="6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4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ts val="21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5pPr>
      <a:lvl6pPr marL="342300"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6pPr>
      <a:lvl7pPr marL="684598"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7pPr>
      <a:lvl8pPr marL="1026898"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8pPr>
      <a:lvl9pPr marL="1369196"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9pPr>
    </p:titleStyle>
    <p:bodyStyle>
      <a:lvl1pPr marL="256724" indent="-256724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645377" indent="-255536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902106" indent="-171152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2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157636" indent="-8914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369196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1711496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05379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2396094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2738392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300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4598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6898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69196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1496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3793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6094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38392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cla/graphulo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ccumulo.apache.org/1.7/accumulo_user_manual.html#_mini_accumulo_cluster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cla/graphulo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hyperlink" Target="mailto:dhutchis@mit.edu?subject=Graphulo%20Bug%20Report!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109" y="2025463"/>
            <a:ext cx="7479792" cy="1298448"/>
          </a:xfrm>
        </p:spPr>
        <p:txBody>
          <a:bodyPr/>
          <a:lstStyle/>
          <a:p>
            <a:r>
              <a:rPr lang="en-US" dirty="0" smtClean="0"/>
              <a:t>Graphulo Use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Dylan Hutchison*          Vijay Gadepally*          Jeremy Kepner*</a:t>
            </a:r>
          </a:p>
          <a:p>
            <a:r>
              <a:rPr lang="en-US" dirty="0" smtClean="0"/>
              <a:t>2015 August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6" y="0"/>
            <a:ext cx="898878" cy="904293"/>
          </a:xfrm>
          <a:prstGeom prst="rect">
            <a:avLst/>
          </a:prstGeom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312332" y="6493933"/>
            <a:ext cx="6646334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904" tIns="45952" rIns="91904" bIns="45952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latin typeface="Arial" pitchFamily="-110" charset="0"/>
              </a:rPr>
              <a:t>*This </a:t>
            </a:r>
            <a:r>
              <a:rPr lang="en-US" sz="1000" dirty="0">
                <a:latin typeface="Arial" pitchFamily="-110" charset="0"/>
              </a:rPr>
              <a:t>material is based upon work supported by the National Science Foundation under Grant No. DMS-</a:t>
            </a:r>
            <a:r>
              <a:rPr lang="en-US" sz="1000" dirty="0" smtClean="0">
                <a:latin typeface="Arial" pitchFamily="-110" charset="0"/>
              </a:rPr>
              <a:t>1312831.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latin typeface="Arial" pitchFamily="-110" charset="0"/>
              </a:rPr>
              <a:t>Any opinions, findings, and conclusions or recommendations expressed in this material are those of the author(s) and do not necessarily reflect the views of the National Science Foundation.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latin typeface="Arial" pitchFamily="-110" charset="0"/>
            </a:endParaRPr>
          </a:p>
        </p:txBody>
      </p:sp>
      <p:pic>
        <p:nvPicPr>
          <p:cNvPr id="6" name="Picture 5" descr="141212-GraphuloLogo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" t="18889" r="3004" b="17875"/>
          <a:stretch/>
        </p:blipFill>
        <p:spPr>
          <a:xfrm>
            <a:off x="1419461" y="971265"/>
            <a:ext cx="6372500" cy="13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Graphulo in derivative Maven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Graphulo library into </a:t>
            </a:r>
            <a:r>
              <a:rPr lang="en-US" dirty="0"/>
              <a:t>local Maven repository: </a:t>
            </a:r>
            <a:r>
              <a:rPr lang="en-US" b="0" dirty="0"/>
              <a:t>mvn </a:t>
            </a:r>
            <a:r>
              <a:rPr lang="en-US" b="0" dirty="0" smtClean="0"/>
              <a:t>install</a:t>
            </a:r>
          </a:p>
          <a:p>
            <a:r>
              <a:rPr lang="en-US" dirty="0" smtClean="0"/>
              <a:t>Add to your Maven project </a:t>
            </a:r>
            <a:r>
              <a:rPr lang="en-US" i="1" dirty="0" smtClean="0"/>
              <a:t>pom.xml</a:t>
            </a:r>
            <a:r>
              <a:rPr lang="en-US" dirty="0" smtClean="0"/>
              <a:t>:</a:t>
            </a:r>
          </a:p>
          <a:p>
            <a:pPr marL="37653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marL="37653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edu.mit.ll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7653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graphulo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7653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&lt;version&gt;${version}&lt;/version&gt;</a:t>
            </a:r>
          </a:p>
          <a:p>
            <a:pPr marL="37653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Non-negative Matrix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136903"/>
            <a:ext cx="8193024" cy="4828032"/>
          </a:xfrm>
        </p:spPr>
        <p:txBody>
          <a:bodyPr/>
          <a:lstStyle/>
          <a:p>
            <a:r>
              <a:rPr lang="en-US" dirty="0" smtClean="0"/>
              <a:t>Used for topic modeling into</a:t>
            </a:r>
            <a:r>
              <a:rPr lang="en-US" b="0" dirty="0" smtClean="0"/>
              <a:t> </a:t>
            </a:r>
            <a:r>
              <a:rPr lang="en-US" dirty="0" smtClean="0"/>
              <a:t>k topics</a:t>
            </a:r>
          </a:p>
          <a:p>
            <a:pPr lvl="1"/>
            <a:r>
              <a:rPr lang="en-US" dirty="0" smtClean="0"/>
              <a:t>Group similar row and column labels</a:t>
            </a:r>
          </a:p>
          <a:p>
            <a:pPr lvl="2"/>
            <a:r>
              <a:rPr lang="en-US" dirty="0" smtClean="0"/>
              <a:t>Used in recommender systems</a:t>
            </a:r>
          </a:p>
          <a:p>
            <a:pPr lvl="1"/>
            <a:r>
              <a:rPr lang="en-US" dirty="0"/>
              <a:t>Other </a:t>
            </a:r>
            <a:r>
              <a:rPr lang="en-US" dirty="0" smtClean="0"/>
              <a:t>methods (not </a:t>
            </a:r>
            <a:r>
              <a:rPr lang="en-US" dirty="0"/>
              <a:t>presently in Graphulo):</a:t>
            </a:r>
          </a:p>
          <a:p>
            <a:pPr lvl="2"/>
            <a:r>
              <a:rPr lang="en-US" dirty="0"/>
              <a:t>Latent Dirichlet allocation, Latent semantic analysis</a:t>
            </a:r>
          </a:p>
          <a:p>
            <a:pPr lvl="2"/>
            <a:r>
              <a:rPr lang="en-US" dirty="0"/>
              <a:t>SVD taking eigenvectors with top k </a:t>
            </a:r>
            <a:r>
              <a:rPr lang="en-US" dirty="0" smtClean="0"/>
              <a:t>eigenvalues</a:t>
            </a:r>
          </a:p>
          <a:p>
            <a:r>
              <a:rPr lang="en-US" dirty="0" smtClean="0"/>
              <a:t>W and H are </a:t>
            </a:r>
            <a:r>
              <a:rPr lang="en-US" i="1" dirty="0" smtClean="0"/>
              <a:t>dense</a:t>
            </a:r>
            <a:r>
              <a:rPr lang="en-US" dirty="0" smtClean="0"/>
              <a:t> numeric weights</a:t>
            </a:r>
            <a:endParaRPr lang="en-US" i="1" dirty="0" smtClean="0"/>
          </a:p>
          <a:p>
            <a:r>
              <a:rPr lang="en-US" dirty="0" smtClean="0"/>
              <a:t>See </a:t>
            </a:r>
            <a:r>
              <a:rPr lang="en-US" dirty="0"/>
              <a:t>mathematics:</a:t>
            </a:r>
          </a:p>
          <a:p>
            <a:pPr lvl="1"/>
            <a:r>
              <a:rPr lang="en-US" sz="1600" b="0" dirty="0"/>
              <a:t>V. Gadepally, J. </a:t>
            </a:r>
            <a:r>
              <a:rPr lang="en-US" sz="1600" b="0" dirty="0" err="1"/>
              <a:t>Bolewski</a:t>
            </a:r>
            <a:r>
              <a:rPr lang="en-US" sz="1600" b="0" dirty="0"/>
              <a:t>, D. Hook, D. Hutchison, B. Miller, and J. Kepner, “Graphulo: Linear algebra graph kernels for NoSQL databases,” in International Parallel &amp; Distributed Processing Symposium Workshops (IPDPSW). IEEE, 2015.</a:t>
            </a:r>
          </a:p>
          <a:p>
            <a:r>
              <a:rPr lang="en-US" dirty="0"/>
              <a:t>Often </a:t>
            </a:r>
            <a:r>
              <a:rPr lang="en-US" dirty="0" smtClean="0"/>
              <a:t>run on incidence matrix</a:t>
            </a:r>
            <a:endParaRPr lang="en-US" dirty="0"/>
          </a:p>
          <a:p>
            <a:pPr lvl="1"/>
            <a:r>
              <a:rPr lang="en-US" dirty="0"/>
              <a:t>Adjacency matrix leads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symmetric </a:t>
            </a:r>
            <a:r>
              <a:rPr lang="en-US" dirty="0"/>
              <a:t>W and 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068" y="1908263"/>
            <a:ext cx="2070100" cy="1905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60673" y="5100185"/>
            <a:ext cx="5090499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NMF(String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forceDelete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Create Random 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Flowchart: Magnetic Disk 4"/>
          <p:cNvSpPr/>
          <p:nvPr/>
        </p:nvSpPr>
        <p:spPr bwMode="auto">
          <a:xfrm>
            <a:off x="5072449" y="1606432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</a:t>
            </a:r>
          </a:p>
        </p:txBody>
      </p:sp>
      <p:cxnSp>
        <p:nvCxnSpPr>
          <p:cNvPr id="6" name="Straight Arrow Connector 5"/>
          <p:cNvCxnSpPr>
            <a:stCxn id="5" idx="3"/>
            <a:endCxn id="8" idx="0"/>
          </p:cNvCxnSpPr>
          <p:nvPr/>
        </p:nvCxnSpPr>
        <p:spPr bwMode="auto">
          <a:xfrm flipH="1">
            <a:off x="5517114" y="2158882"/>
            <a:ext cx="1" cy="3183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 rot="16200000">
            <a:off x="4273319" y="2751502"/>
            <a:ext cx="1023785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922372" y="2477182"/>
            <a:ext cx="1189484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OnlyRow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922372" y="2751503"/>
            <a:ext cx="1189484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OneVersion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922372" y="3025824"/>
            <a:ext cx="1189484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RandTopic</a:t>
            </a:r>
            <a:endParaRPr lang="en-US" sz="1400" b="1" dirty="0"/>
          </a:p>
        </p:txBody>
      </p:sp>
      <p:sp>
        <p:nvSpPr>
          <p:cNvPr id="17" name="Flowchart: Magnetic Disk 16"/>
          <p:cNvSpPr/>
          <p:nvPr/>
        </p:nvSpPr>
        <p:spPr bwMode="auto">
          <a:xfrm>
            <a:off x="5535173" y="366242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  <a:r>
              <a:rPr lang="en-US" sz="1400" b="1" baseline="30000" dirty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Flowchart: Magnetic Disk 17"/>
          <p:cNvSpPr/>
          <p:nvPr/>
        </p:nvSpPr>
        <p:spPr bwMode="auto">
          <a:xfrm>
            <a:off x="4551273" y="3664329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 bwMode="auto">
          <a:xfrm flipH="1">
            <a:off x="5043223" y="3310024"/>
            <a:ext cx="491950" cy="354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>
            <a:off x="5535173" y="3310024"/>
            <a:ext cx="491950" cy="352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Cloud 20"/>
          <p:cNvSpPr/>
          <p:nvPr/>
        </p:nvSpPr>
        <p:spPr bwMode="auto">
          <a:xfrm>
            <a:off x="5517114" y="3340415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6556523" y="1758448"/>
            <a:ext cx="1964330" cy="461665"/>
          </a:xfrm>
          <a:prstGeom prst="wedgeRectCallout">
            <a:avLst>
              <a:gd name="adj1" fmla="val -62776"/>
              <a:gd name="adj2" fmla="val 16405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Emit one entry per row 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Counts # of rows = n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sp>
        <p:nvSpPr>
          <p:cNvPr id="24" name="Right Brace 23"/>
          <p:cNvSpPr/>
          <p:nvPr/>
        </p:nvSpPr>
        <p:spPr bwMode="auto">
          <a:xfrm>
            <a:off x="6111856" y="2477182"/>
            <a:ext cx="199197" cy="548642"/>
          </a:xfrm>
          <a:prstGeom prst="rightBrace">
            <a:avLst/>
          </a:prstGeom>
          <a:solidFill>
            <a:srgbClr val="AED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ular Callout 24"/>
          <p:cNvSpPr/>
          <p:nvPr/>
        </p:nvSpPr>
        <p:spPr>
          <a:xfrm>
            <a:off x="6793590" y="2848359"/>
            <a:ext cx="2121810" cy="461665"/>
          </a:xfrm>
          <a:prstGeom prst="wedgeRectCallout">
            <a:avLst>
              <a:gd name="adj1" fmla="val -83896"/>
              <a:gd name="adj2" fmla="val 1916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Emit k columns per entry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Each val is </a:t>
            </a:r>
            <a:r>
              <a:rPr lang="pt-B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abs(randn())</a:t>
            </a:r>
            <a:endParaRPr lang="pt-BR" sz="105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2695784" y="106166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>
            <a:stCxn id="27" idx="2"/>
            <a:endCxn id="34" idx="1"/>
          </p:cNvCxnSpPr>
          <p:nvPr/>
        </p:nvCxnSpPr>
        <p:spPr bwMode="auto">
          <a:xfrm>
            <a:off x="5603454" y="2134786"/>
            <a:ext cx="5483" cy="618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092252" y="186046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H Step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3050414" y="2057663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2186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663297" y="1599270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Curved Connector 29"/>
          <p:cNvCxnSpPr>
            <a:stCxn id="28" idx="4"/>
          </p:cNvCxnSpPr>
          <p:nvPr/>
        </p:nvCxnSpPr>
        <p:spPr bwMode="auto">
          <a:xfrm>
            <a:off x="5107963" y="1323045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67990" y="1308467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2" name="Cloud 31"/>
          <p:cNvSpPr/>
          <p:nvPr/>
        </p:nvSpPr>
        <p:spPr bwMode="auto">
          <a:xfrm>
            <a:off x="5389994" y="2207933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5116987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39" name="Straight Arrow Connector 38"/>
          <p:cNvCxnSpPr>
            <a:stCxn id="34" idx="3"/>
          </p:cNvCxnSpPr>
          <p:nvPr/>
        </p:nvCxnSpPr>
        <p:spPr bwMode="auto">
          <a:xfrm>
            <a:off x="5608937" y="3305395"/>
            <a:ext cx="8321" cy="10418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5454068" y="351270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112" name="AutoShape 7"/>
          <p:cNvSpPr>
            <a:spLocks noChangeArrowheads="1"/>
          </p:cNvSpPr>
          <p:nvPr/>
        </p:nvSpPr>
        <p:spPr bwMode="auto">
          <a:xfrm rot="10800000">
            <a:off x="2148084" y="228422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 bwMode="auto">
          <a:xfrm>
            <a:off x="7031422" y="640079"/>
            <a:ext cx="193606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Delete H, H</a:t>
            </a:r>
            <a:r>
              <a:rPr lang="en-US" sz="1400" b="1" baseline="30000" dirty="0" smtClean="0"/>
              <a:t>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3508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>
            <a:stCxn id="27" idx="2"/>
            <a:endCxn id="34" idx="1"/>
          </p:cNvCxnSpPr>
          <p:nvPr/>
        </p:nvCxnSpPr>
        <p:spPr bwMode="auto">
          <a:xfrm>
            <a:off x="5603454" y="2134786"/>
            <a:ext cx="5483" cy="618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092252" y="186046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H Step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3050414" y="2057663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2186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663297" y="1599270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Curved Connector 29"/>
          <p:cNvCxnSpPr>
            <a:stCxn id="28" idx="4"/>
          </p:cNvCxnSpPr>
          <p:nvPr/>
        </p:nvCxnSpPr>
        <p:spPr bwMode="auto">
          <a:xfrm>
            <a:off x="5107963" y="1323045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67990" y="1308467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2" name="Cloud 31"/>
          <p:cNvSpPr/>
          <p:nvPr/>
        </p:nvSpPr>
        <p:spPr bwMode="auto">
          <a:xfrm>
            <a:off x="5389994" y="2207933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5116987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808068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9" name="Straight Arrow Connector 38"/>
          <p:cNvCxnSpPr>
            <a:stCxn id="34" idx="3"/>
            <a:endCxn id="45" idx="1"/>
          </p:cNvCxnSpPr>
          <p:nvPr/>
        </p:nvCxnSpPr>
        <p:spPr bwMode="auto">
          <a:xfrm>
            <a:off x="5608937" y="3305395"/>
            <a:ext cx="8321" cy="10418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389994" y="3881273"/>
            <a:ext cx="45834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^-1</a:t>
            </a:r>
            <a:endParaRPr lang="en-US" sz="1400" b="1" dirty="0"/>
          </a:p>
        </p:txBody>
      </p:sp>
      <p:sp>
        <p:nvSpPr>
          <p:cNvPr id="43" name="Oval Callout 42"/>
          <p:cNvSpPr/>
          <p:nvPr/>
        </p:nvSpPr>
        <p:spPr bwMode="auto">
          <a:xfrm>
            <a:off x="2522726" y="3927457"/>
            <a:ext cx="1738015" cy="555456"/>
          </a:xfrm>
          <a:prstGeom prst="wedgeEllipseCallout">
            <a:avLst>
              <a:gd name="adj1" fmla="val 89780"/>
              <a:gd name="adj2" fmla="val -45325"/>
            </a:avLst>
          </a:prstGeom>
          <a:solidFill>
            <a:srgbClr val="AED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Full Major Compaction</a:t>
            </a:r>
          </a:p>
        </p:txBody>
      </p:sp>
      <p:sp>
        <p:nvSpPr>
          <p:cNvPr id="45" name="Flowchart: Magnetic Disk 44"/>
          <p:cNvSpPr/>
          <p:nvPr/>
        </p:nvSpPr>
        <p:spPr bwMode="auto">
          <a:xfrm>
            <a:off x="5125308" y="4347276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454068" y="351270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111" name="Rectangular Callout 110"/>
          <p:cNvSpPr/>
          <p:nvPr/>
        </p:nvSpPr>
        <p:spPr>
          <a:xfrm>
            <a:off x="6181236" y="3648956"/>
            <a:ext cx="1363718" cy="461665"/>
          </a:xfrm>
          <a:prstGeom prst="wedgeRectCallout">
            <a:avLst>
              <a:gd name="adj1" fmla="val -74290"/>
              <a:gd name="adj2" fmla="val 3234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In-memory k x k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matrix inverse</a:t>
            </a:r>
          </a:p>
        </p:txBody>
      </p:sp>
      <p:sp>
        <p:nvSpPr>
          <p:cNvPr id="112" name="AutoShape 7"/>
          <p:cNvSpPr>
            <a:spLocks noChangeArrowheads="1"/>
          </p:cNvSpPr>
          <p:nvPr/>
        </p:nvSpPr>
        <p:spPr bwMode="auto">
          <a:xfrm rot="10800000">
            <a:off x="2148084" y="228422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>
            <a:stCxn id="27" idx="2"/>
            <a:endCxn id="34" idx="1"/>
          </p:cNvCxnSpPr>
          <p:nvPr/>
        </p:nvCxnSpPr>
        <p:spPr bwMode="auto">
          <a:xfrm>
            <a:off x="5603454" y="2134786"/>
            <a:ext cx="5483" cy="618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092252" y="186046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H Step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3050414" y="2057663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2186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663297" y="1599270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Curved Connector 29"/>
          <p:cNvCxnSpPr>
            <a:stCxn id="28" idx="4"/>
          </p:cNvCxnSpPr>
          <p:nvPr/>
        </p:nvCxnSpPr>
        <p:spPr bwMode="auto">
          <a:xfrm>
            <a:off x="5107963" y="1323045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67990" y="1308467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cxnSp>
        <p:nvCxnSpPr>
          <p:cNvPr id="33" name="Straight Arrow Connector 32"/>
          <p:cNvCxnSpPr>
            <a:stCxn id="65" idx="2"/>
            <a:endCxn id="75" idx="1"/>
          </p:cNvCxnSpPr>
          <p:nvPr/>
        </p:nvCxnSpPr>
        <p:spPr bwMode="auto">
          <a:xfrm>
            <a:off x="7593556" y="2133000"/>
            <a:ext cx="0" cy="6199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Cloud 31"/>
          <p:cNvSpPr/>
          <p:nvPr/>
        </p:nvSpPr>
        <p:spPr bwMode="auto">
          <a:xfrm>
            <a:off x="5389994" y="2207933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5116987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808068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9" name="Straight Arrow Connector 38"/>
          <p:cNvCxnSpPr>
            <a:stCxn id="34" idx="3"/>
            <a:endCxn id="45" idx="1"/>
          </p:cNvCxnSpPr>
          <p:nvPr/>
        </p:nvCxnSpPr>
        <p:spPr bwMode="auto">
          <a:xfrm>
            <a:off x="5608937" y="3305395"/>
            <a:ext cx="8321" cy="10418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389994" y="3881273"/>
            <a:ext cx="45834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^-1</a:t>
            </a:r>
            <a:endParaRPr lang="en-US" sz="1400" b="1" dirty="0"/>
          </a:p>
        </p:txBody>
      </p:sp>
      <p:sp>
        <p:nvSpPr>
          <p:cNvPr id="45" name="Flowchart: Magnetic Disk 44"/>
          <p:cNvSpPr/>
          <p:nvPr/>
        </p:nvSpPr>
        <p:spPr bwMode="auto">
          <a:xfrm>
            <a:off x="5125308" y="4347276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sp>
        <p:nvSpPr>
          <p:cNvPr id="57" name="Flowchart: Magnetic Disk 56"/>
          <p:cNvSpPr/>
          <p:nvPr/>
        </p:nvSpPr>
        <p:spPr bwMode="auto">
          <a:xfrm>
            <a:off x="78762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</a:t>
            </a:r>
          </a:p>
        </p:txBody>
      </p:sp>
      <p:sp>
        <p:nvSpPr>
          <p:cNvPr id="63" name="Freeform 62"/>
          <p:cNvSpPr/>
          <p:nvPr/>
        </p:nvSpPr>
        <p:spPr bwMode="auto">
          <a:xfrm>
            <a:off x="5115982" y="1073597"/>
            <a:ext cx="2434091" cy="789491"/>
          </a:xfrm>
          <a:custGeom>
            <a:avLst/>
            <a:gdLst>
              <a:gd name="connsiteX0" fmla="*/ 0 w 2328334"/>
              <a:gd name="connsiteY0" fmla="*/ 232557 h 562757"/>
              <a:gd name="connsiteX1" fmla="*/ 1828800 w 2328334"/>
              <a:gd name="connsiteY1" fmla="*/ 12424 h 562757"/>
              <a:gd name="connsiteX2" fmla="*/ 2328334 w 2328334"/>
              <a:gd name="connsiteY2" fmla="*/ 562757 h 562757"/>
              <a:gd name="connsiteX0" fmla="*/ 0 w 2310420"/>
              <a:gd name="connsiteY0" fmla="*/ 168654 h 576010"/>
              <a:gd name="connsiteX1" fmla="*/ 1810886 w 2310420"/>
              <a:gd name="connsiteY1" fmla="*/ 25677 h 576010"/>
              <a:gd name="connsiteX2" fmla="*/ 2310420 w 2310420"/>
              <a:gd name="connsiteY2" fmla="*/ 576010 h 576010"/>
              <a:gd name="connsiteX0" fmla="*/ 0 w 2288923"/>
              <a:gd name="connsiteY0" fmla="*/ 164021 h 505873"/>
              <a:gd name="connsiteX1" fmla="*/ 1810886 w 2288923"/>
              <a:gd name="connsiteY1" fmla="*/ 21044 h 505873"/>
              <a:gd name="connsiteX2" fmla="*/ 2288923 w 2288923"/>
              <a:gd name="connsiteY2" fmla="*/ 505873 h 505873"/>
              <a:gd name="connsiteX0" fmla="*/ 0 w 2288923"/>
              <a:gd name="connsiteY0" fmla="*/ 165085 h 522053"/>
              <a:gd name="connsiteX1" fmla="*/ 1810886 w 2288923"/>
              <a:gd name="connsiteY1" fmla="*/ 22108 h 522053"/>
              <a:gd name="connsiteX2" fmla="*/ 2288923 w 2288923"/>
              <a:gd name="connsiteY2" fmla="*/ 522053 h 5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8923" h="522053">
                <a:moveTo>
                  <a:pt x="0" y="165085"/>
                </a:moveTo>
                <a:cubicBezTo>
                  <a:pt x="720372" y="27502"/>
                  <a:pt x="1429399" y="-37387"/>
                  <a:pt x="1810886" y="22108"/>
                </a:cubicBezTo>
                <a:cubicBezTo>
                  <a:pt x="2192373" y="81603"/>
                  <a:pt x="2260701" y="498064"/>
                  <a:pt x="2288923" y="522053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 bwMode="auto">
          <a:xfrm>
            <a:off x="7082354" y="1858679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66" name="Straight Arrow Connector 65"/>
          <p:cNvCxnSpPr>
            <a:stCxn id="57" idx="3"/>
          </p:cNvCxnSpPr>
          <p:nvPr/>
        </p:nvCxnSpPr>
        <p:spPr bwMode="auto">
          <a:xfrm flipH="1">
            <a:off x="7818120" y="1599270"/>
            <a:ext cx="502777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5" name="Flowchart: Magnetic Disk 74"/>
          <p:cNvSpPr/>
          <p:nvPr/>
        </p:nvSpPr>
        <p:spPr bwMode="auto">
          <a:xfrm>
            <a:off x="7101606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Ttmp2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454068" y="351270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99" name="Straight Arrow Connector 98"/>
          <p:cNvCxnSpPr>
            <a:stCxn id="75" idx="3"/>
          </p:cNvCxnSpPr>
          <p:nvPr/>
        </p:nvCxnSpPr>
        <p:spPr bwMode="auto">
          <a:xfrm flipH="1">
            <a:off x="7590467" y="3305395"/>
            <a:ext cx="3089" cy="11392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7445492" y="3548528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112" name="AutoShape 7"/>
          <p:cNvSpPr>
            <a:spLocks noChangeArrowheads="1"/>
          </p:cNvSpPr>
          <p:nvPr/>
        </p:nvSpPr>
        <p:spPr bwMode="auto">
          <a:xfrm rot="10800000">
            <a:off x="2148084" y="228422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932227" y="3942582"/>
            <a:ext cx="238752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Step 3 can run in parallel with 1 and 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607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>
            <a:stCxn id="27" idx="2"/>
            <a:endCxn id="34" idx="1"/>
          </p:cNvCxnSpPr>
          <p:nvPr/>
        </p:nvCxnSpPr>
        <p:spPr bwMode="auto">
          <a:xfrm>
            <a:off x="5603454" y="2134786"/>
            <a:ext cx="5483" cy="618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092252" y="186046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H Step 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Flowchart: Magnetic Disk 16"/>
          <p:cNvSpPr/>
          <p:nvPr/>
        </p:nvSpPr>
        <p:spPr bwMode="auto">
          <a:xfrm>
            <a:off x="7590467" y="5715849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rial" pitchFamily="-110" charset="0"/>
              </a:rPr>
              <a:t>H</a:t>
            </a:r>
            <a:r>
              <a:rPr lang="en-US" sz="1400" b="1" baseline="30000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Flowchart: Magnetic Disk 17"/>
          <p:cNvSpPr/>
          <p:nvPr/>
        </p:nvSpPr>
        <p:spPr bwMode="auto">
          <a:xfrm>
            <a:off x="6606567" y="5717753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H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 bwMode="auto">
          <a:xfrm flipH="1">
            <a:off x="7098517" y="5363448"/>
            <a:ext cx="491950" cy="354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>
            <a:off x="7590467" y="5363448"/>
            <a:ext cx="491950" cy="352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Cloud 20"/>
          <p:cNvSpPr/>
          <p:nvPr/>
        </p:nvSpPr>
        <p:spPr bwMode="auto">
          <a:xfrm>
            <a:off x="7572408" y="5393839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4572000" y="5393839"/>
            <a:ext cx="1561109" cy="253916"/>
          </a:xfrm>
          <a:prstGeom prst="wedgeRectCallout">
            <a:avLst>
              <a:gd name="adj1" fmla="val 129053"/>
              <a:gd name="adj2" fmla="val -1840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50" b="1" dirty="0" smtClean="0">
                <a:solidFill>
                  <a:srgbClr val="000000"/>
                </a:solidFill>
              </a:rPr>
              <a:t>Filter negative Values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3050414" y="2057663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2186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663297" y="1599270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Curved Connector 29"/>
          <p:cNvCxnSpPr>
            <a:stCxn id="28" idx="4"/>
          </p:cNvCxnSpPr>
          <p:nvPr/>
        </p:nvCxnSpPr>
        <p:spPr bwMode="auto">
          <a:xfrm>
            <a:off x="5107963" y="1323045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67990" y="1308467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cxnSp>
        <p:nvCxnSpPr>
          <p:cNvPr id="33" name="Straight Arrow Connector 32"/>
          <p:cNvCxnSpPr>
            <a:stCxn id="65" idx="2"/>
            <a:endCxn id="75" idx="1"/>
          </p:cNvCxnSpPr>
          <p:nvPr/>
        </p:nvCxnSpPr>
        <p:spPr bwMode="auto">
          <a:xfrm>
            <a:off x="7593556" y="2133000"/>
            <a:ext cx="0" cy="6199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Cloud 31"/>
          <p:cNvSpPr/>
          <p:nvPr/>
        </p:nvSpPr>
        <p:spPr bwMode="auto">
          <a:xfrm>
            <a:off x="5389994" y="2207933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5116987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808068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9" name="Straight Arrow Connector 38"/>
          <p:cNvCxnSpPr>
            <a:stCxn id="34" idx="3"/>
            <a:endCxn id="45" idx="1"/>
          </p:cNvCxnSpPr>
          <p:nvPr/>
        </p:nvCxnSpPr>
        <p:spPr bwMode="auto">
          <a:xfrm>
            <a:off x="5608937" y="3305395"/>
            <a:ext cx="8321" cy="10418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389994" y="3881273"/>
            <a:ext cx="45834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^-1</a:t>
            </a:r>
            <a:endParaRPr lang="en-US" sz="1400" b="1" dirty="0"/>
          </a:p>
        </p:txBody>
      </p:sp>
      <p:sp>
        <p:nvSpPr>
          <p:cNvPr id="45" name="Flowchart: Magnetic Disk 44"/>
          <p:cNvSpPr/>
          <p:nvPr/>
        </p:nvSpPr>
        <p:spPr bwMode="auto">
          <a:xfrm>
            <a:off x="5125308" y="4347276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4808068" y="4989066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57" name="Flowchart: Magnetic Disk 56"/>
          <p:cNvSpPr/>
          <p:nvPr/>
        </p:nvSpPr>
        <p:spPr bwMode="auto">
          <a:xfrm>
            <a:off x="78762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</a:t>
            </a:r>
          </a:p>
        </p:txBody>
      </p:sp>
      <p:sp>
        <p:nvSpPr>
          <p:cNvPr id="63" name="Freeform 62"/>
          <p:cNvSpPr/>
          <p:nvPr/>
        </p:nvSpPr>
        <p:spPr bwMode="auto">
          <a:xfrm>
            <a:off x="5115982" y="1073597"/>
            <a:ext cx="2434091" cy="789491"/>
          </a:xfrm>
          <a:custGeom>
            <a:avLst/>
            <a:gdLst>
              <a:gd name="connsiteX0" fmla="*/ 0 w 2328334"/>
              <a:gd name="connsiteY0" fmla="*/ 232557 h 562757"/>
              <a:gd name="connsiteX1" fmla="*/ 1828800 w 2328334"/>
              <a:gd name="connsiteY1" fmla="*/ 12424 h 562757"/>
              <a:gd name="connsiteX2" fmla="*/ 2328334 w 2328334"/>
              <a:gd name="connsiteY2" fmla="*/ 562757 h 562757"/>
              <a:gd name="connsiteX0" fmla="*/ 0 w 2310420"/>
              <a:gd name="connsiteY0" fmla="*/ 168654 h 576010"/>
              <a:gd name="connsiteX1" fmla="*/ 1810886 w 2310420"/>
              <a:gd name="connsiteY1" fmla="*/ 25677 h 576010"/>
              <a:gd name="connsiteX2" fmla="*/ 2310420 w 2310420"/>
              <a:gd name="connsiteY2" fmla="*/ 576010 h 576010"/>
              <a:gd name="connsiteX0" fmla="*/ 0 w 2288923"/>
              <a:gd name="connsiteY0" fmla="*/ 164021 h 505873"/>
              <a:gd name="connsiteX1" fmla="*/ 1810886 w 2288923"/>
              <a:gd name="connsiteY1" fmla="*/ 21044 h 505873"/>
              <a:gd name="connsiteX2" fmla="*/ 2288923 w 2288923"/>
              <a:gd name="connsiteY2" fmla="*/ 505873 h 505873"/>
              <a:gd name="connsiteX0" fmla="*/ 0 w 2288923"/>
              <a:gd name="connsiteY0" fmla="*/ 165085 h 522053"/>
              <a:gd name="connsiteX1" fmla="*/ 1810886 w 2288923"/>
              <a:gd name="connsiteY1" fmla="*/ 22108 h 522053"/>
              <a:gd name="connsiteX2" fmla="*/ 2288923 w 2288923"/>
              <a:gd name="connsiteY2" fmla="*/ 522053 h 5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8923" h="522053">
                <a:moveTo>
                  <a:pt x="0" y="165085"/>
                </a:moveTo>
                <a:cubicBezTo>
                  <a:pt x="720372" y="27502"/>
                  <a:pt x="1429399" y="-37387"/>
                  <a:pt x="1810886" y="22108"/>
                </a:cubicBezTo>
                <a:cubicBezTo>
                  <a:pt x="2192373" y="81603"/>
                  <a:pt x="2260701" y="498064"/>
                  <a:pt x="2288923" y="522053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 bwMode="auto">
          <a:xfrm>
            <a:off x="7082354" y="1858679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66" name="Straight Arrow Connector 65"/>
          <p:cNvCxnSpPr>
            <a:stCxn id="57" idx="3"/>
          </p:cNvCxnSpPr>
          <p:nvPr/>
        </p:nvCxnSpPr>
        <p:spPr bwMode="auto">
          <a:xfrm flipH="1">
            <a:off x="7818120" y="1599270"/>
            <a:ext cx="502777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5" name="Flowchart: Magnetic Disk 74"/>
          <p:cNvSpPr/>
          <p:nvPr/>
        </p:nvSpPr>
        <p:spPr bwMode="auto">
          <a:xfrm>
            <a:off x="7101606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Ttmp2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454068" y="351270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91" name="Rectangle 90"/>
          <p:cNvSpPr/>
          <p:nvPr/>
        </p:nvSpPr>
        <p:spPr bwMode="auto">
          <a:xfrm>
            <a:off x="7079265" y="444465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94" name="Elbow Connector 93"/>
          <p:cNvCxnSpPr>
            <a:stCxn id="45" idx="3"/>
            <a:endCxn id="91" idx="1"/>
          </p:cNvCxnSpPr>
          <p:nvPr/>
        </p:nvCxnSpPr>
        <p:spPr bwMode="auto">
          <a:xfrm rot="5400000" flipH="1" flipV="1">
            <a:off x="6189306" y="4009767"/>
            <a:ext cx="317910" cy="1462007"/>
          </a:xfrm>
          <a:prstGeom prst="bentConnector4">
            <a:avLst>
              <a:gd name="adj1" fmla="val -71907"/>
              <a:gd name="adj2" fmla="val 668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9" name="Straight Arrow Connector 98"/>
          <p:cNvCxnSpPr>
            <a:stCxn id="75" idx="3"/>
            <a:endCxn id="91" idx="0"/>
          </p:cNvCxnSpPr>
          <p:nvPr/>
        </p:nvCxnSpPr>
        <p:spPr bwMode="auto">
          <a:xfrm flipH="1">
            <a:off x="7590467" y="3305395"/>
            <a:ext cx="3089" cy="11392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7445492" y="3548528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105" name="Straight Arrow Connector 104"/>
          <p:cNvCxnSpPr>
            <a:stCxn id="91" idx="2"/>
          </p:cNvCxnSpPr>
          <p:nvPr/>
        </p:nvCxnSpPr>
        <p:spPr bwMode="auto">
          <a:xfrm>
            <a:off x="7590467" y="4718976"/>
            <a:ext cx="0" cy="6417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7360920" y="4927170"/>
            <a:ext cx="4621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&gt; 0</a:t>
            </a:r>
            <a:endParaRPr lang="en-US" sz="1400" b="1" dirty="0"/>
          </a:p>
        </p:txBody>
      </p:sp>
      <p:cxnSp>
        <p:nvCxnSpPr>
          <p:cNvPr id="109" name="Straight Arrow Connector 108"/>
          <p:cNvCxnSpPr/>
          <p:nvPr/>
        </p:nvCxnSpPr>
        <p:spPr bwMode="auto">
          <a:xfrm>
            <a:off x="6781887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10" name="Rectangle 109"/>
          <p:cNvSpPr/>
          <p:nvPr/>
        </p:nvSpPr>
        <p:spPr bwMode="auto">
          <a:xfrm>
            <a:off x="5268723" y="5993978"/>
            <a:ext cx="1120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 deferred</a:t>
            </a:r>
            <a:endParaRPr lang="en-US" sz="1400" b="1" dirty="0"/>
          </a:p>
        </p:txBody>
      </p:sp>
      <p:sp>
        <p:nvSpPr>
          <p:cNvPr id="112" name="AutoShape 7"/>
          <p:cNvSpPr>
            <a:spLocks noChangeArrowheads="1"/>
          </p:cNvSpPr>
          <p:nvPr/>
        </p:nvSpPr>
        <p:spPr bwMode="auto">
          <a:xfrm rot="10800000">
            <a:off x="2148084" y="228422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117" name="Rectangle 116"/>
          <p:cNvSpPr/>
          <p:nvPr/>
        </p:nvSpPr>
        <p:spPr bwMode="auto">
          <a:xfrm>
            <a:off x="2188489" y="5998636"/>
            <a:ext cx="193606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Delete Ttmp1, Ttmp2</a:t>
            </a:r>
            <a:endParaRPr lang="en-US" sz="1400" b="1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>
            <a:stCxn id="27" idx="2"/>
            <a:endCxn id="34" idx="1"/>
          </p:cNvCxnSpPr>
          <p:nvPr/>
        </p:nvCxnSpPr>
        <p:spPr bwMode="auto">
          <a:xfrm>
            <a:off x="5603454" y="2134786"/>
            <a:ext cx="5483" cy="618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092252" y="186046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W</a:t>
            </a:r>
            <a:r>
              <a:rPr lang="en-US" baseline="30000" dirty="0" smtClean="0"/>
              <a:t>T</a:t>
            </a:r>
            <a:r>
              <a:rPr lang="en-US" dirty="0" smtClean="0"/>
              <a:t> Step 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Flowchart: Magnetic Disk 16"/>
          <p:cNvSpPr/>
          <p:nvPr/>
        </p:nvSpPr>
        <p:spPr bwMode="auto">
          <a:xfrm>
            <a:off x="7590467" y="5715849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sp>
        <p:nvSpPr>
          <p:cNvPr id="18" name="Flowchart: Magnetic Disk 17"/>
          <p:cNvSpPr/>
          <p:nvPr/>
        </p:nvSpPr>
        <p:spPr bwMode="auto">
          <a:xfrm>
            <a:off x="6606567" y="5717753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  <a:r>
              <a:rPr kumimoji="0" lang="en-US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 bwMode="auto">
          <a:xfrm flipH="1">
            <a:off x="7098517" y="5363448"/>
            <a:ext cx="491950" cy="354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>
            <a:off x="7590467" y="5363448"/>
            <a:ext cx="491950" cy="352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Cloud 20"/>
          <p:cNvSpPr/>
          <p:nvPr/>
        </p:nvSpPr>
        <p:spPr bwMode="auto">
          <a:xfrm>
            <a:off x="7572408" y="5393839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4572000" y="5393839"/>
            <a:ext cx="1561109" cy="253916"/>
          </a:xfrm>
          <a:prstGeom prst="wedgeRectCallout">
            <a:avLst>
              <a:gd name="adj1" fmla="val 129053"/>
              <a:gd name="adj2" fmla="val -1840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50" b="1" dirty="0" smtClean="0">
                <a:solidFill>
                  <a:srgbClr val="000000"/>
                </a:solidFill>
              </a:rPr>
              <a:t>Filter negative Values</a:t>
            </a:r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2186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H</a:t>
            </a:r>
            <a:r>
              <a:rPr lang="en-US" sz="1400" b="1" baseline="30000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663297" y="1599270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Curved Connector 29"/>
          <p:cNvCxnSpPr>
            <a:stCxn id="28" idx="4"/>
          </p:cNvCxnSpPr>
          <p:nvPr/>
        </p:nvCxnSpPr>
        <p:spPr bwMode="auto">
          <a:xfrm>
            <a:off x="5107963" y="1323045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67990" y="1308467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cxnSp>
        <p:nvCxnSpPr>
          <p:cNvPr id="33" name="Straight Arrow Connector 32"/>
          <p:cNvCxnSpPr>
            <a:stCxn id="65" idx="2"/>
            <a:endCxn id="75" idx="1"/>
          </p:cNvCxnSpPr>
          <p:nvPr/>
        </p:nvCxnSpPr>
        <p:spPr bwMode="auto">
          <a:xfrm>
            <a:off x="7593556" y="2133000"/>
            <a:ext cx="0" cy="6199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Cloud 31"/>
          <p:cNvSpPr/>
          <p:nvPr/>
        </p:nvSpPr>
        <p:spPr bwMode="auto">
          <a:xfrm>
            <a:off x="5389994" y="2207933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5116987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808068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9" name="Straight Arrow Connector 38"/>
          <p:cNvCxnSpPr>
            <a:stCxn id="34" idx="3"/>
            <a:endCxn id="45" idx="1"/>
          </p:cNvCxnSpPr>
          <p:nvPr/>
        </p:nvCxnSpPr>
        <p:spPr bwMode="auto">
          <a:xfrm>
            <a:off x="5608937" y="3305395"/>
            <a:ext cx="8321" cy="10418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389994" y="3881273"/>
            <a:ext cx="45834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^-1</a:t>
            </a:r>
            <a:endParaRPr lang="en-US" sz="1400" b="1" dirty="0"/>
          </a:p>
        </p:txBody>
      </p:sp>
      <p:sp>
        <p:nvSpPr>
          <p:cNvPr id="45" name="Flowchart: Magnetic Disk 44"/>
          <p:cNvSpPr/>
          <p:nvPr/>
        </p:nvSpPr>
        <p:spPr bwMode="auto">
          <a:xfrm>
            <a:off x="5125308" y="4347276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4808068" y="4989066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57" name="Flowchart: Magnetic Disk 56"/>
          <p:cNvSpPr/>
          <p:nvPr/>
        </p:nvSpPr>
        <p:spPr bwMode="auto">
          <a:xfrm>
            <a:off x="78762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</a:t>
            </a:r>
          </a:p>
        </p:txBody>
      </p:sp>
      <p:sp>
        <p:nvSpPr>
          <p:cNvPr id="63" name="Freeform 62"/>
          <p:cNvSpPr/>
          <p:nvPr/>
        </p:nvSpPr>
        <p:spPr bwMode="auto">
          <a:xfrm>
            <a:off x="5115982" y="1073597"/>
            <a:ext cx="2434091" cy="789491"/>
          </a:xfrm>
          <a:custGeom>
            <a:avLst/>
            <a:gdLst>
              <a:gd name="connsiteX0" fmla="*/ 0 w 2328334"/>
              <a:gd name="connsiteY0" fmla="*/ 232557 h 562757"/>
              <a:gd name="connsiteX1" fmla="*/ 1828800 w 2328334"/>
              <a:gd name="connsiteY1" fmla="*/ 12424 h 562757"/>
              <a:gd name="connsiteX2" fmla="*/ 2328334 w 2328334"/>
              <a:gd name="connsiteY2" fmla="*/ 562757 h 562757"/>
              <a:gd name="connsiteX0" fmla="*/ 0 w 2310420"/>
              <a:gd name="connsiteY0" fmla="*/ 168654 h 576010"/>
              <a:gd name="connsiteX1" fmla="*/ 1810886 w 2310420"/>
              <a:gd name="connsiteY1" fmla="*/ 25677 h 576010"/>
              <a:gd name="connsiteX2" fmla="*/ 2310420 w 2310420"/>
              <a:gd name="connsiteY2" fmla="*/ 576010 h 576010"/>
              <a:gd name="connsiteX0" fmla="*/ 0 w 2288923"/>
              <a:gd name="connsiteY0" fmla="*/ 164021 h 505873"/>
              <a:gd name="connsiteX1" fmla="*/ 1810886 w 2288923"/>
              <a:gd name="connsiteY1" fmla="*/ 21044 h 505873"/>
              <a:gd name="connsiteX2" fmla="*/ 2288923 w 2288923"/>
              <a:gd name="connsiteY2" fmla="*/ 505873 h 505873"/>
              <a:gd name="connsiteX0" fmla="*/ 0 w 2288923"/>
              <a:gd name="connsiteY0" fmla="*/ 165085 h 522053"/>
              <a:gd name="connsiteX1" fmla="*/ 1810886 w 2288923"/>
              <a:gd name="connsiteY1" fmla="*/ 22108 h 522053"/>
              <a:gd name="connsiteX2" fmla="*/ 2288923 w 2288923"/>
              <a:gd name="connsiteY2" fmla="*/ 522053 h 5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8923" h="522053">
                <a:moveTo>
                  <a:pt x="0" y="165085"/>
                </a:moveTo>
                <a:cubicBezTo>
                  <a:pt x="720372" y="27502"/>
                  <a:pt x="1429399" y="-37387"/>
                  <a:pt x="1810886" y="22108"/>
                </a:cubicBezTo>
                <a:cubicBezTo>
                  <a:pt x="2192373" y="81603"/>
                  <a:pt x="2260701" y="498064"/>
                  <a:pt x="2288923" y="522053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 bwMode="auto">
          <a:xfrm>
            <a:off x="7082354" y="1858679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66" name="Straight Arrow Connector 65"/>
          <p:cNvCxnSpPr>
            <a:stCxn id="57" idx="3"/>
          </p:cNvCxnSpPr>
          <p:nvPr/>
        </p:nvCxnSpPr>
        <p:spPr bwMode="auto">
          <a:xfrm flipH="1">
            <a:off x="7818120" y="1599270"/>
            <a:ext cx="502777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5" name="Flowchart: Magnetic Disk 74"/>
          <p:cNvSpPr/>
          <p:nvPr/>
        </p:nvSpPr>
        <p:spPr bwMode="auto">
          <a:xfrm>
            <a:off x="7101606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Ttmp2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454068" y="351270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91" name="Rectangle 90"/>
          <p:cNvSpPr/>
          <p:nvPr/>
        </p:nvSpPr>
        <p:spPr bwMode="auto">
          <a:xfrm>
            <a:off x="7079265" y="444465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94" name="Elbow Connector 93"/>
          <p:cNvCxnSpPr>
            <a:stCxn id="45" idx="3"/>
            <a:endCxn id="91" idx="1"/>
          </p:cNvCxnSpPr>
          <p:nvPr/>
        </p:nvCxnSpPr>
        <p:spPr bwMode="auto">
          <a:xfrm rot="5400000" flipH="1" flipV="1">
            <a:off x="6189306" y="4009767"/>
            <a:ext cx="317910" cy="1462007"/>
          </a:xfrm>
          <a:prstGeom prst="bentConnector4">
            <a:avLst>
              <a:gd name="adj1" fmla="val -71907"/>
              <a:gd name="adj2" fmla="val 668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9" name="Straight Arrow Connector 98"/>
          <p:cNvCxnSpPr>
            <a:stCxn id="75" idx="3"/>
            <a:endCxn id="91" idx="0"/>
          </p:cNvCxnSpPr>
          <p:nvPr/>
        </p:nvCxnSpPr>
        <p:spPr bwMode="auto">
          <a:xfrm flipH="1">
            <a:off x="7590467" y="3305395"/>
            <a:ext cx="3089" cy="11392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7445492" y="3548528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105" name="Straight Arrow Connector 104"/>
          <p:cNvCxnSpPr>
            <a:stCxn id="91" idx="2"/>
          </p:cNvCxnSpPr>
          <p:nvPr/>
        </p:nvCxnSpPr>
        <p:spPr bwMode="auto">
          <a:xfrm>
            <a:off x="7590467" y="4718976"/>
            <a:ext cx="0" cy="6417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7360920" y="4927170"/>
            <a:ext cx="4621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&gt; 0</a:t>
            </a:r>
            <a:endParaRPr lang="en-US" sz="1400" b="1" dirty="0"/>
          </a:p>
        </p:txBody>
      </p:sp>
      <p:cxnSp>
        <p:nvCxnSpPr>
          <p:cNvPr id="109" name="Straight Arrow Connector 108"/>
          <p:cNvCxnSpPr/>
          <p:nvPr/>
        </p:nvCxnSpPr>
        <p:spPr bwMode="auto">
          <a:xfrm>
            <a:off x="6781887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10" name="Rectangle 109"/>
          <p:cNvSpPr/>
          <p:nvPr/>
        </p:nvSpPr>
        <p:spPr bwMode="auto">
          <a:xfrm>
            <a:off x="5268723" y="5993978"/>
            <a:ext cx="1120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 deferred</a:t>
            </a:r>
            <a:endParaRPr lang="en-US" sz="1400" b="1" dirty="0"/>
          </a:p>
        </p:txBody>
      </p:sp>
      <p:sp>
        <p:nvSpPr>
          <p:cNvPr id="113" name="AutoShape 7"/>
          <p:cNvSpPr>
            <a:spLocks noChangeArrowheads="1"/>
          </p:cNvSpPr>
          <p:nvPr/>
        </p:nvSpPr>
        <p:spPr bwMode="auto">
          <a:xfrm rot="10800000">
            <a:off x="3263874" y="254696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114" name="AutoShape 7"/>
          <p:cNvSpPr>
            <a:spLocks noChangeArrowheads="1"/>
          </p:cNvSpPr>
          <p:nvPr/>
        </p:nvSpPr>
        <p:spPr bwMode="auto">
          <a:xfrm rot="10800000">
            <a:off x="2134479" y="277258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117" name="Rectangle 116"/>
          <p:cNvSpPr/>
          <p:nvPr/>
        </p:nvSpPr>
        <p:spPr bwMode="auto">
          <a:xfrm>
            <a:off x="2188489" y="5998636"/>
            <a:ext cx="193606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Delete Ttmp1, Ttmp2</a:t>
            </a:r>
            <a:endParaRPr lang="en-US" sz="1400" b="1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 bwMode="auto">
          <a:xfrm>
            <a:off x="7031422" y="640079"/>
            <a:ext cx="193606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Delete W, W</a:t>
            </a:r>
            <a:r>
              <a:rPr lang="en-US" sz="1400" b="1" baseline="30000" dirty="0" smtClean="0"/>
              <a:t>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616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 bwMode="auto">
          <a:xfrm>
            <a:off x="5858587" y="5243163"/>
            <a:ext cx="98555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⊕ Reducer</a:t>
            </a:r>
            <a:endParaRPr lang="en-US" sz="1200" b="1" dirty="0"/>
          </a:p>
        </p:txBody>
      </p:sp>
      <p:sp>
        <p:nvSpPr>
          <p:cNvPr id="27" name="Rectangle 26"/>
          <p:cNvSpPr/>
          <p:nvPr/>
        </p:nvSpPr>
        <p:spPr bwMode="auto">
          <a:xfrm rot="16200000">
            <a:off x="4439441" y="3864411"/>
            <a:ext cx="133355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SpEWiseSum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Frobenius Norm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3408705" y="2987895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407356" y="239313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852022" y="2945583"/>
            <a:ext cx="871285" cy="5749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3" name="Straight Arrow Connector 32"/>
          <p:cNvCxnSpPr>
            <a:stCxn id="65" idx="2"/>
            <a:endCxn id="75" idx="1"/>
          </p:cNvCxnSpPr>
          <p:nvPr/>
        </p:nvCxnSpPr>
        <p:spPr bwMode="auto">
          <a:xfrm>
            <a:off x="7593556" y="2133000"/>
            <a:ext cx="0" cy="3013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7" name="Flowchart: Magnetic Disk 56"/>
          <p:cNvSpPr/>
          <p:nvPr/>
        </p:nvSpPr>
        <p:spPr bwMode="auto">
          <a:xfrm>
            <a:off x="78762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H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082354" y="1858679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66" name="Straight Arrow Connector 65"/>
          <p:cNvCxnSpPr>
            <a:stCxn id="57" idx="3"/>
          </p:cNvCxnSpPr>
          <p:nvPr/>
        </p:nvCxnSpPr>
        <p:spPr bwMode="auto">
          <a:xfrm flipH="1">
            <a:off x="7818120" y="1599270"/>
            <a:ext cx="502777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5" name="Flowchart: Magnetic Disk 74"/>
          <p:cNvSpPr/>
          <p:nvPr/>
        </p:nvSpPr>
        <p:spPr bwMode="auto">
          <a:xfrm>
            <a:off x="7101606" y="2434351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TtmpWH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99" name="Straight Arrow Connector 98"/>
          <p:cNvCxnSpPr>
            <a:stCxn id="75" idx="3"/>
          </p:cNvCxnSpPr>
          <p:nvPr/>
        </p:nvCxnSpPr>
        <p:spPr bwMode="auto">
          <a:xfrm flipH="1">
            <a:off x="6385560" y="2986801"/>
            <a:ext cx="1207996" cy="53373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6734344" y="316940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105" name="Straight Arrow Connector 104"/>
          <p:cNvCxnSpPr/>
          <p:nvPr/>
        </p:nvCxnSpPr>
        <p:spPr bwMode="auto">
          <a:xfrm>
            <a:off x="6066467" y="3607221"/>
            <a:ext cx="0" cy="6417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6781887" y="309988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11" name="Rectangular Callout 110"/>
          <p:cNvSpPr/>
          <p:nvPr/>
        </p:nvSpPr>
        <p:spPr>
          <a:xfrm>
            <a:off x="7532947" y="3572589"/>
            <a:ext cx="1395753" cy="461665"/>
          </a:xfrm>
          <a:prstGeom prst="wedgeRectCallout">
            <a:avLst>
              <a:gd name="adj1" fmla="val -139393"/>
              <a:gd name="adj2" fmla="val 4206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Raise every Value to power 2</a:t>
            </a:r>
          </a:p>
        </p:txBody>
      </p:sp>
      <p:sp>
        <p:nvSpPr>
          <p:cNvPr id="42" name="Flowchart: Magnetic Disk 41"/>
          <p:cNvSpPr/>
          <p:nvPr/>
        </p:nvSpPr>
        <p:spPr bwMode="auto">
          <a:xfrm>
            <a:off x="6448155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  <a:r>
              <a:rPr kumimoji="0" lang="en-US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4" name="Straight Arrow Connector 43"/>
          <p:cNvCxnSpPr>
            <a:stCxn id="42" idx="3"/>
          </p:cNvCxnSpPr>
          <p:nvPr/>
        </p:nvCxnSpPr>
        <p:spPr bwMode="auto">
          <a:xfrm>
            <a:off x="6892821" y="1599270"/>
            <a:ext cx="480633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6886168" y="3531751"/>
            <a:ext cx="296128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–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5243860" y="3520531"/>
            <a:ext cx="1648742" cy="296486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/>
              <a:t>TwoTableIterator</a:t>
            </a:r>
            <a:endParaRPr lang="en-US" sz="1200" b="1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5243376" y="4198424"/>
            <a:ext cx="1648742" cy="296486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/>
              <a:t>RemoteWriteIterator</a:t>
            </a:r>
            <a:endParaRPr lang="en-US" sz="1200" b="1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5838576" y="3883110"/>
            <a:ext cx="458342" cy="248767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^2</a:t>
            </a:r>
            <a:endParaRPr lang="en-US" sz="1200" b="1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6890679" y="4209506"/>
            <a:ext cx="985552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⊕ Reducer</a:t>
            </a:r>
            <a:endParaRPr lang="en-US" sz="1200" b="1" dirty="0"/>
          </a:p>
        </p:txBody>
      </p:sp>
      <p:cxnSp>
        <p:nvCxnSpPr>
          <p:cNvPr id="67" name="Straight Arrow Connector 66"/>
          <p:cNvCxnSpPr>
            <a:stCxn id="64" idx="1"/>
            <a:endCxn id="68" idx="3"/>
          </p:cNvCxnSpPr>
          <p:nvPr/>
        </p:nvCxnSpPr>
        <p:spPr bwMode="auto">
          <a:xfrm flipH="1">
            <a:off x="5243376" y="5380324"/>
            <a:ext cx="61521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4852022" y="5243163"/>
            <a:ext cx="39135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√</a:t>
            </a:r>
            <a:endParaRPr lang="en-US" sz="1400" b="1" baseline="30000" dirty="0"/>
          </a:p>
        </p:txBody>
      </p:sp>
      <p:sp>
        <p:nvSpPr>
          <p:cNvPr id="70" name="TextBox 69"/>
          <p:cNvSpPr txBox="1"/>
          <p:nvPr/>
        </p:nvSpPr>
        <p:spPr>
          <a:xfrm>
            <a:off x="2485934" y="5134101"/>
            <a:ext cx="163861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Frobenius Norm</a:t>
            </a:r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cxnSp>
        <p:nvCxnSpPr>
          <p:cNvPr id="71" name="Straight Arrow Connector 70"/>
          <p:cNvCxnSpPr>
            <a:stCxn id="68" idx="1"/>
            <a:endCxn id="70" idx="3"/>
          </p:cNvCxnSpPr>
          <p:nvPr/>
        </p:nvCxnSpPr>
        <p:spPr bwMode="auto">
          <a:xfrm flipH="1" flipV="1">
            <a:off x="4124553" y="5380323"/>
            <a:ext cx="727469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H="1" flipV="1">
            <a:off x="0" y="489204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7" name="Rectangular Callout 76"/>
          <p:cNvSpPr/>
          <p:nvPr/>
        </p:nvSpPr>
        <p:spPr>
          <a:xfrm>
            <a:off x="7694147" y="3144131"/>
            <a:ext cx="821221" cy="276999"/>
          </a:xfrm>
          <a:prstGeom prst="wedgeRectCallout">
            <a:avLst>
              <a:gd name="adj1" fmla="val -112763"/>
              <a:gd name="adj2" fmla="val 119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Subtract</a:t>
            </a:r>
          </a:p>
        </p:txBody>
      </p:sp>
      <p:pic>
        <p:nvPicPr>
          <p:cNvPr id="1026" name="Picture 2" descr="\|A\|_F=\sqrt{\sum_{i=1}^m\sum_{j=1}^n |a_{ij}|^2}=\sqrt{\operatorname{trace}(A^{{}^*}A)}=\sqrt{\sum_{i=1}^{\min\{m,\,n\}} \sigma_{i}^2}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70"/>
          <a:stretch/>
        </p:blipFill>
        <p:spPr bwMode="auto">
          <a:xfrm>
            <a:off x="266699" y="5075854"/>
            <a:ext cx="191163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Notched Right Arrow 61"/>
          <p:cNvSpPr/>
          <p:nvPr/>
        </p:nvSpPr>
        <p:spPr bwMode="auto">
          <a:xfrm rot="8748315">
            <a:off x="6349797" y="4719592"/>
            <a:ext cx="1361350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9" name="Rectangular Callout 78"/>
          <p:cNvSpPr/>
          <p:nvPr/>
        </p:nvSpPr>
        <p:spPr>
          <a:xfrm>
            <a:off x="4666193" y="1635541"/>
            <a:ext cx="1874520" cy="446276"/>
          </a:xfrm>
          <a:prstGeom prst="wedgeRectCallout">
            <a:avLst>
              <a:gd name="adj1" fmla="val 104639"/>
              <a:gd name="adj2" fmla="val 107968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Super Dense!</a:t>
            </a:r>
          </a:p>
          <a:p>
            <a:pPr algn="ctr"/>
            <a:r>
              <a:rPr lang="pt-BR" sz="1100" b="1" dirty="0" smtClean="0">
                <a:solidFill>
                  <a:srgbClr val="000000"/>
                </a:solidFill>
              </a:rPr>
              <a:t>k x n x m partial products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84" y="2006538"/>
            <a:ext cx="895741" cy="1028666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 bwMode="auto">
          <a:xfrm>
            <a:off x="7373454" y="6007573"/>
            <a:ext cx="164496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Delete </a:t>
            </a:r>
            <a:r>
              <a:rPr lang="en-US" sz="1400" b="1" dirty="0" err="1" smtClean="0"/>
              <a:t>TtmpWH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116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Cost of Iterations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6200000">
            <a:off x="129133" y="367818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4883" y="3745497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Repeat while difference in errors is &gt; 0.01</a:t>
            </a:r>
          </a:p>
          <a:p>
            <a:r>
              <a:rPr lang="en-US" sz="1400" b="1" dirty="0" smtClean="0"/>
              <a:t>          or reached maximum # of iterations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4493753" y="1055995"/>
            <a:ext cx="1099327" cy="276999"/>
          </a:xfrm>
          <a:prstGeom prst="wedgeRectCallout">
            <a:avLst>
              <a:gd name="adj1" fmla="val -213719"/>
              <a:gd name="adj2" fmla="val 19503"/>
            </a:avLst>
          </a:prstGeom>
          <a:solidFill>
            <a:srgbClr val="BDE9C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1x OneTable</a:t>
            </a:r>
          </a:p>
        </p:txBody>
      </p:sp>
      <p:sp>
        <p:nvSpPr>
          <p:cNvPr id="37" name="Rectangular Callout 36"/>
          <p:cNvSpPr/>
          <p:nvPr/>
        </p:nvSpPr>
        <p:spPr>
          <a:xfrm>
            <a:off x="4493753" y="2223830"/>
            <a:ext cx="1306875" cy="461665"/>
          </a:xfrm>
          <a:prstGeom prst="wedgeRectCallout">
            <a:avLst>
              <a:gd name="adj1" fmla="val -145398"/>
              <a:gd name="adj2" fmla="val 47012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3x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Compaction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4493753" y="2734898"/>
            <a:ext cx="1381267" cy="461665"/>
          </a:xfrm>
          <a:prstGeom prst="wedgeRectCallout">
            <a:avLst>
              <a:gd name="adj1" fmla="val -127745"/>
              <a:gd name="adj2" fmla="val 47012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</a:rPr>
              <a:t>1</a:t>
            </a:r>
            <a:r>
              <a:rPr lang="pt-BR" sz="1200" b="1" dirty="0" smtClean="0">
                <a:solidFill>
                  <a:srgbClr val="000000"/>
                </a:solidFill>
              </a:rPr>
              <a:t>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SpEWiseSum</a:t>
            </a:r>
          </a:p>
        </p:txBody>
      </p:sp>
      <p:sp>
        <p:nvSpPr>
          <p:cNvPr id="39" name="Rectangular Callout 38"/>
          <p:cNvSpPr/>
          <p:nvPr/>
        </p:nvSpPr>
        <p:spPr>
          <a:xfrm>
            <a:off x="4493753" y="1709233"/>
            <a:ext cx="1306875" cy="461665"/>
          </a:xfrm>
          <a:prstGeom prst="wedgeRectCallout">
            <a:avLst>
              <a:gd name="adj1" fmla="val -165805"/>
              <a:gd name="adj2" fmla="val 56915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3x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Compaction</a:t>
            </a:r>
          </a:p>
        </p:txBody>
      </p:sp>
      <p:sp>
        <p:nvSpPr>
          <p:cNvPr id="5" name="Right Brace 4"/>
          <p:cNvSpPr/>
          <p:nvPr/>
        </p:nvSpPr>
        <p:spPr bwMode="auto">
          <a:xfrm>
            <a:off x="5939420" y="1709233"/>
            <a:ext cx="609600" cy="148733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13420" y="2150123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Heavy </a:t>
            </a:r>
          </a:p>
          <a:p>
            <a:r>
              <a:rPr lang="en-US" sz="1600" b="1" dirty="0" smtClean="0"/>
              <a:t>Iterations…</a:t>
            </a:r>
            <a:endParaRPr lang="en-US" sz="1600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84" y="2006538"/>
            <a:ext cx="895741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lowchart: Magnetic Disk 58"/>
          <p:cNvSpPr/>
          <p:nvPr/>
        </p:nvSpPr>
        <p:spPr bwMode="auto">
          <a:xfrm>
            <a:off x="6437918" y="4464611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rial" pitchFamily="-110" charset="0"/>
              </a:rPr>
              <a:t>W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Cost of Iterations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6200000">
            <a:off x="129133" y="367818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4883" y="3745497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Repeat while difference in errors is &gt; 0.01</a:t>
            </a:r>
          </a:p>
          <a:p>
            <a:r>
              <a:rPr lang="en-US" sz="1400" b="1" dirty="0" smtClean="0"/>
              <a:t>          or reached maximum # of iterations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4493753" y="1055995"/>
            <a:ext cx="1099327" cy="276999"/>
          </a:xfrm>
          <a:prstGeom prst="wedgeRectCallout">
            <a:avLst>
              <a:gd name="adj1" fmla="val -213719"/>
              <a:gd name="adj2" fmla="val 19503"/>
            </a:avLst>
          </a:prstGeom>
          <a:solidFill>
            <a:srgbClr val="BDE9C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1x OneTable</a:t>
            </a:r>
          </a:p>
        </p:txBody>
      </p:sp>
      <p:sp>
        <p:nvSpPr>
          <p:cNvPr id="37" name="Rectangular Callout 36"/>
          <p:cNvSpPr/>
          <p:nvPr/>
        </p:nvSpPr>
        <p:spPr>
          <a:xfrm>
            <a:off x="4493753" y="2223830"/>
            <a:ext cx="1306875" cy="461665"/>
          </a:xfrm>
          <a:prstGeom prst="wedgeRectCallout">
            <a:avLst>
              <a:gd name="adj1" fmla="val -145398"/>
              <a:gd name="adj2" fmla="val 47012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3x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Compaction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4493753" y="2734898"/>
            <a:ext cx="1381267" cy="461665"/>
          </a:xfrm>
          <a:prstGeom prst="wedgeRectCallout">
            <a:avLst>
              <a:gd name="adj1" fmla="val -127745"/>
              <a:gd name="adj2" fmla="val 47012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</a:rPr>
              <a:t>1</a:t>
            </a:r>
            <a:r>
              <a:rPr lang="pt-BR" sz="1200" b="1" dirty="0" smtClean="0">
                <a:solidFill>
                  <a:srgbClr val="000000"/>
                </a:solidFill>
              </a:rPr>
              <a:t>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SpEWiseSum</a:t>
            </a:r>
          </a:p>
        </p:txBody>
      </p:sp>
      <p:sp>
        <p:nvSpPr>
          <p:cNvPr id="39" name="Rectangular Callout 38"/>
          <p:cNvSpPr/>
          <p:nvPr/>
        </p:nvSpPr>
        <p:spPr>
          <a:xfrm>
            <a:off x="4493753" y="1709233"/>
            <a:ext cx="1306875" cy="461665"/>
          </a:xfrm>
          <a:prstGeom prst="wedgeRectCallout">
            <a:avLst>
              <a:gd name="adj1" fmla="val -165805"/>
              <a:gd name="adj2" fmla="val 56915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3x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Compaction</a:t>
            </a:r>
          </a:p>
        </p:txBody>
      </p:sp>
      <p:sp>
        <p:nvSpPr>
          <p:cNvPr id="5" name="Right Brace 4"/>
          <p:cNvSpPr/>
          <p:nvPr/>
        </p:nvSpPr>
        <p:spPr bwMode="auto">
          <a:xfrm>
            <a:off x="5939420" y="1709233"/>
            <a:ext cx="609600" cy="148733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13420" y="2150123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Heavy </a:t>
            </a:r>
          </a:p>
          <a:p>
            <a:r>
              <a:rPr lang="en-US" sz="1600" b="1" dirty="0" smtClean="0"/>
              <a:t>Iterations…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077582" y="3542591"/>
            <a:ext cx="3273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ym typeface="Wingdings" panose="05000000000000000000" pitchFamily="2" charset="2"/>
              </a:rPr>
              <a:t> </a:t>
            </a:r>
            <a:r>
              <a:rPr lang="en-US" sz="1600" b="1" dirty="0" smtClean="0"/>
              <a:t>Motivates in-memory version</a:t>
            </a:r>
          </a:p>
          <a:p>
            <a:pPr algn="ctr"/>
            <a:r>
              <a:rPr lang="en-US" sz="1400" b="1" dirty="0" smtClean="0"/>
              <a:t>Requires holding dense </a:t>
            </a:r>
          </a:p>
          <a:p>
            <a:pPr algn="ctr"/>
            <a:r>
              <a:rPr lang="en-US" sz="1400" b="1" dirty="0" smtClean="0"/>
              <a:t>n x m matrix in memory</a:t>
            </a:r>
            <a:endParaRPr lang="en-US" sz="1400" b="1" dirty="0"/>
          </a:p>
        </p:txBody>
      </p:sp>
      <p:sp>
        <p:nvSpPr>
          <p:cNvPr id="45" name="Flowchart: Magnetic Disk 44"/>
          <p:cNvSpPr/>
          <p:nvPr/>
        </p:nvSpPr>
        <p:spPr bwMode="auto">
          <a:xfrm>
            <a:off x="2167076" y="4464611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rial" pitchFamily="-110" charset="0"/>
              </a:rPr>
              <a:t>A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03893" y="5017061"/>
            <a:ext cx="1379220" cy="52578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Client</a:t>
            </a:r>
          </a:p>
        </p:txBody>
      </p:sp>
      <p:sp>
        <p:nvSpPr>
          <p:cNvPr id="51" name="Notched Right Arrow 50"/>
          <p:cNvSpPr/>
          <p:nvPr/>
        </p:nvSpPr>
        <p:spPr bwMode="auto">
          <a:xfrm rot="981251">
            <a:off x="2936385" y="4886469"/>
            <a:ext cx="1240495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2" name="Curved Left Arrow 51"/>
          <p:cNvSpPr/>
          <p:nvPr/>
        </p:nvSpPr>
        <p:spPr bwMode="auto">
          <a:xfrm rot="16200000">
            <a:off x="4449392" y="4517325"/>
            <a:ext cx="488222" cy="699831"/>
          </a:xfrm>
          <a:prstGeom prst="curvedLef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8703" y="4291386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NMF Steps</a:t>
            </a:r>
            <a:endParaRPr lang="en-US" sz="1400" b="1" dirty="0"/>
          </a:p>
        </p:txBody>
      </p:sp>
      <p:sp>
        <p:nvSpPr>
          <p:cNvPr id="56" name="Notched Right Arrow 55"/>
          <p:cNvSpPr/>
          <p:nvPr/>
        </p:nvSpPr>
        <p:spPr bwMode="auto">
          <a:xfrm rot="-960000">
            <a:off x="5285979" y="4886468"/>
            <a:ext cx="1240495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6437918" y="5328796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H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0" name="Notched Right Arrow 59"/>
          <p:cNvSpPr/>
          <p:nvPr/>
        </p:nvSpPr>
        <p:spPr bwMode="auto">
          <a:xfrm rot="981251">
            <a:off x="5285732" y="5359651"/>
            <a:ext cx="1240495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84" y="2006538"/>
            <a:ext cx="895741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Graphulo Client Executor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0316" y="1212620"/>
            <a:ext cx="7643368" cy="20621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ClientConfiguration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cc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ClientConfiguration.loadDefault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withInstance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"instance"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withZkHosts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"localhost:2181"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withZkTimeout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ZooKeeperInstance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(cc);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AuthenticationToken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token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PasswordToken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"secret"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Connector c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instance.getConnector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token);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Graphulo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graphulo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Graphulo(conn, token);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NMF: Create Random 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8565" y="1182779"/>
            <a:ext cx="776687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itCreateTopicList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.append(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KeyRetainOnlyApply.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PartialKey.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.append(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VersioningIterator.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.append(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RandomTopicApply.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getIteratorSettingList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NK = OneTable(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itCreateTopicList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6924" y="3622640"/>
            <a:ext cx="781015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v)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Text row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k.getRow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map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knum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Key knew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Key(row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EMPTY_TEXT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.nextGaussian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getBytes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().iterator()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650" y="3141373"/>
            <a:ext cx="326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Inside RandomTopicApply.java:</a:t>
            </a:r>
            <a:endParaRPr lang="en-US" sz="1600" b="1" dirty="0"/>
          </a:p>
        </p:txBody>
      </p:sp>
      <p:cxnSp>
        <p:nvCxnSpPr>
          <p:cNvPr id="8" name="Curved Connector 7"/>
          <p:cNvCxnSpPr/>
          <p:nvPr/>
        </p:nvCxnSpPr>
        <p:spPr bwMode="auto">
          <a:xfrm rot="5400000">
            <a:off x="241182" y="2256488"/>
            <a:ext cx="1194040" cy="660400"/>
          </a:xfrm>
          <a:prstGeom prst="curvedConnector3">
            <a:avLst>
              <a:gd name="adj1" fmla="val 107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244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Top-level Loop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20625" y="1357873"/>
            <a:ext cx="716574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nmfStep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Ttmp1, Ttmp2);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nmfStep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Ttmp1, Ttmp2);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nmfDiffFrobeniusNorm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Ttmp1);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Step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5829" y="937160"/>
            <a:ext cx="8552341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nmfStep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K, String in1, String in2, String out1, String out2, 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tmp1, String tmp2)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deleteTables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out1, out2);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(in1, in1,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tmp1,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connector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.tableOperations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().compact(tmp1,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InverseMatrixIterator.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K)),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(in1, in2, tmp2,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sumFilterOp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.append(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.append(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MinMaxFilter.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,ScalarType.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MIN_NORMAL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,Double.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(tmp1, tmp2, out1, out2,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sumFilterOp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deleteTables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tmp1, tmp2);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571066" y="2322830"/>
            <a:ext cx="3277104" cy="446276"/>
          </a:xfrm>
          <a:prstGeom prst="wedgeRectCallout">
            <a:avLst>
              <a:gd name="adj1" fmla="val -53133"/>
              <a:gd name="adj2" fmla="val 503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Full major compaction with iterator</a:t>
            </a:r>
          </a:p>
          <a:p>
            <a:pPr algn="ctr"/>
            <a:r>
              <a:rPr lang="pt-BR" sz="1100" b="1" dirty="0" smtClean="0">
                <a:solidFill>
                  <a:srgbClr val="000000"/>
                </a:solidFill>
              </a:rPr>
              <a:t>Flushes before compact. Blocks until finished.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70402" y="1414552"/>
            <a:ext cx="3477768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/>
              <a:t>⊕</a:t>
            </a:r>
            <a:r>
              <a:rPr lang="pt-BR" sz="1100" b="1" dirty="0">
                <a:solidFill>
                  <a:srgbClr val="000000"/>
                </a:solidFill>
              </a:rPr>
              <a:t> </a:t>
            </a:r>
            <a:r>
              <a:rPr lang="pt-BR" sz="1100" b="1" dirty="0" smtClean="0">
                <a:solidFill>
                  <a:srgbClr val="000000"/>
                </a:solidFill>
              </a:rPr>
              <a:t>combiner could be applied once at compaction instead, if VersioningIterator disabled</a:t>
            </a:r>
            <a:endParaRPr lang="en-US" sz="1100" b="1" dirty="0"/>
          </a:p>
        </p:txBody>
      </p:sp>
      <p:sp>
        <p:nvSpPr>
          <p:cNvPr id="7" name="Rectangle 6"/>
          <p:cNvSpPr/>
          <p:nvPr/>
        </p:nvSpPr>
        <p:spPr>
          <a:xfrm>
            <a:off x="5656237" y="3065508"/>
            <a:ext cx="3191933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/>
              <a:t>Safe to remove ⊕ combiner after compaction</a:t>
            </a:r>
            <a:endParaRPr lang="en-US" sz="11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7391400" y="4922097"/>
            <a:ext cx="1456770" cy="276999"/>
          </a:xfrm>
          <a:prstGeom prst="wedgeRectCallout">
            <a:avLst>
              <a:gd name="adj1" fmla="val -93817"/>
              <a:gd name="adj2" fmla="val -6276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Filter +eps to +inf</a:t>
            </a:r>
            <a:endParaRPr lang="pt-BR" sz="11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Frobenius Norm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5290" y="1111762"/>
            <a:ext cx="8366393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nmfDiffFrobeniusNorm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iterAfterMinus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b="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applyOpDouble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2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Map&lt;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String,String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sumOpt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sumReducer.init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sumOpt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SpEWiseSum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iterAfterMinus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sumReducerOpts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deleteTables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sumReducer.hasTopForClient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sumReducer.getForClient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598896" y="3466252"/>
            <a:ext cx="3202787" cy="461665"/>
          </a:xfrm>
          <a:prstGeom prst="wedgeRectCallout">
            <a:avLst>
              <a:gd name="adj1" fmla="val -63962"/>
              <a:gd name="adj2" fmla="val -5697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Reducer created outside SpEWiseSum because it runs at client as well as server 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178219" y="4735830"/>
            <a:ext cx="2671314" cy="276999"/>
          </a:xfrm>
          <a:prstGeom prst="wedgeRectCallout">
            <a:avLst>
              <a:gd name="adj1" fmla="val -87495"/>
              <a:gd name="adj2" fmla="val -69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Reducer updated as a side effect</a:t>
            </a:r>
          </a:p>
        </p:txBody>
      </p:sp>
    </p:spTree>
    <p:extLst>
      <p:ext uri="{BB962C8B-B14F-4D97-AF65-F5344CB8AC3E}">
        <p14:creationId xmlns:p14="http://schemas.microsoft.com/office/powerpoint/2010/main" val="17724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/>
              <a:t>Motivating algorithm: </a:t>
            </a:r>
            <a:r>
              <a:rPr lang="en-US" sz="1800" dirty="0" err="1" smtClean="0"/>
              <a:t>AdjBFS</a:t>
            </a:r>
            <a:r>
              <a:rPr lang="en-US" sz="1800" dirty="0" smtClean="0"/>
              <a:t> w/ degree filtering </a:t>
            </a:r>
          </a:p>
          <a:p>
            <a:pPr lvl="1"/>
            <a:r>
              <a:rPr lang="en-US" sz="1600" dirty="0" smtClean="0"/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53967" y="131958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Teaser Demo </a:t>
            </a:r>
            <a:r>
              <a:rPr lang="en-US" dirty="0" err="1"/>
              <a:t>AdjBFS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0" y="1356533"/>
            <a:ext cx="5667375" cy="18383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6" y="3194858"/>
            <a:ext cx="6524625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3632"/>
          <a:stretch/>
        </p:blipFill>
        <p:spPr>
          <a:xfrm>
            <a:off x="-3" y="4261658"/>
            <a:ext cx="9144000" cy="14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Teaser: </a:t>
            </a:r>
            <a:r>
              <a:rPr lang="en-US" dirty="0" err="1" smtClean="0"/>
              <a:t>AdjBFS</a:t>
            </a:r>
            <a:r>
              <a:rPr lang="en-US" dirty="0" smtClean="0"/>
              <a:t> with Graphulo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8584" y="907984"/>
            <a:ext cx="8346831" cy="50167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numSteps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"ex10A"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 table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"ex10Astep3"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table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"ex10ADeg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degree table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 table column qual.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Degrees in Value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High-pass filter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alt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AScanIteratorPriority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 </a:t>
            </a:r>
            <a:r>
              <a:rPr lang="en-US" altLang="en-US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priority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v0 =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"1,25,:,27,"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nodes/range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Key,Value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clientResultMap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outputting to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EMPTY,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ADegauth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outputUnion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nodes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EXACTLY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steps away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MutableLong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numEntriesWritten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MutableLong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 var.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vReached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graphulo.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AdjBFS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v0,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numSteps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clientResultMap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AScanIteratorPriority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ADegauth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numEntriesWritten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8584" y="5873750"/>
            <a:ext cx="8346832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Graphulo Design: Methods take many parameters. Pass null or -1 to use "defaults"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628087" y="855190"/>
            <a:ext cx="2074332" cy="8453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Allows different degree table schemas, such as putting degree in Column Qualifier instead of Value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061752" y="2919695"/>
            <a:ext cx="3640667" cy="259282"/>
          </a:xfrm>
          <a:prstGeom prst="wedgeRectCallout">
            <a:avLst>
              <a:gd name="adj1" fmla="val -73976"/>
              <a:gd name="adj2" fmla="val 57462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Be careful with priority when stacking iterators!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4796366" y="1701173"/>
            <a:ext cx="3454401" cy="466197"/>
          </a:xfrm>
          <a:prstGeom prst="wedgeRectCallout">
            <a:avLst>
              <a:gd name="adj1" fmla="val -68871"/>
              <a:gd name="adj2" fmla="val 26588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/>
              <a:t>Degree filtering on the fly with </a:t>
            </a:r>
            <a:r>
              <a:rPr lang="en-US" sz="1200" b="1" dirty="0" err="1"/>
              <a:t>SmallLargeRowFilter</a:t>
            </a:r>
            <a:r>
              <a:rPr lang="en-US" sz="1200" b="1" dirty="0"/>
              <a:t> if no degree table given</a:t>
            </a:r>
          </a:p>
        </p:txBody>
      </p:sp>
    </p:spTree>
    <p:extLst>
      <p:ext uri="{BB962C8B-B14F-4D97-AF65-F5344CB8AC3E}">
        <p14:creationId xmlns:p14="http://schemas.microsoft.com/office/powerpoint/2010/main" val="16881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AdjBFS</a:t>
            </a:r>
            <a:r>
              <a:rPr lang="en-US" dirty="0" smtClean="0"/>
              <a:t> expressed in core Graphulo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4244" y="1588547"/>
            <a:ext cx="7810151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k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filterDegreeTable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ADegtable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GatherColQReducer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GatherColQReducer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reducer.init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(Collections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.&lt;String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String&gt;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numWrites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OneTable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clientResultMap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AScanIteratorPriority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.&lt;String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String&gt;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rowFilter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column filter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iteratorSettingList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vk.clear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vk.addAll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reducer.getSerializableForClient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4629149" y="1040611"/>
            <a:ext cx="1964267" cy="497385"/>
          </a:xfrm>
          <a:prstGeom prst="wedgeRectCallout">
            <a:avLst>
              <a:gd name="adj1" fmla="val 219"/>
              <a:gd name="adj2" fmla="val 105836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Scan degree </a:t>
            </a:r>
            <a:r>
              <a:rPr lang="en-US" sz="1400" b="1" dirty="0" smtClean="0"/>
              <a:t>table, </a:t>
            </a:r>
            <a:r>
              <a:rPr lang="en-US" sz="1400" b="1" dirty="0"/>
              <a:t>if </a:t>
            </a:r>
            <a:r>
              <a:rPr lang="en-US" sz="1400" b="1" dirty="0" smtClean="0"/>
              <a:t>given, </a:t>
            </a:r>
            <a:r>
              <a:rPr lang="en-US" sz="1400" b="1" dirty="0"/>
              <a:t>to filter nodes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342901" y="3694430"/>
            <a:ext cx="999538" cy="911553"/>
          </a:xfrm>
          <a:prstGeom prst="wedgeRectCallout">
            <a:avLst>
              <a:gd name="adj1" fmla="val 73978"/>
              <a:gd name="adj2" fmla="val -5315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/>
              <a:t>Reached nodes</a:t>
            </a:r>
          </a:p>
          <a:p>
            <a:pPr algn="ctr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vk</a:t>
            </a:r>
            <a:r>
              <a:rPr lang="en-US" sz="1400" b="1" dirty="0" smtClean="0"/>
              <a:t> set as </a:t>
            </a:r>
            <a:r>
              <a:rPr lang="en-US" sz="1400" b="1" dirty="0" err="1" smtClean="0"/>
              <a:t>rowFilter</a:t>
            </a:r>
            <a:endParaRPr lang="en-US" sz="1400" b="1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279399" y="2147596"/>
            <a:ext cx="2438401" cy="461178"/>
          </a:xfrm>
          <a:prstGeom prst="wedgeRectCallout">
            <a:avLst>
              <a:gd name="adj1" fmla="val 40460"/>
              <a:gd name="adj2" fmla="val 79599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/>
              <a:t>Gather reached nodes in a Reducer, returned to client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190101" y="5284044"/>
            <a:ext cx="1964267" cy="497385"/>
          </a:xfrm>
          <a:prstGeom prst="wedgeRectCallout">
            <a:avLst>
              <a:gd name="adj1" fmla="val -52799"/>
              <a:gd name="adj2" fmla="val -89921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/>
              <a:t>Reached nodes used in next BFS step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969727" y="3827626"/>
            <a:ext cx="976711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err="1"/>
              <a:t>OneTable</a:t>
            </a:r>
            <a:r>
              <a:rPr lang="en-US" sz="1400" b="1" dirty="0"/>
              <a:t> for main scan</a:t>
            </a:r>
          </a:p>
        </p:txBody>
      </p:sp>
    </p:spTree>
    <p:extLst>
      <p:ext uri="{BB962C8B-B14F-4D97-AF65-F5344CB8AC3E}">
        <p14:creationId xmlns:p14="http://schemas.microsoft.com/office/powerpoint/2010/main" val="42304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AdjBFS</a:t>
            </a:r>
            <a:r>
              <a:rPr lang="en-US" dirty="0" smtClean="0"/>
              <a:t> Degree Filter helper calls Accumulo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8752" y="1517489"/>
            <a:ext cx="8786496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Collection&lt;String&gt;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filterDegreeTable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BatchScanner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Collection&lt;Range&gt; ranges)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Collection&lt;String&gt;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texts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bs.setRanges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(ranges)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bs.fetchColumn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EMPTY_TEXT</a:t>
            </a:r>
            <a:r>
              <a:rPr lang="en-US" altLang="en-US" sz="14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EMPTY_TEXT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ColumnSliceFilter.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ColumnSliceFilter.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setSlice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degColumnText.toString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followingPrefix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bs.addScanIterator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bs.addScanIterator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MinMaxFilter.</a:t>
            </a:r>
            <a:r>
              <a:rPr lang="en-US" altLang="en-US" sz="14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4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lang="en-US" altLang="en-US" sz="14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lang="en-US" altLang="en-US" sz="14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degColumnText.toString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 entry 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texts.add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getRow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6273800" y="2089150"/>
            <a:ext cx="2284095" cy="428614"/>
          </a:xfrm>
          <a:prstGeom prst="wedgeRectCallout">
            <a:avLst>
              <a:gd name="adj1" fmla="val 10202"/>
              <a:gd name="adj2" fmla="val -67995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r</a:t>
            </a:r>
            <a:r>
              <a:rPr lang="en-US" sz="1200" b="1" dirty="0" smtClean="0"/>
              <a:t>anges given are those of </a:t>
            </a:r>
            <a:r>
              <a:rPr lang="en-US" sz="1200" b="1" dirty="0" err="1" smtClean="0"/>
              <a:t>v</a:t>
            </a:r>
            <a:r>
              <a:rPr lang="en-US" sz="1200" b="1" baseline="-25000" dirty="0" err="1" smtClean="0"/>
              <a:t>k</a:t>
            </a:r>
            <a:r>
              <a:rPr lang="en-US" sz="1200" b="1" dirty="0" smtClean="0"/>
              <a:t>: starting nodes for this step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1227667" y="1082297"/>
            <a:ext cx="3956261" cy="428614"/>
          </a:xfrm>
          <a:prstGeom prst="wedgeRectCallout">
            <a:avLst>
              <a:gd name="adj1" fmla="val 59972"/>
              <a:gd name="adj2" fmla="val 58428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/>
              <a:t>BatchScanner</a:t>
            </a:r>
            <a:r>
              <a:rPr lang="en-US" sz="1200" b="1" dirty="0" smtClean="0"/>
              <a:t> connected to Degree table.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Passed as an argument to allow thread pool re-use.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337733" y="5724517"/>
            <a:ext cx="6468534" cy="422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Moral: Can </a:t>
            </a:r>
            <a:r>
              <a:rPr lang="en-US" sz="1600" b="1" dirty="0" err="1" smtClean="0"/>
              <a:t>mix'n'match</a:t>
            </a:r>
            <a:r>
              <a:rPr lang="en-US" sz="1600" b="1" dirty="0" smtClean="0"/>
              <a:t> Graphulo and Accumulo client functions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Authorizations &amp; Column Visibilities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44" y="1289304"/>
            <a:ext cx="8773610" cy="4828032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Accumulo users authorized to use a selected set of Visibility labels</a:t>
            </a:r>
          </a:p>
          <a:p>
            <a:pPr lvl="2"/>
            <a:r>
              <a:rPr lang="en-US" dirty="0" smtClean="0"/>
              <a:t>Change via </a:t>
            </a:r>
            <a:r>
              <a:rPr lang="en-US" sz="125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connector.securityOperations</a:t>
            </a:r>
            <a:r>
              <a:rPr lang="en-US" sz="1250" b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5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changeUserAuthorizations</a:t>
            </a:r>
            <a:r>
              <a:rPr lang="en-US" sz="1250" b="0" dirty="0">
                <a:latin typeface="Courier New" panose="02070309020205020404" pitchFamily="49" charset="0"/>
                <a:cs typeface="Courier New" panose="02070309020205020404" pitchFamily="49" charset="0"/>
              </a:rPr>
              <a:t>(user, </a:t>
            </a:r>
            <a:r>
              <a:rPr lang="en-US" sz="125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newAuths</a:t>
            </a:r>
            <a:r>
              <a:rPr lang="en-US" sz="125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5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Authorizations to use decided at (Batch)Scanner creation time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Only table entries whose Column Visibility matches (Boolean algebra) scanner Authorizations are seen in any scan, including </a:t>
            </a:r>
            <a:r>
              <a:rPr lang="en-US" dirty="0" err="1" smtClean="0">
                <a:solidFill>
                  <a:srgbClr val="000000"/>
                </a:solidFill>
              </a:rPr>
              <a:t>Graphulo's</a:t>
            </a:r>
            <a:r>
              <a:rPr lang="en-US" dirty="0" smtClean="0">
                <a:solidFill>
                  <a:srgbClr val="000000"/>
                </a:solidFill>
              </a:rPr>
              <a:t> scans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Most Graphulo functions take an Authorizations argument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Throws </a:t>
            </a:r>
            <a:r>
              <a:rPr lang="en-US" dirty="0" err="1" smtClean="0">
                <a:solidFill>
                  <a:srgbClr val="000000"/>
                </a:solidFill>
              </a:rPr>
              <a:t>RuntimeException</a:t>
            </a:r>
            <a:r>
              <a:rPr lang="en-US" dirty="0" smtClean="0">
                <a:solidFill>
                  <a:srgbClr val="000000"/>
                </a:solidFill>
              </a:rPr>
              <a:t> if user not authorized to use given labels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Newly created keys inherit Visibility when possible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Not possible in general with </a:t>
            </a:r>
            <a:r>
              <a:rPr lang="en-US" dirty="0" err="1" smtClean="0">
                <a:solidFill>
                  <a:srgbClr val="000000"/>
                </a:solidFill>
              </a:rPr>
              <a:t>MultiplyOp</a:t>
            </a:r>
            <a:r>
              <a:rPr lang="en-US" dirty="0" smtClean="0">
                <a:solidFill>
                  <a:srgbClr val="000000"/>
                </a:solidFill>
              </a:rPr>
              <a:t> (two parent Keys)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lang="en-US" dirty="0" smtClean="0">
                <a:solidFill>
                  <a:srgbClr val="000000"/>
                </a:solidFill>
              </a:rPr>
              <a:t> argument overrides, applying </a:t>
            </a:r>
            <a:r>
              <a:rPr lang="en-US" dirty="0">
                <a:solidFill>
                  <a:srgbClr val="000000"/>
                </a:solidFill>
              </a:rPr>
              <a:t>to all newly </a:t>
            </a:r>
            <a:r>
              <a:rPr lang="en-US" dirty="0" smtClean="0">
                <a:solidFill>
                  <a:srgbClr val="000000"/>
                </a:solidFill>
              </a:rPr>
              <a:t>created Keys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For fine-grained Visibility control, implement a custom server-side op</a:t>
            </a:r>
          </a:p>
        </p:txBody>
      </p:sp>
    </p:spTree>
    <p:extLst>
      <p:ext uri="{BB962C8B-B14F-4D97-AF65-F5344CB8AC3E}">
        <p14:creationId xmlns:p14="http://schemas.microsoft.com/office/powerpoint/2010/main" val="1277471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/>
              <a:t>Three Graph Schemas: </a:t>
            </a:r>
            <a:r>
              <a:rPr lang="en-US" sz="1600" dirty="0" smtClean="0"/>
              <a:t>Adjacency</a:t>
            </a:r>
            <a:r>
              <a:rPr lang="en-US" sz="1600" dirty="0"/>
              <a:t>, Incidence, </a:t>
            </a:r>
            <a:r>
              <a:rPr lang="en-US" sz="1600" dirty="0" smtClean="0"/>
              <a:t>Single-Table</a:t>
            </a:r>
          </a:p>
          <a:p>
            <a:pPr lvl="1"/>
            <a:r>
              <a:rPr lang="en-US" sz="1600" dirty="0" smtClean="0"/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53967" y="200538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Schemas: Adjacency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5488" y="1289304"/>
            <a:ext cx="4096512" cy="4828032"/>
          </a:xfrm>
        </p:spPr>
        <p:txBody>
          <a:bodyPr/>
          <a:lstStyle/>
          <a:p>
            <a:r>
              <a:rPr lang="en-US" dirty="0" smtClean="0"/>
              <a:t>Row = start node label</a:t>
            </a:r>
          </a:p>
          <a:p>
            <a:r>
              <a:rPr lang="en-US" dirty="0" smtClean="0"/>
              <a:t>Column Qualifier = end node label</a:t>
            </a:r>
          </a:p>
          <a:p>
            <a:r>
              <a:rPr lang="en-US" dirty="0" smtClean="0"/>
              <a:t>Value = edge weight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Degree Table</a:t>
            </a:r>
          </a:p>
          <a:p>
            <a:r>
              <a:rPr lang="en-US" dirty="0" smtClean="0"/>
              <a:t>Row = node label</a:t>
            </a:r>
          </a:p>
          <a:p>
            <a:r>
              <a:rPr lang="en-US" dirty="0" smtClean="0"/>
              <a:t>Column Qualifier = fixed degree label</a:t>
            </a:r>
          </a:p>
          <a:p>
            <a:pPr lvl="1"/>
            <a:r>
              <a:rPr lang="en-US" dirty="0" smtClean="0"/>
              <a:t>Track both in- and out-degree if desired</a:t>
            </a:r>
          </a:p>
          <a:p>
            <a:r>
              <a:rPr lang="en-US" dirty="0" smtClean="0"/>
              <a:t>Value = degree</a:t>
            </a:r>
          </a:p>
          <a:p>
            <a:pPr marL="0" indent="0">
              <a:buNone/>
            </a:pPr>
            <a:r>
              <a:rPr lang="en-US" dirty="0" smtClean="0"/>
              <a:t>Support for some variants, such as placing degree in the Column Qualifier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852159" y="1101852"/>
            <a:ext cx="1892343" cy="3050221"/>
          </a:xfrm>
          <a:solidFill>
            <a:srgbClr val="AED9FF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sz="1600" dirty="0" smtClean="0"/>
              <a:t>Adjacency Table</a:t>
            </a:r>
            <a:endParaRPr lang="en-US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 []  -&gt; 141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:10 []  -&gt; 12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:101 [] -&gt;  9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:105 [] -&gt;  3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:11 []  -&gt;  9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:110 [] -&gt;  3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:111 [] -&gt;  3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:113 [] -&gt; 12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:1 []  -&gt; 18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:109 [] -&gt; 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:136 [] -&gt; 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:137 [] -&gt; 2</a:t>
            </a:r>
          </a:p>
        </p:txBody>
      </p:sp>
      <p:sp>
        <p:nvSpPr>
          <p:cNvPr id="3" name="Rectangle 2"/>
          <p:cNvSpPr/>
          <p:nvPr/>
        </p:nvSpPr>
        <p:spPr>
          <a:xfrm>
            <a:off x="5730884" y="4339525"/>
            <a:ext cx="2134891" cy="1733808"/>
          </a:xfrm>
          <a:prstGeom prst="rect">
            <a:avLst/>
          </a:prstGeom>
          <a:solidFill>
            <a:srgbClr val="AED9FF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ts val="1650"/>
              </a:lnSpc>
              <a:spcAft>
                <a:spcPts val="900"/>
              </a:spcAft>
              <a:buSzPct val="100000"/>
            </a:pPr>
            <a:r>
              <a:rPr lang="en-US" sz="1600" b="1" dirty="0"/>
              <a:t>Degree Table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:in [] -&gt;  1084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:out [] -&gt; 1027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:in [] -&gt;  118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:out [] -&gt;  94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:in [] -&gt;   8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:out [] -&gt; 10</a:t>
            </a:r>
          </a:p>
        </p:txBody>
      </p:sp>
    </p:spTree>
    <p:extLst>
      <p:ext uri="{BB962C8B-B14F-4D97-AF65-F5344CB8AC3E}">
        <p14:creationId xmlns:p14="http://schemas.microsoft.com/office/powerpoint/2010/main" val="22691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Graphulo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475488" y="1022950"/>
            <a:ext cx="8451944" cy="5341491"/>
          </a:xfrm>
          <a:prstGeom prst="rect">
            <a:avLst/>
          </a:prstGeom>
        </p:spPr>
        <p:txBody>
          <a:bodyPr lIns="91280" tIns="45641" rIns="91280" bIns="45641"/>
          <a:lstStyle>
            <a:lvl1pPr marL="237328" indent="-237328" algn="l" rtl="0" eaLnBrk="1" fontAlgn="base" hangingPunct="1"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551" indent="-255582" algn="l" rtl="0" eaLnBrk="1" fontAlgn="base" hangingPunct="1">
              <a:lnSpc>
                <a:spcPts val="1999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7624" indent="-182560" algn="l" rtl="0" eaLnBrk="1" fontAlgn="base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1459" indent="0" algn="l" rtl="0" eaLnBrk="1" fontAlgn="base" hangingPunct="1">
              <a:lnSpc>
                <a:spcPts val="16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59658" indent="0" algn="l" rtl="0" eaLnBrk="1" fontAlgn="base" hangingPunct="1">
              <a:lnSpc>
                <a:spcPts val="14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1995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38391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1947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1189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dirty="0" smtClean="0"/>
              <a:t>Primary Goal</a:t>
            </a:r>
          </a:p>
          <a:p>
            <a:pPr lvl="1"/>
            <a:r>
              <a:rPr lang="en-US" dirty="0" smtClean="0"/>
              <a:t>Open source Apache Accumulo Java library </a:t>
            </a:r>
            <a:br>
              <a:rPr lang="en-US" dirty="0" smtClean="0"/>
            </a:br>
            <a:r>
              <a:rPr lang="en-US" dirty="0" smtClean="0"/>
              <a:t>that enables many graph algorithms in Accumulo</a:t>
            </a:r>
          </a:p>
          <a:p>
            <a:r>
              <a:rPr lang="en-US" dirty="0" smtClean="0"/>
              <a:t>Core primitives: </a:t>
            </a:r>
            <a:r>
              <a:rPr lang="en-US" dirty="0" err="1" smtClean="0"/>
              <a:t>GraphBLAS</a:t>
            </a:r>
            <a:endParaRPr lang="en-US" dirty="0" smtClean="0"/>
          </a:p>
          <a:p>
            <a:r>
              <a:rPr lang="en-US" dirty="0" smtClean="0"/>
              <a:t>3 Graph Schemas</a:t>
            </a:r>
          </a:p>
          <a:p>
            <a:pPr lvl="1"/>
            <a:r>
              <a:rPr lang="en-US" dirty="0" smtClean="0"/>
              <a:t>Adjacency, Incidence, Single-Table</a:t>
            </a:r>
          </a:p>
          <a:p>
            <a:r>
              <a:rPr lang="en-US" dirty="0" smtClean="0"/>
              <a:t>4 Demonstration Graph Algorithms</a:t>
            </a:r>
          </a:p>
          <a:p>
            <a:pPr lvl="1"/>
            <a:r>
              <a:rPr lang="en-US" dirty="0" smtClean="0"/>
              <a:t>Degree-filtered Breadth First Search, Jaccard coefficients, </a:t>
            </a:r>
            <a:br>
              <a:rPr lang="en-US" dirty="0" smtClean="0"/>
            </a:br>
            <a:r>
              <a:rPr lang="en-US" dirty="0" smtClean="0"/>
              <a:t>k-Truss subgraph, Non-negative Matrix Factorization</a:t>
            </a:r>
          </a:p>
          <a:p>
            <a:r>
              <a:rPr lang="en-US" dirty="0" smtClean="0"/>
              <a:t>Focus on Interactive Computing</a:t>
            </a:r>
          </a:p>
          <a:p>
            <a:pPr lvl="1"/>
            <a:r>
              <a:rPr lang="en-US" dirty="0" smtClean="0"/>
              <a:t>"Queued" / Localized </a:t>
            </a:r>
            <a:r>
              <a:rPr lang="en-US" dirty="0"/>
              <a:t>analytics within a neighborhood,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opposed to whole table </a:t>
            </a:r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Low latency more important than high throughput </a:t>
            </a:r>
          </a:p>
          <a:p>
            <a:pPr lvl="1"/>
            <a:r>
              <a:rPr lang="en-US" dirty="0" smtClean="0"/>
              <a:t>Progress monitoring for user sanity </a:t>
            </a:r>
          </a:p>
          <a:p>
            <a:pPr lvl="2"/>
            <a:r>
              <a:rPr lang="en-US" i="1" dirty="0" smtClean="0"/>
              <a:t>Is the library working or stuck?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Schemas: Incidence (Edge)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 = </a:t>
            </a:r>
            <a:r>
              <a:rPr lang="en-US" dirty="0" smtClean="0"/>
              <a:t>edge label</a:t>
            </a:r>
          </a:p>
          <a:p>
            <a:r>
              <a:rPr lang="en-US" dirty="0" smtClean="0"/>
              <a:t>Column </a:t>
            </a:r>
            <a:r>
              <a:rPr lang="en-US" dirty="0"/>
              <a:t>Qualifier </a:t>
            </a:r>
            <a:r>
              <a:rPr lang="en-US" dirty="0" smtClean="0"/>
              <a:t>= </a:t>
            </a:r>
            <a:br>
              <a:rPr lang="en-US" dirty="0" smtClean="0"/>
            </a:br>
            <a:r>
              <a:rPr lang="en-US" dirty="0" smtClean="0"/>
              <a:t>	edge direction prefix</a:t>
            </a:r>
            <a:br>
              <a:rPr lang="en-US" dirty="0" smtClean="0"/>
            </a:br>
            <a:r>
              <a:rPr lang="en-US" dirty="0" smtClean="0"/>
              <a:t>	+ separator + node label</a:t>
            </a:r>
            <a:endParaRPr lang="en-US" dirty="0"/>
          </a:p>
          <a:p>
            <a:r>
              <a:rPr lang="en-US" dirty="0"/>
              <a:t>Value = edge </a:t>
            </a:r>
            <a:r>
              <a:rPr lang="en-US" dirty="0" smtClean="0"/>
              <a:t>weight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Degree Table</a:t>
            </a:r>
          </a:p>
          <a:p>
            <a:r>
              <a:rPr lang="en-US" dirty="0"/>
              <a:t>Row = node label</a:t>
            </a:r>
          </a:p>
          <a:p>
            <a:r>
              <a:rPr lang="en-US" dirty="0"/>
              <a:t>Column Qualifier = fixed degree </a:t>
            </a:r>
            <a:r>
              <a:rPr lang="en-US" dirty="0" smtClean="0"/>
              <a:t>label</a:t>
            </a:r>
          </a:p>
          <a:p>
            <a:pPr lvl="1"/>
            <a:r>
              <a:rPr lang="en-US" dirty="0" smtClean="0"/>
              <a:t>Track </a:t>
            </a:r>
            <a:r>
              <a:rPr lang="en-US" dirty="0"/>
              <a:t>both in- and out-degree if </a:t>
            </a:r>
            <a:r>
              <a:rPr lang="en-US" dirty="0" smtClean="0"/>
              <a:t>desired</a:t>
            </a:r>
            <a:endParaRPr lang="en-US" dirty="0"/>
          </a:p>
          <a:p>
            <a:r>
              <a:rPr lang="en-US" dirty="0"/>
              <a:t>Value = degree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462374" y="1132850"/>
            <a:ext cx="2671909" cy="3470148"/>
          </a:xfrm>
          <a:prstGeom prst="rect">
            <a:avLst/>
          </a:prstGeom>
          <a:solidFill>
            <a:srgbClr val="AED9FF"/>
          </a:solidFill>
          <a:ln w="12700">
            <a:solidFill>
              <a:schemeClr val="tx1"/>
            </a:solidFill>
          </a:ln>
        </p:spPr>
        <p:txBody>
          <a:bodyPr lIns="91280" tIns="45641" rIns="91280" bIns="45641"/>
          <a:lstStyle>
            <a:lvl1pPr marL="177996" indent="-177996" algn="l" rtl="0" eaLnBrk="1" fontAlgn="base" hangingPunct="1">
              <a:lnSpc>
                <a:spcPts val="1650"/>
              </a:lnSpc>
              <a:spcBef>
                <a:spcPts val="900"/>
              </a:spcBef>
              <a:spcAft>
                <a:spcPct val="0"/>
              </a:spcAft>
              <a:buSzPct val="100000"/>
              <a:buFont typeface="Arial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913" indent="-191687" algn="l" rtl="0" eaLnBrk="1" fontAlgn="base" hangingPunct="1">
              <a:lnSpc>
                <a:spcPts val="1499"/>
              </a:lnSpc>
              <a:spcBef>
                <a:spcPts val="45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568218" indent="-136920" algn="l" rtl="0" eaLnBrk="1" fontAlgn="base" hangingPunct="1">
              <a:lnSpc>
                <a:spcPts val="1350"/>
              </a:lnSpc>
              <a:spcBef>
                <a:spcPts val="450"/>
              </a:spcBef>
              <a:spcAft>
                <a:spcPct val="0"/>
              </a:spcAft>
              <a:buSzPct val="90000"/>
              <a:buFont typeface="Wingdings" charset="2"/>
              <a:buChar char="§"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773594" indent="0" algn="l" rtl="0" eaLnBrk="1" fontAlgn="base" hangingPunct="1">
              <a:lnSpc>
                <a:spcPts val="1200"/>
              </a:lnSpc>
              <a:spcBef>
                <a:spcPts val="450"/>
              </a:spcBef>
              <a:spcAft>
                <a:spcPct val="0"/>
              </a:spcAft>
              <a:buSzPct val="100000"/>
              <a:buFontTx/>
              <a:buNone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944744" indent="0" algn="l" rtl="0" eaLnBrk="1" fontAlgn="base" hangingPunct="1">
              <a:lnSpc>
                <a:spcPts val="1050"/>
              </a:lnSpc>
              <a:spcBef>
                <a:spcPts val="450"/>
              </a:spcBef>
              <a:spcAft>
                <a:spcPct val="0"/>
              </a:spcAft>
              <a:buSzPct val="85000"/>
              <a:buFontTx/>
              <a:buNone/>
              <a:defRPr sz="9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17114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05379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239609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27383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kern="0" dirty="0" smtClean="0"/>
              <a:t>Incidence Table</a:t>
            </a:r>
            <a:endParaRPr lang="en-US" sz="1600" b="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00001 :in|907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00001 :out|23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00010 :in|769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00010 :out|643 []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00011 :in|419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00011 :out|545 []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00020 :in|67 []   -&gt; 3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00020 :out|262 [] -&gt; 3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00030 :in|17 [] 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00030 :out|514 []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00031 :in|424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00031 :out|519 []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00040 :in|259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00040 :out|9 []  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0884" y="4706693"/>
            <a:ext cx="2134891" cy="1410643"/>
          </a:xfrm>
          <a:prstGeom prst="rect">
            <a:avLst/>
          </a:prstGeom>
          <a:solidFill>
            <a:srgbClr val="AED9FF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ts val="1650"/>
              </a:lnSpc>
              <a:spcAft>
                <a:spcPts val="900"/>
              </a:spcAft>
              <a:buSzPct val="100000"/>
            </a:pPr>
            <a:r>
              <a:rPr lang="en-US" sz="1600" b="1" dirty="0"/>
              <a:t>Degree Table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 :in [] -&gt;  1084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 :out [] -&gt; 1027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 :in [] -&gt;  118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 :out [] -&gt;  94</a:t>
            </a:r>
          </a:p>
        </p:txBody>
      </p:sp>
    </p:spTree>
    <p:extLst>
      <p:ext uri="{BB962C8B-B14F-4D97-AF65-F5344CB8AC3E}">
        <p14:creationId xmlns:p14="http://schemas.microsoft.com/office/powerpoint/2010/main" val="23165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Schemas: Single-table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*Always Undirected*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"v1|v2" implies "v2|v1"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Two kinds of rows: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Degree row</a:t>
            </a:r>
          </a:p>
          <a:p>
            <a:pPr lvl="1"/>
            <a:r>
              <a:rPr lang="en-US" dirty="0" smtClean="0"/>
              <a:t>Row = node label</a:t>
            </a:r>
          </a:p>
          <a:p>
            <a:pPr lvl="1"/>
            <a:r>
              <a:rPr lang="en-US" dirty="0" smtClean="0"/>
              <a:t>Column qualifier = "</a:t>
            </a:r>
            <a:r>
              <a:rPr lang="en-US" dirty="0" err="1" smtClean="0"/>
              <a:t>deg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Value is out-degree of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Edge row</a:t>
            </a:r>
          </a:p>
          <a:p>
            <a:pPr marL="568817" lvl="1" indent="-342900"/>
            <a:r>
              <a:rPr lang="en-US" dirty="0" smtClean="0"/>
              <a:t>Row = out-node label </a:t>
            </a:r>
            <a:br>
              <a:rPr lang="en-US" dirty="0" smtClean="0"/>
            </a:br>
            <a:r>
              <a:rPr lang="en-US" dirty="0" smtClean="0"/>
              <a:t>	+ separator + in-node label</a:t>
            </a:r>
          </a:p>
          <a:p>
            <a:pPr marL="568817" lvl="1" indent="-342900"/>
            <a:r>
              <a:rPr lang="en-US" dirty="0" smtClean="0"/>
              <a:t>Column qualifier = "edge"</a:t>
            </a:r>
          </a:p>
          <a:p>
            <a:pPr marL="568817" lvl="1" indent="-342900"/>
            <a:r>
              <a:rPr lang="en-US" dirty="0" smtClean="0"/>
              <a:t>Value is edge weight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462374" y="1289304"/>
            <a:ext cx="2671909" cy="4121076"/>
          </a:xfrm>
          <a:prstGeom prst="rect">
            <a:avLst/>
          </a:prstGeom>
          <a:solidFill>
            <a:srgbClr val="AED9FF"/>
          </a:solidFill>
          <a:ln w="12700">
            <a:solidFill>
              <a:schemeClr val="tx1"/>
            </a:solidFill>
          </a:ln>
        </p:spPr>
        <p:txBody>
          <a:bodyPr lIns="91280" tIns="45641" rIns="91280" bIns="45641"/>
          <a:lstStyle>
            <a:lvl1pPr marL="177996" indent="-177996" algn="l" rtl="0" eaLnBrk="1" fontAlgn="base" hangingPunct="1">
              <a:lnSpc>
                <a:spcPts val="1650"/>
              </a:lnSpc>
              <a:spcBef>
                <a:spcPts val="900"/>
              </a:spcBef>
              <a:spcAft>
                <a:spcPct val="0"/>
              </a:spcAft>
              <a:buSzPct val="100000"/>
              <a:buFont typeface="Arial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913" indent="-191687" algn="l" rtl="0" eaLnBrk="1" fontAlgn="base" hangingPunct="1">
              <a:lnSpc>
                <a:spcPts val="1499"/>
              </a:lnSpc>
              <a:spcBef>
                <a:spcPts val="45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568218" indent="-136920" algn="l" rtl="0" eaLnBrk="1" fontAlgn="base" hangingPunct="1">
              <a:lnSpc>
                <a:spcPts val="1350"/>
              </a:lnSpc>
              <a:spcBef>
                <a:spcPts val="450"/>
              </a:spcBef>
              <a:spcAft>
                <a:spcPct val="0"/>
              </a:spcAft>
              <a:buSzPct val="90000"/>
              <a:buFont typeface="Wingdings" charset="2"/>
              <a:buChar char="§"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773594" indent="0" algn="l" rtl="0" eaLnBrk="1" fontAlgn="base" hangingPunct="1">
              <a:lnSpc>
                <a:spcPts val="1200"/>
              </a:lnSpc>
              <a:spcBef>
                <a:spcPts val="450"/>
              </a:spcBef>
              <a:spcAft>
                <a:spcPct val="0"/>
              </a:spcAft>
              <a:buSzPct val="100000"/>
              <a:buFontTx/>
              <a:buNone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944744" indent="0" algn="l" rtl="0" eaLnBrk="1" fontAlgn="base" hangingPunct="1">
              <a:lnSpc>
                <a:spcPts val="1050"/>
              </a:lnSpc>
              <a:spcBef>
                <a:spcPts val="450"/>
              </a:spcBef>
              <a:spcAft>
                <a:spcPct val="0"/>
              </a:spcAft>
              <a:buSzPct val="85000"/>
              <a:buFontTx/>
              <a:buNone/>
              <a:defRPr sz="9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17114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05379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239609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27383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900"/>
              </a:spcAft>
              <a:buFont typeface="Arial"/>
              <a:buNone/>
            </a:pPr>
            <a:r>
              <a:rPr lang="en-US" sz="1600" kern="0" dirty="0" smtClean="0"/>
              <a:t>Single Table</a:t>
            </a:r>
            <a:endParaRPr lang="en-US" sz="1600" b="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163     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 []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163|1013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:edge []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270      :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[] -&gt; 7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270|1012 :edge [] -&gt; 7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933      :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[] -&gt;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933|1010 :edge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[]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1010     :</a:t>
            </a:r>
            <a:r>
              <a:rPr lang="en-US" sz="1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1010|1013:edge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[]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1010|933 :edge [] -&gt; 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1012    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-&gt; 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1012|270 :edge [] -&gt; 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1013     :</a:t>
            </a:r>
            <a:r>
              <a:rPr lang="en-US" sz="1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1013|1010:edge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[] -&gt; 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1013|163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:edge []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24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Utility: Ingesting Graph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TripleFileWriter</a:t>
            </a:r>
            <a:r>
              <a:rPr lang="en-US" dirty="0" smtClean="0"/>
              <a:t>: Easiest way to ingest graph data</a:t>
            </a:r>
          </a:p>
          <a:p>
            <a:pPr lvl="1"/>
            <a:r>
              <a:rPr lang="en-US" dirty="0" smtClean="0"/>
              <a:t>Create delimited text files storing edges </a:t>
            </a:r>
          </a:p>
          <a:p>
            <a:pPr lvl="2"/>
            <a:r>
              <a:rPr lang="en-US" dirty="0" smtClean="0"/>
              <a:t>Row file contains edge start label</a:t>
            </a:r>
          </a:p>
          <a:p>
            <a:pPr lvl="2"/>
            <a:r>
              <a:rPr lang="en-US" dirty="0" smtClean="0"/>
              <a:t>Col file contains edge end label</a:t>
            </a:r>
          </a:p>
          <a:p>
            <a:pPr lvl="2"/>
            <a:r>
              <a:rPr lang="en-US" dirty="0" smtClean="0"/>
              <a:t>Optional </a:t>
            </a:r>
            <a:r>
              <a:rPr lang="en-US" dirty="0" err="1" smtClean="0"/>
              <a:t>val</a:t>
            </a:r>
            <a:r>
              <a:rPr lang="en-US" dirty="0" smtClean="0"/>
              <a:t> file contains edge weight</a:t>
            </a:r>
          </a:p>
          <a:p>
            <a:pPr lvl="1"/>
            <a:r>
              <a:rPr lang="en-US" dirty="0" smtClean="0"/>
              <a:t>Pass files to </a:t>
            </a:r>
            <a:r>
              <a:rPr lang="en-US" dirty="0" err="1" smtClean="0"/>
              <a:t>TripleFileWriter</a:t>
            </a:r>
            <a:r>
              <a:rPr lang="en-US" dirty="0" smtClean="0"/>
              <a:t> constructor</a:t>
            </a:r>
          </a:p>
          <a:p>
            <a:pPr lvl="1"/>
            <a:r>
              <a:rPr lang="en-US" dirty="0" smtClean="0"/>
              <a:t>Call Adjacency, Incidence or </a:t>
            </a:r>
            <a:r>
              <a:rPr lang="en-US" dirty="0" err="1" smtClean="0"/>
              <a:t>SingleTable</a:t>
            </a:r>
            <a:r>
              <a:rPr lang="en-US" dirty="0" smtClean="0"/>
              <a:t> ingest 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See </a:t>
            </a:r>
            <a:r>
              <a:rPr lang="en-US" dirty="0" err="1" smtClean="0"/>
              <a:t>ExampleUtil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3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4325" y="4537559"/>
            <a:ext cx="7380547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TripleFileWriter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tripleFileWriter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TripleFileWriter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(conn)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(SCALE)+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version+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"r.txt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(SCALE)+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version+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"c.txt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tripleFileWriter.writeTripleFile_Adjacency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/>
              <a:t>Mapping to </a:t>
            </a:r>
            <a:r>
              <a:rPr lang="en-US" sz="1800" dirty="0" err="1" smtClean="0"/>
              <a:t>GraphBLAS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53967" y="265308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5"/>
          <p:cNvSpPr txBox="1">
            <a:spLocks noChangeArrowheads="1"/>
          </p:cNvSpPr>
          <p:nvPr/>
        </p:nvSpPr>
        <p:spPr bwMode="auto">
          <a:xfrm>
            <a:off x="531837" y="-53134"/>
            <a:ext cx="8459763" cy="9911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77" tIns="50777" rIns="166318" bIns="50777" numCol="1" anchor="ctr" anchorCtr="0" compatLnSpc="1">
            <a:prstTxWarp prst="textNoShape">
              <a:avLst/>
            </a:prstTxWarp>
          </a:bodyPr>
          <a:lstStyle/>
          <a:p>
            <a:pPr marL="40160" algn="ctr" defTabSz="642552">
              <a:defRPr/>
            </a:pPr>
            <a:r>
              <a:rPr lang="en-US" sz="2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GraphBLAS</a:t>
            </a:r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Functions</a:t>
            </a:r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  <a:sym typeface="Arial Bold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86696"/>
              </p:ext>
            </p:extLst>
          </p:nvPr>
        </p:nvGraphicFramePr>
        <p:xfrm>
          <a:off x="170779" y="1153160"/>
          <a:ext cx="8771465" cy="4439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73181"/>
                <a:gridCol w="3004714"/>
                <a:gridCol w="1878824"/>
                <a:gridCol w="2114746"/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Math Notation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SpGEMM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sparse matrices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baseline="0" dirty="0" smtClean="0"/>
                        <a:t> and </a:t>
                      </a:r>
                      <a:r>
                        <a:rPr lang="en-US" sz="1600" b="1" dirty="0" smtClean="0"/>
                        <a:t>B</a:t>
                      </a:r>
                      <a:endParaRPr lang="en-US" sz="1600" b="1" baseline="0" dirty="0" smtClean="0"/>
                    </a:p>
                    <a:p>
                      <a:r>
                        <a:rPr lang="en-US" sz="1600" baseline="0" dirty="0" smtClean="0"/>
                        <a:t>- unary functors (op)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sparse matrix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⊕.⊗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SpM{</a:t>
                      </a:r>
                      <a:r>
                        <a:rPr lang="en-US" sz="1600" b="1" dirty="0" err="1" smtClean="0"/>
                        <a:t>Sp</a:t>
                      </a:r>
                      <a:r>
                        <a:rPr lang="en-US" sz="1600" b="1" dirty="0" smtClean="0"/>
                        <a:t>}V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en-US" sz="16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</a:t>
                      </a:r>
                      <a:r>
                        <a:rPr lang="en-US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</a:t>
                      </a:r>
                      <a:r>
                        <a:rPr lang="en-US" sz="16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sparse)</a:t>
                      </a:r>
                      <a:endPara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r>
                        <a:rPr lang="en-US" sz="1600" baseline="0" dirty="0" smtClean="0"/>
                        <a:t> s</a:t>
                      </a:r>
                      <a:r>
                        <a:rPr lang="en-US" sz="1600" dirty="0" smtClean="0"/>
                        <a:t>parse matrix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A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r>
                        <a:rPr lang="en-US" sz="1600" baseline="0" dirty="0" smtClean="0"/>
                        <a:t>- sparse/dense vector </a:t>
                      </a:r>
                      <a:r>
                        <a:rPr lang="en-US" sz="1600" b="1" baseline="0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sparse/dense vector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y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⊕.⊗ </a:t>
                      </a:r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SpEWiseX</a:t>
                      </a:r>
                      <a:r>
                        <a:rPr lang="en-US" sz="1600" b="1" dirty="0" smtClean="0"/>
                        <a:t> &amp;</a:t>
                      </a:r>
                    </a:p>
                    <a:p>
                      <a:r>
                        <a:rPr lang="en-US" sz="1600" b="1" dirty="0" err="1" smtClean="0"/>
                        <a:t>SpEWiseSum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sparse matrices or vectors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binary functor and predicate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in place or s</a:t>
                      </a:r>
                      <a:r>
                        <a:rPr lang="en-US" sz="1600" dirty="0" smtClean="0"/>
                        <a:t>parse</a:t>
                      </a:r>
                      <a:r>
                        <a:rPr lang="en-US" sz="1600" baseline="0" dirty="0" smtClean="0"/>
                        <a:t> matrix/vector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⊗ </a:t>
                      </a:r>
                      <a:r>
                        <a:rPr lang="en-US" sz="1600" b="1" dirty="0" smtClean="0"/>
                        <a:t>B</a:t>
                      </a:r>
                    </a:p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 </a:t>
                      </a:r>
                      <a:r>
                        <a:rPr lang="en-US" sz="1600" b="1" dirty="0" smtClean="0"/>
                        <a:t>B</a:t>
                      </a: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Reduce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sparse matrix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smtClean="0"/>
                        <a:t>and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smtClean="0"/>
                        <a:t>functors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dense vector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⊕</a:t>
                      </a:r>
                      <a:r>
                        <a:rPr lang="en-US" sz="1600" baseline="0" dirty="0" smtClean="0"/>
                        <a:t>= </a:t>
                      </a:r>
                      <a:r>
                        <a:rPr lang="en-US" sz="1600" dirty="0" smtClean="0"/>
                        <a:t>⊕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b="0" dirty="0" smtClean="0"/>
                        <a:t>(</a:t>
                      </a:r>
                      <a:r>
                        <a:rPr lang="en-US" sz="1600" b="0" dirty="0" err="1" smtClean="0"/>
                        <a:t>i</a:t>
                      </a:r>
                      <a:r>
                        <a:rPr lang="en-US" sz="1600" b="0" dirty="0" smtClean="0"/>
                        <a:t>,: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SpRef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sparse matrix </a:t>
                      </a:r>
                      <a:r>
                        <a:rPr lang="en-US" sz="1600" b="1" dirty="0" smtClean="0"/>
                        <a:t>A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index vectors </a:t>
                      </a:r>
                      <a:r>
                        <a:rPr lang="en-US" sz="1600" b="1" dirty="0" smtClean="0"/>
                        <a:t>p</a:t>
                      </a:r>
                      <a:r>
                        <a:rPr lang="en-US" sz="1600" dirty="0" smtClean="0"/>
                        <a:t> and </a:t>
                      </a:r>
                      <a:r>
                        <a:rPr lang="en-US" sz="1600" b="1" dirty="0" smtClean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sparse matrix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1" dirty="0" err="1" smtClean="0"/>
                        <a:t>p</a:t>
                      </a:r>
                      <a:r>
                        <a:rPr lang="en-US" sz="1600" b="0" dirty="0" err="1" smtClean="0"/>
                        <a:t>,</a:t>
                      </a:r>
                      <a:r>
                        <a:rPr lang="en-US" sz="1600" b="1" dirty="0" err="1" smtClean="0"/>
                        <a:t>q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SpAsgn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sparse</a:t>
                      </a:r>
                      <a:r>
                        <a:rPr lang="en-US" sz="1600" baseline="0" dirty="0" smtClean="0"/>
                        <a:t> matrices </a:t>
                      </a:r>
                      <a:r>
                        <a:rPr lang="en-US" sz="1600" b="1" baseline="0" dirty="0" smtClean="0"/>
                        <a:t>A</a:t>
                      </a:r>
                      <a:r>
                        <a:rPr lang="en-US" sz="1600" baseline="0" dirty="0" smtClean="0"/>
                        <a:t> and </a:t>
                      </a:r>
                      <a:r>
                        <a:rPr lang="en-US" sz="1600" b="1" baseline="0" dirty="0" smtClean="0"/>
                        <a:t>B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/>
                        <a:t>- index vectors </a:t>
                      </a:r>
                      <a:r>
                        <a:rPr lang="en-US" sz="1600" b="1" baseline="0" dirty="0" smtClean="0"/>
                        <a:t>p</a:t>
                      </a:r>
                      <a:r>
                        <a:rPr lang="en-US" sz="1600" baseline="0" dirty="0" smtClean="0"/>
                        <a:t> and </a:t>
                      </a:r>
                      <a:r>
                        <a:rPr lang="en-US" sz="1600" b="1" baseline="0" dirty="0" smtClean="0"/>
                        <a:t>q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1" dirty="0" err="1" smtClean="0"/>
                        <a:t>p</a:t>
                      </a:r>
                      <a:r>
                        <a:rPr lang="en-US" sz="1600" b="0" dirty="0" err="1" smtClean="0"/>
                        <a:t>,</a:t>
                      </a:r>
                      <a:r>
                        <a:rPr lang="en-US" sz="1600" b="1" dirty="0" err="1" smtClean="0"/>
                        <a:t>q</a:t>
                      </a:r>
                      <a:r>
                        <a:rPr lang="en-US" sz="1600" dirty="0" smtClean="0"/>
                        <a:t>) ⊕= </a:t>
                      </a:r>
                      <a:r>
                        <a:rPr lang="en-US" sz="1600" b="1" dirty="0" smtClean="0"/>
                        <a:t>B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Apply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any</a:t>
                      </a:r>
                      <a:r>
                        <a:rPr lang="en-US" sz="1600" baseline="0" dirty="0" smtClean="0"/>
                        <a:t> matrix or vector </a:t>
                      </a:r>
                      <a:r>
                        <a:rPr lang="en-US" sz="1600" b="1" baseline="0" dirty="0" smtClean="0"/>
                        <a:t>X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unary functor (op)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dirty="0" smtClean="0"/>
                        <a:t>⊕= </a:t>
                      </a:r>
                      <a:r>
                        <a:rPr lang="en-US" sz="1600" b="0" dirty="0" smtClean="0"/>
                        <a:t>f(</a:t>
                      </a:r>
                      <a:r>
                        <a:rPr lang="en-US" sz="1600" b="1" dirty="0" smtClean="0"/>
                        <a:t>X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13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5"/>
          <p:cNvSpPr txBox="1">
            <a:spLocks noChangeArrowheads="1"/>
          </p:cNvSpPr>
          <p:nvPr/>
        </p:nvSpPr>
        <p:spPr bwMode="auto">
          <a:xfrm>
            <a:off x="531837" y="-53134"/>
            <a:ext cx="8459763" cy="9911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77" tIns="50777" rIns="166318" bIns="50777" numCol="1" anchor="ctr" anchorCtr="0" compatLnSpc="1">
            <a:prstTxWarp prst="textNoShape">
              <a:avLst/>
            </a:prstTxWarp>
          </a:bodyPr>
          <a:lstStyle/>
          <a:p>
            <a:pPr marL="40160" algn="ctr" defTabSz="642552">
              <a:defRPr/>
            </a:pPr>
            <a:r>
              <a:rPr lang="en-US" sz="2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GraphBLAS</a:t>
            </a:r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Functions</a:t>
            </a:r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  <a:sym typeface="Arial Bold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28530"/>
              </p:ext>
            </p:extLst>
          </p:nvPr>
        </p:nvGraphicFramePr>
        <p:xfrm>
          <a:off x="170779" y="1153160"/>
          <a:ext cx="8771465" cy="4439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73181"/>
                <a:gridCol w="4883538"/>
                <a:gridCol w="2114746"/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Graphulo</a:t>
                      </a:r>
                      <a:r>
                        <a:rPr lang="en-US" sz="1600" baseline="0" dirty="0" smtClean="0"/>
                        <a:t> Function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Math Notation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SpGEMM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TableMult</a:t>
                      </a:r>
                      <a:endParaRPr lang="en-US" sz="1600" b="1" baseline="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⊕.⊗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SpM</a:t>
                      </a:r>
                      <a:r>
                        <a:rPr lang="en-US" sz="1600" b="1" dirty="0" smtClean="0"/>
                        <a:t>{</a:t>
                      </a:r>
                      <a:r>
                        <a:rPr lang="en-US" sz="1600" b="1" dirty="0" err="1" smtClean="0"/>
                        <a:t>Sp</a:t>
                      </a:r>
                      <a:r>
                        <a:rPr lang="en-US" sz="1600" b="1" dirty="0" smtClean="0"/>
                        <a:t>}V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TableMult</a:t>
                      </a:r>
                      <a:endParaRPr lang="en-US" sz="1600" baseline="0" dirty="0" smtClean="0"/>
                    </a:p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 (no distinction b/w matrix and vector)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y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⊕.⊗ </a:t>
                      </a:r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SpEWiseX</a:t>
                      </a:r>
                      <a:r>
                        <a:rPr lang="en-US" sz="1600" b="1" dirty="0" smtClean="0"/>
                        <a:t> &amp;</a:t>
                      </a:r>
                    </a:p>
                    <a:p>
                      <a:r>
                        <a:rPr lang="en-US" sz="1600" b="1" dirty="0" err="1" smtClean="0"/>
                        <a:t>SpEWiseSum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SpEWiseX</a:t>
                      </a:r>
                      <a:endParaRPr lang="en-US" sz="16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SpEWiseSum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or use </a:t>
                      </a:r>
                      <a:r>
                        <a:rPr lang="en-US" sz="1600" baseline="0" dirty="0" err="1" smtClean="0"/>
                        <a:t>OneTable+Combiner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⊗ </a:t>
                      </a:r>
                      <a:r>
                        <a:rPr lang="en-US" sz="1600" b="1" dirty="0" smtClean="0"/>
                        <a:t>B</a:t>
                      </a:r>
                    </a:p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 </a:t>
                      </a:r>
                      <a:r>
                        <a:rPr lang="en-US" sz="1600" b="1" dirty="0" smtClean="0"/>
                        <a:t>B</a:t>
                      </a: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Reduce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OneTable w/</a:t>
                      </a:r>
                      <a:r>
                        <a:rPr lang="en-US" sz="1600" baseline="0" dirty="0" smtClean="0"/>
                        <a:t> Reducer; gathered at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⊕</a:t>
                      </a:r>
                      <a:r>
                        <a:rPr lang="en-US" sz="1600" baseline="0" dirty="0" smtClean="0"/>
                        <a:t>= </a:t>
                      </a:r>
                      <a:r>
                        <a:rPr lang="en-US" sz="1600" dirty="0" smtClean="0"/>
                        <a:t>⊕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b="0" dirty="0" smtClean="0"/>
                        <a:t>(</a:t>
                      </a:r>
                      <a:r>
                        <a:rPr lang="en-US" sz="1600" b="0" dirty="0" err="1" smtClean="0"/>
                        <a:t>i</a:t>
                      </a:r>
                      <a:r>
                        <a:rPr lang="en-US" sz="1600" b="0" dirty="0" smtClean="0"/>
                        <a:t>,: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SpRef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OneTable</a:t>
                      </a:r>
                      <a:r>
                        <a:rPr lang="en-US" sz="1600" baseline="0" dirty="0" smtClean="0"/>
                        <a:t> w/ row and col subsets</a:t>
                      </a:r>
                      <a:endParaRPr lang="en-US" sz="1600" b="1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/>
                        <a:t> 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1" dirty="0" err="1" smtClean="0"/>
                        <a:t>p</a:t>
                      </a:r>
                      <a:r>
                        <a:rPr lang="en-US" sz="1600" b="0" dirty="0" err="1" smtClean="0"/>
                        <a:t>,</a:t>
                      </a:r>
                      <a:r>
                        <a:rPr lang="en-US" sz="1600" b="1" dirty="0" err="1" smtClean="0"/>
                        <a:t>q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SpAsgn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OneTable </a:t>
                      </a:r>
                      <a:r>
                        <a:rPr lang="en-US" sz="1600" b="1" dirty="0" smtClean="0"/>
                        <a:t>B</a:t>
                      </a:r>
                      <a:r>
                        <a:rPr lang="en-US" sz="160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baseline="0" dirty="0" smtClean="0"/>
                        <a:t>  w/ custom </a:t>
                      </a:r>
                      <a:r>
                        <a:rPr lang="en-US" sz="1600" baseline="0" dirty="0" err="1" smtClean="0"/>
                        <a:t>iter</a:t>
                      </a:r>
                      <a:r>
                        <a:rPr lang="en-US" sz="1600" baseline="0" dirty="0" smtClean="0"/>
                        <a:t>. changing keys</a:t>
                      </a:r>
                      <a:endParaRPr lang="en-US" sz="1600" b="1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/>
                        <a:t>- Not as well defined (form of index vectors?)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1" dirty="0" err="1" smtClean="0"/>
                        <a:t>p</a:t>
                      </a:r>
                      <a:r>
                        <a:rPr lang="en-US" sz="1600" b="0" dirty="0" err="1" smtClean="0"/>
                        <a:t>,</a:t>
                      </a:r>
                      <a:r>
                        <a:rPr lang="en-US" sz="1600" b="1" dirty="0" err="1" smtClean="0"/>
                        <a:t>q</a:t>
                      </a:r>
                      <a:r>
                        <a:rPr lang="en-US" sz="1600" dirty="0" smtClean="0"/>
                        <a:t>) ⊕= </a:t>
                      </a:r>
                      <a:r>
                        <a:rPr lang="en-US" sz="1600" b="1" dirty="0" smtClean="0"/>
                        <a:t>B</a:t>
                      </a: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Apply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OneTable w/ </a:t>
                      </a:r>
                      <a:r>
                        <a:rPr lang="en-US" sz="1600" dirty="0" err="1" smtClean="0"/>
                        <a:t>ApplyOp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iter</a:t>
                      </a:r>
                      <a:r>
                        <a:rPr lang="en-US" sz="1600" dirty="0" smtClean="0"/>
                        <a:t>.</a:t>
                      </a:r>
                      <a:endParaRPr lang="en-US" sz="16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dirty="0" smtClean="0"/>
                        <a:t>⊕= </a:t>
                      </a:r>
                      <a:r>
                        <a:rPr lang="en-US" sz="1600" b="0" dirty="0" smtClean="0"/>
                        <a:t>f(</a:t>
                      </a:r>
                      <a:r>
                        <a:rPr lang="en-US" sz="1600" b="1" dirty="0" smtClean="0"/>
                        <a:t>X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8572" y="5637227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Loop fusion: Graphulo enables performing operations at the same time, </a:t>
            </a:r>
          </a:p>
          <a:p>
            <a:r>
              <a:rPr lang="en-US" b="1" dirty="0"/>
              <a:t>	</a:t>
            </a:r>
            <a:r>
              <a:rPr lang="en-US" b="1" dirty="0" smtClean="0"/>
              <a:t>up to the point a </a:t>
            </a:r>
            <a:r>
              <a:rPr lang="en-US" b="1" u="sng" dirty="0" smtClean="0"/>
              <a:t>sort</a:t>
            </a:r>
            <a:r>
              <a:rPr lang="en-US" b="1" dirty="0" smtClean="0"/>
              <a:t> is required (handled by </a:t>
            </a:r>
            <a:r>
              <a:rPr lang="en-US" b="1" dirty="0" err="1" smtClean="0"/>
              <a:t>BatchWriter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219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/>
              <a:t>OneTable</a:t>
            </a:r>
            <a:r>
              <a:rPr lang="en-US" sz="1600" dirty="0" smtClean="0"/>
              <a:t>, Reducer, D4M String format, </a:t>
            </a:r>
            <a:r>
              <a:rPr lang="en-US" sz="1600" dirty="0" err="1" smtClean="0"/>
              <a:t>ApplyOp</a:t>
            </a:r>
            <a:endParaRPr lang="en-US" sz="1600" dirty="0" smtClean="0"/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73042" y="3367455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Graphulo Client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130457" y="2073911"/>
            <a:ext cx="1376314" cy="395926"/>
          </a:xfrm>
          <a:prstGeom prst="rect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646662" y="2073913"/>
            <a:ext cx="1376314" cy="395926"/>
          </a:xfrm>
          <a:prstGeom prst="rect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-110" charset="0"/>
              </a:rPr>
              <a:t>One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7964" y="3601057"/>
            <a:ext cx="1725105" cy="50904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TwoTableROWCartesian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95169" y="3026027"/>
            <a:ext cx="1819371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TwoTableEWISE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80589" y="3601057"/>
            <a:ext cx="1708607" cy="50904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TwoTableROW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Selector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67029" y="3026027"/>
            <a:ext cx="1819371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TwoTableNONE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5353" y="4458896"/>
            <a:ext cx="1310326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85101" y="5316744"/>
            <a:ext cx="1310326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SpEWiseX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356702" y="5316736"/>
            <a:ext cx="1508287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SpEWiseSum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6" name="Straight Arrow Connector 15"/>
          <p:cNvCxnSpPr>
            <a:stCxn id="6" idx="2"/>
            <a:endCxn id="10" idx="0"/>
          </p:cNvCxnSpPr>
          <p:nvPr/>
        </p:nvCxnSpPr>
        <p:spPr bwMode="auto">
          <a:xfrm flipH="1">
            <a:off x="1060516" y="4110100"/>
            <a:ext cx="1" cy="3487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2" name="Elbow Connector 31"/>
          <p:cNvCxnSpPr>
            <a:stCxn id="4" idx="2"/>
            <a:endCxn id="6" idx="0"/>
          </p:cNvCxnSpPr>
          <p:nvPr/>
        </p:nvCxnSpPr>
        <p:spPr bwMode="auto">
          <a:xfrm rot="5400000">
            <a:off x="1373956" y="2156399"/>
            <a:ext cx="1131220" cy="1758097"/>
          </a:xfrm>
          <a:prstGeom prst="bentConnector3">
            <a:avLst>
              <a:gd name="adj1" fmla="val 1583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6" name="Elbow Connector 35"/>
          <p:cNvCxnSpPr>
            <a:stCxn id="4" idx="2"/>
            <a:endCxn id="9" idx="0"/>
          </p:cNvCxnSpPr>
          <p:nvPr/>
        </p:nvCxnSpPr>
        <p:spPr bwMode="auto">
          <a:xfrm rot="16200000" flipH="1">
            <a:off x="3419569" y="1868881"/>
            <a:ext cx="556190" cy="1758101"/>
          </a:xfrm>
          <a:prstGeom prst="bentConnector3">
            <a:avLst>
              <a:gd name="adj1" fmla="val 3135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2" name="Elbow Connector 41"/>
          <p:cNvCxnSpPr>
            <a:stCxn id="7" idx="2"/>
            <a:endCxn id="12" idx="0"/>
          </p:cNvCxnSpPr>
          <p:nvPr/>
        </p:nvCxnSpPr>
        <p:spPr bwMode="auto">
          <a:xfrm rot="5400000">
            <a:off x="1025165" y="4037053"/>
            <a:ext cx="1894791" cy="664591"/>
          </a:xfrm>
          <a:prstGeom prst="bentConnector3">
            <a:avLst>
              <a:gd name="adj1" fmla="val 7985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6" name="Elbow Connector 45"/>
          <p:cNvCxnSpPr>
            <a:stCxn id="7" idx="2"/>
            <a:endCxn id="13" idx="0"/>
          </p:cNvCxnSpPr>
          <p:nvPr/>
        </p:nvCxnSpPr>
        <p:spPr bwMode="auto">
          <a:xfrm rot="16200000" flipH="1">
            <a:off x="1760459" y="3966348"/>
            <a:ext cx="1894783" cy="805991"/>
          </a:xfrm>
          <a:prstGeom prst="bentConnector3">
            <a:avLst>
              <a:gd name="adj1" fmla="val 7989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Elbow Connector 49"/>
          <p:cNvCxnSpPr>
            <a:stCxn id="4" idx="2"/>
            <a:endCxn id="7" idx="0"/>
          </p:cNvCxnSpPr>
          <p:nvPr/>
        </p:nvCxnSpPr>
        <p:spPr bwMode="auto">
          <a:xfrm rot="5400000">
            <a:off x="2283640" y="2491053"/>
            <a:ext cx="556190" cy="5137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Elbow Connector 53"/>
          <p:cNvCxnSpPr>
            <a:stCxn id="4" idx="2"/>
            <a:endCxn id="8" idx="0"/>
          </p:cNvCxnSpPr>
          <p:nvPr/>
        </p:nvCxnSpPr>
        <p:spPr bwMode="auto">
          <a:xfrm rot="16200000" flipH="1">
            <a:off x="2561143" y="2727307"/>
            <a:ext cx="1131220" cy="616279"/>
          </a:xfrm>
          <a:prstGeom prst="bentConnector3">
            <a:avLst>
              <a:gd name="adj1" fmla="val 24588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5941966" y="2824174"/>
            <a:ext cx="1376314" cy="395926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941966" y="3418063"/>
            <a:ext cx="1376314" cy="395926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Row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941966" y="4032375"/>
            <a:ext cx="1376314" cy="395926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 Filter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941966" y="4626262"/>
            <a:ext cx="1376314" cy="493345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81927" y="3602558"/>
            <a:ext cx="1270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Options applicable </a:t>
            </a:r>
          </a:p>
          <a:p>
            <a:pPr algn="ctr"/>
            <a:r>
              <a:rPr lang="en-US" sz="1400" b="1" dirty="0" smtClean="0"/>
              <a:t>to all </a:t>
            </a:r>
            <a:endParaRPr lang="en-US" sz="1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53691" y="5524100"/>
            <a:ext cx="3152864" cy="348796"/>
            <a:chOff x="5860325" y="2969460"/>
            <a:chExt cx="3152864" cy="348796"/>
          </a:xfrm>
        </p:grpSpPr>
        <p:cxnSp>
          <p:nvCxnSpPr>
            <p:cNvPr id="81" name="Straight Arrow Connector 80"/>
            <p:cNvCxnSpPr/>
            <p:nvPr/>
          </p:nvCxnSpPr>
          <p:spPr bwMode="auto">
            <a:xfrm flipH="1">
              <a:off x="5860325" y="2969460"/>
              <a:ext cx="1" cy="34879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5888616" y="2985266"/>
              <a:ext cx="3124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: child “is specialization of” parent</a:t>
              </a:r>
              <a:endParaRPr lang="en-US" sz="1400" b="1" dirty="0"/>
            </a:p>
          </p:txBody>
        </p:sp>
      </p:grpSp>
      <p:sp>
        <p:nvSpPr>
          <p:cNvPr id="83" name="Rectangle 82"/>
          <p:cNvSpPr/>
          <p:nvPr/>
        </p:nvSpPr>
        <p:spPr bwMode="auto">
          <a:xfrm>
            <a:off x="5741030" y="2668639"/>
            <a:ext cx="1781668" cy="2587656"/>
          </a:xfrm>
          <a:prstGeom prst="rect">
            <a:avLst/>
          </a:prstGeom>
          <a:noFill/>
          <a:ln w="12700" cap="flat" cmpd="sng" algn="ctr">
            <a:noFill/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681926" y="1187786"/>
            <a:ext cx="3780149" cy="3959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-110" charset="0"/>
              </a:rPr>
              <a:t>BatchScanner &amp; </a:t>
            </a:r>
            <a:r>
              <a:rPr lang="en-US" sz="1600" b="1" dirty="0" err="1" smtClean="0">
                <a:latin typeface="Arial" pitchFamily="-110" charset="0"/>
              </a:rPr>
              <a:t>IteratorSetting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4" name="Elbow Connector 33"/>
          <p:cNvCxnSpPr>
            <a:stCxn id="33" idx="2"/>
            <a:endCxn id="4" idx="0"/>
          </p:cNvCxnSpPr>
          <p:nvPr/>
        </p:nvCxnSpPr>
        <p:spPr bwMode="auto">
          <a:xfrm rot="5400000">
            <a:off x="3450209" y="952118"/>
            <a:ext cx="490199" cy="175338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" name="Elbow Connector 36"/>
          <p:cNvCxnSpPr>
            <a:stCxn id="33" idx="2"/>
            <a:endCxn id="5" idx="0"/>
          </p:cNvCxnSpPr>
          <p:nvPr/>
        </p:nvCxnSpPr>
        <p:spPr bwMode="auto">
          <a:xfrm rot="16200000" flipH="1">
            <a:off x="5208310" y="947403"/>
            <a:ext cx="490201" cy="176281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3" name="Straight Arrow Connector 42"/>
          <p:cNvCxnSpPr>
            <a:stCxn id="25" idx="1"/>
            <a:endCxn id="33" idx="3"/>
          </p:cNvCxnSpPr>
          <p:nvPr/>
        </p:nvCxnSpPr>
        <p:spPr bwMode="auto">
          <a:xfrm flipH="1">
            <a:off x="6462075" y="1212878"/>
            <a:ext cx="542047" cy="1728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004122" y="1024470"/>
            <a:ext cx="1947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Server-Side Iterators</a:t>
            </a:r>
            <a:endParaRPr lang="en-US" sz="1400" b="1" dirty="0"/>
          </a:p>
        </p:txBody>
      </p:sp>
      <p:sp>
        <p:nvSpPr>
          <p:cNvPr id="3" name="Right Brace 2"/>
          <p:cNvSpPr/>
          <p:nvPr/>
        </p:nvSpPr>
        <p:spPr bwMode="auto">
          <a:xfrm>
            <a:off x="7318280" y="2824174"/>
            <a:ext cx="481275" cy="2295433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OneTable: Overview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1076325" y="1514475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  <a:endCxn id="9" idx="0"/>
          </p:cNvCxnSpPr>
          <p:nvPr/>
        </p:nvCxnSpPr>
        <p:spPr bwMode="auto">
          <a:xfrm flipH="1">
            <a:off x="1558516" y="2257425"/>
            <a:ext cx="3584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971550" y="2562225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71550" y="3194999"/>
            <a:ext cx="1173932" cy="493345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cxnSp>
        <p:nvCxnSpPr>
          <p:cNvPr id="13" name="Straight Arrow Connector 12"/>
          <p:cNvCxnSpPr>
            <a:stCxn id="9" idx="2"/>
            <a:endCxn id="12" idx="0"/>
          </p:cNvCxnSpPr>
          <p:nvPr/>
        </p:nvCxnSpPr>
        <p:spPr bwMode="auto">
          <a:xfrm>
            <a:off x="1558516" y="2886075"/>
            <a:ext cx="0" cy="3089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>
            <a:stCxn id="12" idx="2"/>
            <a:endCxn id="16" idx="0"/>
          </p:cNvCxnSpPr>
          <p:nvPr/>
        </p:nvCxnSpPr>
        <p:spPr bwMode="auto">
          <a:xfrm>
            <a:off x="1558516" y="3688344"/>
            <a:ext cx="1" cy="2708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86335" y="3959168"/>
            <a:ext cx="2344363" cy="723899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6334" y="4361778"/>
            <a:ext cx="11704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556766" y="4361778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Row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6" name="Flowchart: Magnetic Disk 35"/>
          <p:cNvSpPr/>
          <p:nvPr/>
        </p:nvSpPr>
        <p:spPr bwMode="auto">
          <a:xfrm>
            <a:off x="3613706" y="3688344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Flowchart: Magnetic Disk 36"/>
          <p:cNvSpPr/>
          <p:nvPr/>
        </p:nvSpPr>
        <p:spPr bwMode="auto">
          <a:xfrm>
            <a:off x="3613706" y="4487663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RT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Flowchart: Alternate Process 55"/>
          <p:cNvSpPr/>
          <p:nvPr/>
        </p:nvSpPr>
        <p:spPr bwMode="auto">
          <a:xfrm>
            <a:off x="490536" y="5349822"/>
            <a:ext cx="962025" cy="457196"/>
          </a:xfrm>
          <a:prstGeom prst="flowChartAlternate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Client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56764" y="5135055"/>
            <a:ext cx="24881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Client receives: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# of entries seen at RWI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Output of Reducer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585256" y="5127699"/>
            <a:ext cx="26581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Alternate mode: 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Send entries to client</a:t>
            </a:r>
          </a:p>
          <a:p>
            <a:r>
              <a:rPr lang="en-US" sz="1400" b="1" dirty="0" smtClean="0"/>
              <a:t>  instead of </a:t>
            </a:r>
            <a:r>
              <a:rPr lang="en-US" sz="1400" b="1" dirty="0" err="1" smtClean="0"/>
              <a:t>Rtable</a:t>
            </a:r>
            <a:r>
              <a:rPr lang="en-US" sz="1400" b="1" dirty="0" smtClean="0"/>
              <a:t> or </a:t>
            </a:r>
            <a:r>
              <a:rPr lang="en-US" sz="1400" b="1" dirty="0" err="1" smtClean="0"/>
              <a:t>RTtable</a:t>
            </a:r>
            <a:endParaRPr lang="en-US" sz="1400" b="1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257175" y="1428750"/>
            <a:ext cx="2647950" cy="34630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08760" y="1614148"/>
            <a:ext cx="1083331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Scan-time Iterator </a:t>
            </a:r>
          </a:p>
          <a:p>
            <a:pPr algn="ctr"/>
            <a:r>
              <a:rPr lang="en-US" sz="1400" b="1" dirty="0" smtClean="0"/>
              <a:t>on Table A</a:t>
            </a:r>
            <a:endParaRPr lang="en-US" sz="1400" b="1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5805041" y="2796182"/>
            <a:ext cx="545282" cy="257312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805041" y="2426850"/>
            <a:ext cx="545282" cy="257312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5879808" y="3237842"/>
            <a:ext cx="39574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0" name="Flowchart: Magnetic Disk 69"/>
          <p:cNvSpPr/>
          <p:nvPr/>
        </p:nvSpPr>
        <p:spPr bwMode="auto">
          <a:xfrm>
            <a:off x="5891943" y="2051974"/>
            <a:ext cx="371475" cy="304758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1" name="Right Arrow 70"/>
          <p:cNvSpPr/>
          <p:nvPr/>
        </p:nvSpPr>
        <p:spPr bwMode="auto">
          <a:xfrm>
            <a:off x="5879808" y="3427597"/>
            <a:ext cx="383610" cy="213718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50323" y="2063063"/>
            <a:ext cx="1553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Accumulo Table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50323" y="2401617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Core Feature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50323" y="2743498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Optional Feature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50323" y="3067132"/>
            <a:ext cx="221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Intra-process Data Flow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350323" y="3380567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Network Data Flow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5686425" y="1895475"/>
            <a:ext cx="2876363" cy="19145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33889" y="1727127"/>
            <a:ext cx="58143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Key</a:t>
            </a:r>
            <a:endParaRPr lang="en-US" sz="1400" b="1" dirty="0"/>
          </a:p>
        </p:txBody>
      </p:sp>
      <p:sp>
        <p:nvSpPr>
          <p:cNvPr id="38" name="Right Arrow 37"/>
          <p:cNvSpPr/>
          <p:nvPr/>
        </p:nvSpPr>
        <p:spPr bwMode="auto">
          <a:xfrm rot="1859863">
            <a:off x="2582916" y="4350722"/>
            <a:ext cx="1103161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2684907" y="4015537"/>
            <a:ext cx="9287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4" name="Right Arrow 53"/>
          <p:cNvSpPr/>
          <p:nvPr/>
        </p:nvSpPr>
        <p:spPr bwMode="auto">
          <a:xfrm rot="5400000">
            <a:off x="638172" y="4878085"/>
            <a:ext cx="666755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OneTable: Components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1076325" y="1514475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  <a:endCxn id="9" idx="0"/>
          </p:cNvCxnSpPr>
          <p:nvPr/>
        </p:nvCxnSpPr>
        <p:spPr bwMode="auto">
          <a:xfrm flipH="1">
            <a:off x="1558516" y="2257425"/>
            <a:ext cx="3584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971550" y="2562225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71550" y="3194999"/>
            <a:ext cx="1173932" cy="493345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cxnSp>
        <p:nvCxnSpPr>
          <p:cNvPr id="13" name="Straight Arrow Connector 12"/>
          <p:cNvCxnSpPr>
            <a:stCxn id="9" idx="2"/>
            <a:endCxn id="12" idx="0"/>
          </p:cNvCxnSpPr>
          <p:nvPr/>
        </p:nvCxnSpPr>
        <p:spPr bwMode="auto">
          <a:xfrm>
            <a:off x="1558516" y="2886075"/>
            <a:ext cx="0" cy="3089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>
            <a:stCxn id="12" idx="2"/>
            <a:endCxn id="16" idx="0"/>
          </p:cNvCxnSpPr>
          <p:nvPr/>
        </p:nvCxnSpPr>
        <p:spPr bwMode="auto">
          <a:xfrm>
            <a:off x="1558516" y="3688344"/>
            <a:ext cx="1" cy="2708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86335" y="3959168"/>
            <a:ext cx="2344363" cy="723899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6334" y="4361778"/>
            <a:ext cx="11704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556766" y="4361778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Row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6" name="Flowchart: Magnetic Disk 35"/>
          <p:cNvSpPr/>
          <p:nvPr/>
        </p:nvSpPr>
        <p:spPr bwMode="auto">
          <a:xfrm>
            <a:off x="3613706" y="3688344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Flowchart: Magnetic Disk 36"/>
          <p:cNvSpPr/>
          <p:nvPr/>
        </p:nvSpPr>
        <p:spPr bwMode="auto">
          <a:xfrm>
            <a:off x="3613706" y="4487663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RT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Flowchart: Alternate Process 55"/>
          <p:cNvSpPr/>
          <p:nvPr/>
        </p:nvSpPr>
        <p:spPr bwMode="auto">
          <a:xfrm>
            <a:off x="490536" y="5349822"/>
            <a:ext cx="962025" cy="457196"/>
          </a:xfrm>
          <a:prstGeom prst="flowChartAlternate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Client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57175" y="1428750"/>
            <a:ext cx="2647950" cy="34630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3149306" y="1428750"/>
            <a:ext cx="1581150" cy="752475"/>
          </a:xfrm>
          <a:prstGeom prst="wedgeRectCallout">
            <a:avLst>
              <a:gd name="adj1" fmla="val -116792"/>
              <a:gd name="adj2" fmla="val 121994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Filter: parse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every entry’s column qualifier</a:t>
            </a:r>
          </a:p>
        </p:txBody>
      </p:sp>
      <p:sp>
        <p:nvSpPr>
          <p:cNvPr id="54" name="Right Arrow 53"/>
          <p:cNvSpPr/>
          <p:nvPr/>
        </p:nvSpPr>
        <p:spPr bwMode="auto">
          <a:xfrm rot="5400000">
            <a:off x="638172" y="4878085"/>
            <a:ext cx="666755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859863">
            <a:off x="2582916" y="4350722"/>
            <a:ext cx="1103161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2684907" y="4015537"/>
            <a:ext cx="9287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Rectangular Callout 34"/>
          <p:cNvSpPr/>
          <p:nvPr/>
        </p:nvSpPr>
        <p:spPr bwMode="auto">
          <a:xfrm>
            <a:off x="3149306" y="2748712"/>
            <a:ext cx="2329894" cy="491432"/>
          </a:xfrm>
          <a:prstGeom prst="wedgeRectCallout">
            <a:avLst>
              <a:gd name="adj1" fmla="val -96565"/>
              <a:gd name="adj2" fmla="val 92088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Arbitrary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processing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need not preserve row/order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1553409" y="5561302"/>
            <a:ext cx="1351716" cy="491432"/>
          </a:xfrm>
          <a:prstGeom prst="wedgeRectCallout">
            <a:avLst>
              <a:gd name="adj1" fmla="val -36669"/>
              <a:gd name="adj2" fmla="val -231593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Controls seek()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Range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3149307" y="5561302"/>
            <a:ext cx="1775118" cy="491432"/>
          </a:xfrm>
          <a:prstGeom prst="wedgeRectCallout">
            <a:avLst>
              <a:gd name="adj1" fmla="val -74120"/>
              <a:gd name="adj2" fmla="val -33625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BatchWriter</a:t>
            </a:r>
            <a:endParaRPr lang="en-US" sz="1400" b="1" dirty="0" smtClean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closed at finalize()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11406" y="3688344"/>
            <a:ext cx="44135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/>
              <a:t>Minutia: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Row filter reduces #entries read from disk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Column filter </a:t>
            </a:r>
          </a:p>
          <a:p>
            <a:pPr marL="4000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does </a:t>
            </a:r>
            <a:r>
              <a:rPr lang="en-US" sz="1400" b="1" i="1" dirty="0" smtClean="0"/>
              <a:t>not</a:t>
            </a:r>
            <a:r>
              <a:rPr lang="en-US" sz="1400" b="1" dirty="0" smtClean="0"/>
              <a:t> reduce #entries read from disk</a:t>
            </a:r>
          </a:p>
          <a:p>
            <a:pPr marL="4000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does reduce #entries seen downstream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Column &amp; Row filter transmitted as D4M Strings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If entries sent to client instead of tables,</a:t>
            </a:r>
          </a:p>
          <a:p>
            <a:pPr marL="4000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Extra iterators must preserve order</a:t>
            </a:r>
          </a:p>
          <a:p>
            <a:pPr marL="4000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Row filter occurs upstream</a:t>
            </a:r>
          </a:p>
        </p:txBody>
      </p:sp>
    </p:spTree>
    <p:extLst>
      <p:ext uri="{BB962C8B-B14F-4D97-AF65-F5344CB8AC3E}">
        <p14:creationId xmlns:p14="http://schemas.microsoft.com/office/powerpoint/2010/main" val="22558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/>
              <a:t>Download, install, test, see examples, use as a library. Maven build cycle.</a:t>
            </a:r>
          </a:p>
          <a:p>
            <a:r>
              <a:rPr lang="en-US" sz="1800" dirty="0" smtClean="0"/>
              <a:t>Motivating algorithm: </a:t>
            </a:r>
            <a:r>
              <a:rPr lang="en-US" sz="1800" dirty="0" err="1" smtClean="0"/>
              <a:t>AdjBFS</a:t>
            </a:r>
            <a:r>
              <a:rPr lang="en-US" sz="1800" dirty="0" smtClean="0"/>
              <a:t> w/ degree filtering </a:t>
            </a:r>
          </a:p>
          <a:p>
            <a:pPr lvl="1"/>
            <a:r>
              <a:rPr lang="en-US" sz="1600" dirty="0" smtClean="0"/>
              <a:t>Specifying Column Visibilities &amp; Authorizations</a:t>
            </a:r>
          </a:p>
          <a:p>
            <a:r>
              <a:rPr lang="en-US" sz="1800" dirty="0" smtClean="0"/>
              <a:t>Three Graph Schemas: </a:t>
            </a:r>
            <a:r>
              <a:rPr lang="en-US" sz="1600" dirty="0" smtClean="0"/>
              <a:t>Adjacency</a:t>
            </a:r>
            <a:r>
              <a:rPr lang="en-US" sz="1600" dirty="0"/>
              <a:t>, Incidence, </a:t>
            </a:r>
            <a:r>
              <a:rPr lang="en-US" sz="1600" dirty="0" smtClean="0"/>
              <a:t>Single-Table</a:t>
            </a:r>
          </a:p>
          <a:p>
            <a:pPr lvl="1"/>
            <a:r>
              <a:rPr lang="en-US" sz="1600" dirty="0" smtClean="0"/>
              <a:t>Degree Tables and utility functions to help ingest</a:t>
            </a:r>
          </a:p>
          <a:p>
            <a:r>
              <a:rPr lang="en-US" sz="1800" dirty="0" smtClean="0"/>
              <a:t>Mapping to </a:t>
            </a:r>
            <a:r>
              <a:rPr lang="en-US" sz="1800" dirty="0" err="1" smtClean="0"/>
              <a:t>GraphBLAS</a:t>
            </a:r>
            <a:endParaRPr lang="en-US" sz="1800" dirty="0" smtClean="0"/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/>
              <a:t>OneTable</a:t>
            </a:r>
            <a:r>
              <a:rPr lang="en-US" sz="1600" dirty="0" smtClean="0"/>
              <a:t>, </a:t>
            </a:r>
            <a:r>
              <a:rPr lang="en-US" sz="1600" dirty="0"/>
              <a:t>Reducer, D4M String format, </a:t>
            </a:r>
            <a:r>
              <a:rPr lang="en-US" sz="1600" dirty="0" err="1" smtClean="0"/>
              <a:t>ApplyOp</a:t>
            </a:r>
            <a:endParaRPr lang="en-US" sz="1600" dirty="0" smtClean="0"/>
          </a:p>
          <a:p>
            <a:pPr lvl="1"/>
            <a:r>
              <a:rPr lang="en-US" sz="1600" dirty="0" err="1" smtClean="0"/>
              <a:t>TwoTableIterator</a:t>
            </a:r>
            <a:r>
              <a:rPr lang="en-US" sz="1600" dirty="0" smtClean="0"/>
              <a:t>, </a:t>
            </a:r>
            <a:r>
              <a:rPr lang="en-US" sz="1600" dirty="0" err="1" smtClean="0"/>
              <a:t>RemoteSourceIterator</a:t>
            </a:r>
            <a:r>
              <a:rPr lang="en-US" sz="1600" dirty="0" smtClean="0"/>
              <a:t>, </a:t>
            </a:r>
            <a:r>
              <a:rPr lang="en-US" sz="1600" dirty="0" err="1" smtClean="0"/>
              <a:t>DynamicIterator</a:t>
            </a:r>
            <a:r>
              <a:rPr lang="en-US" sz="1600" dirty="0" smtClean="0"/>
              <a:t>, </a:t>
            </a:r>
            <a:r>
              <a:rPr lang="en-US" sz="1600" dirty="0" err="1" smtClean="0"/>
              <a:t>EWiseOp</a:t>
            </a:r>
            <a:endParaRPr lang="en-US" sz="1600" dirty="0" smtClean="0"/>
          </a:p>
          <a:p>
            <a:pPr lvl="1"/>
            <a:r>
              <a:rPr lang="en-US" sz="1600" dirty="0" err="1"/>
              <a:t>TwoTable</a:t>
            </a:r>
            <a:r>
              <a:rPr lang="en-US" sz="1600" dirty="0"/>
              <a:t> variants: </a:t>
            </a:r>
            <a:r>
              <a:rPr lang="en-US" sz="1600" dirty="0" err="1" smtClean="0"/>
              <a:t>TwoTableROW</a:t>
            </a:r>
            <a:r>
              <a:rPr lang="en-US" sz="1600" dirty="0" smtClean="0"/>
              <a:t>, </a:t>
            </a:r>
            <a:r>
              <a:rPr lang="en-US" sz="1600" dirty="0" err="1" smtClean="0"/>
              <a:t>TwoTableEWISE</a:t>
            </a:r>
            <a:r>
              <a:rPr lang="en-US" sz="1600" dirty="0"/>
              <a:t>, </a:t>
            </a:r>
            <a:r>
              <a:rPr lang="en-US" sz="1600" dirty="0" err="1" smtClean="0"/>
              <a:t>TwoTableNONE</a:t>
            </a:r>
            <a:endParaRPr lang="en-US" sz="1600" dirty="0" smtClean="0"/>
          </a:p>
          <a:p>
            <a:pPr lvl="2"/>
            <a:r>
              <a:rPr lang="en-US" sz="1300" dirty="0" err="1"/>
              <a:t>TwoTableROW</a:t>
            </a:r>
            <a:r>
              <a:rPr lang="en-US" sz="1300" dirty="0"/>
              <a:t> </a:t>
            </a:r>
            <a:r>
              <a:rPr lang="en-US" sz="1300" dirty="0" smtClean="0"/>
              <a:t>variants: </a:t>
            </a:r>
            <a:r>
              <a:rPr lang="en-US" sz="1300" dirty="0" err="1" smtClean="0"/>
              <a:t>RowMultiplyOp</a:t>
            </a:r>
            <a:r>
              <a:rPr lang="en-US" sz="1300" dirty="0"/>
              <a:t>, </a:t>
            </a:r>
            <a:r>
              <a:rPr lang="en-US" sz="1300" dirty="0" err="1" smtClean="0"/>
              <a:t>CartesianRowMultiply</a:t>
            </a:r>
            <a:r>
              <a:rPr lang="en-US" sz="1300" dirty="0" smtClean="0"/>
              <a:t> (&amp; </a:t>
            </a:r>
            <a:r>
              <a:rPr lang="en-US" sz="1300" dirty="0" err="1" smtClean="0"/>
              <a:t>MultiplyOp</a:t>
            </a:r>
            <a:r>
              <a:rPr lang="en-US" sz="1300" dirty="0" smtClean="0"/>
              <a:t>), </a:t>
            </a:r>
            <a:r>
              <a:rPr lang="en-US" sz="1300" dirty="0" err="1" smtClean="0"/>
              <a:t>SelectorRowMultiply</a:t>
            </a:r>
            <a:endParaRPr lang="en-US" sz="1300" dirty="0" smtClean="0"/>
          </a:p>
          <a:p>
            <a:pPr lvl="1"/>
            <a:r>
              <a:rPr lang="en-US" sz="1600" dirty="0" err="1" smtClean="0"/>
              <a:t>TableMult</a:t>
            </a:r>
            <a:r>
              <a:rPr lang="en-US" sz="1600" dirty="0" smtClean="0"/>
              <a:t> </a:t>
            </a:r>
            <a:r>
              <a:rPr lang="en-US" sz="1600" dirty="0"/>
              <a:t>as </a:t>
            </a:r>
            <a:r>
              <a:rPr lang="en-US" sz="1600" dirty="0" err="1" smtClean="0"/>
              <a:t>TwoTableROW</a:t>
            </a:r>
            <a:endParaRPr lang="en-US" sz="1600" dirty="0" smtClean="0"/>
          </a:p>
          <a:p>
            <a:pPr lvl="1"/>
            <a:r>
              <a:rPr lang="en-US" sz="1600" dirty="0" err="1" smtClean="0"/>
              <a:t>SimpleTwoScalar</a:t>
            </a:r>
            <a:r>
              <a:rPr lang="en-US" sz="1600" dirty="0"/>
              <a:t>: </a:t>
            </a:r>
            <a:r>
              <a:rPr lang="en-US" sz="1600" dirty="0" err="1" smtClean="0"/>
              <a:t>MathTwoScalar</a:t>
            </a:r>
            <a:r>
              <a:rPr lang="en-US" sz="1600" dirty="0"/>
              <a:t>, </a:t>
            </a:r>
            <a:r>
              <a:rPr lang="en-US" sz="1600" dirty="0" err="1"/>
              <a:t>ConstantTwoScalar</a:t>
            </a:r>
            <a:endParaRPr lang="en-US" sz="1600" dirty="0" smtClean="0"/>
          </a:p>
          <a:p>
            <a:r>
              <a:rPr lang="en-US" sz="1800" dirty="0" smtClean="0"/>
              <a:t>Algorithms: </a:t>
            </a:r>
            <a:r>
              <a:rPr lang="en-US" sz="1600" dirty="0" err="1" smtClean="0"/>
              <a:t>EdgeBFS</a:t>
            </a:r>
            <a:r>
              <a:rPr lang="en-US" sz="1600" dirty="0" smtClean="0"/>
              <a:t>, </a:t>
            </a:r>
            <a:r>
              <a:rPr lang="en-US" sz="1600" dirty="0" err="1" smtClean="0"/>
              <a:t>SingleBFS</a:t>
            </a:r>
            <a:r>
              <a:rPr lang="en-US" sz="1600" dirty="0" smtClean="0"/>
              <a:t>, </a:t>
            </a:r>
            <a:r>
              <a:rPr lang="en-US" sz="1600" dirty="0" err="1" smtClean="0"/>
              <a:t>Jaccard</a:t>
            </a:r>
            <a:r>
              <a:rPr lang="en-US" sz="1600" dirty="0" smtClean="0"/>
              <a:t>, </a:t>
            </a:r>
            <a:r>
              <a:rPr lang="en-US" sz="1600" dirty="0" err="1" smtClean="0"/>
              <a:t>kTrussAdj</a:t>
            </a:r>
            <a:r>
              <a:rPr lang="en-US" sz="1600" dirty="0"/>
              <a:t>, </a:t>
            </a:r>
            <a:r>
              <a:rPr lang="en-US" sz="1600" dirty="0" err="1" smtClean="0"/>
              <a:t>kTrussEdge</a:t>
            </a:r>
            <a:endParaRPr lang="en-US" sz="1600" dirty="0" smtClean="0"/>
          </a:p>
          <a:p>
            <a:r>
              <a:rPr lang="en-US" sz="1800" dirty="0" smtClean="0"/>
              <a:t>Extensions</a:t>
            </a:r>
          </a:p>
          <a:p>
            <a:r>
              <a:rPr lang="en-US" sz="1800" dirty="0" smtClean="0"/>
              <a:t>Topics not covered: </a:t>
            </a:r>
            <a:r>
              <a:rPr lang="en-US" sz="1450" dirty="0" smtClean="0"/>
              <a:t>NMF, Monitoring, Benchmark, Debug, Other </a:t>
            </a:r>
            <a:r>
              <a:rPr lang="en-US" sz="1450" dirty="0" err="1" smtClean="0"/>
              <a:t>algs</a:t>
            </a:r>
            <a:r>
              <a:rPr lang="en-US" sz="1450" dirty="0" smtClean="0"/>
              <a:t>.: TF-IDF, SCC, …</a:t>
            </a:r>
          </a:p>
        </p:txBody>
      </p:sp>
    </p:spTree>
    <p:extLst>
      <p:ext uri="{BB962C8B-B14F-4D97-AF65-F5344CB8AC3E}">
        <p14:creationId xmlns:p14="http://schemas.microsoft.com/office/powerpoint/2010/main" val="27878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Row/Col Filter Format: D4M String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618489"/>
              </p:ext>
            </p:extLst>
          </p:nvPr>
        </p:nvGraphicFramePr>
        <p:xfrm>
          <a:off x="4895850" y="1468755"/>
          <a:ext cx="3985415" cy="3840480"/>
        </p:xfrm>
        <a:graphic>
          <a:graphicData uri="http://schemas.openxmlformats.org/drawingml/2006/table">
            <a:tbl>
              <a:tblPr/>
              <a:tblGrid>
                <a:gridCol w="1307242"/>
                <a:gridCol w="2678173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D4M String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Range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(-inf,+inf)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:,c,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(-inf,c]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f,:,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[f,+inf)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b,:,g</a:t>
                      </a:r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[b,g]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b,:,</a:t>
                      </a:r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g,x</a:t>
                      </a:r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[b,g] U [c,c)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[x,x)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x,z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[x,x) U [z,z)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x,z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,: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[x,x) U [z,+inf)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["","") (the empty string row)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,a,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["","") U [a,a)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,:,</a:t>
                      </a:r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b,f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,:,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["",b] U [f,+</a:t>
                      </a:r>
                      <a:r>
                        <a:rPr lang="en-US" dirty="0" err="1">
                          <a:effectLst/>
                        </a:rPr>
                        <a:t>inf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61950" y="1213104"/>
            <a:ext cx="4419599" cy="4904232"/>
          </a:xfrm>
        </p:spPr>
        <p:txBody>
          <a:bodyPr/>
          <a:lstStyle/>
          <a:p>
            <a:r>
              <a:rPr lang="en-US" dirty="0" smtClean="0"/>
              <a:t>Graphulo controls row and column filtering in server-side iterators.  Benefits:</a:t>
            </a:r>
          </a:p>
          <a:p>
            <a:pPr lvl="1"/>
            <a:r>
              <a:rPr lang="en-US" dirty="0"/>
              <a:t>Control seeks to disjoint Ranges without needing an SKVI to return / cede control</a:t>
            </a:r>
          </a:p>
          <a:p>
            <a:pPr lvl="2"/>
            <a:r>
              <a:rPr lang="en-US" dirty="0"/>
              <a:t>Enables safe, long-lived </a:t>
            </a:r>
            <a:r>
              <a:rPr lang="en-US" dirty="0" err="1"/>
              <a:t>BatchWriting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pecify </a:t>
            </a:r>
            <a:r>
              <a:rPr lang="en-US" dirty="0"/>
              <a:t>column </a:t>
            </a:r>
            <a:r>
              <a:rPr lang="en-US" dirty="0" smtClean="0"/>
              <a:t>range filter to same precision as Row Ranges (</a:t>
            </a:r>
            <a:r>
              <a:rPr lang="en-US" dirty="0"/>
              <a:t>still reads </a:t>
            </a:r>
            <a:r>
              <a:rPr lang="en-US" dirty="0" smtClean="0"/>
              <a:t>all columns)</a:t>
            </a:r>
          </a:p>
          <a:p>
            <a:r>
              <a:rPr lang="en-US" dirty="0" smtClean="0"/>
              <a:t>Row/Col ranges sent to iterators via IteratorOptions – requires String encoding</a:t>
            </a:r>
          </a:p>
          <a:p>
            <a:pPr lvl="1"/>
            <a:r>
              <a:rPr lang="en-US" dirty="0" smtClean="0"/>
              <a:t>Plain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 smtClean="0"/>
              <a:t> objects don't serialize</a:t>
            </a:r>
          </a:p>
          <a:p>
            <a:pPr lvl="1"/>
            <a:r>
              <a:rPr lang="en-US" dirty="0" smtClean="0"/>
              <a:t>Motivates D4M String format</a:t>
            </a:r>
          </a:p>
          <a:p>
            <a:r>
              <a:rPr lang="en-US" dirty="0" smtClean="0"/>
              <a:t>D4M Strings are 1-1 with Ranges</a:t>
            </a:r>
          </a:p>
          <a:p>
            <a:r>
              <a:rPr lang="en-US" dirty="0" smtClean="0"/>
              <a:t>Utilities convert Ranges </a:t>
            </a:r>
            <a:r>
              <a:rPr lang="en-US" dirty="0" smtClean="0">
                <a:sym typeface="Wingdings" panose="05000000000000000000" pitchFamily="2" charset="2"/>
              </a:rPr>
              <a:t> D4M String</a:t>
            </a:r>
            <a:r>
              <a:rPr lang="en-US" dirty="0" smtClean="0"/>
              <a:t>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GraphuloUtil.d4mRowToRanges( 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GraphuloUtil.rangesToD4MString( 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Similar utilities convert Range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String </a:t>
            </a:r>
          </a:p>
          <a:p>
            <a:pPr lvl="1"/>
            <a:r>
              <a:rPr lang="en-US" dirty="0" smtClean="0"/>
              <a:t>Helper methods for prefix ranges</a:t>
            </a:r>
          </a:p>
          <a:p>
            <a:r>
              <a:rPr lang="en-US" dirty="0" smtClean="0"/>
              <a:t>Empty String and null always have same semantic meaning to prevent confusion</a:t>
            </a:r>
          </a:p>
          <a:p>
            <a:pPr lvl="1"/>
            <a:endParaRPr lang="en-US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4886324" y="5502079"/>
            <a:ext cx="3571876" cy="491432"/>
          </a:xfrm>
          <a:prstGeom prst="wedgeRectCallout">
            <a:avLst>
              <a:gd name="adj1" fmla="val -21733"/>
              <a:gd name="adj2" fmla="val -99795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Arbitrary separator character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latin typeface="Arial" pitchFamily="-110" charset="0"/>
              </a:rPr>
              <a:t>Pick one that never occurs elsewhere in String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66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 bwMode="auto">
          <a:xfrm>
            <a:off x="3914775" y="3317754"/>
            <a:ext cx="410995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8024726" y="952500"/>
            <a:ext cx="0" cy="54006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3914775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Reducer: Big Picture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6735779" y="1400174"/>
            <a:ext cx="1143000" cy="485775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Atablet1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6735779" y="1522968"/>
            <a:ext cx="3584" cy="7259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6735779" y="2253054"/>
            <a:ext cx="619125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RWI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726130" y="2253054"/>
            <a:ext cx="1009650" cy="395926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7354904" y="2312655"/>
            <a:ext cx="7382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8093202" y="1876424"/>
            <a:ext cx="808482" cy="3709195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65523" y="1876424"/>
            <a:ext cx="139259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52309" y="2749137"/>
            <a:ext cx="16782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8" idx="1"/>
            <a:endCxn id="12" idx="0"/>
          </p:cNvCxnSpPr>
          <p:nvPr/>
        </p:nvCxnSpPr>
        <p:spPr bwMode="auto">
          <a:xfrm flipH="1">
            <a:off x="5391410" y="2451017"/>
            <a:ext cx="334720" cy="2981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Flowchart: Magnetic Disk 17"/>
          <p:cNvSpPr/>
          <p:nvPr/>
        </p:nvSpPr>
        <p:spPr bwMode="auto">
          <a:xfrm>
            <a:off x="6737969" y="3928880"/>
            <a:ext cx="1143000" cy="485775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Atablet2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6737969" y="4051674"/>
            <a:ext cx="3584" cy="7259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6737969" y="4781760"/>
            <a:ext cx="619125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RWI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728320" y="4781760"/>
            <a:ext cx="1009650" cy="395926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7357094" y="4841361"/>
            <a:ext cx="7382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67713" y="4405130"/>
            <a:ext cx="139259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54499" y="5277843"/>
            <a:ext cx="16782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21" idx="1"/>
            <a:endCxn id="24" idx="0"/>
          </p:cNvCxnSpPr>
          <p:nvPr/>
        </p:nvCxnSpPr>
        <p:spPr bwMode="auto">
          <a:xfrm flipH="1">
            <a:off x="5393600" y="4979723"/>
            <a:ext cx="334720" cy="2981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1651938" y="3856640"/>
            <a:ext cx="184499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combine(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rot="13495375">
            <a:off x="3167167" y="4571483"/>
            <a:ext cx="1704467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8368381">
            <a:off x="3231983" y="3299305"/>
            <a:ext cx="1555305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1731156" y="4157196"/>
            <a:ext cx="0" cy="5674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Straight Arrow Connector 40"/>
          <p:cNvCxnSpPr>
            <a:stCxn id="47" idx="2"/>
          </p:cNvCxnSpPr>
          <p:nvPr/>
        </p:nvCxnSpPr>
        <p:spPr bwMode="auto">
          <a:xfrm>
            <a:off x="1731157" y="2914575"/>
            <a:ext cx="0" cy="62389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>
          <a:xfrm>
            <a:off x="6376069" y="1031000"/>
            <a:ext cx="158198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opt,env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76069" y="3548863"/>
            <a:ext cx="158198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opt,env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828676" y="2343654"/>
            <a:ext cx="1804962" cy="570921"/>
            <a:chOff x="940165" y="2610760"/>
            <a:chExt cx="1581983" cy="804150"/>
          </a:xfrm>
        </p:grpSpPr>
        <p:sp>
          <p:nvSpPr>
            <p:cNvPr id="47" name="Rectangle 46"/>
            <p:cNvSpPr/>
            <p:nvPr/>
          </p:nvSpPr>
          <p:spPr>
            <a:xfrm>
              <a:off x="940165" y="2981402"/>
              <a:ext cx="1581982" cy="433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alt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opt,</a:t>
              </a:r>
              <a:r>
                <a:rPr lang="en-US" altLang="en-US" sz="1400" b="1" dirty="0" err="1">
                  <a:solidFill>
                    <a:srgbClr val="000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alt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altLang="en-US" sz="3600" dirty="0">
                <a:latin typeface="Arial" panose="020B0604020202020204" pitchFamily="34" charset="0"/>
              </a:endParaRPr>
            </a:p>
          </p:txBody>
        </p:sp>
        <p:sp>
          <p:nvSpPr>
            <p:cNvPr id="48" name="Rectangle 1"/>
            <p:cNvSpPr>
              <a:spLocks noChangeArrowheads="1"/>
            </p:cNvSpPr>
            <p:nvPr/>
          </p:nvSpPr>
          <p:spPr bwMode="auto">
            <a:xfrm>
              <a:off x="940166" y="2610760"/>
              <a:ext cx="1581982" cy="4335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>
                  <a:solidFill>
                    <a:srgbClr val="000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 </a:t>
              </a:r>
              <a:r>
                <a:rPr lang="en-US" alt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Reducer();</a:t>
              </a:r>
              <a:endParaRPr lang="en-US" altLang="en-US" sz="3600" dirty="0">
                <a:latin typeface="Arial" panose="020B0604020202020204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896235" y="4721834"/>
            <a:ext cx="16782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getForClient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1731156" y="5029611"/>
            <a:ext cx="0" cy="5674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1310704" y="5594249"/>
            <a:ext cx="84090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914774" y="1126477"/>
            <a:ext cx="157092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TabletServer</a:t>
            </a:r>
          </a:p>
          <a:p>
            <a:r>
              <a:rPr lang="en-US" sz="1400" b="1" dirty="0" smtClean="0"/>
              <a:t>hosting Atablet1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914774" y="5714227"/>
            <a:ext cx="157092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TabletServer</a:t>
            </a:r>
          </a:p>
          <a:p>
            <a:r>
              <a:rPr lang="en-US" sz="1400" b="1" dirty="0" smtClean="0"/>
              <a:t>hosting Atablet2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762875" y="5716944"/>
            <a:ext cx="13811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 smtClean="0"/>
              <a:t>TabletServers</a:t>
            </a:r>
            <a:endParaRPr lang="en-US" sz="1400" b="1" dirty="0" smtClean="0"/>
          </a:p>
          <a:p>
            <a:pPr algn="r"/>
            <a:r>
              <a:rPr lang="en-US" sz="1400" b="1" dirty="0"/>
              <a:t>f</a:t>
            </a:r>
            <a:r>
              <a:rPr lang="en-US" sz="1400" b="1" dirty="0" smtClean="0"/>
              <a:t>or </a:t>
            </a:r>
            <a:r>
              <a:rPr lang="en-US" sz="1400" b="1" dirty="0" err="1" smtClean="0"/>
              <a:t>Rtable</a:t>
            </a:r>
            <a:endParaRPr 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73365" y="5929670"/>
            <a:ext cx="73600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1651938" y="3538468"/>
            <a:ext cx="1274408" cy="307777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-110" charset="0"/>
              </a:rPr>
              <a:t>One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Table()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71261" y="1126477"/>
            <a:ext cx="2519787" cy="9540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Goal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Gather reduced dim.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info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from entries seen at server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&amp; send to client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33439" y="2589379"/>
            <a:ext cx="1795462" cy="10302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Reducer: Interface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1076325" y="1514475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  <a:endCxn id="9" idx="0"/>
          </p:cNvCxnSpPr>
          <p:nvPr/>
        </p:nvCxnSpPr>
        <p:spPr bwMode="auto">
          <a:xfrm flipH="1">
            <a:off x="1558516" y="2257425"/>
            <a:ext cx="3584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971550" y="2562225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71550" y="3194999"/>
            <a:ext cx="1173932" cy="493345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cxnSp>
        <p:nvCxnSpPr>
          <p:cNvPr id="13" name="Straight Arrow Connector 12"/>
          <p:cNvCxnSpPr>
            <a:stCxn id="9" idx="2"/>
            <a:endCxn id="12" idx="0"/>
          </p:cNvCxnSpPr>
          <p:nvPr/>
        </p:nvCxnSpPr>
        <p:spPr bwMode="auto">
          <a:xfrm>
            <a:off x="1558516" y="2886075"/>
            <a:ext cx="0" cy="3089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>
            <a:stCxn id="12" idx="2"/>
            <a:endCxn id="16" idx="0"/>
          </p:cNvCxnSpPr>
          <p:nvPr/>
        </p:nvCxnSpPr>
        <p:spPr bwMode="auto">
          <a:xfrm>
            <a:off x="1558516" y="3688344"/>
            <a:ext cx="1" cy="2708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86335" y="3959168"/>
            <a:ext cx="2344363" cy="723899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6334" y="4361778"/>
            <a:ext cx="11704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556766" y="4361778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Row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6" name="Flowchart: Magnetic Disk 35"/>
          <p:cNvSpPr/>
          <p:nvPr/>
        </p:nvSpPr>
        <p:spPr bwMode="auto">
          <a:xfrm>
            <a:off x="3613706" y="3688344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Flowchart: Magnetic Disk 36"/>
          <p:cNvSpPr/>
          <p:nvPr/>
        </p:nvSpPr>
        <p:spPr bwMode="auto">
          <a:xfrm>
            <a:off x="3613706" y="4487663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RT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Flowchart: Alternate Process 55"/>
          <p:cNvSpPr/>
          <p:nvPr/>
        </p:nvSpPr>
        <p:spPr bwMode="auto">
          <a:xfrm>
            <a:off x="490536" y="5349822"/>
            <a:ext cx="962025" cy="457196"/>
          </a:xfrm>
          <a:prstGeom prst="flowChartAlternate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Client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57175" y="1428750"/>
            <a:ext cx="2647950" cy="34630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4" name="Right Arrow 53"/>
          <p:cNvSpPr/>
          <p:nvPr/>
        </p:nvSpPr>
        <p:spPr bwMode="auto">
          <a:xfrm rot="5400000">
            <a:off x="638172" y="4878085"/>
            <a:ext cx="666755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859863">
            <a:off x="2582916" y="4350722"/>
            <a:ext cx="1103161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2684907" y="4015537"/>
            <a:ext cx="9287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85256" y="3502291"/>
            <a:ext cx="41277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Reducer is a unary operation</a:t>
            </a:r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Has “zero” state</a:t>
            </a:r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Updates state after each entry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1" dirty="0" smtClean="0"/>
              <a:t>Sends state as byte[] to client</a:t>
            </a:r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Client reconstructs state from byte[]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ReducerSerializable</a:t>
            </a:r>
            <a:r>
              <a:rPr lang="en-US" sz="1400" b="1" dirty="0" smtClean="0"/>
              <a:t> – easier to use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400" b="1" dirty="0"/>
              <a:t>Akin to </a:t>
            </a:r>
            <a:r>
              <a:rPr lang="en-US" sz="1400" b="1" dirty="0" err="1" smtClean="0"/>
              <a:t>Monoid</a:t>
            </a:r>
            <a:r>
              <a:rPr lang="en-US" sz="1400" b="1" dirty="0" smtClean="0"/>
              <a:t>; set E closed under op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400" b="1" dirty="0" smtClean="0"/>
              <a:t>Handles serialization of objects to byte[]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30066" y="1266055"/>
            <a:ext cx="6199133" cy="2031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options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another)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hasTopForClient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44424" y="4318400"/>
            <a:ext cx="1194816" cy="410605"/>
          </a:xfrm>
          <a:prstGeom prst="ellipse">
            <a:avLst/>
          </a:prstGeom>
          <a:noFill/>
          <a:ln w="63500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85924" y="5208056"/>
            <a:ext cx="7058343" cy="11695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</a:t>
            </a:r>
            <a:b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ReducerSerializable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Serializable&gt;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getSerializableForClient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27" name="Rectangular Callout 26"/>
          <p:cNvSpPr/>
          <p:nvPr/>
        </p:nvSpPr>
        <p:spPr bwMode="auto">
          <a:xfrm>
            <a:off x="6895386" y="1116786"/>
            <a:ext cx="1941215" cy="330894"/>
          </a:xfrm>
          <a:prstGeom prst="wedgeRectCallout">
            <a:avLst>
              <a:gd name="adj1" fmla="val -83676"/>
              <a:gd name="adj2" fmla="val 234423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Reset to “zero” state</a:t>
            </a:r>
          </a:p>
        </p:txBody>
      </p:sp>
      <p:sp>
        <p:nvSpPr>
          <p:cNvPr id="28" name="Rectangular Callout 27"/>
          <p:cNvSpPr/>
          <p:nvPr/>
        </p:nvSpPr>
        <p:spPr bwMode="auto">
          <a:xfrm>
            <a:off x="3613705" y="723900"/>
            <a:ext cx="3001519" cy="497385"/>
          </a:xfrm>
          <a:prstGeom prst="wedgeRectCallout">
            <a:avLst>
              <a:gd name="adj1" fmla="val 17891"/>
              <a:gd name="adj2" fmla="val 112645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init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: Parse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options, other setup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baseline="0" dirty="0" err="1" smtClean="0">
                <a:latin typeface="Arial" pitchFamily="-110" charset="0"/>
              </a:rPr>
              <a:t>env</a:t>
            </a:r>
            <a:r>
              <a:rPr lang="en-US" sz="1200" b="1" baseline="0" dirty="0" smtClean="0">
                <a:latin typeface="Arial" pitchFamily="-110" charset="0"/>
              </a:rPr>
              <a:t> is null when created at client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Rectangular Callout 28"/>
          <p:cNvSpPr/>
          <p:nvPr/>
        </p:nvSpPr>
        <p:spPr bwMode="auto">
          <a:xfrm>
            <a:off x="7130833" y="2020688"/>
            <a:ext cx="1470319" cy="425339"/>
          </a:xfrm>
          <a:prstGeom prst="wedgeRectCallout">
            <a:avLst>
              <a:gd name="adj1" fmla="val -138118"/>
              <a:gd name="adj2" fmla="val 19441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Update state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with one entry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0" name="Rectangular Callout 29"/>
          <p:cNvSpPr/>
          <p:nvPr/>
        </p:nvSpPr>
        <p:spPr bwMode="auto">
          <a:xfrm>
            <a:off x="6895387" y="2492694"/>
            <a:ext cx="1705766" cy="425339"/>
          </a:xfrm>
          <a:prstGeom prst="wedgeRectCallout">
            <a:avLst>
              <a:gd name="adj1" fmla="val -105842"/>
              <a:gd name="adj2" fmla="val -45501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Update state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with another state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ular Callout 30"/>
          <p:cNvSpPr/>
          <p:nvPr/>
        </p:nvSpPr>
        <p:spPr bwMode="auto">
          <a:xfrm>
            <a:off x="6203090" y="2988887"/>
            <a:ext cx="2398063" cy="425339"/>
          </a:xfrm>
          <a:prstGeom prst="wedgeRectCallout">
            <a:avLst>
              <a:gd name="adj1" fmla="val -75170"/>
              <a:gd name="adj2" fmla="val -112683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Arial" pitchFamily="-110" charset="0"/>
              </a:rPr>
              <a:t>Do I </a:t>
            </a:r>
            <a:r>
              <a:rPr lang="en-US" sz="1400" b="1" dirty="0" smtClean="0">
                <a:latin typeface="Arial" pitchFamily="-110" charset="0"/>
              </a:rPr>
              <a:t>have something useful to send the client?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3" name="Rectangular Callout 42"/>
          <p:cNvSpPr/>
          <p:nvPr/>
        </p:nvSpPr>
        <p:spPr bwMode="auto">
          <a:xfrm>
            <a:off x="3742562" y="3223460"/>
            <a:ext cx="1593395" cy="260578"/>
          </a:xfrm>
          <a:prstGeom prst="wedgeRectCallout">
            <a:avLst>
              <a:gd name="adj1" fmla="val -30605"/>
              <a:gd name="adj2" fmla="val -130960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Arial" pitchFamily="-110" charset="0"/>
              </a:rPr>
              <a:t>To send to client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example: </a:t>
            </a:r>
            <a:r>
              <a:rPr lang="en-US" dirty="0" err="1" smtClean="0"/>
              <a:t>GatherColQ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0625" y="914400"/>
            <a:ext cx="7702750" cy="54784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GatherColQReducer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ReducerSerializable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&lt;String&gt;&gt;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tmpTextColQ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k.getColumnQualifier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tmpTextColQ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another)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.addAll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(another)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hasTopForClient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.isEmpty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getSerializableForClient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14975" y="1800225"/>
            <a:ext cx="2687193" cy="742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Gathers set of unique column qualifiers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of all seen entries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for transmission to client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514974" y="4261738"/>
            <a:ext cx="2687193" cy="742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Used in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</a:t>
            </a:r>
            <a:r>
              <a:rPr kumimoji="0" lang="en-US" sz="14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AdjBFS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to gather nodes reached in current BFS step &amp; send to client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14774" y="5890513"/>
            <a:ext cx="4287393" cy="502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In Graphulo,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GatherColQReducer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is generalized to </a:t>
            </a:r>
            <a:r>
              <a:rPr kumimoji="0" lang="en-US" sz="1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GatherReducer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, for any part of a Key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OneTable: Method Call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9543" y="1202901"/>
            <a:ext cx="9052190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#entries processed at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RemoteWriteIterator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client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OneTable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Input, output table names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clientResultMap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whether to use RWI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AScanIteratorPriority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Scan-time iterator priority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reducerOpts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Applies at RWI and/or client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output tables; priority matters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rowFilter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D4M String format “c1,:,c3,c8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,”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colFilter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D4M String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midIterator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 iterators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BatchScanner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Optimization: re-use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BatchScanner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544" y="3969035"/>
            <a:ext cx="688895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Blocks until operation finishes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Null or -1 default for most parameters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Reducer mutated if given; must be </a:t>
            </a:r>
            <a:r>
              <a:rPr lang="en-US" b="1" dirty="0" err="1" smtClean="0"/>
              <a:t>init</a:t>
            </a:r>
            <a:r>
              <a:rPr lang="en-US" b="1" dirty="0" smtClean="0"/>
              <a:t>()'</a:t>
            </a:r>
            <a:r>
              <a:rPr lang="en-US" b="1" dirty="0" err="1" smtClean="0"/>
              <a:t>ed</a:t>
            </a:r>
            <a:r>
              <a:rPr lang="en-US" b="1" dirty="0" smtClean="0"/>
              <a:t> prior to call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 smtClean="0"/>
              <a:t>BatchScanner</a:t>
            </a:r>
            <a:r>
              <a:rPr lang="en-US" b="1" dirty="0" smtClean="0"/>
              <a:t> options cleared if given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 smtClean="0"/>
              <a:t>clientResultMap</a:t>
            </a:r>
            <a:r>
              <a:rPr lang="en-US" b="1" dirty="0" smtClean="0"/>
              <a:t> filled with entries if given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761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ApplyOp</a:t>
            </a:r>
            <a:r>
              <a:rPr lang="en-US" dirty="0" smtClean="0"/>
              <a:t>: Easy unary function SKVIs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3208318"/>
            <a:ext cx="8193024" cy="1201757"/>
          </a:xfrm>
        </p:spPr>
        <p:txBody>
          <a:bodyPr/>
          <a:lstStyle/>
          <a:p>
            <a:r>
              <a:rPr lang="en-US" dirty="0" smtClean="0"/>
              <a:t>Easy way to add a custom unary function in the middle of a OneTable or </a:t>
            </a:r>
            <a:r>
              <a:rPr lang="en-US" dirty="0" err="1" smtClean="0"/>
              <a:t>TwoTable</a:t>
            </a:r>
            <a:endParaRPr lang="en-US" dirty="0" smtClean="0"/>
          </a:p>
          <a:p>
            <a:r>
              <a:rPr lang="en-US" dirty="0" err="1" smtClean="0"/>
              <a:t>ApplyOp</a:t>
            </a:r>
            <a:r>
              <a:rPr lang="en-US" dirty="0" smtClean="0"/>
              <a:t> class name passed to </a:t>
            </a:r>
            <a:r>
              <a:rPr lang="en-US" dirty="0" err="1" smtClean="0"/>
              <a:t>ApplyIterator</a:t>
            </a:r>
            <a:r>
              <a:rPr lang="en-US" dirty="0" smtClean="0"/>
              <a:t> as an option: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1667" y="1045697"/>
            <a:ext cx="8720666" cy="2031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Optional: passes seek range to the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called before any apply(). 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seekApplyOp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(Range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columnFamilies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inclusive)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8756" y="4519941"/>
            <a:ext cx="8239756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(priority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ApplyIterator.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itset.addOption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ApplyIterator.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RowToDiagonalApply.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.getName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1603" y="6424086"/>
            <a:ext cx="2694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SKVI: </a:t>
            </a:r>
            <a:r>
              <a:rPr lang="en-US" sz="1400" b="1" dirty="0" err="1" smtClean="0"/>
              <a:t>SortedKeyValueIterator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046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ApplyOp example: RowToDiagonalApply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5488" y="2943224"/>
            <a:ext cx="8193024" cy="3174111"/>
          </a:xfrm>
        </p:spPr>
        <p:txBody>
          <a:bodyPr/>
          <a:lstStyle/>
          <a:p>
            <a:r>
              <a:rPr lang="en-US" dirty="0" smtClean="0"/>
              <a:t>Modify key: set column qualifier equal to row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6924" y="1412528"/>
            <a:ext cx="7810151" cy="13849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Text row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k.getRow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knew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Key(row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EMPTY_TEXT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Iterators.singletonIterator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AbstractMap.SimpleImmutableEntry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&lt;&gt;(knew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/>
              <a:t>TwoTableIterator</a:t>
            </a:r>
            <a:r>
              <a:rPr lang="en-US" sz="1600" dirty="0" smtClean="0"/>
              <a:t>, </a:t>
            </a:r>
            <a:r>
              <a:rPr lang="en-US" sz="1600" dirty="0" err="1" smtClean="0"/>
              <a:t>RemoteSourceIterator</a:t>
            </a:r>
            <a:r>
              <a:rPr lang="en-US" sz="1600" dirty="0" smtClean="0"/>
              <a:t>, </a:t>
            </a:r>
            <a:r>
              <a:rPr lang="en-US" sz="1600" dirty="0" err="1" smtClean="0"/>
              <a:t>DynamicIterator</a:t>
            </a:r>
            <a:r>
              <a:rPr lang="en-US" sz="1600" dirty="0" smtClean="0"/>
              <a:t>, </a:t>
            </a:r>
            <a:r>
              <a:rPr lang="en-US" sz="1600" dirty="0" err="1" smtClean="0"/>
              <a:t>EWiseOp</a:t>
            </a:r>
            <a:endParaRPr lang="en-US" sz="1600" dirty="0" smtClean="0"/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82567" y="370083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SKVI sources – parent local iterator or </a:t>
            </a:r>
            <a:r>
              <a:rPr lang="en-US" dirty="0" err="1" smtClean="0"/>
              <a:t>RemoteSourceIterator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Seek both sources to same Range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Advance sources in lockstep until they match Keys</a:t>
            </a:r>
          </a:p>
          <a:p>
            <a:pPr marL="683117" lvl="1" indent="-457200"/>
            <a:r>
              <a:rPr lang="en-US" dirty="0" smtClean="0"/>
              <a:t>ROW mode: match on Row only</a:t>
            </a:r>
          </a:p>
          <a:p>
            <a:pPr marL="683117" lvl="1" indent="-457200"/>
            <a:r>
              <a:rPr lang="en-US" dirty="0" smtClean="0"/>
              <a:t>EWISE mode: match on Row, Column Family, Colum Qualifier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Call operation on matching entries, emitting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Advance sources after result entries returned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also call an operation on non-matching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RemoteSourceIterator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092533"/>
            <a:ext cx="8193024" cy="5065197"/>
          </a:xfrm>
        </p:spPr>
        <p:txBody>
          <a:bodyPr/>
          <a:lstStyle/>
          <a:p>
            <a:r>
              <a:rPr lang="en-US" dirty="0" smtClean="0"/>
              <a:t>Opens a Connector and Scanner to a remote table</a:t>
            </a:r>
          </a:p>
          <a:p>
            <a:r>
              <a:rPr lang="en-US" dirty="0" smtClean="0"/>
              <a:t>Pass in all credentials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err="1" smtClean="0"/>
              <a:t>instanceName</a:t>
            </a:r>
            <a:endParaRPr lang="en-US" dirty="0" smtClean="0"/>
          </a:p>
          <a:p>
            <a:pPr lvl="1"/>
            <a:r>
              <a:rPr lang="en-US" dirty="0" err="1" smtClean="0"/>
              <a:t>tableName</a:t>
            </a:r>
            <a:endParaRPr lang="en-US" dirty="0" smtClean="0"/>
          </a:p>
          <a:p>
            <a:pPr lvl="1"/>
            <a:r>
              <a:rPr lang="en-US" dirty="0" err="1" smtClean="0"/>
              <a:t>zookeeperHost</a:t>
            </a:r>
            <a:endParaRPr lang="en-US" dirty="0" smtClean="0"/>
          </a:p>
          <a:p>
            <a:pPr lvl="1"/>
            <a:r>
              <a:rPr lang="en-US" dirty="0" smtClean="0"/>
              <a:t>timeout – integer zookeeper timeout</a:t>
            </a:r>
          </a:p>
          <a:p>
            <a:pPr lvl="1"/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/>
              <a:t>authorizations</a:t>
            </a:r>
            <a:endParaRPr lang="en-US" dirty="0" smtClean="0"/>
          </a:p>
          <a:p>
            <a:pPr lvl="1"/>
            <a:r>
              <a:rPr lang="en-US" dirty="0" err="1" smtClean="0"/>
              <a:t>rowRanges</a:t>
            </a:r>
            <a:r>
              <a:rPr lang="en-US" dirty="0" smtClean="0"/>
              <a:t> – D4M String</a:t>
            </a:r>
          </a:p>
          <a:p>
            <a:pPr lvl="1"/>
            <a:r>
              <a:rPr lang="en-US" dirty="0" err="1" smtClean="0"/>
              <a:t>colFilter</a:t>
            </a:r>
            <a:r>
              <a:rPr lang="en-US" dirty="0" smtClean="0"/>
              <a:t> – D4M String</a:t>
            </a:r>
          </a:p>
          <a:p>
            <a:pPr lvl="1"/>
            <a:r>
              <a:rPr lang="en-US" dirty="0" err="1" smtClean="0"/>
              <a:t>doClientSideIterators</a:t>
            </a:r>
            <a:r>
              <a:rPr lang="en-US" dirty="0" smtClean="0"/>
              <a:t> –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diter.*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DynamicIteratorSetting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738254" y="1958167"/>
            <a:ext cx="3696670" cy="742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-110" charset="0"/>
              </a:rPr>
              <a:t>Setup key-by-key, or call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RemoteSourceIterator.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956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/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Topics not covered: </a:t>
            </a:r>
            <a:r>
              <a:rPr lang="en-US" sz="14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NMF, Monitoring, Benchmark, Debug, Other </a:t>
            </a:r>
            <a:r>
              <a:rPr lang="en-US" sz="14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algs</a:t>
            </a:r>
            <a:r>
              <a:rPr lang="en-US" sz="14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.: </a:t>
            </a:r>
            <a:r>
              <a:rPr lang="en-US" sz="14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TF-IDF, SCC, …</a:t>
            </a:r>
            <a:endParaRPr lang="en-US" sz="14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34917" y="967155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DynamicIterator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Load several iterators from a single iterator setting</a:t>
            </a:r>
          </a:p>
          <a:p>
            <a:pPr marL="0" indent="0">
              <a:buNone/>
            </a:pPr>
            <a:r>
              <a:rPr lang="en-US" dirty="0" smtClean="0"/>
              <a:t>Example from utility </a:t>
            </a:r>
            <a:r>
              <a:rPr lang="en-US" dirty="0"/>
              <a:t>function </a:t>
            </a:r>
            <a:r>
              <a:rPr lang="en-US" dirty="0" err="1" smtClean="0"/>
              <a:t>generateDegreeTable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use with </a:t>
            </a:r>
            <a:r>
              <a:rPr lang="en-US" dirty="0" err="1" smtClean="0"/>
              <a:t>RemoteSourceIterator</a:t>
            </a:r>
            <a:r>
              <a:rPr lang="en-US" dirty="0" smtClean="0"/>
              <a:t>, build an options map: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8150" y="2117526"/>
            <a:ext cx="8375650" cy="181588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genDegs</a:t>
            </a:r>
            <a:r>
              <a:rPr lang="en-US" alt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countColumns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Abs0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dis.append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4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.getBytes())))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dis.append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KeyRetainOnlyApply.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PartialKey.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append(DEFAULT_PLUS_ITERATOR)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RemoteWriteIterator.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basicRemoteOpts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Degtable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dis.addToScanner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8150" y="4399549"/>
            <a:ext cx="8267699" cy="13849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Map&lt;String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String&gt; opt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…add other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RemoteSourceIterator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options to opt…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.append(DEFAULT_PLUS_ITERATOR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opt.putAll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dis.buildSettingMap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diter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bs.addScanIterator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RemoteSourceIterator.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EWiseOp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24" y="2762250"/>
            <a:ext cx="8329352" cy="3355086"/>
          </a:xfrm>
        </p:spPr>
        <p:txBody>
          <a:bodyPr/>
          <a:lstStyle/>
          <a:p>
            <a:r>
              <a:rPr lang="en-US" dirty="0" smtClean="0"/>
              <a:t>Class name passed as option to </a:t>
            </a:r>
            <a:r>
              <a:rPr lang="en-US" dirty="0" err="1" smtClean="0"/>
              <a:t>TwoTableIterator</a:t>
            </a:r>
            <a:endParaRPr lang="en-US" dirty="0" smtClean="0"/>
          </a:p>
          <a:p>
            <a:r>
              <a:rPr lang="en-US" dirty="0" err="1" smtClean="0"/>
              <a:t>Mrow</a:t>
            </a:r>
            <a:r>
              <a:rPr lang="en-US" dirty="0" smtClean="0"/>
              <a:t>, </a:t>
            </a:r>
            <a:r>
              <a:rPr lang="en-US" dirty="0" err="1" smtClean="0"/>
              <a:t>McolF</a:t>
            </a:r>
            <a:r>
              <a:rPr lang="en-US" dirty="0" smtClean="0"/>
              <a:t>, </a:t>
            </a:r>
            <a:r>
              <a:rPr lang="en-US" dirty="0" err="1" smtClean="0"/>
              <a:t>McolQ</a:t>
            </a:r>
            <a:r>
              <a:rPr lang="en-US" dirty="0" smtClean="0"/>
              <a:t>, </a:t>
            </a:r>
            <a:r>
              <a:rPr lang="en-US" dirty="0" err="1" smtClean="0"/>
              <a:t>McolVis</a:t>
            </a:r>
            <a:r>
              <a:rPr lang="en-US" dirty="0" smtClean="0"/>
              <a:t> are byte[]s from the matching Keys</a:t>
            </a:r>
          </a:p>
          <a:p>
            <a:pPr lvl="1"/>
            <a:r>
              <a:rPr lang="en-US" dirty="0" smtClean="0"/>
              <a:t>Do not modify them</a:t>
            </a:r>
          </a:p>
          <a:p>
            <a:r>
              <a:rPr lang="en-US" dirty="0" err="1" smtClean="0"/>
              <a:t>Aval</a:t>
            </a:r>
            <a:r>
              <a:rPr lang="en-US" dirty="0" smtClean="0"/>
              <a:t> and </a:t>
            </a:r>
            <a:r>
              <a:rPr lang="en-US" dirty="0" err="1" smtClean="0"/>
              <a:t>Bval</a:t>
            </a:r>
            <a:r>
              <a:rPr lang="en-US" dirty="0" smtClean="0"/>
              <a:t> are Values from </a:t>
            </a:r>
            <a:r>
              <a:rPr lang="en-US" dirty="0" err="1" smtClean="0"/>
              <a:t>Atable</a:t>
            </a:r>
            <a:r>
              <a:rPr lang="en-US" dirty="0" smtClean="0"/>
              <a:t> and </a:t>
            </a:r>
            <a:r>
              <a:rPr lang="en-US" dirty="0" err="1" smtClean="0"/>
              <a:t>Btable</a:t>
            </a:r>
            <a:r>
              <a:rPr lang="en-US" dirty="0" smtClean="0"/>
              <a:t>, in order</a:t>
            </a:r>
          </a:p>
          <a:p>
            <a:r>
              <a:rPr lang="en-US" dirty="0" smtClean="0"/>
              <a:t>Emit any number of entries through the returned Iterator</a:t>
            </a:r>
          </a:p>
          <a:p>
            <a:endParaRPr lang="en-US" dirty="0"/>
          </a:p>
          <a:p>
            <a:r>
              <a:rPr lang="en-US" dirty="0" err="1" smtClean="0"/>
              <a:t>Aval</a:t>
            </a:r>
            <a:r>
              <a:rPr lang="en-US" dirty="0" smtClean="0"/>
              <a:t> or </a:t>
            </a:r>
            <a:r>
              <a:rPr lang="en-US" dirty="0" err="1" smtClean="0"/>
              <a:t>Bval</a:t>
            </a:r>
            <a:r>
              <a:rPr lang="en-US" dirty="0" smtClean="0"/>
              <a:t> can be null when </a:t>
            </a:r>
            <a:r>
              <a:rPr lang="en-US" dirty="0" err="1" smtClean="0"/>
              <a:t>TwoTableIterator</a:t>
            </a:r>
            <a:r>
              <a:rPr lang="en-US" dirty="0" smtClean="0"/>
              <a:t> configured to emit non-matching entries; otherwise never null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9075" y="1038106"/>
            <a:ext cx="8705850" cy="1600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EWiseOp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Mrow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McolF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McolQ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McolVis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Aval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/>
              <a:t>TwoTable</a:t>
            </a:r>
            <a:r>
              <a:rPr lang="en-US" sz="1600" dirty="0"/>
              <a:t> variants: </a:t>
            </a:r>
            <a:r>
              <a:rPr lang="en-US" sz="1600" dirty="0" err="1" smtClean="0"/>
              <a:t>TwoTableROW</a:t>
            </a:r>
            <a:r>
              <a:rPr lang="en-US" sz="1600" dirty="0" smtClean="0"/>
              <a:t>, </a:t>
            </a:r>
            <a:r>
              <a:rPr lang="en-US" sz="1600" dirty="0" err="1" smtClean="0"/>
              <a:t>TwoTableEWISE</a:t>
            </a:r>
            <a:r>
              <a:rPr lang="en-US" sz="1600" dirty="0"/>
              <a:t>, </a:t>
            </a:r>
            <a:r>
              <a:rPr lang="en-US" sz="1600" dirty="0" err="1" smtClean="0"/>
              <a:t>TwoTableNONE</a:t>
            </a:r>
            <a:endParaRPr lang="en-US" sz="1600" dirty="0" smtClean="0"/>
          </a:p>
          <a:p>
            <a:pPr lvl="2"/>
            <a:r>
              <a:rPr lang="en-US" sz="1300" dirty="0" err="1"/>
              <a:t>TwoTableROW</a:t>
            </a:r>
            <a:r>
              <a:rPr lang="en-US" sz="1300" dirty="0"/>
              <a:t> </a:t>
            </a:r>
            <a:r>
              <a:rPr lang="en-US" sz="1300" dirty="0" smtClean="0"/>
              <a:t>variants: </a:t>
            </a:r>
            <a:r>
              <a:rPr lang="en-US" sz="1300" dirty="0" err="1" smtClean="0"/>
              <a:t>RowMultiplyOp</a:t>
            </a:r>
            <a:r>
              <a:rPr lang="en-US" sz="1300" dirty="0"/>
              <a:t>, </a:t>
            </a:r>
            <a:r>
              <a:rPr lang="en-US" sz="1300" dirty="0" err="1" smtClean="0"/>
              <a:t>CartesianRowMultiply</a:t>
            </a:r>
            <a:r>
              <a:rPr lang="en-US" sz="1300" dirty="0" smtClean="0"/>
              <a:t> (&amp; </a:t>
            </a:r>
            <a:r>
              <a:rPr lang="en-US" sz="1300" dirty="0" err="1" smtClean="0"/>
              <a:t>MultiplyOp</a:t>
            </a:r>
            <a:r>
              <a:rPr lang="en-US" sz="1300" dirty="0" smtClean="0"/>
              <a:t>), </a:t>
            </a:r>
            <a:r>
              <a:rPr lang="en-US" sz="1300" dirty="0" err="1" smtClean="0"/>
              <a:t>SelectorRowMultiply</a:t>
            </a:r>
            <a:endParaRPr lang="en-US" sz="1300" dirty="0" smtClean="0"/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82567" y="401334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TwoTableROW</a:t>
            </a:r>
            <a:r>
              <a:rPr lang="en-US" dirty="0" smtClean="0"/>
              <a:t>: </a:t>
            </a:r>
            <a:r>
              <a:rPr lang="en-US" dirty="0" err="1" smtClean="0"/>
              <a:t>RowMultiplyOp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2619553"/>
            <a:ext cx="8193024" cy="33930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ROW mode of </a:t>
            </a:r>
            <a:r>
              <a:rPr lang="en-US" dirty="0" err="1" smtClean="0"/>
              <a:t>TwoTableIterator</a:t>
            </a:r>
            <a:endParaRPr lang="en-US" dirty="0" smtClean="0"/>
          </a:p>
          <a:p>
            <a:r>
              <a:rPr lang="en-US" dirty="0" smtClean="0"/>
              <a:t>Takes a class that operates on matching rows</a:t>
            </a:r>
          </a:p>
          <a:p>
            <a:r>
              <a:rPr lang="en-US" dirty="0" smtClean="0"/>
              <a:t>Expected to advance the iterators for the two sources to the next row before returning</a:t>
            </a:r>
          </a:p>
          <a:p>
            <a:r>
              <a:rPr lang="en-US" dirty="0" smtClean="0"/>
              <a:t>Can return any number of entries via the returned Iterator</a:t>
            </a:r>
            <a:endParaRPr lang="en-US" dirty="0"/>
          </a:p>
          <a:p>
            <a:r>
              <a:rPr lang="en-US" dirty="0" err="1" smtClean="0"/>
              <a:t>skviA</a:t>
            </a:r>
            <a:r>
              <a:rPr lang="en-US" dirty="0" smtClean="0"/>
              <a:t> or </a:t>
            </a:r>
            <a:r>
              <a:rPr lang="en-US" dirty="0" err="1" smtClean="0"/>
              <a:t>skviB</a:t>
            </a:r>
            <a:r>
              <a:rPr lang="en-US" dirty="0" smtClean="0"/>
              <a:t> </a:t>
            </a:r>
            <a:r>
              <a:rPr lang="en-US" dirty="0"/>
              <a:t>can be null when </a:t>
            </a:r>
            <a:r>
              <a:rPr lang="en-US" dirty="0" err="1"/>
              <a:t>TwoTableIterator</a:t>
            </a:r>
            <a:r>
              <a:rPr lang="en-US" dirty="0"/>
              <a:t> configured to emit non-matching entries; otherwise never null</a:t>
            </a:r>
          </a:p>
          <a:p>
            <a:r>
              <a:rPr lang="en-US" dirty="0" smtClean="0"/>
              <a:t>Advanced extension interface: </a:t>
            </a:r>
            <a:r>
              <a:rPr lang="en-US" dirty="0" err="1" smtClean="0"/>
              <a:t>RowStartMultiplyOp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619" y="1019115"/>
            <a:ext cx="8776762" cy="1600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RowMultiplyOp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multiplyRow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SortedKeyValueIterator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skviA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SortedKeyValueIterator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skviB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24242" y="5555316"/>
            <a:ext cx="6413935" cy="9541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RowStartMultiplyOp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startRow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mapRowA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mapRowB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isCollision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270" y="5555316"/>
            <a:ext cx="1283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Called at beginning of new row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289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TwoTableROW</a:t>
            </a:r>
            <a:r>
              <a:rPr lang="en-US" dirty="0"/>
              <a:t>: </a:t>
            </a:r>
            <a:r>
              <a:rPr lang="en-US" dirty="0" err="1"/>
              <a:t>CartesianRowMultiply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079753"/>
            <a:ext cx="8668512" cy="5301997"/>
          </a:xfrm>
        </p:spPr>
        <p:txBody>
          <a:bodyPr/>
          <a:lstStyle/>
          <a:p>
            <a:r>
              <a:rPr lang="en-US" dirty="0" err="1" smtClean="0"/>
              <a:t>CartesianRowMultiply</a:t>
            </a:r>
            <a:r>
              <a:rPr lang="en-US" dirty="0" smtClean="0"/>
              <a:t> implements standard matrix multiply</a:t>
            </a:r>
          </a:p>
          <a:p>
            <a:r>
              <a:rPr lang="en-US" dirty="0" smtClean="0"/>
              <a:t>ROWMODE options</a:t>
            </a:r>
          </a:p>
          <a:p>
            <a:pPr lvl="1"/>
            <a:r>
              <a:rPr lang="en-US" dirty="0" smtClean="0"/>
              <a:t>ONEROWA holds a row of A in memory while iterating through row of B</a:t>
            </a:r>
          </a:p>
          <a:p>
            <a:pPr lvl="1"/>
            <a:r>
              <a:rPr lang="en-US" dirty="0" smtClean="0"/>
              <a:t>ONEROWB </a:t>
            </a:r>
            <a:r>
              <a:rPr lang="en-US" dirty="0"/>
              <a:t>holds a row of </a:t>
            </a:r>
            <a:r>
              <a:rPr lang="en-US" dirty="0" smtClean="0"/>
              <a:t>B </a:t>
            </a:r>
            <a:r>
              <a:rPr lang="en-US" dirty="0"/>
              <a:t>in memory while iterating through row of </a:t>
            </a:r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TWOROW holds both rows in memory</a:t>
            </a:r>
          </a:p>
          <a:p>
            <a:pPr lvl="2"/>
            <a:r>
              <a:rPr lang="en-US" dirty="0" smtClean="0"/>
              <a:t>Some operations need to see the entire two matching rows at once</a:t>
            </a:r>
          </a:p>
          <a:p>
            <a:r>
              <a:rPr lang="en-US" dirty="0" smtClean="0"/>
              <a:t>Actual operation specified by </a:t>
            </a:r>
            <a:r>
              <a:rPr lang="en-US" dirty="0" err="1" smtClean="0"/>
              <a:t>MultiplyOp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Standard multiply:                                                    and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ATval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smtClean="0"/>
              <a:t>Flags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alsoDoAA</a:t>
            </a:r>
            <a:r>
              <a:rPr lang="en-US" dirty="0" smtClean="0"/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alsoDoBB</a:t>
            </a:r>
            <a:r>
              <a:rPr lang="en-US" sz="1800" dirty="0" smtClean="0"/>
              <a:t> </a:t>
            </a:r>
            <a:r>
              <a:rPr lang="en-US" dirty="0" smtClean="0"/>
              <a:t>to perform A*A or B*B at same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3619" y="3623029"/>
            <a:ext cx="8776762" cy="181588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Mrow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ATcolF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ATcolQ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ATcolVis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BcolF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BcolQ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BcolVis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ATval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114138" y="5539167"/>
            <a:ext cx="339121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ATcolQ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ATcolF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BcolQ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7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TwoTableROW</a:t>
            </a:r>
            <a:r>
              <a:rPr lang="en-US" dirty="0" smtClean="0"/>
              <a:t>: </a:t>
            </a:r>
            <a:r>
              <a:rPr lang="en-US" dirty="0" err="1" smtClean="0"/>
              <a:t>SelectorRowMultiply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7" y="1289303"/>
            <a:ext cx="8487537" cy="49495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Second example of a </a:t>
            </a:r>
            <a:r>
              <a:rPr lang="en-US" dirty="0" err="1" smtClean="0"/>
              <a:t>RowMultiplyOp</a:t>
            </a:r>
            <a:r>
              <a:rPr lang="en-US" dirty="0" smtClean="0"/>
              <a:t> (simplified from actual code)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Emits rows of B for which there exists a matching row of A</a:t>
            </a:r>
          </a:p>
          <a:p>
            <a:pPr lvl="1"/>
            <a:r>
              <a:rPr lang="en-US" dirty="0" smtClean="0"/>
              <a:t>No multiplication or parsing of columns</a:t>
            </a:r>
          </a:p>
          <a:p>
            <a:r>
              <a:rPr lang="en-US" dirty="0" err="1" smtClean="0"/>
              <a:t>SKVIRowIterator</a:t>
            </a:r>
            <a:r>
              <a:rPr lang="en-US" dirty="0" smtClean="0"/>
              <a:t> creates a Java iterator over an SKVI’s current row</a:t>
            </a:r>
          </a:p>
          <a:p>
            <a:pPr lvl="1"/>
            <a:r>
              <a:rPr lang="en-US" dirty="0" smtClean="0"/>
              <a:t>Satisfies post-condition: both iterators advanced to next row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9523" y="1793004"/>
            <a:ext cx="7273145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multiplyRow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SortedKeyValueIterator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skviA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SortedKeyValueIterator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skviB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advance selector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next row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sri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SKVIRowIterator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skviA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sri.hasNext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sri.next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SKVIRowIterator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skviB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8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</a:t>
            </a:r>
            <a:r>
              <a:rPr lang="en-US" dirty="0" smtClean="0"/>
              <a:t>: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4248152"/>
            <a:ext cx="8193024" cy="1869183"/>
          </a:xfrm>
        </p:spPr>
        <p:txBody>
          <a:bodyPr/>
          <a:lstStyle/>
          <a:p>
            <a:r>
              <a:rPr lang="en-US" dirty="0" smtClean="0"/>
              <a:t>Options and behavior similar to OneTable() </a:t>
            </a:r>
          </a:p>
          <a:p>
            <a:r>
              <a:rPr lang="en-US" dirty="0" err="1" smtClean="0"/>
              <a:t>numEntriesCheckpoint</a:t>
            </a:r>
            <a:r>
              <a:rPr lang="en-US" dirty="0" smtClean="0"/>
              <a:t> controls how often to send back to client</a:t>
            </a:r>
          </a:p>
          <a:p>
            <a:pPr lvl="1"/>
            <a:r>
              <a:rPr lang="en-US" dirty="0" smtClean="0"/>
              <a:t>Changes </a:t>
            </a:r>
            <a:r>
              <a:rPr lang="en-US" dirty="0"/>
              <a:t>B’s </a:t>
            </a:r>
            <a:r>
              <a:rPr lang="en-US" dirty="0" err="1" smtClean="0"/>
              <a:t>table.scan.max.memory</a:t>
            </a:r>
            <a:r>
              <a:rPr lang="en-US" dirty="0" smtClean="0"/>
              <a:t> to 1 byte</a:t>
            </a:r>
          </a:p>
          <a:p>
            <a:pPr lvl="1"/>
            <a:r>
              <a:rPr lang="en-US" dirty="0" smtClean="0"/>
              <a:t>Works but not pretty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5489" y="1027005"/>
            <a:ext cx="8193024" cy="31085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BScanIteratorPriority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TwoTableIterator.DOTMODE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dotmode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ROW, EWISE, NONE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Map&lt;String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optsTT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options to setup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TwoTableIter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applied to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CTtable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rowFilter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colFilterAT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colFilterB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D4M Strings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emitNoMatchA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emitNoMatchB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iteratorsBeforeA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iteratorsBeforeB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iteratorsAfterTwoTable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reducerOpts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numEntriesCheckpoint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ATauth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Bauth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</a:t>
            </a:r>
            <a:r>
              <a:rPr lang="en-US" dirty="0" smtClean="0"/>
              <a:t>: Alias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Alias functions call </a:t>
            </a:r>
            <a:r>
              <a:rPr lang="en-US" dirty="0" err="1" smtClean="0"/>
              <a:t>TwoTable</a:t>
            </a:r>
            <a:r>
              <a:rPr lang="en-US" dirty="0" smtClean="0"/>
              <a:t>, filling in appropriate options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88519" y="1926127"/>
            <a:ext cx="1376314" cy="395926"/>
          </a:xfrm>
          <a:prstGeom prst="rect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56026" y="3453273"/>
            <a:ext cx="1725105" cy="50904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TwoTableROWCartesian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53231" y="2878243"/>
            <a:ext cx="1819371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TwoTableEWISE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38651" y="3453273"/>
            <a:ext cx="1708607" cy="50904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TwoTableROW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Selector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925091" y="2878243"/>
            <a:ext cx="1819371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TwoTableNONE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63415" y="4311112"/>
            <a:ext cx="1310326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43163" y="5168960"/>
            <a:ext cx="1310326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SpEWiseX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14764" y="5168952"/>
            <a:ext cx="1508287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SpEWiseSum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9" name="Straight Arrow Connector 18"/>
          <p:cNvCxnSpPr>
            <a:stCxn id="12" idx="2"/>
            <a:endCxn id="16" idx="0"/>
          </p:cNvCxnSpPr>
          <p:nvPr/>
        </p:nvCxnSpPr>
        <p:spPr bwMode="auto">
          <a:xfrm flipH="1">
            <a:off x="2318578" y="3962316"/>
            <a:ext cx="1" cy="3487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Elbow Connector 19"/>
          <p:cNvCxnSpPr>
            <a:stCxn id="11" idx="2"/>
            <a:endCxn id="12" idx="0"/>
          </p:cNvCxnSpPr>
          <p:nvPr/>
        </p:nvCxnSpPr>
        <p:spPr bwMode="auto">
          <a:xfrm rot="5400000">
            <a:off x="2632018" y="2008615"/>
            <a:ext cx="1131220" cy="1758097"/>
          </a:xfrm>
          <a:prstGeom prst="bentConnector3">
            <a:avLst>
              <a:gd name="adj1" fmla="val 1583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Elbow Connector 20"/>
          <p:cNvCxnSpPr>
            <a:stCxn id="11" idx="2"/>
            <a:endCxn id="15" idx="0"/>
          </p:cNvCxnSpPr>
          <p:nvPr/>
        </p:nvCxnSpPr>
        <p:spPr bwMode="auto">
          <a:xfrm rot="16200000" flipH="1">
            <a:off x="4677631" y="1721097"/>
            <a:ext cx="556190" cy="1758101"/>
          </a:xfrm>
          <a:prstGeom prst="bentConnector3">
            <a:avLst>
              <a:gd name="adj1" fmla="val 3135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Elbow Connector 21"/>
          <p:cNvCxnSpPr>
            <a:stCxn id="13" idx="2"/>
            <a:endCxn id="17" idx="0"/>
          </p:cNvCxnSpPr>
          <p:nvPr/>
        </p:nvCxnSpPr>
        <p:spPr bwMode="auto">
          <a:xfrm rot="5400000">
            <a:off x="2283227" y="3889269"/>
            <a:ext cx="1894791" cy="664591"/>
          </a:xfrm>
          <a:prstGeom prst="bentConnector3">
            <a:avLst>
              <a:gd name="adj1" fmla="val 7985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3" name="Elbow Connector 22"/>
          <p:cNvCxnSpPr>
            <a:stCxn id="13" idx="2"/>
            <a:endCxn id="18" idx="0"/>
          </p:cNvCxnSpPr>
          <p:nvPr/>
        </p:nvCxnSpPr>
        <p:spPr bwMode="auto">
          <a:xfrm rot="16200000" flipH="1">
            <a:off x="3018521" y="3818564"/>
            <a:ext cx="1894783" cy="805991"/>
          </a:xfrm>
          <a:prstGeom prst="bentConnector3">
            <a:avLst>
              <a:gd name="adj1" fmla="val 7935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Elbow Connector 23"/>
          <p:cNvCxnSpPr>
            <a:stCxn id="11" idx="2"/>
            <a:endCxn id="13" idx="0"/>
          </p:cNvCxnSpPr>
          <p:nvPr/>
        </p:nvCxnSpPr>
        <p:spPr bwMode="auto">
          <a:xfrm rot="5400000">
            <a:off x="3541702" y="2343269"/>
            <a:ext cx="556190" cy="5137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Elbow Connector 24"/>
          <p:cNvCxnSpPr>
            <a:stCxn id="11" idx="2"/>
            <a:endCxn id="14" idx="0"/>
          </p:cNvCxnSpPr>
          <p:nvPr/>
        </p:nvCxnSpPr>
        <p:spPr bwMode="auto">
          <a:xfrm rot="16200000" flipH="1">
            <a:off x="3819205" y="2579523"/>
            <a:ext cx="1131220" cy="616279"/>
          </a:xfrm>
          <a:prstGeom prst="bentConnector3">
            <a:avLst>
              <a:gd name="adj1" fmla="val 241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Rectangular Callout 25"/>
          <p:cNvSpPr/>
          <p:nvPr/>
        </p:nvSpPr>
        <p:spPr>
          <a:xfrm>
            <a:off x="6265608" y="3649073"/>
            <a:ext cx="1853317" cy="523220"/>
          </a:xfrm>
          <a:prstGeom prst="wedgeRectCallout">
            <a:avLst>
              <a:gd name="adj1" fmla="val -42302"/>
              <a:gd name="adj2" fmla="val -126444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400" dirty="0"/>
              <a:t>Only emits </a:t>
            </a:r>
            <a:br>
              <a:rPr lang="en-US" sz="1400" dirty="0"/>
            </a:br>
            <a:r>
              <a:rPr lang="en-US" sz="1400" dirty="0"/>
              <a:t>non-matching entries</a:t>
            </a:r>
          </a:p>
        </p:txBody>
      </p:sp>
    </p:spTree>
    <p:extLst>
      <p:ext uri="{BB962C8B-B14F-4D97-AF65-F5344CB8AC3E}">
        <p14:creationId xmlns:p14="http://schemas.microsoft.com/office/powerpoint/2010/main" val="38157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/>
              <a:t>TableMult</a:t>
            </a:r>
            <a:r>
              <a:rPr lang="en-US" sz="1600" dirty="0" smtClean="0"/>
              <a:t> </a:t>
            </a:r>
            <a:r>
              <a:rPr lang="en-US" sz="1600" dirty="0"/>
              <a:t>as </a:t>
            </a:r>
            <a:r>
              <a:rPr lang="en-US" sz="1600" dirty="0" err="1" smtClean="0"/>
              <a:t>TwoTableROW</a:t>
            </a:r>
            <a:endParaRPr lang="en-US" sz="1600" dirty="0" smtClean="0"/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82567" y="459208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TwoTableROW</a:t>
            </a:r>
            <a:r>
              <a:rPr lang="en-US" dirty="0" smtClean="0"/>
              <a:t> in </a:t>
            </a:r>
            <a:r>
              <a:rPr lang="en-US" dirty="0" err="1" smtClean="0"/>
              <a:t>TableMult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26" y="974560"/>
            <a:ext cx="4320348" cy="5354053"/>
          </a:xfrm>
        </p:spPr>
      </p:pic>
      <p:sp>
        <p:nvSpPr>
          <p:cNvPr id="3" name="Rectangular Callout 2"/>
          <p:cNvSpPr/>
          <p:nvPr/>
        </p:nvSpPr>
        <p:spPr bwMode="auto">
          <a:xfrm>
            <a:off x="398585" y="4267200"/>
            <a:ext cx="1242646" cy="410308"/>
          </a:xfrm>
          <a:prstGeom prst="wedgeRectCallout">
            <a:avLst>
              <a:gd name="adj1" fmla="val 117708"/>
              <a:gd name="adj2" fmla="val 73928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Custom </a:t>
            </a:r>
            <a:r>
              <a:rPr lang="en-US" sz="1600" dirty="0" smtClean="0"/>
              <a:t>⊕</a:t>
            </a:r>
            <a:endParaRPr lang="en-US" sz="1600" b="1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7127631" y="2180492"/>
            <a:ext cx="1242646" cy="410308"/>
          </a:xfrm>
          <a:prstGeom prst="wedgeRectCallout">
            <a:avLst>
              <a:gd name="adj1" fmla="val -87952"/>
              <a:gd name="adj2" fmla="val 153928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Custom </a:t>
            </a:r>
            <a:r>
              <a:rPr lang="en-US" sz="1600" dirty="0"/>
              <a:t>⊗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140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</a:t>
            </a:r>
            <a:r>
              <a:rPr lang="en-US" dirty="0" err="1" smtClean="0"/>
              <a:t>Git</a:t>
            </a:r>
            <a:r>
              <a:rPr lang="en-US" dirty="0"/>
              <a:t> repo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github.com/Accla/graphulo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build a folder containing all Javadoc: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DskipTests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Javadoc available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apidocs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TwoTableROW</a:t>
            </a:r>
            <a:r>
              <a:rPr lang="en-US" dirty="0" smtClean="0"/>
              <a:t> in </a:t>
            </a:r>
            <a:r>
              <a:rPr lang="en-US" dirty="0" err="1" smtClean="0"/>
              <a:t>TableMult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26" y="974560"/>
            <a:ext cx="4320348" cy="5354053"/>
          </a:xfrm>
        </p:spPr>
      </p:pic>
      <p:sp>
        <p:nvSpPr>
          <p:cNvPr id="3" name="Rectangular Callout 2"/>
          <p:cNvSpPr/>
          <p:nvPr/>
        </p:nvSpPr>
        <p:spPr bwMode="auto">
          <a:xfrm>
            <a:off x="398585" y="4267200"/>
            <a:ext cx="1242646" cy="410308"/>
          </a:xfrm>
          <a:prstGeom prst="wedgeRectCallout">
            <a:avLst>
              <a:gd name="adj1" fmla="val 117708"/>
              <a:gd name="adj2" fmla="val 73928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Custom </a:t>
            </a:r>
            <a:r>
              <a:rPr lang="en-US" sz="1600" dirty="0" smtClean="0"/>
              <a:t>⊕</a:t>
            </a:r>
            <a:endParaRPr lang="en-US" sz="1600" b="1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7127631" y="2180492"/>
            <a:ext cx="1242646" cy="410308"/>
          </a:xfrm>
          <a:prstGeom prst="wedgeRectCallout">
            <a:avLst>
              <a:gd name="adj1" fmla="val -87952"/>
              <a:gd name="adj2" fmla="val 153928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Custom </a:t>
            </a:r>
            <a:r>
              <a:rPr lang="en-US" sz="1600" dirty="0"/>
              <a:t>⊗</a:t>
            </a:r>
            <a:endParaRPr lang="en-US" sz="1600" b="1" dirty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7040881" y="3071446"/>
            <a:ext cx="1790700" cy="1347568"/>
          </a:xfrm>
          <a:prstGeom prst="wedgeRectCallout">
            <a:avLst>
              <a:gd name="adj1" fmla="val -173203"/>
              <a:gd name="adj2" fmla="val -16276"/>
            </a:avLst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Estimating # of partial products: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   # rows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x avg. # cols/row 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x avg. # cols/row B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276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TwoTableROW</a:t>
            </a:r>
            <a:r>
              <a:rPr lang="en-US" dirty="0"/>
              <a:t> in </a:t>
            </a:r>
            <a:r>
              <a:rPr lang="en-US" dirty="0" err="1" smtClean="0"/>
              <a:t>TableMult</a:t>
            </a:r>
            <a:r>
              <a:rPr lang="en-US" dirty="0" smtClean="0"/>
              <a:t>: Distributed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 bwMode="auto">
          <a:xfrm>
            <a:off x="3224786" y="1496532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5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89" y="1808782"/>
            <a:ext cx="679607" cy="842213"/>
          </a:xfrm>
        </p:spPr>
      </p:pic>
      <p:sp>
        <p:nvSpPr>
          <p:cNvPr id="6" name="Flowchart: Process 5"/>
          <p:cNvSpPr/>
          <p:nvPr/>
        </p:nvSpPr>
        <p:spPr bwMode="auto">
          <a:xfrm>
            <a:off x="3233343" y="2963799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46" y="3276049"/>
            <a:ext cx="679607" cy="842213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 bwMode="auto">
          <a:xfrm>
            <a:off x="623633" y="1496532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23633" y="2963799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5843052" y="1496532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Flowchart: Process 10"/>
          <p:cNvSpPr/>
          <p:nvPr/>
        </p:nvSpPr>
        <p:spPr bwMode="auto">
          <a:xfrm>
            <a:off x="5843052" y="2963799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1720634" y="1706392"/>
            <a:ext cx="1620052" cy="487235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302361" y="1735765"/>
            <a:ext cx="1625584" cy="36978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19283885">
            <a:off x="4072141" y="2477218"/>
            <a:ext cx="2125101" cy="36978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720634" y="3449541"/>
            <a:ext cx="1620052" cy="487235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2165351">
            <a:off x="4148986" y="2602866"/>
            <a:ext cx="2015456" cy="36978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4328417" y="3248586"/>
            <a:ext cx="1625584" cy="36978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0108888">
            <a:off x="1658170" y="2622385"/>
            <a:ext cx="1722874" cy="254202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1597201">
            <a:off x="1612724" y="2600017"/>
            <a:ext cx="1814685" cy="221156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2" name="Content Placeholder 9"/>
          <p:cNvSpPr txBox="1">
            <a:spLocks/>
          </p:cNvSpPr>
          <p:nvPr/>
        </p:nvSpPr>
        <p:spPr>
          <a:xfrm>
            <a:off x="475488" y="4340946"/>
            <a:ext cx="8193024" cy="1776390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 algn="l" rtl="0" eaLnBrk="1" fontAlgn="base" hangingPunct="1">
              <a:lnSpc>
                <a:spcPts val="1650"/>
              </a:lnSpc>
              <a:spcBef>
                <a:spcPts val="9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913" indent="-191687" algn="l" rtl="0" eaLnBrk="1" fontAlgn="base" hangingPunct="1">
              <a:lnSpc>
                <a:spcPts val="1499"/>
              </a:lnSpc>
              <a:spcBef>
                <a:spcPts val="9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568218" indent="-136920" algn="l" rtl="0" eaLnBrk="1" fontAlgn="base" hangingPunct="1">
              <a:lnSpc>
                <a:spcPts val="1350"/>
              </a:lnSpc>
              <a:spcBef>
                <a:spcPts val="450"/>
              </a:spcBef>
              <a:spcAft>
                <a:spcPct val="0"/>
              </a:spcAft>
              <a:buSzPct val="90000"/>
              <a:buFont typeface="Arial"/>
              <a:buChar char="•"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773594" indent="0" algn="l" rtl="0" eaLnBrk="1" fontAlgn="base" hangingPunct="1">
              <a:lnSpc>
                <a:spcPts val="1200"/>
              </a:lnSpc>
              <a:spcBef>
                <a:spcPts val="450"/>
              </a:spcBef>
              <a:spcAft>
                <a:spcPct val="0"/>
              </a:spcAft>
              <a:buSzPct val="100000"/>
              <a:buFontTx/>
              <a:buNone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944744" indent="0" algn="l" rtl="0" eaLnBrk="1" fontAlgn="base" hangingPunct="1">
              <a:lnSpc>
                <a:spcPts val="1050"/>
              </a:lnSpc>
              <a:spcBef>
                <a:spcPts val="450"/>
              </a:spcBef>
              <a:spcAft>
                <a:spcPct val="0"/>
              </a:spcAft>
              <a:buSzPct val="85000"/>
              <a:buFontTx/>
              <a:buNone/>
              <a:defRPr sz="9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17114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05379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239609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27383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>
              <a:spcAft>
                <a:spcPts val="300"/>
              </a:spcAft>
            </a:pPr>
            <a:r>
              <a:rPr lang="en-US" kern="0" dirty="0" smtClean="0"/>
              <a:t>Tablets can be hosted on any tablet server</a:t>
            </a:r>
          </a:p>
          <a:p>
            <a:pPr lvl="1">
              <a:spcAft>
                <a:spcPts val="300"/>
              </a:spcAft>
            </a:pPr>
            <a:r>
              <a:rPr lang="en-US" kern="0" dirty="0" smtClean="0"/>
              <a:t>Accumulo load balances tablet allocation</a:t>
            </a:r>
          </a:p>
          <a:p>
            <a:pPr>
              <a:spcAft>
                <a:spcPts val="300"/>
              </a:spcAft>
            </a:pPr>
            <a:r>
              <a:rPr lang="en-US" kern="0" dirty="0" smtClean="0"/>
              <a:t>Matrix multiply iterators run on B's tablets in parallel</a:t>
            </a:r>
          </a:p>
          <a:p>
            <a:pPr lvl="1">
              <a:spcAft>
                <a:spcPts val="300"/>
              </a:spcAft>
            </a:pPr>
            <a:r>
              <a:rPr lang="en-US" kern="0" dirty="0" smtClean="0"/>
              <a:t>Scan from A's tablets in parallel</a:t>
            </a:r>
          </a:p>
          <a:p>
            <a:pPr lvl="1">
              <a:spcAft>
                <a:spcPts val="300"/>
              </a:spcAft>
            </a:pPr>
            <a:r>
              <a:rPr lang="en-US" kern="0" dirty="0" err="1" smtClean="0"/>
              <a:t>BatchWrite</a:t>
            </a:r>
            <a:r>
              <a:rPr lang="en-US" kern="0" dirty="0" smtClean="0"/>
              <a:t> to C's tablets in parallel</a:t>
            </a:r>
            <a:endParaRPr lang="en-US" kern="0" dirty="0"/>
          </a:p>
        </p:txBody>
      </p:sp>
      <p:sp>
        <p:nvSpPr>
          <p:cNvPr id="23" name="TextBox 22"/>
          <p:cNvSpPr txBox="1"/>
          <p:nvPr/>
        </p:nvSpPr>
        <p:spPr>
          <a:xfrm>
            <a:off x="2063687" y="1089086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/>
              <a:t>Scan</a:t>
            </a:r>
            <a:endParaRPr lang="en-US" sz="2000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4731385" y="1089086"/>
            <a:ext cx="819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/>
              <a:t>Write</a:t>
            </a:r>
            <a:endParaRPr lang="en-US" sz="2000" b="1" u="sng" dirty="0"/>
          </a:p>
        </p:txBody>
      </p:sp>
      <p:sp>
        <p:nvSpPr>
          <p:cNvPr id="25" name="Curved Left Arrow 24"/>
          <p:cNvSpPr/>
          <p:nvPr/>
        </p:nvSpPr>
        <p:spPr bwMode="auto">
          <a:xfrm>
            <a:off x="6688027" y="1920970"/>
            <a:ext cx="744239" cy="473559"/>
          </a:xfrm>
          <a:prstGeom prst="curvedLef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76849" y="1079442"/>
            <a:ext cx="2275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u="sng" dirty="0" smtClean="0"/>
              <a:t>Sum</a:t>
            </a:r>
            <a:r>
              <a:rPr lang="en-US" sz="2000" b="1" dirty="0" smtClean="0"/>
              <a:t> on Flush, Compact,</a:t>
            </a:r>
          </a:p>
          <a:p>
            <a:pPr algn="r"/>
            <a:r>
              <a:rPr lang="en-US" sz="2000" b="1" dirty="0" smtClean="0"/>
              <a:t>or Scan</a:t>
            </a:r>
            <a:endParaRPr lang="en-US" sz="2000" b="1" dirty="0"/>
          </a:p>
        </p:txBody>
      </p:sp>
      <p:sp>
        <p:nvSpPr>
          <p:cNvPr id="36" name="Rectangle 35"/>
          <p:cNvSpPr/>
          <p:nvPr/>
        </p:nvSpPr>
        <p:spPr>
          <a:xfrm>
            <a:off x="1382760" y="1698515"/>
            <a:ext cx="4106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}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82760" y="3145706"/>
            <a:ext cx="4106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}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Curved Left Arrow 37"/>
          <p:cNvSpPr/>
          <p:nvPr/>
        </p:nvSpPr>
        <p:spPr bwMode="auto">
          <a:xfrm>
            <a:off x="6688027" y="3381055"/>
            <a:ext cx="744239" cy="473559"/>
          </a:xfrm>
          <a:prstGeom prst="curvedLef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33343" y="1083115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/>
              <a:t>Multiply</a:t>
            </a:r>
            <a:endParaRPr lang="en-US" sz="2000" b="1" u="sng" dirty="0"/>
          </a:p>
        </p:txBody>
      </p:sp>
      <p:sp>
        <p:nvSpPr>
          <p:cNvPr id="50" name="Flowchart: Alternate Process 49"/>
          <p:cNvSpPr/>
          <p:nvPr/>
        </p:nvSpPr>
        <p:spPr bwMode="auto">
          <a:xfrm>
            <a:off x="814800" y="1808782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Imm</a:t>
            </a:r>
          </a:p>
        </p:txBody>
      </p:sp>
      <p:sp>
        <p:nvSpPr>
          <p:cNvPr id="51" name="Flowchart: Alternate Process 50"/>
          <p:cNvSpPr/>
          <p:nvPr/>
        </p:nvSpPr>
        <p:spPr bwMode="auto">
          <a:xfrm>
            <a:off x="814800" y="2157750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Rfile</a:t>
            </a:r>
            <a:endParaRPr kumimoji="0" lang="en-US" sz="1400" b="1" i="0" u="none" strike="noStrike" kern="0" cap="small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</a:endParaRPr>
          </a:p>
        </p:txBody>
      </p:sp>
      <p:sp>
        <p:nvSpPr>
          <p:cNvPr id="52" name="Flowchart: Alternate Process 51"/>
          <p:cNvSpPr/>
          <p:nvPr/>
        </p:nvSpPr>
        <p:spPr bwMode="auto">
          <a:xfrm>
            <a:off x="814800" y="3269407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Imm</a:t>
            </a:r>
          </a:p>
        </p:txBody>
      </p:sp>
      <p:sp>
        <p:nvSpPr>
          <p:cNvPr id="53" name="Flowchart: Alternate Process 52"/>
          <p:cNvSpPr/>
          <p:nvPr/>
        </p:nvSpPr>
        <p:spPr bwMode="auto">
          <a:xfrm>
            <a:off x="814800" y="3618375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Rfile</a:t>
            </a:r>
            <a:endParaRPr kumimoji="0" lang="en-US" sz="1400" b="1" i="0" u="none" strike="noStrike" kern="0" cap="small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</a:endParaRPr>
          </a:p>
        </p:txBody>
      </p:sp>
      <p:sp>
        <p:nvSpPr>
          <p:cNvPr id="54" name="Flowchart: Alternate Process 53"/>
          <p:cNvSpPr/>
          <p:nvPr/>
        </p:nvSpPr>
        <p:spPr bwMode="auto">
          <a:xfrm>
            <a:off x="6013996" y="1808782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Imm</a:t>
            </a:r>
          </a:p>
        </p:txBody>
      </p:sp>
      <p:sp>
        <p:nvSpPr>
          <p:cNvPr id="55" name="Flowchart: Alternate Process 54"/>
          <p:cNvSpPr/>
          <p:nvPr/>
        </p:nvSpPr>
        <p:spPr bwMode="auto">
          <a:xfrm>
            <a:off x="6013996" y="2157750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Rfile</a:t>
            </a:r>
            <a:endParaRPr kumimoji="0" lang="en-US" sz="1400" b="1" i="0" u="none" strike="noStrike" kern="0" cap="small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</a:endParaRPr>
          </a:p>
        </p:txBody>
      </p:sp>
      <p:sp>
        <p:nvSpPr>
          <p:cNvPr id="56" name="Flowchart: Alternate Process 55"/>
          <p:cNvSpPr/>
          <p:nvPr/>
        </p:nvSpPr>
        <p:spPr bwMode="auto">
          <a:xfrm>
            <a:off x="6013996" y="3269407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Imm</a:t>
            </a:r>
          </a:p>
        </p:txBody>
      </p:sp>
      <p:sp>
        <p:nvSpPr>
          <p:cNvPr id="57" name="Flowchart: Alternate Process 56"/>
          <p:cNvSpPr/>
          <p:nvPr/>
        </p:nvSpPr>
        <p:spPr bwMode="auto">
          <a:xfrm>
            <a:off x="6013996" y="3618375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Rfile</a:t>
            </a:r>
            <a:endParaRPr kumimoji="0" lang="en-US" sz="1400" b="1" i="0" u="none" strike="noStrike" kern="0" cap="small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576849" y="4028275"/>
            <a:ext cx="1944421" cy="805581"/>
            <a:chOff x="6724091" y="3970444"/>
            <a:chExt cx="1944421" cy="805581"/>
          </a:xfrm>
        </p:grpSpPr>
        <p:sp>
          <p:nvSpPr>
            <p:cNvPr id="62" name="Flowchart: Alternate Process 61"/>
            <p:cNvSpPr/>
            <p:nvPr/>
          </p:nvSpPr>
          <p:spPr bwMode="auto">
            <a:xfrm>
              <a:off x="6724091" y="4239739"/>
              <a:ext cx="1944421" cy="536286"/>
            </a:xfrm>
            <a:prstGeom prst="flowChartAlternate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Imm: </a:t>
              </a:r>
              <a:r>
                <a:rPr kumimoji="0" lang="en-US" sz="1400" b="1" i="0" u="none" strike="noStrik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In-Memory Map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cap="small" dirty="0" err="1" smtClean="0">
                  <a:latin typeface="Arial" pitchFamily="-110" charset="0"/>
                </a:rPr>
                <a:t>Rfile</a:t>
              </a:r>
              <a:r>
                <a:rPr lang="en-US" sz="1400" b="1" cap="small" dirty="0" smtClean="0">
                  <a:latin typeface="Arial" pitchFamily="-110" charset="0"/>
                </a:rPr>
                <a:t>: </a:t>
              </a:r>
              <a:r>
                <a:rPr lang="en-US" sz="1400" b="1" dirty="0" smtClean="0">
                  <a:latin typeface="Arial" pitchFamily="-110" charset="0"/>
                </a:rPr>
                <a:t>Hadoop File</a:t>
              </a:r>
              <a:endParaRPr kumimoji="0" lang="en-US" sz="1400" b="1" i="0" u="none" strike="noStrike" cap="sm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74611" y="3970444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Key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958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/>
              <a:t>SimpleTwoScalar</a:t>
            </a:r>
            <a:r>
              <a:rPr lang="en-US" sz="1600" dirty="0"/>
              <a:t>: </a:t>
            </a:r>
            <a:r>
              <a:rPr lang="en-US" sz="1600" dirty="0" err="1" smtClean="0"/>
              <a:t>MathTwoScalar</a:t>
            </a:r>
            <a:r>
              <a:rPr lang="en-US" sz="1600" dirty="0"/>
              <a:t>, </a:t>
            </a:r>
            <a:r>
              <a:rPr lang="en-US" sz="1600" dirty="0" err="1"/>
              <a:t>ConstantTwoScalar</a:t>
            </a:r>
            <a:endParaRPr lang="en-US" sz="1600" dirty="0" smtClean="0"/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82567" y="492774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 of all Ops: </a:t>
            </a:r>
            <a:r>
              <a:rPr lang="en-US" dirty="0" err="1" smtClean="0"/>
              <a:t>SimpleTwoScalar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7" y="1289304"/>
            <a:ext cx="8363713" cy="4828032"/>
          </a:xfrm>
        </p:spPr>
        <p:txBody>
          <a:bodyPr/>
          <a:lstStyle/>
          <a:p>
            <a:r>
              <a:rPr lang="en-US" dirty="0" smtClean="0"/>
              <a:t>Simple operations act on Values; no Key manipulation </a:t>
            </a:r>
          </a:p>
          <a:p>
            <a:r>
              <a:rPr lang="en-US" dirty="0" err="1" smtClean="0"/>
              <a:t>SimpleTwoScalar</a:t>
            </a:r>
            <a:r>
              <a:rPr lang="en-US" dirty="0" smtClean="0"/>
              <a:t> interface can stand in for any operation </a:t>
            </a:r>
            <a:br>
              <a:rPr lang="en-US" dirty="0" smtClean="0"/>
            </a:br>
            <a:r>
              <a:rPr lang="en-US" dirty="0" smtClean="0"/>
              <a:t>under the Value-only constraint</a:t>
            </a:r>
          </a:p>
          <a:p>
            <a:pPr lvl="1"/>
            <a:r>
              <a:rPr lang="en-US" dirty="0" smtClean="0"/>
              <a:t>Avoids duplicating code for every kind of operation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MultiplyOp</a:t>
            </a:r>
            <a:r>
              <a:rPr lang="en-US" dirty="0" smtClean="0"/>
              <a:t>: follows standard matrix multiply result Key</a:t>
            </a:r>
          </a:p>
          <a:p>
            <a:r>
              <a:rPr lang="en-US" dirty="0" smtClean="0"/>
              <a:t>Reducer: </a:t>
            </a:r>
          </a:p>
          <a:p>
            <a:pPr lvl="1"/>
            <a:r>
              <a:rPr lang="en-US" dirty="0" smtClean="0"/>
              <a:t>First update(</a:t>
            </a:r>
            <a:r>
              <a:rPr lang="en-US" dirty="0" err="1" smtClean="0"/>
              <a:t>k,v</a:t>
            </a:r>
            <a:r>
              <a:rPr lang="en-US" dirty="0" smtClean="0"/>
              <a:t>) stores the given Value </a:t>
            </a:r>
          </a:p>
          <a:p>
            <a:pPr lvl="1"/>
            <a:r>
              <a:rPr lang="en-US" dirty="0" smtClean="0"/>
              <a:t>Subsequent update(</a:t>
            </a:r>
            <a:r>
              <a:rPr lang="en-US" dirty="0" err="1" smtClean="0"/>
              <a:t>k,v</a:t>
            </a:r>
            <a:r>
              <a:rPr lang="en-US" dirty="0" smtClean="0"/>
              <a:t>) sets</a:t>
            </a:r>
          </a:p>
          <a:p>
            <a:r>
              <a:rPr lang="en-US" dirty="0" err="1" smtClean="0"/>
              <a:t>ApplyOp</a:t>
            </a:r>
            <a:r>
              <a:rPr lang="en-US" dirty="0" smtClean="0"/>
              <a:t>: One operand fixed to a constant, given as option</a:t>
            </a:r>
          </a:p>
          <a:p>
            <a:r>
              <a:rPr lang="en-US" dirty="0" smtClean="0"/>
              <a:t>Combiner: Given n Values to combine, runs multiply n-1 times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445" y="2908729"/>
            <a:ext cx="6849952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SimpleTwoScalar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Combiner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MultiplyOp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EWiseOp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Aval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187798" y="4980088"/>
            <a:ext cx="4480714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storedVal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multiply(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storedVal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923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 of all Math: </a:t>
            </a:r>
            <a:r>
              <a:rPr lang="en-US" dirty="0" err="1" smtClean="0"/>
              <a:t>MathTwoScalar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1203579"/>
            <a:ext cx="8535162" cy="48280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Common math opts: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Various String encodings: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Use static helper methods to create </a:t>
            </a:r>
            <a:r>
              <a:rPr lang="en-US" dirty="0" err="1" smtClean="0"/>
              <a:t>MathTwoScalar</a:t>
            </a:r>
            <a:r>
              <a:rPr lang="en-US" dirty="0" smtClean="0"/>
              <a:t> IteratorOptions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700" dirty="0" smtClean="0"/>
          </a:p>
          <a:p>
            <a:pPr marL="0" indent="0">
              <a:buNone/>
            </a:pPr>
            <a:r>
              <a:rPr lang="en-US" dirty="0" err="1" smtClean="0"/>
              <a:t>ConstantTwoScalar</a:t>
            </a:r>
            <a:r>
              <a:rPr lang="en-US" dirty="0" smtClean="0"/>
              <a:t> class always returns a constant </a:t>
            </a:r>
            <a:br>
              <a:rPr lang="en-US" dirty="0" smtClean="0"/>
            </a:br>
            <a:r>
              <a:rPr lang="en-US" dirty="0" smtClean="0"/>
              <a:t>(default “1”)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78563" y="998929"/>
            <a:ext cx="4011034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b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95719" y="2187346"/>
            <a:ext cx="3393878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b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5978" y="3443968"/>
            <a:ext cx="8693944" cy="13849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Reducer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MathTwoScalar.optionMap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4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4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Combiner:</a:t>
            </a:r>
            <a:endParaRPr lang="en-US" altLang="en-US" sz="14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MathTwoScalar.combinerSetting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4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Apply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exponent:</a:t>
            </a:r>
            <a:endParaRPr lang="en-US" altLang="en-US" sz="14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MathTwoScalar.applyOpDouble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862310" y="5494287"/>
            <a:ext cx="6843540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.getBytes())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58050" y="4421736"/>
            <a:ext cx="173355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00"/>
                </a:solidFill>
              </a:rPr>
              <a:t> means don't emit an entry for zero 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if </a:t>
            </a:r>
            <a:r>
              <a:rPr lang="en-US" sz="1200" b="1" dirty="0">
                <a:solidFill>
                  <a:srgbClr val="000000"/>
                </a:solidFill>
              </a:rPr>
              <a:t>generated in math, e.g. (-3) + 3 = 0</a:t>
            </a:r>
          </a:p>
        </p:txBody>
      </p:sp>
    </p:spTree>
    <p:extLst>
      <p:ext uri="{BB962C8B-B14F-4D97-AF65-F5344CB8AC3E}">
        <p14:creationId xmlns:p14="http://schemas.microsoft.com/office/powerpoint/2010/main" val="3245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Algorithms: </a:t>
            </a:r>
            <a:r>
              <a:rPr lang="en-US" sz="1600" dirty="0" err="1" smtClean="0"/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 rot="16200000">
            <a:off x="2385783" y="5609856"/>
            <a:ext cx="431011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Incidence table Breadth-First Search</a:t>
            </a:r>
          </a:p>
          <a:p>
            <a:r>
              <a:rPr lang="en-US" dirty="0" smtClean="0"/>
              <a:t>Supports Multi-graph </a:t>
            </a:r>
          </a:p>
          <a:p>
            <a:pPr lvl="1"/>
            <a:r>
              <a:rPr lang="en-US" dirty="0" smtClean="0"/>
              <a:t>Multiple edges between two nodes </a:t>
            </a:r>
          </a:p>
          <a:p>
            <a:r>
              <a:rPr lang="en-US" dirty="0" smtClean="0"/>
              <a:t>Supports Hyper-graph</a:t>
            </a:r>
          </a:p>
          <a:p>
            <a:pPr lvl="1"/>
            <a:r>
              <a:rPr lang="en-US" dirty="0" smtClean="0"/>
              <a:t>Edge between &gt;2 nodes</a:t>
            </a:r>
          </a:p>
          <a:p>
            <a:r>
              <a:rPr lang="en-US" dirty="0" smtClean="0"/>
              <a:t>Implemented as one degree table scan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TableMult</a:t>
            </a:r>
            <a:r>
              <a:rPr lang="en-US" dirty="0" smtClean="0"/>
              <a:t> per step</a:t>
            </a:r>
          </a:p>
          <a:p>
            <a:pPr lvl="1"/>
            <a:r>
              <a:rPr lang="en-US" dirty="0" smtClean="0"/>
              <a:t>Degree table required for degree filtering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9918" y="4641560"/>
            <a:ext cx="901408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EdgeBFS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startPrefixes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endPrefixes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ETDegtable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degColumn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EScanIteratorPriority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Authorizations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Authorizations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EDegauth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outputUnion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MutableLong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numEntriesWritten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611705" y="1060704"/>
            <a:ext cx="3986784" cy="4828032"/>
          </a:xfrm>
          <a:prstGeom prst="rect">
            <a:avLst/>
          </a:prstGeom>
        </p:spPr>
        <p:txBody>
          <a:bodyPr/>
          <a:lstStyle>
            <a:lvl1pPr marL="256724" indent="-25672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5377" indent="-25553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902106" indent="-17115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157636" indent="-8914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3691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17114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05379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239609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27383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Reminder of Incidence schema:</a:t>
            </a:r>
          </a:p>
          <a:p>
            <a:pPr marL="0" indent="0"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00001 :in|907 [] 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00001 :out|23 [] 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00010 :in|769 [] 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00010 :out|643 []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00011 :in|419 [] 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00011 :out|545 []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00020 :in|67 []   -&gt; 3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00020 :out|262 [] -&gt; 3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b="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Degree table: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:in [] -&gt;  1084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:out [] -&gt; 1027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:in [] -&gt;  118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:out [] -&gt;  94</a:t>
            </a:r>
            <a:endParaRPr lang="en-US" sz="1600" b="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2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EdgeBFS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254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EdgeBFS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Flowchart: Magnetic Disk 6"/>
          <p:cNvSpPr/>
          <p:nvPr/>
        </p:nvSpPr>
        <p:spPr bwMode="auto">
          <a:xfrm>
            <a:off x="5192355" y="1045633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Deg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25614" y="1591733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7" idx="2"/>
            <a:endCxn id="8" idx="3"/>
          </p:cNvCxnSpPr>
          <p:nvPr/>
        </p:nvCxnSpPr>
        <p:spPr bwMode="auto">
          <a:xfrm flipH="1">
            <a:off x="4572000" y="1337733"/>
            <a:ext cx="620355" cy="3911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28894"/>
            <a:ext cx="1372254" cy="5757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68" name="Oval 67"/>
          <p:cNvSpPr/>
          <p:nvPr/>
        </p:nvSpPr>
        <p:spPr bwMode="auto">
          <a:xfrm>
            <a:off x="2058766" y="104485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9" name="Straight Arrow Connector 68"/>
          <p:cNvCxnSpPr>
            <a:stCxn id="4" idx="6"/>
            <a:endCxn id="97" idx="1"/>
          </p:cNvCxnSpPr>
          <p:nvPr/>
        </p:nvCxnSpPr>
        <p:spPr bwMode="auto">
          <a:xfrm flipV="1">
            <a:off x="1753360" y="1407541"/>
            <a:ext cx="784824" cy="1012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7" name="Rectangle 96"/>
          <p:cNvSpPr/>
          <p:nvPr/>
        </p:nvSpPr>
        <p:spPr bwMode="auto">
          <a:xfrm>
            <a:off x="2538184" y="131413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889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EdgeBFS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Flowchart: Magnetic Disk 6"/>
          <p:cNvSpPr/>
          <p:nvPr/>
        </p:nvSpPr>
        <p:spPr bwMode="auto">
          <a:xfrm>
            <a:off x="5192355" y="1045633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Deg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25614" y="1591733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7" idx="2"/>
            <a:endCxn id="8" idx="3"/>
          </p:cNvCxnSpPr>
          <p:nvPr/>
        </p:nvCxnSpPr>
        <p:spPr bwMode="auto">
          <a:xfrm flipH="1">
            <a:off x="4572000" y="1337733"/>
            <a:ext cx="620355" cy="3911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28894"/>
            <a:ext cx="1372254" cy="5757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Flowchart: Magnetic Disk 21"/>
          <p:cNvSpPr/>
          <p:nvPr/>
        </p:nvSpPr>
        <p:spPr bwMode="auto">
          <a:xfrm>
            <a:off x="4747689" y="2053166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637021" y="2329391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197048" y="2314813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39695" y="3545197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6" name="Straight Arrow Connector 25"/>
          <p:cNvCxnSpPr>
            <a:stCxn id="30" idx="2"/>
          </p:cNvCxnSpPr>
          <p:nvPr/>
        </p:nvCxnSpPr>
        <p:spPr bwMode="auto">
          <a:xfrm>
            <a:off x="4971243" y="3130983"/>
            <a:ext cx="475678" cy="4142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Straight Arrow Connector 26"/>
          <p:cNvCxnSpPr>
            <a:stCxn id="40" idx="2"/>
            <a:endCxn id="44" idx="1"/>
          </p:cNvCxnSpPr>
          <p:nvPr/>
        </p:nvCxnSpPr>
        <p:spPr bwMode="auto">
          <a:xfrm flipH="1">
            <a:off x="6468538" y="4075031"/>
            <a:ext cx="1" cy="4018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729644" y="2865025"/>
            <a:ext cx="1331556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colFilterEnd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305465" y="2865025"/>
            <a:ext cx="1331556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colFilterStart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1" name="Straight Arrow Connector 30"/>
          <p:cNvCxnSpPr>
            <a:stCxn id="22" idx="3"/>
          </p:cNvCxnSpPr>
          <p:nvPr/>
        </p:nvCxnSpPr>
        <p:spPr bwMode="auto">
          <a:xfrm>
            <a:off x="5192355" y="2605616"/>
            <a:ext cx="0" cy="2541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" name="Straight Arrow Connector 36"/>
          <p:cNvCxnSpPr>
            <a:stCxn id="29" idx="2"/>
          </p:cNvCxnSpPr>
          <p:nvPr/>
        </p:nvCxnSpPr>
        <p:spPr bwMode="auto">
          <a:xfrm flipH="1">
            <a:off x="5882778" y="3130983"/>
            <a:ext cx="512644" cy="4089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5689304" y="3809073"/>
            <a:ext cx="1558469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edgeBfsMultiply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078183" y="3809073"/>
            <a:ext cx="1611121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edgeBfsReducer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4" name="Flowchart: Magnetic Disk 43"/>
          <p:cNvSpPr/>
          <p:nvPr/>
        </p:nvSpPr>
        <p:spPr bwMode="auto">
          <a:xfrm>
            <a:off x="6023872" y="4476896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</a:t>
            </a:r>
          </a:p>
        </p:txBody>
      </p:sp>
      <p:cxnSp>
        <p:nvCxnSpPr>
          <p:cNvPr id="45" name="Straight Arrow Connector 44"/>
          <p:cNvCxnSpPr>
            <a:stCxn id="44" idx="3"/>
          </p:cNvCxnSpPr>
          <p:nvPr/>
        </p:nvCxnSpPr>
        <p:spPr bwMode="auto">
          <a:xfrm>
            <a:off x="6468538" y="5029346"/>
            <a:ext cx="0" cy="5942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6320474" y="512075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52" name="Straight Arrow Connector 51"/>
          <p:cNvCxnSpPr>
            <a:stCxn id="42" idx="1"/>
            <a:endCxn id="56" idx="6"/>
          </p:cNvCxnSpPr>
          <p:nvPr/>
        </p:nvCxnSpPr>
        <p:spPr bwMode="auto">
          <a:xfrm flipH="1">
            <a:off x="1753360" y="3942052"/>
            <a:ext cx="2324823" cy="4360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1068069" y="4126651"/>
            <a:ext cx="685291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r>
              <a:rPr kumimoji="0" lang="en-US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+1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68" name="Oval 67"/>
          <p:cNvSpPr/>
          <p:nvPr/>
        </p:nvSpPr>
        <p:spPr bwMode="auto">
          <a:xfrm>
            <a:off x="2058766" y="104485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9" name="Straight Arrow Connector 68"/>
          <p:cNvCxnSpPr>
            <a:stCxn id="4" idx="6"/>
            <a:endCxn id="97" idx="1"/>
          </p:cNvCxnSpPr>
          <p:nvPr/>
        </p:nvCxnSpPr>
        <p:spPr bwMode="auto">
          <a:xfrm flipV="1">
            <a:off x="1753360" y="1407541"/>
            <a:ext cx="784824" cy="1012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1" name="Oval 80"/>
          <p:cNvSpPr/>
          <p:nvPr/>
        </p:nvSpPr>
        <p:spPr bwMode="auto">
          <a:xfrm>
            <a:off x="880296" y="2824951"/>
            <a:ext cx="1798289" cy="339413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startPrefixes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881461" y="3351969"/>
            <a:ext cx="1798289" cy="339413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end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Prefixes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83" name="Straight Arrow Connector 82"/>
          <p:cNvCxnSpPr>
            <a:stCxn id="5" idx="6"/>
            <a:endCxn id="30" idx="1"/>
          </p:cNvCxnSpPr>
          <p:nvPr/>
        </p:nvCxnSpPr>
        <p:spPr bwMode="auto">
          <a:xfrm>
            <a:off x="1753360" y="2304626"/>
            <a:ext cx="2552105" cy="6933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6" name="Straight Arrow Connector 85"/>
          <p:cNvCxnSpPr>
            <a:stCxn id="81" idx="6"/>
            <a:endCxn id="30" idx="1"/>
          </p:cNvCxnSpPr>
          <p:nvPr/>
        </p:nvCxnSpPr>
        <p:spPr bwMode="auto">
          <a:xfrm>
            <a:off x="2678585" y="2994658"/>
            <a:ext cx="1626880" cy="33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0" name="Straight Arrow Connector 89"/>
          <p:cNvCxnSpPr>
            <a:stCxn id="82" idx="6"/>
          </p:cNvCxnSpPr>
          <p:nvPr/>
        </p:nvCxnSpPr>
        <p:spPr bwMode="auto">
          <a:xfrm flipV="1">
            <a:off x="2679750" y="3123644"/>
            <a:ext cx="3203028" cy="3980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7" name="Rectangle 96"/>
          <p:cNvSpPr/>
          <p:nvPr/>
        </p:nvSpPr>
        <p:spPr bwMode="auto">
          <a:xfrm>
            <a:off x="2538184" y="131413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sp>
        <p:nvSpPr>
          <p:cNvPr id="41" name="Rectangular Callout 40"/>
          <p:cNvSpPr/>
          <p:nvPr/>
        </p:nvSpPr>
        <p:spPr>
          <a:xfrm>
            <a:off x="7061200" y="4642302"/>
            <a:ext cx="1769533" cy="461665"/>
          </a:xfrm>
          <a:prstGeom prst="wedgeRectCallout">
            <a:avLst>
              <a:gd name="adj1" fmla="val -73893"/>
              <a:gd name="adj2" fmla="val 8249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Combiner on table for summing in search</a:t>
            </a:r>
          </a:p>
        </p:txBody>
      </p:sp>
      <p:sp>
        <p:nvSpPr>
          <p:cNvPr id="43" name="Rectangular Callout 42"/>
          <p:cNvSpPr/>
          <p:nvPr/>
        </p:nvSpPr>
        <p:spPr>
          <a:xfrm>
            <a:off x="2978156" y="4429955"/>
            <a:ext cx="1769533" cy="646331"/>
          </a:xfrm>
          <a:prstGeom prst="wedgeRectCallout">
            <a:avLst>
              <a:gd name="adj1" fmla="val 60461"/>
              <a:gd name="adj2" fmla="val -1047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Store the node label after endPrefixes, e.g.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the "v2" of "in|v2"</a:t>
            </a:r>
          </a:p>
        </p:txBody>
      </p:sp>
      <p:sp>
        <p:nvSpPr>
          <p:cNvPr id="46" name="Rectangular Callout 45"/>
          <p:cNvSpPr/>
          <p:nvPr/>
        </p:nvSpPr>
        <p:spPr>
          <a:xfrm>
            <a:off x="7168586" y="2857827"/>
            <a:ext cx="1833282" cy="830997"/>
          </a:xfrm>
          <a:prstGeom prst="wedgeRectCallout">
            <a:avLst>
              <a:gd name="adj1" fmla="val -46148"/>
              <a:gd name="adj2" fmla="val 8269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Given 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(e1,out|v1) x (e1,in|v2)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Emit both</a:t>
            </a:r>
          </a:p>
          <a:p>
            <a:pPr algn="ctr"/>
            <a:r>
              <a:rPr lang="pt-BR" sz="1200" b="1" dirty="0">
                <a:solidFill>
                  <a:srgbClr val="000000"/>
                </a:solidFill>
              </a:rPr>
              <a:t>(</a:t>
            </a:r>
            <a:r>
              <a:rPr lang="pt-BR" sz="1200" b="1" dirty="0" smtClean="0">
                <a:solidFill>
                  <a:srgbClr val="000000"/>
                </a:solidFill>
              </a:rPr>
              <a:t>e1,out|v1), (e1,in|v2)</a:t>
            </a:r>
            <a:endParaRPr lang="pt-BR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on </a:t>
            </a:r>
            <a:r>
              <a:rPr lang="en-US" dirty="0" err="1" smtClean="0"/>
              <a:t>MiniAccumulo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402294" cy="4828032"/>
          </a:xfrm>
        </p:spPr>
        <p:txBody>
          <a:bodyPr/>
          <a:lstStyle/>
          <a:p>
            <a:r>
              <a:rPr lang="en-US" dirty="0" err="1" smtClean="0">
                <a:hlinkClick r:id="rId2"/>
              </a:rPr>
              <a:t>MiniAccumulo</a:t>
            </a:r>
            <a:r>
              <a:rPr lang="en-US" dirty="0" smtClean="0"/>
              <a:t> – Portable</a:t>
            </a:r>
            <a:r>
              <a:rPr lang="en-US" dirty="0"/>
              <a:t>, lightweight Accumulo instance </a:t>
            </a:r>
            <a:br>
              <a:rPr lang="en-US" dirty="0"/>
            </a:br>
            <a:r>
              <a:rPr lang="en-US" dirty="0" smtClean="0"/>
              <a:t>	      started </a:t>
            </a:r>
            <a:r>
              <a:rPr lang="en-US" dirty="0"/>
              <a:t>before and stopped after each test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Enables testing without a standalone running Accumulo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mvn 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Test results / client logs saved in: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shippable/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testresults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smtClean="0"/>
              <a:t>If a test fails, recommended to run that test individually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test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TestClassName#testMethodThatFailed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To easily view </a:t>
            </a:r>
            <a:r>
              <a:rPr lang="en-US" dirty="0" err="1" smtClean="0"/>
              <a:t>MiniAccumulo</a:t>
            </a:r>
            <a:r>
              <a:rPr lang="en-US" dirty="0" smtClean="0"/>
              <a:t> server-side logs for the most recent singleton test, run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./lessMiniServerLogs.sh</a:t>
            </a:r>
          </a:p>
          <a:p>
            <a:pPr marL="404813" lvl="1" indent="0">
              <a:buNone/>
            </a:pPr>
            <a:r>
              <a:rPr lang="en-US" b="0" dirty="0" smtClean="0"/>
              <a:t>Opens the Tablet Server log in the directory indicated by the client server log.  Look for the entry:</a:t>
            </a:r>
          </a:p>
          <a:p>
            <a:pPr lvl="2"/>
            <a:r>
              <a:rPr lang="en-US" b="0" dirty="0" smtClean="0"/>
              <a:t>INFO – </a:t>
            </a:r>
            <a:r>
              <a:rPr lang="en-US" b="0" dirty="0" err="1" smtClean="0"/>
              <a:t>MiniAccumuloTester.before</a:t>
            </a:r>
            <a:r>
              <a:rPr lang="en-US" b="0" dirty="0" smtClean="0"/>
              <a:t>(66) – Temp directory: 							/</a:t>
            </a:r>
            <a:r>
              <a:rPr lang="en-US" b="0" dirty="0" err="1" smtClean="0"/>
              <a:t>tmp</a:t>
            </a:r>
            <a:r>
              <a:rPr lang="en-US" b="0" dirty="0" smtClean="0"/>
              <a:t>/tempMini6963629899066952349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EdgeBFS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Flowchart: Magnetic Disk 6"/>
          <p:cNvSpPr/>
          <p:nvPr/>
        </p:nvSpPr>
        <p:spPr bwMode="auto">
          <a:xfrm>
            <a:off x="5192355" y="1045633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Deg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25614" y="1591733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7" idx="2"/>
            <a:endCxn id="8" idx="3"/>
          </p:cNvCxnSpPr>
          <p:nvPr/>
        </p:nvCxnSpPr>
        <p:spPr bwMode="auto">
          <a:xfrm flipH="1">
            <a:off x="4572000" y="1337733"/>
            <a:ext cx="620355" cy="3911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28894"/>
            <a:ext cx="1372254" cy="5757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Flowchart: Magnetic Disk 21"/>
          <p:cNvSpPr/>
          <p:nvPr/>
        </p:nvSpPr>
        <p:spPr bwMode="auto">
          <a:xfrm>
            <a:off x="4747689" y="2053166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637021" y="2329391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197048" y="2314813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39695" y="3545197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6" name="Straight Arrow Connector 25"/>
          <p:cNvCxnSpPr>
            <a:stCxn id="30" idx="2"/>
          </p:cNvCxnSpPr>
          <p:nvPr/>
        </p:nvCxnSpPr>
        <p:spPr bwMode="auto">
          <a:xfrm>
            <a:off x="4971243" y="3130983"/>
            <a:ext cx="475678" cy="4142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Straight Arrow Connector 26"/>
          <p:cNvCxnSpPr>
            <a:stCxn id="40" idx="2"/>
            <a:endCxn id="44" idx="1"/>
          </p:cNvCxnSpPr>
          <p:nvPr/>
        </p:nvCxnSpPr>
        <p:spPr bwMode="auto">
          <a:xfrm flipH="1">
            <a:off x="6468538" y="4075031"/>
            <a:ext cx="1" cy="4018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729644" y="2865025"/>
            <a:ext cx="1331556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colFilterEnd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305465" y="2865025"/>
            <a:ext cx="1331556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colFilterStart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1" name="Straight Arrow Connector 30"/>
          <p:cNvCxnSpPr>
            <a:stCxn id="22" idx="3"/>
          </p:cNvCxnSpPr>
          <p:nvPr/>
        </p:nvCxnSpPr>
        <p:spPr bwMode="auto">
          <a:xfrm>
            <a:off x="5192355" y="2605616"/>
            <a:ext cx="0" cy="2541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" name="Straight Arrow Connector 36"/>
          <p:cNvCxnSpPr>
            <a:stCxn id="29" idx="2"/>
          </p:cNvCxnSpPr>
          <p:nvPr/>
        </p:nvCxnSpPr>
        <p:spPr bwMode="auto">
          <a:xfrm flipH="1">
            <a:off x="5882778" y="3130983"/>
            <a:ext cx="512644" cy="4089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5689304" y="3809073"/>
            <a:ext cx="1558469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edgeBfsMultiply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078183" y="3809073"/>
            <a:ext cx="1611121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edgeBfsReducer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4" name="Flowchart: Magnetic Disk 43"/>
          <p:cNvSpPr/>
          <p:nvPr/>
        </p:nvSpPr>
        <p:spPr bwMode="auto">
          <a:xfrm>
            <a:off x="6023872" y="4476896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</a:t>
            </a:r>
          </a:p>
        </p:txBody>
      </p:sp>
      <p:cxnSp>
        <p:nvCxnSpPr>
          <p:cNvPr id="45" name="Straight Arrow Connector 44"/>
          <p:cNvCxnSpPr>
            <a:stCxn id="44" idx="3"/>
          </p:cNvCxnSpPr>
          <p:nvPr/>
        </p:nvCxnSpPr>
        <p:spPr bwMode="auto">
          <a:xfrm>
            <a:off x="6468538" y="5029346"/>
            <a:ext cx="0" cy="5942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6320474" y="512075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52" name="Straight Arrow Connector 51"/>
          <p:cNvCxnSpPr>
            <a:stCxn id="42" idx="1"/>
            <a:endCxn id="56" idx="6"/>
          </p:cNvCxnSpPr>
          <p:nvPr/>
        </p:nvCxnSpPr>
        <p:spPr bwMode="auto">
          <a:xfrm flipH="1">
            <a:off x="1753360" y="3942052"/>
            <a:ext cx="2324823" cy="4360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1068069" y="4126651"/>
            <a:ext cx="685291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r>
              <a:rPr kumimoji="0" lang="en-US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+1</a:t>
            </a:r>
          </a:p>
        </p:txBody>
      </p:sp>
      <p:sp>
        <p:nvSpPr>
          <p:cNvPr id="64" name="Curved Left Arrow 63"/>
          <p:cNvSpPr/>
          <p:nvPr/>
        </p:nvSpPr>
        <p:spPr bwMode="auto">
          <a:xfrm rot="10800000">
            <a:off x="306974" y="1337732"/>
            <a:ext cx="761095" cy="3130931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68" name="Oval 67"/>
          <p:cNvSpPr/>
          <p:nvPr/>
        </p:nvSpPr>
        <p:spPr bwMode="auto">
          <a:xfrm>
            <a:off x="2058766" y="104485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9" name="Straight Arrow Connector 68"/>
          <p:cNvCxnSpPr>
            <a:stCxn id="4" idx="6"/>
            <a:endCxn id="97" idx="1"/>
          </p:cNvCxnSpPr>
          <p:nvPr/>
        </p:nvCxnSpPr>
        <p:spPr bwMode="auto">
          <a:xfrm flipV="1">
            <a:off x="1753360" y="1407541"/>
            <a:ext cx="784824" cy="1012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1" name="Oval 80"/>
          <p:cNvSpPr/>
          <p:nvPr/>
        </p:nvSpPr>
        <p:spPr bwMode="auto">
          <a:xfrm>
            <a:off x="880296" y="2824951"/>
            <a:ext cx="1798289" cy="339413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startPrefixes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881461" y="3351969"/>
            <a:ext cx="1798289" cy="339413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end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Prefixes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83" name="Straight Arrow Connector 82"/>
          <p:cNvCxnSpPr>
            <a:stCxn id="5" idx="6"/>
            <a:endCxn id="30" idx="1"/>
          </p:cNvCxnSpPr>
          <p:nvPr/>
        </p:nvCxnSpPr>
        <p:spPr bwMode="auto">
          <a:xfrm>
            <a:off x="1753360" y="2304626"/>
            <a:ext cx="2552105" cy="6933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6" name="Straight Arrow Connector 85"/>
          <p:cNvCxnSpPr>
            <a:stCxn id="81" idx="6"/>
            <a:endCxn id="30" idx="1"/>
          </p:cNvCxnSpPr>
          <p:nvPr/>
        </p:nvCxnSpPr>
        <p:spPr bwMode="auto">
          <a:xfrm>
            <a:off x="2678585" y="2994658"/>
            <a:ext cx="1626880" cy="33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0" name="Straight Arrow Connector 89"/>
          <p:cNvCxnSpPr>
            <a:stCxn id="82" idx="6"/>
          </p:cNvCxnSpPr>
          <p:nvPr/>
        </p:nvCxnSpPr>
        <p:spPr bwMode="auto">
          <a:xfrm flipV="1">
            <a:off x="2679750" y="3123644"/>
            <a:ext cx="3203028" cy="3980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7" name="Rectangle 96"/>
          <p:cNvSpPr/>
          <p:nvPr/>
        </p:nvSpPr>
        <p:spPr bwMode="auto">
          <a:xfrm>
            <a:off x="2538184" y="131413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162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EdgeBFSMultiply and EdgeBFSReducer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16690"/>
            <a:ext cx="697178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cqBytes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sequential search: try every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inColumnPrefix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inColumnPrefix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inColumnPrefixes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GraphuloUtil.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inColumnPrefix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cqBytes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(Key k, Value v)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k.getColumnQualifierData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setNodesReached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181302"/>
            <a:ext cx="9482083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&lt;Key, Value&gt;&gt;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ATcolQ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ATcolVis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BcolQ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BcolVis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emitKeyFirst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Mrow.getBackingArray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ATcolF.getBackingArray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ATcolQ.getBackingArray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useNewVisibility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ATcolVis.getBackingArray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emitKeySecond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Mrow.getBackingArray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BcolF.getBackingArray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BcolQ.getBackingArray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useNewVisibility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BcolVis.getBackingArray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emitValueFirst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emitValueSecond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28419" y="3941658"/>
            <a:ext cx="196214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EdgeBFSMultiply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7344" y="2298342"/>
            <a:ext cx="259312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Only stores node names after an endPrefix, e.g. "in|"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6270" y="886784"/>
            <a:ext cx="196214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EdgeBFSReducer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0" y="3941658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4674908" y="5584975"/>
            <a:ext cx="305592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Logic: A x B = {A, B}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Works because column filtering sets 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A to startPrefixes and B to endPrefixes</a:t>
            </a:r>
          </a:p>
        </p:txBody>
      </p:sp>
    </p:spTree>
    <p:extLst>
      <p:ext uri="{BB962C8B-B14F-4D97-AF65-F5344CB8AC3E}">
        <p14:creationId xmlns:p14="http://schemas.microsoft.com/office/powerpoint/2010/main" val="2132430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 rot="16200000">
            <a:off x="3427505" y="5609857"/>
            <a:ext cx="431011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SingleBFS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104478"/>
            <a:ext cx="8193024" cy="4828032"/>
          </a:xfrm>
        </p:spPr>
        <p:txBody>
          <a:bodyPr/>
          <a:lstStyle/>
          <a:p>
            <a:r>
              <a:rPr lang="en-US" dirty="0" smtClean="0"/>
              <a:t>Single-table schema Breadth-First </a:t>
            </a:r>
            <a:r>
              <a:rPr lang="en-US" dirty="0"/>
              <a:t>Search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AdjBFS</a:t>
            </a:r>
            <a:endParaRPr lang="en-US" dirty="0" smtClean="0"/>
          </a:p>
          <a:p>
            <a:pPr lvl="1"/>
            <a:r>
              <a:rPr lang="en-US" dirty="0" smtClean="0"/>
              <a:t>Degree scan</a:t>
            </a:r>
          </a:p>
          <a:p>
            <a:pPr lvl="1"/>
            <a:r>
              <a:rPr lang="en-US" dirty="0" smtClean="0"/>
              <a:t>Edge scan</a:t>
            </a:r>
          </a:p>
          <a:p>
            <a:r>
              <a:rPr lang="en-US" dirty="0" smtClean="0"/>
              <a:t>Iterator creates transpose entries</a:t>
            </a:r>
          </a:p>
          <a:p>
            <a:pPr lvl="1"/>
            <a:r>
              <a:rPr lang="en-US" dirty="0" smtClean="0"/>
              <a:t>Found edge "</a:t>
            </a:r>
            <a:r>
              <a:rPr lang="en-US" dirty="0" err="1" smtClean="0"/>
              <a:t>vIn|vOut</a:t>
            </a:r>
            <a:r>
              <a:rPr lang="en-US" dirty="0" smtClean="0"/>
              <a:t>"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	emit both "</a:t>
            </a:r>
            <a:r>
              <a:rPr lang="en-US" dirty="0" err="1" smtClean="0">
                <a:sym typeface="Wingdings" panose="05000000000000000000" pitchFamily="2" charset="2"/>
              </a:rPr>
              <a:t>vIn|vOut</a:t>
            </a:r>
            <a:r>
              <a:rPr lang="en-US" dirty="0" smtClean="0">
                <a:sym typeface="Wingdings" panose="05000000000000000000" pitchFamily="2" charset="2"/>
              </a:rPr>
              <a:t>" and "</a:t>
            </a:r>
            <a:r>
              <a:rPr lang="en-US" dirty="0" err="1" smtClean="0">
                <a:sym typeface="Wingdings" panose="05000000000000000000" pitchFamily="2" charset="2"/>
              </a:rPr>
              <a:t>vOut|vIn</a:t>
            </a:r>
            <a:r>
              <a:rPr lang="en-US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Maintains undirected-ness</a:t>
            </a:r>
            <a:endParaRPr lang="en-US" dirty="0"/>
          </a:p>
          <a:p>
            <a:r>
              <a:rPr lang="en-US" dirty="0"/>
              <a:t>Reducer gathers reached nodes</a:t>
            </a:r>
          </a:p>
          <a:p>
            <a:pPr lvl="1"/>
            <a:r>
              <a:rPr lang="en-US" dirty="0" smtClean="0"/>
              <a:t>Trick: timestamp parity used to mark </a:t>
            </a:r>
            <a:br>
              <a:rPr lang="en-US" dirty="0" smtClean="0"/>
            </a:br>
            <a:r>
              <a:rPr lang="en-US" dirty="0" smtClean="0"/>
              <a:t>reached nodes vs. starting nodes for Reducer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5865706" y="1398357"/>
            <a:ext cx="2641686" cy="2951972"/>
          </a:xfrm>
          <a:prstGeom prst="rect">
            <a:avLst/>
          </a:prstGeom>
        </p:spPr>
        <p:txBody>
          <a:bodyPr lIns="91280" tIns="45641" rIns="91280" bIns="45641"/>
          <a:lstStyle>
            <a:lvl1pPr marL="256724" indent="-25672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5377" indent="-25553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902106" indent="-17115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157636" indent="-8914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3691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17114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05379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239609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27383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sz="1600" kern="0" dirty="0" smtClean="0"/>
              <a:t>Schema</a:t>
            </a:r>
            <a:endParaRPr lang="en-US" sz="1600" b="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spcBef>
                <a:spcPts val="0"/>
              </a:spcBef>
              <a:spcAft>
                <a:spcPts val="900"/>
              </a:spcAft>
              <a:buFont typeface="Arial"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1010     :</a:t>
            </a:r>
            <a:r>
              <a:rPr lang="en-US" sz="1600" b="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1010|933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1011</a:t>
            </a:r>
            <a:r>
              <a:rPr lang="en-US" sz="16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:</a:t>
            </a:r>
            <a:r>
              <a:rPr lang="en-US" sz="1600" b="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1011|2  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1012     :</a:t>
            </a:r>
            <a:r>
              <a:rPr lang="en-US" sz="1600" b="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1012|270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1013     :</a:t>
            </a:r>
            <a:r>
              <a:rPr lang="en-US" sz="1600" b="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 -&gt; 6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1013|163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1013|74 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1015     :</a:t>
            </a:r>
            <a:r>
              <a:rPr lang="en-US" sz="1600" b="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1015|37 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b="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1283" y="4999861"/>
            <a:ext cx="808143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SingleBFS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Stable,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edgeColumn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edgeSep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v0,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 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SDegtable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copyOutDegrees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computeInDegrees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degSumType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ColumnVisibility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outputUnion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Authorizations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Sauth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MutableLong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numEntriesWritten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8571" y="4198857"/>
            <a:ext cx="1962149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Other variations possible like degInColQ, SDegtable– change the code &amp; signature for your use case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38191" y="5628698"/>
            <a:ext cx="1718873" cy="461665"/>
          </a:xfrm>
          <a:prstGeom prst="wedgeRectCallout">
            <a:avLst>
              <a:gd name="adj1" fmla="val 67459"/>
              <a:gd name="adj2" fmla="val -5733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Adding degrees to result table optional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286936" y="5425286"/>
            <a:ext cx="1718873" cy="646331"/>
          </a:xfrm>
          <a:prstGeom prst="wedgeRectCallout">
            <a:avLst>
              <a:gd name="adj1" fmla="val -87878"/>
              <a:gd name="adj2" fmla="val -4055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Degrees of reached nodes requires extra scan/write step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483295" y="945528"/>
            <a:ext cx="1718873" cy="461665"/>
          </a:xfrm>
          <a:prstGeom prst="wedgeRectCallout">
            <a:avLst>
              <a:gd name="adj1" fmla="val -5217"/>
              <a:gd name="adj2" fmla="val 1259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Degrees assumed to be out-degrees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6123" y="6231273"/>
            <a:ext cx="3241617" cy="461665"/>
          </a:xfrm>
          <a:prstGeom prst="wedgeRectCallout">
            <a:avLst>
              <a:gd name="adj1" fmla="val 11999"/>
              <a:gd name="adj2" fmla="val -6352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Return union of all nodes reached instead of nodes reached in exactly k steps</a:t>
            </a:r>
          </a:p>
        </p:txBody>
      </p:sp>
    </p:spTree>
    <p:extLst>
      <p:ext uri="{BB962C8B-B14F-4D97-AF65-F5344CB8AC3E}">
        <p14:creationId xmlns:p14="http://schemas.microsoft.com/office/powerpoint/2010/main" val="36383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SingleBFS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cxnSp>
        <p:nvCxnSpPr>
          <p:cNvPr id="96" name="Straight Connector 95"/>
          <p:cNvCxnSpPr/>
          <p:nvPr/>
        </p:nvCxnSpPr>
        <p:spPr bwMode="auto">
          <a:xfrm flipV="1">
            <a:off x="0" y="4810539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6331248" y="4814529"/>
            <a:ext cx="2683211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computeInDegrees</a:t>
            </a:r>
            <a:r>
              <a:rPr lang="en-US" sz="1400" b="1" dirty="0"/>
              <a:t> </a:t>
            </a:r>
            <a:r>
              <a:rPr lang="en-US" sz="1400" b="1" dirty="0" smtClean="0"/>
              <a:t>Extension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7989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SingleBFS</a:t>
            </a:r>
            <a:r>
              <a:rPr lang="en-US" dirty="0"/>
              <a:t>: Design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Arrow Connector 8"/>
          <p:cNvCxnSpPr>
            <a:endCxn id="8" idx="3"/>
          </p:cNvCxnSpPr>
          <p:nvPr/>
        </p:nvCxnSpPr>
        <p:spPr bwMode="auto">
          <a:xfrm flipH="1" flipV="1">
            <a:off x="3763147" y="1733786"/>
            <a:ext cx="1018403" cy="950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33786"/>
            <a:ext cx="563401" cy="5708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68" name="Oval 67"/>
          <p:cNvSpPr/>
          <p:nvPr/>
        </p:nvSpPr>
        <p:spPr bwMode="auto">
          <a:xfrm>
            <a:off x="2192116" y="103440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9" name="Straight Arrow Connector 68"/>
          <p:cNvCxnSpPr>
            <a:stCxn id="4" idx="6"/>
            <a:endCxn id="97" idx="1"/>
          </p:cNvCxnSpPr>
          <p:nvPr/>
        </p:nvCxnSpPr>
        <p:spPr bwMode="auto">
          <a:xfrm flipV="1">
            <a:off x="1753360" y="1397091"/>
            <a:ext cx="543825" cy="1116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7" name="Rectangle 96"/>
          <p:cNvSpPr/>
          <p:nvPr/>
        </p:nvSpPr>
        <p:spPr bwMode="auto">
          <a:xfrm>
            <a:off x="2297185" y="130368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4787932" y="1672142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045883" y="1303684"/>
            <a:ext cx="74980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/>
              <a:t>C</a:t>
            </a:r>
            <a:r>
              <a:rPr lang="en-US" sz="1100" b="1" dirty="0" err="1" smtClean="0"/>
              <a:t>olFilter</a:t>
            </a:r>
            <a:endParaRPr lang="en-US" sz="1100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316761" y="1596625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sp>
        <p:nvSpPr>
          <p:cNvPr id="91" name="Rectangular Callout 90"/>
          <p:cNvSpPr/>
          <p:nvPr/>
        </p:nvSpPr>
        <p:spPr>
          <a:xfrm>
            <a:off x="4519131" y="1092836"/>
            <a:ext cx="1079383" cy="276999"/>
          </a:xfrm>
          <a:prstGeom prst="wedgeRectCallout">
            <a:avLst>
              <a:gd name="adj1" fmla="val -116217"/>
              <a:gd name="adj2" fmla="val 6583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Deg column</a:t>
            </a:r>
          </a:p>
        </p:txBody>
      </p:sp>
      <p:cxnSp>
        <p:nvCxnSpPr>
          <p:cNvPr id="96" name="Straight Connector 95"/>
          <p:cNvCxnSpPr/>
          <p:nvPr/>
        </p:nvCxnSpPr>
        <p:spPr bwMode="auto">
          <a:xfrm flipV="1">
            <a:off x="0" y="4810539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6331248" y="4814529"/>
            <a:ext cx="2683211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computeInDegrees</a:t>
            </a:r>
            <a:r>
              <a:rPr lang="en-US" sz="1400" b="1" dirty="0"/>
              <a:t> </a:t>
            </a:r>
            <a:r>
              <a:rPr lang="en-US" sz="1400" b="1" dirty="0" smtClean="0"/>
              <a:t>Extension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352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SingleBFS</a:t>
            </a:r>
            <a:r>
              <a:rPr lang="en-US" dirty="0"/>
              <a:t>: Design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Arrow Connector 8"/>
          <p:cNvCxnSpPr>
            <a:endCxn id="8" idx="3"/>
          </p:cNvCxnSpPr>
          <p:nvPr/>
        </p:nvCxnSpPr>
        <p:spPr bwMode="auto">
          <a:xfrm flipH="1" flipV="1">
            <a:off x="3763147" y="1733786"/>
            <a:ext cx="1018403" cy="950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33786"/>
            <a:ext cx="563401" cy="5708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1" name="Straight Arrow Connector 30"/>
          <p:cNvCxnSpPr>
            <a:stCxn id="70" idx="2"/>
            <a:endCxn id="25" idx="0"/>
          </p:cNvCxnSpPr>
          <p:nvPr/>
        </p:nvCxnSpPr>
        <p:spPr bwMode="auto">
          <a:xfrm>
            <a:off x="5166858" y="3422277"/>
            <a:ext cx="3598" cy="2057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3378201" y="4067176"/>
            <a:ext cx="1791744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SingleBFSReducer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2" name="Straight Arrow Connector 51"/>
          <p:cNvCxnSpPr>
            <a:stCxn id="42" idx="1"/>
            <a:endCxn id="56" idx="6"/>
          </p:cNvCxnSpPr>
          <p:nvPr/>
        </p:nvCxnSpPr>
        <p:spPr bwMode="auto">
          <a:xfrm flipH="1">
            <a:off x="1753360" y="4200155"/>
            <a:ext cx="1624841" cy="1779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1068069" y="4126651"/>
            <a:ext cx="685291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r>
              <a:rPr kumimoji="0" lang="en-US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+1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cxnSp>
        <p:nvCxnSpPr>
          <p:cNvPr id="83" name="Straight Arrow Connector 82"/>
          <p:cNvCxnSpPr>
            <a:stCxn id="5" idx="6"/>
          </p:cNvCxnSpPr>
          <p:nvPr/>
        </p:nvCxnSpPr>
        <p:spPr bwMode="auto">
          <a:xfrm flipV="1">
            <a:off x="1753360" y="2151847"/>
            <a:ext cx="3034572" cy="1527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4787932" y="1672142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16761" y="1596625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4343198" y="2944516"/>
            <a:ext cx="1647319" cy="47776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SingleTransposeIterator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2" name="Straight Arrow Connector 71"/>
          <p:cNvCxnSpPr>
            <a:stCxn id="7" idx="3"/>
            <a:endCxn id="70" idx="0"/>
          </p:cNvCxnSpPr>
          <p:nvPr/>
        </p:nvCxnSpPr>
        <p:spPr bwMode="auto">
          <a:xfrm>
            <a:off x="5166858" y="2256342"/>
            <a:ext cx="0" cy="6881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524213" y="3627991"/>
            <a:ext cx="1292486" cy="439185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692328" y="2414918"/>
            <a:ext cx="949058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C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olFilter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9" name="Rectangular Callout 88"/>
          <p:cNvSpPr/>
          <p:nvPr/>
        </p:nvSpPr>
        <p:spPr>
          <a:xfrm>
            <a:off x="6465046" y="2265680"/>
            <a:ext cx="2193179" cy="461665"/>
          </a:xfrm>
          <a:prstGeom prst="wedgeRectCallout">
            <a:avLst>
              <a:gd name="adj1" fmla="val -87878"/>
              <a:gd name="adj2" fmla="val 16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Edge column, 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Deg column if copyOutDeg</a:t>
            </a:r>
          </a:p>
        </p:txBody>
      </p:sp>
      <p:sp>
        <p:nvSpPr>
          <p:cNvPr id="93" name="Rectangular Callout 92"/>
          <p:cNvSpPr/>
          <p:nvPr/>
        </p:nvSpPr>
        <p:spPr>
          <a:xfrm>
            <a:off x="6229350" y="2912568"/>
            <a:ext cx="2524125" cy="1200329"/>
          </a:xfrm>
          <a:prstGeom prst="wedgeRectCallout">
            <a:avLst>
              <a:gd name="adj1" fmla="val -58216"/>
              <a:gd name="adj2" fmla="val -1392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Degree entries w/ row "v":</a:t>
            </a:r>
          </a:p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	Emit w/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Edge entries w/ row "vIn|vOut":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Emit w/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If vOut is not in v</a:t>
            </a:r>
            <a:r>
              <a:rPr lang="pt-BR" sz="1200" b="1" baseline="-25000" dirty="0" smtClean="0">
                <a:solidFill>
                  <a:srgbClr val="000000"/>
                </a:solidFill>
              </a:rPr>
              <a:t>k</a:t>
            </a:r>
            <a:r>
              <a:rPr lang="pt-BR" sz="1200" b="1" dirty="0" smtClean="0">
                <a:solidFill>
                  <a:srgbClr val="000000"/>
                </a:solidFill>
              </a:rPr>
              <a:t>:</a:t>
            </a:r>
          </a:p>
          <a:p>
            <a:pPr>
              <a:tabLst>
                <a:tab pos="171450" algn="l"/>
                <a:tab pos="34290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	</a:t>
            </a:r>
            <a:r>
              <a:rPr lang="pt-BR" sz="1200" b="1" dirty="0" smtClean="0">
                <a:solidFill>
                  <a:srgbClr val="000000"/>
                </a:solidFill>
              </a:rPr>
              <a:t>Emit "vOut|vIn" w/ </a:t>
            </a:r>
            <a:r>
              <a:rPr lang="pt-BR" sz="1200" b="1" i="1" dirty="0" smtClean="0">
                <a:solidFill>
                  <a:srgbClr val="000000"/>
                </a:solidFill>
              </a:rPr>
              <a:t>odd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</p:txBody>
      </p:sp>
      <p:sp>
        <p:nvSpPr>
          <p:cNvPr id="94" name="Rectangular Callout 93"/>
          <p:cNvSpPr/>
          <p:nvPr/>
        </p:nvSpPr>
        <p:spPr>
          <a:xfrm>
            <a:off x="6229350" y="4329824"/>
            <a:ext cx="2781300" cy="461665"/>
          </a:xfrm>
          <a:prstGeom prst="wedgeRectCallout">
            <a:avLst>
              <a:gd name="adj1" fmla="val -87326"/>
              <a:gd name="adj2" fmla="val -8851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Edge entries w/ row "vIn|vOut":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Store "vOut" if entry has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</p:txBody>
      </p:sp>
      <p:cxnSp>
        <p:nvCxnSpPr>
          <p:cNvPr id="96" name="Straight Connector 95"/>
          <p:cNvCxnSpPr/>
          <p:nvPr/>
        </p:nvCxnSpPr>
        <p:spPr bwMode="auto">
          <a:xfrm flipV="1">
            <a:off x="0" y="4810539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5048656" y="4052525"/>
            <a:ext cx="889332" cy="1548529"/>
            <a:chOff x="5956139" y="4523767"/>
            <a:chExt cx="889332" cy="1548529"/>
          </a:xfrm>
        </p:grpSpPr>
        <p:cxnSp>
          <p:nvCxnSpPr>
            <p:cNvPr id="27" name="Straight Arrow Connector 26"/>
            <p:cNvCxnSpPr>
              <a:endCxn id="44" idx="1"/>
            </p:cNvCxnSpPr>
            <p:nvPr/>
          </p:nvCxnSpPr>
          <p:spPr bwMode="auto">
            <a:xfrm flipH="1">
              <a:off x="6400805" y="4523767"/>
              <a:ext cx="1" cy="4018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4" name="Flowchart: Magnetic Disk 43"/>
            <p:cNvSpPr/>
            <p:nvPr/>
          </p:nvSpPr>
          <p:spPr bwMode="auto">
            <a:xfrm>
              <a:off x="5956139" y="4925632"/>
              <a:ext cx="889332" cy="552450"/>
            </a:xfrm>
            <a:prstGeom prst="flowChartMagneticDisk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R</a:t>
              </a:r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 bwMode="auto">
            <a:xfrm>
              <a:off x="6400805" y="5478082"/>
              <a:ext cx="0" cy="59421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>
              <a:off x="6252741" y="5569490"/>
              <a:ext cx="296128" cy="274321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/>
                <a:t>⊕</a:t>
              </a:r>
              <a:endParaRPr lang="en-US" sz="1400" b="1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6331248" y="4814529"/>
            <a:ext cx="2683211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computeInDegrees</a:t>
            </a:r>
            <a:r>
              <a:rPr lang="en-US" sz="1400" b="1" dirty="0"/>
              <a:t> </a:t>
            </a:r>
            <a:r>
              <a:rPr lang="en-US" sz="1400" b="1" dirty="0" smtClean="0"/>
              <a:t>Extension</a:t>
            </a:r>
            <a:endParaRPr lang="en-US" sz="1400" b="1" dirty="0"/>
          </a:p>
        </p:txBody>
      </p:sp>
      <p:sp>
        <p:nvSpPr>
          <p:cNvPr id="114" name="Rectangular Callout 113"/>
          <p:cNvSpPr/>
          <p:nvPr/>
        </p:nvSpPr>
        <p:spPr>
          <a:xfrm>
            <a:off x="6229350" y="5212248"/>
            <a:ext cx="1769533" cy="461665"/>
          </a:xfrm>
          <a:prstGeom prst="wedgeRectCallout">
            <a:avLst>
              <a:gd name="adj1" fmla="val -83044"/>
              <a:gd name="adj2" fmla="val -4129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Combiner on table for summing in search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2192116" y="103440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1" name="Straight Arrow Connector 40"/>
          <p:cNvCxnSpPr>
            <a:endCxn id="43" idx="1"/>
          </p:cNvCxnSpPr>
          <p:nvPr/>
        </p:nvCxnSpPr>
        <p:spPr bwMode="auto">
          <a:xfrm flipV="1">
            <a:off x="1753360" y="1397091"/>
            <a:ext cx="543825" cy="1116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2297185" y="130368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3045883" y="1303684"/>
            <a:ext cx="74980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/>
              <a:t>C</a:t>
            </a:r>
            <a:r>
              <a:rPr lang="en-US" sz="1100" b="1" dirty="0" err="1" smtClean="0"/>
              <a:t>olFilter</a:t>
            </a:r>
            <a:endParaRPr 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163195" y="6424086"/>
            <a:ext cx="2656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/>
              <a:t>ts</a:t>
            </a:r>
            <a:r>
              <a:rPr lang="en-US" sz="1400" b="1" dirty="0" smtClean="0"/>
              <a:t>: Timestamp portion of Key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770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SingleBFS</a:t>
            </a:r>
            <a:r>
              <a:rPr lang="en-US" dirty="0"/>
              <a:t>: Design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Arrow Connector 8"/>
          <p:cNvCxnSpPr>
            <a:endCxn id="8" idx="3"/>
          </p:cNvCxnSpPr>
          <p:nvPr/>
        </p:nvCxnSpPr>
        <p:spPr bwMode="auto">
          <a:xfrm flipH="1" flipV="1">
            <a:off x="3763147" y="1733786"/>
            <a:ext cx="1018403" cy="950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33786"/>
            <a:ext cx="563401" cy="5708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1" name="Straight Arrow Connector 30"/>
          <p:cNvCxnSpPr>
            <a:stCxn id="70" idx="2"/>
            <a:endCxn id="25" idx="0"/>
          </p:cNvCxnSpPr>
          <p:nvPr/>
        </p:nvCxnSpPr>
        <p:spPr bwMode="auto">
          <a:xfrm>
            <a:off x="5166858" y="3422277"/>
            <a:ext cx="3598" cy="2057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3378201" y="4067176"/>
            <a:ext cx="1791744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SingleBFSReducer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2" name="Straight Arrow Connector 51"/>
          <p:cNvCxnSpPr>
            <a:stCxn id="42" idx="1"/>
            <a:endCxn id="56" idx="6"/>
          </p:cNvCxnSpPr>
          <p:nvPr/>
        </p:nvCxnSpPr>
        <p:spPr bwMode="auto">
          <a:xfrm flipH="1">
            <a:off x="1753360" y="4200155"/>
            <a:ext cx="1624841" cy="1779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1068069" y="4126651"/>
            <a:ext cx="685291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r>
              <a:rPr kumimoji="0" lang="en-US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+1</a:t>
            </a:r>
          </a:p>
        </p:txBody>
      </p:sp>
      <p:sp>
        <p:nvSpPr>
          <p:cNvPr id="64" name="Curved Left Arrow 63"/>
          <p:cNvSpPr/>
          <p:nvPr/>
        </p:nvSpPr>
        <p:spPr bwMode="auto">
          <a:xfrm rot="10800000">
            <a:off x="306974" y="1337732"/>
            <a:ext cx="761095" cy="3130931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cxnSp>
        <p:nvCxnSpPr>
          <p:cNvPr id="83" name="Straight Arrow Connector 82"/>
          <p:cNvCxnSpPr>
            <a:stCxn id="5" idx="6"/>
          </p:cNvCxnSpPr>
          <p:nvPr/>
        </p:nvCxnSpPr>
        <p:spPr bwMode="auto">
          <a:xfrm flipV="1">
            <a:off x="1753360" y="2151847"/>
            <a:ext cx="3034572" cy="1527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4787932" y="1672142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16761" y="1596625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4343198" y="2944516"/>
            <a:ext cx="1647319" cy="47776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SingleTransposeIterator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2" name="Straight Arrow Connector 71"/>
          <p:cNvCxnSpPr>
            <a:stCxn id="7" idx="3"/>
            <a:endCxn id="70" idx="0"/>
          </p:cNvCxnSpPr>
          <p:nvPr/>
        </p:nvCxnSpPr>
        <p:spPr bwMode="auto">
          <a:xfrm>
            <a:off x="5166858" y="2256342"/>
            <a:ext cx="0" cy="6881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524213" y="3627991"/>
            <a:ext cx="1292486" cy="439185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692328" y="2414918"/>
            <a:ext cx="949058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C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olFilter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96" name="Straight Connector 95"/>
          <p:cNvCxnSpPr/>
          <p:nvPr/>
        </p:nvCxnSpPr>
        <p:spPr bwMode="auto">
          <a:xfrm flipV="1">
            <a:off x="0" y="4810539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5048656" y="4052525"/>
            <a:ext cx="889332" cy="1548529"/>
            <a:chOff x="5956139" y="4523767"/>
            <a:chExt cx="889332" cy="1548529"/>
          </a:xfrm>
        </p:grpSpPr>
        <p:cxnSp>
          <p:nvCxnSpPr>
            <p:cNvPr id="27" name="Straight Arrow Connector 26"/>
            <p:cNvCxnSpPr>
              <a:endCxn id="44" idx="1"/>
            </p:cNvCxnSpPr>
            <p:nvPr/>
          </p:nvCxnSpPr>
          <p:spPr bwMode="auto">
            <a:xfrm flipH="1">
              <a:off x="6400805" y="4523767"/>
              <a:ext cx="1" cy="4018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4" name="Flowchart: Magnetic Disk 43"/>
            <p:cNvSpPr/>
            <p:nvPr/>
          </p:nvSpPr>
          <p:spPr bwMode="auto">
            <a:xfrm>
              <a:off x="5956139" y="4925632"/>
              <a:ext cx="889332" cy="552450"/>
            </a:xfrm>
            <a:prstGeom prst="flowChartMagneticDisk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R</a:t>
              </a:r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 bwMode="auto">
            <a:xfrm>
              <a:off x="6400805" y="5478082"/>
              <a:ext cx="0" cy="59421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>
              <a:off x="6252741" y="5569490"/>
              <a:ext cx="296128" cy="274321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/>
                <a:t>⊕</a:t>
              </a:r>
              <a:endParaRPr lang="en-US" sz="1400" b="1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6331248" y="4814529"/>
            <a:ext cx="2683211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computeInDegrees</a:t>
            </a:r>
            <a:r>
              <a:rPr lang="en-US" sz="1400" b="1" dirty="0"/>
              <a:t> </a:t>
            </a:r>
            <a:r>
              <a:rPr lang="en-US" sz="1400" b="1" dirty="0" smtClean="0"/>
              <a:t>Extension</a:t>
            </a:r>
            <a:endParaRPr lang="en-US" sz="1400" b="1" dirty="0"/>
          </a:p>
        </p:txBody>
      </p:sp>
      <p:sp>
        <p:nvSpPr>
          <p:cNvPr id="40" name="Oval 39"/>
          <p:cNvSpPr/>
          <p:nvPr/>
        </p:nvSpPr>
        <p:spPr bwMode="auto">
          <a:xfrm>
            <a:off x="2192116" y="103440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1" name="Straight Arrow Connector 40"/>
          <p:cNvCxnSpPr>
            <a:endCxn id="43" idx="1"/>
          </p:cNvCxnSpPr>
          <p:nvPr/>
        </p:nvCxnSpPr>
        <p:spPr bwMode="auto">
          <a:xfrm flipV="1">
            <a:off x="1753360" y="1397091"/>
            <a:ext cx="543825" cy="1116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2297185" y="130368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3045883" y="1303684"/>
            <a:ext cx="74980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/>
              <a:t>C</a:t>
            </a:r>
            <a:r>
              <a:rPr lang="en-US" sz="1100" b="1" dirty="0" err="1" smtClean="0"/>
              <a:t>olFilter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484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SingleBFS</a:t>
            </a:r>
            <a:r>
              <a:rPr lang="en-US" dirty="0"/>
              <a:t>: Design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Arrow Connector 8"/>
          <p:cNvCxnSpPr>
            <a:endCxn id="8" idx="3"/>
          </p:cNvCxnSpPr>
          <p:nvPr/>
        </p:nvCxnSpPr>
        <p:spPr bwMode="auto">
          <a:xfrm flipH="1" flipV="1">
            <a:off x="3763147" y="1733786"/>
            <a:ext cx="1018403" cy="950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33786"/>
            <a:ext cx="563401" cy="5708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2586564" y="4905375"/>
            <a:ext cx="2462092" cy="3025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1" name="Straight Arrow Connector 30"/>
          <p:cNvCxnSpPr>
            <a:stCxn id="70" idx="2"/>
            <a:endCxn id="25" idx="0"/>
          </p:cNvCxnSpPr>
          <p:nvPr/>
        </p:nvCxnSpPr>
        <p:spPr bwMode="auto">
          <a:xfrm>
            <a:off x="5166858" y="3422277"/>
            <a:ext cx="3598" cy="2057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3378201" y="4067176"/>
            <a:ext cx="1791744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SingleBFSReducer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2" name="Straight Arrow Connector 51"/>
          <p:cNvCxnSpPr>
            <a:stCxn id="42" idx="1"/>
            <a:endCxn id="56" idx="6"/>
          </p:cNvCxnSpPr>
          <p:nvPr/>
        </p:nvCxnSpPr>
        <p:spPr bwMode="auto">
          <a:xfrm flipH="1">
            <a:off x="1753360" y="4200155"/>
            <a:ext cx="1624841" cy="1779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1068069" y="4126651"/>
            <a:ext cx="685291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r>
              <a:rPr kumimoji="0" lang="en-US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+1</a:t>
            </a:r>
          </a:p>
        </p:txBody>
      </p:sp>
      <p:sp>
        <p:nvSpPr>
          <p:cNvPr id="64" name="Curved Left Arrow 63"/>
          <p:cNvSpPr/>
          <p:nvPr/>
        </p:nvSpPr>
        <p:spPr bwMode="auto">
          <a:xfrm rot="10800000">
            <a:off x="306974" y="1337732"/>
            <a:ext cx="761095" cy="3130931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cxnSp>
        <p:nvCxnSpPr>
          <p:cNvPr id="83" name="Straight Arrow Connector 82"/>
          <p:cNvCxnSpPr>
            <a:stCxn id="5" idx="6"/>
          </p:cNvCxnSpPr>
          <p:nvPr/>
        </p:nvCxnSpPr>
        <p:spPr bwMode="auto">
          <a:xfrm flipV="1">
            <a:off x="1753360" y="2151847"/>
            <a:ext cx="3034572" cy="1527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4787932" y="1672142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16761" y="1596625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4343198" y="2944516"/>
            <a:ext cx="1647319" cy="47776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SingleTransposeIterator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2" name="Straight Arrow Connector 71"/>
          <p:cNvCxnSpPr>
            <a:stCxn id="7" idx="3"/>
            <a:endCxn id="70" idx="0"/>
          </p:cNvCxnSpPr>
          <p:nvPr/>
        </p:nvCxnSpPr>
        <p:spPr bwMode="auto">
          <a:xfrm>
            <a:off x="5166858" y="2256342"/>
            <a:ext cx="0" cy="6881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524213" y="3627991"/>
            <a:ext cx="1292486" cy="439185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692328" y="2414918"/>
            <a:ext cx="949058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C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olFilter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96" name="Straight Connector 95"/>
          <p:cNvCxnSpPr/>
          <p:nvPr/>
        </p:nvCxnSpPr>
        <p:spPr bwMode="auto">
          <a:xfrm flipV="1">
            <a:off x="0" y="4810539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5048656" y="4052525"/>
            <a:ext cx="889332" cy="1548529"/>
            <a:chOff x="5956139" y="4523767"/>
            <a:chExt cx="889332" cy="1548529"/>
          </a:xfrm>
        </p:grpSpPr>
        <p:cxnSp>
          <p:nvCxnSpPr>
            <p:cNvPr id="27" name="Straight Arrow Connector 26"/>
            <p:cNvCxnSpPr>
              <a:endCxn id="44" idx="1"/>
            </p:cNvCxnSpPr>
            <p:nvPr/>
          </p:nvCxnSpPr>
          <p:spPr bwMode="auto">
            <a:xfrm flipH="1">
              <a:off x="6400805" y="4523767"/>
              <a:ext cx="1" cy="4018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4" name="Flowchart: Magnetic Disk 43"/>
            <p:cNvSpPr/>
            <p:nvPr/>
          </p:nvSpPr>
          <p:spPr bwMode="auto">
            <a:xfrm>
              <a:off x="5956139" y="4925632"/>
              <a:ext cx="889332" cy="552450"/>
            </a:xfrm>
            <a:prstGeom prst="flowChartMagneticDisk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R</a:t>
              </a:r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 bwMode="auto">
            <a:xfrm>
              <a:off x="6400805" y="5478082"/>
              <a:ext cx="0" cy="59421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>
              <a:off x="6252741" y="5569490"/>
              <a:ext cx="296128" cy="274321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/>
                <a:t>⊕</a:t>
              </a:r>
              <a:endParaRPr lang="en-US" sz="1400" b="1" dirty="0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5767847" y="5315529"/>
            <a:ext cx="27813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For each in-node reached in the last step (and another edge case):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Scan &amp; count out-edges and 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Write degree</a:t>
            </a:r>
          </a:p>
        </p:txBody>
      </p:sp>
      <p:sp>
        <p:nvSpPr>
          <p:cNvPr id="104" name="Oval 103"/>
          <p:cNvSpPr/>
          <p:nvPr/>
        </p:nvSpPr>
        <p:spPr bwMode="auto">
          <a:xfrm>
            <a:off x="2723292" y="4907042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3202710" y="5176326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sp>
        <p:nvSpPr>
          <p:cNvPr id="106" name="Oval 105"/>
          <p:cNvSpPr/>
          <p:nvPr/>
        </p:nvSpPr>
        <p:spPr bwMode="auto">
          <a:xfrm>
            <a:off x="1495425" y="5081881"/>
            <a:ext cx="1135082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>
                <a:latin typeface="Arial" pitchFamily="-110" charset="0"/>
              </a:rPr>
              <a:t>v</a:t>
            </a:r>
            <a:r>
              <a:rPr lang="en-US" sz="1400" b="1" baseline="-25000" dirty="0" err="1">
                <a:latin typeface="Arial" pitchFamily="-110" charset="0"/>
              </a:rPr>
              <a:t>k</a:t>
            </a:r>
            <a:r>
              <a:rPr lang="en-US" sz="1400" b="1" baseline="-25000" dirty="0">
                <a:latin typeface="Arial" pitchFamily="-110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degs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1" name="Freeform 110"/>
          <p:cNvSpPr/>
          <p:nvPr/>
        </p:nvSpPr>
        <p:spPr bwMode="auto">
          <a:xfrm>
            <a:off x="2495550" y="4991100"/>
            <a:ext cx="2676525" cy="714896"/>
          </a:xfrm>
          <a:custGeom>
            <a:avLst/>
            <a:gdLst>
              <a:gd name="connsiteX0" fmla="*/ 0 w 2667000"/>
              <a:gd name="connsiteY0" fmla="*/ 514350 h 704720"/>
              <a:gd name="connsiteX1" fmla="*/ 1809750 w 2667000"/>
              <a:gd name="connsiteY1" fmla="*/ 676275 h 704720"/>
              <a:gd name="connsiteX2" fmla="*/ 2667000 w 2667000"/>
              <a:gd name="connsiteY2" fmla="*/ 0 h 704720"/>
              <a:gd name="connsiteX0" fmla="*/ 0 w 2676525"/>
              <a:gd name="connsiteY0" fmla="*/ 523875 h 714896"/>
              <a:gd name="connsiteX1" fmla="*/ 1809750 w 2676525"/>
              <a:gd name="connsiteY1" fmla="*/ 685800 h 714896"/>
              <a:gd name="connsiteX2" fmla="*/ 2676525 w 2676525"/>
              <a:gd name="connsiteY2" fmla="*/ 0 h 71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6525" h="714896">
                <a:moveTo>
                  <a:pt x="0" y="523875"/>
                </a:moveTo>
                <a:cubicBezTo>
                  <a:pt x="682625" y="647700"/>
                  <a:pt x="1363663" y="773112"/>
                  <a:pt x="1809750" y="685800"/>
                </a:cubicBezTo>
                <a:cubicBezTo>
                  <a:pt x="2255837" y="598488"/>
                  <a:pt x="2535238" y="79375"/>
                  <a:pt x="2676525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 bwMode="auto">
          <a:xfrm>
            <a:off x="3233780" y="5478652"/>
            <a:ext cx="1567713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BatchWriter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331248" y="4814529"/>
            <a:ext cx="2683211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computeInDegrees</a:t>
            </a:r>
            <a:r>
              <a:rPr lang="en-US" sz="1400" b="1" dirty="0"/>
              <a:t> </a:t>
            </a:r>
            <a:r>
              <a:rPr lang="en-US" sz="1400" b="1" dirty="0" smtClean="0"/>
              <a:t>Extension</a:t>
            </a:r>
            <a:endParaRPr lang="en-US" sz="1400" b="1" dirty="0"/>
          </a:p>
        </p:txBody>
      </p:sp>
      <p:sp>
        <p:nvSpPr>
          <p:cNvPr id="47" name="Oval 46"/>
          <p:cNvSpPr/>
          <p:nvPr/>
        </p:nvSpPr>
        <p:spPr bwMode="auto">
          <a:xfrm>
            <a:off x="2192116" y="103440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8" name="Straight Arrow Connector 47"/>
          <p:cNvCxnSpPr>
            <a:endCxn id="49" idx="1"/>
          </p:cNvCxnSpPr>
          <p:nvPr/>
        </p:nvCxnSpPr>
        <p:spPr bwMode="auto">
          <a:xfrm flipV="1">
            <a:off x="1753360" y="1397091"/>
            <a:ext cx="543825" cy="1116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2297185" y="130368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3045883" y="1303684"/>
            <a:ext cx="74980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/>
              <a:t>C</a:t>
            </a:r>
            <a:r>
              <a:rPr lang="en-US" sz="1100" b="1" dirty="0" err="1" smtClean="0"/>
              <a:t>olFilter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232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SingleBFS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SingleTransposeIterator</a:t>
            </a:r>
            <a:r>
              <a:rPr lang="en-US" dirty="0" smtClean="0"/>
              <a:t> &amp; </a:t>
            </a:r>
            <a:r>
              <a:rPr lang="en-US" dirty="0" err="1" smtClean="0"/>
              <a:t>SingleBFSReducer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8824" y="943584"/>
            <a:ext cx="4833374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prepNext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r>
              <a:rPr lang="en-US" altLang="en-US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topKey</a:t>
            </a:r>
            <a:r>
              <a:rPr lang="en-US" alt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topValue</a:t>
            </a:r>
            <a:r>
              <a:rPr lang="en-US" alt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manipulation code omitted…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.hasTop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.getTopKey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topValue1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.getTopValue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rowText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.getRow();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rowText.toString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rStr.indexOf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edgeSep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 if degree row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.getTimestamp();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tsEven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ts-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.getColumnFamily(),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.getColumnQualifier(),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.getColumnVisibility(),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tsEven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rStr.substring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(pos+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isInStartNodes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tsOdd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tsEven+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rStr.substring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,pos);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topKey2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toNode+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edgeSep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+fromNode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.getColumnFamily(),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.getColumnQualifier(),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.getColumnVisibility(),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tsOdd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topValue2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topValue1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6292" y="1598676"/>
            <a:ext cx="252412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Degree entries w/ row "v":</a:t>
            </a:r>
          </a:p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	Emit w/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Edge entries w/ row "vIn|vOut":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Emit w/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If vOut is not in v</a:t>
            </a:r>
            <a:r>
              <a:rPr lang="pt-BR" sz="1200" b="1" baseline="-25000" dirty="0" smtClean="0">
                <a:solidFill>
                  <a:srgbClr val="000000"/>
                </a:solidFill>
              </a:rPr>
              <a:t>k</a:t>
            </a:r>
            <a:r>
              <a:rPr lang="pt-BR" sz="1200" b="1" dirty="0" smtClean="0">
                <a:solidFill>
                  <a:srgbClr val="000000"/>
                </a:solidFill>
              </a:rPr>
              <a:t>:</a:t>
            </a:r>
          </a:p>
          <a:p>
            <a:pPr>
              <a:tabLst>
                <a:tab pos="171450" algn="l"/>
                <a:tab pos="34290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	</a:t>
            </a:r>
            <a:r>
              <a:rPr lang="pt-BR" sz="1200" b="1" dirty="0" smtClean="0">
                <a:solidFill>
                  <a:srgbClr val="000000"/>
                </a:solidFill>
              </a:rPr>
              <a:t>Emit "vOut|vIn" w/ </a:t>
            </a:r>
            <a:r>
              <a:rPr lang="pt-BR" sz="1200" b="1" i="1" dirty="0" smtClean="0">
                <a:solidFill>
                  <a:srgbClr val="000000"/>
                </a:solidFill>
              </a:rPr>
              <a:t>odd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52430" y="3500881"/>
            <a:ext cx="4338536" cy="249299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(Key k, Value v)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Signal from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SingleTransposeIterator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k.getTimestamp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%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k.getRowData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rd.offset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rs.indexOf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edgeSep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 if degree row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rs.substring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(pos+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setNodesReached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1047" y="5828161"/>
            <a:ext cx="27813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Edge entries w/ row "vIn|vOut":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Store "vOut" if entry has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25482" y="1045793"/>
            <a:ext cx="268574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400" b="1" dirty="0" smtClean="0">
                <a:solidFill>
                  <a:srgbClr val="000000"/>
                </a:solidFill>
              </a:rPr>
              <a:t>from SingleTransposeIterator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94222" y="3238175"/>
            <a:ext cx="225495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400" b="1" dirty="0" smtClean="0">
                <a:solidFill>
                  <a:srgbClr val="000000"/>
                </a:solidFill>
              </a:rPr>
              <a:t>from SingleBFSReducer</a:t>
            </a:r>
          </a:p>
        </p:txBody>
      </p:sp>
    </p:spTree>
    <p:extLst>
      <p:ext uri="{BB962C8B-B14F-4D97-AF65-F5344CB8AC3E}">
        <p14:creationId xmlns:p14="http://schemas.microsoft.com/office/powerpoint/2010/main" val="18220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Graphulo Maven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0" y="1165860"/>
            <a:ext cx="8927869" cy="5184139"/>
          </a:xfrm>
        </p:spPr>
        <p:txBody>
          <a:bodyPr/>
          <a:lstStyle/>
          <a:p>
            <a:r>
              <a:rPr lang="en-US" u="sng" dirty="0" smtClean="0"/>
              <a:t>clean</a:t>
            </a:r>
            <a:r>
              <a:rPr lang="en-US" dirty="0" smtClean="0"/>
              <a:t> – Delete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target/</a:t>
            </a:r>
            <a:r>
              <a:rPr lang="en-US" dirty="0" smtClean="0"/>
              <a:t> and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shippable/</a:t>
            </a:r>
            <a:r>
              <a:rPr lang="en-US" dirty="0" smtClean="0"/>
              <a:t> </a:t>
            </a:r>
            <a:r>
              <a:rPr lang="en-US" dirty="0" smtClean="0"/>
              <a:t>directories </a:t>
            </a:r>
            <a:endParaRPr lang="en-US" dirty="0" smtClean="0"/>
          </a:p>
          <a:p>
            <a:r>
              <a:rPr lang="en-US" u="sng" dirty="0" smtClean="0"/>
              <a:t>compile</a:t>
            </a:r>
            <a:r>
              <a:rPr lang="en-US" dirty="0" smtClean="0"/>
              <a:t> – Using Java 1.7</a:t>
            </a:r>
          </a:p>
          <a:p>
            <a:r>
              <a:rPr lang="en-US" u="sng" dirty="0" smtClean="0"/>
              <a:t>test</a:t>
            </a:r>
            <a:r>
              <a:rPr lang="en-US" dirty="0" smtClean="0"/>
              <a:t> – Run all tests in TEST_CONFIG.java, output to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shippable/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u="sng" dirty="0" smtClean="0"/>
              <a:t>package</a:t>
            </a:r>
            <a:r>
              <a:rPr lang="en-US" dirty="0" smtClean="0"/>
              <a:t> – Create Graphulo artifacts in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target/</a:t>
            </a:r>
          </a:p>
          <a:p>
            <a:pPr lvl="1"/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graphulo-VERSION.jar</a:t>
            </a:r>
            <a:r>
              <a:rPr lang="en-US" dirty="0" smtClean="0"/>
              <a:t> – Graphulo binaries only</a:t>
            </a:r>
          </a:p>
          <a:p>
            <a:pPr lvl="2"/>
            <a:r>
              <a:rPr lang="en-US" dirty="0" smtClean="0"/>
              <a:t>Include on client application's </a:t>
            </a:r>
            <a:r>
              <a:rPr lang="en-US" dirty="0" err="1" smtClean="0"/>
              <a:t>classpath</a:t>
            </a:r>
            <a:r>
              <a:rPr lang="en-US" dirty="0" smtClean="0"/>
              <a:t> to call Graphulo client functions</a:t>
            </a:r>
          </a:p>
          <a:p>
            <a:pPr lvl="1"/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graphulo-VERSION-alldeps.jar</a:t>
            </a:r>
            <a:r>
              <a:rPr lang="en-US" dirty="0" smtClean="0"/>
              <a:t> – Graphulo + all referenced code binaries</a:t>
            </a:r>
          </a:p>
          <a:p>
            <a:pPr lvl="2"/>
            <a:r>
              <a:rPr lang="en-US" dirty="0" smtClean="0"/>
              <a:t>For Accumulo server installation. Place in Accumulo server's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dirty="0" smtClean="0"/>
          </a:p>
          <a:p>
            <a:pPr lvl="1"/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graphulo-VERSION-libext.zip</a:t>
            </a:r>
            <a:r>
              <a:rPr lang="en-US" dirty="0" smtClean="0"/>
              <a:t> – Zip of original JARs of all dependencies.</a:t>
            </a:r>
          </a:p>
          <a:p>
            <a:pPr lvl="2"/>
            <a:r>
              <a:rPr lang="en-US" dirty="0" smtClean="0"/>
              <a:t>For use in D4M Matlab/Octave. </a:t>
            </a:r>
          </a:p>
          <a:p>
            <a:r>
              <a:rPr lang="en-US" u="sng" dirty="0" smtClean="0"/>
              <a:t>install</a:t>
            </a:r>
            <a:r>
              <a:rPr lang="en-US" dirty="0" smtClean="0"/>
              <a:t> – Create Javadoc and Graphulo distribution zip in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target/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Javadoc created in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target/site/</a:t>
            </a:r>
            <a:r>
              <a:rPr lang="en-US" dirty="0" smtClean="0"/>
              <a:t>. 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docs/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apidocs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 is a </a:t>
            </a:r>
            <a:r>
              <a:rPr lang="en-US" dirty="0" err="1" smtClean="0"/>
              <a:t>symlink</a:t>
            </a:r>
            <a:r>
              <a:rPr lang="en-US" dirty="0" smtClean="0"/>
              <a:t>.</a:t>
            </a:r>
          </a:p>
          <a:p>
            <a:pPr lvl="1"/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graphulo-VERSION-dist.zip</a:t>
            </a:r>
            <a:r>
              <a:rPr lang="en-US" dirty="0" smtClean="0"/>
              <a:t> – Zip of Graphulo source and assembly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Installs </a:t>
            </a:r>
            <a:r>
              <a:rPr lang="en-US" dirty="0"/>
              <a:t>Graphulo into local Maven </a:t>
            </a:r>
            <a:r>
              <a:rPr lang="en-US" dirty="0" smtClean="0"/>
              <a:t>repo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9712" y="2279351"/>
            <a:ext cx="2636521" cy="846386"/>
          </a:xfrm>
          <a:prstGeom prst="rect">
            <a:avLst/>
          </a:prstGeom>
          <a:solidFill>
            <a:srgbClr val="AED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600" b="1" dirty="0" smtClean="0"/>
              <a:t>Quick Accumulo Install</a:t>
            </a:r>
          </a:p>
          <a:p>
            <a:pPr>
              <a:spcBef>
                <a:spcPts val="300"/>
              </a:spcBef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package -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DskipTests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./deploy.sh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7933" y="4430090"/>
            <a:ext cx="4264255" cy="307777"/>
          </a:xfrm>
          <a:prstGeom prst="rect">
            <a:avLst/>
          </a:prstGeom>
          <a:solidFill>
            <a:srgbClr val="AED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400" b="1" dirty="0" smtClean="0"/>
              <a:t>D4M </a:t>
            </a:r>
            <a:r>
              <a:rPr lang="en-US" sz="1400" b="1" dirty="0"/>
              <a:t>not required for Graphulo. Used for testing</a:t>
            </a:r>
            <a:r>
              <a:rPr lang="en-US" sz="1400" b="1" dirty="0" smtClean="0"/>
              <a:t>.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14851" y="5826779"/>
            <a:ext cx="3413760" cy="523220"/>
          </a:xfrm>
          <a:prstGeom prst="wedgeRectCallout">
            <a:avLst>
              <a:gd name="adj1" fmla="val -58458"/>
              <a:gd name="adj2" fmla="val -9806"/>
            </a:avLst>
          </a:prstGeom>
          <a:solidFill>
            <a:srgbClr val="AED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>
              <a:spcBef>
                <a:spcPts val="300"/>
              </a:spcBef>
            </a:pPr>
            <a:r>
              <a:rPr lang="en-US" sz="1400" b="1" dirty="0" smtClean="0"/>
              <a:t>Enables </a:t>
            </a:r>
            <a:r>
              <a:rPr lang="en-US" sz="1400" b="1" dirty="0"/>
              <a:t>local projects to depend on </a:t>
            </a:r>
            <a:r>
              <a:rPr lang="en-US" sz="1400" b="1" dirty="0"/>
              <a:t>Graphulo</a:t>
            </a:r>
            <a:r>
              <a:rPr lang="en-US" sz="1400" b="1" dirty="0"/>
              <a:t> </a:t>
            </a:r>
            <a:r>
              <a:rPr lang="en-US" sz="1400" b="1" dirty="0"/>
              <a:t>before it is in Maven Central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011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/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 rot="16200000">
            <a:off x="4446078" y="5621432"/>
            <a:ext cx="431011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neighborhood overlap of two vertices </a:t>
            </a:r>
          </a:p>
          <a:p>
            <a:r>
              <a:rPr lang="en-US" dirty="0" smtClean="0"/>
              <a:t>Input: unweighted, undirected adjacency matrix</a:t>
            </a:r>
            <a:endParaRPr lang="en-US" dirty="0"/>
          </a:p>
          <a:p>
            <a:r>
              <a:rPr lang="en-US" sz="1800" dirty="0" smtClean="0"/>
              <a:t>Expressed </a:t>
            </a:r>
            <a:r>
              <a:rPr lang="en-US" sz="1800" dirty="0"/>
              <a:t>as </a:t>
            </a:r>
            <a:r>
              <a:rPr lang="en-US" sz="1800" dirty="0" smtClean="0"/>
              <a:t>(for </a:t>
            </a:r>
            <a:r>
              <a:rPr lang="en-US" sz="1800" dirty="0"/>
              <a:t>vertices v</a:t>
            </a:r>
            <a:r>
              <a:rPr lang="en-US" sz="1800" baseline="-25000" dirty="0"/>
              <a:t>i</a:t>
            </a:r>
            <a:r>
              <a:rPr lang="en-US" sz="1800" dirty="0"/>
              <a:t> and </a:t>
            </a:r>
            <a:r>
              <a:rPr lang="en-US" sz="1800" dirty="0" err="1" smtClean="0"/>
              <a:t>v</a:t>
            </a:r>
            <a:r>
              <a:rPr lang="en-US" sz="1800" baseline="-25000" dirty="0" err="1" smtClean="0"/>
              <a:t>j</a:t>
            </a:r>
            <a:r>
              <a:rPr lang="en-US" sz="1800" dirty="0" smtClean="0"/>
              <a:t>), where </a:t>
            </a:r>
            <a:r>
              <a:rPr lang="en-US" sz="1800" i="1" dirty="0" smtClean="0"/>
              <a:t>N </a:t>
            </a:r>
            <a:r>
              <a:rPr lang="en-US" sz="1800" dirty="0" smtClean="0"/>
              <a:t>is the neighbor function: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See mathematics:</a:t>
            </a:r>
          </a:p>
          <a:p>
            <a:pPr lvl="1"/>
            <a:r>
              <a:rPr lang="en-US" sz="1600" b="0" dirty="0"/>
              <a:t>V. Gadepally, J. </a:t>
            </a:r>
            <a:r>
              <a:rPr lang="en-US" sz="1600" b="0" dirty="0" err="1"/>
              <a:t>Bolewski</a:t>
            </a:r>
            <a:r>
              <a:rPr lang="en-US" sz="1600" b="0" dirty="0"/>
              <a:t>, D. Hook, D. Hutchison, B. Miller, and J. Kepner, “Graphulo: Linear algebra graph kernels for NoSQL databases,” in International Parallel &amp; Distributed Processing </a:t>
            </a:r>
            <a:r>
              <a:rPr lang="en-US" sz="1600" b="0" dirty="0" smtClean="0"/>
              <a:t>Symposium </a:t>
            </a:r>
            <a:r>
              <a:rPr lang="en-US" sz="1600" b="0" dirty="0"/>
              <a:t>Workshops (IPDPSW). IEEE, 2015</a:t>
            </a:r>
            <a:r>
              <a:rPr lang="en-US" sz="1600" b="0" dirty="0" smtClean="0"/>
              <a:t>.</a:t>
            </a:r>
          </a:p>
          <a:p>
            <a:endParaRPr lang="en-US" b="0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r>
              <a:rPr lang="en-US" dirty="0" smtClean="0"/>
              <a:t>Implemented as a single </a:t>
            </a:r>
            <a:r>
              <a:rPr lang="en-US" dirty="0" err="1" smtClean="0"/>
              <a:t>TableMult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gif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2664583"/>
            <a:ext cx="2108200" cy="57150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181" y="4503640"/>
            <a:ext cx="6095638" cy="7386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Jaccard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String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Jaccard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964146"/>
            <a:ext cx="6257925" cy="1104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37"/>
          <a:stretch/>
        </p:blipFill>
        <p:spPr>
          <a:xfrm>
            <a:off x="662594" y="4382691"/>
            <a:ext cx="2781300" cy="1931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6"/>
          <a:stretch/>
        </p:blipFill>
        <p:spPr>
          <a:xfrm>
            <a:off x="5728680" y="4382691"/>
            <a:ext cx="2752725" cy="1945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69046"/>
            <a:ext cx="9144000" cy="231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776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 bwMode="auto">
          <a:xfrm>
            <a:off x="4572000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2389632" y="1028700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 bwMode="auto">
          <a:xfrm>
            <a:off x="2875407" y="1771650"/>
            <a:ext cx="0" cy="15144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4" idx="3"/>
          </p:cNvCxnSpPr>
          <p:nvPr/>
        </p:nvCxnSpPr>
        <p:spPr bwMode="auto">
          <a:xfrm flipH="1">
            <a:off x="1284732" y="1771650"/>
            <a:ext cx="1590675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369131" y="1874936"/>
            <a:ext cx="11661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deepCopy</a:t>
            </a:r>
            <a:r>
              <a:rPr lang="en-US" sz="1400" b="1" dirty="0" smtClean="0"/>
              <a:t>()</a:t>
            </a:r>
            <a:endParaRPr lang="en-US" sz="1400" b="1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1284731" y="2381250"/>
            <a:ext cx="1" cy="9048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3" name="Group 32"/>
          <p:cNvGrpSpPr/>
          <p:nvPr/>
        </p:nvGrpSpPr>
        <p:grpSpPr>
          <a:xfrm rot="10800000">
            <a:off x="2535240" y="2482854"/>
            <a:ext cx="548640" cy="548640"/>
            <a:chOff x="4297680" y="2718435"/>
            <a:chExt cx="548640" cy="548640"/>
          </a:xfrm>
        </p:grpSpPr>
        <p:sp>
          <p:nvSpPr>
            <p:cNvPr id="34" name="Right Triangle 33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  <a:endCxn id="34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6" name="Straight Arrow Connector 35"/>
            <p:cNvCxnSpPr>
              <a:stCxn id="34" idx="2"/>
              <a:endCxn id="34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7" name="Straight Arrow Connector 36"/>
            <p:cNvCxnSpPr>
              <a:stCxn id="34" idx="0"/>
              <a:endCxn id="34" idx="4"/>
            </p:cNvCxnSpPr>
            <p:nvPr/>
          </p:nvCxnSpPr>
          <p:spPr bwMode="auto">
            <a:xfrm rot="10800000" flipH="1" flipV="1"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39" name="Rectangle 38"/>
          <p:cNvSpPr/>
          <p:nvPr/>
        </p:nvSpPr>
        <p:spPr bwMode="auto">
          <a:xfrm>
            <a:off x="941833" y="3292465"/>
            <a:ext cx="2344363" cy="723899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latin typeface="Arial" pitchFamily="-110" charset="0"/>
              </a:rPr>
              <a:t>TwoTableIterator</a:t>
            </a:r>
            <a:endParaRPr lang="en-US" sz="1600" b="1" dirty="0">
              <a:latin typeface="Arial" pitchFamily="-110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010411" y="2484536"/>
            <a:ext cx="548640" cy="548640"/>
            <a:chOff x="4297680" y="2718435"/>
            <a:chExt cx="548640" cy="548640"/>
          </a:xfrm>
        </p:grpSpPr>
        <p:sp>
          <p:nvSpPr>
            <p:cNvPr id="16" name="Right Triangle 15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17" name="Straight Arrow Connector 16"/>
            <p:cNvCxnSpPr>
              <a:stCxn id="16" idx="0"/>
              <a:endCxn id="16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0" name="Straight Arrow Connector 19"/>
            <p:cNvCxnSpPr>
              <a:stCxn id="16" idx="2"/>
              <a:endCxn id="16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3" name="Straight Arrow Connector 22"/>
            <p:cNvCxnSpPr>
              <a:stCxn id="16" idx="0"/>
              <a:endCxn id="16" idx="4"/>
            </p:cNvCxnSpPr>
            <p:nvPr/>
          </p:nvCxnSpPr>
          <p:spPr bwMode="auto">
            <a:xfrm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71" name="Rectangle 70"/>
          <p:cNvSpPr/>
          <p:nvPr/>
        </p:nvSpPr>
        <p:spPr>
          <a:xfrm>
            <a:off x="4632002" y="1615225"/>
            <a:ext cx="444931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Math:           </a:t>
            </a:r>
            <a:r>
              <a:rPr lang="en-US" sz="1400" b="1" dirty="0" smtClean="0">
                <a:solidFill>
                  <a:srgbClr val="000000"/>
                </a:solidFill>
              </a:rPr>
              <a:t>[ more efficient than J = </a:t>
            </a:r>
            <a:r>
              <a:rPr lang="en-US" sz="1400" b="1" dirty="0" err="1" smtClean="0">
                <a:solidFill>
                  <a:srgbClr val="000000"/>
                </a:solidFill>
              </a:rPr>
              <a:t>triu</a:t>
            </a:r>
            <a:r>
              <a:rPr lang="en-US" sz="1400" b="1" dirty="0" smtClean="0">
                <a:solidFill>
                  <a:srgbClr val="000000"/>
                </a:solidFill>
              </a:rPr>
              <a:t>(A*A, 1) 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triu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(A, 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342900" indent="-342900" algn="r">
              <a:buFont typeface="+mj-lt"/>
              <a:buAutoNum type="arabicPeriod"/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triu(U*U + U*U.' + U.'*U,1);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/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rowDeg+colDeg-J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5" name="Rectangular Callout 84"/>
          <p:cNvSpPr/>
          <p:nvPr/>
        </p:nvSpPr>
        <p:spPr>
          <a:xfrm>
            <a:off x="94275" y="1126941"/>
            <a:ext cx="1186429" cy="523220"/>
          </a:xfrm>
          <a:prstGeom prst="wedgeRectCallout">
            <a:avLst>
              <a:gd name="adj1" fmla="val 57221"/>
              <a:gd name="adj2" fmla="val 9284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No need for Scanner</a:t>
            </a:r>
            <a:endParaRPr lang="pt-BR" sz="1400" b="1" dirty="0">
              <a:solidFill>
                <a:srgbClr val="000000"/>
              </a:solidFill>
            </a:endParaRPr>
          </a:p>
        </p:txBody>
      </p:sp>
      <p:sp>
        <p:nvSpPr>
          <p:cNvPr id="86" name="Rectangular Callout 85"/>
          <p:cNvSpPr/>
          <p:nvPr/>
        </p:nvSpPr>
        <p:spPr>
          <a:xfrm>
            <a:off x="2984377" y="1904801"/>
            <a:ext cx="1527622" cy="307777"/>
          </a:xfrm>
          <a:prstGeom prst="wedgeRectCallout">
            <a:avLst>
              <a:gd name="adj1" fmla="val -43271"/>
              <a:gd name="adj2" fmla="val 13384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TriangularFilter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09925" y="5820153"/>
            <a:ext cx="1362074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 smtClean="0"/>
              <a:t>TwoTable</a:t>
            </a:r>
            <a:endParaRPr lang="en-US" sz="1400" b="1" dirty="0" smtClean="0"/>
          </a:p>
          <a:p>
            <a:r>
              <a:rPr lang="en-US" sz="1400" b="1" dirty="0" smtClean="0"/>
              <a:t>scan on </a:t>
            </a:r>
            <a:r>
              <a:rPr lang="en-US" sz="1400" b="1" dirty="0" err="1" smtClean="0"/>
              <a:t>Aorig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877833" y="257250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①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0874" y="2731143"/>
            <a:ext cx="457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Note</a:t>
            </a:r>
            <a:r>
              <a:rPr lang="en-US" sz="1400" b="1" dirty="0"/>
              <a:t>: </a:t>
            </a:r>
            <a:r>
              <a:rPr lang="en-US" sz="1400" b="1" dirty="0" err="1"/>
              <a:t>TableMult</a:t>
            </a:r>
            <a:r>
              <a:rPr lang="en-US" sz="1400" b="1" dirty="0"/>
              <a:t> </a:t>
            </a:r>
            <a:r>
              <a:rPr lang="en-US" sz="1400" b="1" dirty="0" smtClean="0"/>
              <a:t>broken into its component iterators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27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/>
          <p:cNvCxnSpPr>
            <a:stCxn id="57" idx="3"/>
          </p:cNvCxnSpPr>
          <p:nvPr/>
        </p:nvCxnSpPr>
        <p:spPr bwMode="auto">
          <a:xfrm>
            <a:off x="6997255" y="4057295"/>
            <a:ext cx="1810" cy="15083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4572000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2389632" y="1028700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 bwMode="auto">
          <a:xfrm>
            <a:off x="2875407" y="1771650"/>
            <a:ext cx="0" cy="15144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4" idx="3"/>
          </p:cNvCxnSpPr>
          <p:nvPr/>
        </p:nvCxnSpPr>
        <p:spPr bwMode="auto">
          <a:xfrm flipH="1">
            <a:off x="1284732" y="1771650"/>
            <a:ext cx="1590675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369131" y="1874936"/>
            <a:ext cx="11661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deepCopy</a:t>
            </a:r>
            <a:r>
              <a:rPr lang="en-US" sz="1400" b="1" dirty="0" smtClean="0"/>
              <a:t>()</a:t>
            </a:r>
            <a:endParaRPr lang="en-US" sz="1400" b="1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1284731" y="2381250"/>
            <a:ext cx="1" cy="9048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3" name="Group 32"/>
          <p:cNvGrpSpPr/>
          <p:nvPr/>
        </p:nvGrpSpPr>
        <p:grpSpPr>
          <a:xfrm rot="10800000">
            <a:off x="2535240" y="2482854"/>
            <a:ext cx="548640" cy="548640"/>
            <a:chOff x="4297680" y="2718435"/>
            <a:chExt cx="548640" cy="548640"/>
          </a:xfrm>
        </p:grpSpPr>
        <p:sp>
          <p:nvSpPr>
            <p:cNvPr id="34" name="Right Triangle 33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  <a:endCxn id="34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6" name="Straight Arrow Connector 35"/>
            <p:cNvCxnSpPr>
              <a:stCxn id="34" idx="2"/>
              <a:endCxn id="34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7" name="Straight Arrow Connector 36"/>
            <p:cNvCxnSpPr>
              <a:stCxn id="34" idx="0"/>
              <a:endCxn id="34" idx="4"/>
            </p:cNvCxnSpPr>
            <p:nvPr/>
          </p:nvCxnSpPr>
          <p:spPr bwMode="auto">
            <a:xfrm rot="10800000" flipH="1" flipV="1"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941832" y="3292465"/>
            <a:ext cx="2344364" cy="726460"/>
            <a:chOff x="2396109" y="3434476"/>
            <a:chExt cx="2344364" cy="726460"/>
          </a:xfrm>
        </p:grpSpPr>
        <p:sp>
          <p:nvSpPr>
            <p:cNvPr id="39" name="Rectangle 38"/>
            <p:cNvSpPr/>
            <p:nvPr/>
          </p:nvSpPr>
          <p:spPr bwMode="auto">
            <a:xfrm>
              <a:off x="2396110" y="3434476"/>
              <a:ext cx="2344363" cy="723899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>
                  <a:latin typeface="Arial" pitchFamily="-110" charset="0"/>
                </a:rPr>
                <a:t>TwoTableIterator</a:t>
              </a:r>
              <a:endParaRPr lang="en-US" sz="1600" b="1" dirty="0">
                <a:latin typeface="Arial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396109" y="3837086"/>
              <a:ext cx="1170432" cy="323850"/>
            </a:xfrm>
            <a:prstGeom prst="rect">
              <a:avLst/>
            </a:prstGeom>
            <a:solidFill>
              <a:srgbClr val="BDE9C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alsoDoAA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566541" y="3837086"/>
              <a:ext cx="1173932" cy="323850"/>
            </a:xfrm>
            <a:prstGeom prst="rect">
              <a:avLst/>
            </a:prstGeom>
            <a:solidFill>
              <a:srgbClr val="BDE9C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alsoDoBB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sp>
        <p:nvSpPr>
          <p:cNvPr id="43" name="Right Brace 42"/>
          <p:cNvSpPr/>
          <p:nvPr/>
        </p:nvSpPr>
        <p:spPr bwMode="auto">
          <a:xfrm rot="5400000">
            <a:off x="2002894" y="2959966"/>
            <a:ext cx="222239" cy="2344364"/>
          </a:xfrm>
          <a:prstGeom prst="rightBrac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2112264" y="4247494"/>
            <a:ext cx="4" cy="13817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50" name="Group 49"/>
          <p:cNvGrpSpPr/>
          <p:nvPr/>
        </p:nvGrpSpPr>
        <p:grpSpPr>
          <a:xfrm rot="10800000">
            <a:off x="1805748" y="4661951"/>
            <a:ext cx="548640" cy="548640"/>
            <a:chOff x="4297680" y="2718435"/>
            <a:chExt cx="548640" cy="548640"/>
          </a:xfrm>
        </p:grpSpPr>
        <p:sp>
          <p:nvSpPr>
            <p:cNvPr id="51" name="Right Triangle 50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52" name="Straight Arrow Connector 51"/>
            <p:cNvCxnSpPr>
              <a:stCxn id="51" idx="0"/>
              <a:endCxn id="51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53" name="Straight Arrow Connector 52"/>
            <p:cNvCxnSpPr>
              <a:stCxn id="51" idx="2"/>
              <a:endCxn id="51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54" name="Straight Arrow Connector 53"/>
            <p:cNvCxnSpPr>
              <a:stCxn id="51" idx="0"/>
              <a:endCxn id="51" idx="4"/>
            </p:cNvCxnSpPr>
            <p:nvPr/>
          </p:nvCxnSpPr>
          <p:spPr bwMode="auto">
            <a:xfrm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1010411" y="2484536"/>
            <a:ext cx="548640" cy="548640"/>
            <a:chOff x="4297680" y="2718435"/>
            <a:chExt cx="548640" cy="548640"/>
          </a:xfrm>
        </p:grpSpPr>
        <p:sp>
          <p:nvSpPr>
            <p:cNvPr id="16" name="Right Triangle 15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17" name="Straight Arrow Connector 16"/>
            <p:cNvCxnSpPr>
              <a:stCxn id="16" idx="0"/>
              <a:endCxn id="16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0" name="Straight Arrow Connector 19"/>
            <p:cNvCxnSpPr>
              <a:stCxn id="16" idx="2"/>
              <a:endCxn id="16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3" name="Straight Arrow Connector 22"/>
            <p:cNvCxnSpPr>
              <a:stCxn id="16" idx="0"/>
              <a:endCxn id="16" idx="4"/>
            </p:cNvCxnSpPr>
            <p:nvPr/>
          </p:nvCxnSpPr>
          <p:spPr bwMode="auto">
            <a:xfrm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57" name="Flowchart: Magnetic Disk 56"/>
          <p:cNvSpPr/>
          <p:nvPr/>
        </p:nvSpPr>
        <p:spPr bwMode="auto">
          <a:xfrm>
            <a:off x="6511480" y="3314345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final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873940" y="5629275"/>
            <a:ext cx="2412256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8" name="Right Arrow 57"/>
          <p:cNvSpPr/>
          <p:nvPr/>
        </p:nvSpPr>
        <p:spPr bwMode="auto">
          <a:xfrm rot="19766334">
            <a:off x="2812661" y="4459284"/>
            <a:ext cx="4053899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32002" y="1615225"/>
            <a:ext cx="444931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Math:           </a:t>
            </a:r>
            <a:r>
              <a:rPr lang="en-US" sz="1400" b="1" dirty="0" smtClean="0">
                <a:solidFill>
                  <a:srgbClr val="000000"/>
                </a:solidFill>
              </a:rPr>
              <a:t>[ more efficient than J = </a:t>
            </a:r>
            <a:r>
              <a:rPr lang="en-US" sz="1400" b="1" dirty="0" err="1" smtClean="0">
                <a:solidFill>
                  <a:srgbClr val="000000"/>
                </a:solidFill>
              </a:rPr>
              <a:t>triu</a:t>
            </a:r>
            <a:r>
              <a:rPr lang="en-US" sz="1400" b="1" dirty="0" smtClean="0">
                <a:solidFill>
                  <a:srgbClr val="000000"/>
                </a:solidFill>
              </a:rPr>
              <a:t>(A*A, 1) 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triu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(A, 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342900" indent="-342900" algn="r">
              <a:buFont typeface="+mj-lt"/>
              <a:buAutoNum type="arabicPeriod"/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triu(U*U + U*U.' + U.'*U,1);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/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rowDeg+colDeg-J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0" y="5820153"/>
            <a:ext cx="1047750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Combiner on </a:t>
            </a:r>
            <a:r>
              <a:rPr lang="en-US" sz="1400" b="1" dirty="0" err="1" smtClean="0"/>
              <a:t>Rfinal</a:t>
            </a:r>
            <a:endParaRPr 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209925" y="5820153"/>
            <a:ext cx="1362074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 smtClean="0"/>
              <a:t>TwoTable</a:t>
            </a:r>
            <a:endParaRPr lang="en-US" sz="1400" b="1" dirty="0" smtClean="0"/>
          </a:p>
          <a:p>
            <a:r>
              <a:rPr lang="en-US" sz="1400" b="1" dirty="0" smtClean="0"/>
              <a:t>scan on </a:t>
            </a:r>
            <a:r>
              <a:rPr lang="en-US" sz="1400" b="1" dirty="0" err="1" smtClean="0"/>
              <a:t>Aorig</a:t>
            </a:r>
            <a:endParaRPr lang="en-US" sz="1400" b="1" dirty="0"/>
          </a:p>
        </p:txBody>
      </p:sp>
      <p:sp>
        <p:nvSpPr>
          <p:cNvPr id="93" name="Rectangle 92"/>
          <p:cNvSpPr/>
          <p:nvPr/>
        </p:nvSpPr>
        <p:spPr bwMode="auto">
          <a:xfrm>
            <a:off x="6271891" y="4203935"/>
            <a:ext cx="1447237" cy="2743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⊕ Combiner</a:t>
            </a:r>
            <a:endParaRPr lang="en-US" sz="1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684453" y="4663436"/>
            <a:ext cx="17495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"partial products"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877833" y="257250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①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273612" y="349681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853540" y="415642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416276" y="469462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0874" y="2731143"/>
            <a:ext cx="457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Note</a:t>
            </a:r>
            <a:r>
              <a:rPr lang="en-US" sz="1400" b="1" dirty="0"/>
              <a:t>: </a:t>
            </a:r>
            <a:r>
              <a:rPr lang="en-US" sz="1400" b="1" dirty="0" err="1"/>
              <a:t>TableMult</a:t>
            </a:r>
            <a:r>
              <a:rPr lang="en-US" sz="1400" b="1" dirty="0"/>
              <a:t> </a:t>
            </a:r>
            <a:r>
              <a:rPr lang="en-US" sz="1400" b="1" dirty="0" smtClean="0"/>
              <a:t>broken into its component iterators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750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 bwMode="auto">
          <a:xfrm>
            <a:off x="6997255" y="4057295"/>
            <a:ext cx="1810" cy="15083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4572000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2389632" y="1028700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 bwMode="auto">
          <a:xfrm>
            <a:off x="2875407" y="1771650"/>
            <a:ext cx="0" cy="15144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4" idx="3"/>
          </p:cNvCxnSpPr>
          <p:nvPr/>
        </p:nvCxnSpPr>
        <p:spPr bwMode="auto">
          <a:xfrm flipH="1">
            <a:off x="1284732" y="1771650"/>
            <a:ext cx="1590675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369131" y="1874936"/>
            <a:ext cx="11661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deepCopy</a:t>
            </a:r>
            <a:r>
              <a:rPr lang="en-US" sz="1400" b="1" dirty="0" smtClean="0"/>
              <a:t>()</a:t>
            </a:r>
            <a:endParaRPr lang="en-US" sz="1400" b="1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1284731" y="2381250"/>
            <a:ext cx="1" cy="9048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3" name="Group 32"/>
          <p:cNvGrpSpPr/>
          <p:nvPr/>
        </p:nvGrpSpPr>
        <p:grpSpPr>
          <a:xfrm rot="10800000">
            <a:off x="2535240" y="2482854"/>
            <a:ext cx="548640" cy="548640"/>
            <a:chOff x="4297680" y="2718435"/>
            <a:chExt cx="548640" cy="548640"/>
          </a:xfrm>
        </p:grpSpPr>
        <p:sp>
          <p:nvSpPr>
            <p:cNvPr id="34" name="Right Triangle 33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  <a:endCxn id="34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6" name="Straight Arrow Connector 35"/>
            <p:cNvCxnSpPr>
              <a:stCxn id="34" idx="2"/>
              <a:endCxn id="34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7" name="Straight Arrow Connector 36"/>
            <p:cNvCxnSpPr>
              <a:stCxn id="34" idx="0"/>
              <a:endCxn id="34" idx="4"/>
            </p:cNvCxnSpPr>
            <p:nvPr/>
          </p:nvCxnSpPr>
          <p:spPr bwMode="auto">
            <a:xfrm rot="10800000" flipH="1" flipV="1"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941832" y="3292465"/>
            <a:ext cx="2344364" cy="726460"/>
            <a:chOff x="2396109" y="3434476"/>
            <a:chExt cx="2344364" cy="726460"/>
          </a:xfrm>
        </p:grpSpPr>
        <p:sp>
          <p:nvSpPr>
            <p:cNvPr id="39" name="Rectangle 38"/>
            <p:cNvSpPr/>
            <p:nvPr/>
          </p:nvSpPr>
          <p:spPr bwMode="auto">
            <a:xfrm>
              <a:off x="2396110" y="3434476"/>
              <a:ext cx="2344363" cy="723899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>
                  <a:latin typeface="Arial" pitchFamily="-110" charset="0"/>
                </a:rPr>
                <a:t>TwoTableIterator</a:t>
              </a:r>
              <a:endParaRPr lang="en-US" sz="1600" b="1" dirty="0">
                <a:latin typeface="Arial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396109" y="3837086"/>
              <a:ext cx="1170432" cy="323850"/>
            </a:xfrm>
            <a:prstGeom prst="rect">
              <a:avLst/>
            </a:prstGeom>
            <a:solidFill>
              <a:srgbClr val="BDE9C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alsoDoAA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566541" y="3837086"/>
              <a:ext cx="1173932" cy="323850"/>
            </a:xfrm>
            <a:prstGeom prst="rect">
              <a:avLst/>
            </a:prstGeom>
            <a:solidFill>
              <a:srgbClr val="BDE9C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alsoDoBB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sp>
        <p:nvSpPr>
          <p:cNvPr id="43" name="Right Brace 42"/>
          <p:cNvSpPr/>
          <p:nvPr/>
        </p:nvSpPr>
        <p:spPr bwMode="auto">
          <a:xfrm rot="5400000">
            <a:off x="2002894" y="2959966"/>
            <a:ext cx="222239" cy="2344364"/>
          </a:xfrm>
          <a:prstGeom prst="rightBrac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2112264" y="4247494"/>
            <a:ext cx="4" cy="13817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50" name="Group 49"/>
          <p:cNvGrpSpPr/>
          <p:nvPr/>
        </p:nvGrpSpPr>
        <p:grpSpPr>
          <a:xfrm rot="10800000">
            <a:off x="1805748" y="4661951"/>
            <a:ext cx="548640" cy="548640"/>
            <a:chOff x="4297680" y="2718435"/>
            <a:chExt cx="548640" cy="548640"/>
          </a:xfrm>
        </p:grpSpPr>
        <p:sp>
          <p:nvSpPr>
            <p:cNvPr id="51" name="Right Triangle 50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52" name="Straight Arrow Connector 51"/>
            <p:cNvCxnSpPr>
              <a:stCxn id="51" idx="0"/>
              <a:endCxn id="51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53" name="Straight Arrow Connector 52"/>
            <p:cNvCxnSpPr>
              <a:stCxn id="51" idx="2"/>
              <a:endCxn id="51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54" name="Straight Arrow Connector 53"/>
            <p:cNvCxnSpPr>
              <a:stCxn id="51" idx="0"/>
              <a:endCxn id="51" idx="4"/>
            </p:cNvCxnSpPr>
            <p:nvPr/>
          </p:nvCxnSpPr>
          <p:spPr bwMode="auto">
            <a:xfrm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1010411" y="2484536"/>
            <a:ext cx="548640" cy="548640"/>
            <a:chOff x="4297680" y="2718435"/>
            <a:chExt cx="548640" cy="548640"/>
          </a:xfrm>
        </p:grpSpPr>
        <p:sp>
          <p:nvSpPr>
            <p:cNvPr id="16" name="Right Triangle 15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17" name="Straight Arrow Connector 16"/>
            <p:cNvCxnSpPr>
              <a:stCxn id="16" idx="0"/>
              <a:endCxn id="16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0" name="Straight Arrow Connector 19"/>
            <p:cNvCxnSpPr>
              <a:stCxn id="16" idx="2"/>
              <a:endCxn id="16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3" name="Straight Arrow Connector 22"/>
            <p:cNvCxnSpPr>
              <a:stCxn id="16" idx="0"/>
              <a:endCxn id="16" idx="4"/>
            </p:cNvCxnSpPr>
            <p:nvPr/>
          </p:nvCxnSpPr>
          <p:spPr bwMode="auto">
            <a:xfrm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57" name="Flowchart: Magnetic Disk 56"/>
          <p:cNvSpPr/>
          <p:nvPr/>
        </p:nvSpPr>
        <p:spPr bwMode="auto">
          <a:xfrm>
            <a:off x="6511480" y="3314345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final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873940" y="5629275"/>
            <a:ext cx="2412256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533423" y="4653259"/>
            <a:ext cx="2924175" cy="74006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JaccardDegreeApply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-110" charset="0"/>
              </a:rPr>
              <a:t>Only act on Values with "."</a:t>
            </a:r>
            <a:endParaRPr lang="en-US" sz="1600" b="1" dirty="0">
              <a:latin typeface="Arial" pitchFamily="-110" charset="0"/>
            </a:endParaRPr>
          </a:p>
        </p:txBody>
      </p:sp>
      <p:sp>
        <p:nvSpPr>
          <p:cNvPr id="63" name="Flowchart: Alternate Process 62"/>
          <p:cNvSpPr/>
          <p:nvPr/>
        </p:nvSpPr>
        <p:spPr bwMode="auto">
          <a:xfrm>
            <a:off x="6263830" y="5565694"/>
            <a:ext cx="1470470" cy="651691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Scan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or Compaction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8" name="Right Arrow 57"/>
          <p:cNvSpPr/>
          <p:nvPr/>
        </p:nvSpPr>
        <p:spPr bwMode="auto">
          <a:xfrm rot="19766334">
            <a:off x="2812661" y="4459284"/>
            <a:ext cx="4053899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32002" y="1615225"/>
            <a:ext cx="444931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Math:           </a:t>
            </a:r>
            <a:r>
              <a:rPr lang="en-US" sz="1400" b="1" dirty="0" smtClean="0">
                <a:solidFill>
                  <a:srgbClr val="000000"/>
                </a:solidFill>
              </a:rPr>
              <a:t>[ more efficient than J = </a:t>
            </a:r>
            <a:r>
              <a:rPr lang="en-US" sz="1400" b="1" dirty="0" err="1" smtClean="0">
                <a:solidFill>
                  <a:srgbClr val="000000"/>
                </a:solidFill>
              </a:rPr>
              <a:t>triu</a:t>
            </a:r>
            <a:r>
              <a:rPr lang="en-US" sz="1400" b="1" dirty="0" smtClean="0">
                <a:solidFill>
                  <a:srgbClr val="000000"/>
                </a:solidFill>
              </a:rPr>
              <a:t>(A*A, 1) 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triu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(A, 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342900" indent="-342900" algn="r">
              <a:buFont typeface="+mj-lt"/>
              <a:buAutoNum type="arabicPeriod"/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triu(U*U + U*U.' + U.'*U,1);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/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rowDeg+colDeg-J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5" name="Flowchart: Magnetic Disk 74"/>
          <p:cNvSpPr/>
          <p:nvPr/>
        </p:nvSpPr>
        <p:spPr bwMode="auto">
          <a:xfrm>
            <a:off x="7734300" y="3314345"/>
            <a:ext cx="1195738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ADegtable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6" name="Right Arrow 75"/>
          <p:cNvSpPr/>
          <p:nvPr/>
        </p:nvSpPr>
        <p:spPr bwMode="auto">
          <a:xfrm rot="6715500">
            <a:off x="8124234" y="4268609"/>
            <a:ext cx="908784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51569" y="4187208"/>
            <a:ext cx="56984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init</a:t>
            </a:r>
            <a:r>
              <a:rPr lang="en-US" sz="1400" b="1" dirty="0" smtClean="0"/>
              <a:t>()</a:t>
            </a:r>
            <a:endParaRPr 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72000" y="5820153"/>
            <a:ext cx="1047750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Combiner on </a:t>
            </a:r>
            <a:r>
              <a:rPr lang="en-US" sz="1400" b="1" dirty="0" err="1" smtClean="0"/>
              <a:t>Rfinal</a:t>
            </a:r>
            <a:endParaRPr 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209925" y="5820153"/>
            <a:ext cx="1362074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 smtClean="0"/>
              <a:t>TwoTable</a:t>
            </a:r>
            <a:endParaRPr lang="en-US" sz="1400" b="1" dirty="0" smtClean="0"/>
          </a:p>
          <a:p>
            <a:r>
              <a:rPr lang="en-US" sz="1400" b="1" dirty="0" smtClean="0"/>
              <a:t>scan on </a:t>
            </a:r>
            <a:r>
              <a:rPr lang="en-US" sz="1400" b="1" dirty="0" err="1" smtClean="0"/>
              <a:t>Aorig</a:t>
            </a:r>
            <a:endParaRPr lang="en-US" sz="1400" b="1" dirty="0"/>
          </a:p>
        </p:txBody>
      </p:sp>
      <p:sp>
        <p:nvSpPr>
          <p:cNvPr id="93" name="Rectangle 92"/>
          <p:cNvSpPr/>
          <p:nvPr/>
        </p:nvSpPr>
        <p:spPr bwMode="auto">
          <a:xfrm>
            <a:off x="6271891" y="4203935"/>
            <a:ext cx="1447237" cy="2743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⊕ Combiner</a:t>
            </a:r>
            <a:endParaRPr lang="en-US" sz="1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684453" y="4663436"/>
            <a:ext cx="17495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"partial products"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877833" y="257250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①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273612" y="349681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853540" y="415642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544671" y="468145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③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416276" y="469462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0874" y="2731143"/>
            <a:ext cx="457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Note</a:t>
            </a:r>
            <a:r>
              <a:rPr lang="en-US" sz="1400" b="1" dirty="0"/>
              <a:t>: </a:t>
            </a:r>
            <a:r>
              <a:rPr lang="en-US" sz="1400" b="1" dirty="0" err="1"/>
              <a:t>TableMult</a:t>
            </a:r>
            <a:r>
              <a:rPr lang="en-US" sz="1400" b="1" dirty="0"/>
              <a:t> </a:t>
            </a:r>
            <a:r>
              <a:rPr lang="en-US" sz="1400" b="1" dirty="0" smtClean="0"/>
              <a:t>broken into its component iterators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86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: Implementation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9341" y="1012152"/>
            <a:ext cx="8666059" cy="54476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TriangularFilter.TriangularType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Jaccard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Aauthorizations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"Plus" iterator to set on </a:t>
            </a:r>
            <a:r>
              <a:rPr lang="en-US" alt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RPlusIteratorSetting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2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.append(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JaccardDegreeApply.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basicRemoteOpts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ApplyIterator.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</a:t>
            </a: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ApplyIterator.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OPT_SUFFIX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toIteratorSetting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</a:t>
            </a:r>
            <a:r>
              <a:rPr lang="en-US" alt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deepCopy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local iterator on A for left part of the </a:t>
            </a:r>
            <a:r>
              <a:rPr lang="en-US" alt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TwoTableIterator.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CLONESOURCE_TABLENAME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2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2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RPlusIteratorSetting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GraphuloUtil.</a:t>
            </a:r>
            <a:r>
              <a:rPr lang="en-US" altLang="en-US" sz="12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d4mRowToRanges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TriangularType.Lower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TriangularType.Upper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TriangularType.Upper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.debug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Jaccard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#partial products "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7245235" y="1819115"/>
            <a:ext cx="1087909" cy="276999"/>
          </a:xfrm>
          <a:prstGeom prst="wedgeRectCallout">
            <a:avLst>
              <a:gd name="adj1" fmla="val 14072"/>
              <a:gd name="adj2" fmla="val 10060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⊕ Combiner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813426" y="781319"/>
            <a:ext cx="1847850" cy="461665"/>
          </a:xfrm>
          <a:prstGeom prst="wedgeRectCallout">
            <a:avLst>
              <a:gd name="adj1" fmla="val -49774"/>
              <a:gd name="adj2" fmla="val 1137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Filter on rows and cols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(A is undirected)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572000" y="781319"/>
            <a:ext cx="2241426" cy="461665"/>
          </a:xfrm>
          <a:prstGeom prst="wedgeRectCallout">
            <a:avLst>
              <a:gd name="adj1" fmla="val -133222"/>
              <a:gd name="adj2" fmla="val 1338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A's Values assumed all "1"s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(A is unweighted)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867400" y="2869308"/>
            <a:ext cx="1179716" cy="461665"/>
          </a:xfrm>
          <a:prstGeom prst="wedgeRectCallout">
            <a:avLst>
              <a:gd name="adj1" fmla="val -5033"/>
              <a:gd name="adj2" fmla="val -6337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Degree table conn. </a:t>
            </a:r>
            <a:r>
              <a:rPr lang="en-US" sz="1200" b="1" dirty="0" err="1" smtClean="0"/>
              <a:t>params</a:t>
            </a:r>
            <a:endParaRPr lang="en-US" sz="1200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7047116" y="2870953"/>
            <a:ext cx="1779384" cy="461665"/>
          </a:xfrm>
          <a:prstGeom prst="wedgeRectCallout">
            <a:avLst>
              <a:gd name="adj1" fmla="val 103"/>
              <a:gd name="adj2" fmla="val 11115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Don't write transpose, default scan priority</a:t>
            </a:r>
            <a:endParaRPr lang="en-US" sz="1200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3398520" y="4533983"/>
            <a:ext cx="1735976" cy="276999"/>
          </a:xfrm>
          <a:prstGeom prst="wedgeRectCallout">
            <a:avLst>
              <a:gd name="adj1" fmla="val -136278"/>
              <a:gd name="adj2" fmla="val 1915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/>
              <a:t>alsoDoAA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alsoDoBB</a:t>
            </a:r>
            <a:endParaRPr lang="en-US" sz="1200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5990508" y="5696047"/>
            <a:ext cx="2509455" cy="276999"/>
          </a:xfrm>
          <a:prstGeom prst="wedgeRectCallout">
            <a:avLst>
              <a:gd name="adj1" fmla="val 17808"/>
              <a:gd name="adj2" fmla="val -14865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/>
              <a:t>iters</a:t>
            </a:r>
            <a:r>
              <a:rPr lang="en-US" sz="1200" b="1" dirty="0" smtClean="0"/>
              <a:t>. </a:t>
            </a:r>
            <a:r>
              <a:rPr lang="en-US" sz="1200" b="1" dirty="0" err="1" smtClean="0"/>
              <a:t>BeforeA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BeforeB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AfterTT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567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: </a:t>
            </a:r>
            <a:r>
              <a:rPr lang="en-US" dirty="0" err="1" smtClean="0"/>
              <a:t>TriangularFilter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848224" y="1060704"/>
            <a:ext cx="4124325" cy="4828032"/>
          </a:xfrm>
        </p:spPr>
        <p:txBody>
          <a:bodyPr/>
          <a:lstStyle/>
          <a:p>
            <a:r>
              <a:rPr lang="en-US" dirty="0" smtClean="0"/>
              <a:t>Ordinary SKVIs usable in Graphulo</a:t>
            </a:r>
          </a:p>
          <a:p>
            <a:pPr lvl="1"/>
            <a:r>
              <a:rPr lang="en-US" dirty="0" smtClean="0"/>
              <a:t>Easier but not necessary to use </a:t>
            </a:r>
            <a:r>
              <a:rPr lang="en-US" dirty="0" err="1" smtClean="0"/>
              <a:t>ApplyIterator</a:t>
            </a:r>
            <a:r>
              <a:rPr lang="en-US" dirty="0" smtClean="0"/>
              <a:t> for simple functions</a:t>
            </a:r>
            <a:endParaRPr lang="en-US" dirty="0"/>
          </a:p>
          <a:p>
            <a:pPr lvl="1"/>
            <a:r>
              <a:rPr lang="en-US" dirty="0" smtClean="0"/>
              <a:t>Think of </a:t>
            </a:r>
            <a:r>
              <a:rPr lang="en-US" dirty="0" err="1" smtClean="0"/>
              <a:t>ApplyIterator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as a development shortcut</a:t>
            </a:r>
          </a:p>
          <a:p>
            <a:pPr lvl="2"/>
            <a:r>
              <a:rPr lang="en-US" sz="1400" dirty="0" smtClean="0"/>
              <a:t>Filter is also a shortcut</a:t>
            </a:r>
          </a:p>
          <a:p>
            <a:r>
              <a:rPr lang="en-US" dirty="0" smtClean="0"/>
              <a:t>Options passed to </a:t>
            </a:r>
            <a:r>
              <a:rPr lang="en-US" dirty="0" err="1" smtClean="0"/>
              <a:t>init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Enables setting iterator at runtime</a:t>
            </a:r>
          </a:p>
          <a:p>
            <a:pPr lvl="1"/>
            <a:r>
              <a:rPr lang="en-US" dirty="0" smtClean="0"/>
              <a:t>Reduces code duplication</a:t>
            </a:r>
          </a:p>
          <a:p>
            <a:r>
              <a:rPr lang="en-US" dirty="0" smtClean="0"/>
              <a:t>Static method constructs IteratorOptions</a:t>
            </a:r>
            <a:endParaRPr lang="en-US" dirty="0"/>
          </a:p>
          <a:p>
            <a:pPr lvl="1"/>
            <a:r>
              <a:rPr lang="en-US" dirty="0" smtClean="0"/>
              <a:t>Developers don't have to remember option names</a:t>
            </a:r>
          </a:p>
          <a:p>
            <a:pPr lvl="1"/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286" y="966140"/>
            <a:ext cx="4652164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en-US" altLang="en-US" sz="1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en-US" sz="14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UpperDiagonal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altLang="en-US" sz="1400" b="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LowerDiagonal</a:t>
            </a:r>
            <a:r>
              <a:rPr lang="en-US" altLang="en-US" sz="1400" b="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Diagonal</a:t>
            </a:r>
            <a:r>
              <a:rPr lang="en-US" altLang="en-US" sz="1400" b="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NoDiagonal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 {</a:t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k.getRowData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k.getColumnQualifierData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Upper:     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UpperDiagonal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Lower:     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LowerDiagonal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Diagonal:  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NoDiagonal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b="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05890" y="4100424"/>
            <a:ext cx="7461885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itset.addOption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TRIANGULAR_TYPE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type.name())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final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TRIANGULAR_TYPE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SortedKeyValueIterator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source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.init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initializes NEGATE</a:t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opts.containsKey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TRIANGULAR_TYPE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TriangularType.valueOf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opts.get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TRIANGULAR_TYPE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JaccardDegreeApply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1950" y="3930550"/>
            <a:ext cx="8180445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k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Period indicates already processed Double Value; no period unprocessed Long Value</a:t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vstr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vstr.contains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Iterators.singletonIterator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AbstractMap.SimpleImmutableEntry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&lt;&gt;(k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row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k.getRow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k.getColumnQualifier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rowDeg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degMap.get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(row)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colDeg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degMap.get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Jij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parseLong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vstr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Iterators.singletonIterator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AbstractMap.SimpleImmutableEntry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&lt;&gt;(k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Jij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rowDeg+colDeg-Jij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getBytes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950" y="1068228"/>
            <a:ext cx="7410450" cy="28623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RemoteSourceIterator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remoteDegTable.init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degMap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scanDegreeTable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scanDegreeTable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remoteDegTable.seek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Collections.&lt;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emptySet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rowHolder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remoteDegTable.hasTop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degMap.put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remoteDegTable.getTopKey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getRow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rowHolder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Double.valueOf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remoteDegTable.getTopValue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remoteDegTable.next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027294" y="1606896"/>
            <a:ext cx="2497455" cy="461665"/>
          </a:xfrm>
          <a:prstGeom prst="wedgeRectCallout">
            <a:avLst>
              <a:gd name="adj1" fmla="val -43219"/>
              <a:gd name="adj2" fmla="val 10374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Load degree table into memory: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Map: Node String -&gt; Degree </a:t>
            </a:r>
            <a:endParaRPr lang="en-US" sz="1200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3706653" y="4402484"/>
            <a:ext cx="1646397" cy="276999"/>
          </a:xfrm>
          <a:prstGeom prst="wedgeRectCallout">
            <a:avLst>
              <a:gd name="adj1" fmla="val -100181"/>
              <a:gd name="adj2" fmla="val 917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Create idempotence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3000374" y="3468885"/>
            <a:ext cx="554202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More advanced solution would </a:t>
            </a:r>
            <a:r>
              <a:rPr lang="en-US" sz="1200" b="1" dirty="0"/>
              <a:t>use </a:t>
            </a:r>
            <a:r>
              <a:rPr lang="en-US" sz="1200" b="1" dirty="0" err="1" smtClean="0"/>
              <a:t>seekApplyOp</a:t>
            </a:r>
            <a:r>
              <a:rPr lang="en-US" sz="1200" b="1" dirty="0" smtClean="0"/>
              <a:t>() to only load the part of the degree table needed for this tablet of R, i.e., (</a:t>
            </a:r>
            <a:r>
              <a:rPr lang="en-US" sz="1200" b="1" dirty="0" err="1" smtClean="0"/>
              <a:t>seekRangeStartKey</a:t>
            </a:r>
            <a:r>
              <a:rPr lang="en-US" sz="1200" b="1" dirty="0" smtClean="0"/>
              <a:t>, +</a:t>
            </a:r>
            <a:r>
              <a:rPr lang="en-US" sz="1200" b="1" dirty="0" err="1" smtClean="0"/>
              <a:t>inf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3379231" y="5844540"/>
            <a:ext cx="23012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9052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/>
              <a:t>kTrussAdj</a:t>
            </a:r>
            <a:r>
              <a:rPr lang="en-US" sz="1600" dirty="0"/>
              <a:t>, </a:t>
            </a:r>
            <a:r>
              <a:rPr lang="en-US" sz="1600" dirty="0" err="1" smtClean="0"/>
              <a:t>kTrussEdge</a:t>
            </a:r>
            <a:endParaRPr lang="en-US" sz="1600" dirty="0" smtClean="0"/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 rot="16200000">
            <a:off x="5441502" y="5621432"/>
            <a:ext cx="431011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 rot="16200000">
            <a:off x="6606464" y="5621432"/>
            <a:ext cx="431011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on Full Accumulo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134533"/>
            <a:ext cx="8193024" cy="5080000"/>
          </a:xfrm>
        </p:spPr>
        <p:txBody>
          <a:bodyPr/>
          <a:lstStyle/>
          <a:p>
            <a:r>
              <a:rPr lang="en-US" dirty="0" smtClean="0"/>
              <a:t>E</a:t>
            </a:r>
            <a:r>
              <a:rPr lang="en-US" dirty="0"/>
              <a:t>dit </a:t>
            </a:r>
            <a:r>
              <a:rPr lang="en-US" dirty="0" smtClean="0"/>
              <a:t>TEST_CONFIG.java and put in the connection information for your Accumulo instance (local or remote)</a:t>
            </a:r>
            <a:endParaRPr lang="en-US" dirty="0"/>
          </a:p>
          <a:p>
            <a:pPr lvl="1"/>
            <a:r>
              <a:rPr lang="en-US" dirty="0" smtClean="0"/>
              <a:t>Example config under the label "local"</a:t>
            </a:r>
          </a:p>
          <a:p>
            <a:pPr lvl="1"/>
            <a:endParaRPr lang="en-US" b="0" dirty="0" smtClean="0"/>
          </a:p>
          <a:p>
            <a:pPr lvl="1"/>
            <a:endParaRPr lang="en-US" b="0" dirty="0"/>
          </a:p>
          <a:p>
            <a:pPr lvl="1"/>
            <a:endParaRPr lang="en-US" b="0" dirty="0" smtClean="0"/>
          </a:p>
          <a:p>
            <a:pPr lvl="1"/>
            <a:r>
              <a:rPr lang="en-US" dirty="0" smtClean="0"/>
              <a:t>Specify: Instance name, Zookeeper address and port, </a:t>
            </a:r>
            <a:br>
              <a:rPr lang="en-US" dirty="0" smtClean="0"/>
            </a:br>
            <a:r>
              <a:rPr lang="en-US" dirty="0" smtClean="0"/>
              <a:t>	Zookeeper timeout, Accumulo User Name, User Password Token</a:t>
            </a:r>
          </a:p>
          <a:p>
            <a:r>
              <a:rPr lang="en-US" dirty="0" smtClean="0"/>
              <a:t>Pass the label (e.g. "local") to mvn test: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-DTEST_CONFIG=local</a:t>
            </a:r>
          </a:p>
          <a:p>
            <a:pPr lvl="1"/>
            <a:r>
              <a:rPr lang="en-US" dirty="0" smtClean="0"/>
              <a:t>Server-side logs available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$ACCUMULO_HOME/logs/tserver*.debug.log</a:t>
            </a:r>
          </a:p>
          <a:p>
            <a:pPr lvl="1"/>
            <a:r>
              <a:rPr lang="en-US" dirty="0" smtClean="0"/>
              <a:t>If a test fails for any reason, it may leave a test table on your Accumulo instance which will mess up future tests. Delete the tables manually if this happens 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 .*Test_test.* 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8908" y="2272342"/>
            <a:ext cx="8143142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AccumuloTester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RealAccumuloTester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"instance"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"localhost:2181"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PasswordToken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"secret"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K-Truss Subgraph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7" y="1289303"/>
            <a:ext cx="8449437" cy="5030473"/>
          </a:xfrm>
        </p:spPr>
        <p:txBody>
          <a:bodyPr>
            <a:normAutofit/>
          </a:bodyPr>
          <a:lstStyle/>
          <a:p>
            <a:r>
              <a:rPr lang="en-US" dirty="0" smtClean="0"/>
              <a:t>A graph is a k-Truss if each edge is part of at least k-2 triangles</a:t>
            </a:r>
          </a:p>
          <a:p>
            <a:pPr lvl="1"/>
            <a:r>
              <a:rPr lang="en-US" dirty="0" smtClean="0"/>
              <a:t>A graph's k-Truss may be the empty graph.</a:t>
            </a:r>
          </a:p>
          <a:p>
            <a:r>
              <a:rPr lang="en-US" dirty="0" smtClean="0"/>
              <a:t>One way to construct graph "core"</a:t>
            </a:r>
          </a:p>
          <a:p>
            <a:endParaRPr lang="en-US" sz="2800" dirty="0" smtClean="0"/>
          </a:p>
          <a:p>
            <a:r>
              <a:rPr lang="en-US" dirty="0" smtClean="0"/>
              <a:t>See </a:t>
            </a:r>
            <a:r>
              <a:rPr lang="en-US" dirty="0"/>
              <a:t>mathematics:</a:t>
            </a:r>
          </a:p>
          <a:p>
            <a:pPr lvl="1"/>
            <a:r>
              <a:rPr lang="en-US" sz="1600" b="0" dirty="0"/>
              <a:t>V. Gadepally, J. </a:t>
            </a:r>
            <a:r>
              <a:rPr lang="en-US" sz="1600" b="0" dirty="0" err="1"/>
              <a:t>Bolewski</a:t>
            </a:r>
            <a:r>
              <a:rPr lang="en-US" sz="1600" b="0" dirty="0"/>
              <a:t>, D. Hook, D. Hutchison, B. Miller, and J. Kepner, “Graphulo: Linear algebra graph kernels for NoSQL databases,” in International Parallel &amp; Distributed Processing Symposium Workshops (IPDPSW). IEEE, 2015.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Two Versions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cs typeface="+mn-cs"/>
              </a:rPr>
              <a:t>Adjacency Table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400" kern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kTrussAdj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kern="12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kern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 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b="0" kern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kern="12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kern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forceDelete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400" b="0" kern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400" b="0" kern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400" b="0" kern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cs typeface="+mn-cs"/>
              </a:rPr>
              <a:t>Incidence Table</a:t>
            </a:r>
            <a:endParaRPr lang="en-US" altLang="en-US" sz="1400" b="0" kern="12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400" kern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kTrussEdge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Eorig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ETorig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RTfinal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kern="1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 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edgeFilter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kern="1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forceDelete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Authorizations </a:t>
            </a:r>
            <a:r>
              <a:rPr lang="en-US" altLang="en-US" sz="1400" b="0" kern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400" b="0" kern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546157" y="1704538"/>
            <a:ext cx="1568058" cy="1537605"/>
            <a:chOff x="3822007" y="2523688"/>
            <a:chExt cx="1568058" cy="1537605"/>
          </a:xfrm>
        </p:grpSpPr>
        <p:sp>
          <p:nvSpPr>
            <p:cNvPr id="4" name="Oval 3"/>
            <p:cNvSpPr/>
            <p:nvPr/>
          </p:nvSpPr>
          <p:spPr bwMode="auto">
            <a:xfrm>
              <a:off x="3870960" y="3478728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066792" y="3478728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066792" y="2523688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870960" y="2528768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 bwMode="auto">
            <a:xfrm>
              <a:off x="4145280" y="3615888"/>
              <a:ext cx="92151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/>
            <p:cNvCxnSpPr>
              <a:stCxn id="7" idx="5"/>
              <a:endCxn id="5" idx="1"/>
            </p:cNvCxnSpPr>
            <p:nvPr/>
          </p:nvCxnSpPr>
          <p:spPr bwMode="auto">
            <a:xfrm>
              <a:off x="4105107" y="2762915"/>
              <a:ext cx="1001858" cy="7559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>
              <a:stCxn id="6" idx="4"/>
              <a:endCxn id="5" idx="0"/>
            </p:cNvCxnSpPr>
            <p:nvPr/>
          </p:nvCxnSpPr>
          <p:spPr bwMode="auto">
            <a:xfrm>
              <a:off x="5203952" y="2798008"/>
              <a:ext cx="0" cy="6807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>
              <a:stCxn id="7" idx="4"/>
              <a:endCxn id="4" idx="0"/>
            </p:cNvCxnSpPr>
            <p:nvPr/>
          </p:nvCxnSpPr>
          <p:spPr bwMode="auto">
            <a:xfrm>
              <a:off x="4008120" y="2803088"/>
              <a:ext cx="0" cy="6756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>
              <a:stCxn id="6" idx="3"/>
              <a:endCxn id="4" idx="7"/>
            </p:cNvCxnSpPr>
            <p:nvPr/>
          </p:nvCxnSpPr>
          <p:spPr bwMode="auto">
            <a:xfrm flipH="1">
              <a:off x="4105107" y="2757835"/>
              <a:ext cx="1001858" cy="7610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822007" y="3753516"/>
              <a:ext cx="15680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Example 3-truss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837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 bwMode="auto">
          <a:xfrm>
            <a:off x="4343400" y="948268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3" name="Rectangle 82"/>
          <p:cNvSpPr/>
          <p:nvPr/>
        </p:nvSpPr>
        <p:spPr>
          <a:xfrm>
            <a:off x="169759" y="2565137"/>
            <a:ext cx="3868842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A</a:t>
            </a:r>
            <a:r>
              <a:rPr lang="en-US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A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 k-2) = 0;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&amp; A;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 = nnz(A);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while(nnzAfter ≠ 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41586" y="2031478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kTrussAdj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1" name="Straight Arrow Connector 50"/>
          <p:cNvCxnSpPr>
            <a:stCxn id="3" idx="4"/>
          </p:cNvCxnSpPr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4" name="Notched Right Arrow 53"/>
          <p:cNvSpPr/>
          <p:nvPr/>
        </p:nvSpPr>
        <p:spPr bwMode="auto">
          <a:xfrm rot="6186056">
            <a:off x="3586928" y="1577342"/>
            <a:ext cx="682904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59" name="Flowchart: Magnetic Disk 58"/>
          <p:cNvSpPr/>
          <p:nvPr/>
        </p:nvSpPr>
        <p:spPr bwMode="auto">
          <a:xfrm>
            <a:off x="1204259" y="5643857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filterRowCol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78" name="Flowchart: Magnetic Disk 77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9" name="AutoShape 7"/>
          <p:cNvSpPr>
            <a:spLocks noChangeArrowheads="1"/>
          </p:cNvSpPr>
          <p:nvPr/>
        </p:nvSpPr>
        <p:spPr bwMode="auto">
          <a:xfrm rot="10800000">
            <a:off x="2486853" y="257895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82" name="Rectangular Callout 81"/>
          <p:cNvSpPr/>
          <p:nvPr/>
        </p:nvSpPr>
        <p:spPr>
          <a:xfrm>
            <a:off x="346191" y="1900753"/>
            <a:ext cx="1989223" cy="461665"/>
          </a:xfrm>
          <a:prstGeom prst="wedgeRectCallout">
            <a:avLst>
              <a:gd name="adj1" fmla="val 55148"/>
              <a:gd name="adj2" fmla="val -12727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Can use table clone()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if no filterRowCol</a:t>
            </a:r>
          </a:p>
        </p:txBody>
      </p:sp>
      <p:sp>
        <p:nvSpPr>
          <p:cNvPr id="86" name="AutoShape 7"/>
          <p:cNvSpPr>
            <a:spLocks noChangeArrowheads="1"/>
          </p:cNvSpPr>
          <p:nvPr/>
        </p:nvSpPr>
        <p:spPr bwMode="auto">
          <a:xfrm rot="10800000">
            <a:off x="3112680" y="3069475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 bwMode="auto">
          <a:xfrm>
            <a:off x="4343400" y="948268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169759" y="2565137"/>
            <a:ext cx="3868842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A</a:t>
            </a:r>
            <a:r>
              <a:rPr lang="en-US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A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 k-2) = 0;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&amp; A;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 = nnz(A);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while(nnzAfter ≠ 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41586" y="2031478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cxnSp>
        <p:nvCxnSpPr>
          <p:cNvPr id="36" name="Straight Arrow Connector 35"/>
          <p:cNvCxnSpPr>
            <a:stCxn id="12" idx="2"/>
            <a:endCxn id="9" idx="1"/>
          </p:cNvCxnSpPr>
          <p:nvPr/>
        </p:nvCxnSpPr>
        <p:spPr bwMode="auto">
          <a:xfrm>
            <a:off x="5827127" y="2335530"/>
            <a:ext cx="0" cy="8959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kTrussAdj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Flowchart: Magnetic Disk 5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Flowchart: Magnetic Disk 8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A2tmp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7517" y="1939948"/>
            <a:ext cx="1099219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0" name="Straight Arrow Connector 29"/>
          <p:cNvCxnSpPr>
            <a:stCxn id="6" idx="3"/>
            <a:endCxn id="12" idx="0"/>
          </p:cNvCxnSpPr>
          <p:nvPr/>
        </p:nvCxnSpPr>
        <p:spPr bwMode="auto">
          <a:xfrm>
            <a:off x="5043525" y="1680539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1" name="Straight Arrow Connector 50"/>
          <p:cNvCxnSpPr>
            <a:stCxn id="3" idx="4"/>
            <a:endCxn id="6" idx="2"/>
          </p:cNvCxnSpPr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4" name="Notched Right Arrow 53"/>
          <p:cNvSpPr/>
          <p:nvPr/>
        </p:nvSpPr>
        <p:spPr bwMode="auto">
          <a:xfrm rot="6186056">
            <a:off x="3586928" y="1577342"/>
            <a:ext cx="682904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59" name="Flowchart: Magnetic Disk 58"/>
          <p:cNvSpPr/>
          <p:nvPr/>
        </p:nvSpPr>
        <p:spPr bwMode="auto">
          <a:xfrm>
            <a:off x="1204259" y="5643857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Rectangular Callout 64"/>
          <p:cNvSpPr/>
          <p:nvPr/>
        </p:nvSpPr>
        <p:spPr>
          <a:xfrm>
            <a:off x="6821401" y="2110652"/>
            <a:ext cx="1989223" cy="492443"/>
          </a:xfrm>
          <a:prstGeom prst="wedgeRectCallout">
            <a:avLst>
              <a:gd name="adj1" fmla="val -89459"/>
              <a:gd name="adj2" fmla="val 7968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TriangularFilter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NoDiagonal optimization</a:t>
            </a:r>
            <a:endParaRPr lang="pt-BR" sz="1100" b="1" dirty="0" smtClean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filterRowCol</a:t>
            </a:r>
            <a:endParaRPr 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cxnSp>
        <p:nvCxnSpPr>
          <p:cNvPr id="7" name="Curved Connector 6"/>
          <p:cNvCxnSpPr>
            <a:stCxn id="6" idx="4"/>
          </p:cNvCxnSpPr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5827127" y="3783953"/>
            <a:ext cx="852907" cy="12169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5928567" y="4003340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6055725" y="4419234"/>
            <a:ext cx="58940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sp>
        <p:nvSpPr>
          <p:cNvPr id="56" name="Rectangular Callout 55"/>
          <p:cNvSpPr/>
          <p:nvPr/>
        </p:nvSpPr>
        <p:spPr>
          <a:xfrm>
            <a:off x="7324725" y="4336403"/>
            <a:ext cx="1348097" cy="307777"/>
          </a:xfrm>
          <a:prstGeom prst="wedgeRectCallout">
            <a:avLst>
              <a:gd name="adj1" fmla="val -100906"/>
              <a:gd name="adj2" fmla="val 2359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MinMaxFIlter</a:t>
            </a:r>
            <a:endParaRPr lang="pt-BR" sz="1100" b="1" dirty="0" smtClean="0">
              <a:solidFill>
                <a:srgbClr val="000000"/>
              </a:solidFill>
            </a:endParaRPr>
          </a:p>
        </p:txBody>
      </p:sp>
      <p:sp>
        <p:nvSpPr>
          <p:cNvPr id="58" name="AutoShape 7"/>
          <p:cNvSpPr>
            <a:spLocks noChangeArrowheads="1"/>
          </p:cNvSpPr>
          <p:nvPr/>
        </p:nvSpPr>
        <p:spPr bwMode="auto">
          <a:xfrm rot="10800000">
            <a:off x="1927086" y="330776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61" name="AutoShape 7"/>
          <p:cNvSpPr>
            <a:spLocks noChangeArrowheads="1"/>
          </p:cNvSpPr>
          <p:nvPr/>
        </p:nvSpPr>
        <p:spPr bwMode="auto">
          <a:xfrm rot="10800000">
            <a:off x="2608895" y="355447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18" name="Right Brace 17"/>
          <p:cNvSpPr/>
          <p:nvPr/>
        </p:nvSpPr>
        <p:spPr bwMode="auto">
          <a:xfrm rot="18621889">
            <a:off x="6402845" y="3583816"/>
            <a:ext cx="503324" cy="865815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817115" y="3282989"/>
            <a:ext cx="185570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Scan/Compact</a:t>
            </a:r>
          </a:p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Iterators on A2tmp</a:t>
            </a:r>
            <a:endParaRPr lang="pt-BR" sz="1100" b="1" dirty="0" smtClean="0">
              <a:solidFill>
                <a:srgbClr val="000000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76" name="Rectangle 75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524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 bwMode="auto">
          <a:xfrm>
            <a:off x="4343400" y="948268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041586" y="2031478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713916" y="5558426"/>
            <a:ext cx="90620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169759" y="2565137"/>
            <a:ext cx="3868842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A</a:t>
            </a:r>
            <a:r>
              <a:rPr lang="en-US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A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 k-2) = 0;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&amp; A;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 = nnz(A);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while(nnzAfter ≠ 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Notched Right Arrow 3"/>
          <p:cNvSpPr/>
          <p:nvPr/>
        </p:nvSpPr>
        <p:spPr bwMode="auto">
          <a:xfrm rot="484111">
            <a:off x="6715401" y="5418853"/>
            <a:ext cx="1058524" cy="276724"/>
          </a:xfrm>
          <a:prstGeom prst="notchedRightArrow">
            <a:avLst>
              <a:gd name="adj1" fmla="val 38985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9" name="Straight Arrow Connector 38"/>
          <p:cNvCxnSpPr>
            <a:stCxn id="9" idx="3"/>
            <a:endCxn id="13" idx="0"/>
          </p:cNvCxnSpPr>
          <p:nvPr/>
        </p:nvCxnSpPr>
        <p:spPr bwMode="auto">
          <a:xfrm>
            <a:off x="5827127" y="3783953"/>
            <a:ext cx="852907" cy="12169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6" name="Straight Arrow Connector 35"/>
          <p:cNvCxnSpPr>
            <a:stCxn id="12" idx="2"/>
            <a:endCxn id="9" idx="1"/>
          </p:cNvCxnSpPr>
          <p:nvPr/>
        </p:nvCxnSpPr>
        <p:spPr bwMode="auto">
          <a:xfrm>
            <a:off x="5827127" y="2335530"/>
            <a:ext cx="0" cy="8959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kTrussAdj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Flowchart: Magnetic Disk 5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Flowchart: Magnetic Disk 8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A2tmp</a:t>
            </a:r>
          </a:p>
        </p:txBody>
      </p:sp>
      <p:sp>
        <p:nvSpPr>
          <p:cNvPr id="11" name="Flowchart: Magnetic Disk 10"/>
          <p:cNvSpPr/>
          <p:nvPr/>
        </p:nvSpPr>
        <p:spPr bwMode="auto">
          <a:xfrm>
            <a:off x="6235368" y="565591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77517" y="1939948"/>
            <a:ext cx="1099219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424" y="5000919"/>
            <a:ext cx="1099219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SpEWiseX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928567" y="4003340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6055725" y="4419234"/>
            <a:ext cx="58940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cxnSp>
        <p:nvCxnSpPr>
          <p:cNvPr id="30" name="Straight Arrow Connector 29"/>
          <p:cNvCxnSpPr>
            <a:stCxn id="6" idx="3"/>
            <a:endCxn id="12" idx="0"/>
          </p:cNvCxnSpPr>
          <p:nvPr/>
        </p:nvCxnSpPr>
        <p:spPr bwMode="auto">
          <a:xfrm>
            <a:off x="5043525" y="1680539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5" name="Straight Arrow Connector 44"/>
          <p:cNvCxnSpPr>
            <a:stCxn id="13" idx="2"/>
            <a:endCxn id="11" idx="1"/>
          </p:cNvCxnSpPr>
          <p:nvPr/>
        </p:nvCxnSpPr>
        <p:spPr bwMode="auto">
          <a:xfrm>
            <a:off x="6680034" y="5396501"/>
            <a:ext cx="0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1" name="Straight Arrow Connector 50"/>
          <p:cNvCxnSpPr>
            <a:stCxn id="3" idx="4"/>
            <a:endCxn id="6" idx="2"/>
          </p:cNvCxnSpPr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4" name="Notched Right Arrow 53"/>
          <p:cNvSpPr/>
          <p:nvPr/>
        </p:nvSpPr>
        <p:spPr bwMode="auto">
          <a:xfrm rot="6186056">
            <a:off x="3586928" y="1577342"/>
            <a:ext cx="682904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59" name="Flowchart: Magnetic Disk 58"/>
          <p:cNvSpPr/>
          <p:nvPr/>
        </p:nvSpPr>
        <p:spPr bwMode="auto">
          <a:xfrm>
            <a:off x="1204259" y="5643857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229643" y="5000919"/>
            <a:ext cx="1390482" cy="27593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⊗</a:t>
            </a:r>
            <a:r>
              <a:rPr lang="en-US" sz="1400" b="1" dirty="0" smtClean="0">
                <a:latin typeface="Arial" pitchFamily="-110" charset="0"/>
              </a:rPr>
              <a:t>: Constant 1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filterRowCol</a:t>
            </a:r>
            <a:endParaRPr 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cxnSp>
        <p:nvCxnSpPr>
          <p:cNvPr id="7" name="Curved Connector 6"/>
          <p:cNvCxnSpPr>
            <a:stCxn id="6" idx="4"/>
          </p:cNvCxnSpPr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44" name="AutoShape 7"/>
          <p:cNvSpPr>
            <a:spLocks noChangeArrowheads="1"/>
          </p:cNvSpPr>
          <p:nvPr/>
        </p:nvSpPr>
        <p:spPr bwMode="auto">
          <a:xfrm rot="10800000">
            <a:off x="1913570" y="3792601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 rot="10800000">
            <a:off x="2759866" y="404144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48" name="Rectangular Callout 47"/>
          <p:cNvSpPr/>
          <p:nvPr/>
        </p:nvSpPr>
        <p:spPr>
          <a:xfrm>
            <a:off x="7324725" y="4336403"/>
            <a:ext cx="1731246" cy="276999"/>
          </a:xfrm>
          <a:prstGeom prst="wedgeRectCallout">
            <a:avLst>
              <a:gd name="adj1" fmla="val -33165"/>
              <a:gd name="adj2" fmla="val 18727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ConstantTwoScalar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61" name="Rectangle 60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40" name="Freeform 39"/>
          <p:cNvSpPr/>
          <p:nvPr/>
        </p:nvSpPr>
        <p:spPr bwMode="auto">
          <a:xfrm>
            <a:off x="5486400" y="1142595"/>
            <a:ext cx="1920631" cy="3861205"/>
          </a:xfrm>
          <a:custGeom>
            <a:avLst/>
            <a:gdLst>
              <a:gd name="connsiteX0" fmla="*/ 0 w 1920631"/>
              <a:gd name="connsiteY0" fmla="*/ 260755 h 3861205"/>
              <a:gd name="connsiteX1" fmla="*/ 1892300 w 1920631"/>
              <a:gd name="connsiteY1" fmla="*/ 375055 h 3861205"/>
              <a:gd name="connsiteX2" fmla="*/ 1187450 w 1920631"/>
              <a:gd name="connsiteY2" fmla="*/ 3861205 h 386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631" h="3861205">
                <a:moveTo>
                  <a:pt x="0" y="260755"/>
                </a:moveTo>
                <a:cubicBezTo>
                  <a:pt x="847196" y="17867"/>
                  <a:pt x="1694392" y="-225020"/>
                  <a:pt x="1892300" y="375055"/>
                </a:cubicBezTo>
                <a:cubicBezTo>
                  <a:pt x="2090208" y="975130"/>
                  <a:pt x="1186392" y="3352147"/>
                  <a:pt x="1187450" y="386120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169759" y="2565137"/>
            <a:ext cx="3868842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A</a:t>
            </a:r>
            <a:r>
              <a:rPr lang="en-US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A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 k-2) = 0;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&amp; A;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 = nnz(A);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while(nnzAfter ≠ 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1586" y="2031478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343400" y="948268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7" name="Notched Right Arrow 76"/>
          <p:cNvSpPr/>
          <p:nvPr/>
        </p:nvSpPr>
        <p:spPr bwMode="auto">
          <a:xfrm rot="10800000">
            <a:off x="4095748" y="2056255"/>
            <a:ext cx="576645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13916" y="5558426"/>
            <a:ext cx="90620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4" name="Notched Right Arrow 3"/>
          <p:cNvSpPr/>
          <p:nvPr/>
        </p:nvSpPr>
        <p:spPr bwMode="auto">
          <a:xfrm rot="484111">
            <a:off x="6715401" y="5418853"/>
            <a:ext cx="1058524" cy="276724"/>
          </a:xfrm>
          <a:prstGeom prst="notchedRightArrow">
            <a:avLst>
              <a:gd name="adj1" fmla="val 38985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9" name="Straight Arrow Connector 38"/>
          <p:cNvCxnSpPr>
            <a:stCxn id="9" idx="3"/>
            <a:endCxn id="13" idx="0"/>
          </p:cNvCxnSpPr>
          <p:nvPr/>
        </p:nvCxnSpPr>
        <p:spPr bwMode="auto">
          <a:xfrm>
            <a:off x="5827127" y="3783953"/>
            <a:ext cx="852907" cy="12169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6" name="Straight Arrow Connector 35"/>
          <p:cNvCxnSpPr>
            <a:stCxn id="12" idx="2"/>
            <a:endCxn id="9" idx="1"/>
          </p:cNvCxnSpPr>
          <p:nvPr/>
        </p:nvCxnSpPr>
        <p:spPr bwMode="auto">
          <a:xfrm>
            <a:off x="5827127" y="2335530"/>
            <a:ext cx="0" cy="8959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kTrussAdj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Flowchart: Magnetic Disk 5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Flowchart: Magnetic Disk 8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A2tmp</a:t>
            </a:r>
          </a:p>
        </p:txBody>
      </p:sp>
      <p:sp>
        <p:nvSpPr>
          <p:cNvPr id="11" name="Flowchart: Magnetic Disk 10"/>
          <p:cNvSpPr/>
          <p:nvPr/>
        </p:nvSpPr>
        <p:spPr bwMode="auto">
          <a:xfrm>
            <a:off x="6235368" y="565591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77517" y="1939948"/>
            <a:ext cx="1099219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424" y="5000919"/>
            <a:ext cx="1099219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SpEWiseX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928567" y="4003340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6055725" y="4419234"/>
            <a:ext cx="58940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cxnSp>
        <p:nvCxnSpPr>
          <p:cNvPr id="30" name="Straight Arrow Connector 29"/>
          <p:cNvCxnSpPr>
            <a:stCxn id="6" idx="3"/>
            <a:endCxn id="12" idx="0"/>
          </p:cNvCxnSpPr>
          <p:nvPr/>
        </p:nvCxnSpPr>
        <p:spPr bwMode="auto">
          <a:xfrm>
            <a:off x="5043525" y="1680539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5" name="Straight Arrow Connector 44"/>
          <p:cNvCxnSpPr>
            <a:stCxn id="13" idx="2"/>
            <a:endCxn id="11" idx="1"/>
          </p:cNvCxnSpPr>
          <p:nvPr/>
        </p:nvCxnSpPr>
        <p:spPr bwMode="auto">
          <a:xfrm>
            <a:off x="6680034" y="5396501"/>
            <a:ext cx="0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9" name="Curved Connector 48"/>
          <p:cNvCxnSpPr>
            <a:stCxn id="11" idx="2"/>
          </p:cNvCxnSpPr>
          <p:nvPr/>
        </p:nvCxnSpPr>
        <p:spPr bwMode="auto">
          <a:xfrm rot="10800000">
            <a:off x="4633914" y="1633539"/>
            <a:ext cx="1601455" cy="4298597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 w="med" len="lg"/>
          </a:ln>
          <a:effectLst/>
        </p:spPr>
      </p:cxnSp>
      <p:cxnSp>
        <p:nvCxnSpPr>
          <p:cNvPr id="51" name="Straight Arrow Connector 50"/>
          <p:cNvCxnSpPr>
            <a:stCxn id="3" idx="4"/>
            <a:endCxn id="6" idx="2"/>
          </p:cNvCxnSpPr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4" name="Notched Right Arrow 53"/>
          <p:cNvSpPr/>
          <p:nvPr/>
        </p:nvSpPr>
        <p:spPr bwMode="auto">
          <a:xfrm rot="6186056">
            <a:off x="3586928" y="1577342"/>
            <a:ext cx="682904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59" name="Flowchart: Magnetic Disk 58"/>
          <p:cNvSpPr/>
          <p:nvPr/>
        </p:nvSpPr>
        <p:spPr bwMode="auto">
          <a:xfrm>
            <a:off x="1204259" y="5643857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0" name="Straight Arrow Connector 59"/>
          <p:cNvCxnSpPr>
            <a:stCxn id="11" idx="2"/>
            <a:endCxn id="59" idx="4"/>
          </p:cNvCxnSpPr>
          <p:nvPr/>
        </p:nvCxnSpPr>
        <p:spPr bwMode="auto">
          <a:xfrm flipH="1" flipV="1">
            <a:off x="2093591" y="5920082"/>
            <a:ext cx="4141777" cy="120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sm" len="sm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567053" y="5768494"/>
            <a:ext cx="2161967" cy="307777"/>
          </a:xfrm>
          <a:prstGeom prst="rect">
            <a:avLst/>
          </a:prstGeom>
          <a:solidFill>
            <a:srgbClr val="F6B4B4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if </a:t>
            </a:r>
            <a:r>
              <a:rPr lang="en-US" sz="1400" b="1" dirty="0" err="1" smtClean="0"/>
              <a:t>nnzBefore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nnzAfter</a:t>
            </a:r>
            <a:endParaRPr lang="en-US" sz="1400" b="1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7229643" y="5000919"/>
            <a:ext cx="1390482" cy="27593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⊗</a:t>
            </a:r>
            <a:r>
              <a:rPr lang="en-US" sz="1400" b="1" dirty="0" smtClean="0">
                <a:latin typeface="Arial" pitchFamily="-110" charset="0"/>
              </a:rPr>
              <a:t>: Constant 1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filterRowCol</a:t>
            </a:r>
            <a:endParaRPr 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852858" y="4773182"/>
            <a:ext cx="2161967" cy="738664"/>
          </a:xfrm>
          <a:prstGeom prst="rect">
            <a:avLst/>
          </a:prstGeom>
          <a:solidFill>
            <a:srgbClr val="F6B4B4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if </a:t>
            </a:r>
            <a:r>
              <a:rPr lang="en-US" sz="1400" b="1" dirty="0" err="1" smtClean="0"/>
              <a:t>nnzBefore</a:t>
            </a:r>
            <a:r>
              <a:rPr lang="en-US" sz="1400" b="1" dirty="0" smtClean="0"/>
              <a:t> ≠ </a:t>
            </a:r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err="1" smtClean="0"/>
              <a:t>Atmp</a:t>
            </a:r>
            <a:r>
              <a:rPr lang="en-US" sz="1200" b="1" dirty="0" smtClean="0"/>
              <a:t> </a:t>
            </a:r>
            <a:r>
              <a:rPr lang="en-US" sz="1600" b="1" dirty="0" smtClean="0">
                <a:sym typeface="Wingdings" panose="05000000000000000000" pitchFamily="2" charset="2"/>
              </a:rPr>
              <a:t>↔</a:t>
            </a:r>
            <a:r>
              <a:rPr lang="en-US" sz="1200" b="1" dirty="0" smtClean="0">
                <a:sym typeface="Wingdings" panose="05000000000000000000" pitchFamily="2" charset="2"/>
              </a:rPr>
              <a:t> </a:t>
            </a:r>
            <a:r>
              <a:rPr lang="en-US" sz="1200" b="1" dirty="0" err="1" smtClean="0">
                <a:sym typeface="Wingdings" panose="05000000000000000000" pitchFamily="2" charset="2"/>
              </a:rPr>
              <a:t>AtmpAlt</a:t>
            </a:r>
            <a:endParaRPr lang="en-US" sz="1200" b="1" dirty="0" smtClean="0">
              <a:sym typeface="Wingdings" panose="05000000000000000000" pitchFamily="2" charset="2"/>
            </a:endParaRPr>
          </a:p>
          <a:p>
            <a:pPr algn="ctr"/>
            <a:r>
              <a:rPr lang="en-US" sz="1200" b="1" dirty="0" smtClean="0">
                <a:sym typeface="Wingdings" panose="05000000000000000000" pitchFamily="2" charset="2"/>
              </a:rPr>
              <a:t>Delete: A2tmp, </a:t>
            </a:r>
            <a:r>
              <a:rPr lang="en-US" sz="1200" b="1" dirty="0" err="1" smtClean="0">
                <a:sym typeface="Wingdings" panose="05000000000000000000" pitchFamily="2" charset="2"/>
              </a:rPr>
              <a:t>AtmpAlt</a:t>
            </a:r>
            <a:endParaRPr lang="en-US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cxnSp>
        <p:nvCxnSpPr>
          <p:cNvPr id="7" name="Curved Connector 6"/>
          <p:cNvCxnSpPr>
            <a:stCxn id="6" idx="4"/>
          </p:cNvCxnSpPr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2523312" y="5780188"/>
            <a:ext cx="104254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5" name="Rectangle 4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58" name="Rectangular Callout 57"/>
          <p:cNvSpPr/>
          <p:nvPr/>
        </p:nvSpPr>
        <p:spPr>
          <a:xfrm>
            <a:off x="1061430" y="5013301"/>
            <a:ext cx="1989223" cy="461665"/>
          </a:xfrm>
          <a:prstGeom prst="wedgeRectCallout">
            <a:avLst>
              <a:gd name="adj1" fmla="val 46529"/>
              <a:gd name="adj2" fmla="val 1132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Can use table clone()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if Rfinal is a new table</a:t>
            </a:r>
          </a:p>
        </p:txBody>
      </p:sp>
      <p:sp>
        <p:nvSpPr>
          <p:cNvPr id="62" name="AutoShape 7"/>
          <p:cNvSpPr>
            <a:spLocks noChangeArrowheads="1"/>
          </p:cNvSpPr>
          <p:nvPr/>
        </p:nvSpPr>
        <p:spPr bwMode="auto">
          <a:xfrm rot="7944957">
            <a:off x="3306049" y="3903618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6" name="Freeform 25"/>
          <p:cNvSpPr/>
          <p:nvPr/>
        </p:nvSpPr>
        <p:spPr bwMode="auto">
          <a:xfrm>
            <a:off x="5486400" y="1142595"/>
            <a:ext cx="1920631" cy="3861205"/>
          </a:xfrm>
          <a:custGeom>
            <a:avLst/>
            <a:gdLst>
              <a:gd name="connsiteX0" fmla="*/ 0 w 1920631"/>
              <a:gd name="connsiteY0" fmla="*/ 260755 h 3861205"/>
              <a:gd name="connsiteX1" fmla="*/ 1892300 w 1920631"/>
              <a:gd name="connsiteY1" fmla="*/ 375055 h 3861205"/>
              <a:gd name="connsiteX2" fmla="*/ 1187450 w 1920631"/>
              <a:gd name="connsiteY2" fmla="*/ 3861205 h 386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631" h="3861205">
                <a:moveTo>
                  <a:pt x="0" y="260755"/>
                </a:moveTo>
                <a:cubicBezTo>
                  <a:pt x="847196" y="17867"/>
                  <a:pt x="1694392" y="-225020"/>
                  <a:pt x="1892300" y="375055"/>
                </a:cubicBezTo>
                <a:cubicBezTo>
                  <a:pt x="2090208" y="975130"/>
                  <a:pt x="1186392" y="3352147"/>
                  <a:pt x="1187450" y="386120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kTrussAdj</a:t>
            </a:r>
            <a:r>
              <a:rPr lang="en-US" dirty="0" smtClean="0"/>
              <a:t>: Implementation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4341" y="949583"/>
            <a:ext cx="8366393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kTrussAdj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k,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forceDelete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OneTable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GraphuloUtil.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d4mRowToRanges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sumAndFilter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.append(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PLUS_ITERATOR_LONG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.append(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MinMaxFilter.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List&lt;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noDiagFilter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TriangularFilter.TriangularType.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NoDiagonal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nnzBefore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TwoTableIterator.</a:t>
            </a:r>
            <a:r>
              <a:rPr lang="en-US" altLang="en-US" sz="12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CLONESOURCE_TABLENAME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A2tmp,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.getBytes()),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sumAndFilter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noDiagFilter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SpEWiseX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(A2tmp,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AtmpAlt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getBytes()),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altLang="en-US" sz="3200" b="0" dirty="0">
              <a:latin typeface="Arial" panose="020B0604020202020204" pitchFamily="34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(A2tmp);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 String t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AtmpAlt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AtmpAlt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t;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nnzBefore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AdjBFS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554577" y="5111027"/>
            <a:ext cx="1671082" cy="461665"/>
          </a:xfrm>
          <a:prstGeom prst="wedgeRectCallout">
            <a:avLst>
              <a:gd name="adj1" fmla="val -89459"/>
              <a:gd name="adj2" fmla="val 7968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Either AdjBFS or OneTable work here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09600" y="3067050"/>
            <a:ext cx="0" cy="2505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" name="Rectangle 4"/>
          <p:cNvSpPr/>
          <p:nvPr/>
        </p:nvSpPr>
        <p:spPr bwMode="auto">
          <a:xfrm>
            <a:off x="6390118" y="2276475"/>
            <a:ext cx="419100" cy="231963"/>
          </a:xfrm>
          <a:prstGeom prst="rect">
            <a:avLst/>
          </a:prstGeom>
          <a:noFill/>
          <a:ln w="25400" cap="flat" cmpd="sng" algn="ctr">
            <a:solidFill>
              <a:srgbClr val="AED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≥ k-2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sp>
        <p:nvSpPr>
          <p:cNvPr id="60" name="AutoShape 7"/>
          <p:cNvSpPr>
            <a:spLocks noChangeArrowheads="1"/>
          </p:cNvSpPr>
          <p:nvPr/>
        </p:nvSpPr>
        <p:spPr bwMode="auto">
          <a:xfrm rot="10800000">
            <a:off x="2486854" y="256513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2" name="Flowchart: Magnetic Disk 61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3" name="Straight Arrow Connector 62"/>
          <p:cNvCxnSpPr>
            <a:endCxn id="62" idx="1"/>
          </p:cNvCxnSpPr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Notched Right Arrow 66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 rot="10800000">
            <a:off x="3075155" y="305505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69" name="Cloud 68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71" name="Rectangular Callout 70"/>
          <p:cNvSpPr/>
          <p:nvPr/>
        </p:nvSpPr>
        <p:spPr>
          <a:xfrm>
            <a:off x="5031142" y="1855893"/>
            <a:ext cx="1699803" cy="646331"/>
          </a:xfrm>
          <a:prstGeom prst="wedgeRectCallout">
            <a:avLst>
              <a:gd name="adj1" fmla="val -78867"/>
              <a:gd name="adj2" fmla="val 4746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RemoteWriteIterator: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Write transpose at same time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≥ k-2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Notched Right Arrow 66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 rot="10800000">
            <a:off x="2813640" y="3326209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287201" y="1925324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7" name="Straight Arrow Connector 36"/>
          <p:cNvCxnSpPr>
            <a:endCxn id="36" idx="0"/>
          </p:cNvCxnSpPr>
          <p:nvPr/>
        </p:nvCxnSpPr>
        <p:spPr bwMode="auto">
          <a:xfrm>
            <a:off x="5043525" y="1680539"/>
            <a:ext cx="793286" cy="2447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8" name="Straight Arrow Connector 37"/>
          <p:cNvCxnSpPr>
            <a:stCxn id="36" idx="2"/>
            <a:endCxn id="39" idx="1"/>
          </p:cNvCxnSpPr>
          <p:nvPr/>
        </p:nvCxnSpPr>
        <p:spPr bwMode="auto">
          <a:xfrm flipH="1">
            <a:off x="5827127" y="2191282"/>
            <a:ext cx="9684" cy="1040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9" name="Flowchart: Magnetic Disk 38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43" name="Flowchart: Magnetic Disk 42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4" name="Straight Arrow Connector 43"/>
          <p:cNvCxnSpPr>
            <a:stCxn id="39" idx="3"/>
          </p:cNvCxnSpPr>
          <p:nvPr/>
        </p:nvCxnSpPr>
        <p:spPr bwMode="auto">
          <a:xfrm flipH="1">
            <a:off x="5387943" y="3783953"/>
            <a:ext cx="439184" cy="48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5512518" y="384731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46" name="Straight Arrow Connector 45"/>
          <p:cNvCxnSpPr>
            <a:stCxn id="43" idx="3"/>
          </p:cNvCxnSpPr>
          <p:nvPr/>
        </p:nvCxnSpPr>
        <p:spPr bwMode="auto">
          <a:xfrm>
            <a:off x="4651876" y="3783398"/>
            <a:ext cx="423778" cy="4773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7" name="Cloud 46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735971" y="4277228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761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≥ k-2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Notched Right Arrow 66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 rot="10800000">
            <a:off x="1807841" y="3560549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6908203" y="1984125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5287201" y="1925324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 bwMode="auto">
          <a:xfrm>
            <a:off x="5043525" y="1680539"/>
            <a:ext cx="793286" cy="2447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5" name="Straight Arrow Connector 44"/>
          <p:cNvCxnSpPr>
            <a:stCxn id="43" idx="2"/>
            <a:endCxn id="46" idx="1"/>
          </p:cNvCxnSpPr>
          <p:nvPr/>
        </p:nvCxnSpPr>
        <p:spPr bwMode="auto">
          <a:xfrm flipH="1">
            <a:off x="5827127" y="2191282"/>
            <a:ext cx="9684" cy="1040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6" name="Flowchart: Magnetic Disk 45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48" name="Rectangle 47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50" name="Flowchart: Magnetic Disk 49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1" name="Straight Arrow Connector 50"/>
          <p:cNvCxnSpPr>
            <a:stCxn id="46" idx="3"/>
          </p:cNvCxnSpPr>
          <p:nvPr/>
        </p:nvCxnSpPr>
        <p:spPr bwMode="auto">
          <a:xfrm flipH="1">
            <a:off x="5387943" y="3783953"/>
            <a:ext cx="439184" cy="48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5512518" y="384731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53" name="Flowchart: Magnetic Disk 52"/>
          <p:cNvSpPr/>
          <p:nvPr/>
        </p:nvSpPr>
        <p:spPr bwMode="auto">
          <a:xfrm>
            <a:off x="4802509" y="4713282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R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4" name="Straight Arrow Connector 53"/>
          <p:cNvCxnSpPr>
            <a:stCxn id="50" idx="3"/>
          </p:cNvCxnSpPr>
          <p:nvPr/>
        </p:nvCxnSpPr>
        <p:spPr bwMode="auto">
          <a:xfrm>
            <a:off x="4651876" y="3783398"/>
            <a:ext cx="423778" cy="4773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5" name="Cloud 54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735971" y="4277228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57" name="Straight Arrow Connector 56"/>
          <p:cNvCxnSpPr>
            <a:stCxn id="56" idx="2"/>
            <a:endCxn id="53" idx="1"/>
          </p:cNvCxnSpPr>
          <p:nvPr/>
        </p:nvCxnSpPr>
        <p:spPr bwMode="auto">
          <a:xfrm>
            <a:off x="5247173" y="4551549"/>
            <a:ext cx="2" cy="1617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8" name="Elbow Connector 57"/>
          <p:cNvCxnSpPr/>
          <p:nvPr/>
        </p:nvCxnSpPr>
        <p:spPr bwMode="auto">
          <a:xfrm flipV="1">
            <a:off x="5691841" y="1984125"/>
            <a:ext cx="1364426" cy="3005382"/>
          </a:xfrm>
          <a:prstGeom prst="bentConnector4">
            <a:avLst>
              <a:gd name="adj1" fmla="val 55744"/>
              <a:gd name="adj2" fmla="val 10760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984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 bwMode="auto">
          <a:xfrm>
            <a:off x="7056267" y="2258446"/>
            <a:ext cx="0" cy="27413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6908203" y="1984125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72" name="Rectangle 71"/>
          <p:cNvSpPr/>
          <p:nvPr/>
        </p:nvSpPr>
        <p:spPr bwMode="auto">
          <a:xfrm>
            <a:off x="6908203" y="3894242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 bwMode="auto">
          <a:xfrm>
            <a:off x="5287201" y="1925324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4" name="Straight Arrow Connector 73"/>
          <p:cNvCxnSpPr>
            <a:endCxn id="73" idx="0"/>
          </p:cNvCxnSpPr>
          <p:nvPr/>
        </p:nvCxnSpPr>
        <p:spPr bwMode="auto">
          <a:xfrm>
            <a:off x="5043525" y="1680539"/>
            <a:ext cx="793286" cy="2447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5" name="Straight Arrow Connector 74"/>
          <p:cNvCxnSpPr>
            <a:stCxn id="73" idx="2"/>
            <a:endCxn id="76" idx="1"/>
          </p:cNvCxnSpPr>
          <p:nvPr/>
        </p:nvCxnSpPr>
        <p:spPr bwMode="auto">
          <a:xfrm flipH="1">
            <a:off x="5827127" y="2191282"/>
            <a:ext cx="9684" cy="1040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Flowchart: Magnetic Disk 75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80" name="Flowchart: Magnetic Disk 79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81" name="Straight Arrow Connector 80"/>
          <p:cNvCxnSpPr>
            <a:stCxn id="76" idx="3"/>
          </p:cNvCxnSpPr>
          <p:nvPr/>
        </p:nvCxnSpPr>
        <p:spPr bwMode="auto">
          <a:xfrm flipH="1">
            <a:off x="5387943" y="3783953"/>
            <a:ext cx="439184" cy="48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5512518" y="384731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83" name="Flowchart: Magnetic Disk 82"/>
          <p:cNvSpPr/>
          <p:nvPr/>
        </p:nvSpPr>
        <p:spPr bwMode="auto">
          <a:xfrm>
            <a:off x="4802509" y="4713282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R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84" name="Straight Arrow Connector 83"/>
          <p:cNvCxnSpPr>
            <a:stCxn id="80" idx="3"/>
          </p:cNvCxnSpPr>
          <p:nvPr/>
        </p:nvCxnSpPr>
        <p:spPr bwMode="auto">
          <a:xfrm>
            <a:off x="4651876" y="3783398"/>
            <a:ext cx="423778" cy="4773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4735971" y="4277228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87" name="Straight Arrow Connector 86"/>
          <p:cNvCxnSpPr>
            <a:stCxn id="86" idx="2"/>
            <a:endCxn id="83" idx="1"/>
          </p:cNvCxnSpPr>
          <p:nvPr/>
        </p:nvCxnSpPr>
        <p:spPr bwMode="auto">
          <a:xfrm>
            <a:off x="5247173" y="4551549"/>
            <a:ext cx="2" cy="1617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8" name="Elbow Connector 87"/>
          <p:cNvCxnSpPr/>
          <p:nvPr/>
        </p:nvCxnSpPr>
        <p:spPr bwMode="auto">
          <a:xfrm flipV="1">
            <a:off x="5691841" y="1984125"/>
            <a:ext cx="1364426" cy="3005382"/>
          </a:xfrm>
          <a:prstGeom prst="bentConnector4">
            <a:avLst>
              <a:gd name="adj1" fmla="val 55744"/>
              <a:gd name="adj2" fmla="val 10760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≥ k-2,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Notched Right Arrow 66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 rot="10800000">
            <a:off x="2871830" y="3794533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6908203" y="1984125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204259" y="4309533"/>
            <a:ext cx="889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A5131D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6772049" y="2461654"/>
            <a:ext cx="56843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== 2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6635750" y="2939183"/>
            <a:ext cx="82521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SetTo</a:t>
            </a:r>
            <a:r>
              <a:rPr lang="en-US" sz="1400" b="1" dirty="0" smtClean="0"/>
              <a:t> 1</a:t>
            </a:r>
            <a:endParaRPr lang="en-US" sz="14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6537156" y="3419971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OnlyRow</a:t>
            </a:r>
            <a:endParaRPr lang="en-US" sz="14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6908203" y="3894242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724424" y="4375791"/>
            <a:ext cx="6636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46" name="Rectangular Callout 45"/>
          <p:cNvSpPr/>
          <p:nvPr/>
        </p:nvSpPr>
        <p:spPr>
          <a:xfrm>
            <a:off x="7822891" y="3398276"/>
            <a:ext cx="1168489" cy="461665"/>
          </a:xfrm>
          <a:prstGeom prst="wedgeRectCallout">
            <a:avLst>
              <a:gd name="adj1" fmla="val -72898"/>
              <a:gd name="adj2" fmla="val -1017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Drop Column part of Key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sp>
        <p:nvSpPr>
          <p:cNvPr id="47" name="Rectangular Callout 46"/>
          <p:cNvSpPr/>
          <p:nvPr/>
        </p:nvSpPr>
        <p:spPr>
          <a:xfrm>
            <a:off x="7822890" y="2918277"/>
            <a:ext cx="1168489" cy="276999"/>
          </a:xfrm>
          <a:prstGeom prst="wedgeRectCallout">
            <a:avLst>
              <a:gd name="adj1" fmla="val -80868"/>
              <a:gd name="adj2" fmla="val 246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Abs0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7822890" y="2434393"/>
            <a:ext cx="1168489" cy="276999"/>
          </a:xfrm>
          <a:prstGeom prst="wedgeRectCallout">
            <a:avLst>
              <a:gd name="adj1" fmla="val -92461"/>
              <a:gd name="adj2" fmla="val 3567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MinMaxFilter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sp>
        <p:nvSpPr>
          <p:cNvPr id="85" name="Cloud 84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all classes </a:t>
            </a:r>
            <a:r>
              <a:rPr lang="en-US" dirty="0"/>
              <a:t>in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edu.mit.ll.graphulo.examples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Each fully runnable in </a:t>
            </a:r>
            <a:r>
              <a:rPr lang="en-US" dirty="0" err="1" smtClean="0"/>
              <a:t>MiniAccumulo</a:t>
            </a:r>
            <a:r>
              <a:rPr lang="en-US" dirty="0" smtClean="0"/>
              <a:t> or standalone Accumulo</a:t>
            </a:r>
          </a:p>
          <a:p>
            <a:r>
              <a:rPr lang="en-US" dirty="0" smtClean="0"/>
              <a:t>Folder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/test/resources/data/</a:t>
            </a:r>
            <a:r>
              <a:rPr lang="en-US" dirty="0" smtClean="0"/>
              <a:t> contains pre-created graphs</a:t>
            </a:r>
          </a:p>
          <a:p>
            <a:pPr lvl="1"/>
            <a:r>
              <a:rPr lang="en-US" dirty="0" err="1" smtClean="0"/>
              <a:t>Kronecker</a:t>
            </a:r>
            <a:r>
              <a:rPr lang="en-US" dirty="0" smtClean="0"/>
              <a:t> power law graphs</a:t>
            </a:r>
          </a:p>
          <a:p>
            <a:pPr lvl="1"/>
            <a:r>
              <a:rPr lang="en-US" dirty="0" smtClean="0"/>
              <a:t>SCALE 10, 12, 14, 16</a:t>
            </a:r>
          </a:p>
          <a:p>
            <a:r>
              <a:rPr lang="en-US" dirty="0" smtClean="0"/>
              <a:t>Change SCALE parameter in examples to use larger graphs</a:t>
            </a:r>
          </a:p>
          <a:p>
            <a:r>
              <a:rPr lang="en-US" dirty="0" smtClean="0"/>
              <a:t>See suggestions in comments at bottom of files for variations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230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/>
          <p:cNvCxnSpPr/>
          <p:nvPr/>
        </p:nvCxnSpPr>
        <p:spPr bwMode="auto">
          <a:xfrm>
            <a:off x="7056267" y="2258446"/>
            <a:ext cx="0" cy="27413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≥ k-2,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Notched Right Arrow 66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 rot="10800000">
            <a:off x="2831251" y="403140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6908203" y="1984125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6772049" y="2461654"/>
            <a:ext cx="56843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== 2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6635750" y="2939183"/>
            <a:ext cx="82521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SetTo</a:t>
            </a:r>
            <a:r>
              <a:rPr lang="en-US" sz="1400" b="1" dirty="0" smtClean="0"/>
              <a:t> 1</a:t>
            </a:r>
            <a:endParaRPr lang="en-US" sz="14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6537156" y="3419971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OnlyRow</a:t>
            </a:r>
            <a:endParaRPr lang="en-US" sz="14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6908203" y="3894242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724424" y="4375791"/>
            <a:ext cx="6636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 rot="10800000">
            <a:off x="2708278" y="4293681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46" name="Rectangle 45"/>
          <p:cNvSpPr/>
          <p:nvPr/>
        </p:nvSpPr>
        <p:spPr bwMode="auto">
          <a:xfrm>
            <a:off x="6610351" y="4999772"/>
            <a:ext cx="2114240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TwoTableROWSelector</a:t>
            </a:r>
            <a:endParaRPr lang="en-US" sz="1400" b="1" dirty="0" smtClean="0"/>
          </a:p>
        </p:txBody>
      </p:sp>
      <p:sp>
        <p:nvSpPr>
          <p:cNvPr id="47" name="Freeform 46"/>
          <p:cNvSpPr/>
          <p:nvPr/>
        </p:nvSpPr>
        <p:spPr bwMode="auto">
          <a:xfrm>
            <a:off x="5486400" y="1151733"/>
            <a:ext cx="2643469" cy="3846135"/>
          </a:xfrm>
          <a:custGeom>
            <a:avLst/>
            <a:gdLst>
              <a:gd name="connsiteX0" fmla="*/ 0 w 2643469"/>
              <a:gd name="connsiteY0" fmla="*/ 250347 h 4029867"/>
              <a:gd name="connsiteX1" fmla="*/ 2461260 w 2643469"/>
              <a:gd name="connsiteY1" fmla="*/ 402747 h 4029867"/>
              <a:gd name="connsiteX2" fmla="*/ 2270760 w 2643469"/>
              <a:gd name="connsiteY2" fmla="*/ 4029867 h 4029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469" h="4029867">
                <a:moveTo>
                  <a:pt x="0" y="250347"/>
                </a:moveTo>
                <a:cubicBezTo>
                  <a:pt x="1041400" y="11587"/>
                  <a:pt x="2082800" y="-227173"/>
                  <a:pt x="2461260" y="402747"/>
                </a:cubicBezTo>
                <a:cubicBezTo>
                  <a:pt x="2839720" y="1032667"/>
                  <a:pt x="2555240" y="2531267"/>
                  <a:pt x="2270760" y="4029867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Magnetic Disk 47"/>
          <p:cNvSpPr/>
          <p:nvPr/>
        </p:nvSpPr>
        <p:spPr bwMode="auto">
          <a:xfrm>
            <a:off x="7667471" y="5626494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Flowchart: Magnetic Disk 48"/>
          <p:cNvSpPr/>
          <p:nvPr/>
        </p:nvSpPr>
        <p:spPr bwMode="auto">
          <a:xfrm>
            <a:off x="6683571" y="5628398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0" name="Straight Arrow Connector 49"/>
          <p:cNvCxnSpPr>
            <a:stCxn id="46" idx="2"/>
            <a:endCxn id="49" idx="1"/>
          </p:cNvCxnSpPr>
          <p:nvPr/>
        </p:nvCxnSpPr>
        <p:spPr bwMode="auto">
          <a:xfrm flipH="1">
            <a:off x="7175521" y="5274093"/>
            <a:ext cx="491950" cy="354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1" name="Straight Arrow Connector 50"/>
          <p:cNvCxnSpPr>
            <a:stCxn id="46" idx="2"/>
            <a:endCxn id="48" idx="1"/>
          </p:cNvCxnSpPr>
          <p:nvPr/>
        </p:nvCxnSpPr>
        <p:spPr bwMode="auto">
          <a:xfrm>
            <a:off x="7667471" y="5274093"/>
            <a:ext cx="491950" cy="352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494777" y="5304484"/>
            <a:ext cx="90620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53" name="Notched Right Arrow 52"/>
          <p:cNvSpPr/>
          <p:nvPr/>
        </p:nvSpPr>
        <p:spPr bwMode="auto">
          <a:xfrm rot="10428743">
            <a:off x="6334389" y="5320194"/>
            <a:ext cx="11131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4" name="Cloud 53"/>
          <p:cNvSpPr/>
          <p:nvPr/>
        </p:nvSpPr>
        <p:spPr bwMode="auto">
          <a:xfrm>
            <a:off x="7649412" y="5304484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56" name="Rectangular Callout 55"/>
          <p:cNvSpPr/>
          <p:nvPr/>
        </p:nvSpPr>
        <p:spPr>
          <a:xfrm>
            <a:off x="7518400" y="4157627"/>
            <a:ext cx="1507156" cy="461665"/>
          </a:xfrm>
          <a:prstGeom prst="wedgeRectCallout">
            <a:avLst>
              <a:gd name="adj1" fmla="val 6806"/>
              <a:gd name="adj2" fmla="val 12737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Emit rows of B for </a:t>
            </a:r>
            <a:r>
              <a:rPr lang="pt-BR" sz="1200" b="1" dirty="0">
                <a:solidFill>
                  <a:srgbClr val="000000"/>
                </a:solidFill>
              </a:rPr>
              <a:t>which </a:t>
            </a:r>
            <a:r>
              <a:rPr lang="pt-BR" sz="1200" b="1" dirty="0" smtClean="0">
                <a:solidFill>
                  <a:srgbClr val="000000"/>
                </a:solidFill>
              </a:rPr>
              <a:t>Ǝ row of A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287201" y="1925324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 bwMode="auto">
          <a:xfrm>
            <a:off x="5043525" y="1680539"/>
            <a:ext cx="793286" cy="2447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9" name="Straight Arrow Connector 58"/>
          <p:cNvCxnSpPr>
            <a:stCxn id="57" idx="2"/>
            <a:endCxn id="60" idx="1"/>
          </p:cNvCxnSpPr>
          <p:nvPr/>
        </p:nvCxnSpPr>
        <p:spPr bwMode="auto">
          <a:xfrm flipH="1">
            <a:off x="5827127" y="2191282"/>
            <a:ext cx="9684" cy="1040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0" name="Flowchart: Magnetic Disk 59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65" name="Rectangle 64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70" name="Flowchart: Magnetic Disk 69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1" name="Straight Arrow Connector 70"/>
          <p:cNvCxnSpPr>
            <a:stCxn id="60" idx="3"/>
          </p:cNvCxnSpPr>
          <p:nvPr/>
        </p:nvCxnSpPr>
        <p:spPr bwMode="auto">
          <a:xfrm flipH="1">
            <a:off x="5387943" y="3783953"/>
            <a:ext cx="439184" cy="48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5512518" y="384731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73" name="Flowchart: Magnetic Disk 72"/>
          <p:cNvSpPr/>
          <p:nvPr/>
        </p:nvSpPr>
        <p:spPr bwMode="auto">
          <a:xfrm>
            <a:off x="4802509" y="4713282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R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4" name="Straight Arrow Connector 73"/>
          <p:cNvCxnSpPr>
            <a:stCxn id="70" idx="3"/>
          </p:cNvCxnSpPr>
          <p:nvPr/>
        </p:nvCxnSpPr>
        <p:spPr bwMode="auto">
          <a:xfrm>
            <a:off x="4651876" y="3783398"/>
            <a:ext cx="423778" cy="4773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5" name="Cloud 74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735971" y="4277228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77" name="Straight Arrow Connector 76"/>
          <p:cNvCxnSpPr>
            <a:stCxn id="76" idx="2"/>
            <a:endCxn id="73" idx="1"/>
          </p:cNvCxnSpPr>
          <p:nvPr/>
        </p:nvCxnSpPr>
        <p:spPr bwMode="auto">
          <a:xfrm>
            <a:off x="5247173" y="4551549"/>
            <a:ext cx="2" cy="1617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8" name="Elbow Connector 77"/>
          <p:cNvCxnSpPr/>
          <p:nvPr/>
        </p:nvCxnSpPr>
        <p:spPr bwMode="auto">
          <a:xfrm flipV="1">
            <a:off x="5691841" y="1984125"/>
            <a:ext cx="1364426" cy="3005382"/>
          </a:xfrm>
          <a:prstGeom prst="bentConnector4">
            <a:avLst>
              <a:gd name="adj1" fmla="val 55744"/>
              <a:gd name="adj2" fmla="val 10760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169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2"/>
          </p:cNvCxnSpPr>
          <p:nvPr/>
        </p:nvCxnSpPr>
        <p:spPr bwMode="auto">
          <a:xfrm>
            <a:off x="7056267" y="2258446"/>
            <a:ext cx="0" cy="27413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≥ k-2,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Flowchart: Magnetic Disk 18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87201" y="1925324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1" name="Straight Arrow Connector 20"/>
          <p:cNvCxnSpPr>
            <a:stCxn id="19" idx="3"/>
            <a:endCxn id="20" idx="0"/>
          </p:cNvCxnSpPr>
          <p:nvPr/>
        </p:nvCxnSpPr>
        <p:spPr bwMode="auto">
          <a:xfrm>
            <a:off x="5043525" y="1680539"/>
            <a:ext cx="793286" cy="2447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Straight Arrow Connector 21"/>
          <p:cNvCxnSpPr>
            <a:endCxn id="19" idx="2"/>
          </p:cNvCxnSpPr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cxnSp>
        <p:nvCxnSpPr>
          <p:cNvPr id="25" name="Curved Connector 24"/>
          <p:cNvCxnSpPr>
            <a:stCxn id="19" idx="4"/>
          </p:cNvCxnSpPr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cxnSp>
        <p:nvCxnSpPr>
          <p:cNvPr id="29" name="Straight Arrow Connector 28"/>
          <p:cNvCxnSpPr>
            <a:stCxn id="20" idx="2"/>
            <a:endCxn id="30" idx="1"/>
          </p:cNvCxnSpPr>
          <p:nvPr/>
        </p:nvCxnSpPr>
        <p:spPr bwMode="auto">
          <a:xfrm flipH="1">
            <a:off x="5827127" y="2191282"/>
            <a:ext cx="9684" cy="1040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Flowchart: Magnetic Disk 29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35" name="Flowchart: Magnetic Disk 34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6" name="Straight Arrow Connector 35"/>
          <p:cNvCxnSpPr>
            <a:stCxn id="30" idx="3"/>
          </p:cNvCxnSpPr>
          <p:nvPr/>
        </p:nvCxnSpPr>
        <p:spPr bwMode="auto">
          <a:xfrm flipH="1">
            <a:off x="5387943" y="3783953"/>
            <a:ext cx="439184" cy="48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5512518" y="384731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39" name="Flowchart: Magnetic Disk 38"/>
          <p:cNvSpPr/>
          <p:nvPr/>
        </p:nvSpPr>
        <p:spPr bwMode="auto">
          <a:xfrm>
            <a:off x="4802509" y="4713282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R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1" name="Straight Arrow Connector 40"/>
          <p:cNvCxnSpPr>
            <a:stCxn id="35" idx="3"/>
          </p:cNvCxnSpPr>
          <p:nvPr/>
        </p:nvCxnSpPr>
        <p:spPr bwMode="auto">
          <a:xfrm>
            <a:off x="4651876" y="3783398"/>
            <a:ext cx="423778" cy="4773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6908203" y="1984125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46" name="Elbow Connector 45"/>
          <p:cNvCxnSpPr>
            <a:stCxn id="39" idx="4"/>
            <a:endCxn id="44" idx="0"/>
          </p:cNvCxnSpPr>
          <p:nvPr/>
        </p:nvCxnSpPr>
        <p:spPr bwMode="auto">
          <a:xfrm flipV="1">
            <a:off x="5691841" y="1984125"/>
            <a:ext cx="1364426" cy="3005382"/>
          </a:xfrm>
          <a:prstGeom prst="bentConnector4">
            <a:avLst>
              <a:gd name="adj1" fmla="val 55744"/>
              <a:gd name="adj2" fmla="val 10760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6772049" y="2461654"/>
            <a:ext cx="56843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== 2</a:t>
            </a:r>
            <a:endParaRPr lang="en-US" sz="1400" b="1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6635750" y="2939183"/>
            <a:ext cx="82521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SetTo</a:t>
            </a:r>
            <a:r>
              <a:rPr lang="en-US" sz="1400" b="1" dirty="0" smtClean="0"/>
              <a:t> 1</a:t>
            </a:r>
            <a:endParaRPr lang="en-US" sz="1400" b="1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6537156" y="3419971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OnlyRow</a:t>
            </a:r>
            <a:endParaRPr lang="en-US" sz="1400" b="1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6908203" y="3894242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6724424" y="4375791"/>
            <a:ext cx="6636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6610351" y="4999772"/>
            <a:ext cx="2114240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TwoTableROWSelector</a:t>
            </a:r>
            <a:endParaRPr lang="en-US" sz="1400" b="1" dirty="0" smtClean="0"/>
          </a:p>
        </p:txBody>
      </p:sp>
      <p:sp>
        <p:nvSpPr>
          <p:cNvPr id="65" name="Freeform 64"/>
          <p:cNvSpPr/>
          <p:nvPr/>
        </p:nvSpPr>
        <p:spPr bwMode="auto">
          <a:xfrm>
            <a:off x="5486400" y="1151733"/>
            <a:ext cx="2643469" cy="3846135"/>
          </a:xfrm>
          <a:custGeom>
            <a:avLst/>
            <a:gdLst>
              <a:gd name="connsiteX0" fmla="*/ 0 w 2643469"/>
              <a:gd name="connsiteY0" fmla="*/ 250347 h 4029867"/>
              <a:gd name="connsiteX1" fmla="*/ 2461260 w 2643469"/>
              <a:gd name="connsiteY1" fmla="*/ 402747 h 4029867"/>
              <a:gd name="connsiteX2" fmla="*/ 2270760 w 2643469"/>
              <a:gd name="connsiteY2" fmla="*/ 4029867 h 4029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469" h="4029867">
                <a:moveTo>
                  <a:pt x="0" y="250347"/>
                </a:moveTo>
                <a:cubicBezTo>
                  <a:pt x="1041400" y="11587"/>
                  <a:pt x="2082800" y="-227173"/>
                  <a:pt x="2461260" y="402747"/>
                </a:cubicBezTo>
                <a:cubicBezTo>
                  <a:pt x="2839720" y="1032667"/>
                  <a:pt x="2555240" y="2531267"/>
                  <a:pt x="2270760" y="4029867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24" idx="3"/>
            <a:endCxn id="35" idx="1"/>
          </p:cNvCxnSpPr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3" name="Notched Right Arrow 22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3" name="Flowchart: Magnetic Disk 72"/>
          <p:cNvSpPr/>
          <p:nvPr/>
        </p:nvSpPr>
        <p:spPr bwMode="auto">
          <a:xfrm>
            <a:off x="7667471" y="5626494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6683571" y="5628398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5" name="Straight Arrow Connector 74"/>
          <p:cNvCxnSpPr>
            <a:stCxn id="58" idx="2"/>
            <a:endCxn id="74" idx="1"/>
          </p:cNvCxnSpPr>
          <p:nvPr/>
        </p:nvCxnSpPr>
        <p:spPr bwMode="auto">
          <a:xfrm flipH="1">
            <a:off x="7175521" y="5274093"/>
            <a:ext cx="491950" cy="354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8" name="Straight Arrow Connector 77"/>
          <p:cNvCxnSpPr>
            <a:stCxn id="58" idx="2"/>
            <a:endCxn id="73" idx="1"/>
          </p:cNvCxnSpPr>
          <p:nvPr/>
        </p:nvCxnSpPr>
        <p:spPr bwMode="auto">
          <a:xfrm>
            <a:off x="7667471" y="5274093"/>
            <a:ext cx="491950" cy="352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5494777" y="5304484"/>
            <a:ext cx="90620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97" name="Notched Right Arrow 96"/>
          <p:cNvSpPr/>
          <p:nvPr/>
        </p:nvSpPr>
        <p:spPr bwMode="auto">
          <a:xfrm rot="10428743">
            <a:off x="6334389" y="5320194"/>
            <a:ext cx="11131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09" name="Straight Arrow Connector 108"/>
          <p:cNvCxnSpPr>
            <a:stCxn id="74" idx="2"/>
            <a:endCxn id="8" idx="4"/>
          </p:cNvCxnSpPr>
          <p:nvPr/>
        </p:nvCxnSpPr>
        <p:spPr bwMode="auto">
          <a:xfrm flipH="1" flipV="1">
            <a:off x="2538257" y="5897124"/>
            <a:ext cx="4145314" cy="74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 w="med" len="lg"/>
          </a:ln>
          <a:effectLst/>
        </p:spPr>
      </p:cxnSp>
      <p:sp>
        <p:nvSpPr>
          <p:cNvPr id="121" name="Freeform 120"/>
          <p:cNvSpPr/>
          <p:nvPr/>
        </p:nvSpPr>
        <p:spPr bwMode="auto">
          <a:xfrm>
            <a:off x="3723192" y="1572103"/>
            <a:ext cx="1763208" cy="4337632"/>
          </a:xfrm>
          <a:custGeom>
            <a:avLst/>
            <a:gdLst>
              <a:gd name="connsiteX0" fmla="*/ 1649520 w 1649520"/>
              <a:gd name="connsiteY0" fmla="*/ 4469235 h 4469235"/>
              <a:gd name="connsiteX1" fmla="*/ 100120 w 1649520"/>
              <a:gd name="connsiteY1" fmla="*/ 3470169 h 4469235"/>
              <a:gd name="connsiteX2" fmla="*/ 218653 w 1649520"/>
              <a:gd name="connsiteY2" fmla="*/ 430635 h 4469235"/>
              <a:gd name="connsiteX3" fmla="*/ 752053 w 1649520"/>
              <a:gd name="connsiteY3" fmla="*/ 134302 h 4469235"/>
              <a:gd name="connsiteX0" fmla="*/ 1720284 w 1720284"/>
              <a:gd name="connsiteY0" fmla="*/ 4494885 h 4494885"/>
              <a:gd name="connsiteX1" fmla="*/ 86218 w 1720284"/>
              <a:gd name="connsiteY1" fmla="*/ 3969952 h 4494885"/>
              <a:gd name="connsiteX2" fmla="*/ 289417 w 1720284"/>
              <a:gd name="connsiteY2" fmla="*/ 456285 h 4494885"/>
              <a:gd name="connsiteX3" fmla="*/ 822817 w 1720284"/>
              <a:gd name="connsiteY3" fmla="*/ 159952 h 4494885"/>
              <a:gd name="connsiteX0" fmla="*/ 1733342 w 1733342"/>
              <a:gd name="connsiteY0" fmla="*/ 4379660 h 4379660"/>
              <a:gd name="connsiteX1" fmla="*/ 99276 w 1733342"/>
              <a:gd name="connsiteY1" fmla="*/ 3854727 h 4379660"/>
              <a:gd name="connsiteX2" fmla="*/ 251675 w 1733342"/>
              <a:gd name="connsiteY2" fmla="*/ 882927 h 4379660"/>
              <a:gd name="connsiteX3" fmla="*/ 835875 w 1733342"/>
              <a:gd name="connsiteY3" fmla="*/ 44727 h 4379660"/>
              <a:gd name="connsiteX0" fmla="*/ 1733342 w 1733342"/>
              <a:gd name="connsiteY0" fmla="*/ 4379660 h 4379660"/>
              <a:gd name="connsiteX1" fmla="*/ 99276 w 1733342"/>
              <a:gd name="connsiteY1" fmla="*/ 3854727 h 4379660"/>
              <a:gd name="connsiteX2" fmla="*/ 251675 w 1733342"/>
              <a:gd name="connsiteY2" fmla="*/ 882927 h 4379660"/>
              <a:gd name="connsiteX3" fmla="*/ 835875 w 1733342"/>
              <a:gd name="connsiteY3" fmla="*/ 44727 h 4379660"/>
              <a:gd name="connsiteX0" fmla="*/ 1763208 w 1763208"/>
              <a:gd name="connsiteY0" fmla="*/ 4365099 h 4365099"/>
              <a:gd name="connsiteX1" fmla="*/ 129142 w 1763208"/>
              <a:gd name="connsiteY1" fmla="*/ 3840166 h 4365099"/>
              <a:gd name="connsiteX2" fmla="*/ 188408 w 1763208"/>
              <a:gd name="connsiteY2" fmla="*/ 1147766 h 4365099"/>
              <a:gd name="connsiteX3" fmla="*/ 865741 w 1763208"/>
              <a:gd name="connsiteY3" fmla="*/ 30166 h 4365099"/>
              <a:gd name="connsiteX0" fmla="*/ 1763208 w 1763208"/>
              <a:gd name="connsiteY0" fmla="*/ 4365099 h 4365099"/>
              <a:gd name="connsiteX1" fmla="*/ 129142 w 1763208"/>
              <a:gd name="connsiteY1" fmla="*/ 3840166 h 4365099"/>
              <a:gd name="connsiteX2" fmla="*/ 188408 w 1763208"/>
              <a:gd name="connsiteY2" fmla="*/ 1147766 h 4365099"/>
              <a:gd name="connsiteX3" fmla="*/ 865741 w 1763208"/>
              <a:gd name="connsiteY3" fmla="*/ 30166 h 4365099"/>
              <a:gd name="connsiteX0" fmla="*/ 1763208 w 1763208"/>
              <a:gd name="connsiteY0" fmla="*/ 4337632 h 4337632"/>
              <a:gd name="connsiteX1" fmla="*/ 129142 w 1763208"/>
              <a:gd name="connsiteY1" fmla="*/ 3812699 h 4337632"/>
              <a:gd name="connsiteX2" fmla="*/ 188408 w 1763208"/>
              <a:gd name="connsiteY2" fmla="*/ 1120299 h 4337632"/>
              <a:gd name="connsiteX3" fmla="*/ 865741 w 1763208"/>
              <a:gd name="connsiteY3" fmla="*/ 2699 h 4337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3208" h="4337632">
                <a:moveTo>
                  <a:pt x="1763208" y="4337632"/>
                </a:moveTo>
                <a:cubicBezTo>
                  <a:pt x="794481" y="4284716"/>
                  <a:pt x="391609" y="4348921"/>
                  <a:pt x="129142" y="3812699"/>
                </a:cubicBezTo>
                <a:cubicBezTo>
                  <a:pt x="-133325" y="3276477"/>
                  <a:pt x="65642" y="1755299"/>
                  <a:pt x="188408" y="1120299"/>
                </a:cubicBezTo>
                <a:cubicBezTo>
                  <a:pt x="311175" y="485299"/>
                  <a:pt x="428297" y="-42457"/>
                  <a:pt x="865741" y="269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 bwMode="auto">
          <a:xfrm>
            <a:off x="3733800" y="3488253"/>
            <a:ext cx="465667" cy="719681"/>
          </a:xfrm>
          <a:custGeom>
            <a:avLst/>
            <a:gdLst>
              <a:gd name="connsiteX0" fmla="*/ 0 w 465667"/>
              <a:gd name="connsiteY0" fmla="*/ 744503 h 744503"/>
              <a:gd name="connsiteX1" fmla="*/ 160867 w 465667"/>
              <a:gd name="connsiteY1" fmla="*/ 160303 h 744503"/>
              <a:gd name="connsiteX2" fmla="*/ 465667 w 465667"/>
              <a:gd name="connsiteY2" fmla="*/ 33303 h 744503"/>
              <a:gd name="connsiteX0" fmla="*/ 0 w 465667"/>
              <a:gd name="connsiteY0" fmla="*/ 733628 h 733628"/>
              <a:gd name="connsiteX1" fmla="*/ 160867 w 465667"/>
              <a:gd name="connsiteY1" fmla="*/ 149428 h 733628"/>
              <a:gd name="connsiteX2" fmla="*/ 465667 w 465667"/>
              <a:gd name="connsiteY2" fmla="*/ 22428 h 733628"/>
              <a:gd name="connsiteX0" fmla="*/ 0 w 465667"/>
              <a:gd name="connsiteY0" fmla="*/ 719681 h 719681"/>
              <a:gd name="connsiteX1" fmla="*/ 160867 w 465667"/>
              <a:gd name="connsiteY1" fmla="*/ 135481 h 719681"/>
              <a:gd name="connsiteX2" fmla="*/ 465667 w 465667"/>
              <a:gd name="connsiteY2" fmla="*/ 8481 h 71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667" h="719681">
                <a:moveTo>
                  <a:pt x="0" y="719681"/>
                </a:moveTo>
                <a:cubicBezTo>
                  <a:pt x="41628" y="486847"/>
                  <a:pt x="83256" y="254014"/>
                  <a:pt x="160867" y="135481"/>
                </a:cubicBezTo>
                <a:cubicBezTo>
                  <a:pt x="238478" y="16948"/>
                  <a:pt x="211667" y="-18330"/>
                  <a:pt x="465667" y="8481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 bwMode="auto">
          <a:xfrm>
            <a:off x="2756639" y="5786568"/>
            <a:ext cx="97716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886251" y="5991758"/>
            <a:ext cx="2161967" cy="307777"/>
          </a:xfrm>
          <a:prstGeom prst="rect">
            <a:avLst/>
          </a:prstGeom>
          <a:solidFill>
            <a:srgbClr val="F6B4B4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if </a:t>
            </a:r>
            <a:r>
              <a:rPr lang="en-US" sz="1400" b="1" dirty="0" err="1" smtClean="0"/>
              <a:t>nnzBefore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nnzAfter</a:t>
            </a:r>
            <a:endParaRPr 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659319" y="4847160"/>
            <a:ext cx="3040323" cy="738664"/>
          </a:xfrm>
          <a:prstGeom prst="rect">
            <a:avLst/>
          </a:prstGeom>
          <a:solidFill>
            <a:srgbClr val="F6B4B4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if </a:t>
            </a:r>
            <a:r>
              <a:rPr lang="en-US" sz="1400" b="1" dirty="0" err="1" smtClean="0"/>
              <a:t>nnzBefore</a:t>
            </a:r>
            <a:r>
              <a:rPr lang="en-US" sz="1400" b="1" dirty="0" smtClean="0"/>
              <a:t> ≠ </a:t>
            </a:r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err="1"/>
              <a:t>E</a:t>
            </a:r>
            <a:r>
              <a:rPr lang="en-US" sz="1200" b="1" dirty="0" err="1" smtClean="0"/>
              <a:t>tmp</a:t>
            </a:r>
            <a:r>
              <a:rPr lang="en-US" sz="1200" b="1" dirty="0" smtClean="0"/>
              <a:t> </a:t>
            </a:r>
            <a:r>
              <a:rPr lang="en-US" sz="1600" b="1" dirty="0" smtClean="0">
                <a:sym typeface="Wingdings" panose="05000000000000000000" pitchFamily="2" charset="2"/>
              </a:rPr>
              <a:t>↔</a:t>
            </a:r>
            <a:r>
              <a:rPr lang="en-US" sz="1200" b="1" dirty="0" smtClean="0">
                <a:sym typeface="Wingdings" panose="05000000000000000000" pitchFamily="2" charset="2"/>
              </a:rPr>
              <a:t> </a:t>
            </a:r>
            <a:r>
              <a:rPr lang="en-US" sz="1200" b="1" dirty="0" err="1" smtClean="0">
                <a:sym typeface="Wingdings" panose="05000000000000000000" pitchFamily="2" charset="2"/>
              </a:rPr>
              <a:t>EtmpAlt</a:t>
            </a:r>
            <a:r>
              <a:rPr lang="en-US" sz="1200" b="1" dirty="0" smtClean="0">
                <a:sym typeface="Wingdings" panose="05000000000000000000" pitchFamily="2" charset="2"/>
              </a:rPr>
              <a:t>, </a:t>
            </a:r>
            <a:r>
              <a:rPr lang="en-US" sz="1200" b="1" dirty="0" err="1" smtClean="0"/>
              <a:t>ETtmp</a:t>
            </a:r>
            <a:r>
              <a:rPr lang="en-US" sz="1200" b="1" dirty="0" smtClean="0"/>
              <a:t> </a:t>
            </a:r>
            <a:r>
              <a:rPr lang="en-US" sz="1600" b="1" dirty="0">
                <a:sym typeface="Wingdings" panose="05000000000000000000" pitchFamily="2" charset="2"/>
              </a:rPr>
              <a:t>↔</a:t>
            </a:r>
            <a:r>
              <a:rPr lang="en-US" sz="1200" b="1" dirty="0">
                <a:sym typeface="Wingdings" panose="05000000000000000000" pitchFamily="2" charset="2"/>
              </a:rPr>
              <a:t> </a:t>
            </a:r>
            <a:r>
              <a:rPr lang="en-US" sz="1200" b="1" dirty="0" err="1" smtClean="0">
                <a:sym typeface="Wingdings" panose="05000000000000000000" pitchFamily="2" charset="2"/>
              </a:rPr>
              <a:t>ETtmpAlt</a:t>
            </a:r>
            <a:endParaRPr lang="en-US" sz="1200" b="1" dirty="0" smtClean="0">
              <a:sym typeface="Wingdings" panose="05000000000000000000" pitchFamily="2" charset="2"/>
            </a:endParaRPr>
          </a:p>
          <a:p>
            <a:pPr algn="ctr"/>
            <a:r>
              <a:rPr lang="en-US" sz="1200" b="1" dirty="0" smtClean="0">
                <a:sym typeface="Wingdings" panose="05000000000000000000" pitchFamily="2" charset="2"/>
              </a:rPr>
              <a:t>Delete: </a:t>
            </a:r>
            <a:r>
              <a:rPr lang="en-US" sz="1200" b="1" dirty="0" err="1" smtClean="0">
                <a:sym typeface="Wingdings" panose="05000000000000000000" pitchFamily="2" charset="2"/>
              </a:rPr>
              <a:t>EtmpAlt</a:t>
            </a:r>
            <a:r>
              <a:rPr lang="en-US" sz="1200" b="1" dirty="0" smtClean="0">
                <a:sym typeface="Wingdings" panose="05000000000000000000" pitchFamily="2" charset="2"/>
              </a:rPr>
              <a:t>, </a:t>
            </a:r>
            <a:r>
              <a:rPr lang="en-US" sz="1200" b="1" dirty="0" err="1" smtClean="0">
                <a:sym typeface="Wingdings" panose="05000000000000000000" pitchFamily="2" charset="2"/>
              </a:rPr>
              <a:t>ETtmpAlt</a:t>
            </a:r>
            <a:r>
              <a:rPr lang="en-US" sz="1200" b="1" dirty="0" smtClean="0">
                <a:sym typeface="Wingdings" panose="05000000000000000000" pitchFamily="2" charset="2"/>
              </a:rPr>
              <a:t>, </a:t>
            </a:r>
            <a:r>
              <a:rPr lang="en-US" sz="1200" b="1" dirty="0" err="1" smtClean="0">
                <a:sym typeface="Wingdings" panose="05000000000000000000" pitchFamily="2" charset="2"/>
              </a:rPr>
              <a:t>Atmp</a:t>
            </a:r>
            <a:r>
              <a:rPr lang="en-US" sz="1200" b="1" dirty="0" smtClean="0">
                <a:sym typeface="Wingdings" panose="05000000000000000000" pitchFamily="2" charset="2"/>
              </a:rPr>
              <a:t>, </a:t>
            </a:r>
            <a:r>
              <a:rPr lang="en-US" sz="1200" b="1" dirty="0" err="1" smtClean="0">
                <a:sym typeface="Wingdings" panose="05000000000000000000" pitchFamily="2" charset="2"/>
              </a:rPr>
              <a:t>Rtmp</a:t>
            </a:r>
            <a:endParaRPr lang="en-US" sz="1200" b="1" dirty="0"/>
          </a:p>
        </p:txBody>
      </p:sp>
      <p:sp>
        <p:nvSpPr>
          <p:cNvPr id="60" name="Cloud 59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1" name="Cloud 60"/>
          <p:cNvSpPr/>
          <p:nvPr/>
        </p:nvSpPr>
        <p:spPr bwMode="auto">
          <a:xfrm>
            <a:off x="7649412" y="5304484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3" name="AutoShape 7"/>
          <p:cNvSpPr>
            <a:spLocks noChangeArrowheads="1"/>
          </p:cNvSpPr>
          <p:nvPr/>
        </p:nvSpPr>
        <p:spPr bwMode="auto">
          <a:xfrm rot="7944957">
            <a:off x="2992775" y="419069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64" name="Rectangle 63"/>
          <p:cNvSpPr/>
          <p:nvPr/>
        </p:nvSpPr>
        <p:spPr bwMode="auto">
          <a:xfrm>
            <a:off x="4735971" y="4277228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76" name="Straight Arrow Connector 75"/>
          <p:cNvCxnSpPr>
            <a:stCxn id="64" idx="2"/>
            <a:endCxn id="39" idx="1"/>
          </p:cNvCxnSpPr>
          <p:nvPr/>
        </p:nvCxnSpPr>
        <p:spPr bwMode="auto">
          <a:xfrm>
            <a:off x="5247173" y="4551549"/>
            <a:ext cx="2" cy="1617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270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kTrussEdge</a:t>
            </a:r>
            <a:r>
              <a:rPr lang="en-US" dirty="0"/>
              <a:t>: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48268"/>
            <a:ext cx="8585200" cy="5791200"/>
          </a:xfrm>
        </p:spPr>
        <p:txBody>
          <a:bodyPr/>
          <a:lstStyle/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kern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20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kTrussEdge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Eorig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ETorig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RTfinal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kern="12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 </a:t>
            </a: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edgeFilter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kern="1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200" kern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forceDelete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200" b="0" kern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…</a:t>
            </a:r>
            <a:endParaRPr lang="en-US" altLang="en-US" sz="1200" b="0" kern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noDiag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TriangularType.</a:t>
            </a:r>
            <a:r>
              <a:rPr lang="en-US" altLang="en-US" sz="12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NoDiagonal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200" b="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itsBeforeR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12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PLUS_ITERATOR_LONG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.append(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MinMaxFilter.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2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200" b="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.getBytes())))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.append(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KeyRetainOnlyApply.</a:t>
            </a:r>
            <a:r>
              <a:rPr lang="en-US" altLang="en-US" sz="1200" b="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PartialKey.</a:t>
            </a:r>
            <a:r>
              <a:rPr lang="en-US" altLang="en-US" sz="12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.append(</a:t>
            </a:r>
            <a:r>
              <a:rPr lang="en-US" altLang="en-US" sz="12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PLUS_ITERATOR_LONG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MinMaxFilter.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2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k-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nnzBefore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TwoTableIterator.</a:t>
            </a:r>
            <a:r>
              <a:rPr lang="en-US" altLang="en-US" sz="12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CLONESOURCE_TABLENAME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2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2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PLUS_ITERATOR_LONG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noDiagFilter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itsBeforeR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TwoTableROWSelector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2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 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t;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String t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t;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nnzBefore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…                                                             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3200" b="0" dirty="0"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200" b="0" kern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8662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15867" y="559559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" y="986910"/>
            <a:ext cx="9002684" cy="5299589"/>
          </a:xfrm>
        </p:spPr>
        <p:txBody>
          <a:bodyPr/>
          <a:lstStyle/>
          <a:p>
            <a:r>
              <a:rPr lang="en-US" dirty="0"/>
              <a:t>Parallelism</a:t>
            </a:r>
          </a:p>
          <a:p>
            <a:pPr lvl="1"/>
            <a:r>
              <a:rPr lang="en-US" dirty="0"/>
              <a:t>Graphulo functions currently block</a:t>
            </a:r>
          </a:p>
          <a:p>
            <a:pPr lvl="1"/>
            <a:r>
              <a:rPr lang="en-US" dirty="0"/>
              <a:t>Could run in parallel with different </a:t>
            </a:r>
            <a:r>
              <a:rPr lang="en-US" dirty="0" smtClean="0"/>
              <a:t>threads</a:t>
            </a:r>
            <a:endParaRPr lang="en-US" dirty="0"/>
          </a:p>
          <a:p>
            <a:r>
              <a:rPr lang="en-US" dirty="0" smtClean="0"/>
              <a:t>LruCacheIterator</a:t>
            </a:r>
          </a:p>
          <a:p>
            <a:pPr lvl="1"/>
            <a:r>
              <a:rPr lang="en-US" dirty="0" smtClean="0"/>
              <a:t>Goal </a:t>
            </a:r>
            <a:r>
              <a:rPr lang="en-US" dirty="0"/>
              <a:t>is </a:t>
            </a:r>
            <a:r>
              <a:rPr lang="en-US" dirty="0" smtClean="0"/>
              <a:t>to reduce </a:t>
            </a:r>
            <a:r>
              <a:rPr lang="en-US" dirty="0"/>
              <a:t># of entries written through </a:t>
            </a:r>
            <a:r>
              <a:rPr lang="en-US" dirty="0" err="1" smtClean="0"/>
              <a:t>BatchWriter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by pre-summing entries a Combiner would sum at remote table anyway</a:t>
            </a:r>
          </a:p>
          <a:p>
            <a:pPr lvl="1"/>
            <a:r>
              <a:rPr lang="en-US" dirty="0" smtClean="0"/>
              <a:t>Akin to the local Combiner optimization in MapReduce</a:t>
            </a:r>
          </a:p>
          <a:p>
            <a:pPr lvl="1"/>
            <a:r>
              <a:rPr lang="en-US" dirty="0"/>
              <a:t>Place in out-of-order entry streams </a:t>
            </a:r>
            <a:endParaRPr lang="en-US" dirty="0" smtClean="0"/>
          </a:p>
          <a:p>
            <a:pPr lvl="1"/>
            <a:r>
              <a:rPr lang="en-US" dirty="0" smtClean="0"/>
              <a:t>Performance increase ranges from negligible to extreme </a:t>
            </a:r>
            <a:br>
              <a:rPr lang="en-US" dirty="0" smtClean="0"/>
            </a:br>
            <a:r>
              <a:rPr lang="en-US" dirty="0" smtClean="0"/>
              <a:t>based on input sparsity pattern</a:t>
            </a:r>
          </a:p>
          <a:p>
            <a:r>
              <a:rPr lang="en-US" dirty="0" err="1"/>
              <a:t>ThreeTableIterator</a:t>
            </a:r>
            <a:r>
              <a:rPr lang="en-US" dirty="0"/>
              <a:t>? </a:t>
            </a:r>
            <a:r>
              <a:rPr lang="en-US" dirty="0" err="1"/>
              <a:t>NTableIterator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TwoTableIterator</a:t>
            </a:r>
            <a:r>
              <a:rPr lang="en-US" dirty="0"/>
              <a:t> scans two tables along a shared dimension</a:t>
            </a:r>
          </a:p>
          <a:p>
            <a:pPr lvl="1"/>
            <a:r>
              <a:rPr lang="en-US" dirty="0"/>
              <a:t>Could extend to 3+ </a:t>
            </a:r>
            <a:r>
              <a:rPr lang="en-US" dirty="0" smtClean="0"/>
              <a:t>tables</a:t>
            </a:r>
          </a:p>
          <a:p>
            <a:r>
              <a:rPr lang="en-US" dirty="0" smtClean="0"/>
              <a:t>Supporting Column </a:t>
            </a:r>
            <a:r>
              <a:rPr lang="en-US" dirty="0" smtClean="0"/>
              <a:t>Family more rigorously. Encrypting </a:t>
            </a:r>
            <a:r>
              <a:rPr lang="en-US" dirty="0" err="1" smtClean="0"/>
              <a:t>IteratorOptions</a:t>
            </a:r>
            <a:endParaRPr lang="en-US" dirty="0" smtClean="0"/>
          </a:p>
          <a:p>
            <a:r>
              <a:rPr lang="en-US" dirty="0" smtClean="0"/>
              <a:t>More algorithms!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it! </a:t>
            </a:r>
            <a:r>
              <a:rPr lang="en-US" dirty="0">
                <a:hlinkClick r:id="rId3"/>
              </a:rPr>
              <a:t>https://github.com/Accla/graphulo</a:t>
            </a:r>
            <a:r>
              <a:rPr lang="en-US" dirty="0"/>
              <a:t> </a:t>
            </a:r>
          </a:p>
          <a:p>
            <a:r>
              <a:rPr lang="en-US" dirty="0" smtClean="0"/>
              <a:t>Please send bug reports to </a:t>
            </a:r>
            <a:r>
              <a:rPr lang="en-US" dirty="0" smtClean="0">
                <a:hlinkClick r:id="rId4"/>
              </a:rPr>
              <a:t>dhutchis@uw.edu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To an Era of Graph Analytics Server-side on Accumulo</a:t>
            </a:r>
          </a:p>
          <a:p>
            <a:pPr marL="0" indent="0" algn="ctr">
              <a:buNone/>
            </a:pPr>
            <a:r>
              <a:rPr lang="en-US" dirty="0"/>
              <a:t>E</a:t>
            </a:r>
            <a:r>
              <a:rPr lang="en-US" dirty="0" smtClean="0"/>
              <a:t>nabling Insight </a:t>
            </a:r>
            <a:r>
              <a:rPr lang="en-US" dirty="0"/>
              <a:t>at </a:t>
            </a:r>
            <a:r>
              <a:rPr lang="en-US" dirty="0" smtClean="0"/>
              <a:t>Scale: Bigger, Faster, Distributed, Secure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141212-GraphuloLogo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" t="18889" r="3004" b="17875"/>
          <a:stretch/>
        </p:blipFill>
        <p:spPr>
          <a:xfrm>
            <a:off x="1385750" y="4747604"/>
            <a:ext cx="6372500" cy="13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5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0307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Please note the NMF algorithm has changed to a more efficient version, not yet fully documented.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1289304"/>
            <a:ext cx="8551334" cy="4828032"/>
          </a:xfrm>
        </p:spPr>
        <p:txBody>
          <a:bodyPr/>
          <a:lstStyle/>
          <a:p>
            <a:r>
              <a:rPr lang="en-US" dirty="0" smtClean="0"/>
              <a:t>+ can be null, meaning no combiner</a:t>
            </a:r>
          </a:p>
          <a:p>
            <a:pPr lvl="1"/>
            <a:r>
              <a:rPr lang="en-US" dirty="0" smtClean="0"/>
              <a:t>new entries overwrite colliding old entries, as per VersioningIterator</a:t>
            </a:r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Idea: send entries from scan iterators to client indicating progress</a:t>
            </a:r>
          </a:p>
          <a:p>
            <a:pPr lvl="1"/>
            <a:r>
              <a:rPr lang="en-US" dirty="0" smtClean="0"/>
              <a:t>Requires careful iterator design to re-create state if Accumulo tears down the iterator stack after it returns an entry</a:t>
            </a:r>
          </a:p>
          <a:p>
            <a:pPr lvl="2"/>
            <a:r>
              <a:rPr lang="en-US" dirty="0" smtClean="0"/>
              <a:t>All Graphulo iterators designed to work in the event of a tear-down</a:t>
            </a:r>
          </a:p>
          <a:p>
            <a:pPr lvl="1"/>
            <a:r>
              <a:rPr lang="en-US" dirty="0" smtClean="0"/>
              <a:t>Problem: Accumulo batches entries before sending them to the client</a:t>
            </a:r>
          </a:p>
          <a:p>
            <a:pPr lvl="2"/>
            <a:r>
              <a:rPr lang="en-US" dirty="0" smtClean="0"/>
              <a:t>Client would not see monitoring entries until a significant number of them accumulated. The client should see monitoring entries right away.</a:t>
            </a:r>
          </a:p>
          <a:p>
            <a:pPr lvl="1"/>
            <a:r>
              <a:rPr lang="en-US" dirty="0" smtClean="0"/>
              <a:t>Solution: Reduce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table.scan.max.memory</a:t>
            </a:r>
            <a:r>
              <a:rPr lang="en-US" dirty="0" smtClean="0"/>
              <a:t> parameter for the scanned table to 1 byte.</a:t>
            </a:r>
          </a:p>
          <a:p>
            <a:pPr lvl="2"/>
            <a:r>
              <a:rPr lang="en-US" dirty="0" smtClean="0"/>
              <a:t>Works but not pretty. Affects all concurrent scans on the table &amp; logs warnings.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phuloTheme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5-03-22-d4m_accumulo_overview.pptx" id="{7E9CDBE9-0934-4917-9E0D-1D0423646165}" vid="{8CFCA8AC-F624-41F3-83CC-4FB49CA10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6104</TotalTime>
  <Words>8467</Words>
  <Application>Microsoft Office PowerPoint</Application>
  <PresentationFormat>On-screen Show (4:3)</PresentationFormat>
  <Paragraphs>2039</Paragraphs>
  <Slides>113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2" baseType="lpstr">
      <vt:lpstr>ＭＳ Ｐゴシック</vt:lpstr>
      <vt:lpstr>Arial</vt:lpstr>
      <vt:lpstr>Arial Bold</vt:lpstr>
      <vt:lpstr>Calibri</vt:lpstr>
      <vt:lpstr>Consolas</vt:lpstr>
      <vt:lpstr>Courier New</vt:lpstr>
      <vt:lpstr>Times New Roman</vt:lpstr>
      <vt:lpstr>Wingdings</vt:lpstr>
      <vt:lpstr>GraphuloTheme</vt:lpstr>
      <vt:lpstr>Graphulo Use and Design</vt:lpstr>
      <vt:lpstr>Graphulo Overview</vt:lpstr>
      <vt:lpstr>Outline</vt:lpstr>
      <vt:lpstr>Outline</vt:lpstr>
      <vt:lpstr>Download</vt:lpstr>
      <vt:lpstr>Test on MiniAccumulo</vt:lpstr>
      <vt:lpstr>Graphulo Maven Lifecycle</vt:lpstr>
      <vt:lpstr>Test on Full Accumulo</vt:lpstr>
      <vt:lpstr>Examples!</vt:lpstr>
      <vt:lpstr>Use Graphulo in derivative Maven project</vt:lpstr>
      <vt:lpstr>Create Graphulo Client Executor</vt:lpstr>
      <vt:lpstr>Outline</vt:lpstr>
      <vt:lpstr>Teaser Demo AdjBFS</vt:lpstr>
      <vt:lpstr>Teaser: AdjBFS with Graphulo</vt:lpstr>
      <vt:lpstr>AdjBFS expressed in core Graphulo ops</vt:lpstr>
      <vt:lpstr>AdjBFS Degree Filter helper calls Accumulo</vt:lpstr>
      <vt:lpstr>Authorizations &amp; Column Visibilities</vt:lpstr>
      <vt:lpstr>Outline</vt:lpstr>
      <vt:lpstr>Graph Schemas: Adjacency</vt:lpstr>
      <vt:lpstr>Graph Schemas: Incidence (Edge)</vt:lpstr>
      <vt:lpstr>Graph Schemas: Single-table</vt:lpstr>
      <vt:lpstr>Utility: Ingesting Graph Data</vt:lpstr>
      <vt:lpstr>Outline</vt:lpstr>
      <vt:lpstr>PowerPoint Presentation</vt:lpstr>
      <vt:lpstr>PowerPoint Presentation</vt:lpstr>
      <vt:lpstr>Outline</vt:lpstr>
      <vt:lpstr>Graphulo Client Functions</vt:lpstr>
      <vt:lpstr>OneTable: Overview</vt:lpstr>
      <vt:lpstr>OneTable: Components</vt:lpstr>
      <vt:lpstr>Row/Col Filter Format: D4M String</vt:lpstr>
      <vt:lpstr>Reducer: Big Picture</vt:lpstr>
      <vt:lpstr>Reducer: Interface</vt:lpstr>
      <vt:lpstr>Reducer example: GatherColQ</vt:lpstr>
      <vt:lpstr>OneTable: Method Call</vt:lpstr>
      <vt:lpstr>ApplyOp: Easy unary function SKVIs</vt:lpstr>
      <vt:lpstr>ApplyOp example: RowToDiagonalApply</vt:lpstr>
      <vt:lpstr>Outline</vt:lpstr>
      <vt:lpstr>TwoTableIterator</vt:lpstr>
      <vt:lpstr>RemoteSourceIterator</vt:lpstr>
      <vt:lpstr>DynamicIterator</vt:lpstr>
      <vt:lpstr>EWiseOp</vt:lpstr>
      <vt:lpstr>Outline</vt:lpstr>
      <vt:lpstr>TwoTableROW: RowMultiplyOp</vt:lpstr>
      <vt:lpstr>TwoTableROW: CartesianRowMultiply</vt:lpstr>
      <vt:lpstr>TwoTableROW: SelectorRowMultiply</vt:lpstr>
      <vt:lpstr>TwoTable: Function Call</vt:lpstr>
      <vt:lpstr>TwoTable: Alias Functions</vt:lpstr>
      <vt:lpstr>Outline</vt:lpstr>
      <vt:lpstr>TwoTableROW in TableMult</vt:lpstr>
      <vt:lpstr>TwoTableROW in TableMult</vt:lpstr>
      <vt:lpstr>TwoTableROW in TableMult: Distributed</vt:lpstr>
      <vt:lpstr>Outline</vt:lpstr>
      <vt:lpstr>Jack of all Ops: SimpleTwoScalar</vt:lpstr>
      <vt:lpstr>Jack of all Math: MathTwoScalar</vt:lpstr>
      <vt:lpstr>Outline</vt:lpstr>
      <vt:lpstr>EdgeBFS</vt:lpstr>
      <vt:lpstr>EdgeBFS: Design</vt:lpstr>
      <vt:lpstr>EdgeBFS: Design</vt:lpstr>
      <vt:lpstr>EdgeBFS: Design</vt:lpstr>
      <vt:lpstr>EdgeBFS: Design</vt:lpstr>
      <vt:lpstr>EdgeBFSMultiply and EdgeBFSReducer</vt:lpstr>
      <vt:lpstr>Outline</vt:lpstr>
      <vt:lpstr>SingleBFS</vt:lpstr>
      <vt:lpstr>SingleBFS: Design</vt:lpstr>
      <vt:lpstr>SingleBFS: Design</vt:lpstr>
      <vt:lpstr>SingleBFS: Design</vt:lpstr>
      <vt:lpstr>SingleBFS: Design</vt:lpstr>
      <vt:lpstr>SingleBFS: Design</vt:lpstr>
      <vt:lpstr>SingleBFS:  SingleTransposeIterator &amp; SingleBFSReducer</vt:lpstr>
      <vt:lpstr>Outline</vt:lpstr>
      <vt:lpstr>Jaccard Coefficients</vt:lpstr>
      <vt:lpstr>Demo Jaccard</vt:lpstr>
      <vt:lpstr>Jaccard: Design</vt:lpstr>
      <vt:lpstr>Jaccard: Design</vt:lpstr>
      <vt:lpstr>Jaccard: Design</vt:lpstr>
      <vt:lpstr>Jaccard: Implementation</vt:lpstr>
      <vt:lpstr>Jaccard: TriangularFilter</vt:lpstr>
      <vt:lpstr>JaccardDegreeApply</vt:lpstr>
      <vt:lpstr>Outline</vt:lpstr>
      <vt:lpstr>K-Truss Subgraph</vt:lpstr>
      <vt:lpstr>kTrussAdj: Design</vt:lpstr>
      <vt:lpstr>kTrussAdj: Design</vt:lpstr>
      <vt:lpstr>kTrussAdj: Design</vt:lpstr>
      <vt:lpstr>kTrussAdj: Design</vt:lpstr>
      <vt:lpstr>kTrussAdj: Implementation</vt:lpstr>
      <vt:lpstr>kTrussEdge: Design</vt:lpstr>
      <vt:lpstr>kTrussEdge: Design</vt:lpstr>
      <vt:lpstr>kTrussEdge: Design</vt:lpstr>
      <vt:lpstr>kTrussEdge: Design</vt:lpstr>
      <vt:lpstr>kTrussEdge: Design</vt:lpstr>
      <vt:lpstr>kTrussEdge: Design</vt:lpstr>
      <vt:lpstr>kTrussEdge: Implementation</vt:lpstr>
      <vt:lpstr>Outline</vt:lpstr>
      <vt:lpstr>Extensions</vt:lpstr>
      <vt:lpstr>Conclusion</vt:lpstr>
      <vt:lpstr>PowerPoint Presentation</vt:lpstr>
      <vt:lpstr>PowerPoint Presentation</vt:lpstr>
      <vt:lpstr>Backup Slides</vt:lpstr>
      <vt:lpstr>Random Points</vt:lpstr>
      <vt:lpstr>Non-negative Matrix Factorization</vt:lpstr>
      <vt:lpstr>NMF: Create Random W</vt:lpstr>
      <vt:lpstr>NMF: Iteration H Step 1</vt:lpstr>
      <vt:lpstr>NMF: Iteration H Step 2</vt:lpstr>
      <vt:lpstr>NMF: Iteration H Step 3</vt:lpstr>
      <vt:lpstr>NMF: Iteration H Step 4</vt:lpstr>
      <vt:lpstr>NMF: Iteration WT Step 4</vt:lpstr>
      <vt:lpstr>NMF: Frobenius Norm</vt:lpstr>
      <vt:lpstr>NMF: Cost of Iterations</vt:lpstr>
      <vt:lpstr>NMF: Cost of Iterations</vt:lpstr>
      <vt:lpstr>NMF: Create Random W</vt:lpstr>
      <vt:lpstr>NMF: Top-level Loop</vt:lpstr>
      <vt:lpstr>NMF: Iteration Step</vt:lpstr>
      <vt:lpstr>NMF: Frobenius Norm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Graphulo Use and Design</dc:title>
  <dc:creator>Dylan Hutchison</dc:creator>
  <cp:lastModifiedBy>Dylan Hutchison</cp:lastModifiedBy>
  <cp:revision>439</cp:revision>
  <dcterms:created xsi:type="dcterms:W3CDTF">2015-03-14T16:23:31Z</dcterms:created>
  <dcterms:modified xsi:type="dcterms:W3CDTF">2015-08-28T00:10:11Z</dcterms:modified>
</cp:coreProperties>
</file>