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79" r:id="rId2"/>
    <p:sldId id="383" r:id="rId3"/>
    <p:sldId id="398" r:id="rId4"/>
    <p:sldId id="386" r:id="rId5"/>
    <p:sldId id="401" r:id="rId6"/>
    <p:sldId id="399" r:id="rId7"/>
    <p:sldId id="404" r:id="rId8"/>
    <p:sldId id="407" r:id="rId9"/>
    <p:sldId id="400" r:id="rId10"/>
    <p:sldId id="388" r:id="rId11"/>
    <p:sldId id="389" r:id="rId12"/>
    <p:sldId id="392" r:id="rId13"/>
    <p:sldId id="408" r:id="rId14"/>
    <p:sldId id="409" r:id="rId15"/>
    <p:sldId id="410" r:id="rId16"/>
    <p:sldId id="411" r:id="rId17"/>
    <p:sldId id="405" r:id="rId18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6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88EE"/>
    <a:srgbClr val="FF5B5B"/>
    <a:srgbClr val="0000FF"/>
    <a:srgbClr val="E1FCFF"/>
    <a:srgbClr val="FFC000"/>
    <a:srgbClr val="558ED5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7" autoAdjust="0"/>
    <p:restoredTop sz="85467" autoAdjust="0"/>
  </p:normalViewPr>
  <p:slideViewPr>
    <p:cSldViewPr>
      <p:cViewPr>
        <p:scale>
          <a:sx n="70" d="100"/>
          <a:sy n="70" d="100"/>
        </p:scale>
        <p:origin x="-918" y="108"/>
      </p:cViewPr>
      <p:guideLst>
        <p:guide orient="horz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25A4E-D66C-48E8-9470-936E2A5C8F6D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DC926A-BF5E-4E64-B4C6-58D8115B9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5313873-0229-4C92-B371-9F0DD287339E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03B9059-05F9-4E8A-8FD1-7518F03A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99E9E6-7D42-4D1A-B6E6-74D789102F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Split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可能读取一个大文件的一段，也可以读取几个小文件；但是不会跨</a:t>
            </a:r>
            <a:r>
              <a:rPr lang="en-US" altLang="zh-CN" dirty="0" smtClean="0"/>
              <a:t>Table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Map</a:t>
            </a:r>
            <a:r>
              <a:rPr lang="zh-CN" altLang="en-US" dirty="0" smtClean="0"/>
              <a:t>：对左表打</a:t>
            </a:r>
            <a:r>
              <a:rPr lang="en-US" altLang="zh-CN" dirty="0" smtClean="0"/>
              <a:t>tag 0</a:t>
            </a:r>
            <a:r>
              <a:rPr lang="zh-CN" altLang="en-US" dirty="0" smtClean="0"/>
              <a:t>，对右表打</a:t>
            </a:r>
            <a:r>
              <a:rPr lang="en-US" altLang="zh-CN" dirty="0" smtClean="0"/>
              <a:t>tag 1</a:t>
            </a:r>
            <a:br>
              <a:rPr lang="en-US" altLang="zh-CN" dirty="0" smtClean="0"/>
            </a:br>
            <a:r>
              <a:rPr lang="en-US" altLang="zh-CN" dirty="0" smtClean="0"/>
              <a:t>Sort/Shuffle/Merge</a:t>
            </a:r>
            <a:r>
              <a:rPr lang="zh-CN" altLang="en-US" dirty="0" smtClean="0"/>
              <a:t>：保证相同的</a:t>
            </a:r>
            <a:r>
              <a:rPr lang="en-US" altLang="zh-CN" dirty="0" err="1" smtClean="0"/>
              <a:t>customer_id</a:t>
            </a:r>
            <a:r>
              <a:rPr lang="zh-CN" altLang="en-US" dirty="0" smtClean="0"/>
              <a:t>落在同一个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，并按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, tag)</a:t>
            </a:r>
            <a:r>
              <a:rPr lang="zh-CN" altLang="en-US" dirty="0" smtClean="0"/>
              <a:t>有序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Reduce</a:t>
            </a:r>
            <a:r>
              <a:rPr lang="zh-CN" altLang="en-US" dirty="0" smtClean="0"/>
              <a:t>：对于同一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（相同的</a:t>
            </a:r>
            <a:r>
              <a:rPr lang="en-US" altLang="zh-CN" dirty="0" err="1" smtClean="0"/>
              <a:t>customer_id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Record add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orderIds</a:t>
            </a:r>
            <a:r>
              <a:rPr lang="zh-CN" altLang="en-US" dirty="0" smtClean="0"/>
              <a:t>，遇到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数据流：实线为走网络（读写</a:t>
            </a:r>
            <a:r>
              <a:rPr lang="en-US" altLang="zh-CN" dirty="0" err="1" smtClean="0"/>
              <a:t>Pangu</a:t>
            </a:r>
            <a:r>
              <a:rPr lang="zh-CN" altLang="en-US" dirty="0" smtClean="0"/>
              <a:t>），虚线为本地读写或内存操作</a:t>
            </a:r>
            <a:endParaRPr lang="en-US" altLang="zh-CN" dirty="0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5E4630-683C-4870-A58C-C07C20583B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mapValue</a:t>
            </a:r>
            <a:r>
              <a:rPr lang="en-US" altLang="zh-CN" dirty="0" smtClean="0"/>
              <a:t> Record</a:t>
            </a:r>
            <a:r>
              <a:rPr lang="zh-CN" altLang="en-US" dirty="0" smtClean="0"/>
              <a:t>，同时通过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得到当前的数据来自哪个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::map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的每行数据都会调用一次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函数，根据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选择输出的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mapValue</a:t>
            </a:r>
            <a:r>
              <a:rPr lang="zh-CN" altLang="en-US" dirty="0" smtClean="0"/>
              <a:t>来自源表的哪些列。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result Record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::reduce</a:t>
            </a:r>
            <a:r>
              <a:rPr lang="zh-CN" altLang="en-US" dirty="0" smtClean="0"/>
              <a:t>，相同的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，调用一次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函数。根据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区分左右表数据，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左表数据，遇到右表数据，输出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1C4D16-4B67-4269-B75A-37CCB4087E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mapValue</a:t>
            </a:r>
            <a:r>
              <a:rPr lang="en-US" altLang="zh-CN" dirty="0" smtClean="0"/>
              <a:t> Record</a:t>
            </a:r>
            <a:r>
              <a:rPr lang="zh-CN" altLang="en-US" dirty="0" smtClean="0"/>
              <a:t>，同时通过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得到当前的数据来自哪个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::map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的每行数据都会调用一次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函数，根据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选择输出的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mapValue</a:t>
            </a:r>
            <a:r>
              <a:rPr lang="zh-CN" altLang="en-US" dirty="0" smtClean="0"/>
              <a:t>来自源表的哪些列。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result Record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::reduce</a:t>
            </a:r>
            <a:r>
              <a:rPr lang="zh-CN" altLang="en-US" dirty="0" smtClean="0"/>
              <a:t>，相同的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，调用一次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函数。根据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区分左右表数据，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左表数据，遇到右表数据，输出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1C4D16-4B67-4269-B75A-37CCB4087E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mapValue</a:t>
            </a:r>
            <a:r>
              <a:rPr lang="en-US" altLang="zh-CN" dirty="0" smtClean="0"/>
              <a:t> Record</a:t>
            </a:r>
            <a:r>
              <a:rPr lang="zh-CN" altLang="en-US" dirty="0" smtClean="0"/>
              <a:t>，同时通过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得到当前的数据来自哪个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JoinMapper</a:t>
            </a:r>
            <a:r>
              <a:rPr lang="en-US" altLang="zh-CN" dirty="0" smtClean="0"/>
              <a:t>::map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的每行数据都会调用一次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函数，根据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选择输出的</a:t>
            </a:r>
            <a:r>
              <a:rPr lang="en-US" altLang="zh-CN" dirty="0" err="1" smtClean="0"/>
              <a:t>mapKey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mapValue</a:t>
            </a:r>
            <a:r>
              <a:rPr lang="zh-CN" altLang="en-US" dirty="0" smtClean="0"/>
              <a:t>来自源表的哪些列。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::setup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result Record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JoinReducer</a:t>
            </a:r>
            <a:r>
              <a:rPr lang="en-US" altLang="zh-CN" dirty="0" smtClean="0"/>
              <a:t>::reduce</a:t>
            </a:r>
            <a:r>
              <a:rPr lang="zh-CN" altLang="en-US" dirty="0" smtClean="0"/>
              <a:t>，相同的</a:t>
            </a:r>
            <a:r>
              <a:rPr lang="en-US" altLang="zh-CN" dirty="0" smtClean="0"/>
              <a:t>Grouping</a:t>
            </a:r>
            <a:r>
              <a:rPr lang="zh-CN" altLang="en-US" dirty="0" smtClean="0"/>
              <a:t>，调用一次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函数。根据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区分左右表数据，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左表数据，遇到右表数据，输出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1C4D16-4B67-4269-B75A-37CCB4087E0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首先我会介绍一下实践二的具体内容；接下来会说明，这个实践是对哪些前序课程的检验；然后会介绍一下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的背景知识，以及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的接口设计；然后是一个示例，讲解如何用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；最后是介绍一下如何在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环境中开始实践。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654E84-5DB9-4A6E-8756-C0CEFC84A2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，第一个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，是为了找出订单数大约等于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的客户及其所下订单数；第二个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，是为了找出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用户所下订单，同时保留其他国家用户信息。实践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的内容就是用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分别实现这两条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B9059-05F9-4E8A-8FD1-7518F03AB63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前序课程《分布式编程模型的设计与演化》中，我们有学习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编程模型是什么，编程接口是什么样子，还学习了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最基础的示例程序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WordCount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；另外一个前序课程《分布式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引擎的设计与实现》中，我们有了解到关系型计算的基本原理，还有两个基础的算子：聚合和连接的分布式实现。实践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就是检查大家对这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节课的掌握。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DE6E10-1271-4C38-8763-7393D2CE51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下面我们一起重温一下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编程模型。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年由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提出的一个软件架构，用于大规模数据集的并行运算；其分成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（映射）和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（归纳）两个子过程。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同时，框架会负责将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的输出，按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分区排序并传给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过程又分成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Sort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数据，以及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这几个子过程。所以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个详细子过程。</a:t>
            </a:r>
            <a:r>
              <a:rPr lang="zh-CN" altLang="en-US" dirty="0" smtClean="0"/>
              <a:t>后面会有例子说明这几个详细子过程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有一些典型的应用场景，比如：日志分析、数据查询、数据仓库的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过程等。</a:t>
            </a:r>
          </a:p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DE48EB-F09E-4B7E-85EE-295E1FE9E70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就是用大量的计算资源，缩短数据处理过程的方法。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阶段是每个人数书架上的图书数，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阶段是将所有人的图书数相加。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万个人，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阶段的一个人是明显的长尾，应该怎么办？</a:t>
            </a:r>
            <a:endParaRPr lang="en-US" altLang="zh-CN" dirty="0" smtClean="0"/>
          </a:p>
          <a:p>
            <a:r>
              <a:rPr lang="zh-CN" altLang="en-US" dirty="0" smtClean="0"/>
              <a:t>扩展的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模型，</a:t>
            </a:r>
            <a:r>
              <a:rPr lang="en-US" altLang="zh-CN" dirty="0" err="1" smtClean="0"/>
              <a:t>MapReduceReduce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B9059-05F9-4E8A-8FD1-7518F03AB63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前面提到的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的核心过程，围绕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过程，主要有两个设计要点：中间结果的设计和数据以何种方式聚集。以右图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论文中出现的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WordCount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伪代码为例，程序的目的是要统计页面中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的数量，中间结果的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对是（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值），这里的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值是常量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；我们期望相同的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都能分到同一个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处理，所以中间结果需要按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来分区排序。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数据开发人员只需要关注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逻辑，框架负责分布式执行和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B9059-05F9-4E8A-8FD1-7518F03AB63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37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</p:spPr>
      </p:sp>
      <p:sp>
        <p:nvSpPr>
          <p:cNvPr id="36866" name="Shape 33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几个问题：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>
                <a:solidFill>
                  <a:srgbClr val="000000"/>
                </a:solidFill>
              </a:rPr>
              <a:t>Partition&amp;sort</a:t>
            </a:r>
            <a:r>
              <a:rPr lang="zh-CN" altLang="en-US" dirty="0" smtClean="0">
                <a:solidFill>
                  <a:srgbClr val="000000"/>
                </a:solidFill>
              </a:rPr>
              <a:t>阶段，为什么分两个堆？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Sort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Merge Sort</a:t>
            </a:r>
            <a:r>
              <a:rPr lang="zh-CN" altLang="en-US" dirty="0" smtClean="0">
                <a:solidFill>
                  <a:srgbClr val="000000"/>
                </a:solidFill>
              </a:rPr>
              <a:t>两个阶段很耗时，如果中间结果太多还会用到外排，会更糟糕。如果我们只</a:t>
            </a:r>
            <a:r>
              <a:rPr lang="en-US" altLang="zh-CN" dirty="0" smtClean="0">
                <a:solidFill>
                  <a:srgbClr val="000000"/>
                </a:solidFill>
              </a:rPr>
              <a:t>Partition</a:t>
            </a:r>
            <a:r>
              <a:rPr lang="zh-CN" altLang="en-US" dirty="0" smtClean="0">
                <a:solidFill>
                  <a:srgbClr val="000000"/>
                </a:solidFill>
              </a:rPr>
              <a:t>，不</a:t>
            </a:r>
            <a:r>
              <a:rPr lang="en-US" altLang="zh-CN" dirty="0" smtClean="0">
                <a:solidFill>
                  <a:srgbClr val="000000"/>
                </a:solidFill>
              </a:rPr>
              <a:t>Sort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中间结果是怎么分布的？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如何实现</a:t>
            </a:r>
            <a:r>
              <a:rPr lang="en-US" altLang="zh-CN" dirty="0" err="1" smtClean="0">
                <a:solidFill>
                  <a:srgbClr val="000000"/>
                </a:solidFill>
              </a:rPr>
              <a:t>wordcount</a:t>
            </a:r>
            <a:r>
              <a:rPr lang="zh-CN" altLang="en-US" dirty="0" smtClean="0">
                <a:solidFill>
                  <a:srgbClr val="000000"/>
                </a:solidFill>
              </a:rPr>
              <a:t>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如何缩小中间结果大小？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212FFD-C2E4-4091-B40A-2A0D99ECC3B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9455150" y="1728788"/>
            <a:ext cx="290195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306" y="1874066"/>
            <a:ext cx="10361851" cy="1470366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290" y="3516226"/>
            <a:ext cx="8533289" cy="60500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9417-36FA-405B-A2A6-CE52C20F2A0F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06A1-5406-4F5B-9159-FA9B087D49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2" y="836905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1" y="1315465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1" y="2173368"/>
            <a:ext cx="10753153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0" y="2651928"/>
            <a:ext cx="10753153" cy="7778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09" y="3516223"/>
            <a:ext cx="3623466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68" y="3994783"/>
            <a:ext cx="3623466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748F-D58E-4390-A756-6076932DA7B0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9A88F-7405-45E8-B07B-ABBCA7EEE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4BBC-A6D8-48DD-9BF0-A37C210103A9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01799-8E68-4397-9C1E-A55085D10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31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E02BD-7E1C-428A-9002-2F2501432D04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8EEF-6790-4D47-A565-FEBFF8981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096194"/>
            <a:ext cx="5384099" cy="518577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6BEFC-3CCD-4C8B-B1DC-CF8DD18188B5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C5DA-968B-4F6A-B278-90EDA6FD3C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164" y="1096197"/>
            <a:ext cx="5386216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1787632"/>
            <a:ext cx="5386216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11" y="1096197"/>
            <a:ext cx="5388332" cy="6399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1787632"/>
            <a:ext cx="5388332" cy="43399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B6E06-0398-4234-AAEF-B548F77A70CD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6E06-7327-49B3-85D4-504D7DFDC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7958" y="836905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316" y="1315465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7956" y="2173368"/>
            <a:ext cx="10753153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315" y="2651928"/>
            <a:ext cx="10753153" cy="7778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315" y="3516223"/>
            <a:ext cx="3623466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673" y="3994783"/>
            <a:ext cx="3623466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405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59763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7869" y="3516223"/>
            <a:ext cx="3446711" cy="4799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29228" y="3994783"/>
            <a:ext cx="3446711" cy="24600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F3F71-0228-455D-AB22-FE1572C419FE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23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164D1-0BA8-41CF-BB7D-29B05B1F5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6286500" y="750888"/>
            <a:ext cx="64928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52469-4DC7-4464-B5A4-99A7F743E15E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63C2-CCC7-443B-9EFE-AB1ACCB3D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530B-FD9F-4FF2-B016-938EA0084B83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F379A-64D3-4DC9-8CBA-13A3F22832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0050" cy="561975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3925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4B10892-CDFD-4533-996A-592533213DCB}" type="datetimeFigureOut">
              <a:rPr lang="zh-CN" altLang="en-US"/>
              <a:pPr>
                <a:defRPr/>
              </a:pPr>
              <a:t>2015/11/20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8288"/>
            <a:ext cx="3859213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618288"/>
            <a:ext cx="2844800" cy="24130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EC2211C-0DE4-4E1D-8C3C-55D45DB29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l" defTabSz="712788" rtl="0" fontAlgn="base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defTabSz="712788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l" defTabSz="712788" rtl="0" fontAlgn="base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79438" indent="-222250" algn="l" defTabSz="712788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90588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47775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603375" indent="-177800" algn="l" defTabSz="712788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uetangx.com/courses/TsinghuaX/60240202X/_/courseware/0e0dc4aa63154fcab1f5e7af20a5af82/f1b782c676644c15875d31d9e80fcc0b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5325" y="1917700"/>
            <a:ext cx="8640763" cy="1471613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zh-CN" sz="3600" dirty="0" smtClean="0"/>
              <a:t>实践</a:t>
            </a:r>
            <a:r>
              <a:rPr lang="en-US" altLang="zh-CN" sz="3600" dirty="0" smtClean="0"/>
              <a:t>2</a:t>
            </a:r>
            <a:r>
              <a:rPr lang="zh-CN" altLang="zh-CN" sz="3600" dirty="0" smtClean="0"/>
              <a:t>：编写</a:t>
            </a:r>
            <a:r>
              <a:rPr lang="en-US" altLang="zh-CN" sz="3600" dirty="0" smtClean="0"/>
              <a:t>MR</a:t>
            </a:r>
            <a:r>
              <a:rPr lang="zh-CN" altLang="zh-CN" sz="3600" dirty="0" smtClean="0"/>
              <a:t>完成</a:t>
            </a:r>
            <a:r>
              <a:rPr lang="en-US" altLang="zh-CN" sz="3600" dirty="0" smtClean="0"/>
              <a:t>Group </a:t>
            </a:r>
            <a:r>
              <a:rPr lang="en-US" altLang="zh-CN" sz="3600" dirty="0" err="1" smtClean="0"/>
              <a:t>By+Join</a:t>
            </a:r>
            <a:r>
              <a:rPr lang="zh-CN" altLang="zh-CN" sz="3600" dirty="0" smtClean="0"/>
              <a:t>操作</a:t>
            </a:r>
            <a:endParaRPr lang="en-US" altLang="zh-CN" sz="3600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35413" y="3332163"/>
            <a:ext cx="6264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itchFamily="34" charset="-122"/>
              </a:rPr>
              <a:t>谢</a:t>
            </a:r>
            <a:r>
              <a:rPr lang="zh-CN" altLang="en-US" sz="2400" dirty="0" smtClean="0">
                <a:ea typeface="微软雅黑" pitchFamily="34" charset="-122"/>
              </a:rPr>
              <a:t>德军 阿里云</a:t>
            </a:r>
            <a:r>
              <a:rPr lang="en-US" altLang="zh-CN" sz="2400" dirty="0" smtClean="0">
                <a:ea typeface="微软雅黑" pitchFamily="34" charset="-122"/>
              </a:rPr>
              <a:t>-</a:t>
            </a:r>
            <a:r>
              <a:rPr lang="zh-CN" altLang="en-US" sz="2400" dirty="0" smtClean="0">
                <a:ea typeface="微软雅黑" pitchFamily="34" charset="-122"/>
              </a:rPr>
              <a:t>数据事业部</a:t>
            </a:r>
            <a:r>
              <a:rPr lang="en-US" altLang="zh-CN" sz="2400" dirty="0" smtClean="0">
                <a:ea typeface="微软雅黑" pitchFamily="34" charset="-122"/>
              </a:rPr>
              <a:t>-</a:t>
            </a:r>
            <a:r>
              <a:rPr lang="zh-CN" altLang="en-US" sz="2400" dirty="0" smtClean="0">
                <a:ea typeface="微软雅黑" pitchFamily="34" charset="-122"/>
              </a:rPr>
              <a:t>计算平台</a:t>
            </a:r>
            <a:r>
              <a:rPr lang="en-US" altLang="zh-CN" sz="2400" dirty="0" smtClean="0">
                <a:ea typeface="微软雅黑" pitchFamily="34" charset="-122"/>
              </a:rPr>
              <a:t>-ODPS</a:t>
            </a:r>
            <a:endParaRPr lang="zh-CN" altLang="en-US" sz="2400" dirty="0"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sp>
        <p:nvSpPr>
          <p:cNvPr id="26626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11187112" cy="5443538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AF5F00"/>
                </a:solidFill>
              </a:rPr>
              <a:t>INSERT OVERWRITE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b="1" dirty="0" smtClean="0"/>
              <a:t> </a:t>
            </a:r>
            <a:r>
              <a:rPr lang="en-US" altLang="zh-CN" sz="2400" dirty="0" err="1" smtClean="0"/>
              <a:t>join_example_out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/>
              <a:t> </a:t>
            </a:r>
            <a:r>
              <a:rPr lang="en-US" altLang="zh-CN" sz="2400" dirty="0" err="1" smtClean="0"/>
              <a:t>o.order_id</a:t>
            </a:r>
            <a:endParaRPr lang="en-US" altLang="zh-CN" sz="2400" dirty="0" smtClean="0"/>
          </a:p>
          <a:p>
            <a:r>
              <a:rPr lang="en-US" altLang="zh-CN" sz="2400" dirty="0" smtClean="0"/>
              <a:t>  , </a:t>
            </a:r>
            <a:r>
              <a:rPr lang="en-US" altLang="zh-CN" sz="2400" dirty="0" err="1" smtClean="0"/>
              <a:t>c.customer_name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b="1" dirty="0" smtClean="0">
                <a:solidFill>
                  <a:srgbClr val="BF00BF"/>
                </a:solidFill>
              </a:rPr>
              <a:t>FROM </a:t>
            </a:r>
            <a:r>
              <a:rPr lang="en-US" altLang="zh-CN" sz="2400" dirty="0" smtClean="0"/>
              <a:t>orders o </a:t>
            </a:r>
          </a:p>
          <a:p>
            <a:r>
              <a:rPr lang="en-US" altLang="zh-CN" sz="2400" b="1" dirty="0" smtClean="0"/>
              <a:t>  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JOIN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customers c </a:t>
            </a: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ON </a:t>
            </a:r>
            <a:r>
              <a:rPr lang="en-US" altLang="zh-CN" sz="2400" dirty="0" err="1" smtClean="0"/>
              <a:t>o.customer_id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c.customer_id</a:t>
            </a:r>
            <a:r>
              <a:rPr lang="en-US" altLang="zh-CN" sz="2400" dirty="0" smtClean="0"/>
              <a:t>;</a:t>
            </a:r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75200" y="4459288"/>
          <a:ext cx="2952750" cy="1623078"/>
        </p:xfrm>
        <a:graphic>
          <a:graphicData uri="http://schemas.openxmlformats.org/drawingml/2006/table">
            <a:tbl>
              <a:tblPr/>
              <a:tblGrid>
                <a:gridCol w="1106488"/>
                <a:gridCol w="184626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order_id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customer_name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Bob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Ivy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Bob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</a:t>
                      </a:r>
                    </a:p>
                  </a:txBody>
                  <a:tcPr marL="12698" marR="12698" marT="1143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971800" y="4802188"/>
            <a:ext cx="1714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Calibri" pitchFamily="34" charset="0"/>
              </a:rPr>
              <a:t>⋈</a:t>
            </a:r>
            <a:endParaRPr lang="en-US" altLang="zh-CN" sz="2400" b="1">
              <a:latin typeface="Calibri" pitchFamily="34" charset="0"/>
            </a:endParaRPr>
          </a:p>
          <a:p>
            <a:pPr algn="ctr"/>
            <a:r>
              <a:rPr lang="en-US" altLang="zh-CN" sz="1800">
                <a:latin typeface="Calibri" pitchFamily="34" charset="0"/>
              </a:rPr>
              <a:t>o.cid = c.cid</a:t>
            </a: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8475" y="3773488"/>
          <a:ext cx="2471945" cy="1385634"/>
        </p:xfrm>
        <a:graphic>
          <a:graphicData uri="http://schemas.openxmlformats.org/drawingml/2006/table">
            <a:tbl>
              <a:tblPr/>
              <a:tblGrid>
                <a:gridCol w="1083592"/>
                <a:gridCol w="1388353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order_id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customer_id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39713" y="5487988"/>
          <a:ext cx="2725912" cy="923756"/>
        </p:xfrm>
        <a:graphic>
          <a:graphicData uri="http://schemas.openxmlformats.org/drawingml/2006/table">
            <a:tbl>
              <a:tblPr/>
              <a:tblGrid>
                <a:gridCol w="1252904"/>
                <a:gridCol w="1473008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customer_id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customer_name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75" y="750888"/>
            <a:ext cx="2533650" cy="58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6275" y="766763"/>
            <a:ext cx="13065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2900" y="131763"/>
            <a:ext cx="10360025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95250" y="1100138"/>
            <a:ext cx="8207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Calibri" pitchFamily="34" charset="0"/>
              </a:rPr>
              <a:t>Table</a:t>
            </a:r>
          </a:p>
          <a:p>
            <a:r>
              <a:rPr lang="en-US" altLang="zh-CN" sz="1200">
                <a:latin typeface="Calibri" pitchFamily="34" charset="0"/>
              </a:rPr>
              <a:t>Meta</a:t>
            </a:r>
          </a:p>
          <a:p>
            <a:r>
              <a:rPr lang="en-US" altLang="zh-CN" sz="1200">
                <a:latin typeface="Calibri" pitchFamily="34" charset="0"/>
              </a:rPr>
              <a:t>Pangu File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0" y="1100138"/>
            <a:ext cx="104775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Split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split.size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81250" y="1100138"/>
            <a:ext cx="1428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alibri" pitchFamily="34" charset="0"/>
              </a:rPr>
              <a:t>Map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(k,v)-&gt;list(k,v)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k: cid, tag</a:t>
            </a:r>
          </a:p>
          <a:p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v: oid, cname</a:t>
            </a:r>
            <a:endParaRPr lang="zh-CN" altLang="en-US" sz="12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95263" y="4718050"/>
          <a:ext cx="982005" cy="855161"/>
        </p:xfrm>
        <a:graphic>
          <a:graphicData uri="http://schemas.openxmlformats.org/drawingml/2006/table">
            <a:tbl>
              <a:tblPr/>
              <a:tblGrid>
                <a:gridCol w="406347"/>
                <a:gridCol w="575658"/>
              </a:tblGrid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cname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72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33950" y="1100138"/>
            <a:ext cx="15446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err="1" smtClean="0">
                <a:solidFill>
                  <a:srgbClr val="00B050"/>
                </a:solidFill>
                <a:latin typeface="Calibri" pitchFamily="34" charset="0"/>
              </a:rPr>
              <a:t>Partition&amp;Sort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Calibri" pitchFamily="34" charset="0"/>
              </a:rPr>
              <a:t>partition by cid</a:t>
            </a:r>
            <a:endParaRPr lang="en-US" altLang="zh-CN" sz="12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>
                <a:solidFill>
                  <a:srgbClr val="00B050"/>
                </a:solidFill>
                <a:latin typeface="Calibri" pitchFamily="34" charset="0"/>
              </a:rPr>
              <a:t>sort by cid, tag</a:t>
            </a:r>
            <a:endParaRPr lang="zh-CN" altLang="en-US" sz="12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934200" y="1100138"/>
            <a:ext cx="1446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Copy</a:t>
            </a:r>
            <a:endParaRPr lang="en-US" altLang="zh-CN" sz="18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Calibri" pitchFamily="34" charset="0"/>
              </a:rPr>
              <a:t>partition </a:t>
            </a:r>
            <a:r>
              <a:rPr lang="en-US" altLang="zh-CN" sz="1200" dirty="0">
                <a:solidFill>
                  <a:srgbClr val="00B050"/>
                </a:solidFill>
                <a:latin typeface="Calibri" pitchFamily="34" charset="0"/>
              </a:rPr>
              <a:t>by cid</a:t>
            </a:r>
            <a:endParaRPr lang="zh-CN" altLang="en-US" sz="12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8547100" y="1100138"/>
            <a:ext cx="11017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B050"/>
                </a:solidFill>
                <a:latin typeface="Calibri" pitchFamily="34" charset="0"/>
              </a:rPr>
              <a:t>Merge</a:t>
            </a:r>
          </a:p>
          <a:p>
            <a:r>
              <a:rPr lang="en-US" altLang="zh-CN" sz="1200">
                <a:solidFill>
                  <a:srgbClr val="00B050"/>
                </a:solidFill>
                <a:latin typeface="Calibri" pitchFamily="34" charset="0"/>
              </a:rPr>
              <a:t>sort by cid, tag</a:t>
            </a:r>
            <a:endParaRPr lang="zh-CN" altLang="en-US" sz="1200">
              <a:solidFill>
                <a:srgbClr val="00B050"/>
              </a:solidFill>
              <a:latin typeface="Calibri" pitchFamily="34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95263" y="2559050"/>
          <a:ext cx="1015867" cy="1385634"/>
        </p:xfrm>
        <a:graphic>
          <a:graphicData uri="http://schemas.openxmlformats.org/drawingml/2006/table">
            <a:tbl>
              <a:tblPr/>
              <a:tblGrid>
                <a:gridCol w="442598"/>
                <a:gridCol w="57326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latin typeface="宋体"/>
                        </a:rPr>
                        <a:t>oid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cid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619250" y="2400300"/>
          <a:ext cx="491003" cy="692817"/>
        </p:xfrm>
        <a:graphic>
          <a:graphicData uri="http://schemas.openxmlformats.org/drawingml/2006/table">
            <a:tbl>
              <a:tblPr/>
              <a:tblGrid>
                <a:gridCol w="203174"/>
                <a:gridCol w="28782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619250" y="3687763"/>
          <a:ext cx="491003" cy="461878"/>
        </p:xfrm>
        <a:graphic>
          <a:graphicData uri="http://schemas.openxmlformats.org/drawingml/2006/table">
            <a:tbl>
              <a:tblPr/>
              <a:tblGrid>
                <a:gridCol w="203174"/>
                <a:gridCol w="287829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524000" y="4814888"/>
          <a:ext cx="660314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505200" y="2400300"/>
          <a:ext cx="1066662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3505200" y="36877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505200" y="4814888"/>
          <a:ext cx="1066662" cy="692817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9200" y="23669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9200" y="2914650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9200" y="3687763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5029200" y="4802188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029200" y="53419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124700" y="26257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124700" y="31718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7124700" y="3740150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124700" y="46307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7124700" y="4999038"/>
          <a:ext cx="1066662" cy="230939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8647113" y="2743200"/>
          <a:ext cx="1066662" cy="1385634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8647113" y="4683125"/>
          <a:ext cx="1066662" cy="461878"/>
        </p:xfrm>
        <a:graphic>
          <a:graphicData uri="http://schemas.openxmlformats.org/drawingml/2006/table">
            <a:tbl>
              <a:tblPr/>
              <a:tblGrid>
                <a:gridCol w="287829"/>
                <a:gridCol w="203174"/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9999663" y="1100138"/>
            <a:ext cx="121193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alibri" pitchFamily="34" charset="0"/>
              </a:rPr>
              <a:t>Reduce</a:t>
            </a:r>
          </a:p>
          <a:p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k,list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(v)-&gt;list(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k,v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k: cid, tag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v: 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oid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zh-CN" sz="1200" dirty="0" err="1" smtClean="0">
                <a:solidFill>
                  <a:srgbClr val="FF0000"/>
                </a:solidFill>
                <a:latin typeface="Calibri" pitchFamily="34" charset="0"/>
              </a:rPr>
              <a:t>cname</a:t>
            </a:r>
            <a:endParaRPr lang="en-US" altLang="zh-CN" sz="12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grouping: cid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1142663" y="2979738"/>
          <a:ext cx="575659" cy="923756"/>
        </p:xfrm>
        <a:graphic>
          <a:graphicData uri="http://schemas.openxmlformats.org/drawingml/2006/table">
            <a:tbl>
              <a:tblPr/>
              <a:tblGrid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Ana 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Ivy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1142663" y="4802188"/>
          <a:ext cx="575659" cy="230939"/>
        </p:xfrm>
        <a:graphic>
          <a:graphicData uri="http://schemas.openxmlformats.org/drawingml/2006/table">
            <a:tbl>
              <a:tblPr/>
              <a:tblGrid>
                <a:gridCol w="203174"/>
                <a:gridCol w="372485"/>
              </a:tblGrid>
              <a:tr h="230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Bob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2476500" y="2524125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2465388" y="3695700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2476500" y="4937125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map()</a:t>
                      </a: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0085388" y="3205163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red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10085388" y="4705350"/>
          <a:ext cx="677245" cy="445873"/>
        </p:xfrm>
        <a:graphic>
          <a:graphicData uri="http://schemas.openxmlformats.org/drawingml/2006/table">
            <a:tbl>
              <a:tblPr/>
              <a:tblGrid>
                <a:gridCol w="677245"/>
              </a:tblGrid>
              <a:tr h="445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red()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2698" marR="12698" marT="114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33"/>
                    </a:solidFill>
                  </a:tcPr>
                </a:tc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>
            <a:off x="2095500" y="2746375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095500" y="3916363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190750" y="5159375"/>
            <a:ext cx="28575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143250" y="2749550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143250" y="3922713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143250" y="5145088"/>
            <a:ext cx="381000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4572000" y="2571750"/>
            <a:ext cx="476250" cy="1714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572000" y="2743200"/>
            <a:ext cx="476250" cy="34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4572000" y="3922713"/>
            <a:ext cx="47625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572000" y="5059363"/>
            <a:ext cx="476250" cy="857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572000" y="5145088"/>
            <a:ext cx="476250" cy="34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6096000" y="2605088"/>
            <a:ext cx="1046163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rot="16200000" flipH="1">
            <a:off x="5700713" y="3394075"/>
            <a:ext cx="1797050" cy="1009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6096000" y="3430588"/>
            <a:ext cx="1046163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rot="5400000" flipH="1" flipV="1">
            <a:off x="6104732" y="3936206"/>
            <a:ext cx="1028700" cy="1046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6096000" y="5059363"/>
            <a:ext cx="1046163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16200000" flipH="1">
            <a:off x="8170069" y="2934494"/>
            <a:ext cx="515938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8189913" y="3430588"/>
            <a:ext cx="476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 flipH="1" flipV="1">
            <a:off x="8170863" y="3449638"/>
            <a:ext cx="514350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8189913" y="4716463"/>
            <a:ext cx="47625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8189913" y="4887913"/>
            <a:ext cx="476250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9713913" y="3430588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9713913" y="4887913"/>
            <a:ext cx="381000" cy="15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10761663" y="343058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10761663" y="4910138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0" name="TextBox 189"/>
          <p:cNvSpPr txBox="1">
            <a:spLocks noChangeArrowheads="1"/>
          </p:cNvSpPr>
          <p:nvPr/>
        </p:nvSpPr>
        <p:spPr bwMode="auto">
          <a:xfrm>
            <a:off x="2286000" y="5745163"/>
            <a:ext cx="2476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Submit  </a:t>
            </a:r>
            <a:r>
              <a:rPr lang="en-US" altLang="zh-CN" sz="1200" dirty="0" err="1">
                <a:solidFill>
                  <a:srgbClr val="FF0000"/>
                </a:solidFill>
                <a:latin typeface="Calibri" pitchFamily="34" charset="0"/>
              </a:rPr>
              <a:t>Fuxi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 Job,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Map worker starts,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and </a:t>
            </a:r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map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() has been called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2" name="TextBox 191"/>
          <p:cNvSpPr txBox="1">
            <a:spLocks noChangeArrowheads="1"/>
          </p:cNvSpPr>
          <p:nvPr/>
        </p:nvSpPr>
        <p:spPr bwMode="auto">
          <a:xfrm>
            <a:off x="9912350" y="5734050"/>
            <a:ext cx="187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Reduce worker starts,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and  </a:t>
            </a:r>
            <a:r>
              <a:rPr lang="en-US" altLang="zh-CN" sz="1200" dirty="0" smtClean="0">
                <a:solidFill>
                  <a:srgbClr val="FF0000"/>
                </a:solidFill>
                <a:latin typeface="Calibri" pitchFamily="34" charset="0"/>
              </a:rPr>
              <a:t>reduce</a:t>
            </a:r>
            <a:r>
              <a:rPr lang="en-US" altLang="zh-CN" sz="1200" dirty="0">
                <a:solidFill>
                  <a:srgbClr val="FF0000"/>
                </a:solidFill>
                <a:latin typeface="Calibri" pitchFamily="34" charset="0"/>
              </a:rPr>
              <a:t>() has been called</a:t>
            </a:r>
            <a:endParaRPr lang="zh-CN" altLang="en-US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78063" y="2278063"/>
            <a:ext cx="2520950" cy="935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9" name="矩形 78"/>
          <p:cNvSpPr/>
          <p:nvPr/>
        </p:nvSpPr>
        <p:spPr>
          <a:xfrm>
            <a:off x="2278063" y="3502025"/>
            <a:ext cx="2520950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0" name="矩形 79"/>
          <p:cNvSpPr/>
          <p:nvPr/>
        </p:nvSpPr>
        <p:spPr>
          <a:xfrm>
            <a:off x="2278063" y="4725988"/>
            <a:ext cx="2520950" cy="9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1" name="矩形 80"/>
          <p:cNvSpPr/>
          <p:nvPr/>
        </p:nvSpPr>
        <p:spPr>
          <a:xfrm>
            <a:off x="9912350" y="2997200"/>
            <a:ext cx="1008063" cy="86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7" name="矩形 86"/>
          <p:cNvSpPr/>
          <p:nvPr/>
        </p:nvSpPr>
        <p:spPr>
          <a:xfrm>
            <a:off x="9912350" y="4510088"/>
            <a:ext cx="1008063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6" grpId="0"/>
      <p:bldP spid="52" grpId="0"/>
      <p:bldP spid="190" grpId="0"/>
      <p:bldP spid="192" grpId="0"/>
      <p:bldP spid="73" grpId="0" animBg="1"/>
      <p:bldP spid="79" grpId="0" animBg="1"/>
      <p:bldP spid="80" grpId="0" animBg="1"/>
      <p:bldP spid="81" grpId="0" animBg="1"/>
      <p:bldP spid="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5111750" cy="5443538"/>
          </a:xfrm>
        </p:spPr>
        <p:txBody>
          <a:bodyPr/>
          <a:lstStyle/>
          <a:p>
            <a:r>
              <a:rPr lang="en-US" altLang="zh-CN" sz="2400" smtClean="0"/>
              <a:t>map()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846" y="837506"/>
            <a:ext cx="4824536" cy="568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5111750" cy="5443538"/>
          </a:xfrm>
        </p:spPr>
        <p:txBody>
          <a:bodyPr/>
          <a:lstStyle/>
          <a:p>
            <a:r>
              <a:rPr lang="en-US" altLang="zh-CN" sz="2400" dirty="0" smtClean="0"/>
              <a:t>reduce()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846" y="765497"/>
            <a:ext cx="4680520" cy="571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44488" y="131763"/>
            <a:ext cx="10358437" cy="561975"/>
          </a:xfrm>
        </p:spPr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JOIN MapReduce</a:t>
            </a:r>
            <a:r>
              <a:rPr lang="zh-CN" altLang="en-US" sz="2800" dirty="0" smtClean="0"/>
              <a:t>实现（续）</a:t>
            </a:r>
            <a:endParaRPr lang="zh-CN" altLang="en-US" sz="2800" dirty="0"/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334963" y="923925"/>
            <a:ext cx="5111750" cy="5443538"/>
          </a:xfrm>
        </p:spPr>
        <p:txBody>
          <a:bodyPr/>
          <a:lstStyle/>
          <a:p>
            <a:r>
              <a:rPr lang="en-US" altLang="zh-CN" sz="2400" dirty="0" smtClean="0"/>
              <a:t>main()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734" y="765498"/>
            <a:ext cx="828092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实践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34566" y="981075"/>
            <a:ext cx="11449272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学堂在线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500" b="1" dirty="0" smtClean="0">
                <a:solidFill>
                  <a:srgbClr val="0088EE"/>
                </a:solidFill>
                <a:hlinkClick r:id="rId2"/>
              </a:rPr>
              <a:t>http://www.xuetangx.com/courses/TsinghuaX/60240202X/_/courseware/0e0dc4aa63154fcab1f5e7af20a5af82/f1b782c676644c15875d31d9e80fcc0b/</a:t>
            </a:r>
            <a:endParaRPr lang="en-US" altLang="zh-CN" sz="2500" b="1" dirty="0" smtClean="0">
              <a:solidFill>
                <a:srgbClr val="0088EE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0088E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982" y="2826427"/>
            <a:ext cx="7592318" cy="34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实践（续）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34566" y="981075"/>
            <a:ext cx="11449272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阿里云注册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500" b="1" dirty="0" smtClean="0">
                <a:solidFill>
                  <a:srgbClr val="0088EE"/>
                </a:solidFill>
              </a:rPr>
              <a:t>http://www.aliyun.com/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帮助与文档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&gt;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开放数据处理服务 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ODPS&gt;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快速开始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&gt;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编写</a:t>
            </a:r>
            <a:r>
              <a:rPr lang="en-US" altLang="zh-CN" sz="2800" b="1" dirty="0" err="1" smtClean="0">
                <a:solidFill>
                  <a:srgbClr val="0088EE"/>
                </a:solidFill>
              </a:rPr>
              <a:t>MapReduce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500" b="1" dirty="0" smtClean="0">
                <a:solidFill>
                  <a:srgbClr val="0088EE"/>
                </a:solidFill>
              </a:rPr>
              <a:t>http://help.aliyun.com/document_detail/odps/quick_start/Mapreduce.html?spm=5176.product8314999_odps.4.16.jkurQW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邮件申请加入到</a:t>
            </a:r>
            <a:r>
              <a:rPr lang="en-US" altLang="zh-CN" sz="2800" b="1" dirty="0" err="1" smtClean="0">
                <a:solidFill>
                  <a:srgbClr val="0088EE"/>
                </a:solidFill>
              </a:rPr>
              <a:t>open_bigdata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 project</a:t>
            </a:r>
          </a:p>
          <a:p>
            <a:pPr lvl="1">
              <a:lnSpc>
                <a:spcPct val="130000"/>
              </a:lnSpc>
            </a:pPr>
            <a:r>
              <a:rPr lang="en-US" altLang="zh-CN" sz="2500" b="1" dirty="0" smtClean="0">
                <a:solidFill>
                  <a:srgbClr val="0088EE"/>
                </a:solidFill>
              </a:rPr>
              <a:t>To</a:t>
            </a:r>
            <a:r>
              <a:rPr lang="zh-CN" altLang="en-US" sz="2500" b="1" dirty="0" smtClean="0">
                <a:solidFill>
                  <a:srgbClr val="0088EE"/>
                </a:solidFill>
              </a:rPr>
              <a:t>：</a:t>
            </a:r>
            <a:r>
              <a:rPr lang="en-US" altLang="zh-CN" sz="2500" b="1" dirty="0" smtClean="0">
                <a:solidFill>
                  <a:srgbClr val="0088EE"/>
                </a:solidFill>
              </a:rPr>
              <a:t>dejun.xiedj@alibaba-inc.com</a:t>
            </a:r>
            <a:endParaRPr lang="zh-CN" altLang="en-US" sz="2500" b="1" dirty="0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654550" y="2205038"/>
            <a:ext cx="27352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zh-CN" altLang="en-US" sz="2800" dirty="0" smtClean="0"/>
              <a:t>大纲</a:t>
            </a:r>
            <a:endParaRPr lang="zh-CN" altLang="en-US" sz="2800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717925" y="1196975"/>
            <a:ext cx="5113338" cy="467995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88EE"/>
                </a:solidFill>
              </a:rPr>
              <a:t>实践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2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内容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88EE"/>
                </a:solidFill>
              </a:rPr>
              <a:t>前序课程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rgbClr val="0088EE"/>
                </a:solidFill>
              </a:rPr>
              <a:t>ODPS </a:t>
            </a: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en-US" altLang="zh-CN" sz="3200" b="1" dirty="0" smtClean="0">
                <a:solidFill>
                  <a:srgbClr val="0088EE"/>
                </a:solidFill>
              </a:rPr>
              <a:t>JOIN </a:t>
            </a:r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实现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88EE"/>
                </a:solidFill>
              </a:rPr>
              <a:t>实践</a:t>
            </a:r>
            <a:endParaRPr lang="en-US" altLang="zh-CN" sz="3200" b="1" dirty="0" smtClean="0">
              <a:solidFill>
                <a:srgbClr val="0088E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7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实践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内容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126654" y="909514"/>
            <a:ext cx="9529737" cy="5445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编写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MR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完成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SQL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Group 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By+Left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 Outer Join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操作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INSERT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 smtClean="0">
                <a:solidFill>
                  <a:srgbClr val="AF5F00"/>
                </a:solidFill>
              </a:rPr>
              <a:t>OVERWRITE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gby_out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, count(*) </a:t>
            </a:r>
            <a:r>
              <a:rPr lang="en-US" altLang="zh-CN" sz="2400" dirty="0" err="1" smtClean="0"/>
              <a:t>cnt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BF00BF"/>
                </a:solidFill>
              </a:rPr>
              <a:t>FROM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smtClean="0"/>
              <a:t>orders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GROUP BY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 </a:t>
            </a:r>
            <a:r>
              <a:rPr lang="en-US" altLang="zh-CN" sz="2400" b="1" smtClean="0">
                <a:solidFill>
                  <a:srgbClr val="BF00BF"/>
                </a:solidFill>
              </a:rPr>
              <a:t>HAVING</a:t>
            </a:r>
            <a:r>
              <a:rPr lang="en-US" altLang="zh-CN" sz="2400" b="1" smtClean="0">
                <a:solidFill>
                  <a:srgbClr val="0088EE"/>
                </a:solidFill>
              </a:rPr>
              <a:t> </a:t>
            </a:r>
            <a:r>
              <a:rPr lang="en-US" altLang="zh-CN" sz="2400" smtClean="0"/>
              <a:t>count(*) </a:t>
            </a:r>
            <a:r>
              <a:rPr lang="en-US" altLang="zh-CN" sz="2400" dirty="0" smtClean="0"/>
              <a:t>&gt;= </a:t>
            </a:r>
            <a:r>
              <a:rPr lang="en-US" altLang="zh-CN" sz="2400" b="1" dirty="0" smtClean="0">
                <a:solidFill>
                  <a:srgbClr val="B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;</a:t>
            </a:r>
          </a:p>
          <a:p>
            <a:pPr lvl="1">
              <a:buNone/>
            </a:pPr>
            <a:endParaRPr lang="en-US" altLang="zh-CN" sz="2400" b="1" dirty="0" smtClean="0">
              <a:solidFill>
                <a:srgbClr val="0088EE"/>
              </a:solidFill>
            </a:endParaRP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INSERT OVERWRITE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TABLE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join_out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AF5F00"/>
                </a:solidFill>
              </a:rPr>
              <a:t>SELECT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c.customer_name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o.order_id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BF00BF"/>
                </a:solidFill>
              </a:rPr>
              <a:t>FROM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smtClean="0"/>
              <a:t>customers c 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  LEFT OUTER JOIN </a:t>
            </a:r>
            <a:r>
              <a:rPr lang="en-US" altLang="zh-CN" sz="2400" dirty="0" smtClean="0"/>
              <a:t>orders o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rgbClr val="0088EE"/>
                </a:solidFill>
              </a:rPr>
              <a:t>    </a:t>
            </a:r>
            <a:r>
              <a:rPr lang="en-US" altLang="zh-CN" sz="2400" b="1" dirty="0" smtClean="0">
                <a:solidFill>
                  <a:srgbClr val="BF00BF"/>
                </a:solidFill>
              </a:rPr>
              <a:t>ON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c.customer_id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o.customer_id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AF5F00"/>
                </a:solidFill>
              </a:rPr>
              <a:t>AND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 </a:t>
            </a:r>
            <a:r>
              <a:rPr lang="en-US" altLang="zh-CN" sz="2400" dirty="0" err="1" smtClean="0"/>
              <a:t>c.country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BF0000"/>
                </a:solidFill>
              </a:rPr>
              <a:t>'UK'</a:t>
            </a:r>
            <a:r>
              <a:rPr lang="en-US" altLang="zh-CN" sz="2400" b="1" dirty="0" smtClean="0">
                <a:solidFill>
                  <a:srgbClr val="0088EE"/>
                </a:solidFill>
              </a:rPr>
              <a:t>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zh-CN" altLang="en-US" sz="2800" dirty="0" smtClean="0"/>
              <a:t>前序课程</a:t>
            </a:r>
            <a:endParaRPr lang="zh-CN" altLang="en-US" sz="2800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206774" y="909514"/>
            <a:ext cx="6192838" cy="544512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编程模型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编程接⼝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MapReduce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例⼦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 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WordCount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关系型计算基本原理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分布式环境中的连接计算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分布式环境中的聚合计算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dirty="0" smtClean="0">
              <a:solidFill>
                <a:srgbClr val="FFC000"/>
              </a:solidFill>
            </a:endParaRPr>
          </a:p>
        </p:txBody>
      </p:sp>
      <p:sp>
        <p:nvSpPr>
          <p:cNvPr id="19460" name="内容占位符 2"/>
          <p:cNvSpPr>
            <a:spLocks/>
          </p:cNvSpPr>
          <p:nvPr/>
        </p:nvSpPr>
        <p:spPr bwMode="auto">
          <a:xfrm>
            <a:off x="1341438" y="981075"/>
            <a:ext cx="61928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分布式编程模型的设计与演化</a:t>
            </a:r>
            <a:endParaRPr lang="en-US" altLang="zh-CN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6700" indent="-266700" defTabSz="712788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en-US" altLang="zh-CN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dirty="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引擎的设计与实现</a:t>
            </a:r>
            <a:endParaRPr lang="en-US" altLang="zh-CN" sz="2800" b="1" dirty="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9438" lvl="1" indent="-222250" defTabSz="712788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endParaRPr lang="zh-CN" altLang="en-US" sz="2800" dirty="0" smtClean="0"/>
          </a:p>
        </p:txBody>
      </p:sp>
      <p:sp>
        <p:nvSpPr>
          <p:cNvPr id="12" name="圓角矩形 15"/>
          <p:cNvSpPr>
            <a:spLocks noChangeArrowheads="1"/>
          </p:cNvSpPr>
          <p:nvPr/>
        </p:nvSpPr>
        <p:spPr bwMode="auto">
          <a:xfrm>
            <a:off x="694606" y="936997"/>
            <a:ext cx="11088688" cy="2151062"/>
          </a:xfrm>
          <a:prstGeom prst="roundRect">
            <a:avLst>
              <a:gd name="adj" fmla="val 6866"/>
            </a:avLst>
          </a:prstGeom>
          <a:solidFill>
            <a:srgbClr val="D9D9D9">
              <a:alpha val="54901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endParaRPr lang="zh-CN" altLang="zh-CN" sz="1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766614" y="1009005"/>
            <a:ext cx="10656888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2400" dirty="0" smtClean="0">
                <a:solidFill>
                  <a:srgbClr val="0088EE"/>
                </a:solidFill>
              </a:rPr>
              <a:t>是</a:t>
            </a:r>
            <a:r>
              <a:rPr lang="en-US" altLang="zh-CN" sz="2400" dirty="0" smtClean="0">
                <a:solidFill>
                  <a:srgbClr val="0088EE"/>
                </a:solidFill>
              </a:rPr>
              <a:t>Google</a:t>
            </a:r>
            <a:r>
              <a:rPr lang="zh-CN" altLang="en-US" sz="2400" dirty="0" smtClean="0">
                <a:solidFill>
                  <a:srgbClr val="0088EE"/>
                </a:solidFill>
              </a:rPr>
              <a:t>提出的一个软件架构，用于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大规模数据集</a:t>
            </a:r>
            <a:r>
              <a:rPr lang="zh-CN" altLang="en-US" sz="2400" dirty="0" smtClean="0">
                <a:solidFill>
                  <a:srgbClr val="0088EE"/>
                </a:solidFill>
              </a:rPr>
              <a:t>（大于</a:t>
            </a:r>
            <a:r>
              <a:rPr lang="en-US" altLang="zh-CN" sz="2400" dirty="0" smtClean="0">
                <a:solidFill>
                  <a:srgbClr val="0088EE"/>
                </a:solidFill>
              </a:rPr>
              <a:t>1TB</a:t>
            </a:r>
            <a:r>
              <a:rPr lang="zh-CN" altLang="en-US" sz="2400" dirty="0" smtClean="0">
                <a:solidFill>
                  <a:srgbClr val="0088EE"/>
                </a:solidFill>
              </a:rPr>
              <a:t>）的并行运算。概念“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（映射</a:t>
            </a:r>
            <a:r>
              <a:rPr lang="zh-CN" altLang="en-US" sz="2400" dirty="0" smtClean="0">
                <a:solidFill>
                  <a:srgbClr val="0088EE"/>
                </a:solidFill>
              </a:rPr>
              <a:t>）”和“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（归纳</a:t>
            </a:r>
            <a:r>
              <a:rPr lang="zh-CN" altLang="en-US" sz="2400" dirty="0" smtClean="0">
                <a:solidFill>
                  <a:srgbClr val="0088EE"/>
                </a:solidFill>
              </a:rPr>
              <a:t>）”，及他们的主要思想，都是从函数式编程语言借来的，还有从矢量编程语言借来的特性。</a:t>
            </a:r>
            <a:r>
              <a:rPr lang="en-US" altLang="zh-CN" sz="2400" dirty="0" smtClean="0">
                <a:solidFill>
                  <a:srgbClr val="FFC000"/>
                </a:solidFill>
              </a:rPr>
              <a:t>【</a:t>
            </a:r>
            <a:r>
              <a:rPr lang="zh-CN" altLang="en-US" sz="2400" dirty="0" smtClean="0">
                <a:solidFill>
                  <a:srgbClr val="FFC000"/>
                </a:solidFill>
              </a:rPr>
              <a:t>维基百科</a:t>
            </a:r>
            <a:r>
              <a:rPr lang="en-US" altLang="zh-CN" sz="2400" dirty="0" smtClean="0">
                <a:solidFill>
                  <a:srgbClr val="FFC000"/>
                </a:solidFill>
              </a:rPr>
              <a:t>】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详细过程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en-US" altLang="zh-CN" sz="2400" dirty="0" smtClean="0">
                <a:solidFill>
                  <a:srgbClr val="FFC000"/>
                </a:solidFill>
              </a:rPr>
              <a:t>/Shuffle(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Partition&amp;Sort</a:t>
            </a:r>
            <a:r>
              <a:rPr lang="en-US" altLang="zh-CN" sz="2400" dirty="0" smtClean="0">
                <a:solidFill>
                  <a:srgbClr val="FFC000"/>
                </a:solidFill>
              </a:rPr>
              <a:t>/Copy/Merge)/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典型应用场景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日志分析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数据查询（离线分布式关系型计算）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C000"/>
                </a:solidFill>
              </a:rPr>
              <a:t>数据仓库</a:t>
            </a:r>
            <a:r>
              <a:rPr lang="en-US" altLang="zh-CN" sz="2400" dirty="0" smtClean="0">
                <a:solidFill>
                  <a:srgbClr val="FFC000"/>
                </a:solidFill>
              </a:rPr>
              <a:t>ETL</a:t>
            </a:r>
            <a:r>
              <a:rPr lang="zh-CN" altLang="en-US" sz="2400" dirty="0" smtClean="0">
                <a:solidFill>
                  <a:srgbClr val="FFC000"/>
                </a:solidFill>
              </a:rPr>
              <a:t>过程（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Extract-Transform-Load</a:t>
            </a:r>
            <a:r>
              <a:rPr lang="zh-CN" altLang="en-US" sz="2400" dirty="0" smtClean="0">
                <a:solidFill>
                  <a:srgbClr val="FFC000"/>
                </a:solidFill>
              </a:rPr>
              <a:t>）等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（续）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34963" y="923925"/>
            <a:ext cx="11592891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一个通俗的例子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r>
              <a:rPr lang="en-US" altLang="zh-CN" sz="2800" b="1" dirty="0" err="1" smtClean="0">
                <a:solidFill>
                  <a:srgbClr val="0088EE"/>
                </a:solidFill>
              </a:rPr>
              <a:t>MapReduce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 explained in 41 words</a:t>
            </a:r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Goal: count the number of books in the library.</a:t>
            </a:r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Map: You count up shelf #1, I count up shelf #2.</a:t>
            </a:r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(The more people we get, the faster this part goes. )</a:t>
            </a:r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Reduce: We all get together and add up our individual counts.</a:t>
            </a: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（续）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334963" y="923925"/>
            <a:ext cx="5759450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中间结果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数据以何种方式聚集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0088EE"/>
              </a:solidFill>
            </a:endParaRPr>
          </a:p>
          <a:p>
            <a:r>
              <a:rPr lang="en-US" altLang="zh-CN" sz="2800" b="1" dirty="0" err="1" smtClean="0">
                <a:solidFill>
                  <a:srgbClr val="0088EE"/>
                </a:solidFill>
              </a:rPr>
              <a:t>WordCount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伪代码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来自</a:t>
            </a:r>
            <a:r>
              <a:rPr lang="en-US" altLang="zh-CN" sz="2400" dirty="0" smtClean="0">
                <a:solidFill>
                  <a:srgbClr val="FFC000"/>
                </a:solidFill>
              </a:rPr>
              <a:t>《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MapReduce</a:t>
            </a:r>
            <a:r>
              <a:rPr lang="en-US" altLang="zh-CN" sz="2400" dirty="0" smtClean="0">
                <a:solidFill>
                  <a:srgbClr val="FFC000"/>
                </a:solidFill>
              </a:rPr>
              <a:t>:</a:t>
            </a:r>
            <a:r>
              <a:rPr lang="zh-CN" altLang="en-US" sz="2400" dirty="0" smtClean="0">
                <a:solidFill>
                  <a:srgbClr val="FFC000"/>
                </a:solidFill>
              </a:rPr>
              <a:t>大规模集群上的简单数据处理方式</a:t>
            </a:r>
            <a:r>
              <a:rPr lang="en-US" altLang="zh-CN" sz="2400" dirty="0" smtClean="0">
                <a:solidFill>
                  <a:srgbClr val="FFC000"/>
                </a:solidFill>
              </a:rPr>
              <a:t>》</a:t>
            </a: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框架负责分布式执行、</a:t>
            </a:r>
            <a:r>
              <a:rPr lang="en-US" altLang="zh-CN" sz="2400" dirty="0" smtClean="0">
                <a:solidFill>
                  <a:srgbClr val="FFC000"/>
                </a:solidFill>
              </a:rPr>
              <a:t>Shuffle</a:t>
            </a:r>
          </a:p>
          <a:p>
            <a:pPr lvl="1">
              <a:buNone/>
            </a:pP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400" b="1" dirty="0" smtClean="0">
              <a:solidFill>
                <a:srgbClr val="FFC000"/>
              </a:solidFill>
            </a:endParaRPr>
          </a:p>
          <a:p>
            <a:endParaRPr lang="en-US" altLang="zh-CN" sz="2400" dirty="0" smtClean="0"/>
          </a:p>
          <a:p>
            <a:pPr lvl="1"/>
            <a:endParaRPr lang="en-US" altLang="zh-CN" sz="2100" dirty="0" smtClean="0"/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338" y="1629594"/>
            <a:ext cx="5314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06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</a:rPr>
              <a:t>MapReduce</a:t>
            </a:r>
            <a:r>
              <a:rPr lang="zh-CN" altLang="en-US" sz="2800" dirty="0" smtClean="0">
                <a:solidFill>
                  <a:prstClr val="white"/>
                </a:solidFill>
              </a:rPr>
              <a:t>（续）</a:t>
            </a:r>
            <a:endParaRPr lang="en-US" altLang="zh-CN" sz="2000" dirty="0" smtClean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99997" y="2256359"/>
            <a:ext cx="2885418" cy="647851"/>
            <a:chOff x="0" y="-1"/>
            <a:chExt cx="2885796" cy="647701"/>
          </a:xfrm>
        </p:grpSpPr>
        <p:sp>
          <p:nvSpPr>
            <p:cNvPr id="36070" name="Shape 107"/>
            <p:cNvSpPr>
              <a:spLocks noChangeArrowheads="1"/>
            </p:cNvSpPr>
            <p:nvPr/>
          </p:nvSpPr>
          <p:spPr bwMode="auto">
            <a:xfrm>
              <a:off x="0" y="-1"/>
              <a:ext cx="2759079" cy="647701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71" name="Shape 108"/>
            <p:cNvSpPr>
              <a:spLocks noChangeArrowheads="1"/>
            </p:cNvSpPr>
            <p:nvPr/>
          </p:nvSpPr>
          <p:spPr bwMode="auto">
            <a:xfrm>
              <a:off x="46505" y="11429"/>
              <a:ext cx="2839291" cy="61541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world</a:t>
              </a: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Hello alibaba and taobao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88886" y="3775950"/>
            <a:ext cx="2778440" cy="940230"/>
            <a:chOff x="0" y="0"/>
            <a:chExt cx="2777917" cy="939824"/>
          </a:xfrm>
        </p:grpSpPr>
        <p:sp>
          <p:nvSpPr>
            <p:cNvPr id="36068" name="Shape 110"/>
            <p:cNvSpPr>
              <a:spLocks noChangeArrowheads="1"/>
            </p:cNvSpPr>
            <p:nvPr/>
          </p:nvSpPr>
          <p:spPr bwMode="auto">
            <a:xfrm>
              <a:off x="0" y="0"/>
              <a:ext cx="2710588" cy="925328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69" name="Shape 111"/>
            <p:cNvSpPr>
              <a:spLocks noChangeArrowheads="1"/>
            </p:cNvSpPr>
            <p:nvPr/>
          </p:nvSpPr>
          <p:spPr bwMode="auto">
            <a:xfrm>
              <a:off x="11655" y="16893"/>
              <a:ext cx="2766262" cy="92293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cloud computing</a:t>
              </a: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taobao and alibaba</a:t>
              </a: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world cup 2014</a:t>
              </a: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934916" y="5640105"/>
            <a:ext cx="2088878" cy="654202"/>
            <a:chOff x="0" y="-6351"/>
            <a:chExt cx="2089150" cy="654051"/>
          </a:xfrm>
        </p:grpSpPr>
        <p:sp>
          <p:nvSpPr>
            <p:cNvPr id="36066" name="Shape 113"/>
            <p:cNvSpPr>
              <a:spLocks noChangeArrowheads="1"/>
            </p:cNvSpPr>
            <p:nvPr/>
          </p:nvSpPr>
          <p:spPr bwMode="auto">
            <a:xfrm>
              <a:off x="0" y="0"/>
              <a:ext cx="2089150" cy="647700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67" name="Shape 114"/>
            <p:cNvSpPr>
              <a:spLocks noChangeArrowheads="1"/>
            </p:cNvSpPr>
            <p:nvPr/>
          </p:nvSpPr>
          <p:spPr bwMode="auto">
            <a:xfrm>
              <a:off x="0" y="-6351"/>
              <a:ext cx="1867742" cy="61541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cup</a:t>
              </a: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cloud computing</a:t>
              </a:r>
            </a:p>
          </p:txBody>
        </p:sp>
      </p:grpSp>
      <p:sp>
        <p:nvSpPr>
          <p:cNvPr id="116" name="Shape 116"/>
          <p:cNvSpPr>
            <a:spLocks noChangeArrowheads="1"/>
          </p:cNvSpPr>
          <p:nvPr/>
        </p:nvSpPr>
        <p:spPr bwMode="auto">
          <a:xfrm>
            <a:off x="3430142" y="4028421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271413" y="1259179"/>
            <a:ext cx="820630" cy="30777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000" kern="0">
                <a:solidFill>
                  <a:sysClr val="windowText" lastClr="000000"/>
                </a:solidFill>
              </a:rPr>
              <a:t>Map</a:t>
            </a:r>
          </a:p>
        </p:txBody>
      </p: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063471" y="1781586"/>
            <a:ext cx="971424" cy="307777"/>
            <a:chOff x="0" y="-31751"/>
            <a:chExt cx="971550" cy="308526"/>
          </a:xfrm>
        </p:grpSpPr>
        <p:sp>
          <p:nvSpPr>
            <p:cNvPr id="36064" name="Shape 118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65" name="Shape 119"/>
            <p:cNvSpPr>
              <a:spLocks noChangeArrowheads="1"/>
            </p:cNvSpPr>
            <p:nvPr/>
          </p:nvSpPr>
          <p:spPr bwMode="auto">
            <a:xfrm>
              <a:off x="73447" y="-31751"/>
              <a:ext cx="800003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4063471" y="1997538"/>
            <a:ext cx="971424" cy="358858"/>
            <a:chOff x="0" y="-31749"/>
            <a:chExt cx="971550" cy="358140"/>
          </a:xfrm>
        </p:grpSpPr>
        <p:sp>
          <p:nvSpPr>
            <p:cNvPr id="36062" name="Shape 12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63" name="Shape 122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4063471" y="2213487"/>
            <a:ext cx="971424" cy="307777"/>
            <a:chOff x="0" y="-31750"/>
            <a:chExt cx="971550" cy="307161"/>
          </a:xfrm>
        </p:grpSpPr>
        <p:sp>
          <p:nvSpPr>
            <p:cNvPr id="36060" name="Shape 1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61" name="Shape 125"/>
            <p:cNvSpPr>
              <a:spLocks noChangeArrowheads="1"/>
            </p:cNvSpPr>
            <p:nvPr/>
          </p:nvSpPr>
          <p:spPr bwMode="auto">
            <a:xfrm>
              <a:off x="73447" y="-31750"/>
              <a:ext cx="800003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4030137" y="2431025"/>
            <a:ext cx="1041952" cy="307777"/>
            <a:chOff x="-34490" y="-31751"/>
            <a:chExt cx="1042806" cy="308526"/>
          </a:xfrm>
        </p:grpSpPr>
        <p:sp>
          <p:nvSpPr>
            <p:cNvPr id="36058" name="Shape 12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59" name="Shape 128"/>
            <p:cNvSpPr>
              <a:spLocks noChangeArrowheads="1"/>
            </p:cNvSpPr>
            <p:nvPr/>
          </p:nvSpPr>
          <p:spPr bwMode="auto">
            <a:xfrm>
              <a:off x="-34490" y="-31751"/>
              <a:ext cx="104280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063471" y="2645387"/>
            <a:ext cx="971424" cy="307777"/>
            <a:chOff x="0" y="-31750"/>
            <a:chExt cx="971550" cy="307161"/>
          </a:xfrm>
        </p:grpSpPr>
        <p:sp>
          <p:nvSpPr>
            <p:cNvPr id="36056" name="Shape 13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57" name="Shape 131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0" name="Group 135"/>
          <p:cNvGrpSpPr>
            <a:grpSpLocks/>
          </p:cNvGrpSpPr>
          <p:nvPr/>
        </p:nvGrpSpPr>
        <p:grpSpPr bwMode="auto">
          <a:xfrm>
            <a:off x="4050772" y="2862925"/>
            <a:ext cx="997068" cy="307777"/>
            <a:chOff x="-12445" y="-31751"/>
            <a:chExt cx="996686" cy="308526"/>
          </a:xfrm>
        </p:grpSpPr>
        <p:sp>
          <p:nvSpPr>
            <p:cNvPr id="36054" name="Shape 13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55" name="Shape 134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11" name="Group 138"/>
          <p:cNvGrpSpPr>
            <a:grpSpLocks/>
          </p:cNvGrpSpPr>
          <p:nvPr/>
        </p:nvGrpSpPr>
        <p:grpSpPr bwMode="auto">
          <a:xfrm>
            <a:off x="4030137" y="3294825"/>
            <a:ext cx="1041952" cy="307777"/>
            <a:chOff x="-34490" y="-31750"/>
            <a:chExt cx="1042806" cy="307161"/>
          </a:xfrm>
        </p:grpSpPr>
        <p:sp>
          <p:nvSpPr>
            <p:cNvPr id="36052" name="Shape 13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53" name="Shape 137"/>
            <p:cNvSpPr>
              <a:spLocks noChangeArrowheads="1"/>
            </p:cNvSpPr>
            <p:nvPr/>
          </p:nvSpPr>
          <p:spPr bwMode="auto">
            <a:xfrm>
              <a:off x="-34490" y="-31750"/>
              <a:ext cx="104280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2" name="Group 141"/>
          <p:cNvGrpSpPr>
            <a:grpSpLocks/>
          </p:cNvGrpSpPr>
          <p:nvPr/>
        </p:nvGrpSpPr>
        <p:grpSpPr bwMode="auto">
          <a:xfrm>
            <a:off x="4063471" y="3510775"/>
            <a:ext cx="971424" cy="307777"/>
            <a:chOff x="0" y="-31750"/>
            <a:chExt cx="971550" cy="307161"/>
          </a:xfrm>
        </p:grpSpPr>
        <p:sp>
          <p:nvSpPr>
            <p:cNvPr id="36050" name="Shape 13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51" name="Shape 140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13" name="Group 144"/>
          <p:cNvGrpSpPr>
            <a:grpSpLocks/>
          </p:cNvGrpSpPr>
          <p:nvPr/>
        </p:nvGrpSpPr>
        <p:grpSpPr bwMode="auto">
          <a:xfrm>
            <a:off x="4050773" y="3728313"/>
            <a:ext cx="1396216" cy="307777"/>
            <a:chOff x="44718" y="-31750"/>
            <a:chExt cx="1395786" cy="307161"/>
          </a:xfrm>
        </p:grpSpPr>
        <p:sp>
          <p:nvSpPr>
            <p:cNvPr id="36048" name="Shape 142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49" name="Shape 143"/>
            <p:cNvSpPr>
              <a:spLocks noChangeArrowheads="1"/>
            </p:cNvSpPr>
            <p:nvPr/>
          </p:nvSpPr>
          <p:spPr bwMode="auto">
            <a:xfrm>
              <a:off x="44718" y="-31750"/>
              <a:ext cx="139578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4050772" y="3944262"/>
            <a:ext cx="997068" cy="307777"/>
            <a:chOff x="-12445" y="-31751"/>
            <a:chExt cx="996686" cy="308526"/>
          </a:xfrm>
        </p:grpSpPr>
        <p:sp>
          <p:nvSpPr>
            <p:cNvPr id="36046" name="Shape 14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47" name="Shape 146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15" name="Group 150"/>
          <p:cNvGrpSpPr>
            <a:grpSpLocks/>
          </p:cNvGrpSpPr>
          <p:nvPr/>
        </p:nvGrpSpPr>
        <p:grpSpPr bwMode="auto">
          <a:xfrm>
            <a:off x="4063471" y="4158625"/>
            <a:ext cx="971424" cy="307777"/>
            <a:chOff x="0" y="-31750"/>
            <a:chExt cx="971550" cy="307161"/>
          </a:xfrm>
        </p:grpSpPr>
        <p:sp>
          <p:nvSpPr>
            <p:cNvPr id="36044" name="Shape 14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45" name="Shape 149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6" name="Group 153"/>
          <p:cNvGrpSpPr>
            <a:grpSpLocks/>
          </p:cNvGrpSpPr>
          <p:nvPr/>
        </p:nvGrpSpPr>
        <p:grpSpPr bwMode="auto">
          <a:xfrm>
            <a:off x="4030137" y="4374575"/>
            <a:ext cx="1041952" cy="307777"/>
            <a:chOff x="-34490" y="-31750"/>
            <a:chExt cx="1042806" cy="307161"/>
          </a:xfrm>
        </p:grpSpPr>
        <p:sp>
          <p:nvSpPr>
            <p:cNvPr id="36042" name="Shape 15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43" name="Shape 152"/>
            <p:cNvSpPr>
              <a:spLocks noChangeArrowheads="1"/>
            </p:cNvSpPr>
            <p:nvPr/>
          </p:nvSpPr>
          <p:spPr bwMode="auto">
            <a:xfrm>
              <a:off x="-34490" y="-31750"/>
              <a:ext cx="104280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7" name="Group 156"/>
          <p:cNvGrpSpPr>
            <a:grpSpLocks/>
          </p:cNvGrpSpPr>
          <p:nvPr/>
        </p:nvGrpSpPr>
        <p:grpSpPr bwMode="auto">
          <a:xfrm>
            <a:off x="4063471" y="4590525"/>
            <a:ext cx="971424" cy="307777"/>
            <a:chOff x="0" y="-31750"/>
            <a:chExt cx="971550" cy="307161"/>
          </a:xfrm>
        </p:grpSpPr>
        <p:sp>
          <p:nvSpPr>
            <p:cNvPr id="36040" name="Shape 15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41" name="Shape 155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8" name="Group 159"/>
          <p:cNvGrpSpPr>
            <a:grpSpLocks/>
          </p:cNvGrpSpPr>
          <p:nvPr/>
        </p:nvGrpSpPr>
        <p:grpSpPr bwMode="auto">
          <a:xfrm>
            <a:off x="4063471" y="4806475"/>
            <a:ext cx="971424" cy="307777"/>
            <a:chOff x="0" y="-31750"/>
            <a:chExt cx="971550" cy="307161"/>
          </a:xfrm>
        </p:grpSpPr>
        <p:sp>
          <p:nvSpPr>
            <p:cNvPr id="36038" name="Shape 15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39" name="Shape 158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19" name="Group 162"/>
          <p:cNvGrpSpPr>
            <a:grpSpLocks/>
          </p:cNvGrpSpPr>
          <p:nvPr/>
        </p:nvGrpSpPr>
        <p:grpSpPr bwMode="auto">
          <a:xfrm>
            <a:off x="4063471" y="5022425"/>
            <a:ext cx="971424" cy="307777"/>
            <a:chOff x="0" y="-31750"/>
            <a:chExt cx="971550" cy="307161"/>
          </a:xfrm>
        </p:grpSpPr>
        <p:sp>
          <p:nvSpPr>
            <p:cNvPr id="36036" name="Shape 16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37" name="Shape 161"/>
            <p:cNvSpPr>
              <a:spLocks noChangeArrowheads="1"/>
            </p:cNvSpPr>
            <p:nvPr/>
          </p:nvSpPr>
          <p:spPr bwMode="auto">
            <a:xfrm>
              <a:off x="99567" y="-31750"/>
              <a:ext cx="783971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20" name="Group 165"/>
          <p:cNvGrpSpPr>
            <a:grpSpLocks/>
          </p:cNvGrpSpPr>
          <p:nvPr/>
        </p:nvGrpSpPr>
        <p:grpSpPr bwMode="auto">
          <a:xfrm>
            <a:off x="4063471" y="5455913"/>
            <a:ext cx="971424" cy="307777"/>
            <a:chOff x="0" y="-31750"/>
            <a:chExt cx="971550" cy="307161"/>
          </a:xfrm>
        </p:grpSpPr>
        <p:sp>
          <p:nvSpPr>
            <p:cNvPr id="36034" name="Shape 16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35" name="Shape 164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1" name="Group 168"/>
          <p:cNvGrpSpPr>
            <a:grpSpLocks/>
          </p:cNvGrpSpPr>
          <p:nvPr/>
        </p:nvGrpSpPr>
        <p:grpSpPr bwMode="auto">
          <a:xfrm>
            <a:off x="4063471" y="5671863"/>
            <a:ext cx="971424" cy="307777"/>
            <a:chOff x="0" y="-31750"/>
            <a:chExt cx="971550" cy="307161"/>
          </a:xfrm>
        </p:grpSpPr>
        <p:sp>
          <p:nvSpPr>
            <p:cNvPr id="36032" name="Shape 16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33" name="Shape 167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2" name="Group 171"/>
          <p:cNvGrpSpPr>
            <a:grpSpLocks/>
          </p:cNvGrpSpPr>
          <p:nvPr/>
        </p:nvGrpSpPr>
        <p:grpSpPr bwMode="auto">
          <a:xfrm>
            <a:off x="4063471" y="5887813"/>
            <a:ext cx="971424" cy="307777"/>
            <a:chOff x="0" y="-31750"/>
            <a:chExt cx="971550" cy="307161"/>
          </a:xfrm>
        </p:grpSpPr>
        <p:sp>
          <p:nvSpPr>
            <p:cNvPr id="36030" name="Shape 16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31" name="Shape 170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1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5374574" y="1340161"/>
            <a:ext cx="1584728" cy="307777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wrap="square"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lang="en-US" sz="2000" i="0" kern="0" dirty="0" err="1" smtClean="0">
                <a:solidFill>
                  <a:sysClr val="windowText" lastClr="000000"/>
                </a:solidFill>
              </a:rPr>
              <a:t>Partition&amp;</a:t>
            </a:r>
            <a:r>
              <a:rPr sz="2000" i="0" kern="0" dirty="0" err="1" smtClean="0">
                <a:solidFill>
                  <a:sysClr val="windowText" lastClr="000000"/>
                </a:solidFill>
              </a:rPr>
              <a:t>Sort</a:t>
            </a:r>
            <a:endParaRPr sz="2000" i="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175"/>
          <p:cNvGrpSpPr>
            <a:grpSpLocks/>
          </p:cNvGrpSpPr>
          <p:nvPr/>
        </p:nvGrpSpPr>
        <p:grpSpPr bwMode="auto">
          <a:xfrm>
            <a:off x="5952350" y="2061642"/>
            <a:ext cx="969837" cy="357271"/>
            <a:chOff x="0" y="-31696"/>
            <a:chExt cx="969899" cy="357531"/>
          </a:xfrm>
        </p:grpSpPr>
        <p:sp>
          <p:nvSpPr>
            <p:cNvPr id="36028" name="Shape 173"/>
            <p:cNvSpPr>
              <a:spLocks noChangeArrowheads="1"/>
            </p:cNvSpPr>
            <p:nvPr/>
          </p:nvSpPr>
          <p:spPr bwMode="auto">
            <a:xfrm>
              <a:off x="0" y="38511"/>
              <a:ext cx="969900" cy="21711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29" name="Shape 174"/>
            <p:cNvSpPr>
              <a:spLocks noChangeArrowheads="1"/>
            </p:cNvSpPr>
            <p:nvPr/>
          </p:nvSpPr>
          <p:spPr bwMode="auto">
            <a:xfrm>
              <a:off x="73323" y="-31697"/>
              <a:ext cx="823254" cy="35753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 dirty="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4" name="Group 178"/>
          <p:cNvGrpSpPr>
            <a:grpSpLocks/>
          </p:cNvGrpSpPr>
          <p:nvPr/>
        </p:nvGrpSpPr>
        <p:grpSpPr bwMode="auto">
          <a:xfrm>
            <a:off x="5950763" y="2276004"/>
            <a:ext cx="971424" cy="307777"/>
            <a:chOff x="0" y="-31750"/>
            <a:chExt cx="971550" cy="307161"/>
          </a:xfrm>
        </p:grpSpPr>
        <p:sp>
          <p:nvSpPr>
            <p:cNvPr id="36026" name="Shape 17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27" name="Shape 177"/>
            <p:cNvSpPr>
              <a:spLocks noChangeArrowheads="1"/>
            </p:cNvSpPr>
            <p:nvPr/>
          </p:nvSpPr>
          <p:spPr bwMode="auto">
            <a:xfrm>
              <a:off x="73447" y="-31750"/>
              <a:ext cx="800003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5" name="Group 181"/>
          <p:cNvGrpSpPr>
            <a:grpSpLocks/>
          </p:cNvGrpSpPr>
          <p:nvPr/>
        </p:nvGrpSpPr>
        <p:grpSpPr bwMode="auto">
          <a:xfrm>
            <a:off x="5915842" y="2493541"/>
            <a:ext cx="1041952" cy="307777"/>
            <a:chOff x="-34490" y="-31751"/>
            <a:chExt cx="1041217" cy="308526"/>
          </a:xfrm>
        </p:grpSpPr>
        <p:sp>
          <p:nvSpPr>
            <p:cNvPr id="36024" name="Shape 179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25" name="Shape 180"/>
            <p:cNvSpPr>
              <a:spLocks noChangeArrowheads="1"/>
            </p:cNvSpPr>
            <p:nvPr/>
          </p:nvSpPr>
          <p:spPr bwMode="auto">
            <a:xfrm>
              <a:off x="-34490" y="-31751"/>
              <a:ext cx="104121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 err="1">
                  <a:solidFill>
                    <a:srgbClr val="000000"/>
                  </a:solidFill>
                </a:rPr>
                <a:t>alibaba</a:t>
              </a:r>
              <a:r>
                <a:rPr lang="en-US" altLang="zh-CN" sz="2000" dirty="0">
                  <a:solidFill>
                    <a:srgbClr val="000000"/>
                  </a:solidFill>
                </a:rPr>
                <a:t> 1</a:t>
              </a:r>
            </a:p>
          </p:txBody>
        </p:sp>
      </p:grpSp>
      <p:grpSp>
        <p:nvGrpSpPr>
          <p:cNvPr id="26" name="Group 184"/>
          <p:cNvGrpSpPr>
            <a:grpSpLocks/>
          </p:cNvGrpSpPr>
          <p:nvPr/>
        </p:nvGrpSpPr>
        <p:grpSpPr bwMode="auto">
          <a:xfrm>
            <a:off x="5950763" y="1773610"/>
            <a:ext cx="971424" cy="307777"/>
            <a:chOff x="0" y="-31750"/>
            <a:chExt cx="971550" cy="307161"/>
          </a:xfrm>
        </p:grpSpPr>
        <p:sp>
          <p:nvSpPr>
            <p:cNvPr id="36022" name="Shape 182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23" name="Shape 183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7" name="Group 187"/>
          <p:cNvGrpSpPr>
            <a:grpSpLocks/>
          </p:cNvGrpSpPr>
          <p:nvPr/>
        </p:nvGrpSpPr>
        <p:grpSpPr bwMode="auto">
          <a:xfrm>
            <a:off x="5938064" y="2708088"/>
            <a:ext cx="997068" cy="307777"/>
            <a:chOff x="-12445" y="-31751"/>
            <a:chExt cx="996686" cy="308526"/>
          </a:xfrm>
        </p:grpSpPr>
        <p:sp>
          <p:nvSpPr>
            <p:cNvPr id="36020" name="Shape 18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21" name="Shape 186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 err="1">
                  <a:solidFill>
                    <a:srgbClr val="000000"/>
                  </a:solidFill>
                </a:rPr>
                <a:t>taobao</a:t>
              </a:r>
              <a:r>
                <a:rPr lang="en-US" altLang="zh-CN" sz="2000" dirty="0">
                  <a:solidFill>
                    <a:srgbClr val="000000"/>
                  </a:solidFill>
                </a:rPr>
                <a:t> 1</a:t>
              </a:r>
            </a:p>
          </p:txBody>
        </p:sp>
      </p:grpSp>
      <p:grpSp>
        <p:nvGrpSpPr>
          <p:cNvPr id="28" name="Group 190"/>
          <p:cNvGrpSpPr>
            <a:grpSpLocks/>
          </p:cNvGrpSpPr>
          <p:nvPr/>
        </p:nvGrpSpPr>
        <p:grpSpPr bwMode="auto">
          <a:xfrm>
            <a:off x="5950763" y="2922451"/>
            <a:ext cx="971424" cy="307777"/>
            <a:chOff x="0" y="-31750"/>
            <a:chExt cx="971550" cy="307161"/>
          </a:xfrm>
        </p:grpSpPr>
        <p:sp>
          <p:nvSpPr>
            <p:cNvPr id="36018" name="Shape 18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19" name="Shape 189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9" name="Group 193"/>
          <p:cNvGrpSpPr>
            <a:grpSpLocks/>
          </p:cNvGrpSpPr>
          <p:nvPr/>
        </p:nvGrpSpPr>
        <p:grpSpPr bwMode="auto">
          <a:xfrm>
            <a:off x="5950763" y="3266033"/>
            <a:ext cx="971424" cy="307777"/>
            <a:chOff x="0" y="-31750"/>
            <a:chExt cx="971550" cy="307161"/>
          </a:xfrm>
        </p:grpSpPr>
        <p:sp>
          <p:nvSpPr>
            <p:cNvPr id="36016" name="Shape 1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17" name="Shape 192"/>
            <p:cNvSpPr>
              <a:spLocks noChangeArrowheads="1"/>
            </p:cNvSpPr>
            <p:nvPr/>
          </p:nvSpPr>
          <p:spPr bwMode="auto">
            <a:xfrm>
              <a:off x="99567" y="-31750"/>
              <a:ext cx="783971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30" name="Group 196"/>
          <p:cNvGrpSpPr>
            <a:grpSpLocks/>
          </p:cNvGrpSpPr>
          <p:nvPr/>
        </p:nvGrpSpPr>
        <p:grpSpPr bwMode="auto">
          <a:xfrm>
            <a:off x="5915842" y="3985598"/>
            <a:ext cx="1041952" cy="307777"/>
            <a:chOff x="-34490" y="-31750"/>
            <a:chExt cx="1041217" cy="307161"/>
          </a:xfrm>
        </p:grpSpPr>
        <p:sp>
          <p:nvSpPr>
            <p:cNvPr id="36014" name="Shape 1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15" name="Shape 195"/>
            <p:cNvSpPr>
              <a:spLocks noChangeArrowheads="1"/>
            </p:cNvSpPr>
            <p:nvPr/>
          </p:nvSpPr>
          <p:spPr bwMode="auto">
            <a:xfrm>
              <a:off x="-34490" y="-31750"/>
              <a:ext cx="104121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31" name="Group 199"/>
          <p:cNvGrpSpPr>
            <a:grpSpLocks/>
          </p:cNvGrpSpPr>
          <p:nvPr/>
        </p:nvGrpSpPr>
        <p:grpSpPr bwMode="auto">
          <a:xfrm>
            <a:off x="5950763" y="3482057"/>
            <a:ext cx="971424" cy="307777"/>
            <a:chOff x="0" y="-31750"/>
            <a:chExt cx="971550" cy="307161"/>
          </a:xfrm>
        </p:grpSpPr>
        <p:sp>
          <p:nvSpPr>
            <p:cNvPr id="36012" name="Shape 1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13" name="Shape 198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36072" name="Group 202"/>
          <p:cNvGrpSpPr>
            <a:grpSpLocks/>
          </p:cNvGrpSpPr>
          <p:nvPr/>
        </p:nvGrpSpPr>
        <p:grpSpPr bwMode="auto">
          <a:xfrm>
            <a:off x="5915842" y="4201622"/>
            <a:ext cx="1041952" cy="307777"/>
            <a:chOff x="-34490" y="-31750"/>
            <a:chExt cx="1041217" cy="307161"/>
          </a:xfrm>
        </p:grpSpPr>
        <p:sp>
          <p:nvSpPr>
            <p:cNvPr id="36010" name="Shape 20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11" name="Shape 201"/>
            <p:cNvSpPr>
              <a:spLocks noChangeArrowheads="1"/>
            </p:cNvSpPr>
            <p:nvPr/>
          </p:nvSpPr>
          <p:spPr bwMode="auto">
            <a:xfrm>
              <a:off x="-34490" y="-31750"/>
              <a:ext cx="104121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36073" name="Group 205"/>
          <p:cNvGrpSpPr>
            <a:grpSpLocks/>
          </p:cNvGrpSpPr>
          <p:nvPr/>
        </p:nvGrpSpPr>
        <p:grpSpPr bwMode="auto">
          <a:xfrm>
            <a:off x="5950763" y="3698081"/>
            <a:ext cx="971424" cy="307777"/>
            <a:chOff x="0" y="-31750"/>
            <a:chExt cx="971550" cy="307161"/>
          </a:xfrm>
        </p:grpSpPr>
        <p:sp>
          <p:nvSpPr>
            <p:cNvPr id="36008" name="Shape 20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09" name="Shape 204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36074" name="Group 208"/>
          <p:cNvGrpSpPr>
            <a:grpSpLocks/>
          </p:cNvGrpSpPr>
          <p:nvPr/>
        </p:nvGrpSpPr>
        <p:grpSpPr bwMode="auto">
          <a:xfrm>
            <a:off x="5942826" y="4418383"/>
            <a:ext cx="1396216" cy="307777"/>
            <a:chOff x="48879" y="-31750"/>
            <a:chExt cx="1397410" cy="307161"/>
          </a:xfrm>
        </p:grpSpPr>
        <p:sp>
          <p:nvSpPr>
            <p:cNvPr id="36006" name="Shape 206"/>
            <p:cNvSpPr>
              <a:spLocks noChangeArrowheads="1"/>
            </p:cNvSpPr>
            <p:nvPr/>
          </p:nvSpPr>
          <p:spPr bwMode="auto">
            <a:xfrm>
              <a:off x="57111" y="39370"/>
              <a:ext cx="1349777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07" name="Shape 207"/>
            <p:cNvSpPr>
              <a:spLocks noChangeArrowheads="1"/>
            </p:cNvSpPr>
            <p:nvPr/>
          </p:nvSpPr>
          <p:spPr bwMode="auto">
            <a:xfrm>
              <a:off x="48879" y="-31750"/>
              <a:ext cx="1397410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36075" name="Group 211"/>
          <p:cNvGrpSpPr>
            <a:grpSpLocks/>
          </p:cNvGrpSpPr>
          <p:nvPr/>
        </p:nvGrpSpPr>
        <p:grpSpPr bwMode="auto">
          <a:xfrm>
            <a:off x="5950763" y="4634333"/>
            <a:ext cx="971424" cy="307777"/>
            <a:chOff x="0" y="-31750"/>
            <a:chExt cx="971550" cy="307161"/>
          </a:xfrm>
        </p:grpSpPr>
        <p:sp>
          <p:nvSpPr>
            <p:cNvPr id="36004" name="Shape 20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05" name="Shape 210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36076" name="Group 214"/>
          <p:cNvGrpSpPr>
            <a:grpSpLocks/>
          </p:cNvGrpSpPr>
          <p:nvPr/>
        </p:nvGrpSpPr>
        <p:grpSpPr bwMode="auto">
          <a:xfrm>
            <a:off x="5938064" y="4851872"/>
            <a:ext cx="997068" cy="307777"/>
            <a:chOff x="-12445" y="-31751"/>
            <a:chExt cx="996686" cy="308526"/>
          </a:xfrm>
        </p:grpSpPr>
        <p:sp>
          <p:nvSpPr>
            <p:cNvPr id="36002" name="Shape 212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03" name="Shape 213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36077" name="Group 217"/>
          <p:cNvGrpSpPr>
            <a:grpSpLocks/>
          </p:cNvGrpSpPr>
          <p:nvPr/>
        </p:nvGrpSpPr>
        <p:grpSpPr bwMode="auto">
          <a:xfrm>
            <a:off x="5950763" y="5066233"/>
            <a:ext cx="971424" cy="307777"/>
            <a:chOff x="0" y="-31750"/>
            <a:chExt cx="971550" cy="307161"/>
          </a:xfrm>
        </p:grpSpPr>
        <p:sp>
          <p:nvSpPr>
            <p:cNvPr id="36000" name="Shape 21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001" name="Shape 216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36078" name="Group 220"/>
          <p:cNvGrpSpPr>
            <a:grpSpLocks/>
          </p:cNvGrpSpPr>
          <p:nvPr/>
        </p:nvGrpSpPr>
        <p:grpSpPr bwMode="auto">
          <a:xfrm>
            <a:off x="5950763" y="5446018"/>
            <a:ext cx="971424" cy="307777"/>
            <a:chOff x="0" y="-31750"/>
            <a:chExt cx="971550" cy="307161"/>
          </a:xfrm>
        </p:grpSpPr>
        <p:sp>
          <p:nvSpPr>
            <p:cNvPr id="35998" name="Shape 21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99" name="Shape 219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36079" name="Group 223"/>
          <p:cNvGrpSpPr>
            <a:grpSpLocks/>
          </p:cNvGrpSpPr>
          <p:nvPr/>
        </p:nvGrpSpPr>
        <p:grpSpPr bwMode="auto">
          <a:xfrm>
            <a:off x="5912669" y="5712499"/>
            <a:ext cx="1396216" cy="307777"/>
            <a:chOff x="17640" y="-31750"/>
            <a:chExt cx="1395787" cy="308526"/>
          </a:xfrm>
        </p:grpSpPr>
        <p:sp>
          <p:nvSpPr>
            <p:cNvPr id="35996" name="Shape 221"/>
            <p:cNvSpPr>
              <a:spLocks noChangeArrowheads="1"/>
            </p:cNvSpPr>
            <p:nvPr/>
          </p:nvSpPr>
          <p:spPr bwMode="auto">
            <a:xfrm>
              <a:off x="57111" y="39370"/>
              <a:ext cx="1287298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97" name="Shape 222"/>
            <p:cNvSpPr>
              <a:spLocks noChangeArrowheads="1"/>
            </p:cNvSpPr>
            <p:nvPr/>
          </p:nvSpPr>
          <p:spPr bwMode="auto">
            <a:xfrm>
              <a:off x="17640" y="-31750"/>
              <a:ext cx="139578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36080" name="Group 226"/>
          <p:cNvGrpSpPr>
            <a:grpSpLocks/>
          </p:cNvGrpSpPr>
          <p:nvPr/>
        </p:nvGrpSpPr>
        <p:grpSpPr bwMode="auto">
          <a:xfrm>
            <a:off x="5950763" y="5930036"/>
            <a:ext cx="971424" cy="307777"/>
            <a:chOff x="0" y="-31750"/>
            <a:chExt cx="971550" cy="307161"/>
          </a:xfrm>
        </p:grpSpPr>
        <p:sp>
          <p:nvSpPr>
            <p:cNvPr id="35994" name="Shape 2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95" name="Shape 225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36081" name="Group 229"/>
          <p:cNvGrpSpPr>
            <a:grpSpLocks/>
          </p:cNvGrpSpPr>
          <p:nvPr/>
        </p:nvGrpSpPr>
        <p:grpSpPr bwMode="auto">
          <a:xfrm>
            <a:off x="5950763" y="6145986"/>
            <a:ext cx="971424" cy="307777"/>
            <a:chOff x="0" y="-31750"/>
            <a:chExt cx="971550" cy="307161"/>
          </a:xfrm>
        </p:grpSpPr>
        <p:sp>
          <p:nvSpPr>
            <p:cNvPr id="35992" name="Shape 22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93" name="Shape 228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7111074" y="1176610"/>
            <a:ext cx="1079359" cy="615553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sz="2000" i="0" kern="0">
                <a:solidFill>
                  <a:sysClr val="windowText" lastClr="000000"/>
                </a:solidFill>
              </a:rPr>
              <a:t>Shuffle &amp; merge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5280926" y="4006191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36082" name="Group 234"/>
          <p:cNvGrpSpPr>
            <a:grpSpLocks/>
          </p:cNvGrpSpPr>
          <p:nvPr/>
        </p:nvGrpSpPr>
        <p:grpSpPr bwMode="auto">
          <a:xfrm>
            <a:off x="8452337" y="2005478"/>
            <a:ext cx="971424" cy="358858"/>
            <a:chOff x="0" y="-31749"/>
            <a:chExt cx="971550" cy="358140"/>
          </a:xfrm>
        </p:grpSpPr>
        <p:sp>
          <p:nvSpPr>
            <p:cNvPr id="35990" name="Shape 232"/>
            <p:cNvSpPr>
              <a:spLocks noChangeArrowheads="1"/>
            </p:cNvSpPr>
            <p:nvPr/>
          </p:nvSpPr>
          <p:spPr bwMode="auto">
            <a:xfrm>
              <a:off x="0" y="647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91" name="Shape 233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36083" name="Group 237"/>
          <p:cNvGrpSpPr>
            <a:grpSpLocks/>
          </p:cNvGrpSpPr>
          <p:nvPr/>
        </p:nvGrpSpPr>
        <p:grpSpPr bwMode="auto">
          <a:xfrm>
            <a:off x="8452337" y="1754594"/>
            <a:ext cx="971424" cy="307777"/>
            <a:chOff x="0" y="-31750"/>
            <a:chExt cx="971550" cy="308526"/>
          </a:xfrm>
        </p:grpSpPr>
        <p:sp>
          <p:nvSpPr>
            <p:cNvPr id="35988" name="Shape 23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89" name="Shape 236"/>
            <p:cNvSpPr>
              <a:spLocks noChangeArrowheads="1"/>
            </p:cNvSpPr>
            <p:nvPr/>
          </p:nvSpPr>
          <p:spPr bwMode="auto">
            <a:xfrm>
              <a:off x="99567" y="-31750"/>
              <a:ext cx="783971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36084" name="Group 240"/>
          <p:cNvGrpSpPr>
            <a:grpSpLocks/>
          </p:cNvGrpSpPr>
          <p:nvPr/>
        </p:nvGrpSpPr>
        <p:grpSpPr bwMode="auto">
          <a:xfrm>
            <a:off x="8452337" y="2245244"/>
            <a:ext cx="971424" cy="307777"/>
            <a:chOff x="0" y="-31750"/>
            <a:chExt cx="971550" cy="307161"/>
          </a:xfrm>
        </p:grpSpPr>
        <p:sp>
          <p:nvSpPr>
            <p:cNvPr id="35986" name="Shape 23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87" name="Shape 239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36085" name="Group 243"/>
          <p:cNvGrpSpPr>
            <a:grpSpLocks/>
          </p:cNvGrpSpPr>
          <p:nvPr/>
        </p:nvGrpSpPr>
        <p:grpSpPr bwMode="auto">
          <a:xfrm>
            <a:off x="8452337" y="2548527"/>
            <a:ext cx="971424" cy="307777"/>
            <a:chOff x="0" y="-31750"/>
            <a:chExt cx="971550" cy="308526"/>
          </a:xfrm>
        </p:grpSpPr>
        <p:sp>
          <p:nvSpPr>
            <p:cNvPr id="35984" name="Shape 24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85" name="Shape 242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36086" name="Group 246"/>
          <p:cNvGrpSpPr>
            <a:grpSpLocks/>
          </p:cNvGrpSpPr>
          <p:nvPr/>
        </p:nvGrpSpPr>
        <p:grpSpPr bwMode="auto">
          <a:xfrm>
            <a:off x="8452337" y="2762888"/>
            <a:ext cx="971424" cy="307777"/>
            <a:chOff x="0" y="-31750"/>
            <a:chExt cx="971550" cy="308526"/>
          </a:xfrm>
        </p:grpSpPr>
        <p:sp>
          <p:nvSpPr>
            <p:cNvPr id="35982" name="Shape 24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83" name="Shape 245"/>
            <p:cNvSpPr>
              <a:spLocks noChangeArrowheads="1"/>
            </p:cNvSpPr>
            <p:nvPr/>
          </p:nvSpPr>
          <p:spPr bwMode="auto">
            <a:xfrm>
              <a:off x="61560" y="-31750"/>
              <a:ext cx="82725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36087" name="Group 249"/>
          <p:cNvGrpSpPr>
            <a:grpSpLocks/>
          </p:cNvGrpSpPr>
          <p:nvPr/>
        </p:nvGrpSpPr>
        <p:grpSpPr bwMode="auto">
          <a:xfrm>
            <a:off x="8419003" y="3701319"/>
            <a:ext cx="1041952" cy="307777"/>
            <a:chOff x="-34490" y="-31751"/>
            <a:chExt cx="1042805" cy="307161"/>
          </a:xfrm>
        </p:grpSpPr>
        <p:sp>
          <p:nvSpPr>
            <p:cNvPr id="35980" name="Shape 24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81" name="Shape 248"/>
            <p:cNvSpPr>
              <a:spLocks noChangeArrowheads="1"/>
            </p:cNvSpPr>
            <p:nvPr/>
          </p:nvSpPr>
          <p:spPr bwMode="auto">
            <a:xfrm>
              <a:off x="-34490" y="-31751"/>
              <a:ext cx="1042805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36088" name="Group 252"/>
          <p:cNvGrpSpPr>
            <a:grpSpLocks/>
          </p:cNvGrpSpPr>
          <p:nvPr/>
        </p:nvGrpSpPr>
        <p:grpSpPr bwMode="auto">
          <a:xfrm>
            <a:off x="8452337" y="3196378"/>
            <a:ext cx="971424" cy="307777"/>
            <a:chOff x="0" y="-31751"/>
            <a:chExt cx="971550" cy="307161"/>
          </a:xfrm>
        </p:grpSpPr>
        <p:sp>
          <p:nvSpPr>
            <p:cNvPr id="35978" name="Shape 250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79" name="Shape 251"/>
            <p:cNvSpPr>
              <a:spLocks noChangeArrowheads="1"/>
            </p:cNvSpPr>
            <p:nvPr/>
          </p:nvSpPr>
          <p:spPr bwMode="auto">
            <a:xfrm>
              <a:off x="73447" y="-31751"/>
              <a:ext cx="800003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36089" name="Group 255"/>
          <p:cNvGrpSpPr>
            <a:grpSpLocks/>
          </p:cNvGrpSpPr>
          <p:nvPr/>
        </p:nvGrpSpPr>
        <p:grpSpPr bwMode="auto">
          <a:xfrm>
            <a:off x="8452337" y="3412327"/>
            <a:ext cx="971424" cy="307777"/>
            <a:chOff x="0" y="-31750"/>
            <a:chExt cx="971550" cy="308526"/>
          </a:xfrm>
        </p:grpSpPr>
        <p:sp>
          <p:nvSpPr>
            <p:cNvPr id="35976" name="Shape 25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77" name="Shape 254"/>
            <p:cNvSpPr>
              <a:spLocks noChangeArrowheads="1"/>
            </p:cNvSpPr>
            <p:nvPr/>
          </p:nvSpPr>
          <p:spPr bwMode="auto">
            <a:xfrm>
              <a:off x="73447" y="-31750"/>
              <a:ext cx="800003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36090" name="Group 258"/>
          <p:cNvGrpSpPr>
            <a:grpSpLocks/>
          </p:cNvGrpSpPr>
          <p:nvPr/>
        </p:nvGrpSpPr>
        <p:grpSpPr bwMode="auto">
          <a:xfrm>
            <a:off x="8419003" y="3917269"/>
            <a:ext cx="1041952" cy="307777"/>
            <a:chOff x="-34490" y="-31750"/>
            <a:chExt cx="1042805" cy="308526"/>
          </a:xfrm>
        </p:grpSpPr>
        <p:sp>
          <p:nvSpPr>
            <p:cNvPr id="35974" name="Shape 25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75" name="Shape 257"/>
            <p:cNvSpPr>
              <a:spLocks noChangeArrowheads="1"/>
            </p:cNvSpPr>
            <p:nvPr/>
          </p:nvSpPr>
          <p:spPr bwMode="auto">
            <a:xfrm>
              <a:off x="-34490" y="-31750"/>
              <a:ext cx="1042805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36091" name="Group 261"/>
          <p:cNvGrpSpPr>
            <a:grpSpLocks/>
          </p:cNvGrpSpPr>
          <p:nvPr/>
        </p:nvGrpSpPr>
        <p:grpSpPr bwMode="auto">
          <a:xfrm>
            <a:off x="8419003" y="4133219"/>
            <a:ext cx="1041952" cy="307777"/>
            <a:chOff x="-34490" y="-31750"/>
            <a:chExt cx="1042805" cy="308526"/>
          </a:xfrm>
        </p:grpSpPr>
        <p:sp>
          <p:nvSpPr>
            <p:cNvPr id="35972" name="Shape 25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73" name="Shape 260"/>
            <p:cNvSpPr>
              <a:spLocks noChangeArrowheads="1"/>
            </p:cNvSpPr>
            <p:nvPr/>
          </p:nvSpPr>
          <p:spPr bwMode="auto">
            <a:xfrm>
              <a:off x="-34490" y="-31750"/>
              <a:ext cx="1042805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36092" name="Group 264"/>
          <p:cNvGrpSpPr>
            <a:grpSpLocks/>
          </p:cNvGrpSpPr>
          <p:nvPr/>
        </p:nvGrpSpPr>
        <p:grpSpPr bwMode="auto">
          <a:xfrm>
            <a:off x="8409481" y="4420622"/>
            <a:ext cx="1388884" cy="307777"/>
            <a:chOff x="14418" y="-31751"/>
            <a:chExt cx="1389129" cy="308526"/>
          </a:xfrm>
        </p:grpSpPr>
        <p:sp>
          <p:nvSpPr>
            <p:cNvPr id="35970" name="Shape 262"/>
            <p:cNvSpPr>
              <a:spLocks noChangeArrowheads="1"/>
            </p:cNvSpPr>
            <p:nvPr/>
          </p:nvSpPr>
          <p:spPr bwMode="auto">
            <a:xfrm>
              <a:off x="57111" y="39370"/>
              <a:ext cx="1241176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71" name="Shape 263"/>
            <p:cNvSpPr>
              <a:spLocks noChangeArrowheads="1"/>
            </p:cNvSpPr>
            <p:nvPr/>
          </p:nvSpPr>
          <p:spPr bwMode="auto">
            <a:xfrm>
              <a:off x="14418" y="-31751"/>
              <a:ext cx="1389129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36093" name="Group 267"/>
          <p:cNvGrpSpPr>
            <a:grpSpLocks/>
          </p:cNvGrpSpPr>
          <p:nvPr/>
        </p:nvGrpSpPr>
        <p:grpSpPr bwMode="auto">
          <a:xfrm>
            <a:off x="8412655" y="4636572"/>
            <a:ext cx="1417455" cy="307777"/>
            <a:chOff x="16514" y="-31750"/>
            <a:chExt cx="1418143" cy="308526"/>
          </a:xfrm>
        </p:grpSpPr>
        <p:sp>
          <p:nvSpPr>
            <p:cNvPr id="35968" name="Shape 265"/>
            <p:cNvSpPr>
              <a:spLocks noChangeArrowheads="1"/>
            </p:cNvSpPr>
            <p:nvPr/>
          </p:nvSpPr>
          <p:spPr bwMode="auto">
            <a:xfrm>
              <a:off x="57111" y="39370"/>
              <a:ext cx="1240135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69" name="Shape 266"/>
            <p:cNvSpPr>
              <a:spLocks noChangeArrowheads="1"/>
            </p:cNvSpPr>
            <p:nvPr/>
          </p:nvSpPr>
          <p:spPr bwMode="auto">
            <a:xfrm>
              <a:off x="16514" y="-31750"/>
              <a:ext cx="1418143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36094" name="Group 270"/>
          <p:cNvGrpSpPr>
            <a:grpSpLocks/>
          </p:cNvGrpSpPr>
          <p:nvPr/>
        </p:nvGrpSpPr>
        <p:grpSpPr bwMode="auto">
          <a:xfrm>
            <a:off x="8455512" y="4933504"/>
            <a:ext cx="971424" cy="307777"/>
            <a:chOff x="0" y="-31750"/>
            <a:chExt cx="971550" cy="308526"/>
          </a:xfrm>
        </p:grpSpPr>
        <p:sp>
          <p:nvSpPr>
            <p:cNvPr id="35966" name="Shape 26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67" name="Shape 269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36095" name="Group 273"/>
          <p:cNvGrpSpPr>
            <a:grpSpLocks/>
          </p:cNvGrpSpPr>
          <p:nvPr/>
        </p:nvGrpSpPr>
        <p:grpSpPr bwMode="auto">
          <a:xfrm>
            <a:off x="8452337" y="5141514"/>
            <a:ext cx="971424" cy="307777"/>
            <a:chOff x="0" y="-31750"/>
            <a:chExt cx="971550" cy="308526"/>
          </a:xfrm>
        </p:grpSpPr>
        <p:sp>
          <p:nvSpPr>
            <p:cNvPr id="35964" name="Shape 27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65" name="Shape 272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96" name="Group 276"/>
          <p:cNvGrpSpPr>
            <a:grpSpLocks/>
          </p:cNvGrpSpPr>
          <p:nvPr/>
        </p:nvGrpSpPr>
        <p:grpSpPr bwMode="auto">
          <a:xfrm>
            <a:off x="8439638" y="5427331"/>
            <a:ext cx="997068" cy="307777"/>
            <a:chOff x="-12445" y="-31751"/>
            <a:chExt cx="996686" cy="307161"/>
          </a:xfrm>
        </p:grpSpPr>
        <p:sp>
          <p:nvSpPr>
            <p:cNvPr id="35962" name="Shape 27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63" name="Shape 275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97" name="Group 279"/>
          <p:cNvGrpSpPr>
            <a:grpSpLocks/>
          </p:cNvGrpSpPr>
          <p:nvPr/>
        </p:nvGrpSpPr>
        <p:grpSpPr bwMode="auto">
          <a:xfrm>
            <a:off x="8439638" y="5643281"/>
            <a:ext cx="997068" cy="307777"/>
            <a:chOff x="-12445" y="-31751"/>
            <a:chExt cx="996686" cy="307161"/>
          </a:xfrm>
        </p:grpSpPr>
        <p:sp>
          <p:nvSpPr>
            <p:cNvPr id="35960" name="Shape 27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61" name="Shape 278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98" name="Group 282"/>
          <p:cNvGrpSpPr>
            <a:grpSpLocks/>
          </p:cNvGrpSpPr>
          <p:nvPr/>
        </p:nvGrpSpPr>
        <p:grpSpPr bwMode="auto">
          <a:xfrm>
            <a:off x="8452337" y="5933861"/>
            <a:ext cx="971424" cy="307777"/>
            <a:chOff x="0" y="-31750"/>
            <a:chExt cx="971550" cy="308526"/>
          </a:xfrm>
        </p:grpSpPr>
        <p:sp>
          <p:nvSpPr>
            <p:cNvPr id="35958" name="Shape 28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59" name="Shape 281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99" name="Group 285"/>
          <p:cNvGrpSpPr>
            <a:grpSpLocks/>
          </p:cNvGrpSpPr>
          <p:nvPr/>
        </p:nvGrpSpPr>
        <p:grpSpPr bwMode="auto">
          <a:xfrm>
            <a:off x="8452337" y="6149811"/>
            <a:ext cx="971424" cy="307777"/>
            <a:chOff x="0" y="-31750"/>
            <a:chExt cx="971550" cy="308526"/>
          </a:xfrm>
        </p:grpSpPr>
        <p:sp>
          <p:nvSpPr>
            <p:cNvPr id="35956" name="Shape 28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57" name="Shape 284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00" name="Group 288"/>
          <p:cNvGrpSpPr>
            <a:grpSpLocks/>
          </p:cNvGrpSpPr>
          <p:nvPr/>
        </p:nvGrpSpPr>
        <p:grpSpPr bwMode="auto">
          <a:xfrm>
            <a:off x="8452337" y="6365761"/>
            <a:ext cx="971424" cy="307777"/>
            <a:chOff x="0" y="-31750"/>
            <a:chExt cx="971550" cy="308526"/>
          </a:xfrm>
        </p:grpSpPr>
        <p:sp>
          <p:nvSpPr>
            <p:cNvPr id="35954" name="Shape 28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55" name="Shape 287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89" name="Shape 289"/>
          <p:cNvSpPr>
            <a:spLocks noChangeArrowheads="1"/>
          </p:cNvSpPr>
          <p:nvPr/>
        </p:nvSpPr>
        <p:spPr bwMode="auto">
          <a:xfrm>
            <a:off x="8380909" y="1753006"/>
            <a:ext cx="1115868" cy="1368742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90" name="Shape 290"/>
          <p:cNvSpPr>
            <a:spLocks noChangeArrowheads="1"/>
          </p:cNvSpPr>
          <p:nvPr/>
        </p:nvSpPr>
        <p:spPr bwMode="auto">
          <a:xfrm>
            <a:off x="8380910" y="3194790"/>
            <a:ext cx="1363485" cy="3528242"/>
          </a:xfrm>
          <a:prstGeom prst="roundRect">
            <a:avLst>
              <a:gd name="adj" fmla="val 13648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101" name="Group 293"/>
          <p:cNvGrpSpPr>
            <a:grpSpLocks/>
          </p:cNvGrpSpPr>
          <p:nvPr/>
        </p:nvGrpSpPr>
        <p:grpSpPr bwMode="auto">
          <a:xfrm>
            <a:off x="10466612" y="2224602"/>
            <a:ext cx="971424" cy="307777"/>
            <a:chOff x="0" y="-31750"/>
            <a:chExt cx="971550" cy="308526"/>
          </a:xfrm>
        </p:grpSpPr>
        <p:sp>
          <p:nvSpPr>
            <p:cNvPr id="35952" name="Shape 2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53" name="Shape 292"/>
            <p:cNvSpPr>
              <a:spLocks noChangeArrowheads="1"/>
            </p:cNvSpPr>
            <p:nvPr/>
          </p:nvSpPr>
          <p:spPr bwMode="auto">
            <a:xfrm>
              <a:off x="153145" y="-31750"/>
              <a:ext cx="641284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and 2</a:t>
              </a:r>
            </a:p>
          </p:txBody>
        </p:sp>
      </p:grpSp>
      <p:grpSp>
        <p:nvGrpSpPr>
          <p:cNvPr id="102" name="Group 296"/>
          <p:cNvGrpSpPr>
            <a:grpSpLocks/>
          </p:cNvGrpSpPr>
          <p:nvPr/>
        </p:nvGrpSpPr>
        <p:grpSpPr bwMode="auto">
          <a:xfrm>
            <a:off x="10460263" y="1918144"/>
            <a:ext cx="971424" cy="307777"/>
            <a:chOff x="0" y="-31750"/>
            <a:chExt cx="971550" cy="307161"/>
          </a:xfrm>
        </p:grpSpPr>
        <p:sp>
          <p:nvSpPr>
            <p:cNvPr id="35950" name="Shape 2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51" name="Shape 295"/>
            <p:cNvSpPr>
              <a:spLocks noChangeArrowheads="1"/>
            </p:cNvSpPr>
            <p:nvPr/>
          </p:nvSpPr>
          <p:spPr bwMode="auto">
            <a:xfrm>
              <a:off x="99567" y="-31750"/>
              <a:ext cx="783971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103" name="Group 299"/>
          <p:cNvGrpSpPr>
            <a:grpSpLocks/>
          </p:cNvGrpSpPr>
          <p:nvPr/>
        </p:nvGrpSpPr>
        <p:grpSpPr bwMode="auto">
          <a:xfrm>
            <a:off x="10460263" y="2496127"/>
            <a:ext cx="1002261" cy="307777"/>
            <a:chOff x="0" y="-31750"/>
            <a:chExt cx="1001948" cy="307161"/>
          </a:xfrm>
        </p:grpSpPr>
        <p:sp>
          <p:nvSpPr>
            <p:cNvPr id="35948" name="Shape 2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49" name="Shape 298"/>
            <p:cNvSpPr>
              <a:spLocks noChangeArrowheads="1"/>
            </p:cNvSpPr>
            <p:nvPr/>
          </p:nvSpPr>
          <p:spPr bwMode="auto">
            <a:xfrm>
              <a:off x="175056" y="-31750"/>
              <a:ext cx="826892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cloud 2</a:t>
              </a:r>
            </a:p>
          </p:txBody>
        </p:sp>
      </p:grpSp>
      <p:sp>
        <p:nvSpPr>
          <p:cNvPr id="300" name="Shape 300"/>
          <p:cNvSpPr>
            <a:spLocks noChangeArrowheads="1"/>
          </p:cNvSpPr>
          <p:nvPr/>
        </p:nvSpPr>
        <p:spPr bwMode="auto">
          <a:xfrm>
            <a:off x="10388835" y="1918145"/>
            <a:ext cx="1115867" cy="1008296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104" name="Group 303"/>
          <p:cNvGrpSpPr>
            <a:grpSpLocks/>
          </p:cNvGrpSpPr>
          <p:nvPr/>
        </p:nvGrpSpPr>
        <p:grpSpPr bwMode="auto">
          <a:xfrm>
            <a:off x="10425342" y="4296769"/>
            <a:ext cx="1041952" cy="307777"/>
            <a:chOff x="-34490" y="-31751"/>
            <a:chExt cx="1041217" cy="308526"/>
          </a:xfrm>
        </p:grpSpPr>
        <p:sp>
          <p:nvSpPr>
            <p:cNvPr id="35946" name="Shape 301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47" name="Shape 302"/>
            <p:cNvSpPr>
              <a:spLocks noChangeArrowheads="1"/>
            </p:cNvSpPr>
            <p:nvPr/>
          </p:nvSpPr>
          <p:spPr bwMode="auto">
            <a:xfrm>
              <a:off x="-34490" y="-31751"/>
              <a:ext cx="1041217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alibaba 3</a:t>
              </a:r>
            </a:p>
          </p:txBody>
        </p:sp>
      </p:grpSp>
      <p:grpSp>
        <p:nvGrpSpPr>
          <p:cNvPr id="105" name="Group 306"/>
          <p:cNvGrpSpPr>
            <a:grpSpLocks/>
          </p:cNvGrpSpPr>
          <p:nvPr/>
        </p:nvGrpSpPr>
        <p:grpSpPr bwMode="auto">
          <a:xfrm>
            <a:off x="10460263" y="4009366"/>
            <a:ext cx="971424" cy="307777"/>
            <a:chOff x="0" y="-31751"/>
            <a:chExt cx="971550" cy="308526"/>
          </a:xfrm>
        </p:grpSpPr>
        <p:sp>
          <p:nvSpPr>
            <p:cNvPr id="35944" name="Shape 30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45" name="Shape 305"/>
            <p:cNvSpPr>
              <a:spLocks noChangeArrowheads="1"/>
            </p:cNvSpPr>
            <p:nvPr/>
          </p:nvSpPr>
          <p:spPr bwMode="auto">
            <a:xfrm>
              <a:off x="73447" y="-31751"/>
              <a:ext cx="800003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Hello 2</a:t>
              </a:r>
            </a:p>
          </p:txBody>
        </p:sp>
      </p:grpSp>
      <p:grpSp>
        <p:nvGrpSpPr>
          <p:cNvPr id="106" name="Group 309"/>
          <p:cNvGrpSpPr>
            <a:grpSpLocks/>
          </p:cNvGrpSpPr>
          <p:nvPr/>
        </p:nvGrpSpPr>
        <p:grpSpPr bwMode="auto">
          <a:xfrm>
            <a:off x="10372962" y="4584174"/>
            <a:ext cx="1396216" cy="307777"/>
            <a:chOff x="-29523" y="-31750"/>
            <a:chExt cx="1395787" cy="307161"/>
          </a:xfrm>
        </p:grpSpPr>
        <p:sp>
          <p:nvSpPr>
            <p:cNvPr id="35942" name="Shape 307"/>
            <p:cNvSpPr>
              <a:spLocks noChangeArrowheads="1"/>
            </p:cNvSpPr>
            <p:nvPr/>
          </p:nvSpPr>
          <p:spPr bwMode="auto">
            <a:xfrm>
              <a:off x="57111" y="39370"/>
              <a:ext cx="1192973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43" name="Shape 308"/>
            <p:cNvSpPr>
              <a:spLocks noChangeArrowheads="1"/>
            </p:cNvSpPr>
            <p:nvPr/>
          </p:nvSpPr>
          <p:spPr bwMode="auto">
            <a:xfrm>
              <a:off x="-29523" y="-31750"/>
              <a:ext cx="139578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2</a:t>
              </a:r>
            </a:p>
          </p:txBody>
        </p:sp>
      </p:grpSp>
      <p:grpSp>
        <p:nvGrpSpPr>
          <p:cNvPr id="107" name="Group 312"/>
          <p:cNvGrpSpPr>
            <a:grpSpLocks/>
          </p:cNvGrpSpPr>
          <p:nvPr/>
        </p:nvGrpSpPr>
        <p:grpSpPr bwMode="auto">
          <a:xfrm>
            <a:off x="10460263" y="4871577"/>
            <a:ext cx="971424" cy="307777"/>
            <a:chOff x="0" y="-31750"/>
            <a:chExt cx="971550" cy="307161"/>
          </a:xfrm>
        </p:grpSpPr>
        <p:sp>
          <p:nvSpPr>
            <p:cNvPr id="35940" name="Shape 31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41" name="Shape 311"/>
            <p:cNvSpPr>
              <a:spLocks noChangeArrowheads="1"/>
            </p:cNvSpPr>
            <p:nvPr/>
          </p:nvSpPr>
          <p:spPr bwMode="auto">
            <a:xfrm>
              <a:off x="156605" y="-31750"/>
              <a:ext cx="626856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cup 2</a:t>
              </a:r>
            </a:p>
          </p:txBody>
        </p:sp>
      </p:grpSp>
      <p:grpSp>
        <p:nvGrpSpPr>
          <p:cNvPr id="108" name="Group 315"/>
          <p:cNvGrpSpPr>
            <a:grpSpLocks/>
          </p:cNvGrpSpPr>
          <p:nvPr/>
        </p:nvGrpSpPr>
        <p:grpSpPr bwMode="auto">
          <a:xfrm>
            <a:off x="10447564" y="5160569"/>
            <a:ext cx="997068" cy="307777"/>
            <a:chOff x="-12445" y="-31751"/>
            <a:chExt cx="996686" cy="308526"/>
          </a:xfrm>
        </p:grpSpPr>
        <p:sp>
          <p:nvSpPr>
            <p:cNvPr id="35938" name="Shape 31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39" name="Shape 314"/>
            <p:cNvSpPr>
              <a:spLocks noChangeArrowheads="1"/>
            </p:cNvSpPr>
            <p:nvPr/>
          </p:nvSpPr>
          <p:spPr bwMode="auto">
            <a:xfrm>
              <a:off x="-12445" y="-31751"/>
              <a:ext cx="996686" cy="308526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taobao 2</a:t>
              </a:r>
            </a:p>
          </p:txBody>
        </p:sp>
      </p:grpSp>
      <p:grpSp>
        <p:nvGrpSpPr>
          <p:cNvPr id="109" name="Group 318"/>
          <p:cNvGrpSpPr>
            <a:grpSpLocks/>
          </p:cNvGrpSpPr>
          <p:nvPr/>
        </p:nvGrpSpPr>
        <p:grpSpPr bwMode="auto">
          <a:xfrm>
            <a:off x="10460263" y="5447974"/>
            <a:ext cx="971424" cy="307777"/>
            <a:chOff x="0" y="-31750"/>
            <a:chExt cx="971550" cy="307161"/>
          </a:xfrm>
        </p:grpSpPr>
        <p:sp>
          <p:nvSpPr>
            <p:cNvPr id="35936" name="Shape 31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37" name="Shape 317"/>
            <p:cNvSpPr>
              <a:spLocks noChangeArrowheads="1"/>
            </p:cNvSpPr>
            <p:nvPr/>
          </p:nvSpPr>
          <p:spPr bwMode="auto">
            <a:xfrm>
              <a:off x="51123" y="-31750"/>
              <a:ext cx="827257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world 3</a:t>
              </a:r>
            </a:p>
          </p:txBody>
        </p:sp>
      </p:grpSp>
      <p:sp>
        <p:nvSpPr>
          <p:cNvPr id="319" name="Shape 319"/>
          <p:cNvSpPr>
            <a:spLocks noChangeArrowheads="1"/>
          </p:cNvSpPr>
          <p:nvPr/>
        </p:nvSpPr>
        <p:spPr bwMode="auto">
          <a:xfrm>
            <a:off x="10388836" y="3934736"/>
            <a:ext cx="1306342" cy="1945138"/>
          </a:xfrm>
          <a:prstGeom prst="roundRect">
            <a:avLst>
              <a:gd name="adj" fmla="val 1422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9415824" y="1259179"/>
            <a:ext cx="1301581" cy="30777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2000" kern="0">
                <a:solidFill>
                  <a:sysClr val="windowText" lastClr="000000"/>
                </a:solidFill>
              </a:rPr>
              <a:t>Reduce</a:t>
            </a:r>
          </a:p>
        </p:txBody>
      </p:sp>
      <p:sp>
        <p:nvSpPr>
          <p:cNvPr id="321" name="Shape 321"/>
          <p:cNvSpPr>
            <a:spLocks noChangeArrowheads="1"/>
          </p:cNvSpPr>
          <p:nvPr/>
        </p:nvSpPr>
        <p:spPr bwMode="auto">
          <a:xfrm>
            <a:off x="3430142" y="2372275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2" name="Shape 322"/>
          <p:cNvSpPr>
            <a:spLocks noChangeArrowheads="1"/>
          </p:cNvSpPr>
          <p:nvPr/>
        </p:nvSpPr>
        <p:spPr bwMode="auto">
          <a:xfrm>
            <a:off x="3430142" y="5686155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>
            <a:spLocks noChangeArrowheads="1"/>
          </p:cNvSpPr>
          <p:nvPr/>
        </p:nvSpPr>
        <p:spPr bwMode="auto">
          <a:xfrm>
            <a:off x="5374576" y="5662336"/>
            <a:ext cx="503172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4" name="Shape 324"/>
          <p:cNvSpPr>
            <a:spLocks noChangeArrowheads="1"/>
          </p:cNvSpPr>
          <p:nvPr/>
        </p:nvSpPr>
        <p:spPr bwMode="auto">
          <a:xfrm>
            <a:off x="5242831" y="2327814"/>
            <a:ext cx="504759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>
            <a:spLocks noChangeArrowheads="1"/>
          </p:cNvSpPr>
          <p:nvPr/>
        </p:nvSpPr>
        <p:spPr bwMode="auto">
          <a:xfrm>
            <a:off x="9817411" y="4654041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>
            <a:spLocks noChangeArrowheads="1"/>
          </p:cNvSpPr>
          <p:nvPr/>
        </p:nvSpPr>
        <p:spPr bwMode="auto">
          <a:xfrm>
            <a:off x="9817411" y="2230955"/>
            <a:ext cx="503171" cy="50494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>
            <a:spLocks noChangeArrowheads="1"/>
          </p:cNvSpPr>
          <p:nvPr/>
        </p:nvSpPr>
        <p:spPr bwMode="auto">
          <a:xfrm rot="3150112">
            <a:off x="7126727" y="3248843"/>
            <a:ext cx="1224246" cy="360316"/>
          </a:xfrm>
          <a:prstGeom prst="rightArrow">
            <a:avLst>
              <a:gd name="adj1" fmla="val 50000"/>
              <a:gd name="adj2" fmla="val 84912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>
            <a:spLocks noChangeArrowheads="1"/>
          </p:cNvSpPr>
          <p:nvPr/>
        </p:nvSpPr>
        <p:spPr bwMode="auto">
          <a:xfrm>
            <a:off x="7385677" y="2380214"/>
            <a:ext cx="826979" cy="360445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29" name="Shape 329"/>
          <p:cNvSpPr>
            <a:spLocks noChangeArrowheads="1"/>
          </p:cNvSpPr>
          <p:nvPr/>
        </p:nvSpPr>
        <p:spPr bwMode="auto">
          <a:xfrm>
            <a:off x="7385677" y="5887814"/>
            <a:ext cx="826979" cy="360446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>
            <a:spLocks noChangeArrowheads="1"/>
          </p:cNvSpPr>
          <p:nvPr/>
        </p:nvSpPr>
        <p:spPr bwMode="auto">
          <a:xfrm rot="-4040603">
            <a:off x="7115603" y="4960565"/>
            <a:ext cx="1287761" cy="360315"/>
          </a:xfrm>
          <a:prstGeom prst="rightArrow">
            <a:avLst>
              <a:gd name="adj1" fmla="val 50000"/>
              <a:gd name="adj2" fmla="val 89317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31" name="Shape 331"/>
          <p:cNvSpPr>
            <a:spLocks noChangeArrowheads="1"/>
          </p:cNvSpPr>
          <p:nvPr/>
        </p:nvSpPr>
        <p:spPr bwMode="auto">
          <a:xfrm>
            <a:off x="7349168" y="4076057"/>
            <a:ext cx="826980" cy="360445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32" name="Shape 332"/>
          <p:cNvSpPr>
            <a:spLocks noChangeArrowheads="1"/>
          </p:cNvSpPr>
          <p:nvPr/>
        </p:nvSpPr>
        <p:spPr bwMode="auto">
          <a:xfrm rot="-2966199">
            <a:off x="7179907" y="3243285"/>
            <a:ext cx="1187725" cy="360316"/>
          </a:xfrm>
          <a:prstGeom prst="rightArrow">
            <a:avLst>
              <a:gd name="adj1" fmla="val 50000"/>
              <a:gd name="adj2" fmla="val 82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5932" name="Shape 333"/>
          <p:cNvSpPr>
            <a:spLocks noChangeArrowheads="1"/>
          </p:cNvSpPr>
          <p:nvPr/>
        </p:nvSpPr>
        <p:spPr bwMode="auto">
          <a:xfrm>
            <a:off x="1158725" y="1559287"/>
            <a:ext cx="1406342" cy="30777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Files/splits</a:t>
            </a:r>
          </a:p>
        </p:txBody>
      </p:sp>
      <p:grpSp>
        <p:nvGrpSpPr>
          <p:cNvPr id="110" name="Group 336"/>
          <p:cNvGrpSpPr>
            <a:grpSpLocks/>
          </p:cNvGrpSpPr>
          <p:nvPr/>
        </p:nvGrpSpPr>
        <p:grpSpPr bwMode="auto">
          <a:xfrm>
            <a:off x="4049186" y="6100587"/>
            <a:ext cx="1396216" cy="307777"/>
            <a:chOff x="44718" y="-31750"/>
            <a:chExt cx="1397410" cy="307161"/>
          </a:xfrm>
        </p:grpSpPr>
        <p:sp>
          <p:nvSpPr>
            <p:cNvPr id="35934" name="Shape 334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5935" name="Shape 335"/>
            <p:cNvSpPr>
              <a:spLocks noChangeArrowheads="1"/>
            </p:cNvSpPr>
            <p:nvPr/>
          </p:nvSpPr>
          <p:spPr bwMode="auto">
            <a:xfrm>
              <a:off x="44718" y="-31750"/>
              <a:ext cx="1397410" cy="30716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computing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3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0"/>
                            </p:stCondLst>
                            <p:childTnLst>
                              <p:par>
                                <p:cTn id="1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3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0"/>
                            </p:stCondLst>
                            <p:childTnLst>
                              <p:par>
                                <p:cTn id="1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3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5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3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3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3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3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3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3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00"/>
                            </p:stCondLst>
                            <p:childTnLst>
                              <p:par>
                                <p:cTn id="2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3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5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3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3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500"/>
                            </p:stCondLst>
                            <p:childTnLst>
                              <p:par>
                                <p:cTn id="2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3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0"/>
                            </p:stCondLst>
                            <p:childTnLst>
                              <p:par>
                                <p:cTn id="2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3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500"/>
                            </p:stCondLst>
                            <p:childTnLst>
                              <p:par>
                                <p:cTn id="2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3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3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000"/>
                            </p:stCondLst>
                            <p:childTnLst>
                              <p:par>
                                <p:cTn id="2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3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500"/>
                            </p:stCondLst>
                            <p:childTnLst>
                              <p:par>
                                <p:cTn id="3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3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7000"/>
                            </p:stCondLst>
                            <p:childTnLst>
                              <p:par>
                                <p:cTn id="3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8" fill="hold"/>
                                        <p:tgtEl>
                                          <p:spTgt spid="3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3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500"/>
                            </p:stCondLst>
                            <p:childTnLst>
                              <p:par>
                                <p:cTn id="3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3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0"/>
                            </p:stCondLst>
                            <p:childTnLst>
                              <p:par>
                                <p:cTn id="3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500"/>
                            </p:stCondLst>
                            <p:childTnLst>
                              <p:par>
                                <p:cTn id="3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500"/>
                            </p:stCondLst>
                            <p:childTnLst>
                              <p:par>
                                <p:cTn id="4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00"/>
                            </p:stCondLst>
                            <p:childTnLst>
                              <p:par>
                                <p:cTn id="4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500"/>
                            </p:stCondLst>
                            <p:childTnLst>
                              <p:par>
                                <p:cTn id="4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000"/>
                            </p:stCondLst>
                            <p:childTnLst>
                              <p:par>
                                <p:cTn id="4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9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500"/>
                            </p:stCondLst>
                            <p:childTnLst>
                              <p:par>
                                <p:cTn id="4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0"/>
                            </p:stCondLst>
                            <p:childTnLst>
                              <p:par>
                                <p:cTn id="4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6000"/>
                            </p:stCondLst>
                            <p:childTnLst>
                              <p:par>
                                <p:cTn id="4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17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6072" grpId="0" animBg="1" advAuto="0"/>
      <p:bldP spid="36073" grpId="0" animBg="1" advAuto="0"/>
      <p:bldP spid="36074" grpId="0" animBg="1" advAuto="0"/>
      <p:bldP spid="36075" grpId="0" animBg="1" advAuto="0"/>
      <p:bldP spid="36076" grpId="0" animBg="1" advAuto="0"/>
      <p:bldP spid="36077" grpId="0" animBg="1" advAuto="0"/>
      <p:bldP spid="36078" grpId="0" animBg="1" advAuto="0"/>
      <p:bldP spid="36079" grpId="0" animBg="1" advAuto="0"/>
      <p:bldP spid="36080" grpId="0" animBg="1" advAuto="0"/>
      <p:bldP spid="36081" grpId="0" animBg="1" advAuto="0"/>
      <p:bldP spid="230" grpId="0" animBg="1" advAuto="0"/>
      <p:bldP spid="231" grpId="0" animBg="1" advAuto="0"/>
      <p:bldP spid="36082" grpId="0" animBg="1" advAuto="0"/>
      <p:bldP spid="36083" grpId="0" animBg="1" advAuto="0"/>
      <p:bldP spid="36084" grpId="0" animBg="1" advAuto="0"/>
      <p:bldP spid="36085" grpId="0" animBg="1" advAuto="0"/>
      <p:bldP spid="36086" grpId="0" animBg="1" advAuto="0"/>
      <p:bldP spid="36087" grpId="0" animBg="1" advAuto="0"/>
      <p:bldP spid="36088" grpId="0" animBg="1" advAuto="0"/>
      <p:bldP spid="36089" grpId="0" animBg="1" advAuto="0"/>
      <p:bldP spid="36090" grpId="0" animBg="1" advAuto="0"/>
      <p:bldP spid="36091" grpId="0" animBg="1" advAuto="0"/>
      <p:bldP spid="36092" grpId="0" animBg="1" advAuto="0"/>
      <p:bldP spid="36093" grpId="0" animBg="1" advAuto="0"/>
      <p:bldP spid="36094" grpId="0" animBg="1" advAuto="0"/>
      <p:bldP spid="36095" grpId="0" animBg="1" advAuto="0"/>
      <p:bldP spid="96" grpId="0" animBg="1" advAuto="0"/>
      <p:bldP spid="97" grpId="0" animBg="1" advAuto="0"/>
      <p:bldP spid="98" grpId="0" animBg="1" advAuto="0"/>
      <p:bldP spid="99" grpId="0" animBg="1" advAuto="0"/>
      <p:bldP spid="100" grpId="0" animBg="1" advAuto="0"/>
      <p:bldP spid="289" grpId="0" animBg="1" advAuto="0"/>
      <p:bldP spid="290" grpId="0" animBg="1" advAuto="0"/>
      <p:bldP spid="101" grpId="0" animBg="1" advAuto="0"/>
      <p:bldP spid="102" grpId="0" animBg="1" advAuto="0"/>
      <p:bldP spid="103" grpId="0" animBg="1" advAuto="0"/>
      <p:bldP spid="300" grpId="0" animBg="1" advAuto="0"/>
      <p:bldP spid="104" grpId="0" animBg="1" advAuto="0"/>
      <p:bldP spid="105" grpId="0" animBg="1" advAuto="0"/>
      <p:bldP spid="106" grpId="0" animBg="1" advAuto="0"/>
      <p:bldP spid="107" grpId="0" animBg="1" advAuto="0"/>
      <p:bldP spid="108" grpId="0" animBg="1" advAuto="0"/>
      <p:bldP spid="109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  <p:bldP spid="324" grpId="0" animBg="1" advAuto="0"/>
      <p:bldP spid="325" grpId="0" animBg="1" advAuto="0"/>
      <p:bldP spid="326" grpId="0" animBg="1" advAuto="0"/>
      <p:bldP spid="327" grpId="0" animBg="1" advAuto="0"/>
      <p:bldP spid="328" grpId="0" animBg="1" advAuto="0"/>
      <p:bldP spid="329" grpId="0" animBg="1" advAuto="0"/>
      <p:bldP spid="330" grpId="0" animBg="1" advAuto="0"/>
      <p:bldP spid="331" grpId="0" animBg="1" advAuto="0"/>
      <p:bldP spid="332" grpId="0" animBg="1" advAuto="0"/>
      <p:bldP spid="1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13232" fontAlgn="auto">
              <a:spcAft>
                <a:spcPts val="0"/>
              </a:spcAft>
              <a:defRPr/>
            </a:pPr>
            <a:r>
              <a:rPr lang="en-US" altLang="zh-CN" sz="2800" dirty="0" smtClean="0"/>
              <a:t>ODPS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API</a:t>
            </a:r>
            <a:endParaRPr lang="zh-CN" altLang="en-US" sz="2800" dirty="0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1054100" y="981075"/>
            <a:ext cx="10009188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MapperBase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（映射）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void map(long key, Record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record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TaskContext</a:t>
            </a:r>
            <a:r>
              <a:rPr lang="en-US" altLang="zh-CN" sz="2400" dirty="0" smtClean="0">
                <a:solidFill>
                  <a:srgbClr val="FFC000"/>
                </a:solidFill>
              </a:rPr>
              <a:t> context) 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(key1, value1) -&gt; list (key2, value2)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ReducerBase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（归纳）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void reduce(Record key,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Iterator</a:t>
            </a:r>
            <a:r>
              <a:rPr lang="en-US" altLang="zh-CN" sz="2400" dirty="0" smtClean="0">
                <a:solidFill>
                  <a:srgbClr val="FFC000"/>
                </a:solidFill>
              </a:rPr>
              <a:t>&lt;Record&gt; values,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TaskContext</a:t>
            </a:r>
            <a:r>
              <a:rPr lang="en-US" altLang="zh-CN" sz="2400" dirty="0" smtClean="0">
                <a:solidFill>
                  <a:srgbClr val="FFC000"/>
                </a:solidFill>
              </a:rPr>
              <a:t> context) 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C000"/>
                </a:solidFill>
              </a:rPr>
              <a:t>(key2, &lt;list value2&gt;) -&gt; list (key3, value3)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Partition(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分片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)/Sorting(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排序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)/Grouping(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分组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) columns</a:t>
            </a: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清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11243</TotalTime>
  <Words>1928</Words>
  <Application>Microsoft Office PowerPoint</Application>
  <PresentationFormat>自定义</PresentationFormat>
  <Paragraphs>468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清华</vt:lpstr>
      <vt:lpstr>实践2：编写MR完成Group By+Join操作</vt:lpstr>
      <vt:lpstr>大纲</vt:lpstr>
      <vt:lpstr>实践2内容</vt:lpstr>
      <vt:lpstr>前序课程</vt:lpstr>
      <vt:lpstr>MapReduce</vt:lpstr>
      <vt:lpstr>MapReduce（续）</vt:lpstr>
      <vt:lpstr>MapReduce（续）</vt:lpstr>
      <vt:lpstr>MapReduce（续）</vt:lpstr>
      <vt:lpstr>ODPS MapReduce API</vt:lpstr>
      <vt:lpstr>JOIN MapReduce实现</vt:lpstr>
      <vt:lpstr>JOIN MapReduce实现（续）</vt:lpstr>
      <vt:lpstr>JOIN MapReduce实现（续）</vt:lpstr>
      <vt:lpstr>JOIN MapReduce实现（续）</vt:lpstr>
      <vt:lpstr>JOIN MapReduce实现（续）</vt:lpstr>
      <vt:lpstr>实践</vt:lpstr>
      <vt:lpstr>实践（续）</vt:lpstr>
      <vt:lpstr>幻灯片 17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阿里云计算</dc:title>
  <dc:creator>kehong.liu</dc:creator>
  <cp:lastModifiedBy>xiedejun</cp:lastModifiedBy>
  <cp:revision>1329</cp:revision>
  <dcterms:created xsi:type="dcterms:W3CDTF">2011-12-18T12:40:33Z</dcterms:created>
  <dcterms:modified xsi:type="dcterms:W3CDTF">2015-11-20T07:17:12Z</dcterms:modified>
</cp:coreProperties>
</file>