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334" r:id="rId3"/>
    <p:sldId id="276" r:id="rId4"/>
    <p:sldId id="267" r:id="rId5"/>
    <p:sldId id="330" r:id="rId6"/>
    <p:sldId id="331" r:id="rId7"/>
    <p:sldId id="333" r:id="rId8"/>
    <p:sldId id="332" r:id="rId9"/>
    <p:sldId id="278" r:id="rId10"/>
    <p:sldId id="320" r:id="rId11"/>
    <p:sldId id="279" r:id="rId12"/>
    <p:sldId id="285" r:id="rId13"/>
    <p:sldId id="286" r:id="rId14"/>
    <p:sldId id="324" r:id="rId15"/>
    <p:sldId id="281" r:id="rId16"/>
    <p:sldId id="282" r:id="rId17"/>
    <p:sldId id="269" r:id="rId18"/>
    <p:sldId id="268" r:id="rId19"/>
    <p:sldId id="280" r:id="rId20"/>
    <p:sldId id="288" r:id="rId21"/>
    <p:sldId id="271" r:id="rId22"/>
    <p:sldId id="289" r:id="rId23"/>
    <p:sldId id="290" r:id="rId24"/>
    <p:sldId id="293" r:id="rId25"/>
    <p:sldId id="301" r:id="rId26"/>
    <p:sldId id="325" r:id="rId27"/>
    <p:sldId id="302" r:id="rId28"/>
    <p:sldId id="294" r:id="rId29"/>
    <p:sldId id="295" r:id="rId30"/>
    <p:sldId id="296" r:id="rId31"/>
    <p:sldId id="303" r:id="rId32"/>
    <p:sldId id="304" r:id="rId33"/>
    <p:sldId id="305" r:id="rId34"/>
    <p:sldId id="306" r:id="rId35"/>
    <p:sldId id="326" r:id="rId36"/>
    <p:sldId id="297" r:id="rId37"/>
    <p:sldId id="298" r:id="rId38"/>
    <p:sldId id="299" r:id="rId39"/>
    <p:sldId id="292" r:id="rId40"/>
    <p:sldId id="327" r:id="rId41"/>
    <p:sldId id="319" r:id="rId42"/>
    <p:sldId id="308" r:id="rId43"/>
    <p:sldId id="309" r:id="rId44"/>
    <p:sldId id="328" r:id="rId45"/>
    <p:sldId id="310" r:id="rId46"/>
    <p:sldId id="311" r:id="rId47"/>
    <p:sldId id="312" r:id="rId48"/>
    <p:sldId id="329" r:id="rId49"/>
    <p:sldId id="313" r:id="rId50"/>
    <p:sldId id="314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0088EE"/>
    <a:srgbClr val="4F81BD"/>
    <a:srgbClr val="FFFFFF"/>
    <a:srgbClr val="D0D8E8"/>
    <a:srgbClr val="F2F1EF"/>
    <a:srgbClr val="F79646"/>
    <a:srgbClr val="0000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488" autoAdjust="0"/>
  </p:normalViewPr>
  <p:slideViewPr>
    <p:cSldViewPr>
      <p:cViewPr>
        <p:scale>
          <a:sx n="66" d="100"/>
          <a:sy n="66" d="100"/>
        </p:scale>
        <p:origin x="-876" y="6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BD44-C46E-4481-8C3E-11540A7F2229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3584-4226-4956-BA48-21FB50E44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808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037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：一个应用对应一个计算</a:t>
            </a:r>
            <a:r>
              <a:rPr lang="en-US" altLang="zh-CN" dirty="0" smtClean="0"/>
              <a:t>framework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43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Fuxi</a:t>
            </a:r>
            <a:r>
              <a:rPr lang="en-US" altLang="zh-CN" dirty="0" smtClean="0"/>
              <a:t> master: </a:t>
            </a:r>
            <a:r>
              <a:rPr lang="zh-CN" altLang="en-US" dirty="0" smtClean="0"/>
              <a:t>集群的中控角色，负责资源的管理和调度</a:t>
            </a:r>
            <a:endParaRPr lang="en-US" altLang="zh-CN" dirty="0" smtClean="0"/>
          </a:p>
          <a:p>
            <a:r>
              <a:rPr lang="en-US" altLang="zh-CN" dirty="0" err="1" smtClean="0"/>
              <a:t>Tubo</a:t>
            </a:r>
            <a:r>
              <a:rPr lang="zh-CN" altLang="en-US" dirty="0" smtClean="0"/>
              <a:t>：每天机器上都有的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，负责管理本台机器上的用户进程</a:t>
            </a:r>
            <a:endParaRPr lang="en-US" altLang="zh-CN" dirty="0" smtClean="0"/>
          </a:p>
          <a:p>
            <a:r>
              <a:rPr lang="en-US" altLang="zh-CN" dirty="0" smtClean="0"/>
              <a:t>Package Manager</a:t>
            </a:r>
            <a:r>
              <a:rPr lang="zh-CN" altLang="en-US" dirty="0" smtClean="0"/>
              <a:t>：专门负责集群上用户上传的包的分发。</a:t>
            </a:r>
            <a:endParaRPr lang="en-US" altLang="zh-CN" dirty="0" smtClean="0"/>
          </a:p>
          <a:p>
            <a:r>
              <a:rPr lang="en-US" altLang="zh-CN" dirty="0" err="1" smtClean="0"/>
              <a:t>appMaster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任务调度，一个</a:t>
            </a:r>
            <a:r>
              <a:rPr lang="en-US" altLang="zh-CN" baseline="0" dirty="0" smtClean="0"/>
              <a:t>app</a:t>
            </a:r>
            <a:r>
              <a:rPr lang="zh-CN" altLang="en-US" baseline="0" smtClean="0"/>
              <a:t>对应一个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appWorker</a:t>
            </a:r>
            <a:r>
              <a:rPr lang="zh-CN" altLang="en-US" baseline="0" dirty="0" smtClean="0"/>
              <a:t>：任务执行</a:t>
            </a:r>
            <a:endParaRPr lang="en-US" altLang="zh-CN" baseline="0" dirty="0" smtClean="0"/>
          </a:p>
          <a:p>
            <a:r>
              <a:rPr lang="en-US" altLang="zh-CN" baseline="0" dirty="0" smtClean="0"/>
              <a:t>Instance</a:t>
            </a:r>
            <a:r>
              <a:rPr lang="zh-CN" altLang="en-US" baseline="0" dirty="0" smtClean="0"/>
              <a:t>：被分片的数据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873630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3515412"/>
            <a:ext cx="8534400" cy="60486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C695-3D74-4F8B-9858-5AFD1CC1EAEE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1827A-0786-4875-8FF9-15D7234BE9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2CE3-5E86-4F9D-8E30-A829FDDC0A84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46F73-3856-41F0-9394-D53F2FFCE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937B-5049-4791-A90D-A8E04ECAE1C2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826E8-AB4D-4FFA-AC11-03F66A754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2C998-0AE6-4B92-9882-78AE2D7EB84A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5EC08-5922-41B4-9BE8-5E13F19005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242" y="109594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7217"/>
            <a:ext cx="5386917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16" y="109594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1787217"/>
            <a:ext cx="5389033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E423-A2EB-431D-B2EA-A4004C9784EF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9BC7-5ABB-4044-B139-15601C580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8049" y="836712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408" y="1315161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8048" y="2172865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406" y="2651314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408" y="3515410"/>
            <a:ext cx="3623937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766" y="3993857"/>
            <a:ext cx="3623937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984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60343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8913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30272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63B00-8E99-4C8E-9727-60C800EBB700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89902-6A07-42A0-BA15-63FA7CAD2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D4D7-0181-4DCC-A232-BEF8E40FB766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62EF-FD21-404A-BAC6-94AFED0A8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E905-FBB0-42EE-91E1-2FAC2ABE1B90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45D5D-0FCB-46CE-B4D5-FDEE20F25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1637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0E226BE-85E7-4DD0-8A3F-52366C3A2E6E}" type="datetime1">
              <a:rPr lang="zh-CN" altLang="en-US" smtClean="0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6700"/>
            <a:ext cx="3860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54A2E19-9DFA-496C-8399-670FF05FB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87488" y="1958975"/>
            <a:ext cx="103632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/>
              <a:t>分布式计算的</a:t>
            </a:r>
            <a:r>
              <a:rPr lang="en-US" altLang="zh-CN" b="1" dirty="0"/>
              <a:t>CPU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分布式调度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24338" y="3213100"/>
            <a:ext cx="4321175" cy="43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陶阳宇  阿里云计算高级专家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在阿里的应用</a:t>
            </a:r>
            <a:endParaRPr lang="en-US" altLang="zh-CN" dirty="0" smtClean="0"/>
          </a:p>
          <a:p>
            <a:pPr lvl="1"/>
            <a:r>
              <a:rPr lang="zh-CN" altLang="zh-CN" sz="2200" dirty="0" smtClean="0"/>
              <a:t>能支持单集群</a:t>
            </a:r>
            <a:r>
              <a:rPr lang="en-US" altLang="zh-CN" sz="2200" dirty="0" smtClean="0"/>
              <a:t>5,000</a:t>
            </a:r>
            <a:r>
              <a:rPr lang="zh-CN" altLang="zh-CN" sz="2200" dirty="0" smtClean="0"/>
              <a:t>节点，并发运行</a:t>
            </a:r>
            <a:r>
              <a:rPr lang="en-US" altLang="zh-CN" sz="2200" dirty="0" smtClean="0"/>
              <a:t>10,000</a:t>
            </a:r>
            <a:r>
              <a:rPr lang="zh-CN" altLang="zh-CN" sz="2200" dirty="0" smtClean="0"/>
              <a:t>作业，</a:t>
            </a:r>
            <a:r>
              <a:rPr lang="en-US" altLang="zh-CN" sz="2200" dirty="0" smtClean="0"/>
              <a:t>30</a:t>
            </a:r>
            <a:r>
              <a:rPr lang="zh-CN" altLang="zh-CN" sz="2200" dirty="0" smtClean="0"/>
              <a:t>分钟完成</a:t>
            </a:r>
            <a:r>
              <a:rPr lang="en-US" altLang="zh-CN" sz="2200" dirty="0" smtClean="0"/>
              <a:t>100T</a:t>
            </a:r>
            <a:r>
              <a:rPr lang="zh-CN" altLang="zh-CN" sz="2200" dirty="0" smtClean="0"/>
              <a:t>数据</a:t>
            </a:r>
            <a:r>
              <a:rPr lang="en-US" altLang="zh-CN" sz="2200" dirty="0" err="1" smtClean="0"/>
              <a:t>terasort</a:t>
            </a:r>
            <a:r>
              <a:rPr lang="zh-CN" altLang="zh-CN" sz="2200" dirty="0" smtClean="0"/>
              <a:t>，性能是</a:t>
            </a:r>
            <a:r>
              <a:rPr lang="en-US" altLang="zh-CN" sz="2200" dirty="0" smtClean="0"/>
              <a:t>Yahoo</a:t>
            </a:r>
            <a:r>
              <a:rPr lang="zh-CN" altLang="zh-CN" sz="2200" dirty="0" smtClean="0"/>
              <a:t>在</a:t>
            </a:r>
            <a:r>
              <a:rPr lang="en-US" altLang="zh-CN" sz="2200" dirty="0" smtClean="0"/>
              <a:t>Sort Benchmark</a:t>
            </a:r>
            <a:r>
              <a:rPr lang="zh-CN" altLang="zh-CN" sz="2200" dirty="0" smtClean="0"/>
              <a:t>的世界纪录的两倍。</a:t>
            </a:r>
            <a:endParaRPr lang="en-US" altLang="zh-CN" sz="2200" dirty="0" smtClean="0"/>
          </a:p>
        </p:txBody>
      </p:sp>
      <p:pic>
        <p:nvPicPr>
          <p:cNvPr id="20483" name="Picture 2" descr="http://articles.csdn.net/uploads/allimg/140927/224_140927112432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5688" y="2565400"/>
            <a:ext cx="5200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http://2e.zol-img.com.cn/product/122_500x2000/8/ceuMRyuCbrmqw.jpg"/>
          <p:cNvPicPr>
            <a:picLocks noChangeAspect="1" noChangeArrowheads="1"/>
          </p:cNvPicPr>
          <p:nvPr/>
        </p:nvPicPr>
        <p:blipFill>
          <a:blip r:embed="rId4"/>
          <a:srcRect b="23570"/>
          <a:stretch>
            <a:fillRect/>
          </a:stretch>
        </p:blipFill>
        <p:spPr bwMode="auto">
          <a:xfrm>
            <a:off x="6430963" y="2565400"/>
            <a:ext cx="4762500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8" name="Rounded Rectangle 11"/>
          <p:cNvSpPr/>
          <p:nvPr/>
        </p:nvSpPr>
        <p:spPr>
          <a:xfrm>
            <a:off x="1952625" y="4117975"/>
            <a:ext cx="1287463" cy="8112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Client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8" name="Rectangle 53"/>
          <p:cNvSpPr/>
          <p:nvPr/>
        </p:nvSpPr>
        <p:spPr>
          <a:xfrm>
            <a:off x="4344988" y="5437188"/>
            <a:ext cx="5635625" cy="72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ounded Rectangle 50"/>
          <p:cNvSpPr/>
          <p:nvPr/>
        </p:nvSpPr>
        <p:spPr>
          <a:xfrm>
            <a:off x="5778501" y="5517935"/>
            <a:ext cx="2646362" cy="574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Microsoft YaHei"/>
                <a:ea typeface="华文细黑"/>
                <a:cs typeface="Microsoft YaHei"/>
              </a:rPr>
              <a:t>Package </a:t>
            </a:r>
            <a:r>
              <a:rPr lang="en-US" sz="1600" dirty="0">
                <a:latin typeface="Microsoft YaHei"/>
                <a:ea typeface="华文细黑"/>
                <a:cs typeface="Microsoft YaHei"/>
              </a:rPr>
              <a:t>Manager</a:t>
            </a:r>
            <a:endParaRPr lang="en-US" sz="1200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3"/>
            <a:endCxn id="12" idx="1"/>
          </p:cNvCxnSpPr>
          <p:nvPr/>
        </p:nvCxnSpPr>
        <p:spPr>
          <a:xfrm>
            <a:off x="3240088" y="4524375"/>
            <a:ext cx="1617662" cy="79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15" idx="2"/>
          </p:cNvCxnSpPr>
          <p:nvPr/>
        </p:nvCxnSpPr>
        <p:spPr>
          <a:xfrm flipH="1" flipV="1">
            <a:off x="5786438" y="3022600"/>
            <a:ext cx="2693987" cy="1095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65" name="矩形标注 64"/>
          <p:cNvSpPr/>
          <p:nvPr/>
        </p:nvSpPr>
        <p:spPr>
          <a:xfrm>
            <a:off x="2897188" y="1855788"/>
            <a:ext cx="1573212" cy="487362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标注 65"/>
          <p:cNvSpPr/>
          <p:nvPr/>
        </p:nvSpPr>
        <p:spPr>
          <a:xfrm>
            <a:off x="3082925" y="2220913"/>
            <a:ext cx="1573213" cy="487362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8" grpId="0" animBg="1"/>
      <p:bldP spid="17" grpId="0" animBg="1"/>
      <p:bldP spid="4" grpId="0" animBg="1"/>
      <p:bldP spid="6" grpId="0" animBg="1"/>
      <p:bldP spid="7" grpId="0" animBg="1"/>
      <p:bldP spid="9" grpId="0" animBg="1"/>
      <p:bldP spid="10" grpId="0" animBg="1"/>
      <p:bldP spid="15" grpId="0" animBg="1"/>
      <p:bldP spid="16" grpId="0" animBg="1"/>
      <p:bldP spid="28" grpId="0" animBg="1"/>
      <p:bldP spid="30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6" idx="2"/>
          </p:cNvCxnSpPr>
          <p:nvPr/>
        </p:nvCxnSpPr>
        <p:spPr>
          <a:xfrm flipH="1" flipV="1">
            <a:off x="6091238" y="3327400"/>
            <a:ext cx="2389187" cy="7905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3719513" y="908050"/>
            <a:ext cx="7848600" cy="27940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标注 34"/>
          <p:cNvSpPr/>
          <p:nvPr/>
        </p:nvSpPr>
        <p:spPr>
          <a:xfrm>
            <a:off x="846138" y="1676400"/>
            <a:ext cx="2239962" cy="687388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解决：任务调度</a:t>
            </a:r>
          </a:p>
        </p:txBody>
      </p:sp>
      <p:sp>
        <p:nvSpPr>
          <p:cNvPr id="36" name="矩形 35"/>
          <p:cNvSpPr/>
          <p:nvPr/>
        </p:nvSpPr>
        <p:spPr>
          <a:xfrm>
            <a:off x="3719513" y="3817938"/>
            <a:ext cx="7848600" cy="184308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标注 37"/>
          <p:cNvSpPr/>
          <p:nvPr/>
        </p:nvSpPr>
        <p:spPr>
          <a:xfrm>
            <a:off x="846138" y="4189413"/>
            <a:ext cx="2239962" cy="687387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解决：资源调度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6" idx="2"/>
          </p:cNvCxnSpPr>
          <p:nvPr/>
        </p:nvCxnSpPr>
        <p:spPr>
          <a:xfrm flipH="1" flipV="1">
            <a:off x="6091238" y="3327400"/>
            <a:ext cx="2389187" cy="7905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3719513" y="908050"/>
            <a:ext cx="7848600" cy="475297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两层架构设计，分解问题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FuxiMaster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扩展性强，目前已经支持了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个节点的集群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支持多种计算框架，包括离线批处理、在线服务、实时计算、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容错性好，任意角色的故障不影响任务执行，支持多角色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846138" y="1676400"/>
            <a:ext cx="2239962" cy="687388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解决：任务调度</a:t>
            </a:r>
          </a:p>
        </p:txBody>
      </p:sp>
      <p:sp>
        <p:nvSpPr>
          <p:cNvPr id="38" name="矩形标注 37"/>
          <p:cNvSpPr/>
          <p:nvPr/>
        </p:nvSpPr>
        <p:spPr>
          <a:xfrm>
            <a:off x="846138" y="4189413"/>
            <a:ext cx="2239962" cy="687387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解决：资源调度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2684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98913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海量数据如何并行处理？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时代的多线程，多进程解决不了问题！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框架横空出世（</a:t>
            </a:r>
            <a:r>
              <a:rPr lang="en-US" altLang="zh-CN" sz="2800" dirty="0" smtClean="0"/>
              <a:t>MapReduce-OSDI04-Google)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化整为零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数据切片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Map</a:t>
            </a:r>
            <a:r>
              <a:rPr lang="zh-CN" altLang="en-US" sz="2400" dirty="0" smtClean="0"/>
              <a:t>：分解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Reduce</a:t>
            </a:r>
            <a:r>
              <a:rPr lang="zh-CN" altLang="en-US" sz="2400" dirty="0" smtClean="0"/>
              <a:t>：聚合</a:t>
            </a:r>
            <a:endParaRPr lang="en-US" altLang="zh-CN" sz="2400" dirty="0" smtClean="0"/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420938"/>
            <a:ext cx="7191375" cy="3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66113" y="5084763"/>
            <a:ext cx="2509837" cy="1008062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</a:t>
            </a:r>
            <a:r>
              <a:rPr lang="zh-CN" altLang="en-US" dirty="0" smtClean="0"/>
              <a:t>调度 </a:t>
            </a:r>
            <a:r>
              <a:rPr lang="en-US" altLang="zh-CN" dirty="0"/>
              <a:t>- word count</a:t>
            </a:r>
            <a:r>
              <a:rPr lang="zh-CN" altLang="en-US" dirty="0"/>
              <a:t>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1701800" y="838200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1917700" y="9080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1990725" y="55181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1917700" y="3571875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</a:rPr>
              <a:t> 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auto">
          <a:xfrm>
            <a:off x="2565400" y="9080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2565400" y="2924175"/>
            <a:ext cx="5778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1917700" y="1771650"/>
            <a:ext cx="5778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1847850" y="4868863"/>
            <a:ext cx="5778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847850" y="2924175"/>
            <a:ext cx="57467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2565400" y="3644900"/>
            <a:ext cx="5778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0" name="AutoShape 12"/>
          <p:cNvSpPr>
            <a:spLocks noChangeArrowheads="1"/>
          </p:cNvSpPr>
          <p:nvPr/>
        </p:nvSpPr>
        <p:spPr bwMode="auto">
          <a:xfrm>
            <a:off x="2711450" y="5661025"/>
            <a:ext cx="504825" cy="5032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1" name="AutoShape 13"/>
          <p:cNvSpPr>
            <a:spLocks noChangeArrowheads="1"/>
          </p:cNvSpPr>
          <p:nvPr/>
        </p:nvSpPr>
        <p:spPr bwMode="auto">
          <a:xfrm>
            <a:off x="2638425" y="1771650"/>
            <a:ext cx="504825" cy="5048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2" name="Oval 14"/>
          <p:cNvSpPr>
            <a:spLocks noChangeArrowheads="1"/>
          </p:cNvSpPr>
          <p:nvPr/>
        </p:nvSpPr>
        <p:spPr bwMode="auto">
          <a:xfrm>
            <a:off x="2568575" y="4868863"/>
            <a:ext cx="574675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701800" y="2851150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1704975" y="4797425"/>
            <a:ext cx="15811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96900" y="23653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Input</a:t>
            </a:r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3359150" y="1195388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6737350" y="836613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8" name="Oval 20"/>
          <p:cNvSpPr>
            <a:spLocks noChangeArrowheads="1"/>
          </p:cNvSpPr>
          <p:nvPr/>
        </p:nvSpPr>
        <p:spPr bwMode="auto">
          <a:xfrm>
            <a:off x="7102475" y="1484313"/>
            <a:ext cx="430213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7532688" y="9096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：2</a:t>
            </a:r>
          </a:p>
        </p:txBody>
      </p:sp>
      <p:sp>
        <p:nvSpPr>
          <p:cNvPr id="110" name="Rectangle 22"/>
          <p:cNvSpPr>
            <a:spLocks noChangeArrowheads="1"/>
          </p:cNvSpPr>
          <p:nvPr/>
        </p:nvSpPr>
        <p:spPr bwMode="auto">
          <a:xfrm>
            <a:off x="7531100" y="148590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1" name="Rectangle 23"/>
          <p:cNvSpPr>
            <a:spLocks noChangeArrowheads="1"/>
          </p:cNvSpPr>
          <p:nvPr/>
        </p:nvSpPr>
        <p:spPr bwMode="auto">
          <a:xfrm>
            <a:off x="7515225" y="1989138"/>
            <a:ext cx="5048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6735763" y="2832100"/>
            <a:ext cx="15716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3" name="AutoShape 25"/>
          <p:cNvSpPr>
            <a:spLocks noChangeArrowheads="1"/>
          </p:cNvSpPr>
          <p:nvPr/>
        </p:nvSpPr>
        <p:spPr bwMode="auto">
          <a:xfrm>
            <a:off x="7085013" y="2844800"/>
            <a:ext cx="428625" cy="5746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4" name="Oval 26"/>
          <p:cNvSpPr>
            <a:spLocks noChangeArrowheads="1"/>
          </p:cNvSpPr>
          <p:nvPr/>
        </p:nvSpPr>
        <p:spPr bwMode="auto">
          <a:xfrm>
            <a:off x="7081838" y="3476625"/>
            <a:ext cx="43021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7515225" y="2901950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6" name="Rectangle 28"/>
          <p:cNvSpPr>
            <a:spLocks noChangeArrowheads="1"/>
          </p:cNvSpPr>
          <p:nvPr/>
        </p:nvSpPr>
        <p:spPr bwMode="auto">
          <a:xfrm>
            <a:off x="7515225" y="3478213"/>
            <a:ext cx="50482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7" name="Rectangle 29"/>
          <p:cNvSpPr>
            <a:spLocks noChangeArrowheads="1"/>
          </p:cNvSpPr>
          <p:nvPr/>
        </p:nvSpPr>
        <p:spPr bwMode="auto">
          <a:xfrm>
            <a:off x="7499350" y="3981450"/>
            <a:ext cx="5048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7099300" y="4005263"/>
            <a:ext cx="360363" cy="341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9" name="Rectangle 31"/>
          <p:cNvSpPr>
            <a:spLocks noChangeArrowheads="1"/>
          </p:cNvSpPr>
          <p:nvPr/>
        </p:nvSpPr>
        <p:spPr bwMode="auto">
          <a:xfrm>
            <a:off x="6708775" y="4724400"/>
            <a:ext cx="1584325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7499350" y="4849813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7499350" y="5394325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7483475" y="6223000"/>
            <a:ext cx="6223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3343275" y="3187700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24" name="箭头 52"/>
          <p:cNvSpPr>
            <a:spLocks noChangeShapeType="1"/>
          </p:cNvSpPr>
          <p:nvPr/>
        </p:nvSpPr>
        <p:spPr bwMode="auto">
          <a:xfrm flipV="1">
            <a:off x="3270250" y="55594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3343275" y="51974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26" name="箭头 52"/>
          <p:cNvSpPr>
            <a:spLocks noChangeShapeType="1"/>
          </p:cNvSpPr>
          <p:nvPr/>
        </p:nvSpPr>
        <p:spPr bwMode="auto">
          <a:xfrm flipV="1">
            <a:off x="3254375" y="35337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箭头 52"/>
          <p:cNvSpPr>
            <a:spLocks noChangeShapeType="1"/>
          </p:cNvSpPr>
          <p:nvPr/>
        </p:nvSpPr>
        <p:spPr bwMode="auto">
          <a:xfrm flipV="1">
            <a:off x="3254375" y="1666875"/>
            <a:ext cx="1008063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358063" y="5738813"/>
            <a:ext cx="7921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9" name="Rectangle 41"/>
          <p:cNvSpPr>
            <a:spLocks noChangeArrowheads="1"/>
          </p:cNvSpPr>
          <p:nvPr/>
        </p:nvSpPr>
        <p:spPr bwMode="auto">
          <a:xfrm>
            <a:off x="4292600" y="76517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0" name="AutoShape 42"/>
          <p:cNvSpPr>
            <a:spLocks noChangeArrowheads="1"/>
          </p:cNvSpPr>
          <p:nvPr/>
        </p:nvSpPr>
        <p:spPr bwMode="auto">
          <a:xfrm>
            <a:off x="4583113" y="766763"/>
            <a:ext cx="433387" cy="4778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1" name="Rectangle 43"/>
          <p:cNvSpPr>
            <a:spLocks noChangeArrowheads="1"/>
          </p:cNvSpPr>
          <p:nvPr/>
        </p:nvSpPr>
        <p:spPr bwMode="auto">
          <a:xfrm>
            <a:off x="5086350" y="8334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2" name="Rectangle 44"/>
          <p:cNvSpPr>
            <a:spLocks noChangeArrowheads="1"/>
          </p:cNvSpPr>
          <p:nvPr/>
        </p:nvSpPr>
        <p:spPr bwMode="auto">
          <a:xfrm>
            <a:off x="5084763" y="131286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3" name="Rectangle 45"/>
          <p:cNvSpPr>
            <a:spLocks noChangeArrowheads="1"/>
          </p:cNvSpPr>
          <p:nvPr/>
        </p:nvSpPr>
        <p:spPr bwMode="auto">
          <a:xfrm>
            <a:off x="5070475" y="2132013"/>
            <a:ext cx="620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4" name="Rectangle 46"/>
          <p:cNvSpPr>
            <a:spLocks noChangeArrowheads="1"/>
          </p:cNvSpPr>
          <p:nvPr/>
        </p:nvSpPr>
        <p:spPr bwMode="auto">
          <a:xfrm>
            <a:off x="4972050" y="1755775"/>
            <a:ext cx="7905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5" name="AutoShape 47"/>
          <p:cNvSpPr>
            <a:spLocks noChangeArrowheads="1"/>
          </p:cNvSpPr>
          <p:nvPr/>
        </p:nvSpPr>
        <p:spPr bwMode="auto">
          <a:xfrm>
            <a:off x="4583113" y="1266825"/>
            <a:ext cx="433387" cy="4762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6" name="Rectangle 48"/>
          <p:cNvSpPr>
            <a:spLocks noChangeArrowheads="1"/>
          </p:cNvSpPr>
          <p:nvPr/>
        </p:nvSpPr>
        <p:spPr bwMode="auto">
          <a:xfrm>
            <a:off x="4298950" y="2709863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7" name="Rectangle 49"/>
          <p:cNvSpPr>
            <a:spLocks noChangeArrowheads="1"/>
          </p:cNvSpPr>
          <p:nvPr/>
        </p:nvSpPr>
        <p:spPr bwMode="auto">
          <a:xfrm>
            <a:off x="5087938" y="2765425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8" name="Rectangle 50"/>
          <p:cNvSpPr>
            <a:spLocks noChangeArrowheads="1"/>
          </p:cNvSpPr>
          <p:nvPr/>
        </p:nvSpPr>
        <p:spPr bwMode="auto">
          <a:xfrm>
            <a:off x="5087938" y="319881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5073650" y="4140200"/>
            <a:ext cx="619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0" name="Rectangle 52"/>
          <p:cNvSpPr>
            <a:spLocks noChangeArrowheads="1"/>
          </p:cNvSpPr>
          <p:nvPr/>
        </p:nvSpPr>
        <p:spPr bwMode="auto">
          <a:xfrm>
            <a:off x="4572000" y="4124325"/>
            <a:ext cx="4476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1" name="Rectangle 53"/>
          <p:cNvSpPr>
            <a:spLocks noChangeArrowheads="1"/>
          </p:cNvSpPr>
          <p:nvPr/>
        </p:nvSpPr>
        <p:spPr bwMode="auto">
          <a:xfrm>
            <a:off x="4943475" y="3613150"/>
            <a:ext cx="7921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2" name="AutoShape 54"/>
          <p:cNvSpPr>
            <a:spLocks noChangeArrowheads="1"/>
          </p:cNvSpPr>
          <p:nvPr/>
        </p:nvSpPr>
        <p:spPr bwMode="auto">
          <a:xfrm>
            <a:off x="4570413" y="3614738"/>
            <a:ext cx="436562" cy="4857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" name="Rectangle 55"/>
          <p:cNvSpPr>
            <a:spLocks noChangeArrowheads="1"/>
          </p:cNvSpPr>
          <p:nvPr/>
        </p:nvSpPr>
        <p:spPr bwMode="auto">
          <a:xfrm>
            <a:off x="4295775" y="479742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4" name="AutoShape 56"/>
          <p:cNvSpPr>
            <a:spLocks noChangeArrowheads="1"/>
          </p:cNvSpPr>
          <p:nvPr/>
        </p:nvSpPr>
        <p:spPr bwMode="auto">
          <a:xfrm>
            <a:off x="4584700" y="5773738"/>
            <a:ext cx="433388" cy="5032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5" name="Rectangle 57"/>
          <p:cNvSpPr>
            <a:spLocks noChangeArrowheads="1"/>
          </p:cNvSpPr>
          <p:nvPr/>
        </p:nvSpPr>
        <p:spPr bwMode="auto">
          <a:xfrm>
            <a:off x="5089525" y="4870450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6" name="Rectangle 58"/>
          <p:cNvSpPr>
            <a:spLocks noChangeArrowheads="1"/>
          </p:cNvSpPr>
          <p:nvPr/>
        </p:nvSpPr>
        <p:spPr bwMode="auto">
          <a:xfrm>
            <a:off x="5087938" y="5302250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7" name="Rectangle 59"/>
          <p:cNvSpPr>
            <a:spLocks noChangeArrowheads="1"/>
          </p:cNvSpPr>
          <p:nvPr/>
        </p:nvSpPr>
        <p:spPr bwMode="auto">
          <a:xfrm>
            <a:off x="5006975" y="6188075"/>
            <a:ext cx="620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8" name="AutoShape 60"/>
          <p:cNvSpPr>
            <a:spLocks noChangeArrowheads="1"/>
          </p:cNvSpPr>
          <p:nvPr/>
        </p:nvSpPr>
        <p:spPr bwMode="auto">
          <a:xfrm>
            <a:off x="4570413" y="6188075"/>
            <a:ext cx="447675" cy="3905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9" name="Rectangle 61"/>
          <p:cNvSpPr>
            <a:spLocks noChangeArrowheads="1"/>
          </p:cNvSpPr>
          <p:nvPr/>
        </p:nvSpPr>
        <p:spPr bwMode="auto">
          <a:xfrm>
            <a:off x="4876800" y="5834063"/>
            <a:ext cx="9048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0" name="Oval 62"/>
          <p:cNvSpPr>
            <a:spLocks noChangeArrowheads="1"/>
          </p:cNvSpPr>
          <p:nvPr/>
        </p:nvSpPr>
        <p:spPr bwMode="auto">
          <a:xfrm>
            <a:off x="4570413" y="3143250"/>
            <a:ext cx="4445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1" name="Oval 63"/>
          <p:cNvSpPr>
            <a:spLocks noChangeArrowheads="1"/>
          </p:cNvSpPr>
          <p:nvPr/>
        </p:nvSpPr>
        <p:spPr bwMode="auto">
          <a:xfrm>
            <a:off x="4584700" y="5302250"/>
            <a:ext cx="4476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2" name="Rectangle 64"/>
          <p:cNvSpPr>
            <a:spLocks noChangeArrowheads="1"/>
          </p:cNvSpPr>
          <p:nvPr/>
        </p:nvSpPr>
        <p:spPr bwMode="auto">
          <a:xfrm>
            <a:off x="4579938" y="4868863"/>
            <a:ext cx="436562" cy="392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" name="Rectangle 65"/>
          <p:cNvSpPr>
            <a:spLocks noChangeArrowheads="1"/>
          </p:cNvSpPr>
          <p:nvPr/>
        </p:nvSpPr>
        <p:spPr bwMode="auto">
          <a:xfrm>
            <a:off x="5951538" y="1196975"/>
            <a:ext cx="7921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</a:p>
        </p:txBody>
      </p:sp>
      <p:sp>
        <p:nvSpPr>
          <p:cNvPr id="154" name="箭头 132"/>
          <p:cNvSpPr>
            <a:spLocks noChangeShapeType="1"/>
          </p:cNvSpPr>
          <p:nvPr/>
        </p:nvSpPr>
        <p:spPr bwMode="auto">
          <a:xfrm>
            <a:off x="5880100" y="16287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67"/>
          <p:cNvSpPr>
            <a:spLocks noChangeArrowheads="1"/>
          </p:cNvSpPr>
          <p:nvPr/>
        </p:nvSpPr>
        <p:spPr bwMode="auto">
          <a:xfrm>
            <a:off x="5934075" y="3189288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6" name="箭头 132"/>
          <p:cNvSpPr>
            <a:spLocks noChangeShapeType="1"/>
          </p:cNvSpPr>
          <p:nvPr/>
        </p:nvSpPr>
        <p:spPr bwMode="auto">
          <a:xfrm>
            <a:off x="5862638" y="3621088"/>
            <a:ext cx="865187" cy="1587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Rectangle 69"/>
          <p:cNvSpPr>
            <a:spLocks noChangeArrowheads="1"/>
          </p:cNvSpPr>
          <p:nvPr/>
        </p:nvSpPr>
        <p:spPr bwMode="auto">
          <a:xfrm>
            <a:off x="5934075" y="5127625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8" name="箭头 132"/>
          <p:cNvSpPr>
            <a:spLocks noChangeShapeType="1"/>
          </p:cNvSpPr>
          <p:nvPr/>
        </p:nvSpPr>
        <p:spPr bwMode="auto">
          <a:xfrm>
            <a:off x="5862638" y="55594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Rectangle 71"/>
          <p:cNvSpPr>
            <a:spLocks noChangeArrowheads="1"/>
          </p:cNvSpPr>
          <p:nvPr/>
        </p:nvSpPr>
        <p:spPr bwMode="auto">
          <a:xfrm rot="3840000">
            <a:off x="8400257" y="2061369"/>
            <a:ext cx="7921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</a:p>
        </p:txBody>
      </p:sp>
      <p:sp>
        <p:nvSpPr>
          <p:cNvPr id="160" name="Rectangle 72"/>
          <p:cNvSpPr>
            <a:spLocks noChangeArrowheads="1"/>
          </p:cNvSpPr>
          <p:nvPr/>
        </p:nvSpPr>
        <p:spPr bwMode="auto">
          <a:xfrm>
            <a:off x="8383588" y="3355975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1" name="箭头 52"/>
          <p:cNvSpPr>
            <a:spLocks noChangeShapeType="1"/>
          </p:cNvSpPr>
          <p:nvPr/>
        </p:nvSpPr>
        <p:spPr bwMode="auto">
          <a:xfrm flipV="1">
            <a:off x="8278813" y="3662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74"/>
          <p:cNvSpPr>
            <a:spLocks noChangeArrowheads="1"/>
          </p:cNvSpPr>
          <p:nvPr/>
        </p:nvSpPr>
        <p:spPr bwMode="auto">
          <a:xfrm rot="-3840000">
            <a:off x="8401050" y="4583113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3" name="箭头 52"/>
          <p:cNvSpPr>
            <a:spLocks noChangeShapeType="1"/>
          </p:cNvSpPr>
          <p:nvPr/>
        </p:nvSpPr>
        <p:spPr bwMode="auto">
          <a:xfrm flipV="1">
            <a:off x="8278813" y="3789363"/>
            <a:ext cx="985837" cy="180975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Rectangle 76"/>
          <p:cNvSpPr>
            <a:spLocks noChangeArrowheads="1"/>
          </p:cNvSpPr>
          <p:nvPr/>
        </p:nvSpPr>
        <p:spPr bwMode="auto">
          <a:xfrm>
            <a:off x="9334500" y="2755900"/>
            <a:ext cx="1441450" cy="168116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5" name="AutoShape 77"/>
          <p:cNvSpPr>
            <a:spLocks noChangeArrowheads="1"/>
          </p:cNvSpPr>
          <p:nvPr/>
        </p:nvSpPr>
        <p:spPr bwMode="auto">
          <a:xfrm>
            <a:off x="9555163" y="2784475"/>
            <a:ext cx="315912" cy="4762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6" name="Oval 78"/>
          <p:cNvSpPr>
            <a:spLocks noChangeArrowheads="1"/>
          </p:cNvSpPr>
          <p:nvPr/>
        </p:nvSpPr>
        <p:spPr bwMode="auto">
          <a:xfrm>
            <a:off x="9512300" y="3290888"/>
            <a:ext cx="358775" cy="401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7" name="Rectangle 79"/>
          <p:cNvSpPr>
            <a:spLocks noChangeArrowheads="1"/>
          </p:cNvSpPr>
          <p:nvPr/>
        </p:nvSpPr>
        <p:spPr bwMode="auto">
          <a:xfrm>
            <a:off x="9983788" y="28527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4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8" name="Rectangle 80"/>
          <p:cNvSpPr>
            <a:spLocks noChangeArrowheads="1"/>
          </p:cNvSpPr>
          <p:nvPr/>
        </p:nvSpPr>
        <p:spPr bwMode="auto">
          <a:xfrm>
            <a:off x="9983788" y="333216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3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9967913" y="4079875"/>
            <a:ext cx="6223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3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70" name="Rectangle 82"/>
          <p:cNvSpPr>
            <a:spLocks noChangeArrowheads="1"/>
          </p:cNvSpPr>
          <p:nvPr/>
        </p:nvSpPr>
        <p:spPr bwMode="auto">
          <a:xfrm>
            <a:off x="9569450" y="4100513"/>
            <a:ext cx="301625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1" name="AutoShape 83"/>
          <p:cNvSpPr>
            <a:spLocks noChangeArrowheads="1"/>
          </p:cNvSpPr>
          <p:nvPr/>
        </p:nvSpPr>
        <p:spPr bwMode="auto">
          <a:xfrm>
            <a:off x="9582150" y="3692525"/>
            <a:ext cx="431800" cy="34131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9871075" y="3703638"/>
            <a:ext cx="7604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73" name="箭头 154"/>
          <p:cNvSpPr>
            <a:spLocks noChangeShapeType="1"/>
          </p:cNvSpPr>
          <p:nvPr/>
        </p:nvSpPr>
        <p:spPr bwMode="auto">
          <a:xfrm>
            <a:off x="8328025" y="1628775"/>
            <a:ext cx="93503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AutoShape 86"/>
          <p:cNvSpPr>
            <a:spLocks noChangeArrowheads="1"/>
          </p:cNvSpPr>
          <p:nvPr/>
        </p:nvSpPr>
        <p:spPr bwMode="auto">
          <a:xfrm>
            <a:off x="7102475" y="850900"/>
            <a:ext cx="431800" cy="5746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5" name="Oval 87"/>
          <p:cNvSpPr>
            <a:spLocks noChangeArrowheads="1"/>
          </p:cNvSpPr>
          <p:nvPr/>
        </p:nvSpPr>
        <p:spPr bwMode="auto">
          <a:xfrm>
            <a:off x="4583113" y="17732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6" name="Rectangle 88"/>
          <p:cNvSpPr>
            <a:spLocks noChangeArrowheads="1"/>
          </p:cNvSpPr>
          <p:nvPr/>
        </p:nvSpPr>
        <p:spPr bwMode="auto">
          <a:xfrm>
            <a:off x="9623425" y="22764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Output</a:t>
            </a:r>
          </a:p>
        </p:txBody>
      </p:sp>
      <p:sp>
        <p:nvSpPr>
          <p:cNvPr id="177" name="AutoShape 89"/>
          <p:cNvSpPr>
            <a:spLocks noChangeArrowheads="1"/>
          </p:cNvSpPr>
          <p:nvPr/>
        </p:nvSpPr>
        <p:spPr bwMode="auto">
          <a:xfrm>
            <a:off x="4583113" y="2205038"/>
            <a:ext cx="504825" cy="3413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8" name="AutoShape 90"/>
          <p:cNvSpPr>
            <a:spLocks noChangeArrowheads="1"/>
          </p:cNvSpPr>
          <p:nvPr/>
        </p:nvSpPr>
        <p:spPr bwMode="auto">
          <a:xfrm>
            <a:off x="7102475" y="1917700"/>
            <a:ext cx="504825" cy="431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9" name="Rectangle 91"/>
          <p:cNvSpPr>
            <a:spLocks noChangeArrowheads="1"/>
          </p:cNvSpPr>
          <p:nvPr/>
        </p:nvSpPr>
        <p:spPr bwMode="auto">
          <a:xfrm>
            <a:off x="4578350" y="2747963"/>
            <a:ext cx="4286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0" name="AutoShape 92"/>
          <p:cNvSpPr>
            <a:spLocks noChangeArrowheads="1"/>
          </p:cNvSpPr>
          <p:nvPr/>
        </p:nvSpPr>
        <p:spPr bwMode="auto">
          <a:xfrm>
            <a:off x="7070725" y="4725988"/>
            <a:ext cx="434975" cy="5635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1" name="Oval 93"/>
          <p:cNvSpPr>
            <a:spLocks noChangeArrowheads="1"/>
          </p:cNvSpPr>
          <p:nvPr/>
        </p:nvSpPr>
        <p:spPr bwMode="auto">
          <a:xfrm>
            <a:off x="7097713" y="5343525"/>
            <a:ext cx="4476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2" name="Rectangle 94"/>
          <p:cNvSpPr>
            <a:spLocks noChangeArrowheads="1"/>
          </p:cNvSpPr>
          <p:nvPr/>
        </p:nvSpPr>
        <p:spPr bwMode="auto">
          <a:xfrm>
            <a:off x="7124700" y="6178550"/>
            <a:ext cx="434975" cy="392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3" name="AutoShape 95"/>
          <p:cNvSpPr>
            <a:spLocks noChangeArrowheads="1"/>
          </p:cNvSpPr>
          <p:nvPr/>
        </p:nvSpPr>
        <p:spPr bwMode="auto">
          <a:xfrm>
            <a:off x="7124700" y="5746750"/>
            <a:ext cx="447675" cy="3905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88" grpId="0" bldLvl="0" animBg="1" autoUpdateAnimBg="0"/>
      <p:bldP spid="92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bldLvl="0" autoUpdateAnimBg="0"/>
      <p:bldP spid="106" grpId="0" bldLvl="0" autoUpdateAnimBg="0"/>
      <p:bldP spid="107" grpId="0" animBg="1"/>
      <p:bldP spid="108" grpId="0" animBg="1"/>
      <p:bldP spid="109" grpId="0" bldLvl="0" autoUpdateAnimBg="0"/>
      <p:bldP spid="110" grpId="0" bldLvl="0" autoUpdateAnimBg="0"/>
      <p:bldP spid="111" grpId="0" bldLvl="0" autoUpdateAnimBg="0"/>
      <p:bldP spid="112" grpId="0" animBg="1"/>
      <p:bldP spid="113" grpId="0" animBg="1"/>
      <p:bldP spid="114" grpId="0" animBg="1"/>
      <p:bldP spid="115" grpId="0" bldLvl="0" autoUpdateAnimBg="0"/>
      <p:bldP spid="116" grpId="0" bldLvl="0" autoUpdateAnimBg="0"/>
      <p:bldP spid="117" grpId="0" bldLvl="0" autoUpdateAnimBg="0"/>
      <p:bldP spid="118" grpId="0" animBg="1"/>
      <p:bldP spid="119" grpId="0" animBg="1"/>
      <p:bldP spid="120" grpId="0" bldLvl="0" autoUpdateAnimBg="0"/>
      <p:bldP spid="121" grpId="0" bldLvl="0" autoUpdateAnimBg="0"/>
      <p:bldP spid="122" grpId="0" bldLvl="0" autoUpdateAnimBg="0"/>
      <p:bldP spid="123" grpId="0" bldLvl="0" autoUpdateAnimBg="0"/>
      <p:bldP spid="124" grpId="0" animBg="1"/>
      <p:bldP spid="125" grpId="0" bldLvl="0" autoUpdateAnimBg="0"/>
      <p:bldP spid="126" grpId="0" animBg="1"/>
      <p:bldP spid="127" grpId="0" animBg="1"/>
      <p:bldP spid="128" grpId="0" bldLvl="0" autoUpdateAnimBg="0"/>
      <p:bldP spid="129" grpId="0" animBg="1"/>
      <p:bldP spid="130" grpId="0" animBg="1"/>
      <p:bldP spid="131" grpId="0" bldLvl="0" autoUpdateAnimBg="0"/>
      <p:bldP spid="132" grpId="0" bldLvl="0" autoUpdateAnimBg="0"/>
      <p:bldP spid="133" grpId="0" bldLvl="0" autoUpdateAnimBg="0"/>
      <p:bldP spid="134" grpId="0" bldLvl="0" autoUpdateAnimBg="0"/>
      <p:bldP spid="135" grpId="0" animBg="1"/>
      <p:bldP spid="136" grpId="0" animBg="1"/>
      <p:bldP spid="137" grpId="0" bldLvl="0" autoUpdateAnimBg="0"/>
      <p:bldP spid="138" grpId="0" bldLvl="0" autoUpdateAnimBg="0"/>
      <p:bldP spid="139" grpId="0" bldLvl="0" autoUpdateAnimBg="0"/>
      <p:bldP spid="140" grpId="0" animBg="1"/>
      <p:bldP spid="141" grpId="0" bldLvl="0" autoUpdateAnimBg="0"/>
      <p:bldP spid="142" grpId="0" animBg="1"/>
      <p:bldP spid="143" grpId="0" animBg="1"/>
      <p:bldP spid="144" grpId="0" animBg="1"/>
      <p:bldP spid="145" grpId="0" bldLvl="0" autoUpdateAnimBg="0"/>
      <p:bldP spid="146" grpId="0" bldLvl="0" autoUpdateAnimBg="0"/>
      <p:bldP spid="147" grpId="0" bldLvl="0" autoUpdateAnimBg="0"/>
      <p:bldP spid="148" grpId="0" animBg="1"/>
      <p:bldP spid="149" grpId="0" bldLvl="0" autoUpdateAnimBg="0"/>
      <p:bldP spid="150" grpId="0" animBg="1"/>
      <p:bldP spid="151" grpId="0" animBg="1"/>
      <p:bldP spid="152" grpId="0" animBg="1"/>
      <p:bldP spid="153" grpId="0" bldLvl="0" autoUpdateAnimBg="0"/>
      <p:bldP spid="154" grpId="0" animBg="1"/>
      <p:bldP spid="155" grpId="0" bldLvl="0" autoUpdateAnimBg="0"/>
      <p:bldP spid="156" grpId="0" animBg="1"/>
      <p:bldP spid="157" grpId="0" bldLvl="0" autoUpdateAnimBg="0"/>
      <p:bldP spid="158" grpId="0" animBg="1"/>
      <p:bldP spid="159" grpId="0" bldLvl="0" autoUpdateAnimBg="0"/>
      <p:bldP spid="160" grpId="0" bldLvl="0" autoUpdateAnimBg="0"/>
      <p:bldP spid="161" grpId="0" animBg="1"/>
      <p:bldP spid="162" grpId="0" bldLvl="0" autoUpdateAnimBg="0"/>
      <p:bldP spid="163" grpId="0" animBg="1"/>
      <p:bldP spid="164" grpId="0" animBg="1"/>
      <p:bldP spid="165" grpId="0" animBg="1"/>
      <p:bldP spid="166" grpId="0" animBg="1"/>
      <p:bldP spid="167" grpId="0" bldLvl="0" autoUpdateAnimBg="0"/>
      <p:bldP spid="168" grpId="0" bldLvl="0" autoUpdateAnimBg="0"/>
      <p:bldP spid="169" grpId="0" bldLvl="0" autoUpdateAnimBg="0"/>
      <p:bldP spid="170" grpId="0" animBg="1"/>
      <p:bldP spid="171" grpId="0" animBg="1"/>
      <p:bldP spid="172" grpId="0" bldLvl="0" autoUpdateAnimBg="0"/>
      <p:bldP spid="173" grpId="0" animBg="1"/>
      <p:bldP spid="174" grpId="0" animBg="1"/>
      <p:bldP spid="175" grpId="0" animBg="1"/>
      <p:bldP spid="176" grpId="0" bldLvl="0" autoUpdateAnimBg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任务调度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127125" y="908050"/>
            <a:ext cx="10153650" cy="5445125"/>
          </a:xfrm>
        </p:spPr>
        <p:txBody>
          <a:bodyPr/>
          <a:lstStyle/>
          <a:p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框架，对解决线性问题具有普适性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endParaRPr lang="en-US" altLang="zh-CN" sz="3200" dirty="0" smtClean="0">
              <a:solidFill>
                <a:srgbClr val="0088EE"/>
              </a:solidFill>
            </a:endParaRPr>
          </a:p>
          <a:p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建模的要点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设计是关键。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是分解操作，是将输入数据从数据表征空间向最终解空间的转换，且解空间应该是线性空间，具备可加性。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sz="2800" b="1" dirty="0" smtClean="0">
                <a:solidFill>
                  <a:srgbClr val="FFC000"/>
                </a:solidFill>
              </a:rPr>
              <a:t>Reduce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是对中间的解空间元素（也就是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的输出）进行归约合并的操作。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任务调度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39788" y="1268413"/>
            <a:ext cx="6192837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69925" y="1125538"/>
            <a:ext cx="11522075" cy="5445125"/>
          </a:xfrm>
        </p:spPr>
        <p:txBody>
          <a:bodyPr/>
          <a:lstStyle/>
          <a:p>
            <a:pPr>
              <a:lnSpc>
                <a:spcPct val="13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0088EE"/>
                </a:solidFill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更多可应用</a:t>
            </a:r>
            <a:r>
              <a:rPr lang="en-US" altLang="zh-CN" sz="3200" b="1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的例子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对全部学生的成绩统计每个人的平均分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统计图书馆中所有有关自然科学的书本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系统日志分析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网页搜索中的</a:t>
            </a:r>
            <a:r>
              <a:rPr lang="en-US" altLang="zh-CN" sz="2800" dirty="0" smtClean="0">
                <a:solidFill>
                  <a:srgbClr val="0088EE"/>
                </a:solidFill>
              </a:rPr>
              <a:t>PageRank</a:t>
            </a: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需要计算出一个图结构中某一个节点到其它所有节点的距离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en-US" altLang="zh-CN" sz="2800" dirty="0" smtClean="0">
                <a:solidFill>
                  <a:srgbClr val="0088EE"/>
                </a:solidFill>
              </a:rPr>
              <a:t>……</a:t>
            </a:r>
            <a:endParaRPr lang="zh-CN" altLang="en-US" sz="2800" dirty="0" smtClean="0">
              <a:solidFill>
                <a:srgbClr val="0088E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飞天伏羲任务调度系统</a:t>
            </a:r>
            <a:endParaRPr lang="zh-CN" altLang="en-US" dirty="0"/>
          </a:p>
        </p:txBody>
      </p:sp>
      <p:sp>
        <p:nvSpPr>
          <p:cNvPr id="4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0863" y="3413125"/>
            <a:ext cx="11017250" cy="282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FuxiMaster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拿到资源后，调度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到相应的集群节点上，并分配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之间的数据传递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汇总生成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status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的生命周期，故障重启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208213" y="1196975"/>
            <a:ext cx="7519987" cy="769938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像使用台式机一样使用云计算</a:t>
            </a:r>
          </a:p>
        </p:txBody>
      </p:sp>
      <p:sp>
        <p:nvSpPr>
          <p:cNvPr id="9" name="右箭头 8"/>
          <p:cNvSpPr/>
          <p:nvPr/>
        </p:nvSpPr>
        <p:spPr>
          <a:xfrm>
            <a:off x="4751388" y="2708275"/>
            <a:ext cx="1728787" cy="100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896225" y="2941638"/>
            <a:ext cx="12620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处理器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865438" y="2941638"/>
            <a:ext cx="1262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台式机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751388" y="4438650"/>
            <a:ext cx="1728787" cy="100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865438" y="4672013"/>
            <a:ext cx="1262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云计算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rcRect r="76263"/>
          <a:stretch>
            <a:fillRect/>
          </a:stretch>
        </p:blipFill>
        <p:spPr bwMode="auto">
          <a:xfrm>
            <a:off x="7802563" y="4005263"/>
            <a:ext cx="1800225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959600" y="5602288"/>
            <a:ext cx="3563938" cy="708025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飞天伏羲</a:t>
            </a:r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(Fuxi)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59600" y="3763963"/>
            <a:ext cx="3563938" cy="19383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3" grpId="0"/>
      <p:bldP spid="14" grpId="0"/>
      <p:bldP spid="17" grpId="0" animBg="1"/>
      <p:bldP spid="19" grpId="0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4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ectangle 54"/>
          <p:cNvSpPr/>
          <p:nvPr/>
        </p:nvSpPr>
        <p:spPr>
          <a:xfrm>
            <a:off x="4367213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74750" y="3644900"/>
            <a:ext cx="11017250" cy="282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发来的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，并执行用户计算逻辑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报告执行进度等运行状态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读取输入数据、将计算结果写到输出文件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输入数据的切片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3576638" y="1844675"/>
            <a:ext cx="7056437" cy="396081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z="3200" smtClean="0"/>
          </a:p>
          <a:p>
            <a:pPr lvl="1"/>
            <a:r>
              <a:rPr lang="zh-CN" altLang="en-US" sz="2800" smtClean="0">
                <a:solidFill>
                  <a:srgbClr val="0088EE"/>
                </a:solidFill>
              </a:rPr>
              <a:t>数据</a:t>
            </a:r>
            <a:r>
              <a:rPr lang="en-US" altLang="zh-CN" sz="2800" smtClean="0">
                <a:solidFill>
                  <a:srgbClr val="0088EE"/>
                </a:solidFill>
              </a:rPr>
              <a:t>Locality</a:t>
            </a:r>
          </a:p>
          <a:p>
            <a:pPr lvl="1"/>
            <a:endParaRPr lang="en-US" altLang="zh-CN" sz="2800" smtClean="0">
              <a:solidFill>
                <a:srgbClr val="0088EE"/>
              </a:solidFill>
            </a:endParaRPr>
          </a:p>
          <a:p>
            <a:pPr lvl="1"/>
            <a:r>
              <a:rPr lang="zh-CN" altLang="en-US" sz="2800" smtClean="0">
                <a:solidFill>
                  <a:srgbClr val="0088EE"/>
                </a:solidFill>
              </a:rPr>
              <a:t>数据</a:t>
            </a:r>
            <a:r>
              <a:rPr lang="en-US" altLang="zh-CN" sz="2800" smtClean="0">
                <a:solidFill>
                  <a:srgbClr val="0088EE"/>
                </a:solidFill>
              </a:rPr>
              <a:t>Shuffle</a:t>
            </a:r>
          </a:p>
          <a:p>
            <a:pPr lvl="1"/>
            <a:endParaRPr lang="en-US" altLang="zh-CN" sz="2800" smtClean="0">
              <a:solidFill>
                <a:srgbClr val="0088EE"/>
              </a:solidFill>
            </a:endParaRPr>
          </a:p>
          <a:p>
            <a:pPr lvl="1"/>
            <a:r>
              <a:rPr lang="en-US" altLang="zh-CN" sz="2800" smtClean="0">
                <a:solidFill>
                  <a:srgbClr val="0088EE"/>
                </a:solidFill>
              </a:rPr>
              <a:t>Instance</a:t>
            </a:r>
            <a:r>
              <a:rPr lang="zh-CN" altLang="en-US" sz="2800" smtClean="0">
                <a:solidFill>
                  <a:srgbClr val="0088EE"/>
                </a:solidFill>
              </a:rPr>
              <a:t>重试和</a:t>
            </a:r>
            <a:r>
              <a:rPr lang="en-US" altLang="zh-CN" sz="2800" smtClean="0">
                <a:solidFill>
                  <a:srgbClr val="0088EE"/>
                </a:solidFill>
              </a:rPr>
              <a:t>backup instance</a:t>
            </a:r>
            <a:endParaRPr lang="zh-CN" altLang="en-US" sz="2800" smtClean="0">
              <a:solidFill>
                <a:srgbClr val="0088E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11225" y="1471613"/>
            <a:ext cx="518477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73150" y="1470025"/>
            <a:ext cx="480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a typeface="微软雅黑" pitchFamily="34" charset="-122"/>
              </a:rPr>
              <a:t>伏羲任务调度系统的技术要点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</a:t>
            </a:r>
            <a:r>
              <a:rPr lang="en-US" altLang="zh-CN" sz="2800" dirty="0" smtClean="0"/>
              <a:t>Locality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AppWorker</a:t>
            </a:r>
            <a:r>
              <a:rPr lang="zh-CN" altLang="en-US" sz="2800" dirty="0" smtClean="0"/>
              <a:t>处理数据时，尽量从本地磁盘读取，输出也尽量写本地磁盘，避免远程读写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对调度的要求：尽量让</a:t>
            </a:r>
            <a:r>
              <a:rPr lang="en-US" altLang="zh-CN" sz="2800" dirty="0" smtClean="0"/>
              <a:t>Instance</a:t>
            </a:r>
            <a:r>
              <a:rPr lang="zh-CN" altLang="en-US" sz="2800" dirty="0" smtClean="0"/>
              <a:t>（数据分片）数据最多的节点上的</a:t>
            </a:r>
            <a:r>
              <a:rPr lang="en-US" altLang="zh-CN" sz="2800" dirty="0" err="1" smtClean="0"/>
              <a:t>AppWorker</a:t>
            </a:r>
            <a:r>
              <a:rPr lang="zh-CN" altLang="en-US" sz="2800" dirty="0" smtClean="0"/>
              <a:t>来处理该</a:t>
            </a:r>
            <a:r>
              <a:rPr lang="en-US" altLang="zh-CN" sz="2800" dirty="0" smtClean="0"/>
              <a:t>Instance</a:t>
            </a:r>
            <a:endParaRPr lang="zh-CN" altLang="en-US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5" y="3500438"/>
          <a:ext cx="6336704" cy="242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279650" y="4149725"/>
            <a:ext cx="1584325" cy="574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50%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3975" y="4749800"/>
            <a:ext cx="1584325" cy="5762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40%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3975" y="5351463"/>
            <a:ext cx="1584325" cy="574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60%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96225" y="3500438"/>
          <a:ext cx="3703960" cy="245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80"/>
                <a:gridCol w="1851980"/>
              </a:tblGrid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调度结果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7175500" y="4568825"/>
            <a:ext cx="576263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719513" y="6080125"/>
            <a:ext cx="4321175" cy="40005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FFFF"/>
                </a:solidFill>
                <a:latin typeface="Calibri" pitchFamily="34" charset="0"/>
              </a:rPr>
              <a:t>Data locality based instance scheduling</a:t>
            </a:r>
            <a:endParaRPr lang="zh-CN" altLang="en-US" sz="2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</a:t>
            </a:r>
            <a:r>
              <a:rPr lang="en-US" altLang="zh-CN" smtClean="0"/>
              <a:t>Shuffle</a:t>
            </a:r>
            <a:r>
              <a:rPr lang="zh-CN" altLang="en-US" smtClean="0"/>
              <a:t>：</a:t>
            </a:r>
            <a:r>
              <a:rPr lang="en-US" altLang="zh-CN" smtClean="0"/>
              <a:t>AppWorker</a:t>
            </a:r>
            <a:r>
              <a:rPr lang="zh-CN" altLang="en-US" smtClean="0"/>
              <a:t>之间的数据传递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伏羲将数据</a:t>
            </a:r>
            <a:r>
              <a:rPr lang="en-US" altLang="zh-CN" smtClean="0"/>
              <a:t>shuffle</a:t>
            </a:r>
            <a:r>
              <a:rPr lang="zh-CN" altLang="en-US" smtClean="0"/>
              <a:t>过程封装成</a:t>
            </a:r>
            <a:r>
              <a:rPr lang="en-US" altLang="zh-CN" smtClean="0"/>
              <a:t>streamline lib</a:t>
            </a:r>
            <a:r>
              <a:rPr lang="zh-CN" altLang="en-US" smtClean="0"/>
              <a:t>，用户不用关心</a:t>
            </a:r>
            <a:r>
              <a:rPr lang="en-US" altLang="zh-CN" smtClean="0"/>
              <a:t>shuffle</a:t>
            </a:r>
            <a:r>
              <a:rPr lang="zh-CN" altLang="en-US" smtClean="0"/>
              <a:t>细节</a:t>
            </a:r>
          </a:p>
        </p:txBody>
      </p:sp>
      <p:sp>
        <p:nvSpPr>
          <p:cNvPr id="4" name="矩形 3"/>
          <p:cNvSpPr/>
          <p:nvPr/>
        </p:nvSpPr>
        <p:spPr>
          <a:xfrm>
            <a:off x="623888" y="1700213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3888" y="2386013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6988" y="169862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66988" y="237807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1919288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1919288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01" name="文本框 13"/>
          <p:cNvSpPr txBox="1">
            <a:spLocks noChangeArrowheads="1"/>
          </p:cNvSpPr>
          <p:nvPr/>
        </p:nvSpPr>
        <p:spPr bwMode="auto">
          <a:xfrm>
            <a:off x="1914525" y="3532188"/>
            <a:ext cx="7921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1 : 1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3888" y="30638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66988" y="3055938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3"/>
            <a:endCxn id="33" idx="1"/>
          </p:cNvCxnSpPr>
          <p:nvPr/>
        </p:nvCxnSpPr>
        <p:spPr>
          <a:xfrm flipV="1">
            <a:off x="1919288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1675" y="1700213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511675" y="2386013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56363" y="169862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456363" y="2378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7" idx="3"/>
            <a:endCxn id="39" idx="1"/>
          </p:cNvCxnSpPr>
          <p:nvPr/>
        </p:nvCxnSpPr>
        <p:spPr>
          <a:xfrm flipV="1">
            <a:off x="5808663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3"/>
            <a:endCxn id="40" idx="1"/>
          </p:cNvCxnSpPr>
          <p:nvPr/>
        </p:nvCxnSpPr>
        <p:spPr>
          <a:xfrm flipV="1">
            <a:off x="5808663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1" name="文本框 42"/>
          <p:cNvSpPr txBox="1">
            <a:spLocks noChangeArrowheads="1"/>
          </p:cNvSpPr>
          <p:nvPr/>
        </p:nvSpPr>
        <p:spPr bwMode="auto">
          <a:xfrm>
            <a:off x="5802313" y="3532188"/>
            <a:ext cx="7921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1 : N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11675" y="306387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456363" y="3055938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 flipV="1">
            <a:off x="5808663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399463" y="1700213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399463" y="2386013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344150" y="169862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344150" y="237807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8" idx="3"/>
            <a:endCxn id="50" idx="1"/>
          </p:cNvCxnSpPr>
          <p:nvPr/>
        </p:nvCxnSpPr>
        <p:spPr>
          <a:xfrm flipV="1">
            <a:off x="9696450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3"/>
            <a:endCxn id="51" idx="1"/>
          </p:cNvCxnSpPr>
          <p:nvPr/>
        </p:nvCxnSpPr>
        <p:spPr>
          <a:xfrm flipV="1">
            <a:off x="9696450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21" name="文本框 53"/>
          <p:cNvSpPr txBox="1">
            <a:spLocks noChangeArrowheads="1"/>
          </p:cNvSpPr>
          <p:nvPr/>
        </p:nvSpPr>
        <p:spPr bwMode="auto">
          <a:xfrm>
            <a:off x="9691688" y="3532188"/>
            <a:ext cx="7921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M : N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99463" y="306387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44150" y="3055938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3"/>
            <a:endCxn id="56" idx="1"/>
          </p:cNvCxnSpPr>
          <p:nvPr/>
        </p:nvCxnSpPr>
        <p:spPr>
          <a:xfrm flipV="1">
            <a:off x="9696450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151313" y="1666875"/>
            <a:ext cx="0" cy="24098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040688" y="1665288"/>
            <a:ext cx="0" cy="24114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3"/>
            <a:endCxn id="40" idx="1"/>
          </p:cNvCxnSpPr>
          <p:nvPr/>
        </p:nvCxnSpPr>
        <p:spPr>
          <a:xfrm>
            <a:off x="5808663" y="1881188"/>
            <a:ext cx="647700" cy="677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3"/>
            <a:endCxn id="45" idx="1"/>
          </p:cNvCxnSpPr>
          <p:nvPr/>
        </p:nvCxnSpPr>
        <p:spPr>
          <a:xfrm>
            <a:off x="5808663" y="1881188"/>
            <a:ext cx="647700" cy="135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3"/>
            <a:endCxn id="39" idx="1"/>
          </p:cNvCxnSpPr>
          <p:nvPr/>
        </p:nvCxnSpPr>
        <p:spPr>
          <a:xfrm flipV="1">
            <a:off x="5808663" y="1879600"/>
            <a:ext cx="647700" cy="68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3"/>
            <a:endCxn id="45" idx="1"/>
          </p:cNvCxnSpPr>
          <p:nvPr/>
        </p:nvCxnSpPr>
        <p:spPr>
          <a:xfrm>
            <a:off x="5808663" y="2566988"/>
            <a:ext cx="647700" cy="66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4" idx="3"/>
            <a:endCxn id="39" idx="1"/>
          </p:cNvCxnSpPr>
          <p:nvPr/>
        </p:nvCxnSpPr>
        <p:spPr>
          <a:xfrm flipV="1">
            <a:off x="5808663" y="1879600"/>
            <a:ext cx="647700" cy="136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4" idx="3"/>
            <a:endCxn id="40" idx="1"/>
          </p:cNvCxnSpPr>
          <p:nvPr/>
        </p:nvCxnSpPr>
        <p:spPr>
          <a:xfrm flipV="1">
            <a:off x="5808663" y="2559050"/>
            <a:ext cx="6477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3"/>
            <a:endCxn id="56" idx="1"/>
          </p:cNvCxnSpPr>
          <p:nvPr/>
        </p:nvCxnSpPr>
        <p:spPr>
          <a:xfrm>
            <a:off x="9696450" y="1881188"/>
            <a:ext cx="647700" cy="135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3"/>
            <a:endCxn id="50" idx="1"/>
          </p:cNvCxnSpPr>
          <p:nvPr/>
        </p:nvCxnSpPr>
        <p:spPr>
          <a:xfrm flipV="1">
            <a:off x="9696450" y="1879600"/>
            <a:ext cx="647700" cy="68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5" idx="3"/>
            <a:endCxn id="51" idx="1"/>
          </p:cNvCxnSpPr>
          <p:nvPr/>
        </p:nvCxnSpPr>
        <p:spPr>
          <a:xfrm flipV="1">
            <a:off x="9696450" y="2559050"/>
            <a:ext cx="6477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8" idx="3"/>
            <a:endCxn id="51" idx="1"/>
          </p:cNvCxnSpPr>
          <p:nvPr/>
        </p:nvCxnSpPr>
        <p:spPr>
          <a:xfrm>
            <a:off x="9696450" y="1881188"/>
            <a:ext cx="647700" cy="677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柱形 99"/>
          <p:cNvSpPr/>
          <p:nvPr/>
        </p:nvSpPr>
        <p:spPr>
          <a:xfrm rot="16200000">
            <a:off x="8724107" y="4833144"/>
            <a:ext cx="792162" cy="1441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99" name="圆柱形 98"/>
          <p:cNvSpPr/>
          <p:nvPr/>
        </p:nvSpPr>
        <p:spPr>
          <a:xfrm rot="16200000">
            <a:off x="7427913" y="4833938"/>
            <a:ext cx="792162" cy="143986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Streamline</a:t>
            </a:r>
            <a:endParaRPr lang="zh-CN" altLang="en-US" dirty="0"/>
          </a:p>
        </p:txBody>
      </p:sp>
      <p:sp>
        <p:nvSpPr>
          <p:cNvPr id="102" name="圆柱形 101"/>
          <p:cNvSpPr/>
          <p:nvPr/>
        </p:nvSpPr>
        <p:spPr>
          <a:xfrm rot="16200000">
            <a:off x="4298950" y="4705350"/>
            <a:ext cx="784225" cy="16859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Streamline</a:t>
            </a:r>
            <a:endParaRPr lang="zh-CN" altLang="en-US" dirty="0"/>
          </a:p>
        </p:txBody>
      </p:sp>
      <p:sp>
        <p:nvSpPr>
          <p:cNvPr id="103" name="圆柱形 102"/>
          <p:cNvSpPr/>
          <p:nvPr/>
        </p:nvSpPr>
        <p:spPr>
          <a:xfrm rot="16200000">
            <a:off x="2868613" y="4824413"/>
            <a:ext cx="792162" cy="14398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04" name="右箭头 103"/>
          <p:cNvSpPr/>
          <p:nvPr/>
        </p:nvSpPr>
        <p:spPr>
          <a:xfrm>
            <a:off x="5646738" y="5414963"/>
            <a:ext cx="1344612" cy="2603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2" grpId="0" animBg="1"/>
      <p:bldP spid="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50863" y="1412875"/>
            <a:ext cx="11090275" cy="5445125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88EE"/>
                </a:solidFill>
              </a:rPr>
              <a:t>Instance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重试和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backup instance</a:t>
            </a: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会监控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的运行进度，如果失败，会将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调度分配到其他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AppWorker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上重新运行。造成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失败的原因有：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进程重启、机器故障、磁盘故障、数据读取随机失败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95325" y="1152525"/>
            <a:ext cx="10801350" cy="5445125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88EE"/>
                </a:solidFill>
              </a:rPr>
              <a:t>Instance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重试和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backup instance</a:t>
            </a: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还会监控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的运行速度，如果运行慢，容易造成长尾，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会在另外的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AppWorker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上同时运行该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，取最先结束的那一份。判断依据：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运行时间超过其他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的平均运行时间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数据处理速度低于其他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平均值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已完成的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比例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2684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97485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67970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分布式系统是一个高并发的多任务系统</a:t>
            </a:r>
            <a:endParaRPr lang="en-US" altLang="zh-CN" sz="2800" smtClean="0"/>
          </a:p>
          <a:p>
            <a:pPr lvl="1"/>
            <a:endParaRPr lang="zh-CN" altLang="en-US" sz="2400" smtClean="0"/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1927225"/>
            <a:ext cx="993775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7283450" y="2276475"/>
            <a:ext cx="3368675" cy="461963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</a:rPr>
              <a:t>集群平均有</a:t>
            </a:r>
            <a:r>
              <a:rPr lang="en-US" altLang="zh-CN" sz="2400" b="1">
                <a:solidFill>
                  <a:srgbClr val="FFFFFF"/>
                </a:solidFill>
                <a:latin typeface="Calibri" pitchFamily="34" charset="0"/>
              </a:rPr>
              <a:t>1000</a:t>
            </a:r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</a:rPr>
              <a:t>个任务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090613" y="1152525"/>
            <a:ext cx="10009187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资源调度问题：如何将集群的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CPU/Memory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资源在多个任务之间调度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目标：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集群资源利用率最大化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每个任务的资源等待时间最小化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能分组控制资源配额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能支持临时紧急任务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操作：当有空闲资源时，从等待队列中选取一个任务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飞天伏羲资源调度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Tubo</a:t>
            </a:r>
            <a:r>
              <a:rPr lang="zh-CN" altLang="en-US" smtClean="0"/>
              <a:t>：每个节点都有，负责收集每个机器的硬件资源</a:t>
            </a:r>
            <a:r>
              <a:rPr lang="en-US" altLang="zh-CN" smtClean="0"/>
              <a:t>{CPU</a:t>
            </a:r>
            <a:r>
              <a:rPr lang="zh-CN" altLang="en-US" smtClean="0"/>
              <a:t>，</a:t>
            </a:r>
            <a:r>
              <a:rPr lang="en-US" altLang="zh-CN" smtClean="0"/>
              <a:t>Memory</a:t>
            </a:r>
            <a:r>
              <a:rPr lang="zh-CN" altLang="en-US" smtClean="0"/>
              <a:t>，</a:t>
            </a:r>
            <a:r>
              <a:rPr lang="en-US" altLang="zh-CN" smtClean="0"/>
              <a:t>Disk</a:t>
            </a:r>
            <a:r>
              <a:rPr lang="zh-CN" altLang="en-US" smtClean="0"/>
              <a:t>，</a:t>
            </a:r>
            <a:r>
              <a:rPr lang="en-US" altLang="zh-CN" smtClean="0"/>
              <a:t>Net}</a:t>
            </a:r>
            <a:r>
              <a:rPr lang="zh-CN" altLang="en-US" smtClean="0"/>
              <a:t>，并发送给</a:t>
            </a:r>
            <a:r>
              <a:rPr lang="en-US" altLang="zh-CN" smtClean="0"/>
              <a:t>FuxiMaster</a:t>
            </a:r>
          </a:p>
          <a:p>
            <a:endParaRPr lang="en-US" altLang="zh-CN" smtClean="0"/>
          </a:p>
          <a:p>
            <a:r>
              <a:rPr lang="en-US" altLang="zh-CN" smtClean="0"/>
              <a:t>FuxiMaster</a:t>
            </a:r>
            <a:r>
              <a:rPr lang="zh-CN" altLang="en-US" smtClean="0"/>
              <a:t>：中控节点，负责整个集群的资源调度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AppMaster</a:t>
            </a:r>
            <a:r>
              <a:rPr lang="zh-CN" altLang="en-US" smtClean="0"/>
              <a:t>：根据需要向</a:t>
            </a:r>
            <a:r>
              <a:rPr lang="en-US" altLang="zh-CN" smtClean="0"/>
              <a:t>FuxiMaster</a:t>
            </a:r>
            <a:r>
              <a:rPr lang="zh-CN" altLang="en-US" smtClean="0"/>
              <a:t>申请资源，不需要时归还资源</a:t>
            </a:r>
          </a:p>
        </p:txBody>
      </p:sp>
      <p:sp>
        <p:nvSpPr>
          <p:cNvPr id="4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8"/>
          <p:cNvSpPr/>
          <p:nvPr/>
        </p:nvSpPr>
        <p:spPr>
          <a:xfrm>
            <a:off x="4845050" y="5653088"/>
            <a:ext cx="1827213" cy="809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5757863" y="4938713"/>
            <a:ext cx="14287" cy="714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19513" y="11255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19513" y="18319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19513" y="25368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19513" y="32416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719513" y="394652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719513" y="465296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19513" y="535781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优先级</a:t>
            </a:r>
            <a:r>
              <a:rPr lang="en-US" altLang="zh-CN" smtClean="0"/>
              <a:t>(Priority)</a:t>
            </a:r>
            <a:r>
              <a:rPr lang="zh-CN" altLang="en-US" smtClean="0"/>
              <a:t> </a:t>
            </a:r>
            <a:r>
              <a:rPr lang="en-US" altLang="zh-CN" smtClean="0"/>
              <a:t>&amp; </a:t>
            </a:r>
            <a:r>
              <a:rPr lang="zh-CN" altLang="en-US" smtClean="0"/>
              <a:t>抢占</a:t>
            </a:r>
            <a:r>
              <a:rPr lang="en-US" altLang="zh-CN" smtClean="0"/>
              <a:t>(Preemption)</a:t>
            </a:r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job</a:t>
            </a:r>
            <a:r>
              <a:rPr lang="zh-CN" altLang="en-US" smtClean="0"/>
              <a:t>在提交时会带一个</a:t>
            </a:r>
            <a:r>
              <a:rPr lang="en-US" altLang="zh-CN" smtClean="0"/>
              <a:t>priority</a:t>
            </a:r>
            <a:r>
              <a:rPr lang="zh-CN" altLang="en-US" smtClean="0"/>
              <a:t>值，一个整数值，越小优先级越高（可以理解为排队在前面）</a:t>
            </a:r>
            <a:endParaRPr lang="en-US" altLang="zh-CN" smtClean="0"/>
          </a:p>
          <a:p>
            <a:pPr lvl="1"/>
            <a:r>
              <a:rPr lang="zh-CN" altLang="en-US" smtClean="0"/>
              <a:t>相同优先级按提交时间，先提交的优先级高</a:t>
            </a:r>
            <a:endParaRPr lang="en-US" altLang="zh-CN" smtClean="0"/>
          </a:p>
          <a:p>
            <a:pPr lvl="1"/>
            <a:r>
              <a:rPr lang="en-US" altLang="zh-CN" smtClean="0"/>
              <a:t>FuxiMaster</a:t>
            </a:r>
            <a:r>
              <a:rPr lang="zh-CN" altLang="en-US" smtClean="0"/>
              <a:t>在调度时，资源优先分配给高优先级的</a:t>
            </a:r>
            <a:r>
              <a:rPr lang="en-US" altLang="zh-CN" smtClean="0"/>
              <a:t>job</a:t>
            </a:r>
            <a:r>
              <a:rPr lang="zh-CN" altLang="en-US" smtClean="0"/>
              <a:t>，剩余的资源继续分配给次高优先级</a:t>
            </a:r>
            <a:r>
              <a:rPr lang="en-US" altLang="zh-CN" smtClean="0"/>
              <a:t>job</a:t>
            </a:r>
            <a:endParaRPr lang="zh-CN" altLang="en-US" smtClean="0"/>
          </a:p>
        </p:txBody>
      </p:sp>
      <p:grpSp>
        <p:nvGrpSpPr>
          <p:cNvPr id="40963" name="组合 8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3792538" y="4365625"/>
            <a:ext cx="287337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40238" y="4149725"/>
            <a:ext cx="287337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7938" y="4149725"/>
            <a:ext cx="287337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83338" y="3508375"/>
            <a:ext cx="288925" cy="157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969" name="文本框 14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0970" name="文本框 15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7" name="圆柱形 16"/>
          <p:cNvSpPr/>
          <p:nvPr/>
        </p:nvSpPr>
        <p:spPr>
          <a:xfrm>
            <a:off x="2351088" y="3911600"/>
            <a:ext cx="504825" cy="30956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9" name="曲线连接符 18"/>
          <p:cNvCxnSpPr>
            <a:stCxn id="17" idx="1"/>
            <a:endCxn id="10" idx="0"/>
          </p:cNvCxnSpPr>
          <p:nvPr/>
        </p:nvCxnSpPr>
        <p:spPr>
          <a:xfrm rot="16200000" flipH="1">
            <a:off x="3042444" y="3472656"/>
            <a:ext cx="454025" cy="1331913"/>
          </a:xfrm>
          <a:prstGeom prst="curvedConnector3">
            <a:avLst>
              <a:gd name="adj1" fmla="val -3757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0"/>
            <a:endCxn id="11" idx="0"/>
          </p:cNvCxnSpPr>
          <p:nvPr/>
        </p:nvCxnSpPr>
        <p:spPr>
          <a:xfrm rot="5400000" flipH="1" flipV="1">
            <a:off x="4151313" y="3933825"/>
            <a:ext cx="215900" cy="647700"/>
          </a:xfrm>
          <a:prstGeom prst="curvedConnector3">
            <a:avLst>
              <a:gd name="adj1" fmla="val 20582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1" idx="0"/>
            <a:endCxn id="12" idx="0"/>
          </p:cNvCxnSpPr>
          <p:nvPr/>
        </p:nvCxnSpPr>
        <p:spPr>
          <a:xfrm rot="5400000" flipH="1" flipV="1">
            <a:off x="4907757" y="3825081"/>
            <a:ext cx="12700" cy="649287"/>
          </a:xfrm>
          <a:prstGeom prst="curved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2" idx="0"/>
            <a:endCxn id="13" idx="0"/>
          </p:cNvCxnSpPr>
          <p:nvPr/>
        </p:nvCxnSpPr>
        <p:spPr>
          <a:xfrm rot="5400000" flipH="1" flipV="1">
            <a:off x="5390356" y="3659982"/>
            <a:ext cx="331787" cy="647700"/>
          </a:xfrm>
          <a:prstGeom prst="curvedConnector3">
            <a:avLst>
              <a:gd name="adj1" fmla="val 16911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3" idx="0"/>
            <a:endCxn id="14" idx="0"/>
          </p:cNvCxnSpPr>
          <p:nvPr/>
        </p:nvCxnSpPr>
        <p:spPr>
          <a:xfrm rot="5400000" flipH="1" flipV="1">
            <a:off x="6049168" y="3339307"/>
            <a:ext cx="309563" cy="647700"/>
          </a:xfrm>
          <a:prstGeom prst="curvedConnector3">
            <a:avLst>
              <a:gd name="adj1" fmla="val 17377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相同优先级按提交时间</a:t>
            </a:r>
          </a:p>
        </p:txBody>
      </p:sp>
      <p:cxnSp>
        <p:nvCxnSpPr>
          <p:cNvPr id="36" name="曲线连接符 35"/>
          <p:cNvCxnSpPr>
            <a:endCxn id="11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endCxn id="12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优先级</a:t>
            </a:r>
            <a:r>
              <a:rPr lang="en-US" altLang="zh-CN" smtClean="0"/>
              <a:t>(Priority)</a:t>
            </a:r>
            <a:r>
              <a:rPr lang="zh-CN" altLang="en-US" smtClean="0"/>
              <a:t> </a:t>
            </a:r>
            <a:r>
              <a:rPr lang="en-US" altLang="zh-CN" smtClean="0"/>
              <a:t>&amp; </a:t>
            </a:r>
            <a:r>
              <a:rPr lang="zh-CN" altLang="en-US" smtClean="0"/>
              <a:t>抢占</a:t>
            </a:r>
            <a:r>
              <a:rPr lang="en-US" altLang="zh-CN" smtClean="0"/>
              <a:t>(Preemption)</a:t>
            </a:r>
          </a:p>
          <a:p>
            <a:pPr lvl="1"/>
            <a:r>
              <a:rPr lang="zh-CN" altLang="en-US" smtClean="0"/>
              <a:t>如果临时有高优先级的紧急任务加入</a:t>
            </a:r>
            <a:endParaRPr lang="en-US" altLang="zh-CN" smtClean="0"/>
          </a:p>
          <a:p>
            <a:pPr lvl="1"/>
            <a:r>
              <a:rPr lang="en-US" altLang="zh-CN" smtClean="0"/>
              <a:t>FuxiMaster</a:t>
            </a:r>
            <a:r>
              <a:rPr lang="zh-CN" altLang="en-US" smtClean="0"/>
              <a:t>会从当前正在运行的任务中，从最低优先级任务开始强制收回资源，以分配给紧急任务，此过程称为“抢占”</a:t>
            </a:r>
            <a:endParaRPr lang="en-US" altLang="zh-CN" smtClean="0"/>
          </a:p>
          <a:p>
            <a:pPr lvl="1"/>
            <a:r>
              <a:rPr lang="zh-CN" altLang="en-US" smtClean="0"/>
              <a:t>抢占递归进行，直到被抢任务优先级不高于紧急任务（换句话，不能抢比自己优先级高的任务）</a:t>
            </a:r>
          </a:p>
        </p:txBody>
      </p:sp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792538" y="4365625"/>
            <a:ext cx="287337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292600"/>
            <a:ext cx="28733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087938" y="3508375"/>
            <a:ext cx="1584325" cy="1576388"/>
            <a:chOff x="5087886" y="3508442"/>
            <a:chExt cx="1584174" cy="1576742"/>
          </a:xfrm>
        </p:grpSpPr>
        <p:sp>
          <p:nvSpPr>
            <p:cNvPr id="9" name="矩形 8"/>
            <p:cNvSpPr/>
            <p:nvPr/>
          </p:nvSpPr>
          <p:spPr>
            <a:xfrm>
              <a:off x="5087886" y="4148349"/>
              <a:ext cx="287310" cy="93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35524" y="3818075"/>
              <a:ext cx="288897" cy="1267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84749" y="3508442"/>
              <a:ext cx="287311" cy="157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991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1992" name="文本框 12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cxnSp>
        <p:nvCxnSpPr>
          <p:cNvPr id="17" name="曲线连接符 16"/>
          <p:cNvCxnSpPr/>
          <p:nvPr/>
        </p:nvCxnSpPr>
        <p:spPr>
          <a:xfrm rot="5400000" flipH="1" flipV="1">
            <a:off x="5543550" y="3810000"/>
            <a:ext cx="12700" cy="647700"/>
          </a:xfrm>
          <a:prstGeom prst="curvedConnector3">
            <a:avLst>
              <a:gd name="adj1" fmla="val 180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 flipH="1" flipV="1">
            <a:off x="6026150" y="3644900"/>
            <a:ext cx="330200" cy="647700"/>
          </a:xfrm>
          <a:prstGeom prst="curvedConnector3">
            <a:avLst>
              <a:gd name="adj1" fmla="val 169111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 flipH="1" flipV="1">
            <a:off x="6684963" y="3324225"/>
            <a:ext cx="309562" cy="649288"/>
          </a:xfrm>
          <a:prstGeom prst="curvedConnector3">
            <a:avLst>
              <a:gd name="adj1" fmla="val 173774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87938" y="4221163"/>
            <a:ext cx="287337" cy="863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224338" y="5543550"/>
            <a:ext cx="1943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抢占顺序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526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公平调度</a:t>
            </a:r>
            <a:r>
              <a:rPr lang="en-US" altLang="zh-CN" smtClean="0"/>
              <a:t>(Fair Scheduling)</a:t>
            </a:r>
          </a:p>
          <a:p>
            <a:pPr lvl="1"/>
            <a:r>
              <a:rPr lang="zh-CN" altLang="en-US" smtClean="0"/>
              <a:t>当有资源时，</a:t>
            </a:r>
            <a:r>
              <a:rPr lang="en-US" altLang="zh-CN" smtClean="0"/>
              <a:t>FuxiMaster</a:t>
            </a:r>
            <a:r>
              <a:rPr lang="zh-CN" altLang="en-US" smtClean="0"/>
              <a:t>依次轮询的将部分资源分配给各个</a:t>
            </a:r>
            <a:r>
              <a:rPr lang="en-US" altLang="zh-CN" smtClean="0"/>
              <a:t>job</a:t>
            </a:r>
          </a:p>
          <a:p>
            <a:pPr lvl="1"/>
            <a:r>
              <a:rPr lang="zh-CN" altLang="en-US" smtClean="0"/>
              <a:t>按优先级分组，同一优先级组内平均分配</a:t>
            </a:r>
            <a:endParaRPr lang="en-US" altLang="zh-CN" smtClean="0"/>
          </a:p>
          <a:p>
            <a:pPr lvl="1"/>
            <a:r>
              <a:rPr lang="zh-CN" altLang="en-US" smtClean="0"/>
              <a:t>有剩余资源再去下一优先级组分配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287713" y="5084763"/>
            <a:ext cx="4895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287713" y="2924175"/>
            <a:ext cx="0" cy="216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92538" y="4156075"/>
            <a:ext cx="287337" cy="92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149725"/>
            <a:ext cx="287337" cy="935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7938" y="3817938"/>
            <a:ext cx="287337" cy="1266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83338" y="3508375"/>
            <a:ext cx="288925" cy="157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018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3019" name="文本框 12"/>
          <p:cNvSpPr txBox="1">
            <a:spLocks noChangeArrowheads="1"/>
          </p:cNvSpPr>
          <p:nvPr/>
        </p:nvSpPr>
        <p:spPr bwMode="auto">
          <a:xfrm>
            <a:off x="3359150" y="2708275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2351088" y="3911600"/>
            <a:ext cx="504825" cy="30956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曲线连接符 14"/>
          <p:cNvCxnSpPr>
            <a:stCxn id="14" idx="1"/>
            <a:endCxn id="7" idx="0"/>
          </p:cNvCxnSpPr>
          <p:nvPr/>
        </p:nvCxnSpPr>
        <p:spPr>
          <a:xfrm rot="16200000" flipH="1">
            <a:off x="3147219" y="3367881"/>
            <a:ext cx="244475" cy="1331913"/>
          </a:xfrm>
          <a:prstGeom prst="curvedConnector3">
            <a:avLst>
              <a:gd name="adj1" fmla="val -43684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4" idx="1"/>
            <a:endCxn id="8" idx="0"/>
          </p:cNvCxnSpPr>
          <p:nvPr/>
        </p:nvCxnSpPr>
        <p:spPr>
          <a:xfrm rot="16200000" flipH="1">
            <a:off x="3474244" y="3040856"/>
            <a:ext cx="238125" cy="1979613"/>
          </a:xfrm>
          <a:prstGeom prst="curvedConnector3">
            <a:avLst>
              <a:gd name="adj1" fmla="val -61668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4" idx="1"/>
            <a:endCxn id="9" idx="0"/>
          </p:cNvCxnSpPr>
          <p:nvPr/>
        </p:nvCxnSpPr>
        <p:spPr>
          <a:xfrm rot="5400000" flipH="1" flipV="1">
            <a:off x="3871119" y="2550319"/>
            <a:ext cx="93662" cy="2628900"/>
          </a:xfrm>
          <a:prstGeom prst="curvedConnector3">
            <a:avLst>
              <a:gd name="adj1" fmla="val 329634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4" idx="1"/>
            <a:endCxn id="10" idx="0"/>
          </p:cNvCxnSpPr>
          <p:nvPr/>
        </p:nvCxnSpPr>
        <p:spPr>
          <a:xfrm rot="5400000" flipH="1" flipV="1">
            <a:off x="4194969" y="2226469"/>
            <a:ext cx="93662" cy="3276600"/>
          </a:xfrm>
          <a:prstGeom prst="curvedConnector3">
            <a:avLst>
              <a:gd name="adj1" fmla="val 428052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4" idx="1"/>
            <a:endCxn id="11" idx="0"/>
          </p:cNvCxnSpPr>
          <p:nvPr/>
        </p:nvCxnSpPr>
        <p:spPr>
          <a:xfrm rot="5400000" flipH="1" flipV="1">
            <a:off x="4364037" y="1747838"/>
            <a:ext cx="403225" cy="3924300"/>
          </a:xfrm>
          <a:prstGeom prst="curvedConnector3">
            <a:avLst>
              <a:gd name="adj1" fmla="val 15486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026" name="文本框 19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按相同优先级分组</a:t>
            </a:r>
          </a:p>
        </p:txBody>
      </p:sp>
      <p:cxnSp>
        <p:nvCxnSpPr>
          <p:cNvPr id="21" name="曲线连接符 20"/>
          <p:cNvCxnSpPr>
            <a:endCxn id="8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9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配额</a:t>
            </a:r>
            <a:r>
              <a:rPr lang="en-US" altLang="zh-CN" smtClean="0"/>
              <a:t>(Quota)</a:t>
            </a:r>
          </a:p>
          <a:p>
            <a:pPr lvl="1"/>
            <a:r>
              <a:rPr lang="zh-CN" altLang="en-US" smtClean="0"/>
              <a:t>多个任务组成一个</a:t>
            </a:r>
            <a:r>
              <a:rPr lang="en-US" altLang="zh-CN" smtClean="0"/>
              <a:t>group</a:t>
            </a:r>
            <a:r>
              <a:rPr lang="zh-CN" altLang="en-US" smtClean="0"/>
              <a:t>，通常按不同业务区分</a:t>
            </a:r>
            <a:endParaRPr lang="en-US" altLang="zh-CN" smtClean="0"/>
          </a:p>
          <a:p>
            <a:pPr lvl="1"/>
            <a:r>
              <a:rPr lang="zh-CN" altLang="en-US" smtClean="0"/>
              <a:t>集群管理员设定每个</a:t>
            </a:r>
            <a:r>
              <a:rPr lang="en-US" altLang="zh-CN" smtClean="0"/>
              <a:t>group</a:t>
            </a:r>
            <a:r>
              <a:rPr lang="zh-CN" altLang="en-US" smtClean="0"/>
              <a:t>资源上限，称为</a:t>
            </a:r>
            <a:r>
              <a:rPr lang="en-US" altLang="zh-CN" smtClean="0"/>
              <a:t>Quota</a:t>
            </a:r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group</a:t>
            </a:r>
            <a:r>
              <a:rPr lang="zh-CN" altLang="en-US" smtClean="0"/>
              <a:t>的</a:t>
            </a:r>
            <a:r>
              <a:rPr lang="en-US" altLang="zh-CN" smtClean="0"/>
              <a:t>job</a:t>
            </a:r>
            <a:r>
              <a:rPr lang="zh-CN" altLang="en-US" smtClean="0"/>
              <a:t>所分配的资源总和不会超过该</a:t>
            </a:r>
            <a:r>
              <a:rPr lang="en-US" altLang="zh-CN" smtClean="0"/>
              <a:t>group</a:t>
            </a:r>
            <a:r>
              <a:rPr lang="zh-CN" altLang="en-US" smtClean="0"/>
              <a:t>的</a:t>
            </a:r>
            <a:r>
              <a:rPr lang="en-US" altLang="zh-CN" smtClean="0"/>
              <a:t>Quota</a:t>
            </a:r>
          </a:p>
          <a:p>
            <a:pPr lvl="1"/>
            <a:r>
              <a:rPr lang="zh-CN" altLang="en-US" smtClean="0"/>
              <a:t>某个</a:t>
            </a:r>
            <a:r>
              <a:rPr lang="en-US" altLang="zh-CN" smtClean="0"/>
              <a:t>group</a:t>
            </a:r>
            <a:r>
              <a:rPr lang="zh-CN" altLang="en-US" smtClean="0"/>
              <a:t>没用完的</a:t>
            </a:r>
            <a:r>
              <a:rPr lang="en-US" altLang="zh-CN" smtClean="0"/>
              <a:t>Quota</a:t>
            </a:r>
            <a:r>
              <a:rPr lang="zh-CN" altLang="en-US" smtClean="0"/>
              <a:t>可以共享给其他</a:t>
            </a:r>
            <a:r>
              <a:rPr lang="en-US" altLang="zh-CN" smtClean="0"/>
              <a:t>group</a:t>
            </a:r>
            <a:r>
              <a:rPr lang="zh-CN" altLang="en-US" smtClean="0"/>
              <a:t>（按</a:t>
            </a:r>
            <a:r>
              <a:rPr lang="en-US" altLang="zh-CN" smtClean="0"/>
              <a:t>Quota</a:t>
            </a:r>
            <a:r>
              <a:rPr lang="zh-CN" altLang="en-US" smtClean="0"/>
              <a:t>比例）</a:t>
            </a:r>
          </a:p>
        </p:txBody>
      </p:sp>
      <p:grpSp>
        <p:nvGrpSpPr>
          <p:cNvPr id="44035" name="组合 3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792538" y="4724400"/>
            <a:ext cx="28733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054475"/>
            <a:ext cx="287337" cy="103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7938" y="4292600"/>
            <a:ext cx="28733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039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group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4040" name="文本框 12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quota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4041" name="文本框 18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Quota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比例共享</a:t>
            </a:r>
          </a:p>
        </p:txBody>
      </p:sp>
      <p:cxnSp>
        <p:nvCxnSpPr>
          <p:cNvPr id="20" name="曲线连接符 19"/>
          <p:cNvCxnSpPr>
            <a:endCxn id="8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9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41988" y="4581525"/>
            <a:ext cx="288925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41988" y="3817938"/>
            <a:ext cx="288925" cy="752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40238" y="3716338"/>
            <a:ext cx="287337" cy="338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792538" y="4581525"/>
            <a:ext cx="287337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87938" y="4076700"/>
            <a:ext cx="287337" cy="20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曲线连接符 13"/>
          <p:cNvCxnSpPr>
            <a:stCxn id="25" idx="1"/>
            <a:endCxn id="26" idx="0"/>
          </p:cNvCxnSpPr>
          <p:nvPr/>
        </p:nvCxnSpPr>
        <p:spPr>
          <a:xfrm rot="10800000">
            <a:off x="4583113" y="3716338"/>
            <a:ext cx="1158875" cy="477837"/>
          </a:xfrm>
          <a:prstGeom prst="curvedConnector4">
            <a:avLst>
              <a:gd name="adj1" fmla="val 13637"/>
              <a:gd name="adj2" fmla="val 15591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5" idx="1"/>
            <a:endCxn id="29" idx="0"/>
          </p:cNvCxnSpPr>
          <p:nvPr/>
        </p:nvCxnSpPr>
        <p:spPr>
          <a:xfrm rot="10800000">
            <a:off x="5232400" y="4076700"/>
            <a:ext cx="509588" cy="117475"/>
          </a:xfrm>
          <a:prstGeom prst="curvedConnector4">
            <a:avLst>
              <a:gd name="adj1" fmla="val 22207"/>
              <a:gd name="adj2" fmla="val 29611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28" idx="0"/>
          </p:cNvCxnSpPr>
          <p:nvPr/>
        </p:nvCxnSpPr>
        <p:spPr>
          <a:xfrm rot="10800000" flipV="1">
            <a:off x="3935413" y="4202113"/>
            <a:ext cx="1806575" cy="37941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7" idx="2"/>
          </p:cNvCxnSpPr>
          <p:nvPr/>
        </p:nvCxnSpPr>
        <p:spPr>
          <a:xfrm rot="10800000">
            <a:off x="3935413" y="5084763"/>
            <a:ext cx="976312" cy="458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在实际应用场景中，不同的策略可以配合起来使用</a:t>
            </a:r>
          </a:p>
        </p:txBody>
      </p:sp>
      <p:pic>
        <p:nvPicPr>
          <p:cNvPr id="4505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8" y="1773238"/>
            <a:ext cx="858361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文本框 4"/>
          <p:cNvSpPr txBox="1">
            <a:spLocks noChangeArrowheads="1"/>
          </p:cNvSpPr>
          <p:nvPr/>
        </p:nvSpPr>
        <p:spPr bwMode="auto">
          <a:xfrm>
            <a:off x="4295775" y="5630863"/>
            <a:ext cx="3529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FuxiMaster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调度性能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1255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8319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5368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62388" y="32416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782888" y="836613"/>
            <a:ext cx="6121400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在分布式集群中，故障是常态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硬件故障：主板、电源、内存条、交换机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软件故障：进程</a:t>
            </a:r>
            <a:r>
              <a:rPr lang="en-US" altLang="zh-CN" b="1" dirty="0" smtClean="0">
                <a:solidFill>
                  <a:srgbClr val="FFC000"/>
                </a:solidFill>
              </a:rPr>
              <a:t>crash</a:t>
            </a:r>
            <a:r>
              <a:rPr lang="zh-CN" altLang="en-US" b="1" dirty="0" smtClean="0">
                <a:solidFill>
                  <a:srgbClr val="FFC000"/>
                </a:solidFill>
              </a:rPr>
              <a:t>、性能慢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分布式调度中需要容错机制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正在运行的任务不受影响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对用户透明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自动故障恢复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高可用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buFont typeface="Arial" charset="0"/>
              <a:buNone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任务调度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failover</a:t>
            </a:r>
          </a:p>
          <a:p>
            <a:endParaRPr lang="en-US" altLang="zh-CN" sz="2800" b="1" dirty="0" smtClean="0">
              <a:solidFill>
                <a:srgbClr val="0088EE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资源调度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failover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AppMaster</a:t>
            </a:r>
            <a:r>
              <a:rPr lang="zh-CN" altLang="en-US" smtClean="0"/>
              <a:t>进程重启后的任务调度</a:t>
            </a:r>
            <a:r>
              <a:rPr lang="en-US" altLang="zh-CN" smtClean="0"/>
              <a:t>Failover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Snapshot</a:t>
            </a:r>
            <a:r>
              <a:rPr lang="zh-CN" altLang="en-US" smtClean="0"/>
              <a:t>机制，将</a:t>
            </a:r>
            <a:r>
              <a:rPr lang="en-US" altLang="zh-CN" smtClean="0"/>
              <a:t>Instance</a:t>
            </a:r>
            <a:r>
              <a:rPr lang="zh-CN" altLang="en-US" smtClean="0"/>
              <a:t>的运行进度保存下来，当</a:t>
            </a:r>
            <a:r>
              <a:rPr lang="en-US" altLang="zh-CN" smtClean="0"/>
              <a:t>AppMaster</a:t>
            </a:r>
            <a:r>
              <a:rPr lang="zh-CN" altLang="en-US" smtClean="0"/>
              <a:t>重启后加载</a:t>
            </a:r>
            <a:r>
              <a:rPr lang="en-US" altLang="zh-CN" smtClean="0"/>
              <a:t>snapshot</a:t>
            </a:r>
            <a:r>
              <a:rPr lang="zh-CN" altLang="en-US" smtClean="0"/>
              <a:t>后继续运行</a:t>
            </a:r>
            <a:r>
              <a:rPr lang="en-US" altLang="zh-CN" smtClean="0"/>
              <a:t>instance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AppMaster</a:t>
            </a:r>
            <a:r>
              <a:rPr lang="zh-CN" altLang="en-US" smtClean="0"/>
              <a:t>进程</a:t>
            </a:r>
            <a:r>
              <a:rPr lang="en-US" altLang="zh-CN" smtClean="0"/>
              <a:t>failover</a:t>
            </a:r>
            <a:r>
              <a:rPr lang="zh-CN" altLang="en-US" smtClean="0"/>
              <a:t>，当</a:t>
            </a:r>
            <a:r>
              <a:rPr lang="en-US" altLang="zh-CN" smtClean="0"/>
              <a:t>AppMaster</a:t>
            </a:r>
            <a:r>
              <a:rPr lang="zh-CN" altLang="en-US" smtClean="0"/>
              <a:t>重启后，从</a:t>
            </a:r>
            <a:r>
              <a:rPr lang="en-US" altLang="zh-CN" smtClean="0"/>
              <a:t>AppWorker</a:t>
            </a:r>
            <a:r>
              <a:rPr lang="zh-CN" altLang="en-US" smtClean="0"/>
              <a:t>汇报的状态中重建出之前的调度结果，继续运行</a:t>
            </a:r>
            <a:r>
              <a:rPr lang="en-US" altLang="zh-CN" smtClean="0"/>
              <a:t>Intance</a:t>
            </a:r>
            <a:endParaRPr lang="zh-CN" altLang="en-US" smtClean="0"/>
          </a:p>
        </p:txBody>
      </p:sp>
      <p:sp>
        <p:nvSpPr>
          <p:cNvPr id="5" name="Rounded Rectangle 41"/>
          <p:cNvSpPr/>
          <p:nvPr/>
        </p:nvSpPr>
        <p:spPr>
          <a:xfrm>
            <a:off x="8628063" y="3600450"/>
            <a:ext cx="1827212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8456613" y="3500438"/>
            <a:ext cx="1827212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ectangle 54"/>
          <p:cNvSpPr/>
          <p:nvPr/>
        </p:nvSpPr>
        <p:spPr>
          <a:xfrm>
            <a:off x="5289550" y="4591050"/>
            <a:ext cx="5635625" cy="1358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40"/>
          <p:cNvSpPr/>
          <p:nvPr/>
        </p:nvSpPr>
        <p:spPr>
          <a:xfrm>
            <a:off x="8769350" y="50212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8616950" y="48688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8"/>
          <p:cNvSpPr/>
          <p:nvPr/>
        </p:nvSpPr>
        <p:spPr>
          <a:xfrm>
            <a:off x="5816600" y="4732338"/>
            <a:ext cx="1828800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Rounded Rectangle 9"/>
          <p:cNvSpPr/>
          <p:nvPr/>
        </p:nvSpPr>
        <p:spPr>
          <a:xfrm>
            <a:off x="8464550" y="47164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0685463" y="437197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45400" y="5121275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9369425" y="4095750"/>
            <a:ext cx="7938" cy="620713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FuxiMaster</a:t>
            </a:r>
            <a:r>
              <a:rPr lang="zh-CN" altLang="en-US" smtClean="0"/>
              <a:t>进程重启后的资源调度</a:t>
            </a:r>
            <a:r>
              <a:rPr lang="en-US" altLang="zh-CN" smtClean="0"/>
              <a:t>Failover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Hard State</a:t>
            </a:r>
            <a:r>
              <a:rPr lang="zh-CN" altLang="en-US" smtClean="0"/>
              <a:t>，</a:t>
            </a:r>
            <a:r>
              <a:rPr lang="en-US" altLang="zh-CN" smtClean="0"/>
              <a:t>application</a:t>
            </a:r>
            <a:r>
              <a:rPr lang="zh-CN" altLang="en-US" smtClean="0"/>
              <a:t>的配置信息，来自</a:t>
            </a:r>
            <a:r>
              <a:rPr lang="en-US" altLang="zh-CN" smtClean="0"/>
              <a:t>snapshot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Soft State</a:t>
            </a:r>
            <a:r>
              <a:rPr lang="zh-CN" altLang="en-US" smtClean="0"/>
              <a:t>，来自各个</a:t>
            </a:r>
            <a:r>
              <a:rPr lang="en-US" altLang="zh-CN" smtClean="0"/>
              <a:t>Tubo</a:t>
            </a:r>
            <a:r>
              <a:rPr lang="zh-CN" altLang="en-US" smtClean="0"/>
              <a:t>和</a:t>
            </a:r>
            <a:r>
              <a:rPr lang="en-US" altLang="zh-CN" smtClean="0"/>
              <a:t>AppMaster</a:t>
            </a:r>
            <a:r>
              <a:rPr lang="zh-CN" altLang="en-US" smtClean="0"/>
              <a:t>的信息</a:t>
            </a:r>
            <a:endParaRPr lang="en-US" altLang="zh-CN" smtClean="0"/>
          </a:p>
          <a:p>
            <a:pPr lvl="2"/>
            <a:r>
              <a:rPr lang="zh-CN" altLang="en-US" smtClean="0"/>
              <a:t>机器列表</a:t>
            </a:r>
            <a:endParaRPr lang="en-US" altLang="zh-CN" smtClean="0"/>
          </a:p>
          <a:p>
            <a:pPr lvl="2"/>
            <a:r>
              <a:rPr lang="zh-CN" altLang="en-US" smtClean="0"/>
              <a:t>每个</a:t>
            </a:r>
            <a:r>
              <a:rPr lang="en-US" altLang="zh-CN" smtClean="0"/>
              <a:t>AppMaster</a:t>
            </a:r>
            <a:r>
              <a:rPr lang="zh-CN" altLang="en-US" smtClean="0"/>
              <a:t>的资源请求</a:t>
            </a:r>
            <a:endParaRPr lang="en-US" altLang="zh-CN" smtClean="0"/>
          </a:p>
          <a:p>
            <a:pPr lvl="2"/>
            <a:r>
              <a:rPr lang="zh-CN" altLang="en-US" smtClean="0"/>
              <a:t>资源调度结果</a:t>
            </a:r>
          </a:p>
        </p:txBody>
      </p:sp>
      <p:sp>
        <p:nvSpPr>
          <p:cNvPr id="4" name="Rectangle 55"/>
          <p:cNvSpPr/>
          <p:nvPr/>
        </p:nvSpPr>
        <p:spPr>
          <a:xfrm>
            <a:off x="5037409" y="3800898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8624888" y="4229100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5551488" y="3897313"/>
            <a:ext cx="1827212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72488" y="4076700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5"/>
          <p:cNvSpPr/>
          <p:nvPr/>
        </p:nvSpPr>
        <p:spPr>
          <a:xfrm>
            <a:off x="8259763" y="3889375"/>
            <a:ext cx="1828800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418763" y="36036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7378700" y="4294188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8"/>
          <p:cNvSpPr/>
          <p:nvPr/>
        </p:nvSpPr>
        <p:spPr>
          <a:xfrm>
            <a:off x="5537200" y="5422900"/>
            <a:ext cx="1827213" cy="811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6451600" y="4708525"/>
            <a:ext cx="14288" cy="714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FuxiMaster</a:t>
            </a:r>
            <a:r>
              <a:rPr lang="zh-CN" altLang="en-US" smtClean="0"/>
              <a:t>进程重启后的资源调度</a:t>
            </a:r>
            <a:r>
              <a:rPr lang="en-US" altLang="zh-CN" smtClean="0"/>
              <a:t>Failover</a:t>
            </a:r>
            <a:r>
              <a:rPr lang="zh-CN" altLang="en-US" smtClean="0"/>
              <a:t>示意图</a:t>
            </a:r>
          </a:p>
        </p:txBody>
      </p:sp>
      <p:cxnSp>
        <p:nvCxnSpPr>
          <p:cNvPr id="12" name="直接箭头连接符 11"/>
          <p:cNvCxnSpPr>
            <a:stCxn id="86" idx="2"/>
            <a:endCxn id="55" idx="3"/>
          </p:cNvCxnSpPr>
          <p:nvPr/>
        </p:nvCxnSpPr>
        <p:spPr>
          <a:xfrm flipH="1">
            <a:off x="7077075" y="3951288"/>
            <a:ext cx="1608138" cy="79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0" idx="2"/>
            <a:endCxn id="55" idx="0"/>
          </p:cNvCxnSpPr>
          <p:nvPr/>
        </p:nvCxnSpPr>
        <p:spPr>
          <a:xfrm rot="16200000" flipH="1">
            <a:off x="4356100" y="1747838"/>
            <a:ext cx="976313" cy="2636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4" idx="2"/>
            <a:endCxn id="55" idx="0"/>
          </p:cNvCxnSpPr>
          <p:nvPr/>
        </p:nvCxnSpPr>
        <p:spPr>
          <a:xfrm>
            <a:off x="6154738" y="2570163"/>
            <a:ext cx="7937" cy="984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1" idx="2"/>
            <a:endCxn id="55" idx="0"/>
          </p:cNvCxnSpPr>
          <p:nvPr/>
        </p:nvCxnSpPr>
        <p:spPr>
          <a:xfrm rot="5400000">
            <a:off x="7068343" y="1672432"/>
            <a:ext cx="976313" cy="27876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6" idx="0"/>
            <a:endCxn id="55" idx="2"/>
          </p:cNvCxnSpPr>
          <p:nvPr/>
        </p:nvCxnSpPr>
        <p:spPr>
          <a:xfrm rot="5400000" flipH="1" flipV="1">
            <a:off x="4881563" y="4114800"/>
            <a:ext cx="1030288" cy="15319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9" idx="0"/>
            <a:endCxn id="55" idx="2"/>
          </p:cNvCxnSpPr>
          <p:nvPr/>
        </p:nvCxnSpPr>
        <p:spPr>
          <a:xfrm rot="16200000" flipV="1">
            <a:off x="6480969" y="4047331"/>
            <a:ext cx="1030288" cy="16668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5" name="TextBox 35"/>
          <p:cNvSpPr txBox="1">
            <a:spLocks noChangeArrowheads="1"/>
          </p:cNvSpPr>
          <p:nvPr/>
        </p:nvSpPr>
        <p:spPr bwMode="auto">
          <a:xfrm>
            <a:off x="1362075" y="2628900"/>
            <a:ext cx="2141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5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3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6" name="TextBox 36"/>
          <p:cNvSpPr txBox="1">
            <a:spLocks noChangeArrowheads="1"/>
          </p:cNvSpPr>
          <p:nvPr/>
        </p:nvSpPr>
        <p:spPr bwMode="auto">
          <a:xfrm>
            <a:off x="3683000" y="2628900"/>
            <a:ext cx="21288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3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2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7" name="TextBox 37"/>
          <p:cNvSpPr txBox="1">
            <a:spLocks noChangeArrowheads="1"/>
          </p:cNvSpPr>
          <p:nvPr/>
        </p:nvSpPr>
        <p:spPr bwMode="auto">
          <a:xfrm>
            <a:off x="9036050" y="2570163"/>
            <a:ext cx="21637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2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3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8" name="TextBox 41"/>
          <p:cNvSpPr txBox="1">
            <a:spLocks noChangeArrowheads="1"/>
          </p:cNvSpPr>
          <p:nvPr/>
        </p:nvSpPr>
        <p:spPr bwMode="auto">
          <a:xfrm>
            <a:off x="1106488" y="4759325"/>
            <a:ext cx="3241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ScheduleUnit:{1cpu,2GB Mem}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Request: M1*2,M2*3, R2*3,C*8</a:t>
            </a:r>
          </a:p>
          <a:p>
            <a:pPr algn="ctr"/>
            <a:r>
              <a:rPr lang="en-US" altLang="zh-CN">
                <a:latin typeface="Calibri" pitchFamily="34" charset="0"/>
              </a:rPr>
              <a:t>MaxCount: 15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0189" name="TextBox 42"/>
          <p:cNvSpPr txBox="1">
            <a:spLocks noChangeArrowheads="1"/>
          </p:cNvSpPr>
          <p:nvPr/>
        </p:nvSpPr>
        <p:spPr bwMode="auto">
          <a:xfrm>
            <a:off x="7948613" y="4773613"/>
            <a:ext cx="33321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ScheduleUnit:{2cpu,3GB Mem}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Request: M3*2,C*8</a:t>
            </a:r>
          </a:p>
          <a:p>
            <a:pPr algn="ctr"/>
            <a:r>
              <a:rPr lang="en-US" altLang="zh-CN">
                <a:latin typeface="Calibri" pitchFamily="34" charset="0"/>
              </a:rPr>
              <a:t>MaxCount: 10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788" y="4768850"/>
            <a:ext cx="3444875" cy="471488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Soft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3100" y="2811463"/>
            <a:ext cx="3444875" cy="473075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Soft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9825" y="3735388"/>
            <a:ext cx="782638" cy="471487"/>
          </a:xfrm>
          <a:prstGeom prst="rect">
            <a:avLst/>
          </a:prstGeom>
          <a:solidFill>
            <a:srgbClr val="00B05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Hard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2613025" y="1768475"/>
            <a:ext cx="1827213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34" name="Rounded Rectangle 5"/>
          <p:cNvSpPr/>
          <p:nvPr/>
        </p:nvSpPr>
        <p:spPr>
          <a:xfrm>
            <a:off x="5240338" y="175895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1" name="Rounded Rectangle 5"/>
          <p:cNvSpPr/>
          <p:nvPr/>
        </p:nvSpPr>
        <p:spPr>
          <a:xfrm>
            <a:off x="8037513" y="1768475"/>
            <a:ext cx="1827212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5" name="Rounded Rectangle 4"/>
          <p:cNvSpPr/>
          <p:nvPr/>
        </p:nvSpPr>
        <p:spPr>
          <a:xfrm>
            <a:off x="5249863" y="3554413"/>
            <a:ext cx="1827212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6" name="Rounded Rectangle 8"/>
          <p:cNvSpPr/>
          <p:nvPr/>
        </p:nvSpPr>
        <p:spPr>
          <a:xfrm>
            <a:off x="3717925" y="5395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9" name="Rounded Rectangle 8"/>
          <p:cNvSpPr/>
          <p:nvPr/>
        </p:nvSpPr>
        <p:spPr>
          <a:xfrm>
            <a:off x="6916738" y="5395913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8685213" y="3544888"/>
            <a:ext cx="2160587" cy="812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16050" y="1125538"/>
            <a:ext cx="44640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558925" y="1125538"/>
            <a:ext cx="8713788" cy="54451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分布式调度解决两个问题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charset="0"/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任务调度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/>
            </a:r>
            <a:br>
              <a:rPr lang="en-US" altLang="zh-CN" sz="2400" b="1" dirty="0" smtClean="0">
                <a:solidFill>
                  <a:srgbClr val="FFC000"/>
                </a:solidFill>
              </a:rPr>
            </a:br>
            <a:r>
              <a:rPr lang="zh-CN" altLang="en-US" dirty="0" smtClean="0">
                <a:solidFill>
                  <a:srgbClr val="0088EE"/>
                </a:solidFill>
              </a:rPr>
              <a:t>如何将几</a:t>
            </a:r>
            <a:r>
              <a:rPr lang="en-US" altLang="zh-CN" dirty="0" err="1" smtClean="0">
                <a:solidFill>
                  <a:srgbClr val="0088EE"/>
                </a:solidFill>
              </a:rPr>
              <a:t>PByte</a:t>
            </a:r>
            <a:r>
              <a:rPr lang="zh-CN" altLang="en-US" dirty="0" smtClean="0">
                <a:solidFill>
                  <a:srgbClr val="0088EE"/>
                </a:solidFill>
              </a:rPr>
              <a:t>的数据切分，并在几千上万台机器上并行处理，最终汇聚成用户需要的结果？当并行任务中个别失败了如何处理？不同任务之间的数据如何传递？</a:t>
            </a:r>
            <a:r>
              <a:rPr lang="en-US" altLang="zh-CN" dirty="0" smtClean="0">
                <a:solidFill>
                  <a:srgbClr val="0088EE"/>
                </a:solidFill>
              </a:rPr>
              <a:t/>
            </a:r>
            <a:br>
              <a:rPr lang="en-US" altLang="zh-CN" dirty="0" smtClean="0">
                <a:solidFill>
                  <a:srgbClr val="0088EE"/>
                </a:solidFill>
              </a:rPr>
            </a:br>
            <a:endParaRPr lang="en-US" altLang="zh-CN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资源调度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/>
            </a:r>
            <a:br>
              <a:rPr lang="en-US" altLang="zh-CN" sz="2400" b="1" dirty="0" smtClean="0">
                <a:solidFill>
                  <a:srgbClr val="FFC000"/>
                </a:solidFill>
              </a:rPr>
            </a:br>
            <a:r>
              <a:rPr lang="zh-CN" altLang="en-US" dirty="0" smtClean="0">
                <a:solidFill>
                  <a:srgbClr val="0088EE"/>
                </a:solidFill>
              </a:rPr>
              <a:t>分布式计算天生就是面向多用户、多任务的，如何让多个用户能够共享集群资源？如何在多个任务之间调配资源以使得每个任务公平的得到资源？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79875" y="981075"/>
            <a:ext cx="4465638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79875" y="1687513"/>
            <a:ext cx="4465638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79875" y="2392363"/>
            <a:ext cx="4465638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79875" y="3097213"/>
            <a:ext cx="4465638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079875" y="3802063"/>
            <a:ext cx="4465638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规模挑战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343025" y="1268413"/>
            <a:ext cx="9504363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分布式系统设计主要目标之一就是横向扩展（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scale-out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阿里云飞天在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2013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时已经支持单个集群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5000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个节点，并发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10000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个任务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多线程异步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增量资源调度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400" smtClean="0"/>
              <a:t>多线程异步（</a:t>
            </a:r>
            <a:r>
              <a:rPr lang="zh-CN" altLang="en-US" smtClean="0"/>
              <a:t>以通信模块为例）</a:t>
            </a:r>
            <a:endParaRPr lang="en-US" altLang="zh-CN" smtClean="0"/>
          </a:p>
          <a:p>
            <a:pPr marL="742950" lvl="2" indent="-342900"/>
            <a:r>
              <a:rPr lang="zh-CN" altLang="en-US" sz="2000" smtClean="0"/>
              <a:t>使用线程池高效处理海量的通信消息，不同的节点之间互不阻塞</a:t>
            </a:r>
            <a:endParaRPr lang="en-US" altLang="zh-CN" sz="2000" smtClean="0"/>
          </a:p>
          <a:p>
            <a:pPr marL="742950" lvl="2" indent="-342900"/>
            <a:r>
              <a:rPr lang="zh-CN" altLang="en-US" sz="2000" smtClean="0"/>
              <a:t>独立</a:t>
            </a:r>
            <a:r>
              <a:rPr lang="en-US" altLang="zh-CN" sz="2000" smtClean="0"/>
              <a:t>”</a:t>
            </a:r>
            <a:r>
              <a:rPr lang="zh-CN" altLang="en-US" sz="2000" smtClean="0"/>
              <a:t>泳道</a:t>
            </a:r>
            <a:r>
              <a:rPr lang="en-US" altLang="zh-CN" sz="2000" smtClean="0"/>
              <a:t>”</a:t>
            </a:r>
            <a:r>
              <a:rPr lang="zh-CN" altLang="en-US" sz="2000" smtClean="0"/>
              <a:t>解决</a:t>
            </a:r>
            <a:r>
              <a:rPr lang="zh-CN" altLang="zh-CN" sz="2000" smtClean="0"/>
              <a:t>队头阻塞（</a:t>
            </a:r>
            <a:r>
              <a:rPr lang="en-US" altLang="zh-CN" sz="2000" smtClean="0"/>
              <a:t>HoL</a:t>
            </a:r>
            <a:r>
              <a:rPr lang="zh-CN" altLang="zh-CN" sz="2000" smtClean="0"/>
              <a:t>）问题</a:t>
            </a:r>
            <a:endParaRPr lang="zh-CN" altLang="en-US" sz="2000" smtClean="0"/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2063750" y="2279650"/>
            <a:ext cx="6985000" cy="3741738"/>
            <a:chOff x="0" y="0"/>
            <a:chExt cx="7651702" cy="4354212"/>
          </a:xfrm>
        </p:grpSpPr>
        <p:sp>
          <p:nvSpPr>
            <p:cNvPr id="53252" name="圆角矩形 7"/>
            <p:cNvSpPr>
              <a:spLocks noChangeArrowheads="1"/>
            </p:cNvSpPr>
            <p:nvPr/>
          </p:nvSpPr>
          <p:spPr bwMode="auto">
            <a:xfrm>
              <a:off x="1292662" y="831420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3" name="圆角矩形 8"/>
            <p:cNvSpPr>
              <a:spLocks noChangeArrowheads="1"/>
            </p:cNvSpPr>
            <p:nvPr/>
          </p:nvSpPr>
          <p:spPr bwMode="auto">
            <a:xfrm>
              <a:off x="1292662" y="1657027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4" name="圆角矩形 9"/>
            <p:cNvSpPr>
              <a:spLocks noChangeArrowheads="1"/>
            </p:cNvSpPr>
            <p:nvPr/>
          </p:nvSpPr>
          <p:spPr bwMode="auto">
            <a:xfrm>
              <a:off x="1292662" y="2482634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5" name="圆角矩形 10"/>
            <p:cNvSpPr>
              <a:spLocks noChangeArrowheads="1"/>
            </p:cNvSpPr>
            <p:nvPr/>
          </p:nvSpPr>
          <p:spPr bwMode="auto">
            <a:xfrm>
              <a:off x="0" y="3308241"/>
              <a:ext cx="2228766" cy="6268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5BB"/>
                </a:gs>
                <a:gs pos="34999">
                  <a:srgbClr val="FFD6CF"/>
                </a:gs>
                <a:gs pos="100000">
                  <a:srgbClr val="FFEFE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FuxiMaster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6" name="矩形 11"/>
            <p:cNvSpPr>
              <a:spLocks/>
            </p:cNvSpPr>
            <p:nvPr/>
          </p:nvSpPr>
          <p:spPr bwMode="auto">
            <a:xfrm>
              <a:off x="2792114" y="2171195"/>
              <a:ext cx="1245530" cy="470263"/>
            </a:xfrm>
            <a:prstGeom prst="rect">
              <a:avLst/>
            </a:prstGeom>
            <a:solidFill>
              <a:srgbClr val="FFDC9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RPC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4738120" y="840600"/>
              <a:ext cx="1245530" cy="470263"/>
              <a:chOff x="0" y="0"/>
              <a:chExt cx="1245530" cy="470263"/>
            </a:xfrm>
          </p:grpSpPr>
          <p:sp>
            <p:nvSpPr>
              <p:cNvPr id="53286" name="矩形 13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7" name="任意多边形 14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8" name="Group 13"/>
            <p:cNvGrpSpPr>
              <a:grpSpLocks/>
            </p:cNvGrpSpPr>
            <p:nvPr/>
          </p:nvGrpSpPr>
          <p:grpSpPr bwMode="auto">
            <a:xfrm>
              <a:off x="4738120" y="1507350"/>
              <a:ext cx="1245530" cy="470263"/>
              <a:chOff x="0" y="0"/>
              <a:chExt cx="1245530" cy="470263"/>
            </a:xfrm>
          </p:grpSpPr>
          <p:sp>
            <p:nvSpPr>
              <p:cNvPr id="53284" name="矩形 16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5" name="任意多边形 17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9" name="Group 16"/>
            <p:cNvGrpSpPr>
              <a:grpSpLocks/>
            </p:cNvGrpSpPr>
            <p:nvPr/>
          </p:nvGrpSpPr>
          <p:grpSpPr bwMode="auto">
            <a:xfrm>
              <a:off x="4738120" y="2174100"/>
              <a:ext cx="1245530" cy="470263"/>
              <a:chOff x="0" y="0"/>
              <a:chExt cx="1245530" cy="470263"/>
            </a:xfrm>
          </p:grpSpPr>
          <p:sp>
            <p:nvSpPr>
              <p:cNvPr id="53282" name="矩形 19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3" name="任意多边形 20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0" name="矩形 21"/>
            <p:cNvSpPr>
              <a:spLocks noChangeArrowheads="1"/>
            </p:cNvSpPr>
            <p:nvPr/>
          </p:nvSpPr>
          <p:spPr bwMode="auto">
            <a:xfrm>
              <a:off x="4530044" y="619258"/>
              <a:ext cx="1663700" cy="22381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53261" name="Group 20"/>
            <p:cNvGrpSpPr>
              <a:grpSpLocks/>
            </p:cNvGrpSpPr>
            <p:nvPr/>
          </p:nvGrpSpPr>
          <p:grpSpPr bwMode="auto">
            <a:xfrm>
              <a:off x="4738120" y="3263339"/>
              <a:ext cx="1245530" cy="470263"/>
              <a:chOff x="0" y="0"/>
              <a:chExt cx="1245530" cy="470263"/>
            </a:xfrm>
          </p:grpSpPr>
          <p:sp>
            <p:nvSpPr>
              <p:cNvPr id="53280" name="矩形 23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1" name="任意多边形 24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2" name="矩形 25"/>
            <p:cNvSpPr>
              <a:spLocks noChangeArrowheads="1"/>
            </p:cNvSpPr>
            <p:nvPr/>
          </p:nvSpPr>
          <p:spPr bwMode="auto">
            <a:xfrm>
              <a:off x="4530044" y="3041997"/>
              <a:ext cx="1663700" cy="89267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3263" name="矩形 26"/>
            <p:cNvSpPr>
              <a:spLocks/>
            </p:cNvSpPr>
            <p:nvPr/>
          </p:nvSpPr>
          <p:spPr bwMode="auto">
            <a:xfrm>
              <a:off x="6406172" y="84060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4" name="矩形 27"/>
            <p:cNvSpPr>
              <a:spLocks/>
            </p:cNvSpPr>
            <p:nvPr/>
          </p:nvSpPr>
          <p:spPr bwMode="auto">
            <a:xfrm>
              <a:off x="6406172" y="150735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5" name="矩形 28"/>
            <p:cNvSpPr>
              <a:spLocks/>
            </p:cNvSpPr>
            <p:nvPr/>
          </p:nvSpPr>
          <p:spPr bwMode="auto">
            <a:xfrm>
              <a:off x="6406172" y="217410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6" name="矩形 29"/>
            <p:cNvSpPr>
              <a:spLocks/>
            </p:cNvSpPr>
            <p:nvPr/>
          </p:nvSpPr>
          <p:spPr bwMode="auto">
            <a:xfrm>
              <a:off x="6406172" y="3263339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3267" name="直接箭头连接符 30"/>
            <p:cNvCxnSpPr>
              <a:cxnSpLocks noChangeShapeType="1"/>
              <a:stCxn id="53286" idx="3"/>
              <a:endCxn id="53263" idx="1"/>
            </p:cNvCxnSpPr>
            <p:nvPr/>
          </p:nvCxnSpPr>
          <p:spPr bwMode="auto">
            <a:xfrm>
              <a:off x="5983650" y="107573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68" name="直接箭头连接符 31"/>
            <p:cNvCxnSpPr>
              <a:cxnSpLocks noChangeShapeType="1"/>
              <a:stCxn id="53284" idx="3"/>
              <a:endCxn id="53264" idx="1"/>
            </p:cNvCxnSpPr>
            <p:nvPr/>
          </p:nvCxnSpPr>
          <p:spPr bwMode="auto">
            <a:xfrm>
              <a:off x="5983650" y="174248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69" name="直接箭头连接符 32"/>
            <p:cNvCxnSpPr>
              <a:cxnSpLocks noChangeShapeType="1"/>
              <a:stCxn id="53282" idx="3"/>
              <a:endCxn id="53265" idx="1"/>
            </p:cNvCxnSpPr>
            <p:nvPr/>
          </p:nvCxnSpPr>
          <p:spPr bwMode="auto">
            <a:xfrm>
              <a:off x="5983650" y="240923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0" name="直接箭头连接符 33"/>
            <p:cNvCxnSpPr>
              <a:cxnSpLocks noChangeShapeType="1"/>
              <a:stCxn id="53280" idx="3"/>
              <a:endCxn id="53266" idx="1"/>
            </p:cNvCxnSpPr>
            <p:nvPr/>
          </p:nvCxnSpPr>
          <p:spPr bwMode="auto">
            <a:xfrm>
              <a:off x="5983650" y="3498471"/>
              <a:ext cx="422522" cy="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1" name="肘形连接符 34"/>
            <p:cNvCxnSpPr>
              <a:cxnSpLocks noChangeShapeType="1"/>
              <a:stCxn id="53252" idx="3"/>
              <a:endCxn id="53256" idx="1"/>
            </p:cNvCxnSpPr>
            <p:nvPr/>
          </p:nvCxnSpPr>
          <p:spPr bwMode="auto">
            <a:xfrm>
              <a:off x="2228766" y="1140751"/>
              <a:ext cx="563348" cy="1265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2" name="肘形连接符 35"/>
            <p:cNvCxnSpPr>
              <a:cxnSpLocks noChangeShapeType="1"/>
              <a:stCxn id="53253" idx="3"/>
              <a:endCxn id="53256" idx="1"/>
            </p:cNvCxnSpPr>
            <p:nvPr/>
          </p:nvCxnSpPr>
          <p:spPr bwMode="auto">
            <a:xfrm>
              <a:off x="2228766" y="1966358"/>
              <a:ext cx="563348" cy="4399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3" name="肘形连接符 36"/>
            <p:cNvCxnSpPr>
              <a:cxnSpLocks noChangeShapeType="1"/>
              <a:stCxn id="53254" idx="3"/>
              <a:endCxn id="53256" idx="1"/>
            </p:cNvCxnSpPr>
            <p:nvPr/>
          </p:nvCxnSpPr>
          <p:spPr bwMode="auto">
            <a:xfrm flipV="1">
              <a:off x="2228766" y="2406327"/>
              <a:ext cx="563348" cy="385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4" name="肘形连接符 37"/>
            <p:cNvCxnSpPr>
              <a:cxnSpLocks noChangeShapeType="1"/>
              <a:stCxn id="53255" idx="3"/>
              <a:endCxn id="53256" idx="1"/>
            </p:cNvCxnSpPr>
            <p:nvPr/>
          </p:nvCxnSpPr>
          <p:spPr bwMode="auto">
            <a:xfrm flipV="1">
              <a:off x="2228766" y="2406327"/>
              <a:ext cx="563348" cy="121531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5" name="肘形连接符 38"/>
            <p:cNvCxnSpPr>
              <a:cxnSpLocks noChangeShapeType="1"/>
              <a:stCxn id="53256" idx="3"/>
              <a:endCxn id="53260" idx="1"/>
            </p:cNvCxnSpPr>
            <p:nvPr/>
          </p:nvCxnSpPr>
          <p:spPr bwMode="auto">
            <a:xfrm flipV="1">
              <a:off x="4037644" y="1738334"/>
              <a:ext cx="492400" cy="66799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6" name="肘形连接符 39"/>
            <p:cNvCxnSpPr>
              <a:cxnSpLocks noChangeShapeType="1"/>
              <a:stCxn id="53256" idx="3"/>
              <a:endCxn id="53262" idx="1"/>
            </p:cNvCxnSpPr>
            <p:nvPr/>
          </p:nvCxnSpPr>
          <p:spPr bwMode="auto">
            <a:xfrm>
              <a:off x="4037644" y="2406327"/>
              <a:ext cx="492400" cy="108200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53277" name="TextBox 40"/>
            <p:cNvSpPr>
              <a:spLocks noChangeArrowheads="1"/>
            </p:cNvSpPr>
            <p:nvPr/>
          </p:nvSpPr>
          <p:spPr bwMode="auto">
            <a:xfrm>
              <a:off x="4421898" y="191874"/>
              <a:ext cx="2415922" cy="35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NormalThreadPool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78" name="TextBox 41"/>
            <p:cNvSpPr>
              <a:spLocks noChangeArrowheads="1"/>
            </p:cNvSpPr>
            <p:nvPr/>
          </p:nvSpPr>
          <p:spPr bwMode="auto">
            <a:xfrm>
              <a:off x="4438957" y="3996093"/>
              <a:ext cx="2415922" cy="35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FuxiMasterThreadPool</a:t>
              </a:r>
              <a:endPara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79" name="圆角矩形 42"/>
            <p:cNvSpPr>
              <a:spLocks noChangeArrowheads="1"/>
            </p:cNvSpPr>
            <p:nvPr/>
          </p:nvSpPr>
          <p:spPr bwMode="auto">
            <a:xfrm>
              <a:off x="6475229" y="0"/>
              <a:ext cx="1138278" cy="6515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0C94A"/>
                </a:gs>
                <a:gs pos="100000">
                  <a:srgbClr val="D9FFA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>App</a:t>
              </a:r>
              <a:r>
                <a:rPr lang="zh-CN" altLang="en-US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/>
              </a:r>
              <a:br>
                <a:rPr lang="zh-CN" altLang="en-US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</a:br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>Master</a:t>
              </a:r>
              <a:endParaRPr lang="zh-CN" altLang="en-US" sz="1600" b="1">
                <a:solidFill>
                  <a:srgbClr val="000000"/>
                </a:solidFill>
                <a:latin typeface="Calibri" pitchFamily="34" charset="0"/>
                <a:sym typeface="Arial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规模挑战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增量资源调度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Fuxi</a:t>
            </a:r>
            <a:r>
              <a:rPr lang="zh-CN" altLang="en-US" dirty="0" smtClean="0"/>
              <a:t>采用增量消息和资源调度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1125" y="2178050"/>
            <a:ext cx="871538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Fuxi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252663" y="2392363"/>
            <a:ext cx="2474912" cy="288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2927350" y="22383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1000</a:t>
            </a:r>
          </a:p>
        </p:txBody>
      </p:sp>
      <p:sp>
        <p:nvSpPr>
          <p:cNvPr id="7" name="矩形 6"/>
          <p:cNvSpPr/>
          <p:nvPr/>
        </p:nvSpPr>
        <p:spPr>
          <a:xfrm>
            <a:off x="4727575" y="2178050"/>
            <a:ext cx="871538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52663" y="2681288"/>
            <a:ext cx="2474912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3238500" y="2728913"/>
            <a:ext cx="12731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200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225675" y="3194050"/>
            <a:ext cx="2474913" cy="2905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2"/>
          <p:cNvSpPr txBox="1">
            <a:spLocks noChangeArrowheads="1"/>
          </p:cNvSpPr>
          <p:nvPr/>
        </p:nvSpPr>
        <p:spPr bwMode="auto">
          <a:xfrm>
            <a:off x="2900363" y="30400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800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52663" y="3560763"/>
            <a:ext cx="2474912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4"/>
          <p:cNvSpPr txBox="1">
            <a:spLocks noChangeArrowheads="1"/>
          </p:cNvSpPr>
          <p:nvPr/>
        </p:nvSpPr>
        <p:spPr bwMode="auto">
          <a:xfrm>
            <a:off x="3238500" y="3608388"/>
            <a:ext cx="12731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0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225675" y="4068763"/>
            <a:ext cx="2474913" cy="2905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/>
          <p:cNvSpPr txBox="1">
            <a:spLocks noChangeArrowheads="1"/>
          </p:cNvSpPr>
          <p:nvPr/>
        </p:nvSpPr>
        <p:spPr bwMode="auto">
          <a:xfrm>
            <a:off x="2900363" y="39147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800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52663" y="4341813"/>
            <a:ext cx="2474912" cy="503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8"/>
          <p:cNvSpPr txBox="1">
            <a:spLocks noChangeArrowheads="1"/>
          </p:cNvSpPr>
          <p:nvPr/>
        </p:nvSpPr>
        <p:spPr bwMode="auto">
          <a:xfrm>
            <a:off x="3238500" y="4387850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150</a:t>
            </a:r>
          </a:p>
        </p:txBody>
      </p:sp>
      <p:sp>
        <p:nvSpPr>
          <p:cNvPr id="54289" name="内容占位符 2"/>
          <p:cNvSpPr txBox="1">
            <a:spLocks/>
          </p:cNvSpPr>
          <p:nvPr/>
        </p:nvSpPr>
        <p:spPr bwMode="auto">
          <a:xfrm>
            <a:off x="1806575" y="5562600"/>
            <a:ext cx="3425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Straightforward approach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735638" y="1989138"/>
            <a:ext cx="0" cy="3960812"/>
          </a:xfrm>
          <a:prstGeom prst="line">
            <a:avLst/>
          </a:prstGeom>
          <a:ln w="1778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51538" y="2133600"/>
            <a:ext cx="871537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Fuxi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823075" y="2347913"/>
            <a:ext cx="2474913" cy="288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2"/>
          <p:cNvSpPr txBox="1">
            <a:spLocks noChangeArrowheads="1"/>
          </p:cNvSpPr>
          <p:nvPr/>
        </p:nvSpPr>
        <p:spPr bwMode="auto">
          <a:xfrm>
            <a:off x="7497763" y="219392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1000</a:t>
            </a:r>
          </a:p>
        </p:txBody>
      </p:sp>
      <p:sp>
        <p:nvSpPr>
          <p:cNvPr id="23" name="矩形 22"/>
          <p:cNvSpPr/>
          <p:nvPr/>
        </p:nvSpPr>
        <p:spPr>
          <a:xfrm>
            <a:off x="9297988" y="2133600"/>
            <a:ext cx="873125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823075" y="2636838"/>
            <a:ext cx="2474913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/>
          <p:cNvSpPr txBox="1">
            <a:spLocks noChangeArrowheads="1"/>
          </p:cNvSpPr>
          <p:nvPr/>
        </p:nvSpPr>
        <p:spPr bwMode="auto">
          <a:xfrm>
            <a:off x="7808913" y="2682875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200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23075" y="4297363"/>
            <a:ext cx="2474913" cy="503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3"/>
          <p:cNvSpPr txBox="1">
            <a:spLocks noChangeArrowheads="1"/>
          </p:cNvSpPr>
          <p:nvPr/>
        </p:nvSpPr>
        <p:spPr bwMode="auto">
          <a:xfrm>
            <a:off x="7808913" y="4343400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150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6630988" y="5516563"/>
            <a:ext cx="3425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Incremental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approach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5" grpId="0"/>
      <p:bldP spid="17" grpId="0"/>
      <p:bldP spid="20" grpId="0" animBg="1"/>
      <p:bldP spid="22" grpId="0"/>
      <p:bldP spid="23" grpId="0" animBg="1"/>
      <p:bldP spid="25" grpId="0"/>
      <p:bldP spid="27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9810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68751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39236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62388" y="30972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62388" y="380206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62388" y="450850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334963" y="922338"/>
            <a:ext cx="4321175" cy="5445125"/>
          </a:xfrm>
        </p:spPr>
        <p:txBody>
          <a:bodyPr/>
          <a:lstStyle/>
          <a:p>
            <a:r>
              <a:rPr lang="zh-CN" altLang="en-US" smtClean="0"/>
              <a:t>飞天伏羲还实现了全链路访问控制</a:t>
            </a:r>
            <a:endParaRPr lang="en-US" altLang="zh-CN" smtClean="0"/>
          </a:p>
          <a:p>
            <a:pPr lvl="1"/>
            <a:r>
              <a:rPr lang="en-US" altLang="zh-CN" smtClean="0"/>
              <a:t>Capability</a:t>
            </a:r>
            <a:r>
              <a:rPr lang="zh-CN" altLang="en-US" smtClean="0"/>
              <a:t>方式：通信双方基于私钥解密并验证</a:t>
            </a:r>
            <a:r>
              <a:rPr lang="en-US" altLang="zh-CN" smtClean="0"/>
              <a:t>capability</a:t>
            </a:r>
            <a:r>
              <a:rPr lang="zh-CN" altLang="en-US" smtClean="0"/>
              <a:t>所签发的访问权限</a:t>
            </a:r>
            <a:endParaRPr lang="en-US" altLang="zh-CN" smtClean="0"/>
          </a:p>
          <a:p>
            <a:pPr lvl="1"/>
            <a:r>
              <a:rPr lang="en-US" altLang="zh-CN" smtClean="0"/>
              <a:t>Token</a:t>
            </a:r>
            <a:r>
              <a:rPr lang="zh-CN" altLang="en-US" smtClean="0"/>
              <a:t>方式：通信双方临时生成基于私钥加密的口令，通信时验证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RPC</a:t>
            </a:r>
            <a:r>
              <a:rPr lang="zh-CN" altLang="en-US" smtClean="0"/>
              <a:t>访问安全验证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进程级别沙箱</a:t>
            </a:r>
            <a:r>
              <a:rPr lang="en-US" altLang="zh-CN" smtClean="0"/>
              <a:t>(Sandbox)</a:t>
            </a:r>
            <a:r>
              <a:rPr lang="zh-CN" altLang="en-US" smtClean="0"/>
              <a:t>隔离</a:t>
            </a:r>
          </a:p>
        </p:txBody>
      </p:sp>
      <p:pic>
        <p:nvPicPr>
          <p:cNvPr id="56323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1675" y="939800"/>
            <a:ext cx="7377113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安全与性能隔离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1127125" y="981075"/>
            <a:ext cx="7705725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节点上多个进程间性能隔离，不能互相干扰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多维度的：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CPU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Memory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Disk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Net</a:t>
            </a: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Cgroup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Linux LXC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Docker container</a:t>
            </a:r>
            <a:endParaRPr lang="zh-CN" altLang="en-US" sz="2400" b="1" dirty="0" smtClean="0">
              <a:solidFill>
                <a:srgbClr val="FFC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安全与性能隔离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几种技术比较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096963" y="1628775"/>
          <a:ext cx="9815264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84"/>
                <a:gridCol w="2196121"/>
                <a:gridCol w="1963053"/>
                <a:gridCol w="1963053"/>
                <a:gridCol w="1963053"/>
              </a:tblGrid>
              <a:tr h="6727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隔离性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资源配额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度量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移动性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安全性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249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VM(</a:t>
                      </a:r>
                      <a:r>
                        <a:rPr lang="en-US" altLang="zh-CN" dirty="0" err="1" smtClean="0"/>
                        <a:t>KVM,Xen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虚拟机运行，</a:t>
                      </a:r>
                      <a:r>
                        <a:rPr lang="en-US" altLang="zh-CN" dirty="0" err="1" smtClean="0"/>
                        <a:t>guestOS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硬件虚拟化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Memory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snapshot</a:t>
                      </a:r>
                      <a:r>
                        <a:rPr lang="zh-CN" altLang="en-US" dirty="0" smtClean="0"/>
                        <a:t>，容忍机器异构，移动性好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虚拟机空间运行，安全性高</a:t>
                      </a:r>
                      <a:endParaRPr lang="zh-CN" altLang="en-US" dirty="0"/>
                    </a:p>
                  </a:txBody>
                  <a:tcPr/>
                </a:tc>
              </a:tr>
              <a:tr h="153777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LXC+</a:t>
                      </a:r>
                      <a:r>
                        <a:rPr lang="zh-CN" altLang="en-US" dirty="0" smtClean="0"/>
                        <a:t>虚拟化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Image(AUFS)</a:t>
                      </a:r>
                      <a:r>
                        <a:rPr lang="en-US" altLang="zh-CN" baseline="0" dirty="0" smtClean="0"/>
                        <a:t> + App = container</a:t>
                      </a:r>
                    </a:p>
                    <a:p>
                      <a:r>
                        <a:rPr lang="zh-CN" altLang="en-US" baseline="0" dirty="0" smtClean="0"/>
                        <a:t>自包含不依赖环境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namespace</a:t>
                      </a:r>
                    </a:p>
                  </a:txBody>
                  <a:tcPr/>
                </a:tc>
              </a:tr>
              <a:tr h="9611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namespace</a:t>
                      </a:r>
                      <a:r>
                        <a:rPr lang="zh-CN" altLang="en-US" dirty="0" smtClean="0"/>
                        <a:t>作为</a:t>
                      </a:r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依赖机器配置，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版本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移动性差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namespace</a:t>
                      </a:r>
                    </a:p>
                    <a:p>
                      <a:r>
                        <a:rPr lang="zh-CN" altLang="en-US" dirty="0" smtClean="0"/>
                        <a:t>安全性一般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08438" y="908050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08438" y="161448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08438" y="231933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08438" y="302418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008438" y="37290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08438" y="44354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008438" y="51403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982663" y="908050"/>
            <a:ext cx="8785225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在线服务与离线任务混跑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在线应用对响应时间（</a:t>
            </a:r>
            <a:r>
              <a:rPr lang="en-US" altLang="zh-CN" b="1" dirty="0" smtClean="0">
                <a:solidFill>
                  <a:srgbClr val="FFC000"/>
                </a:solidFill>
              </a:rPr>
              <a:t>Latency</a:t>
            </a:r>
            <a:r>
              <a:rPr lang="zh-CN" altLang="en-US" b="1" dirty="0" smtClean="0">
                <a:solidFill>
                  <a:srgbClr val="FFC000"/>
                </a:solidFill>
              </a:rPr>
              <a:t>）要求很高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离线应用对调度的吞吐率（</a:t>
            </a:r>
            <a:r>
              <a:rPr lang="en-US" altLang="zh-CN" b="1" dirty="0" smtClean="0">
                <a:solidFill>
                  <a:srgbClr val="FFC000"/>
                </a:solidFill>
              </a:rPr>
              <a:t>Throughput</a:t>
            </a:r>
            <a:r>
              <a:rPr lang="zh-CN" altLang="en-US" b="1" dirty="0" smtClean="0">
                <a:solidFill>
                  <a:srgbClr val="FFC000"/>
                </a:solidFill>
              </a:rPr>
              <a:t>）要求高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混跑的技术挑战：性能隔离与资源利用率之间的矛盾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实时计算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业界有</a:t>
            </a:r>
            <a:r>
              <a:rPr lang="en-US" altLang="zh-CN" b="1" dirty="0" smtClean="0">
                <a:solidFill>
                  <a:srgbClr val="FFC000"/>
                </a:solidFill>
              </a:rPr>
              <a:t>Spark</a:t>
            </a:r>
            <a:r>
              <a:rPr lang="zh-CN" altLang="en-US" b="1" dirty="0" smtClean="0">
                <a:solidFill>
                  <a:srgbClr val="FFC000"/>
                </a:solidFill>
              </a:rPr>
              <a:t>、</a:t>
            </a:r>
            <a:r>
              <a:rPr lang="en-US" altLang="zh-CN" b="1" dirty="0" smtClean="0">
                <a:solidFill>
                  <a:srgbClr val="FFC000"/>
                </a:solidFill>
              </a:rPr>
              <a:t>Storm</a:t>
            </a:r>
            <a:r>
              <a:rPr lang="zh-CN" altLang="en-US" b="1" dirty="0" smtClean="0">
                <a:solidFill>
                  <a:srgbClr val="FFC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C000"/>
                </a:solidFill>
              </a:rPr>
              <a:t>Flink</a:t>
            </a:r>
            <a:r>
              <a:rPr lang="zh-CN" altLang="en-US" b="1" dirty="0" smtClean="0">
                <a:solidFill>
                  <a:srgbClr val="FFC000"/>
                </a:solidFill>
              </a:rPr>
              <a:t>等新框架出现，逐渐被业界使用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飞天伏羲已经开发了实时计算模型</a:t>
            </a:r>
            <a:r>
              <a:rPr lang="en-US" altLang="zh-CN" b="1" dirty="0" err="1" smtClean="0">
                <a:solidFill>
                  <a:srgbClr val="FFC000"/>
                </a:solidFill>
              </a:rPr>
              <a:t>OnlineJob</a:t>
            </a:r>
            <a:r>
              <a:rPr lang="zh-CN" altLang="en-US" b="1" dirty="0" smtClean="0">
                <a:solidFill>
                  <a:srgbClr val="FFC000"/>
                </a:solidFill>
              </a:rPr>
              <a:t>，提供更快的执行速度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  <a:buFont typeface="Arial" charset="0"/>
              <a:buNone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更大规模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支持更大规模的集群，并发任务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83113" y="2565400"/>
            <a:ext cx="5905500" cy="22320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Hadoop MR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YARN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Mesos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Aliyun-Fuxi</a:t>
            </a:r>
            <a:endParaRPr lang="en-US" altLang="zh-CN" sz="2800" b="1" dirty="0" smtClean="0">
              <a:solidFill>
                <a:srgbClr val="0088EE"/>
              </a:solidFill>
            </a:endParaRPr>
          </a:p>
        </p:txBody>
      </p:sp>
      <p:sp>
        <p:nvSpPr>
          <p:cNvPr id="3" name="五边形 1"/>
          <p:cNvSpPr/>
          <p:nvPr/>
        </p:nvSpPr>
        <p:spPr>
          <a:xfrm>
            <a:off x="1774825" y="1557338"/>
            <a:ext cx="4032250" cy="649287"/>
          </a:xfrm>
          <a:prstGeom prst="homePlate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业界几种调度系统的比较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2038" y="2135188"/>
            <a:ext cx="3887787" cy="100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60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谢 谢！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Hadoop MR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 r="1546"/>
          <a:stretch>
            <a:fillRect/>
          </a:stretch>
        </p:blipFill>
        <p:spPr bwMode="auto">
          <a:xfrm>
            <a:off x="407988" y="1557338"/>
            <a:ext cx="58324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内容占位符 2"/>
          <p:cNvSpPr txBox="1">
            <a:spLocks/>
          </p:cNvSpPr>
          <p:nvPr/>
        </p:nvSpPr>
        <p:spPr bwMode="auto">
          <a:xfrm>
            <a:off x="6527800" y="1557338"/>
            <a:ext cx="5519738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JobTracker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集中资源和任务调度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TaskTracker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每台机器的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，负责执行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JobTracker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发来的任务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规模扩展存在瓶颈，最大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容错性差，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JobTracker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单点没有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failover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不利于功能扩展，例如不同任务可采用不同的调度策略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411163" y="5602288"/>
            <a:ext cx="609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http://hortonworks.com/wp-content/uploads/2012/08/MRArch.png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YARN</a:t>
            </a:r>
          </a:p>
          <a:p>
            <a:pPr lvl="1"/>
            <a:endParaRPr lang="en-US" altLang="zh-CN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484313"/>
            <a:ext cx="61960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527800" y="1557338"/>
            <a:ext cx="5519738" cy="398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资源和任务调度分离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AppMaster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负责在分配的资源上调度任务</a:t>
            </a:r>
            <a:r>
              <a:rPr lang="en-US" altLang="zh-CN" dirty="0" smtClean="0"/>
              <a:t>task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均有一个</a:t>
            </a:r>
            <a:r>
              <a:rPr lang="en-US" altLang="zh-CN" dirty="0" err="1" smtClean="0"/>
              <a:t>AppMaster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err="1" smtClean="0"/>
              <a:t>ResourceManager</a:t>
            </a:r>
            <a:r>
              <a:rPr lang="zh-CN" altLang="en-US" dirty="0" smtClean="0"/>
              <a:t>目前仅支持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当一个资源用完后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就通知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释放，</a:t>
            </a:r>
            <a:r>
              <a:rPr lang="en-US" altLang="zh-CN" dirty="0" err="1" smtClean="0"/>
              <a:t>AppMaster</a:t>
            </a:r>
            <a:r>
              <a:rPr lang="zh-CN" altLang="en-US" dirty="0" smtClean="0"/>
              <a:t>无法复用资源，交互效率低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322263" y="5684838"/>
            <a:ext cx="609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http://hadoop.apache.org/docs/current/hadoop-yarn/hadoop-yarn-site/YARN.html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Mesos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700" y="1639888"/>
            <a:ext cx="1600200" cy="3810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MPI job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7700" y="2176463"/>
            <a:ext cx="1600200" cy="538162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MPI scheduler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86100" y="1639888"/>
            <a:ext cx="1600200" cy="3810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 job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6100" y="2176463"/>
            <a:ext cx="1600200" cy="538162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 scheduler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3222625"/>
            <a:ext cx="2286000" cy="6350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rgbClr val="FFFFFF"/>
              </a:solidFill>
              <a:latin typeface="Corbel" pitchFamily="34" charset="0"/>
              <a:ea typeface="+mn-ea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2600325" y="3286125"/>
            <a:ext cx="1143000" cy="508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Allocation module</a:t>
            </a: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1508125" y="3286125"/>
            <a:ext cx="11350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orbel" pitchFamily="34" charset="0"/>
                <a:ea typeface="ＭＳ Ｐゴシック" pitchFamily="34" charset="-128"/>
              </a:rPr>
              <a:t>Mesos</a:t>
            </a:r>
          </a:p>
          <a:p>
            <a:pPr algn="ctr"/>
            <a:r>
              <a:rPr lang="en-US" altLang="zh-CN" sz="2000">
                <a:latin typeface="Corbel" pitchFamily="34" charset="0"/>
                <a:ea typeface="ＭＳ Ｐゴシック" pitchFamily="34" charset="-128"/>
              </a:rPr>
              <a:t>master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4365625"/>
            <a:ext cx="2163763" cy="13668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+mn-ea"/>
              </a:rPr>
              <a:t>Mesos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 slave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0838" y="4694238"/>
            <a:ext cx="977900" cy="9525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MPI executor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930650" y="4694238"/>
            <a:ext cx="977900" cy="9525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 executor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0838" y="4365625"/>
            <a:ext cx="2163762" cy="13668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+mn-ea"/>
              </a:rPr>
              <a:t>Mesos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 slave</a:t>
            </a:r>
          </a:p>
        </p:txBody>
      </p:sp>
      <p:sp>
        <p:nvSpPr>
          <p:cNvPr id="16" name="Rectangle 17"/>
          <p:cNvSpPr/>
          <p:nvPr/>
        </p:nvSpPr>
        <p:spPr>
          <a:xfrm>
            <a:off x="1462088" y="4695825"/>
            <a:ext cx="977900" cy="9525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MPI executor</a:t>
            </a:r>
          </a:p>
        </p:txBody>
      </p:sp>
      <p:sp>
        <p:nvSpPr>
          <p:cNvPr id="17" name="Rectangle 19"/>
          <p:cNvSpPr/>
          <p:nvPr/>
        </p:nvSpPr>
        <p:spPr>
          <a:xfrm>
            <a:off x="2962275" y="526573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sp>
        <p:nvSpPr>
          <p:cNvPr id="18" name="Rectangle 24"/>
          <p:cNvSpPr/>
          <p:nvPr/>
        </p:nvSpPr>
        <p:spPr>
          <a:xfrm>
            <a:off x="1533525" y="526573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cxnSp>
        <p:nvCxnSpPr>
          <p:cNvPr id="19" name="Straight Arrow Connector 26"/>
          <p:cNvCxnSpPr/>
          <p:nvPr/>
        </p:nvCxnSpPr>
        <p:spPr bwMode="auto">
          <a:xfrm>
            <a:off x="1447800" y="2714625"/>
            <a:ext cx="639763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/>
          <p:nvPr/>
        </p:nvCxnSpPr>
        <p:spPr bwMode="auto">
          <a:xfrm flipH="1">
            <a:off x="3230563" y="2714625"/>
            <a:ext cx="655637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/>
          <p:nvPr/>
        </p:nvCxnSpPr>
        <p:spPr bwMode="auto">
          <a:xfrm flipH="1">
            <a:off x="1433513" y="3857625"/>
            <a:ext cx="669925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8"/>
          <p:cNvCxnSpPr/>
          <p:nvPr/>
        </p:nvCxnSpPr>
        <p:spPr bwMode="auto">
          <a:xfrm>
            <a:off x="3230563" y="3857625"/>
            <a:ext cx="671512" cy="50641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/>
          <p:cNvCxnSpPr>
            <a:stCxn id="5" idx="2"/>
            <a:endCxn id="6" idx="0"/>
          </p:cNvCxnSpPr>
          <p:nvPr/>
        </p:nvCxnSpPr>
        <p:spPr bwMode="auto">
          <a:xfrm>
            <a:off x="1447800" y="2020888"/>
            <a:ext cx="0" cy="1555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4"/>
          <p:cNvCxnSpPr>
            <a:stCxn id="7" idx="2"/>
            <a:endCxn id="8" idx="0"/>
          </p:cNvCxnSpPr>
          <p:nvPr/>
        </p:nvCxnSpPr>
        <p:spPr bwMode="auto">
          <a:xfrm>
            <a:off x="3886200" y="2020888"/>
            <a:ext cx="0" cy="1555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9"/>
          <p:cNvSpPr/>
          <p:nvPr/>
        </p:nvSpPr>
        <p:spPr>
          <a:xfrm>
            <a:off x="3714750" y="237648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001963" y="3417888"/>
            <a:ext cx="1016000" cy="512762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Resource offer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384800" y="1546225"/>
            <a:ext cx="6700838" cy="38989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负责将资源分配给不同的计算</a:t>
            </a:r>
            <a:r>
              <a:rPr lang="en-US" altLang="zh-CN" dirty="0" smtClean="0"/>
              <a:t>framework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</a:t>
            </a:r>
            <a:r>
              <a:rPr lang="en-US" altLang="zh-CN" dirty="0" smtClean="0"/>
              <a:t>Framework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决定接受哪些</a:t>
            </a:r>
            <a:r>
              <a:rPr lang="en-US" altLang="zh-CN" dirty="0" smtClean="0"/>
              <a:t>resource offer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在哪些机器上执行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Framework</a:t>
            </a:r>
            <a:r>
              <a:rPr lang="zh-CN" altLang="en-US" dirty="0" smtClean="0"/>
              <a:t>只能被动的接受</a:t>
            </a:r>
            <a:r>
              <a:rPr lang="en-US" altLang="zh-CN" dirty="0" smtClean="0"/>
              <a:t>resource offer</a:t>
            </a:r>
            <a:r>
              <a:rPr lang="zh-CN" altLang="en-US" dirty="0" smtClean="0"/>
              <a:t>，不能描述精确的资源需求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一次资源分配需要两次通信交互</a:t>
            </a:r>
            <a:r>
              <a:rPr lang="en-US" altLang="zh-CN" dirty="0" smtClean="0"/>
              <a:t>(offer &amp; accept)</a:t>
            </a:r>
            <a:r>
              <a:rPr lang="zh-CN" altLang="en-US" dirty="0" smtClean="0"/>
              <a:t>，调度效率低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不支持资源抢占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0.07778 -0.2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111 0.05139 -0.12205 0.10278 -0.11667 0.18704 C -0.11129 0.2713 -0.03976 0.38843 0.03194 0.50556 " pathEditMode="relative" ptsTypes="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22338"/>
            <a:ext cx="5029201" cy="54451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88EE"/>
                </a:solidFill>
              </a:rPr>
              <a:t>阿里云伏羲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资源调度和任务调度分离，两层架构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优势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2" indent="-285750"/>
            <a:r>
              <a:rPr lang="zh-CN" altLang="en-US" b="1" dirty="0" smtClean="0"/>
              <a:t>规模</a:t>
            </a:r>
            <a:r>
              <a:rPr lang="zh-CN" altLang="en-US" dirty="0" smtClean="0"/>
              <a:t>：易于横向扩展，资源管理和调度模块仅负责资源的整体分配，不负责具体任务调度，可以轻松扩展集群节点规模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容错</a:t>
            </a:r>
            <a:r>
              <a:rPr lang="zh-CN" altLang="en-US" dirty="0" smtClean="0"/>
              <a:t>：某个任务运行失败不会影响其他任务的执行；同时资源调度失败也不影响任务调度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扩展性</a:t>
            </a:r>
            <a:r>
              <a:rPr lang="zh-CN" altLang="en-US" dirty="0" smtClean="0"/>
              <a:t>：不同的任务可以采用不同的参数配置和调度策略，支持资源抢占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效率</a:t>
            </a:r>
            <a:r>
              <a:rPr lang="zh-CN" altLang="en-US" dirty="0" smtClean="0"/>
              <a:t>：计算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决定资源的生命周期，可以复用资源，提高资源交互效率</a:t>
            </a:r>
            <a:endParaRPr lang="en-US" altLang="zh-CN" dirty="0" smtClean="0"/>
          </a:p>
        </p:txBody>
      </p:sp>
      <p:sp>
        <p:nvSpPr>
          <p:cNvPr id="19460" name="文本框 4"/>
          <p:cNvSpPr txBox="1">
            <a:spLocks noChangeArrowheads="1"/>
          </p:cNvSpPr>
          <p:nvPr/>
        </p:nvSpPr>
        <p:spPr bwMode="auto">
          <a:xfrm>
            <a:off x="5752326" y="1005509"/>
            <a:ext cx="3563937" cy="708025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飞天伏羲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Fuxi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8" name="Rounded Rectangle 11"/>
          <p:cNvSpPr/>
          <p:nvPr/>
        </p:nvSpPr>
        <p:spPr>
          <a:xfrm>
            <a:off x="5366768" y="4188601"/>
            <a:ext cx="1071252" cy="7550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Microsoft YaHei"/>
                <a:ea typeface="华文细黑"/>
                <a:cs typeface="Microsoft YaHei"/>
              </a:rPr>
              <a:t>Client</a:t>
            </a:r>
            <a:endParaRPr lang="en-US" sz="1600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ectangle 55"/>
          <p:cNvSpPr/>
          <p:nvPr/>
        </p:nvSpPr>
        <p:spPr>
          <a:xfrm>
            <a:off x="7356788" y="4107595"/>
            <a:ext cx="4689374" cy="1263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10341283" y="4506297"/>
            <a:ext cx="1521678" cy="755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7784018" y="4197467"/>
            <a:ext cx="1521678" cy="755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10214476" y="4364443"/>
            <a:ext cx="1521678" cy="755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5"/>
          <p:cNvSpPr/>
          <p:nvPr/>
        </p:nvSpPr>
        <p:spPr>
          <a:xfrm>
            <a:off x="10038797" y="4188601"/>
            <a:ext cx="1520357" cy="755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41"/>
          <p:cNvSpPr/>
          <p:nvPr/>
        </p:nvSpPr>
        <p:spPr>
          <a:xfrm>
            <a:off x="10133902" y="1361853"/>
            <a:ext cx="1521678" cy="554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9991244" y="1268760"/>
            <a:ext cx="1521678" cy="554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ectangle 54"/>
          <p:cNvSpPr/>
          <p:nvPr/>
        </p:nvSpPr>
        <p:spPr>
          <a:xfrm>
            <a:off x="7357367" y="2283908"/>
            <a:ext cx="4689200" cy="12633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ounded Rectangle 58"/>
          <p:cNvSpPr/>
          <p:nvPr/>
        </p:nvSpPr>
        <p:spPr>
          <a:xfrm>
            <a:off x="8049519" y="2697650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9" name="Rounded Rectangle 57"/>
          <p:cNvSpPr/>
          <p:nvPr/>
        </p:nvSpPr>
        <p:spPr>
          <a:xfrm>
            <a:off x="7922713" y="2555796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0" name="Rounded Rectangle 40"/>
          <p:cNvSpPr/>
          <p:nvPr/>
        </p:nvSpPr>
        <p:spPr>
          <a:xfrm>
            <a:off x="10251462" y="2682874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1" name="Rounded Rectangle 39"/>
          <p:cNvSpPr/>
          <p:nvPr/>
        </p:nvSpPr>
        <p:spPr>
          <a:xfrm>
            <a:off x="10124655" y="2541019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2" name="Rounded Rectangle 8"/>
          <p:cNvSpPr/>
          <p:nvPr/>
        </p:nvSpPr>
        <p:spPr>
          <a:xfrm>
            <a:off x="7795906" y="2413941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3" name="Rounded Rectangle 9"/>
          <p:cNvSpPr/>
          <p:nvPr/>
        </p:nvSpPr>
        <p:spPr>
          <a:xfrm>
            <a:off x="9997849" y="2399165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4" name="Rectangle 53"/>
          <p:cNvSpPr/>
          <p:nvPr/>
        </p:nvSpPr>
        <p:spPr>
          <a:xfrm>
            <a:off x="7357367" y="5416531"/>
            <a:ext cx="4689200" cy="676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ounded Rectangle 50"/>
          <p:cNvSpPr/>
          <p:nvPr/>
        </p:nvSpPr>
        <p:spPr>
          <a:xfrm>
            <a:off x="8550141" y="5491691"/>
            <a:ext cx="2201942" cy="5349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Microsoft YaHei"/>
                <a:ea typeface="华文细黑"/>
                <a:cs typeface="Microsoft YaHei"/>
              </a:rPr>
              <a:t>Package </a:t>
            </a:r>
            <a:r>
              <a:rPr lang="en-US" sz="1600" dirty="0">
                <a:latin typeface="Microsoft YaHei"/>
                <a:ea typeface="华文细黑"/>
                <a:cs typeface="Microsoft YaHei"/>
              </a:rPr>
              <a:t>Manager</a:t>
            </a:r>
            <a:endParaRPr lang="en-US" sz="1200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26" name="直接箭头连接符 25"/>
          <p:cNvCxnSpPr>
            <a:stCxn id="11" idx="0"/>
            <a:endCxn id="22" idx="2"/>
          </p:cNvCxnSpPr>
          <p:nvPr/>
        </p:nvCxnSpPr>
        <p:spPr>
          <a:xfrm flipV="1">
            <a:off x="8544857" y="3169021"/>
            <a:ext cx="11889" cy="1028446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1" idx="1"/>
          </p:cNvCxnSpPr>
          <p:nvPr/>
        </p:nvCxnSpPr>
        <p:spPr>
          <a:xfrm>
            <a:off x="6438020" y="4566880"/>
            <a:ext cx="1345998" cy="738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9305696" y="4566880"/>
            <a:ext cx="733101" cy="8866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1"/>
            <a:endCxn id="22" idx="3"/>
          </p:cNvCxnSpPr>
          <p:nvPr/>
        </p:nvCxnSpPr>
        <p:spPr>
          <a:xfrm flipH="1">
            <a:off x="9316263" y="2777444"/>
            <a:ext cx="681585" cy="14777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16" idx="2"/>
          </p:cNvCxnSpPr>
          <p:nvPr/>
        </p:nvCxnSpPr>
        <p:spPr>
          <a:xfrm flipH="1" flipV="1">
            <a:off x="10752084" y="1822880"/>
            <a:ext cx="6604" cy="576284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0"/>
            <a:endCxn id="22" idx="2"/>
          </p:cNvCxnSpPr>
          <p:nvPr/>
        </p:nvCxnSpPr>
        <p:spPr>
          <a:xfrm flipH="1" flipV="1">
            <a:off x="8556745" y="3169021"/>
            <a:ext cx="2241569" cy="101958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13" idx="0"/>
          </p:cNvCxnSpPr>
          <p:nvPr/>
        </p:nvCxnSpPr>
        <p:spPr>
          <a:xfrm flipH="1">
            <a:off x="10798315" y="3437954"/>
            <a:ext cx="213986" cy="750647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a1</Template>
  <TotalTime>9955</TotalTime>
  <Words>2542</Words>
  <Application>Microsoft Office PowerPoint</Application>
  <PresentationFormat>自定义</PresentationFormat>
  <Paragraphs>628</Paragraphs>
  <Slides>50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t1</vt:lpstr>
      <vt:lpstr>分布式计算的CPU – 分布式调度</vt:lpstr>
      <vt:lpstr>分布式调度</vt:lpstr>
      <vt:lpstr>目 录</vt:lpstr>
      <vt:lpstr>分布式调度</vt:lpstr>
      <vt:lpstr>分布式调度</vt:lpstr>
      <vt:lpstr>分布式调度</vt:lpstr>
      <vt:lpstr>分布式调度</vt:lpstr>
      <vt:lpstr>分布式调度</vt:lpstr>
      <vt:lpstr>分布式调度</vt:lpstr>
      <vt:lpstr>分布式调度</vt:lpstr>
      <vt:lpstr>飞天Fuxi架构</vt:lpstr>
      <vt:lpstr>飞天Fuxi架构</vt:lpstr>
      <vt:lpstr>飞天Fuxi架构</vt:lpstr>
      <vt:lpstr>目 录</vt:lpstr>
      <vt:lpstr>任务调度</vt:lpstr>
      <vt:lpstr>任务调度 - word count的例子</vt:lpstr>
      <vt:lpstr>任务调度</vt:lpstr>
      <vt:lpstr>任务调度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目 录</vt:lpstr>
      <vt:lpstr>资源调度</vt:lpstr>
      <vt:lpstr>资源调度</vt:lpstr>
      <vt:lpstr>飞天伏羲资源调度</vt:lpstr>
      <vt:lpstr>飞天伏羲资源调度</vt:lpstr>
      <vt:lpstr>飞天伏羲资源调度</vt:lpstr>
      <vt:lpstr>飞天伏羲资源调度</vt:lpstr>
      <vt:lpstr>飞天伏羲资源调度</vt:lpstr>
      <vt:lpstr>飞天伏羲资源调度</vt:lpstr>
      <vt:lpstr>目 录</vt:lpstr>
      <vt:lpstr>容错机制</vt:lpstr>
      <vt:lpstr>容错机制</vt:lpstr>
      <vt:lpstr>容错机制</vt:lpstr>
      <vt:lpstr>容错机制</vt:lpstr>
      <vt:lpstr>目 录</vt:lpstr>
      <vt:lpstr>规模挑战</vt:lpstr>
      <vt:lpstr>规模挑战</vt:lpstr>
      <vt:lpstr>规模挑战</vt:lpstr>
      <vt:lpstr>目 录</vt:lpstr>
      <vt:lpstr>安全与性能隔离</vt:lpstr>
      <vt:lpstr>安全与性能隔离</vt:lpstr>
      <vt:lpstr>安全与性能隔离</vt:lpstr>
      <vt:lpstr>目 录</vt:lpstr>
      <vt:lpstr>分布式调度的发展方向</vt:lpstr>
      <vt:lpstr>幻灯片 50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李妹芳;陶阳宇</dc:creator>
  <cp:lastModifiedBy>user</cp:lastModifiedBy>
  <cp:revision>147</cp:revision>
  <dcterms:created xsi:type="dcterms:W3CDTF">2015-04-21T08:20:19Z</dcterms:created>
  <dcterms:modified xsi:type="dcterms:W3CDTF">2015-12-14T05:19:35Z</dcterms:modified>
</cp:coreProperties>
</file>