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Space Mon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3" roundtripDataSignature="AMtx7mhzl5ST3MXGEqgy3g7euWfoJ8ve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E43BFB-5087-426C-8F13-36B645563CDC}">
  <a:tblStyle styleId="{16E43BFB-5087-426C-8F13-36B645563C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C6CC8A4-F116-4A96-83BD-F7B50A5029E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SpaceMon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SpaceMono-italic.fntdata"/><Relationship Id="rId50" Type="http://schemas.openxmlformats.org/officeDocument/2006/relationships/font" Target="fonts/SpaceMono-bold.fntdata"/><Relationship Id="rId53" Type="http://customschemas.google.com/relationships/presentationmetadata" Target="metadata"/><Relationship Id="rId52" Type="http://schemas.openxmlformats.org/officeDocument/2006/relationships/font" Target="fonts/Space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18448c55d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18448c55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9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8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9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9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1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1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2" name="Google Shape;32;p52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33" name="Google Shape;33;p5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3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9" name="Google Shape;39;p53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40" name="Google Shape;40;p5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4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54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7" name="Google Shape;47;p54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54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9" name="Google Shape;49;p5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7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7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65" name="Google Shape;65;p5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hyperlink" Target="https://buildingsmart.sharepoint.com/:x:/g/EVSqTM85IwtHoJgYlRNDUxUBjnWGOyNnFuXp9OQANeHK4A?e=qtJMq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earch.bsdd.buildingsmart.org/Classification/Index/58453" TargetMode="External"/><Relationship Id="rId4" Type="http://schemas.openxmlformats.org/officeDocument/2006/relationships/hyperlink" Target="https://search.bsdd.buildingsmart.org/Classification/Index/70992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identifier.buildingsmart.org/uri/buildingsmart/ifc-4.3/class/IfcCableSegmentCABLESEGMENT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spreadsheets/d/1z_NRMlExlVuqWhBbSErQ9iiDBY4O_fKMd3avV3-NCmo/edit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ebooks.iospress.nl/doi/10.3233/SSW200034" TargetMode="External"/><Relationship Id="rId4" Type="http://schemas.openxmlformats.org/officeDocument/2006/relationships/hyperlink" Target="https://patterns.dataincubator.org/book/hierarchical-uris.html" TargetMode="External"/><Relationship Id="rId5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bimregister.nl/actueel/video/author/89-delanokenepa?start=250" TargetMode="External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hyperlink" Target="https://identifier.buildingsmart.org/uri/ATALANE/REX-OBJ-1.0/class/589b06ad-f802-468b-939c-e60436601a7a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forums.buildingsmart.org/t/changes-to-bsdd-data-model-names/4753/8" TargetMode="External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hyperlink" Target="https://forums.buildingsmart.org/t/proper-way-to-access-translations-of-ifc-entities/4092/16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latform.ontotext.com/semantic-objects/soml/index.html" TargetMode="External"/><Relationship Id="rId4" Type="http://schemas.openxmlformats.org/officeDocument/2006/relationships/hyperlink" Target="https://sparql-anything.cc/" TargetMode="External"/><Relationship Id="rId5" Type="http://schemas.openxmlformats.org/officeDocument/2006/relationships/hyperlink" Target="https://www.ontotext.com/products/graphdb/" TargetMode="External"/><Relationship Id="rId6" Type="http://schemas.openxmlformats.org/officeDocument/2006/relationships/hyperlink" Target="https://bsdd.ontotext.com/graphdb/sparql/" TargetMode="External"/><Relationship Id="rId7" Type="http://schemas.openxmlformats.org/officeDocument/2006/relationships/hyperlink" Target="https://bsdd.ontotext.com/graphiql/" TargetMode="External"/><Relationship Id="rId8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ithub.com/buildingSMART/bSDD/blob/master/RDF/preview-bsdd-rdfs-0.4.ttl" TargetMode="External"/><Relationship Id="rId4" Type="http://schemas.openxmlformats.org/officeDocument/2006/relationships/hyperlink" Target="http://qudt.org/2.1/schema/qudt" TargetMode="External"/><Relationship Id="rId5" Type="http://schemas.openxmlformats.org/officeDocument/2006/relationships/hyperlink" Target="https://platform.ontotext.com/semantic-objects/" TargetMode="External"/><Relationship Id="rId6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hyperlink" Target="https://accordproject.eu/" TargetMode="External"/><Relationship Id="rId11" Type="http://schemas.openxmlformats.org/officeDocument/2006/relationships/image" Target="../media/image9.png"/><Relationship Id="rId10" Type="http://schemas.openxmlformats.org/officeDocument/2006/relationships/image" Target="../media/image10.png"/><Relationship Id="rId9" Type="http://schemas.openxmlformats.org/officeDocument/2006/relationships/image" Target="../media/image14.png"/><Relationship Id="rId5" Type="http://schemas.openxmlformats.org/officeDocument/2006/relationships/hyperlink" Target="https://www.buildingsmart.org/users/services/buildingsmart-data-dictionary/" TargetMode="External"/><Relationship Id="rId6" Type="http://schemas.openxmlformats.org/officeDocument/2006/relationships/hyperlink" Target="https://graphdb.ontotext.com/" TargetMode="External"/><Relationship Id="rId7" Type="http://schemas.openxmlformats.org/officeDocument/2006/relationships/hyperlink" Target="https://platform.ontotext.com/semantic-objects/" TargetMode="External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hyperlink" Target="https://forums.buildingsmart.org/t/changes-to-bsdd-data-model-names/4753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hyperlink" Target="https://github.com/VladimirAlexiev/soml/tree/master/soml2pu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1371600" y="2762175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</a:rPr>
              <a:t>Improving the GraphQL, JSON and RDF Representations of buildingSmart Data Dictionary</a:t>
            </a:r>
            <a:br>
              <a:rPr lang="en-US">
                <a:solidFill>
                  <a:schemeClr val="dk1"/>
                </a:solidFill>
              </a:rPr>
            </a:br>
            <a:br>
              <a:rPr lang="en-US">
                <a:solidFill>
                  <a:schemeClr val="dk1"/>
                </a:solidFill>
              </a:rPr>
            </a:br>
            <a:r>
              <a:rPr i="1" lang="en-US" sz="2300">
                <a:solidFill>
                  <a:schemeClr val="dk1"/>
                </a:solidFill>
              </a:rPr>
              <a:t>Vladimir Alexiev, Mihail Radkov, Nataliya Keberle</a:t>
            </a:r>
            <a:endParaRPr i="1" sz="2300">
              <a:solidFill>
                <a:schemeClr val="dk1"/>
              </a:solidFill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4774" y="245599"/>
            <a:ext cx="5933575" cy="24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Refactored GraphQL: Improvements</a:t>
            </a:r>
            <a:endParaRPr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 entities are queryable directly from the </a:t>
            </a: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Root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parallel links, use GraphQL query parameters instead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Pagination for bulk query results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GraphQL syntax highlight, keyboard shortcuts, search in the query text, query response errors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link is named the same as target entity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Navigation between entities is bidirectional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 single entity</a:t>
            </a: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 PropertyValue</a:t>
            </a:r>
            <a:r>
              <a:rPr lang="en-US"/>
              <a:t> is used by both </a:t>
            </a: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Property</a:t>
            </a:r>
            <a:r>
              <a:rPr lang="en-US"/>
              <a:t> and</a:t>
            </a: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 ClassificationProperty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Property names are in singular</a:t>
            </a:r>
            <a:endParaRPr/>
          </a:p>
        </p:txBody>
      </p:sp>
      <p:pic>
        <p:nvPicPr>
          <p:cNvPr id="159" name="Google Shape;15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1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457200" y="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Graph</a:t>
            </a:r>
            <a:r>
              <a:rPr i="1" lang="en-US"/>
              <a:t>i</a:t>
            </a:r>
            <a:r>
              <a:rPr lang="en-US"/>
              <a:t>QL: Original</a:t>
            </a:r>
            <a:endParaRPr/>
          </a:p>
        </p:txBody>
      </p:sp>
      <p:pic>
        <p:nvPicPr>
          <p:cNvPr id="166" name="Google Shape;16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15629"/>
            <a:ext cx="8839201" cy="2826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2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3"/>
          <p:cNvSpPr txBox="1"/>
          <p:nvPr>
            <p:ph type="title"/>
          </p:nvPr>
        </p:nvSpPr>
        <p:spPr>
          <a:xfrm>
            <a:off x="457200" y="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Graph</a:t>
            </a:r>
            <a:r>
              <a:rPr i="1" lang="en-US"/>
              <a:t>i</a:t>
            </a:r>
            <a:r>
              <a:rPr lang="en-US"/>
              <a:t>QL: Refactored</a:t>
            </a:r>
            <a:endParaRPr/>
          </a:p>
        </p:txBody>
      </p:sp>
      <p:pic>
        <p:nvPicPr>
          <p:cNvPr id="175" name="Google Shape;1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8950" y="795370"/>
            <a:ext cx="8075051" cy="372183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3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type="title"/>
          </p:nvPr>
        </p:nvSpPr>
        <p:spPr>
          <a:xfrm>
            <a:off x="457200" y="1"/>
            <a:ext cx="82296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Refactored bSDD: SPARQL Endpoint</a:t>
            </a:r>
            <a:endParaRPr/>
          </a:p>
        </p:txBody>
      </p:sp>
      <p:pic>
        <p:nvPicPr>
          <p:cNvPr id="182" name="Google Shape;1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7925" y="708600"/>
            <a:ext cx="6944802" cy="390687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title"/>
          </p:nvPr>
        </p:nvSpPr>
        <p:spPr>
          <a:xfrm>
            <a:off x="685788" y="1966451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SUGGESTED IMPROVEMENTS</a:t>
            </a:r>
            <a:endParaRPr/>
          </a:p>
        </p:txBody>
      </p:sp>
      <p:pic>
        <p:nvPicPr>
          <p:cNvPr id="190" name="Google Shape;1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5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2518448c55d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518448c55d_0_44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2518448c55d_0_44"/>
          <p:cNvSpPr txBox="1"/>
          <p:nvPr>
            <p:ph type="title"/>
          </p:nvPr>
        </p:nvSpPr>
        <p:spPr>
          <a:xfrm>
            <a:off x="457200" y="-2262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3300"/>
              <a:t>buildingSMART Feedback</a:t>
            </a:r>
            <a:endParaRPr b="0" sz="3300"/>
          </a:p>
        </p:txBody>
      </p:sp>
      <p:sp>
        <p:nvSpPr>
          <p:cNvPr id="199" name="Google Shape;199;g2518448c55d_0_44"/>
          <p:cNvSpPr txBox="1"/>
          <p:nvPr>
            <p:ph idx="1" type="body"/>
          </p:nvPr>
        </p:nvSpPr>
        <p:spPr>
          <a:xfrm>
            <a:off x="457200" y="1498875"/>
            <a:ext cx="478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buildingSMART International started to analyse the suggested improvements</a:t>
            </a:r>
            <a:endParaRPr sz="2400">
              <a:solidFill>
                <a:schemeClr val="dk1"/>
              </a:solidFill>
            </a:endParaRPr>
          </a:p>
        </p:txBody>
      </p:sp>
      <p:graphicFrame>
        <p:nvGraphicFramePr>
          <p:cNvPr id="200" name="Google Shape;200;g2518448c55d_0_44"/>
          <p:cNvGraphicFramePr/>
          <p:nvPr/>
        </p:nvGraphicFramePr>
        <p:xfrm>
          <a:off x="5391275" y="77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{16E43BFB-5087-426C-8F13-36B645563CDC}</a:tableStyleId>
              </a:tblPr>
              <a:tblGrid>
                <a:gridCol w="2504700"/>
                <a:gridCol w="790825"/>
              </a:tblGrid>
              <a:tr h="16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Status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Count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DISMISSED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NEED MORE INFO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SOLUTION IN PROGRESS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SOLVED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TO BE ANALYSED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TO 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Grand 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1" name="Google Shape;201;g2518448c55d_0_44"/>
          <p:cNvSpPr txBox="1"/>
          <p:nvPr/>
        </p:nvSpPr>
        <p:spPr>
          <a:xfrm>
            <a:off x="-45325" y="40090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Live spreadsheet with status/solution for each of suggested improvements</a:t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Presentation</a:t>
            </a:r>
            <a:endParaRPr/>
          </a:p>
        </p:txBody>
      </p:sp>
      <p:sp>
        <p:nvSpPr>
          <p:cNvPr id="207" name="Google Shape;207;p1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Uniform identification for the search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Equal data retrieved from different API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Improve URL structure and consistency</a:t>
            </a:r>
            <a:endParaRPr/>
          </a:p>
        </p:txBody>
      </p:sp>
      <p:pic>
        <p:nvPicPr>
          <p:cNvPr id="208" name="Google Shape;2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6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>
            <p:ph type="title"/>
          </p:nvPr>
        </p:nvSpPr>
        <p:spPr>
          <a:xfrm>
            <a:off x="457200" y="204775"/>
            <a:ext cx="70437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Font typeface="Calibri"/>
              <a:buNone/>
            </a:pPr>
            <a:r>
              <a:rPr b="0" lang="en-US" sz="3300"/>
              <a:t>Uniform Identification</a:t>
            </a:r>
            <a:endParaRPr b="0" sz="3300"/>
          </a:p>
        </p:txBody>
      </p:sp>
      <p:sp>
        <p:nvSpPr>
          <p:cNvPr id="215" name="Google Shape;215;p17"/>
          <p:cNvSpPr txBox="1"/>
          <p:nvPr>
            <p:ph idx="2" type="body"/>
          </p:nvPr>
        </p:nvSpPr>
        <p:spPr>
          <a:xfrm>
            <a:off x="0" y="678475"/>
            <a:ext cx="8910000" cy="14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2000"/>
              <a:t>February 2023: </a:t>
            </a:r>
            <a:r>
              <a:rPr b="1" lang="en-US" sz="2000"/>
              <a:t>IfcCableSegment</a:t>
            </a:r>
            <a:r>
              <a:rPr lang="en-US" sz="2000"/>
              <a:t> in Web UI has URL: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https://search.bsdd.buildingsmart.org/Classification/Index/58453</a:t>
            </a:r>
            <a:endParaRPr sz="20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2000"/>
              <a:t>May 2023: </a:t>
            </a:r>
            <a:r>
              <a:rPr b="1" lang="en-US" sz="2000"/>
              <a:t>IfcCableSegment</a:t>
            </a:r>
            <a:r>
              <a:rPr lang="en-US" sz="2000"/>
              <a:t> in Web UI has another URL: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https://search.bsdd.buildingsmart.org/Classification/Index/70992</a:t>
            </a:r>
            <a:endParaRPr sz="2000"/>
          </a:p>
        </p:txBody>
      </p:sp>
      <p:pic>
        <p:nvPicPr>
          <p:cNvPr descr="../img/IFC-class-cableSegment-search.png" id="216" name="Google Shape;21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49375" y="1950387"/>
            <a:ext cx="4278475" cy="283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7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title"/>
          </p:nvPr>
        </p:nvSpPr>
        <p:spPr>
          <a:xfrm>
            <a:off x="457200" y="-22624"/>
            <a:ext cx="8229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Uniform Identification</a:t>
            </a:r>
            <a:endParaRPr/>
          </a:p>
        </p:txBody>
      </p:sp>
      <p:sp>
        <p:nvSpPr>
          <p:cNvPr id="224" name="Google Shape;224;p18"/>
          <p:cNvSpPr txBox="1"/>
          <p:nvPr>
            <p:ph idx="1" type="body"/>
          </p:nvPr>
        </p:nvSpPr>
        <p:spPr>
          <a:xfrm>
            <a:off x="0" y="540475"/>
            <a:ext cx="8920200" cy="12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/>
              <a:t>IfcCableSegment has also </a:t>
            </a:r>
            <a:r>
              <a:rPr b="1" lang="en-US" sz="2000"/>
              <a:t>URI assigned by a data provider</a:t>
            </a:r>
            <a:r>
              <a:rPr lang="en-US" sz="2000"/>
              <a:t>: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https://identifier.buildingsmart.org/uri/buildingsmart/ifc-4.3/class/IfcCableSegmentCABLESEGMENT</a:t>
            </a:r>
            <a:endParaRPr sz="2000"/>
          </a:p>
        </p:txBody>
      </p:sp>
      <p:pic>
        <p:nvPicPr>
          <p:cNvPr id="225" name="Google Shape;2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8"/>
          <p:cNvSpPr txBox="1"/>
          <p:nvPr>
            <p:ph idx="1" type="body"/>
          </p:nvPr>
        </p:nvSpPr>
        <p:spPr>
          <a:xfrm>
            <a:off x="82225" y="1830475"/>
            <a:ext cx="40923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000"/>
              <a:t>CableSegment entity as displayed at the bSDD web site</a:t>
            </a:r>
            <a:endParaRPr sz="2000"/>
          </a:p>
        </p:txBody>
      </p:sp>
      <p:pic>
        <p:nvPicPr>
          <p:cNvPr id="227" name="Google Shape;2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0025" y="1383000"/>
            <a:ext cx="5023651" cy="32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8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Uniform Identification</a:t>
            </a:r>
            <a:endParaRPr/>
          </a:p>
        </p:txBody>
      </p:sp>
      <p:sp>
        <p:nvSpPr>
          <p:cNvPr id="234" name="Google Shape;234;p2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Non-unique identification violates FAIR Findability principle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F1: (Meta)data are assigned a globally unique and persistent identifier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35" name="Google Shape;2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0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Highlight the defects in the original GraphQL implementation of bSDD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Overview the refactored solution proposed by Ontotext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Overview data quality issues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Overview the proposed improvements</a:t>
            </a:r>
            <a:endParaRPr/>
          </a:p>
        </p:txBody>
      </p:sp>
      <p:pic>
        <p:nvPicPr>
          <p:cNvPr id="94" name="Google Shape;9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Equal Data Retrieved from Different API</a:t>
            </a:r>
            <a:endParaRPr/>
          </a:p>
        </p:txBody>
      </p:sp>
      <p:sp>
        <p:nvSpPr>
          <p:cNvPr id="242" name="Google Shape;242;p2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We have compared three representations returned by the bSDD server:</a:t>
            </a:r>
            <a:endParaRPr/>
          </a:p>
          <a:p>
            <a:pPr indent="-32004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JSON from the GraphQL API</a:t>
            </a:r>
            <a:endParaRPr/>
          </a:p>
          <a:p>
            <a:pPr indent="-317500" lvl="1" marL="68580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–"/>
            </a:pPr>
            <a:r>
              <a:rPr lang="en-US" sz="20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https://test.bsdd.buildingsmart.org/graphiql/</a:t>
            </a:r>
            <a:endParaRPr sz="2000">
              <a:solidFill>
                <a:schemeClr val="accent1"/>
              </a:solidFill>
            </a:endParaRPr>
          </a:p>
          <a:p>
            <a:pPr indent="-32004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JSON from the REST (entity) API</a:t>
            </a:r>
            <a:endParaRPr/>
          </a:p>
          <a:p>
            <a:pPr indent="-322897" lvl="1" marL="6858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curl https://identifier.buildingsmart.org/uri/buildingsmart/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&lt;domain&gt;/class|prop/&lt;name&gt;</a:t>
            </a:r>
            <a:r>
              <a:rPr lang="en-US"/>
              <a:t> and</a:t>
            </a:r>
            <a:endParaRPr/>
          </a:p>
          <a:p>
            <a:pPr indent="-32004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RDF from the REST (entity) API</a:t>
            </a:r>
            <a:endParaRPr/>
          </a:p>
          <a:p>
            <a:pPr indent="-322897" lvl="1" marL="68580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–"/>
            </a:pPr>
            <a:r>
              <a:rPr lang="en-US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curl -Haccept:text/turtle \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https://identifier.buildingsmart.org/uri/buildingsmart/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&lt;domain&gt;/class|prop/&lt;name&gt;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43" name="Google Shape;2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1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/>
          <p:nvPr>
            <p:ph type="title"/>
          </p:nvPr>
        </p:nvSpPr>
        <p:spPr>
          <a:xfrm>
            <a:off x="457200" y="-22624"/>
            <a:ext cx="82296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Equal Data Retrieved from Different API</a:t>
            </a:r>
            <a:endParaRPr/>
          </a:p>
        </p:txBody>
      </p:sp>
      <p:sp>
        <p:nvSpPr>
          <p:cNvPr id="250" name="Google Shape;250;p22"/>
          <p:cNvSpPr txBox="1"/>
          <p:nvPr>
            <p:ph idx="1" type="body"/>
          </p:nvPr>
        </p:nvSpPr>
        <p:spPr>
          <a:xfrm>
            <a:off x="457200" y="596226"/>
            <a:ext cx="82296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/>
              <a:t>We selected entities of each class that have the </a:t>
            </a:r>
            <a:r>
              <a:rPr b="1" lang="en-US" sz="2000"/>
              <a:t>maximum number of filled fields</a:t>
            </a:r>
            <a:r>
              <a:rPr lang="en-US" sz="2000"/>
              <a:t>, and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compared the results returned by each API</a:t>
            </a:r>
            <a:r>
              <a:rPr lang="en-US" sz="2000"/>
              <a:t>.</a:t>
            </a:r>
            <a:endParaRPr/>
          </a:p>
        </p:txBody>
      </p:sp>
      <p:pic>
        <p:nvPicPr>
          <p:cNvPr id="251" name="Google Shape;2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025" y="1294981"/>
            <a:ext cx="8229598" cy="327881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2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457200" y="-22624"/>
            <a:ext cx="8229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Improve URL Structure and Consistency</a:t>
            </a:r>
            <a:endParaRPr/>
          </a:p>
        </p:txBody>
      </p:sp>
      <p:sp>
        <p:nvSpPr>
          <p:cNvPr id="259" name="Google Shape;259;p23"/>
          <p:cNvSpPr txBox="1"/>
          <p:nvPr>
            <p:ph idx="1" type="body"/>
          </p:nvPr>
        </p:nvSpPr>
        <p:spPr>
          <a:xfrm>
            <a:off x="457200" y="636500"/>
            <a:ext cx="8229600" cy="42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Almost all bSDD domain URLs now have the same structure: </a:t>
            </a:r>
            <a:r>
              <a:rPr lang="en-US" sz="20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https://identifier.buildingsmart.org/uri/&lt;org&gt;/&lt;domain&gt;</a:t>
            </a:r>
            <a:r>
              <a:rPr b="1" lang="en-US" sz="20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rPr lang="en-US" sz="20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&lt;version&gt;</a:t>
            </a:r>
            <a:endParaRPr sz="2000">
              <a:solidFill>
                <a:schemeClr val="accent1"/>
              </a:solidFill>
            </a:endParaRPr>
          </a:p>
          <a:p>
            <a:pPr indent="-317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URIs can be more “hackable”, allowing users to navigate the hierarchy by pruning the URI: </a:t>
            </a:r>
            <a:r>
              <a:rPr lang="en-US" sz="20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https://identifier.buildingsmart.org/uri/&lt;org&gt;/&lt;domain&gt;</a:t>
            </a:r>
            <a:r>
              <a:rPr b="1" lang="en-US" sz="20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lang="en-US" sz="20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&lt;version&gt;</a:t>
            </a:r>
            <a:endParaRPr sz="2000">
              <a:solidFill>
                <a:schemeClr val="accent1"/>
              </a:solidFill>
            </a:endParaRPr>
          </a:p>
          <a:p>
            <a:pPr indent="-317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 some cases, the </a:t>
            </a:r>
            <a:r>
              <a:rPr lang="en-US" sz="20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&lt;org&gt;</a:t>
            </a:r>
            <a:r>
              <a:rPr lang="en-US" sz="2000">
                <a:solidFill>
                  <a:schemeClr val="accent1"/>
                </a:solidFill>
              </a:rPr>
              <a:t> </a:t>
            </a:r>
            <a:r>
              <a:rPr lang="en-US" sz="2000"/>
              <a:t>is repeated in the </a:t>
            </a:r>
            <a:r>
              <a:rPr lang="en-US" sz="20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&lt;domain&gt;</a:t>
            </a:r>
            <a:r>
              <a:rPr lang="en-US" sz="2000"/>
              <a:t> part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D. Garijo and M. Poveda-Villalón, ``Best practices for implementing FAIR vocabularies and ontologies on the web,’’, 2020</a:t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L. Dodds and I. Davis, ``Linked data patterns: A pattern catalogue for modelling, publishing, and consuming linked data. Linked data patterns,’’ Sep. 06, 2022.</a:t>
            </a:r>
            <a:endParaRPr sz="1600"/>
          </a:p>
        </p:txBody>
      </p:sp>
      <p:pic>
        <p:nvPicPr>
          <p:cNvPr id="260" name="Google Shape;2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3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/>
          <p:nvPr>
            <p:ph type="title"/>
          </p:nvPr>
        </p:nvSpPr>
        <p:spPr>
          <a:xfrm>
            <a:off x="457200" y="1"/>
            <a:ext cx="82296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Improve URL Structure and Consistency</a:t>
            </a:r>
            <a:endParaRPr/>
          </a:p>
        </p:txBody>
      </p:sp>
      <p:sp>
        <p:nvSpPr>
          <p:cNvPr id="267" name="Google Shape;267;p24"/>
          <p:cNvSpPr txBox="1"/>
          <p:nvPr>
            <p:ph idx="1" type="body"/>
          </p:nvPr>
        </p:nvSpPr>
        <p:spPr>
          <a:xfrm>
            <a:off x="457200" y="69870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200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some cases, the </a:t>
            </a:r>
            <a:r>
              <a:rPr lang="en-US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org</a:t>
            </a:r>
            <a:r>
              <a:rPr lang="en-US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lang="en-US"/>
              <a:t> name doesn’t quite mesh with the domain name, perhaps due to the way bSDD allocates </a:t>
            </a:r>
            <a:r>
              <a:rPr lang="en-US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org</a:t>
            </a:r>
            <a:r>
              <a:rPr lang="en-US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lang="en-US"/>
              <a:t> identifiers to bSDD contributors</a:t>
            </a:r>
            <a:endParaRPr/>
          </a:p>
          <a:p>
            <a:pPr indent="-322897" lvl="1" marL="6858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bim-de/DINSPEC91400</a:t>
            </a:r>
            <a:r>
              <a:rPr lang="en-US"/>
              <a:t>: the publisher of this spec is DIN (the German standards organization), not the </a:t>
            </a:r>
            <a:r>
              <a:rPr lang="en-US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bim-d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e</a:t>
            </a:r>
            <a:r>
              <a:rPr lang="en-US"/>
              <a:t> initiative</a:t>
            </a:r>
            <a:endParaRPr/>
          </a:p>
          <a:p>
            <a:pPr indent="-322897" lvl="1" marL="6858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digibase/volkerwesselsbv</a:t>
            </a:r>
            <a:r>
              <a:rPr lang="en-US"/>
              <a:t>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bimregister.nl news from 2018</a:t>
            </a:r>
            <a:r>
              <a:rPr lang="en-US"/>
              <a:t> suggest that </a:t>
            </a:r>
            <a:r>
              <a:rPr lang="en-US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digibase</a:t>
            </a:r>
            <a:r>
              <a:rPr lang="en-US"/>
              <a:t> is a new company/initaitive within Volker Wessel</a:t>
            </a:r>
            <a:endParaRPr/>
          </a:p>
          <a:p>
            <a:pPr indent="-322897" lvl="1" marL="6858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digibase/nen2699</a:t>
            </a:r>
            <a:r>
              <a:rPr lang="en-US"/>
              <a:t>: the publisher of this spec is NEN (the Netherlands standards organization), not the </a:t>
            </a:r>
            <a:r>
              <a:rPr lang="en-US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digibase</a:t>
            </a:r>
            <a:r>
              <a:rPr lang="en-US"/>
              <a:t> company/initiative</a:t>
            </a:r>
            <a:endParaRPr/>
          </a:p>
          <a:p>
            <a:pPr indent="-322897" lvl="1" marL="6858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digibase/digibasebouwlagen</a:t>
            </a:r>
            <a:r>
              <a:rPr lang="en-US"/>
              <a:t>: perhaps the org name </a:t>
            </a:r>
            <a:r>
              <a:rPr lang="en-US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digibase</a:t>
            </a:r>
            <a:r>
              <a:rPr lang="en-US"/>
              <a:t> should not be repeated as the prefix of the domain </a:t>
            </a:r>
            <a:r>
              <a:rPr lang="en-US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bouwlagen</a:t>
            </a:r>
            <a:r>
              <a:rPr lang="en-US"/>
              <a:t> (building layers)</a:t>
            </a:r>
            <a:endParaRPr/>
          </a:p>
        </p:txBody>
      </p:sp>
      <p:pic>
        <p:nvPicPr>
          <p:cNvPr id="268" name="Google Shape;2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4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Explicate domain versions</a:t>
            </a:r>
            <a:endParaRPr/>
          </a:p>
        </p:txBody>
      </p:sp>
      <p:sp>
        <p:nvSpPr>
          <p:cNvPr id="275" name="Google Shape;275;p25"/>
          <p:cNvSpPr txBox="1"/>
          <p:nvPr>
            <p:ph idx="1" type="body"/>
          </p:nvPr>
        </p:nvSpPr>
        <p:spPr>
          <a:xfrm>
            <a:off x="0" y="1200150"/>
            <a:ext cx="91440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https://identifier.buildingsmart.org/uri/acca/ACCAtest-0.1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can become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https://identifier.buildingsmart.org/uri/acca/ACCAtest/0.1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 new entity </a:t>
            </a:r>
            <a:r>
              <a:rPr lang="en-US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DomainVersion</a:t>
            </a:r>
            <a:r>
              <a:rPr lang="en-US"/>
              <a:t> can provide linking all versions of a domain to its master </a:t>
            </a:r>
            <a:r>
              <a:rPr lang="en-US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Domain</a:t>
            </a:r>
            <a:r>
              <a:rPr lang="en-US"/>
              <a:t> entity.</a:t>
            </a:r>
            <a:endParaRPr/>
          </a:p>
        </p:txBody>
      </p:sp>
      <p:pic>
        <p:nvPicPr>
          <p:cNvPr id="276" name="Google Shape;2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5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Improve URL Structure and Consistency</a:t>
            </a:r>
            <a:endParaRPr/>
          </a:p>
        </p:txBody>
      </p:sp>
      <p:sp>
        <p:nvSpPr>
          <p:cNvPr id="283" name="Google Shape;283;p2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Declare URLs to be </a:t>
            </a:r>
            <a:r>
              <a:rPr lang="en-US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ID</a:t>
            </a:r>
            <a:r>
              <a:rPr lang="en-US"/>
              <a:t> and use a mandatory field </a:t>
            </a:r>
            <a:r>
              <a:rPr lang="en-US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id</a:t>
            </a:r>
            <a:endParaRPr>
              <a:solidFill>
                <a:schemeClr val="accent1"/>
              </a:solidFill>
            </a:endParaRPr>
          </a:p>
          <a:p>
            <a:pPr indent="-342900" lvl="1" marL="6858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/>
              <a:t>Most GraphQL implementations call this field simply </a:t>
            </a:r>
            <a:r>
              <a:rPr lang="en-US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id</a:t>
            </a:r>
            <a:r>
              <a:rPr lang="en-US"/>
              <a:t>, whereas bSDD uses </a:t>
            </a:r>
            <a:r>
              <a:rPr lang="en-US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namespaceUri</a:t>
            </a:r>
            <a:endParaRPr>
              <a:solidFill>
                <a:schemeClr val="accent1"/>
              </a:solidFill>
            </a:endParaRPr>
          </a:p>
          <a:p>
            <a:pPr indent="-342900" lvl="1" marL="6858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/>
              <a:t>Many nodes do not have their own </a:t>
            </a:r>
            <a:r>
              <a:rPr lang="en-US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namespaceUri</a:t>
            </a:r>
            <a:r>
              <a:rPr lang="en-US"/>
              <a:t> field, or it is not fully populated</a:t>
            </a:r>
            <a:endParaRPr/>
          </a:p>
        </p:txBody>
      </p:sp>
      <p:pic>
        <p:nvPicPr>
          <p:cNvPr id="284" name="Google Shape;2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6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>
            <p:ph type="title"/>
          </p:nvPr>
        </p:nvSpPr>
        <p:spPr>
          <a:xfrm>
            <a:off x="457200" y="-23825"/>
            <a:ext cx="83925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Font typeface="Calibri"/>
              <a:buNone/>
            </a:pPr>
            <a:r>
              <a:rPr b="0" lang="en-US" sz="3300"/>
              <a:t>Entity Classes vs classificationTypes</a:t>
            </a:r>
            <a:endParaRPr b="0" sz="3300"/>
          </a:p>
        </p:txBody>
      </p:sp>
      <p:sp>
        <p:nvSpPr>
          <p:cNvPr id="291" name="Google Shape;291;p27"/>
          <p:cNvSpPr txBox="1"/>
          <p:nvPr>
            <p:ph idx="2" type="body"/>
          </p:nvPr>
        </p:nvSpPr>
        <p:spPr>
          <a:xfrm>
            <a:off x="396800" y="542875"/>
            <a:ext cx="82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750"/>
              <a:t>The key field </a:t>
            </a:r>
            <a:r>
              <a:rPr lang="en-US" sz="175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classificationType</a:t>
            </a:r>
            <a:r>
              <a:rPr lang="en-US" sz="1750"/>
              <a:t> specifies the kind of classification.</a:t>
            </a:r>
            <a:endParaRPr sz="1750"/>
          </a:p>
        </p:txBody>
      </p:sp>
      <p:graphicFrame>
        <p:nvGraphicFramePr>
          <p:cNvPr id="292" name="Google Shape;292;p27"/>
          <p:cNvGraphicFramePr/>
          <p:nvPr/>
        </p:nvGraphicFramePr>
        <p:xfrm>
          <a:off x="4940125" y="12748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{FC6CC8A4-F116-4A96-83BD-F7B50A5029E1}</a:tableStyleId>
              </a:tblPr>
              <a:tblGrid>
                <a:gridCol w="421300"/>
                <a:gridCol w="2496450"/>
                <a:gridCol w="1133725"/>
              </a:tblGrid>
              <a:tr h="502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US" sz="1350" u="none" cap="none" strike="noStrike"/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US" sz="1350" u="none" cap="none" strike="noStrike"/>
                        <a:t>classificationType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US" sz="1350" u="none" cap="none" strike="noStrike"/>
                        <a:t>overlaps with entity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b="1" lang="en-US" sz="1350" u="none" cap="none" strike="noStrike"/>
                        <a:t>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US" sz="1350" u="none" cap="none" strike="noStrike"/>
                        <a:t>“DOMAIN”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ourier"/>
                        <a:buNone/>
                      </a:pPr>
                      <a:r>
                        <a:rPr lang="en-US" sz="135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Domain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b="1" lang="en-US" sz="1350" u="none" cap="none" strike="noStrike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US" sz="1350" u="none" cap="none" strike="noStrike"/>
                        <a:t>“REFERENCE_DOCUMENT”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ourier"/>
                        <a:buNone/>
                      </a:pPr>
                      <a:r>
                        <a:rPr lang="en-US" sz="135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ReferenceDocument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93" name="Google Shape;2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7"/>
          <p:cNvSpPr txBox="1"/>
          <p:nvPr/>
        </p:nvSpPr>
        <p:spPr>
          <a:xfrm>
            <a:off x="0" y="1171675"/>
            <a:ext cx="5296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there is the classification with name </a:t>
            </a:r>
            <a:r>
              <a:rPr b="1"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décret 2011-321 (23/03/2011)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ATALANE/REX-OBJ-1.0 domain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classificationType=“REFERENCE_DOCUMENT”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that it is not in the list of ReferenceDocuments.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it not a </a:t>
            </a:r>
            <a:r>
              <a:rPr lang="en-US" sz="18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ReferenceDocument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entity?</a:t>
            </a:r>
            <a:endParaRPr sz="1800"/>
          </a:p>
        </p:txBody>
      </p:sp>
      <p:sp>
        <p:nvSpPr>
          <p:cNvPr id="295" name="Google Shape;295;p27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All entities should have URL</a:t>
            </a:r>
            <a:endParaRPr/>
          </a:p>
        </p:txBody>
      </p:sp>
      <p:sp>
        <p:nvSpPr>
          <p:cNvPr id="301" name="Google Shape;301;p2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All significant classes should have </a:t>
            </a:r>
            <a:r>
              <a:rPr lang="en-US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ID</a:t>
            </a:r>
            <a:r>
              <a:rPr lang="en-US"/>
              <a:t>, which in the case of RDF data is the node URL.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However, many bSDD classes don’t have such a field: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Domain</a:t>
            </a:r>
            <a:r>
              <a:rPr lang="en-US"/>
              <a:t>, </a:t>
            </a:r>
            <a:r>
              <a:rPr lang="en-US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Property</a:t>
            </a:r>
            <a:r>
              <a:rPr lang="en-US"/>
              <a:t>, </a:t>
            </a:r>
            <a:r>
              <a:rPr lang="en-US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Classification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do have</a:t>
            </a:r>
            <a:r>
              <a:rPr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namespaceUri</a:t>
            </a:r>
            <a:endParaRPr>
              <a:solidFill>
                <a:schemeClr val="accen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Country</a:t>
            </a:r>
            <a:r>
              <a:rPr lang="en-US"/>
              <a:t>, </a:t>
            </a:r>
            <a:r>
              <a:rPr lang="en-US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Language</a:t>
            </a:r>
            <a:r>
              <a:rPr lang="en-US"/>
              <a:t>, </a:t>
            </a:r>
            <a:r>
              <a:rPr lang="en-US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Unit</a:t>
            </a:r>
            <a:r>
              <a:rPr lang="en-US"/>
              <a:t> don’t have an ID but have a field (</a:t>
            </a:r>
            <a:r>
              <a:rPr lang="en-US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code</a:t>
            </a:r>
            <a:r>
              <a:rPr lang="en-US"/>
              <a:t>, </a:t>
            </a:r>
            <a:r>
              <a:rPr lang="en-US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isocode</a:t>
            </a:r>
            <a:r>
              <a:rPr lang="en-US"/>
              <a:t>) that can be used to make an </a:t>
            </a:r>
            <a:r>
              <a:rPr lang="en-US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ID</a:t>
            </a:r>
            <a:r>
              <a:rPr lang="en-US"/>
              <a:t>, when prepended with an appropriate prefix.</a:t>
            </a:r>
            <a:endParaRPr/>
          </a:p>
        </p:txBody>
      </p:sp>
      <p:pic>
        <p:nvPicPr>
          <p:cNvPr id="302" name="Google Shape;3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9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/>
          <p:nvPr>
            <p:ph type="title"/>
          </p:nvPr>
        </p:nvSpPr>
        <p:spPr>
          <a:xfrm>
            <a:off x="457200" y="-22623"/>
            <a:ext cx="82296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URL for ClassificationProperty</a:t>
            </a:r>
            <a:endParaRPr/>
          </a:p>
        </p:txBody>
      </p:sp>
      <p:sp>
        <p:nvSpPr>
          <p:cNvPr id="309" name="Google Shape;309;p30"/>
          <p:cNvSpPr txBox="1"/>
          <p:nvPr>
            <p:ph idx="1" type="body"/>
          </p:nvPr>
        </p:nvSpPr>
        <p:spPr>
          <a:xfrm>
            <a:off x="457200" y="590550"/>
            <a:ext cx="8634000" cy="45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4642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Property</a:t>
            </a:r>
            <a:r>
              <a:rPr lang="en-US" sz="2300"/>
              <a:t> and</a:t>
            </a:r>
            <a:r>
              <a:rPr lang="en-US" sz="23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ClassificationProperty</a:t>
            </a:r>
            <a:r>
              <a:rPr lang="en-US" sz="2300"/>
              <a:t> are two different classes, but the latter does not have a distinct URL(*) in GraphQL and JSON.</a:t>
            </a:r>
            <a:endParaRPr sz="2300"/>
          </a:p>
          <a:p>
            <a:pPr indent="-314642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300"/>
              <a:t>The same URL is overloaded to identify entities of both classes.</a:t>
            </a:r>
            <a:endParaRPr sz="2300"/>
          </a:p>
          <a:p>
            <a:pPr indent="-314642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ClassificationProperty</a:t>
            </a:r>
            <a:r>
              <a:rPr lang="en-US" sz="2300"/>
              <a:t> are not returned separately by the JSON or RDF entity API, but only as part of the respective </a:t>
            </a:r>
            <a:r>
              <a:rPr lang="en-US" sz="2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Classification</a:t>
            </a:r>
            <a:endParaRPr sz="2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4347"/>
              <a:buNone/>
            </a:pPr>
            <a:r>
              <a:rPr lang="en-US" sz="2300"/>
              <a:t>E.g., IfcCableSegment.CABLESEGMENT classification has </a:t>
            </a:r>
            <a:r>
              <a:rPr b="1" lang="en-US" sz="2300"/>
              <a:t>ACResistance</a:t>
            </a:r>
            <a:r>
              <a:rPr lang="en-US" sz="2300"/>
              <a:t> as a ClassificationProperty, but</a:t>
            </a:r>
            <a:endParaRPr sz="2300"/>
          </a:p>
          <a:p>
            <a:pPr indent="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32252"/>
              <a:buNone/>
            </a:pPr>
            <a:r>
              <a:rPr lang="en-US" sz="1814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curl https://identifier.buildingsmart.org/uri/buildingsmart/ifc-4.3/class/IfcCableSegmentCABLESEGMENT/ACResistance</a:t>
            </a:r>
            <a:endParaRPr sz="1814">
              <a:solidFill>
                <a:schemeClr val="accen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returns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41421"/>
              <a:buNone/>
            </a:pPr>
            <a:r>
              <a:rPr lang="en-US" sz="1697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{"":["Classification with namespace URI</a:t>
            </a:r>
            <a:br>
              <a:rPr lang="en-US" sz="1697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697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'https://identifier.buildingsmart.org/uri/buildingsmart/ifc-4.3/class/IfcCableSegmentCABLESEGMENT/ACResistance' not found"]}</a:t>
            </a:r>
            <a:endParaRPr sz="1697">
              <a:solidFill>
                <a:schemeClr val="accen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41421"/>
              <a:buNone/>
            </a:pPr>
            <a:r>
              <a:t/>
            </a:r>
            <a:endParaRPr sz="1697">
              <a:solidFill>
                <a:schemeClr val="accen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14285"/>
              <a:buNone/>
            </a:pPr>
            <a:r>
              <a:rPr lang="en-US" sz="21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(*) Artur Tomczak, 19 May 2023: </a:t>
            </a:r>
            <a:r>
              <a:rPr lang="en-US" sz="2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“We’re adding identifiers to the resources lacking it, like the ClassificationProperty”</a:t>
            </a:r>
            <a:endParaRPr sz="1697">
              <a:solidFill>
                <a:schemeClr val="accen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310" name="Google Shape;3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0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/>
          <p:nvPr>
            <p:ph type="title"/>
          </p:nvPr>
        </p:nvSpPr>
        <p:spPr>
          <a:xfrm>
            <a:off x="722313" y="20859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MODELLING ISSUES</a:t>
            </a:r>
            <a:endParaRPr/>
          </a:p>
        </p:txBody>
      </p:sp>
      <p:pic>
        <p:nvPicPr>
          <p:cNvPr id="317" name="Google Shape;3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1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732388" y="19865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BSDD GRAPHQL SCHEMA: VOYAGER</a:t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>
            <p:ph type="title"/>
          </p:nvPr>
        </p:nvSpPr>
        <p:spPr>
          <a:xfrm>
            <a:off x="457200" y="-22624"/>
            <a:ext cx="82296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Unify Solutions to Model Complex Properties</a:t>
            </a:r>
            <a:endParaRPr/>
          </a:p>
        </p:txBody>
      </p:sp>
      <p:sp>
        <p:nvSpPr>
          <p:cNvPr id="324" name="Google Shape;324;p32"/>
          <p:cNvSpPr txBox="1"/>
          <p:nvPr>
            <p:ph idx="1" type="body"/>
          </p:nvPr>
        </p:nvSpPr>
        <p:spPr>
          <a:xfrm>
            <a:off x="254450" y="458225"/>
            <a:ext cx="4819200" cy="21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The key attribute </a:t>
            </a: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propertyValueKind</a:t>
            </a:r>
            <a:r>
              <a:rPr lang="en-US"/>
              <a:t> has values COMPLEX and COMPLEX_LIST used in combination with </a:t>
            </a:r>
            <a:r>
              <a:rPr lang="en-US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connectedProperties</a:t>
            </a:r>
            <a:r>
              <a:rPr lang="en-US">
                <a:solidFill>
                  <a:schemeClr val="accent1"/>
                </a:solidFill>
              </a:rPr>
              <a:t>.</a:t>
            </a:r>
            <a:r>
              <a:rPr lang="en-US"/>
              <a:t> These key values are defined for </a:t>
            </a:r>
            <a:r>
              <a:rPr lang="en-US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Property</a:t>
            </a:r>
            <a:r>
              <a:rPr lang="en-US"/>
              <a:t> and </a:t>
            </a:r>
            <a:r>
              <a:rPr lang="en-US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ClassificationProperty</a:t>
            </a:r>
            <a:endParaRPr>
              <a:solidFill>
                <a:schemeClr val="accen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descr="../img/propertyValueKind-values.png" id="325" name="Google Shape;32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0150" y="460975"/>
            <a:ext cx="40386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2"/>
          <p:cNvSpPr txBox="1"/>
          <p:nvPr>
            <p:ph idx="1" type="body"/>
          </p:nvPr>
        </p:nvSpPr>
        <p:spPr>
          <a:xfrm>
            <a:off x="381000" y="2547700"/>
            <a:ext cx="8229600" cy="22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However, </a:t>
            </a: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connectedPropertyCodes</a:t>
            </a:r>
            <a:r>
              <a:rPr lang="en-US" sz="2000"/>
              <a:t> is defined only for </a:t>
            </a: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Property</a:t>
            </a:r>
            <a:endParaRPr sz="2000">
              <a:solidFill>
                <a:schemeClr val="accen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17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More importantly, these key values are never used</a:t>
            </a:r>
            <a:endParaRPr sz="2000"/>
          </a:p>
          <a:p>
            <a:pPr indent="-317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connectedProperty</a:t>
            </a:r>
            <a:r>
              <a:rPr lang="en-US" sz="2000"/>
              <a:t> is used only on </a:t>
            </a:r>
            <a:r>
              <a:rPr b="1" lang="en-US" sz="2000"/>
              <a:t>7</a:t>
            </a: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 Properties</a:t>
            </a:r>
            <a:r>
              <a:rPr lang="en-US" sz="2000"/>
              <a:t> (and not </a:t>
            </a: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ClassificationProperties</a:t>
            </a:r>
            <a:r>
              <a:rPr lang="en-US" sz="2000"/>
              <a:t>)</a:t>
            </a:r>
            <a:endParaRPr sz="2000"/>
          </a:p>
          <a:p>
            <a:pPr indent="-317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Instead of using </a:t>
            </a: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connectedPropertyCodes</a:t>
            </a:r>
            <a:r>
              <a:rPr lang="en-US" sz="2000"/>
              <a:t> to describe complex properties, some providers have used classifications with the type COMPOSED_PROPERTY.</a:t>
            </a:r>
            <a:endParaRPr sz="2000"/>
          </a:p>
        </p:txBody>
      </p:sp>
      <p:sp>
        <p:nvSpPr>
          <p:cNvPr id="328" name="Google Shape;328;p32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Improve Modelling of Dynamic Properties</a:t>
            </a:r>
            <a:endParaRPr/>
          </a:p>
        </p:txBody>
      </p:sp>
      <p:sp>
        <p:nvSpPr>
          <p:cNvPr id="334" name="Google Shape;334;p3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12385</a:t>
            </a:r>
            <a:r>
              <a:rPr lang="en-US"/>
              <a:t> </a:t>
            </a: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Properties</a:t>
            </a:r>
            <a:r>
              <a:rPr lang="en-US"/>
              <a:t> are declared with </a:t>
            </a: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isDynamic=true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135250</a:t>
            </a:r>
            <a:r>
              <a:rPr lang="en-US"/>
              <a:t> are not.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However, the field </a:t>
            </a: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dynamicParameterPropertyCode</a:t>
            </a:r>
            <a:r>
              <a:rPr lang="en-US"/>
              <a:t> (used to compute the dynamic property) is </a:t>
            </a:r>
            <a:r>
              <a:rPr b="1" lang="en-US"/>
              <a:t>always</a:t>
            </a:r>
            <a:r>
              <a:rPr lang="en-US"/>
              <a:t> empty, so how can one know which “sub-properties” to use?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Additionally, </a:t>
            </a: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dynamicParameterPropertyCodes</a:t>
            </a:r>
            <a:r>
              <a:rPr lang="en-US"/>
              <a:t> is </a:t>
            </a: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String</a:t>
            </a:r>
            <a:r>
              <a:rPr lang="en-US"/>
              <a:t>, but should be </a:t>
            </a: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[Property]</a:t>
            </a:r>
            <a:r>
              <a:rPr lang="en-US"/>
              <a:t>, i.e. an array of </a:t>
            </a: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Properties</a:t>
            </a:r>
            <a:r>
              <a:rPr lang="en-US"/>
              <a:t>.</a:t>
            </a:r>
            <a:endParaRPr/>
          </a:p>
        </p:txBody>
      </p:sp>
      <p:pic>
        <p:nvPicPr>
          <p:cNvPr id="335" name="Google Shape;3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4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Improve Relations Between Entities</a:t>
            </a:r>
            <a:endParaRPr/>
          </a:p>
        </p:txBody>
      </p:sp>
      <p:pic>
        <p:nvPicPr>
          <p:cNvPr descr="../img/new-relations.png" id="342" name="Google Shape;34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500" y="1193800"/>
            <a:ext cx="4699000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5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/>
          <p:nvPr>
            <p:ph type="title"/>
          </p:nvPr>
        </p:nvSpPr>
        <p:spPr>
          <a:xfrm>
            <a:off x="457200" y="204780"/>
            <a:ext cx="3008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lang="en-US" sz="3300"/>
              <a:t>Add More Entities</a:t>
            </a:r>
            <a:endParaRPr b="0" sz="3300"/>
          </a:p>
        </p:txBody>
      </p:sp>
      <p:sp>
        <p:nvSpPr>
          <p:cNvPr id="350" name="Google Shape;350;p36"/>
          <p:cNvSpPr txBox="1"/>
          <p:nvPr>
            <p:ph idx="2" type="body"/>
          </p:nvPr>
        </p:nvSpPr>
        <p:spPr>
          <a:xfrm>
            <a:off x="457200" y="771525"/>
            <a:ext cx="84729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2000"/>
              <a:t>bSDD includes numerous string attributes (codes or URLs) that should be converted to relations (object fields) to improve the connectedness of the bSDD GraphQL graph</a:t>
            </a:r>
            <a:endParaRPr sz="2000"/>
          </a:p>
        </p:txBody>
      </p:sp>
      <p:graphicFrame>
        <p:nvGraphicFramePr>
          <p:cNvPr id="351" name="Google Shape;351;p36"/>
          <p:cNvGraphicFramePr/>
          <p:nvPr/>
        </p:nvGraphicFramePr>
        <p:xfrm>
          <a:off x="1739900" y="195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{FC6CC8A4-F116-4A96-83BD-F7B50A5029E1}</a:tableStyleId>
              </a:tblPr>
              <a:tblGrid>
                <a:gridCol w="2552700"/>
                <a:gridCol w="2552700"/>
              </a:tblGrid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US" sz="1350" u="none" cap="none" strike="noStrike"/>
                        <a:t>is a classification field (String)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US" sz="1350" u="none" cap="none" strike="noStrike"/>
                        <a:t>should be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ourier"/>
                        <a:buNone/>
                      </a:pPr>
                      <a:r>
                        <a:rPr lang="en-US" sz="135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physicalQuantity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US" sz="1350" u="none" cap="none" strike="noStrike"/>
                        <a:t>(New) </a:t>
                      </a:r>
                      <a:r>
                        <a:rPr lang="en-US" sz="135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PhysicalQuantity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ourier"/>
                        <a:buNone/>
                      </a:pPr>
                      <a:r>
                        <a:rPr lang="en-US" sz="135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propertySet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US" sz="1350" u="none" cap="none" strike="noStrike"/>
                        <a:t>(New) </a:t>
                      </a:r>
                      <a:r>
                        <a:rPr lang="en-US" sz="135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PropertySet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ourier"/>
                        <a:buNone/>
                      </a:pPr>
                      <a:r>
                        <a:rPr lang="en-US" sz="135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subdivisionsOfUse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US" sz="1350" u="none" cap="none" strike="noStrike"/>
                        <a:t>(New) </a:t>
                      </a:r>
                      <a:r>
                        <a:rPr lang="en-US" sz="135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CountrySubdivision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ourier"/>
                        <a:buNone/>
                      </a:pPr>
                      <a:r>
                        <a:rPr lang="en-US" sz="135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version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US" sz="1350" u="none" cap="none" strike="noStrike"/>
                        <a:t>(New) </a:t>
                      </a:r>
                      <a:r>
                        <a:rPr lang="en-US" sz="135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DomainVersion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ourier"/>
                        <a:buNone/>
                      </a:pPr>
                      <a:r>
                        <a:rPr lang="en-US" sz="135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replaced/(-ing)ObjectCodes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US" sz="1350" u="none" cap="none" strike="noStrike"/>
                        <a:t>some kind of objects. Currently they are empty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52" name="Google Shape;3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6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/>
          <p:nvPr>
            <p:ph type="title"/>
          </p:nvPr>
        </p:nvSpPr>
        <p:spPr>
          <a:xfrm>
            <a:off x="457200" y="204775"/>
            <a:ext cx="5765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lang="en-US" sz="3300"/>
              <a:t>Use Class Inheritance</a:t>
            </a:r>
            <a:endParaRPr b="0" sz="3300"/>
          </a:p>
        </p:txBody>
      </p:sp>
      <p:sp>
        <p:nvSpPr>
          <p:cNvPr id="359" name="Google Shape;359;p37"/>
          <p:cNvSpPr txBox="1"/>
          <p:nvPr>
            <p:ph idx="2" type="body"/>
          </p:nvPr>
        </p:nvSpPr>
        <p:spPr>
          <a:xfrm>
            <a:off x="457200" y="542925"/>
            <a:ext cx="83622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Property</a:t>
            </a:r>
            <a:r>
              <a:rPr lang="en-US" sz="2000"/>
              <a:t> and </a:t>
            </a: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ClassificationProperty</a:t>
            </a:r>
            <a:r>
              <a:rPr lang="en-US" sz="2000"/>
              <a:t>: have </a:t>
            </a:r>
            <a:r>
              <a:rPr b="1" lang="en-US" sz="2000"/>
              <a:t>46</a:t>
            </a:r>
            <a:r>
              <a:rPr lang="en-US" sz="2000"/>
              <a:t> fields in common, differ in only 5 fields:</a:t>
            </a:r>
            <a:endParaRPr sz="2000"/>
          </a:p>
        </p:txBody>
      </p:sp>
      <p:graphicFrame>
        <p:nvGraphicFramePr>
          <p:cNvPr id="360" name="Google Shape;360;p37"/>
          <p:cNvGraphicFramePr/>
          <p:nvPr/>
        </p:nvGraphicFramePr>
        <p:xfrm>
          <a:off x="1907875" y="118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{FC6CC8A4-F116-4A96-83BD-F7B50A5029E1}</a:tableStyleId>
              </a:tblPr>
              <a:tblGrid>
                <a:gridCol w="2552700"/>
                <a:gridCol w="2552700"/>
              </a:tblGrid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US" sz="1350" u="none" cap="none" strike="noStrike"/>
                        <a:t>belongs uniquely to </a:t>
                      </a:r>
                      <a:r>
                        <a:rPr lang="en-US" sz="135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Property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US" sz="1350" u="none" cap="none" strike="noStrike"/>
                        <a:t>belongs uniquely to </a:t>
                      </a:r>
                      <a:r>
                        <a:rPr lang="en-US" sz="135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ClassificationProperty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ourier"/>
                        <a:buNone/>
                      </a:pPr>
                      <a:r>
                        <a:rPr lang="en-US" sz="135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connectedPropertyCodes</a:t>
                      </a:r>
                      <a:r>
                        <a:rPr lang="en-US" sz="1350" u="none" cap="none" strike="noStrike"/>
                        <a:t> 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ourier"/>
                        <a:buNone/>
                      </a:pPr>
                      <a:r>
                        <a:rPr lang="en-US" sz="135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isRequired</a:t>
                      </a:r>
                      <a:r>
                        <a:rPr lang="en-US" sz="1350" u="none" cap="none" strike="noStrike"/>
                        <a:t> (Boolean)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ourier"/>
                        <a:buNone/>
                      </a:pPr>
                      <a:r>
                        <a:rPr lang="en-US" sz="135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relations</a:t>
                      </a:r>
                      <a:r>
                        <a:rPr lang="en-US" sz="1350" u="none" cap="none" strike="noStrike"/>
                        <a:t> (PropertyRelation)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ourier"/>
                        <a:buNone/>
                      </a:pPr>
                      <a:r>
                        <a:rPr lang="en-US" sz="135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isWritable</a:t>
                      </a:r>
                      <a:r>
                        <a:rPr lang="en-US" sz="1350" u="none" cap="none" strike="noStrike"/>
                        <a:t> (Boolean)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ourier"/>
                        <a:buNone/>
                      </a:pPr>
                      <a:r>
                        <a:rPr lang="en-US" sz="135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predefinedValue</a:t>
                      </a:r>
                      <a:r>
                        <a:rPr lang="en-US" sz="1350"/>
                        <a:t> (String)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ourier"/>
                        <a:buNone/>
                      </a:pPr>
                      <a:r>
                        <a:rPr lang="en-US" sz="135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propertySet</a:t>
                      </a:r>
                      <a:r>
                        <a:rPr lang="en-US" sz="1350"/>
                        <a:t> (String)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ourier"/>
                        <a:buNone/>
                      </a:pPr>
                      <a:r>
                        <a:rPr lang="en-US" sz="135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symbol</a:t>
                      </a:r>
                      <a:r>
                        <a:rPr lang="en-US" sz="1350"/>
                        <a:t> (String)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61" name="Google Shape;3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7"/>
          <p:cNvSpPr txBox="1"/>
          <p:nvPr/>
        </p:nvSpPr>
        <p:spPr>
          <a:xfrm>
            <a:off x="26400" y="3821775"/>
            <a:ext cx="9091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there are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rules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which fields of </a:t>
            </a: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Property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reuse in </a:t>
            </a: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ClassificationProperty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latter type copies most of the fields from the former</a:t>
            </a:r>
            <a:endParaRPr sz="2000"/>
          </a:p>
        </p:txBody>
      </p:sp>
      <p:sp>
        <p:nvSpPr>
          <p:cNvPr id="363" name="Google Shape;363;p37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Improve </a:t>
            </a:r>
            <a:r>
              <a:rPr lang="en-US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PropertyValues</a:t>
            </a:r>
            <a:endParaRPr>
              <a:solidFill>
                <a:schemeClr val="accen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369" name="Google Shape;369;p3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00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PropertyValue</a:t>
            </a:r>
            <a:r>
              <a:rPr lang="en-US"/>
              <a:t> and</a:t>
            </a:r>
            <a:r>
              <a:rPr lang="en-US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 ClassificationPropertyValue</a:t>
            </a:r>
            <a:r>
              <a:rPr lang="en-US"/>
              <a:t> are structured values with rich fields: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code</a:t>
            </a:r>
            <a:r>
              <a:rPr lang="en-US" sz="2100"/>
              <a:t>, </a:t>
            </a:r>
            <a:r>
              <a:rPr lang="en-US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value</a:t>
            </a:r>
            <a:r>
              <a:rPr lang="en-US" sz="2100"/>
              <a:t>, </a:t>
            </a:r>
            <a:r>
              <a:rPr lang="en-US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namespaceUri</a:t>
            </a:r>
            <a:r>
              <a:rPr lang="en-US" sz="2100"/>
              <a:t>, </a:t>
            </a:r>
            <a:r>
              <a:rPr lang="en-US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description</a:t>
            </a:r>
            <a:r>
              <a:rPr lang="en-US" sz="2100"/>
              <a:t>, </a:t>
            </a:r>
            <a:r>
              <a:rPr lang="en-US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sortNumber</a:t>
            </a:r>
            <a:endParaRPr/>
          </a:p>
          <a:p>
            <a:pPr indent="-32004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However, most structured values we’ve seen have only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code</a:t>
            </a:r>
            <a:r>
              <a:rPr lang="en-US" sz="2100"/>
              <a:t>, </a:t>
            </a:r>
            <a:r>
              <a:rPr lang="en-US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value</a:t>
            </a:r>
            <a:endParaRPr/>
          </a:p>
          <a:p>
            <a:pPr indent="-32004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has multiple problems:</a:t>
            </a:r>
            <a:endParaRPr/>
          </a:p>
          <a:p>
            <a:pPr indent="-322897" lvl="1" marL="6858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Individual values have no </a:t>
            </a:r>
            <a:r>
              <a:rPr lang="en-US"/>
              <a:t>description</a:t>
            </a:r>
            <a:r>
              <a:rPr lang="en-US"/>
              <a:t> (</a:t>
            </a:r>
            <a:r>
              <a:rPr lang="en-US" sz="24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description</a:t>
            </a:r>
            <a:r>
              <a:rPr lang="en-US"/>
              <a:t> is not filled out)</a:t>
            </a:r>
            <a:endParaRPr/>
          </a:p>
          <a:p>
            <a:pPr indent="-322897" lvl="1" marL="6858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Some values are described in the property definition, intermingling multiple descriptions together</a:t>
            </a:r>
            <a:endParaRPr/>
          </a:p>
          <a:p>
            <a:pPr indent="-322897" lvl="1" marL="6858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“standard” values NOTKNOWN, OTHER, UNSET are not described at all.</a:t>
            </a:r>
            <a:endParaRPr/>
          </a:p>
          <a:p>
            <a:pPr indent="-322897" lvl="1" marL="6858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Values have no </a:t>
            </a:r>
            <a:r>
              <a:rPr lang="en-US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namespaceUri</a:t>
            </a:r>
            <a:r>
              <a:rPr lang="en-US"/>
              <a:t>, precluding unique identification.</a:t>
            </a:r>
            <a:endParaRPr/>
          </a:p>
        </p:txBody>
      </p:sp>
      <p:pic>
        <p:nvPicPr>
          <p:cNvPr id="370" name="Google Shape;3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9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Improve </a:t>
            </a:r>
            <a:r>
              <a:rPr lang="en-US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predefinedValue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77" name="Google Shape;377;p4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allowedValues</a:t>
            </a:r>
            <a:r>
              <a:rPr lang="en-US" sz="2000"/>
              <a:t> store structured values (</a:t>
            </a: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ClassificationPropertyValue</a:t>
            </a:r>
            <a:r>
              <a:rPr lang="en-US" sz="2000"/>
              <a:t>)</a:t>
            </a:r>
            <a:endParaRPr sz="2000"/>
          </a:p>
          <a:p>
            <a:pPr indent="-317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However, their “sibling” property </a:t>
            </a: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predefinedValue</a:t>
            </a:r>
            <a:r>
              <a:rPr lang="en-US" sz="2000"/>
              <a:t> holds just a </a:t>
            </a:r>
            <a:r>
              <a:rPr lang="en-US" sz="2000"/>
              <a:t>String</a:t>
            </a:r>
            <a:r>
              <a:rPr lang="en-US" sz="2000"/>
              <a:t>, which means that even in the future, </a:t>
            </a: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predefinedValue</a:t>
            </a:r>
            <a:r>
              <a:rPr lang="en-US" sz="2000"/>
              <a:t> cannot be an enumeration value identified globally with a URL</a:t>
            </a:r>
            <a:endParaRPr sz="2000"/>
          </a:p>
        </p:txBody>
      </p:sp>
      <p:pic>
        <p:nvPicPr>
          <p:cNvPr id="378" name="Google Shape;3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0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1"/>
          <p:cNvSpPr txBox="1"/>
          <p:nvPr>
            <p:ph type="title"/>
          </p:nvPr>
        </p:nvSpPr>
        <p:spPr>
          <a:xfrm>
            <a:off x="457200" y="21605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Improve Multilingual Support</a:t>
            </a:r>
            <a:endParaRPr/>
          </a:p>
        </p:txBody>
      </p:sp>
      <p:sp>
        <p:nvSpPr>
          <p:cNvPr id="385" name="Google Shape;385;p4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bSDD is advertised as a multilingual dictionary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the GraphQL API, one can specify a desired language(*) when fetching classifications and properties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However, currently most domains are present in one language only (</a:t>
            </a:r>
            <a:r>
              <a:rPr i="1" lang="en-US"/>
              <a:t>unilingual</a:t>
            </a:r>
            <a:r>
              <a:rPr lang="en-US"/>
              <a:t>).</a:t>
            </a:r>
            <a:endParaRPr/>
          </a:p>
        </p:txBody>
      </p:sp>
      <p:pic>
        <p:nvPicPr>
          <p:cNvPr id="386" name="Google Shape;3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1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1"/>
          <p:cNvSpPr txBox="1"/>
          <p:nvPr/>
        </p:nvSpPr>
        <p:spPr>
          <a:xfrm>
            <a:off x="457200" y="3894900"/>
            <a:ext cx="868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D4D4D"/>
                </a:solidFill>
                <a:highlight>
                  <a:srgbClr val="FFFFFF"/>
                </a:highlight>
              </a:rPr>
              <a:t>(*) Artur Tomczak, 26 April 2023 </a:t>
            </a:r>
            <a:r>
              <a:rPr lang="en-US" sz="18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Proper way to access translations of IFC entities: language header is working</a:t>
            </a:r>
            <a:endParaRPr sz="1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"/>
          <p:cNvSpPr txBox="1"/>
          <p:nvPr>
            <p:ph type="title"/>
          </p:nvPr>
        </p:nvSpPr>
        <p:spPr>
          <a:xfrm>
            <a:off x="722313" y="20859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DATA QUALITY</a:t>
            </a:r>
            <a:endParaRPr/>
          </a:p>
        </p:txBody>
      </p:sp>
      <p:pic>
        <p:nvPicPr>
          <p:cNvPr id="394" name="Google Shape;3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2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Data Quality Issues</a:t>
            </a:r>
            <a:endParaRPr/>
          </a:p>
        </p:txBody>
      </p:sp>
      <p:sp>
        <p:nvSpPr>
          <p:cNvPr id="401" name="Google Shape;401;p4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Leading, trailing, consecutive whitespace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Improve physical quantities and units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rules on missing data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Unicode problems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Unresolved HTML entities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Bad classification relations (broken links)</a:t>
            </a:r>
            <a:endParaRPr/>
          </a:p>
        </p:txBody>
      </p:sp>
      <p:pic>
        <p:nvPicPr>
          <p:cNvPr id="402" name="Google Shape;4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3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Voyager: Original Schema</a:t>
            </a: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165300"/>
            <a:ext cx="9000625" cy="21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Implementing Improvements</a:t>
            </a:r>
            <a:endParaRPr/>
          </a:p>
        </p:txBody>
      </p:sp>
      <p:sp>
        <p:nvSpPr>
          <p:cNvPr id="409" name="Google Shape;409;p4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We implemented a lot (but not all) of the improvements suggested above by using the following process: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Fetch bSDD data as JSON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Draft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SOML schema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Convert it to RDF using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SPARQL Anything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Load it to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GraphDB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Refactor the RDF using SPARQL Update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The results are available at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the SPARQL endpoint</a:t>
            </a:r>
            <a:r>
              <a:rPr lang="en-US"/>
              <a:t> and in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GraphQL</a:t>
            </a:r>
            <a:endParaRPr/>
          </a:p>
        </p:txBody>
      </p:sp>
      <p:pic>
        <p:nvPicPr>
          <p:cNvPr id="410" name="Google Shape;410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4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5"/>
          <p:cNvSpPr txBox="1"/>
          <p:nvPr>
            <p:ph type="title"/>
          </p:nvPr>
        </p:nvSpPr>
        <p:spPr>
          <a:xfrm>
            <a:off x="457200" y="-22623"/>
            <a:ext cx="82296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Conclusions and Future Work</a:t>
            </a:r>
            <a:endParaRPr/>
          </a:p>
        </p:txBody>
      </p:sp>
      <p:sp>
        <p:nvSpPr>
          <p:cNvPr id="417" name="Google Shape;417;p45"/>
          <p:cNvSpPr txBox="1"/>
          <p:nvPr>
            <p:ph idx="1" type="body"/>
          </p:nvPr>
        </p:nvSpPr>
        <p:spPr>
          <a:xfrm>
            <a:off x="457200" y="596225"/>
            <a:ext cx="82296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Here are further ideas for improvement:</a:t>
            </a:r>
            <a:endParaRPr/>
          </a:p>
          <a:p>
            <a:pPr indent="-30861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improve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bSDD ontology</a:t>
            </a:r>
            <a:endParaRPr/>
          </a:p>
          <a:p>
            <a:pPr indent="-30861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implement more radical data model refactoring to convert “strings” (countries, reference documents, etc.) into “things”</a:t>
            </a:r>
            <a:endParaRPr/>
          </a:p>
          <a:p>
            <a:pPr indent="-30861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link bSDD units of measure to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QUDT ontology</a:t>
            </a:r>
            <a:endParaRPr/>
          </a:p>
          <a:p>
            <a:pPr indent="-30861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perform deeper data quality analysis using SHACL shapes generation and validation provided by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Ontotext Platform Semantic Objects</a:t>
            </a:r>
            <a:endParaRPr/>
          </a:p>
          <a:p>
            <a:pPr indent="-30861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address and resolve more data quality issues, including</a:t>
            </a:r>
            <a:endParaRPr/>
          </a:p>
          <a:p>
            <a:pPr indent="-312896" lvl="1" marL="6858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seek correlation between dimension vectors, units of measure and physical quantity,</a:t>
            </a:r>
            <a:endParaRPr/>
          </a:p>
          <a:p>
            <a:pPr indent="-312896" lvl="1" marL="6858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parse out enumeration values from </a:t>
            </a:r>
            <a:r>
              <a:rPr lang="en-US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Property/ClassificationProperty</a:t>
            </a:r>
            <a:r>
              <a:rPr lang="en-US"/>
              <a:t> descriptions and create corresponding </a:t>
            </a:r>
            <a:r>
              <a:rPr lang="en-US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PropertyValue</a:t>
            </a:r>
            <a:r>
              <a:rPr lang="en-US"/>
              <a:t> lists</a:t>
            </a:r>
            <a:endParaRPr/>
          </a:p>
          <a:p>
            <a:pPr indent="-30861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make more graph visualizations</a:t>
            </a:r>
            <a:endParaRPr/>
          </a:p>
          <a:p>
            <a:pPr indent="-30861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obtain more interesting statistics using SPARQL</a:t>
            </a:r>
            <a:endParaRPr/>
          </a:p>
        </p:txBody>
      </p:sp>
      <p:pic>
        <p:nvPicPr>
          <p:cNvPr id="418" name="Google Shape;418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5000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5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6"/>
          <p:cNvSpPr txBox="1"/>
          <p:nvPr>
            <p:ph type="title"/>
          </p:nvPr>
        </p:nvSpPr>
        <p:spPr>
          <a:xfrm>
            <a:off x="457200" y="-22623"/>
            <a:ext cx="82296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Acknowledgements</a:t>
            </a:r>
            <a:endParaRPr/>
          </a:p>
        </p:txBody>
      </p:sp>
      <p:pic>
        <p:nvPicPr>
          <p:cNvPr id="425" name="Google Shape;42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6"/>
          <p:cNvSpPr txBox="1"/>
          <p:nvPr>
            <p:ph idx="1" type="body"/>
          </p:nvPr>
        </p:nvSpPr>
        <p:spPr>
          <a:xfrm>
            <a:off x="457200" y="2065800"/>
            <a:ext cx="8686800" cy="2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Funding: </a:t>
            </a:r>
            <a:r>
              <a:rPr lang="en-US">
                <a:uFill>
                  <a:noFill/>
                </a:uFill>
                <a:hlinkClick r:id="rId4"/>
              </a:rPr>
              <a:t>ACCORD project</a:t>
            </a:r>
            <a:r>
              <a:rPr lang="en-US"/>
              <a:t>, Horizon Europe, grant #101056973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buildingSMART Data Dictionary</a:t>
            </a:r>
            <a:r>
              <a:rPr lang="en-US"/>
              <a:t> (Leon van Berlo, Artur Tomczak, Erik Baars)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Powered by:</a:t>
            </a:r>
            <a:endParaRPr/>
          </a:p>
          <a:p>
            <a:pPr indent="-342900" lvl="1" marL="6858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u="sng">
                <a:solidFill>
                  <a:schemeClr val="hlink"/>
                </a:solidFill>
                <a:hlinkClick r:id="rId6"/>
              </a:rPr>
              <a:t>Ontotext GraphDB</a:t>
            </a:r>
            <a:endParaRPr/>
          </a:p>
          <a:p>
            <a:pPr indent="-342900" lvl="1" marL="6858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u="sng">
                <a:solidFill>
                  <a:schemeClr val="hlink"/>
                </a:solidFill>
                <a:hlinkClick r:id="rId7"/>
              </a:rPr>
              <a:t>Ontotext Platform Semantic Objects</a:t>
            </a:r>
            <a:endParaRPr/>
          </a:p>
        </p:txBody>
      </p:sp>
      <p:pic>
        <p:nvPicPr>
          <p:cNvPr id="427" name="Google Shape;427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640677"/>
            <a:ext cx="19050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57400" y="640675"/>
            <a:ext cx="1716581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05425" y="598749"/>
            <a:ext cx="250079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37676" y="598749"/>
            <a:ext cx="2066925" cy="57809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6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Voyager: Refactored Schema</a:t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15629"/>
            <a:ext cx="8839199" cy="268138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Original GraphQL: Findings (1/3)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Reference entities </a:t>
            </a: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ReferenceDocument, Country, Unit, Language</a:t>
            </a:r>
            <a:r>
              <a:rPr lang="en-US"/>
              <a:t> are disconnected from the rest of the schema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Relation entities have only an incoming link but no outgoing link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Many entities cannot be queried directly from the</a:t>
            </a: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 Root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backward arrows to get from a lower-level entity back to its “parent” entity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number of parallel arrows. GraphQL schema can use parameters to distinguish between the different uses</a:t>
            </a:r>
            <a:endParaRPr/>
          </a:p>
        </p:txBody>
      </p:sp>
      <p:pic>
        <p:nvPicPr>
          <p:cNvPr id="125" name="Google Shape;1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6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Original GraphQL: Findings (2/3)</a:t>
            </a:r>
            <a:endParaRPr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At the high level of detail: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Property</a:t>
            </a:r>
            <a:r>
              <a:rPr lang="en-US"/>
              <a:t> and </a:t>
            </a: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ClassificationProperty</a:t>
            </a:r>
            <a:r>
              <a:rPr lang="en-US"/>
              <a:t> are very similar, but there’s no inheritance/relation between them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PropertyValue</a:t>
            </a:r>
            <a:r>
              <a:rPr lang="en-US"/>
              <a:t> and </a:t>
            </a: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ClassificationPropertyValue</a:t>
            </a:r>
            <a:r>
              <a:rPr lang="en-US"/>
              <a:t> are exactly the same, so can be reduced to one entity</a:t>
            </a:r>
            <a:endParaRPr/>
          </a:p>
        </p:txBody>
      </p:sp>
      <p:pic>
        <p:nvPicPr>
          <p:cNvPr id="133" name="Google Shape;13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Original GraphQL: Findings (3/3)</a:t>
            </a:r>
            <a:endParaRPr/>
          </a:p>
        </p:txBody>
      </p:sp>
      <p:pic>
        <p:nvPicPr>
          <p:cNvPr descr="../img/bsdd-graphql-voyager-Classification-ClassificationProperty.png" id="140" name="Google Shape;1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00" y="1063225"/>
            <a:ext cx="3213100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4340275" y="1192075"/>
            <a:ext cx="46302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/>
              <a:t>Mixture of singular/plural in property names(*)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property/properties, relations, synonyms, countriesOfUse, relatedIfcPropertyNames</a:t>
            </a:r>
            <a:r>
              <a:rPr lang="en-US" sz="2000"/>
              <a:t>, etc.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/>
              <a:t>(*) - already discussing at </a:t>
            </a:r>
            <a:r>
              <a:rPr lang="en-US" sz="2000" u="sng">
                <a:solidFill>
                  <a:schemeClr val="hlink"/>
                </a:solidFill>
                <a:hlinkClick r:id="rId5"/>
              </a:rPr>
              <a:t>forums.buildingsmart.org</a:t>
            </a:r>
            <a:endParaRPr sz="2000"/>
          </a:p>
        </p:txBody>
      </p:sp>
      <p:sp>
        <p:nvSpPr>
          <p:cNvPr id="143" name="Google Shape;143;p8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457200" y="66875"/>
            <a:ext cx="8483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lang="en-US" sz="3300"/>
              <a:t>bSDD Refactored Schema: PlantUML</a:t>
            </a:r>
            <a:endParaRPr b="0" sz="3300"/>
          </a:p>
        </p:txBody>
      </p:sp>
      <p:pic>
        <p:nvPicPr>
          <p:cNvPr descr="../img/bsdd-graphql-soml-diagram-overview.png"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4925" y="595472"/>
            <a:ext cx="7056074" cy="405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4675" y="4726275"/>
            <a:ext cx="20669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0"/>
          <p:cNvSpPr txBox="1"/>
          <p:nvPr>
            <p:ph idx="2" type="body"/>
          </p:nvPr>
        </p:nvSpPr>
        <p:spPr>
          <a:xfrm>
            <a:off x="386725" y="1809975"/>
            <a:ext cx="3098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2000"/>
              <a:t>PlantUML is used with </a:t>
            </a:r>
            <a:r>
              <a:rPr lang="en-US" sz="2000" u="sng">
                <a:solidFill>
                  <a:schemeClr val="hlink"/>
                </a:solidFill>
                <a:hlinkClick r:id="rId5"/>
              </a:rPr>
              <a:t>soml2puml</a:t>
            </a:r>
            <a:r>
              <a:rPr lang="en-US" sz="2000"/>
              <a:t> convertor tool</a:t>
            </a:r>
            <a:endParaRPr sz="2000"/>
          </a:p>
        </p:txBody>
      </p:sp>
      <p:sp>
        <p:nvSpPr>
          <p:cNvPr id="152" name="Google Shape;152;p10"/>
          <p:cNvSpPr txBox="1"/>
          <p:nvPr/>
        </p:nvSpPr>
        <p:spPr>
          <a:xfrm>
            <a:off x="31125" y="4726200"/>
            <a:ext cx="7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11th Linked Data in Architecture and Construction Workshop, 15-16 June 2023, Matera, Italy"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2023-05-29T09:23:12Z</dcterms:created>
  <dc:creator>Vladimir Alexiev, Mihail Radkov, Nataliya Keberle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Improving the GraphQL, JSON and RDF Representations of buildingSmart Data Dictionary</vt:lpwstr>
  </property>
  <property fmtid="{D5CDD505-2E9C-101B-9397-08002B2CF9AE}" pid="10" name="toc-title">
    <vt:lpwstr>Table of contents</vt:lpwstr>
  </property>
</Properties>
</file>