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525"/>
    <a:srgbClr val="D2E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8BDDC-76DF-4BDE-BF70-756A002E0AC8}" type="datetimeFigureOut">
              <a:rPr lang="it-IT" smtClean="0"/>
              <a:t>09/04/2022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0D215-33A5-467D-992B-795D65B3ED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2272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1791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130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41913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046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7803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901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7570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138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453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6745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253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4314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9982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068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749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31220"/>
      </p:ext>
    </p:extLst>
  </p:cSld>
  <p:clrMapOvr>
    <a:masterClrMapping/>
  </p:clrMapOvr>
  <p:transition spd="slow">
    <p:push dir="u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4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ransition spd="slow">
    <p:push dir="u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SimpleGUI/free-python-books/security/advisories" TargetMode="External"/><Relationship Id="rId2" Type="http://schemas.openxmlformats.org/officeDocument/2006/relationships/hyperlink" Target="https://snyk.io/advisor/python/pysimplegu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760332" y="2792747"/>
            <a:ext cx="4930627" cy="164630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it-IT" sz="4400" dirty="0">
                <a:ln w="28575">
                  <a:noFill/>
                </a:ln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Footprint </a:t>
            </a:r>
            <a:r>
              <a:rPr lang="it-IT" sz="4400" dirty="0" err="1">
                <a:ln w="28575">
                  <a:noFill/>
                </a:ln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calculator</a:t>
            </a:r>
            <a:endParaRPr lang="it-IT" sz="4400" dirty="0">
              <a:ln w="28575">
                <a:noFill/>
              </a:ln>
              <a:solidFill>
                <a:schemeClr val="accent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853391" y="4254902"/>
            <a:ext cx="4754563" cy="109689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Utilizzo delle blockchain per tenere traccia del footprint</a:t>
            </a:r>
            <a:endParaRPr dirty="0"/>
          </a:p>
        </p:txBody>
      </p:sp>
      <p:grpSp>
        <p:nvGrpSpPr>
          <p:cNvPr id="49" name="Google Shape;49;p15"/>
          <p:cNvGrpSpPr/>
          <p:nvPr/>
        </p:nvGrpSpPr>
        <p:grpSpPr>
          <a:xfrm>
            <a:off x="647173" y="1423765"/>
            <a:ext cx="3529982" cy="4538449"/>
            <a:chOff x="492335" y="1264250"/>
            <a:chExt cx="3165954" cy="3942203"/>
          </a:xfrm>
        </p:grpSpPr>
        <p:sp>
          <p:nvSpPr>
            <p:cNvPr id="50" name="Google Shape;50;p15"/>
            <p:cNvSpPr/>
            <p:nvPr/>
          </p:nvSpPr>
          <p:spPr>
            <a:xfrm rot="-1800118">
              <a:off x="989215" y="2917092"/>
              <a:ext cx="726425" cy="695011"/>
            </a:xfrm>
            <a:custGeom>
              <a:avLst/>
              <a:gdLst/>
              <a:ahLst/>
              <a:cxnLst/>
              <a:rect l="l" t="t" r="r" b="b"/>
              <a:pathLst>
                <a:path w="17547" h="17546" extrusionOk="0">
                  <a:moveTo>
                    <a:pt x="8781" y="1"/>
                  </a:moveTo>
                  <a:cubicBezTo>
                    <a:pt x="3933" y="1"/>
                    <a:pt x="1" y="3933"/>
                    <a:pt x="1" y="8781"/>
                  </a:cubicBezTo>
                  <a:cubicBezTo>
                    <a:pt x="1" y="13629"/>
                    <a:pt x="3933" y="17546"/>
                    <a:pt x="8781" y="17546"/>
                  </a:cubicBezTo>
                  <a:cubicBezTo>
                    <a:pt x="13630" y="17546"/>
                    <a:pt x="17546" y="13629"/>
                    <a:pt x="17546" y="8781"/>
                  </a:cubicBezTo>
                  <a:cubicBezTo>
                    <a:pt x="17546" y="3933"/>
                    <a:pt x="13630" y="1"/>
                    <a:pt x="8781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 rot="-1800118">
              <a:off x="1400936" y="1392880"/>
              <a:ext cx="727088" cy="695644"/>
            </a:xfrm>
            <a:custGeom>
              <a:avLst/>
              <a:gdLst/>
              <a:ahLst/>
              <a:cxnLst/>
              <a:rect l="l" t="t" r="r" b="b"/>
              <a:pathLst>
                <a:path w="17563" h="17562" extrusionOk="0">
                  <a:moveTo>
                    <a:pt x="8781" y="0"/>
                  </a:moveTo>
                  <a:cubicBezTo>
                    <a:pt x="3933" y="0"/>
                    <a:pt x="1" y="3933"/>
                    <a:pt x="1" y="8781"/>
                  </a:cubicBezTo>
                  <a:cubicBezTo>
                    <a:pt x="1" y="13629"/>
                    <a:pt x="3933" y="17562"/>
                    <a:pt x="8781" y="17562"/>
                  </a:cubicBezTo>
                  <a:cubicBezTo>
                    <a:pt x="13630" y="17562"/>
                    <a:pt x="17562" y="13629"/>
                    <a:pt x="17562" y="8781"/>
                  </a:cubicBezTo>
                  <a:cubicBezTo>
                    <a:pt x="17562" y="3933"/>
                    <a:pt x="13630" y="0"/>
                    <a:pt x="8781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 rot="-1800118">
              <a:off x="979794" y="1859810"/>
              <a:ext cx="448556" cy="429143"/>
            </a:xfrm>
            <a:custGeom>
              <a:avLst/>
              <a:gdLst/>
              <a:ahLst/>
              <a:cxnLst/>
              <a:rect l="l" t="t" r="r" b="b"/>
              <a:pathLst>
                <a:path w="10835" h="10834" extrusionOk="0">
                  <a:moveTo>
                    <a:pt x="5417" y="0"/>
                  </a:moveTo>
                  <a:cubicBezTo>
                    <a:pt x="2417" y="0"/>
                    <a:pt x="1" y="2432"/>
                    <a:pt x="1" y="5417"/>
                  </a:cubicBezTo>
                  <a:cubicBezTo>
                    <a:pt x="1" y="8418"/>
                    <a:pt x="2417" y="10834"/>
                    <a:pt x="5417" y="10834"/>
                  </a:cubicBezTo>
                  <a:cubicBezTo>
                    <a:pt x="8402" y="10834"/>
                    <a:pt x="10834" y="8418"/>
                    <a:pt x="10834" y="5417"/>
                  </a:cubicBezTo>
                  <a:cubicBezTo>
                    <a:pt x="10834" y="2432"/>
                    <a:pt x="8402" y="0"/>
                    <a:pt x="5417" y="0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 rot="-1800118">
              <a:off x="735109" y="2272661"/>
              <a:ext cx="300142" cy="287178"/>
            </a:xfrm>
            <a:custGeom>
              <a:avLst/>
              <a:gdLst/>
              <a:ahLst/>
              <a:cxnLst/>
              <a:rect l="l" t="t" r="r" b="b"/>
              <a:pathLst>
                <a:path w="7250" h="7250" extrusionOk="0">
                  <a:moveTo>
                    <a:pt x="3633" y="0"/>
                  </a:moveTo>
                  <a:cubicBezTo>
                    <a:pt x="1627" y="0"/>
                    <a:pt x="1" y="1627"/>
                    <a:pt x="1" y="3633"/>
                  </a:cubicBezTo>
                  <a:cubicBezTo>
                    <a:pt x="1" y="5638"/>
                    <a:pt x="1627" y="7249"/>
                    <a:pt x="3633" y="7249"/>
                  </a:cubicBezTo>
                  <a:cubicBezTo>
                    <a:pt x="5639" y="7249"/>
                    <a:pt x="7249" y="5638"/>
                    <a:pt x="7249" y="3633"/>
                  </a:cubicBezTo>
                  <a:cubicBezTo>
                    <a:pt x="7249" y="1627"/>
                    <a:pt x="5639" y="0"/>
                    <a:pt x="3633" y="0"/>
                  </a:cubicBezTo>
                  <a:close/>
                </a:path>
              </a:pathLst>
            </a:custGeom>
            <a:solidFill>
              <a:srgbClr val="6FDD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 rot="-1800118">
              <a:off x="595907" y="2615496"/>
              <a:ext cx="230840" cy="220236"/>
            </a:xfrm>
            <a:custGeom>
              <a:avLst/>
              <a:gdLst/>
              <a:ahLst/>
              <a:cxnLst/>
              <a:rect l="l" t="t" r="r" b="b"/>
              <a:pathLst>
                <a:path w="5576" h="5560" extrusionOk="0">
                  <a:moveTo>
                    <a:pt x="2796" y="0"/>
                  </a:moveTo>
                  <a:cubicBezTo>
                    <a:pt x="1248" y="0"/>
                    <a:pt x="1" y="1232"/>
                    <a:pt x="1" y="2780"/>
                  </a:cubicBezTo>
                  <a:cubicBezTo>
                    <a:pt x="1" y="4312"/>
                    <a:pt x="1248" y="5559"/>
                    <a:pt x="2796" y="5559"/>
                  </a:cubicBezTo>
                  <a:cubicBezTo>
                    <a:pt x="4328" y="5559"/>
                    <a:pt x="5575" y="4312"/>
                    <a:pt x="5575" y="2780"/>
                  </a:cubicBezTo>
                  <a:cubicBezTo>
                    <a:pt x="5575" y="1232"/>
                    <a:pt x="4328" y="0"/>
                    <a:pt x="2796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 rot="-1800118">
              <a:off x="535378" y="2924757"/>
              <a:ext cx="230799" cy="220236"/>
            </a:xfrm>
            <a:custGeom>
              <a:avLst/>
              <a:gdLst/>
              <a:ahLst/>
              <a:cxnLst/>
              <a:rect l="l" t="t" r="r" b="b"/>
              <a:pathLst>
                <a:path w="5575" h="5560" extrusionOk="0">
                  <a:moveTo>
                    <a:pt x="2795" y="0"/>
                  </a:moveTo>
                  <a:cubicBezTo>
                    <a:pt x="1248" y="0"/>
                    <a:pt x="0" y="1248"/>
                    <a:pt x="0" y="2780"/>
                  </a:cubicBezTo>
                  <a:cubicBezTo>
                    <a:pt x="0" y="4327"/>
                    <a:pt x="1248" y="5559"/>
                    <a:pt x="2795" y="5559"/>
                  </a:cubicBezTo>
                  <a:cubicBezTo>
                    <a:pt x="4327" y="5559"/>
                    <a:pt x="5575" y="4327"/>
                    <a:pt x="5575" y="2780"/>
                  </a:cubicBezTo>
                  <a:cubicBezTo>
                    <a:pt x="5575" y="1248"/>
                    <a:pt x="4327" y="0"/>
                    <a:pt x="2795" y="0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 rot="-1800118">
              <a:off x="2087620" y="4251252"/>
              <a:ext cx="727046" cy="695644"/>
            </a:xfrm>
            <a:custGeom>
              <a:avLst/>
              <a:gdLst/>
              <a:ahLst/>
              <a:cxnLst/>
              <a:rect l="l" t="t" r="r" b="b"/>
              <a:pathLst>
                <a:path w="17562" h="17562" extrusionOk="0">
                  <a:moveTo>
                    <a:pt x="8781" y="1"/>
                  </a:moveTo>
                  <a:cubicBezTo>
                    <a:pt x="3933" y="1"/>
                    <a:pt x="0" y="3933"/>
                    <a:pt x="0" y="8781"/>
                  </a:cubicBezTo>
                  <a:cubicBezTo>
                    <a:pt x="0" y="13629"/>
                    <a:pt x="3933" y="17562"/>
                    <a:pt x="8781" y="17562"/>
                  </a:cubicBezTo>
                  <a:cubicBezTo>
                    <a:pt x="13629" y="17562"/>
                    <a:pt x="17562" y="13629"/>
                    <a:pt x="17562" y="8781"/>
                  </a:cubicBezTo>
                  <a:cubicBezTo>
                    <a:pt x="17562" y="3933"/>
                    <a:pt x="13629" y="1"/>
                    <a:pt x="8781" y="1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 rot="-1800118">
              <a:off x="1795681" y="3528076"/>
              <a:ext cx="530236" cy="507335"/>
            </a:xfrm>
            <a:custGeom>
              <a:avLst/>
              <a:gdLst/>
              <a:ahLst/>
              <a:cxnLst/>
              <a:rect l="l" t="t" r="r" b="b"/>
              <a:pathLst>
                <a:path w="12808" h="12808" extrusionOk="0">
                  <a:moveTo>
                    <a:pt x="6396" y="0"/>
                  </a:moveTo>
                  <a:cubicBezTo>
                    <a:pt x="2874" y="0"/>
                    <a:pt x="0" y="2859"/>
                    <a:pt x="0" y="6396"/>
                  </a:cubicBezTo>
                  <a:cubicBezTo>
                    <a:pt x="0" y="9934"/>
                    <a:pt x="2874" y="12808"/>
                    <a:pt x="6396" y="12808"/>
                  </a:cubicBezTo>
                  <a:cubicBezTo>
                    <a:pt x="9934" y="12808"/>
                    <a:pt x="12808" y="9934"/>
                    <a:pt x="12808" y="6396"/>
                  </a:cubicBezTo>
                  <a:cubicBezTo>
                    <a:pt x="12808" y="2859"/>
                    <a:pt x="9934" y="0"/>
                    <a:pt x="6396" y="0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 rot="-1800118">
              <a:off x="1821893" y="2407745"/>
              <a:ext cx="530236" cy="507374"/>
            </a:xfrm>
            <a:custGeom>
              <a:avLst/>
              <a:gdLst/>
              <a:ahLst/>
              <a:cxnLst/>
              <a:rect l="l" t="t" r="r" b="b"/>
              <a:pathLst>
                <a:path w="12808" h="12809" extrusionOk="0">
                  <a:moveTo>
                    <a:pt x="6396" y="1"/>
                  </a:moveTo>
                  <a:cubicBezTo>
                    <a:pt x="2874" y="1"/>
                    <a:pt x="0" y="2875"/>
                    <a:pt x="0" y="6413"/>
                  </a:cubicBezTo>
                  <a:cubicBezTo>
                    <a:pt x="0" y="9950"/>
                    <a:pt x="2874" y="12809"/>
                    <a:pt x="6396" y="12809"/>
                  </a:cubicBezTo>
                  <a:cubicBezTo>
                    <a:pt x="9934" y="12809"/>
                    <a:pt x="12808" y="9950"/>
                    <a:pt x="12808" y="6413"/>
                  </a:cubicBezTo>
                  <a:cubicBezTo>
                    <a:pt x="12808" y="2875"/>
                    <a:pt x="9934" y="1"/>
                    <a:pt x="6396" y="1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 rot="-1800118">
              <a:off x="1147364" y="3669926"/>
              <a:ext cx="530278" cy="507374"/>
            </a:xfrm>
            <a:custGeom>
              <a:avLst/>
              <a:gdLst/>
              <a:ahLst/>
              <a:cxnLst/>
              <a:rect l="l" t="t" r="r" b="b"/>
              <a:pathLst>
                <a:path w="12809" h="12809" extrusionOk="0">
                  <a:moveTo>
                    <a:pt x="6397" y="1"/>
                  </a:moveTo>
                  <a:cubicBezTo>
                    <a:pt x="2859" y="1"/>
                    <a:pt x="1" y="2875"/>
                    <a:pt x="1" y="6413"/>
                  </a:cubicBezTo>
                  <a:cubicBezTo>
                    <a:pt x="1" y="9950"/>
                    <a:pt x="2859" y="12809"/>
                    <a:pt x="6397" y="12809"/>
                  </a:cubicBezTo>
                  <a:cubicBezTo>
                    <a:pt x="9934" y="12809"/>
                    <a:pt x="12808" y="9950"/>
                    <a:pt x="12808" y="6413"/>
                  </a:cubicBezTo>
                  <a:cubicBezTo>
                    <a:pt x="12808" y="2875"/>
                    <a:pt x="9934" y="1"/>
                    <a:pt x="6397" y="1"/>
                  </a:cubicBezTo>
                  <a:close/>
                </a:path>
              </a:pathLst>
            </a:custGeom>
            <a:solidFill>
              <a:srgbClr val="84E0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 rot="-1800118">
              <a:off x="3028923" y="4566422"/>
              <a:ext cx="530278" cy="506741"/>
            </a:xfrm>
            <a:custGeom>
              <a:avLst/>
              <a:gdLst/>
              <a:ahLst/>
              <a:cxnLst/>
              <a:rect l="l" t="t" r="r" b="b"/>
              <a:pathLst>
                <a:path w="12809" h="12793" extrusionOk="0">
                  <a:moveTo>
                    <a:pt x="6412" y="1"/>
                  </a:moveTo>
                  <a:cubicBezTo>
                    <a:pt x="2875" y="1"/>
                    <a:pt x="1" y="2859"/>
                    <a:pt x="1" y="6397"/>
                  </a:cubicBezTo>
                  <a:cubicBezTo>
                    <a:pt x="1" y="9934"/>
                    <a:pt x="2875" y="12793"/>
                    <a:pt x="6412" y="12793"/>
                  </a:cubicBezTo>
                  <a:cubicBezTo>
                    <a:pt x="9950" y="12793"/>
                    <a:pt x="12808" y="9934"/>
                    <a:pt x="12808" y="6397"/>
                  </a:cubicBezTo>
                  <a:cubicBezTo>
                    <a:pt x="12808" y="2859"/>
                    <a:pt x="9950" y="1"/>
                    <a:pt x="6412" y="1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 rot="-1800118">
              <a:off x="1769846" y="4261872"/>
              <a:ext cx="345887" cy="330948"/>
            </a:xfrm>
            <a:custGeom>
              <a:avLst/>
              <a:gdLst/>
              <a:ahLst/>
              <a:cxnLst/>
              <a:rect l="l" t="t" r="r" b="b"/>
              <a:pathLst>
                <a:path w="8355" h="8355" extrusionOk="0">
                  <a:moveTo>
                    <a:pt x="4186" y="1"/>
                  </a:moveTo>
                  <a:cubicBezTo>
                    <a:pt x="1864" y="1"/>
                    <a:pt x="1" y="1864"/>
                    <a:pt x="1" y="4170"/>
                  </a:cubicBezTo>
                  <a:cubicBezTo>
                    <a:pt x="1" y="6476"/>
                    <a:pt x="1864" y="8355"/>
                    <a:pt x="4186" y="8355"/>
                  </a:cubicBezTo>
                  <a:cubicBezTo>
                    <a:pt x="6491" y="8355"/>
                    <a:pt x="8355" y="6476"/>
                    <a:pt x="8355" y="4170"/>
                  </a:cubicBezTo>
                  <a:cubicBezTo>
                    <a:pt x="8355" y="1864"/>
                    <a:pt x="6491" y="1"/>
                    <a:pt x="4186" y="1"/>
                  </a:cubicBezTo>
                  <a:close/>
                </a:path>
              </a:pathLst>
            </a:custGeom>
            <a:solidFill>
              <a:srgbClr val="84E0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 rot="-1800118">
              <a:off x="1370430" y="2661455"/>
              <a:ext cx="297533" cy="284643"/>
            </a:xfrm>
            <a:custGeom>
              <a:avLst/>
              <a:gdLst/>
              <a:ahLst/>
              <a:cxnLst/>
              <a:rect l="l" t="t" r="r" b="b"/>
              <a:pathLst>
                <a:path w="7187" h="7186" extrusionOk="0">
                  <a:moveTo>
                    <a:pt x="3602" y="0"/>
                  </a:moveTo>
                  <a:cubicBezTo>
                    <a:pt x="1612" y="0"/>
                    <a:pt x="1" y="1611"/>
                    <a:pt x="1" y="3585"/>
                  </a:cubicBezTo>
                  <a:cubicBezTo>
                    <a:pt x="1" y="5575"/>
                    <a:pt x="1612" y="7186"/>
                    <a:pt x="3602" y="7186"/>
                  </a:cubicBezTo>
                  <a:cubicBezTo>
                    <a:pt x="5576" y="7186"/>
                    <a:pt x="7187" y="5575"/>
                    <a:pt x="7187" y="3585"/>
                  </a:cubicBezTo>
                  <a:cubicBezTo>
                    <a:pt x="7187" y="1611"/>
                    <a:pt x="5576" y="0"/>
                    <a:pt x="3602" y="0"/>
                  </a:cubicBezTo>
                  <a:close/>
                </a:path>
              </a:pathLst>
            </a:custGeom>
            <a:solidFill>
              <a:srgbClr val="6FDD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 rot="-1800118">
              <a:off x="2737491" y="4205203"/>
              <a:ext cx="297533" cy="285277"/>
            </a:xfrm>
            <a:custGeom>
              <a:avLst/>
              <a:gdLst/>
              <a:ahLst/>
              <a:cxnLst/>
              <a:rect l="l" t="t" r="r" b="b"/>
              <a:pathLst>
                <a:path w="7187" h="7202" extrusionOk="0">
                  <a:moveTo>
                    <a:pt x="3586" y="0"/>
                  </a:moveTo>
                  <a:cubicBezTo>
                    <a:pt x="1612" y="0"/>
                    <a:pt x="1" y="1611"/>
                    <a:pt x="1" y="3601"/>
                  </a:cubicBezTo>
                  <a:cubicBezTo>
                    <a:pt x="1" y="5591"/>
                    <a:pt x="1612" y="7202"/>
                    <a:pt x="3586" y="7202"/>
                  </a:cubicBezTo>
                  <a:cubicBezTo>
                    <a:pt x="5575" y="7202"/>
                    <a:pt x="7186" y="5591"/>
                    <a:pt x="7186" y="3601"/>
                  </a:cubicBezTo>
                  <a:cubicBezTo>
                    <a:pt x="7186" y="1611"/>
                    <a:pt x="5575" y="0"/>
                    <a:pt x="3586" y="0"/>
                  </a:cubicBezTo>
                  <a:close/>
                </a:path>
              </a:pathLst>
            </a:custGeom>
            <a:solidFill>
              <a:srgbClr val="6FDD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 rot="-1799966">
              <a:off x="2466609" y="4918125"/>
              <a:ext cx="233745" cy="223649"/>
            </a:xfrm>
            <a:custGeom>
              <a:avLst/>
              <a:gdLst/>
              <a:ahLst/>
              <a:cxnLst/>
              <a:rect l="l" t="t" r="r" b="b"/>
              <a:pathLst>
                <a:path w="7202" h="7202" extrusionOk="0">
                  <a:moveTo>
                    <a:pt x="3601" y="0"/>
                  </a:moveTo>
                  <a:cubicBezTo>
                    <a:pt x="1611" y="0"/>
                    <a:pt x="1" y="1611"/>
                    <a:pt x="1" y="3601"/>
                  </a:cubicBezTo>
                  <a:cubicBezTo>
                    <a:pt x="1" y="5591"/>
                    <a:pt x="1611" y="7202"/>
                    <a:pt x="3601" y="7202"/>
                  </a:cubicBezTo>
                  <a:cubicBezTo>
                    <a:pt x="5591" y="7202"/>
                    <a:pt x="7202" y="5591"/>
                    <a:pt x="7202" y="3601"/>
                  </a:cubicBezTo>
                  <a:cubicBezTo>
                    <a:pt x="7202" y="1611"/>
                    <a:pt x="5591" y="0"/>
                    <a:pt x="3601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 rot="-1800118">
              <a:off x="2141997" y="2858445"/>
              <a:ext cx="297533" cy="285277"/>
            </a:xfrm>
            <a:custGeom>
              <a:avLst/>
              <a:gdLst/>
              <a:ahLst/>
              <a:cxnLst/>
              <a:rect l="l" t="t" r="r" b="b"/>
              <a:pathLst>
                <a:path w="7187" h="7202" extrusionOk="0">
                  <a:moveTo>
                    <a:pt x="3586" y="1"/>
                  </a:moveTo>
                  <a:cubicBezTo>
                    <a:pt x="1612" y="1"/>
                    <a:pt x="1" y="1611"/>
                    <a:pt x="1" y="3601"/>
                  </a:cubicBezTo>
                  <a:cubicBezTo>
                    <a:pt x="1" y="5591"/>
                    <a:pt x="1612" y="7202"/>
                    <a:pt x="3586" y="7202"/>
                  </a:cubicBezTo>
                  <a:cubicBezTo>
                    <a:pt x="5575" y="7202"/>
                    <a:pt x="7186" y="5591"/>
                    <a:pt x="7186" y="3601"/>
                  </a:cubicBezTo>
                  <a:cubicBezTo>
                    <a:pt x="7186" y="1611"/>
                    <a:pt x="5575" y="1"/>
                    <a:pt x="3586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 rot="-1800118">
              <a:off x="1655769" y="3351364"/>
              <a:ext cx="290992" cy="279058"/>
            </a:xfrm>
            <a:custGeom>
              <a:avLst/>
              <a:gdLst/>
              <a:ahLst/>
              <a:cxnLst/>
              <a:rect l="l" t="t" r="r" b="b"/>
              <a:pathLst>
                <a:path w="7029" h="7045" extrusionOk="0">
                  <a:moveTo>
                    <a:pt x="3523" y="1"/>
                  </a:moveTo>
                  <a:cubicBezTo>
                    <a:pt x="1580" y="1"/>
                    <a:pt x="1" y="1580"/>
                    <a:pt x="1" y="3523"/>
                  </a:cubicBezTo>
                  <a:cubicBezTo>
                    <a:pt x="1" y="5465"/>
                    <a:pt x="1580" y="7044"/>
                    <a:pt x="3523" y="7044"/>
                  </a:cubicBezTo>
                  <a:cubicBezTo>
                    <a:pt x="5465" y="7044"/>
                    <a:pt x="7029" y="5465"/>
                    <a:pt x="7029" y="3523"/>
                  </a:cubicBezTo>
                  <a:cubicBezTo>
                    <a:pt x="7029" y="1580"/>
                    <a:pt x="5465" y="1"/>
                    <a:pt x="3523" y="1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 rot="-1800118">
              <a:off x="1635775" y="3947786"/>
              <a:ext cx="309953" cy="295932"/>
            </a:xfrm>
            <a:custGeom>
              <a:avLst/>
              <a:gdLst/>
              <a:ahLst/>
              <a:cxnLst/>
              <a:rect l="l" t="t" r="r" b="b"/>
              <a:pathLst>
                <a:path w="7487" h="7471" extrusionOk="0">
                  <a:moveTo>
                    <a:pt x="3744" y="1"/>
                  </a:moveTo>
                  <a:cubicBezTo>
                    <a:pt x="1675" y="1"/>
                    <a:pt x="1" y="1659"/>
                    <a:pt x="1" y="3728"/>
                  </a:cubicBezTo>
                  <a:cubicBezTo>
                    <a:pt x="1" y="5796"/>
                    <a:pt x="1675" y="7470"/>
                    <a:pt x="3744" y="7470"/>
                  </a:cubicBezTo>
                  <a:cubicBezTo>
                    <a:pt x="5813" y="7470"/>
                    <a:pt x="7487" y="5796"/>
                    <a:pt x="7487" y="3728"/>
                  </a:cubicBezTo>
                  <a:cubicBezTo>
                    <a:pt x="7487" y="1659"/>
                    <a:pt x="5813" y="1"/>
                    <a:pt x="3744" y="1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 rot="-1800118">
              <a:off x="2358952" y="4023792"/>
              <a:ext cx="243881" cy="233387"/>
            </a:xfrm>
            <a:custGeom>
              <a:avLst/>
              <a:gdLst/>
              <a:ahLst/>
              <a:cxnLst/>
              <a:rect l="l" t="t" r="r" b="b"/>
              <a:pathLst>
                <a:path w="5891" h="5892" extrusionOk="0">
                  <a:moveTo>
                    <a:pt x="2953" y="1"/>
                  </a:moveTo>
                  <a:cubicBezTo>
                    <a:pt x="1327" y="1"/>
                    <a:pt x="0" y="1327"/>
                    <a:pt x="0" y="2954"/>
                  </a:cubicBezTo>
                  <a:cubicBezTo>
                    <a:pt x="0" y="4581"/>
                    <a:pt x="1327" y="5891"/>
                    <a:pt x="2953" y="5891"/>
                  </a:cubicBezTo>
                  <a:cubicBezTo>
                    <a:pt x="4580" y="5891"/>
                    <a:pt x="5891" y="4581"/>
                    <a:pt x="5891" y="2954"/>
                  </a:cubicBezTo>
                  <a:cubicBezTo>
                    <a:pt x="5891" y="1327"/>
                    <a:pt x="4580" y="1"/>
                    <a:pt x="2953" y="1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 rot="-1800118">
              <a:off x="2262473" y="3890630"/>
              <a:ext cx="182445" cy="175198"/>
            </a:xfrm>
            <a:custGeom>
              <a:avLst/>
              <a:gdLst/>
              <a:ahLst/>
              <a:cxnLst/>
              <a:rect l="l" t="t" r="r" b="b"/>
              <a:pathLst>
                <a:path w="4407" h="4423" extrusionOk="0">
                  <a:moveTo>
                    <a:pt x="2196" y="1"/>
                  </a:moveTo>
                  <a:cubicBezTo>
                    <a:pt x="979" y="1"/>
                    <a:pt x="0" y="980"/>
                    <a:pt x="0" y="2212"/>
                  </a:cubicBezTo>
                  <a:cubicBezTo>
                    <a:pt x="0" y="3428"/>
                    <a:pt x="979" y="4423"/>
                    <a:pt x="2196" y="4423"/>
                  </a:cubicBezTo>
                  <a:cubicBezTo>
                    <a:pt x="3427" y="4423"/>
                    <a:pt x="4406" y="3428"/>
                    <a:pt x="4406" y="2212"/>
                  </a:cubicBezTo>
                  <a:cubicBezTo>
                    <a:pt x="4406" y="980"/>
                    <a:pt x="3427" y="1"/>
                    <a:pt x="2196" y="1"/>
                  </a:cubicBezTo>
                  <a:close/>
                </a:path>
              </a:pathLst>
            </a:custGeom>
            <a:solidFill>
              <a:srgbClr val="84E0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 rot="-1800118">
              <a:off x="1569647" y="3588840"/>
              <a:ext cx="183107" cy="175198"/>
            </a:xfrm>
            <a:custGeom>
              <a:avLst/>
              <a:gdLst/>
              <a:ahLst/>
              <a:cxnLst/>
              <a:rect l="l" t="t" r="r" b="b"/>
              <a:pathLst>
                <a:path w="4423" h="4423" extrusionOk="0">
                  <a:moveTo>
                    <a:pt x="2212" y="1"/>
                  </a:moveTo>
                  <a:cubicBezTo>
                    <a:pt x="996" y="1"/>
                    <a:pt x="1" y="996"/>
                    <a:pt x="1" y="2212"/>
                  </a:cubicBezTo>
                  <a:cubicBezTo>
                    <a:pt x="1" y="3428"/>
                    <a:pt x="996" y="4423"/>
                    <a:pt x="2212" y="4423"/>
                  </a:cubicBezTo>
                  <a:cubicBezTo>
                    <a:pt x="3428" y="4423"/>
                    <a:pt x="4423" y="3428"/>
                    <a:pt x="4423" y="2212"/>
                  </a:cubicBezTo>
                  <a:cubicBezTo>
                    <a:pt x="4423" y="996"/>
                    <a:pt x="3428" y="1"/>
                    <a:pt x="2212" y="1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 rot="-1800118">
              <a:off x="1720546" y="3154783"/>
              <a:ext cx="202026" cy="193340"/>
            </a:xfrm>
            <a:custGeom>
              <a:avLst/>
              <a:gdLst/>
              <a:ahLst/>
              <a:cxnLst/>
              <a:rect l="l" t="t" r="r" b="b"/>
              <a:pathLst>
                <a:path w="4880" h="4881" extrusionOk="0">
                  <a:moveTo>
                    <a:pt x="2448" y="0"/>
                  </a:moveTo>
                  <a:cubicBezTo>
                    <a:pt x="1090" y="0"/>
                    <a:pt x="0" y="1090"/>
                    <a:pt x="0" y="2432"/>
                  </a:cubicBezTo>
                  <a:cubicBezTo>
                    <a:pt x="0" y="3790"/>
                    <a:pt x="1090" y="4880"/>
                    <a:pt x="2448" y="4880"/>
                  </a:cubicBezTo>
                  <a:cubicBezTo>
                    <a:pt x="3790" y="4880"/>
                    <a:pt x="4880" y="3790"/>
                    <a:pt x="4880" y="2432"/>
                  </a:cubicBezTo>
                  <a:cubicBezTo>
                    <a:pt x="4880" y="1090"/>
                    <a:pt x="3790" y="0"/>
                    <a:pt x="2448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 rot="-1800118">
              <a:off x="935254" y="3542723"/>
              <a:ext cx="298196" cy="284643"/>
            </a:xfrm>
            <a:custGeom>
              <a:avLst/>
              <a:gdLst/>
              <a:ahLst/>
              <a:cxnLst/>
              <a:rect l="l" t="t" r="r" b="b"/>
              <a:pathLst>
                <a:path w="7203" h="7186" extrusionOk="0">
                  <a:moveTo>
                    <a:pt x="3601" y="0"/>
                  </a:moveTo>
                  <a:cubicBezTo>
                    <a:pt x="1612" y="0"/>
                    <a:pt x="1" y="1595"/>
                    <a:pt x="1" y="3585"/>
                  </a:cubicBezTo>
                  <a:cubicBezTo>
                    <a:pt x="1" y="5575"/>
                    <a:pt x="1612" y="7186"/>
                    <a:pt x="3601" y="7186"/>
                  </a:cubicBezTo>
                  <a:cubicBezTo>
                    <a:pt x="5591" y="7186"/>
                    <a:pt x="7202" y="5575"/>
                    <a:pt x="7202" y="3585"/>
                  </a:cubicBezTo>
                  <a:cubicBezTo>
                    <a:pt x="7202" y="1595"/>
                    <a:pt x="5591" y="0"/>
                    <a:pt x="3601" y="0"/>
                  </a:cubicBezTo>
                  <a:close/>
                </a:path>
              </a:pathLst>
            </a:custGeom>
            <a:solidFill>
              <a:srgbClr val="A0E2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 rot="-1800118">
              <a:off x="897095" y="3418435"/>
              <a:ext cx="156281" cy="149570"/>
            </a:xfrm>
            <a:custGeom>
              <a:avLst/>
              <a:gdLst/>
              <a:ahLst/>
              <a:cxnLst/>
              <a:rect l="l" t="t" r="r" b="b"/>
              <a:pathLst>
                <a:path w="3775" h="3776" extrusionOk="0">
                  <a:moveTo>
                    <a:pt x="1880" y="1"/>
                  </a:moveTo>
                  <a:cubicBezTo>
                    <a:pt x="837" y="1"/>
                    <a:pt x="0" y="838"/>
                    <a:pt x="0" y="1880"/>
                  </a:cubicBezTo>
                  <a:cubicBezTo>
                    <a:pt x="0" y="2923"/>
                    <a:pt x="837" y="3775"/>
                    <a:pt x="1880" y="3775"/>
                  </a:cubicBezTo>
                  <a:cubicBezTo>
                    <a:pt x="2922" y="3775"/>
                    <a:pt x="3775" y="2923"/>
                    <a:pt x="3775" y="1880"/>
                  </a:cubicBezTo>
                  <a:cubicBezTo>
                    <a:pt x="3775" y="838"/>
                    <a:pt x="2922" y="1"/>
                    <a:pt x="1880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 rot="-1800118">
              <a:off x="1966358" y="2969506"/>
              <a:ext cx="175283" cy="167672"/>
            </a:xfrm>
            <a:custGeom>
              <a:avLst/>
              <a:gdLst/>
              <a:ahLst/>
              <a:cxnLst/>
              <a:rect l="l" t="t" r="r" b="b"/>
              <a:pathLst>
                <a:path w="4234" h="4233" extrusionOk="0">
                  <a:moveTo>
                    <a:pt x="2117" y="0"/>
                  </a:moveTo>
                  <a:cubicBezTo>
                    <a:pt x="948" y="0"/>
                    <a:pt x="1" y="948"/>
                    <a:pt x="1" y="2117"/>
                  </a:cubicBezTo>
                  <a:cubicBezTo>
                    <a:pt x="1" y="3285"/>
                    <a:pt x="948" y="4233"/>
                    <a:pt x="2117" y="4233"/>
                  </a:cubicBezTo>
                  <a:cubicBezTo>
                    <a:pt x="3286" y="4233"/>
                    <a:pt x="4233" y="3285"/>
                    <a:pt x="4233" y="2117"/>
                  </a:cubicBezTo>
                  <a:cubicBezTo>
                    <a:pt x="4233" y="948"/>
                    <a:pt x="3286" y="0"/>
                    <a:pt x="2117" y="0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 rot="-1800118">
              <a:off x="2313329" y="2718028"/>
              <a:ext cx="168038" cy="160820"/>
            </a:xfrm>
            <a:custGeom>
              <a:avLst/>
              <a:gdLst/>
              <a:ahLst/>
              <a:cxnLst/>
              <a:rect l="l" t="t" r="r" b="b"/>
              <a:pathLst>
                <a:path w="4059" h="4060" extrusionOk="0">
                  <a:moveTo>
                    <a:pt x="2038" y="0"/>
                  </a:moveTo>
                  <a:cubicBezTo>
                    <a:pt x="900" y="0"/>
                    <a:pt x="0" y="916"/>
                    <a:pt x="0" y="2038"/>
                  </a:cubicBezTo>
                  <a:cubicBezTo>
                    <a:pt x="0" y="3159"/>
                    <a:pt x="900" y="4059"/>
                    <a:pt x="2038" y="4059"/>
                  </a:cubicBezTo>
                  <a:cubicBezTo>
                    <a:pt x="3159" y="4059"/>
                    <a:pt x="4059" y="3159"/>
                    <a:pt x="4059" y="2038"/>
                  </a:cubicBezTo>
                  <a:cubicBezTo>
                    <a:pt x="4059" y="916"/>
                    <a:pt x="3159" y="0"/>
                    <a:pt x="2038" y="0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rot="-1800118">
              <a:off x="2353795" y="2610427"/>
              <a:ext cx="113143" cy="107622"/>
            </a:xfrm>
            <a:custGeom>
              <a:avLst/>
              <a:gdLst/>
              <a:ahLst/>
              <a:cxnLst/>
              <a:rect l="l" t="t" r="r" b="b"/>
              <a:pathLst>
                <a:path w="2733" h="2717" extrusionOk="0">
                  <a:moveTo>
                    <a:pt x="1359" y="0"/>
                  </a:moveTo>
                  <a:cubicBezTo>
                    <a:pt x="616" y="0"/>
                    <a:pt x="0" y="600"/>
                    <a:pt x="0" y="1358"/>
                  </a:cubicBezTo>
                  <a:cubicBezTo>
                    <a:pt x="0" y="2116"/>
                    <a:pt x="616" y="2716"/>
                    <a:pt x="1359" y="2716"/>
                  </a:cubicBezTo>
                  <a:cubicBezTo>
                    <a:pt x="2117" y="2716"/>
                    <a:pt x="2733" y="2116"/>
                    <a:pt x="2733" y="1358"/>
                  </a:cubicBezTo>
                  <a:cubicBezTo>
                    <a:pt x="2733" y="600"/>
                    <a:pt x="2117" y="0"/>
                    <a:pt x="1359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 rot="-1800118">
              <a:off x="1555085" y="4214496"/>
              <a:ext cx="236719" cy="227128"/>
            </a:xfrm>
            <a:custGeom>
              <a:avLst/>
              <a:gdLst/>
              <a:ahLst/>
              <a:cxnLst/>
              <a:rect l="l" t="t" r="r" b="b"/>
              <a:pathLst>
                <a:path w="5718" h="5734" extrusionOk="0">
                  <a:moveTo>
                    <a:pt x="2859" y="1"/>
                  </a:moveTo>
                  <a:cubicBezTo>
                    <a:pt x="1280" y="1"/>
                    <a:pt x="1" y="1296"/>
                    <a:pt x="1" y="2875"/>
                  </a:cubicBezTo>
                  <a:cubicBezTo>
                    <a:pt x="1" y="4454"/>
                    <a:pt x="1280" y="5733"/>
                    <a:pt x="2859" y="5733"/>
                  </a:cubicBezTo>
                  <a:cubicBezTo>
                    <a:pt x="4439" y="5733"/>
                    <a:pt x="5718" y="4454"/>
                    <a:pt x="5718" y="2875"/>
                  </a:cubicBezTo>
                  <a:cubicBezTo>
                    <a:pt x="5718" y="1296"/>
                    <a:pt x="4439" y="1"/>
                    <a:pt x="2859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 rot="-1800118">
              <a:off x="1622992" y="2812354"/>
              <a:ext cx="354374" cy="339068"/>
            </a:xfrm>
            <a:custGeom>
              <a:avLst/>
              <a:gdLst/>
              <a:ahLst/>
              <a:cxnLst/>
              <a:rect l="l" t="t" r="r" b="b"/>
              <a:pathLst>
                <a:path w="8560" h="8560" extrusionOk="0">
                  <a:moveTo>
                    <a:pt x="4280" y="0"/>
                  </a:moveTo>
                  <a:cubicBezTo>
                    <a:pt x="1911" y="0"/>
                    <a:pt x="0" y="1911"/>
                    <a:pt x="0" y="4280"/>
                  </a:cubicBezTo>
                  <a:cubicBezTo>
                    <a:pt x="0" y="6649"/>
                    <a:pt x="1911" y="8560"/>
                    <a:pt x="4280" y="8560"/>
                  </a:cubicBezTo>
                  <a:cubicBezTo>
                    <a:pt x="6649" y="8560"/>
                    <a:pt x="8560" y="6649"/>
                    <a:pt x="8560" y="4280"/>
                  </a:cubicBezTo>
                  <a:cubicBezTo>
                    <a:pt x="8560" y="1911"/>
                    <a:pt x="6649" y="0"/>
                    <a:pt x="4280" y="0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 rot="-1800118">
              <a:off x="1912834" y="3129261"/>
              <a:ext cx="418459" cy="399752"/>
            </a:xfrm>
            <a:custGeom>
              <a:avLst/>
              <a:gdLst/>
              <a:ahLst/>
              <a:cxnLst/>
              <a:rect l="l" t="t" r="r" b="b"/>
              <a:pathLst>
                <a:path w="10108" h="10092" extrusionOk="0">
                  <a:moveTo>
                    <a:pt x="5054" y="0"/>
                  </a:moveTo>
                  <a:cubicBezTo>
                    <a:pt x="2275" y="0"/>
                    <a:pt x="1" y="2259"/>
                    <a:pt x="1" y="5054"/>
                  </a:cubicBezTo>
                  <a:cubicBezTo>
                    <a:pt x="1" y="7833"/>
                    <a:pt x="2275" y="10092"/>
                    <a:pt x="5054" y="10092"/>
                  </a:cubicBezTo>
                  <a:cubicBezTo>
                    <a:pt x="7849" y="10092"/>
                    <a:pt x="10108" y="7833"/>
                    <a:pt x="10108" y="5054"/>
                  </a:cubicBezTo>
                  <a:cubicBezTo>
                    <a:pt x="10108" y="2259"/>
                    <a:pt x="7849" y="0"/>
                    <a:pt x="5054" y="0"/>
                  </a:cubicBezTo>
                  <a:close/>
                </a:path>
              </a:pathLst>
            </a:custGeom>
            <a:solidFill>
              <a:srgbClr val="A0E2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 rot="-1800118">
              <a:off x="2042392" y="4016254"/>
              <a:ext cx="316494" cy="302824"/>
            </a:xfrm>
            <a:custGeom>
              <a:avLst/>
              <a:gdLst/>
              <a:ahLst/>
              <a:cxnLst/>
              <a:rect l="l" t="t" r="r" b="b"/>
              <a:pathLst>
                <a:path w="7645" h="7645" extrusionOk="0">
                  <a:moveTo>
                    <a:pt x="3823" y="1"/>
                  </a:moveTo>
                  <a:cubicBezTo>
                    <a:pt x="1706" y="1"/>
                    <a:pt x="1" y="1707"/>
                    <a:pt x="1" y="3823"/>
                  </a:cubicBezTo>
                  <a:cubicBezTo>
                    <a:pt x="1" y="5939"/>
                    <a:pt x="1706" y="7645"/>
                    <a:pt x="3823" y="7645"/>
                  </a:cubicBezTo>
                  <a:cubicBezTo>
                    <a:pt x="5939" y="7645"/>
                    <a:pt x="7644" y="5939"/>
                    <a:pt x="7644" y="3823"/>
                  </a:cubicBezTo>
                  <a:cubicBezTo>
                    <a:pt x="7644" y="1707"/>
                    <a:pt x="5939" y="1"/>
                    <a:pt x="3823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 rot="-1800118">
              <a:off x="2699839" y="4810607"/>
              <a:ext cx="349158" cy="334077"/>
            </a:xfrm>
            <a:custGeom>
              <a:avLst/>
              <a:gdLst/>
              <a:ahLst/>
              <a:cxnLst/>
              <a:rect l="l" t="t" r="r" b="b"/>
              <a:pathLst>
                <a:path w="8434" h="8434" extrusionOk="0">
                  <a:moveTo>
                    <a:pt x="4217" y="0"/>
                  </a:moveTo>
                  <a:cubicBezTo>
                    <a:pt x="1895" y="0"/>
                    <a:pt x="0" y="1880"/>
                    <a:pt x="0" y="4217"/>
                  </a:cubicBezTo>
                  <a:cubicBezTo>
                    <a:pt x="0" y="6538"/>
                    <a:pt x="1895" y="8434"/>
                    <a:pt x="4217" y="8434"/>
                  </a:cubicBezTo>
                  <a:cubicBezTo>
                    <a:pt x="6554" y="8434"/>
                    <a:pt x="8434" y="6538"/>
                    <a:pt x="8434" y="4217"/>
                  </a:cubicBezTo>
                  <a:cubicBezTo>
                    <a:pt x="8434" y="1880"/>
                    <a:pt x="6554" y="0"/>
                    <a:pt x="4217" y="0"/>
                  </a:cubicBezTo>
                  <a:close/>
                </a:path>
              </a:pathLst>
            </a:custGeom>
            <a:solidFill>
              <a:srgbClr val="6FDD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 rot="-1800118">
              <a:off x="2810740" y="4585117"/>
              <a:ext cx="240610" cy="230257"/>
            </a:xfrm>
            <a:custGeom>
              <a:avLst/>
              <a:gdLst/>
              <a:ahLst/>
              <a:cxnLst/>
              <a:rect l="l" t="t" r="r" b="b"/>
              <a:pathLst>
                <a:path w="5812" h="5813" extrusionOk="0">
                  <a:moveTo>
                    <a:pt x="2906" y="1"/>
                  </a:moveTo>
                  <a:cubicBezTo>
                    <a:pt x="1295" y="1"/>
                    <a:pt x="0" y="1296"/>
                    <a:pt x="0" y="2906"/>
                  </a:cubicBezTo>
                  <a:cubicBezTo>
                    <a:pt x="0" y="4501"/>
                    <a:pt x="1295" y="5812"/>
                    <a:pt x="2906" y="5812"/>
                  </a:cubicBezTo>
                  <a:cubicBezTo>
                    <a:pt x="4517" y="5812"/>
                    <a:pt x="5812" y="4501"/>
                    <a:pt x="5812" y="2906"/>
                  </a:cubicBezTo>
                  <a:cubicBezTo>
                    <a:pt x="5812" y="1296"/>
                    <a:pt x="4517" y="1"/>
                    <a:pt x="2906" y="1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 rot="-1800118">
              <a:off x="2958745" y="4400172"/>
              <a:ext cx="243260" cy="232753"/>
            </a:xfrm>
            <a:custGeom>
              <a:avLst/>
              <a:gdLst/>
              <a:ahLst/>
              <a:cxnLst/>
              <a:rect l="l" t="t" r="r" b="b"/>
              <a:pathLst>
                <a:path w="5876" h="5876" extrusionOk="0">
                  <a:moveTo>
                    <a:pt x="2938" y="1"/>
                  </a:moveTo>
                  <a:cubicBezTo>
                    <a:pt x="1311" y="1"/>
                    <a:pt x="0" y="1312"/>
                    <a:pt x="0" y="2938"/>
                  </a:cubicBezTo>
                  <a:cubicBezTo>
                    <a:pt x="0" y="4549"/>
                    <a:pt x="1311" y="5876"/>
                    <a:pt x="2938" y="5876"/>
                  </a:cubicBezTo>
                  <a:cubicBezTo>
                    <a:pt x="4564" y="5876"/>
                    <a:pt x="5875" y="4549"/>
                    <a:pt x="5875" y="2938"/>
                  </a:cubicBezTo>
                  <a:cubicBezTo>
                    <a:pt x="5875" y="1312"/>
                    <a:pt x="4564" y="1"/>
                    <a:pt x="2938" y="1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 rot="-1800118">
              <a:off x="2590836" y="4126788"/>
              <a:ext cx="186378" cy="178328"/>
            </a:xfrm>
            <a:custGeom>
              <a:avLst/>
              <a:gdLst/>
              <a:ahLst/>
              <a:cxnLst/>
              <a:rect l="l" t="t" r="r" b="b"/>
              <a:pathLst>
                <a:path w="4502" h="4502" extrusionOk="0">
                  <a:moveTo>
                    <a:pt x="2259" y="0"/>
                  </a:moveTo>
                  <a:cubicBezTo>
                    <a:pt x="1011" y="0"/>
                    <a:pt x="0" y="1011"/>
                    <a:pt x="0" y="2243"/>
                  </a:cubicBezTo>
                  <a:cubicBezTo>
                    <a:pt x="0" y="3490"/>
                    <a:pt x="1011" y="4501"/>
                    <a:pt x="2259" y="4501"/>
                  </a:cubicBezTo>
                  <a:cubicBezTo>
                    <a:pt x="3490" y="4501"/>
                    <a:pt x="4501" y="3490"/>
                    <a:pt x="4501" y="2243"/>
                  </a:cubicBezTo>
                  <a:cubicBezTo>
                    <a:pt x="4501" y="1011"/>
                    <a:pt x="3490" y="0"/>
                    <a:pt x="2259" y="0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 rot="-1800118">
              <a:off x="1938263" y="4084774"/>
              <a:ext cx="113143" cy="108256"/>
            </a:xfrm>
            <a:custGeom>
              <a:avLst/>
              <a:gdLst/>
              <a:ahLst/>
              <a:cxnLst/>
              <a:rect l="l" t="t" r="r" b="b"/>
              <a:pathLst>
                <a:path w="2733" h="2733" extrusionOk="0">
                  <a:moveTo>
                    <a:pt x="1358" y="0"/>
                  </a:moveTo>
                  <a:cubicBezTo>
                    <a:pt x="600" y="0"/>
                    <a:pt x="0" y="616"/>
                    <a:pt x="0" y="1358"/>
                  </a:cubicBezTo>
                  <a:cubicBezTo>
                    <a:pt x="0" y="2116"/>
                    <a:pt x="600" y="2732"/>
                    <a:pt x="1358" y="2732"/>
                  </a:cubicBezTo>
                  <a:cubicBezTo>
                    <a:pt x="2116" y="2732"/>
                    <a:pt x="2732" y="2116"/>
                    <a:pt x="2732" y="1358"/>
                  </a:cubicBezTo>
                  <a:cubicBezTo>
                    <a:pt x="2732" y="616"/>
                    <a:pt x="2116" y="0"/>
                    <a:pt x="1358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 rot="-1800118">
              <a:off x="1673713" y="3806476"/>
              <a:ext cx="123617" cy="118278"/>
            </a:xfrm>
            <a:custGeom>
              <a:avLst/>
              <a:gdLst/>
              <a:ahLst/>
              <a:cxnLst/>
              <a:rect l="l" t="t" r="r" b="b"/>
              <a:pathLst>
                <a:path w="2986" h="2986" extrusionOk="0">
                  <a:moveTo>
                    <a:pt x="1501" y="0"/>
                  </a:moveTo>
                  <a:cubicBezTo>
                    <a:pt x="664" y="0"/>
                    <a:pt x="0" y="680"/>
                    <a:pt x="0" y="1501"/>
                  </a:cubicBezTo>
                  <a:cubicBezTo>
                    <a:pt x="0" y="2322"/>
                    <a:pt x="664" y="2985"/>
                    <a:pt x="1501" y="2985"/>
                  </a:cubicBezTo>
                  <a:cubicBezTo>
                    <a:pt x="2322" y="2985"/>
                    <a:pt x="2985" y="2322"/>
                    <a:pt x="2985" y="1501"/>
                  </a:cubicBezTo>
                  <a:cubicBezTo>
                    <a:pt x="2985" y="680"/>
                    <a:pt x="2322" y="0"/>
                    <a:pt x="1501" y="0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 rot="-1800118">
              <a:off x="1610696" y="2536928"/>
              <a:ext cx="214487" cy="204590"/>
            </a:xfrm>
            <a:custGeom>
              <a:avLst/>
              <a:gdLst/>
              <a:ahLst/>
              <a:cxnLst/>
              <a:rect l="l" t="t" r="r" b="b"/>
              <a:pathLst>
                <a:path w="5181" h="5165" extrusionOk="0">
                  <a:moveTo>
                    <a:pt x="2591" y="0"/>
                  </a:moveTo>
                  <a:cubicBezTo>
                    <a:pt x="1169" y="0"/>
                    <a:pt x="1" y="1153"/>
                    <a:pt x="1" y="2574"/>
                  </a:cubicBezTo>
                  <a:cubicBezTo>
                    <a:pt x="1" y="4012"/>
                    <a:pt x="1169" y="5164"/>
                    <a:pt x="2591" y="5164"/>
                  </a:cubicBezTo>
                  <a:cubicBezTo>
                    <a:pt x="4012" y="5164"/>
                    <a:pt x="5181" y="4012"/>
                    <a:pt x="5181" y="2574"/>
                  </a:cubicBezTo>
                  <a:cubicBezTo>
                    <a:pt x="5181" y="1153"/>
                    <a:pt x="4012" y="0"/>
                    <a:pt x="2591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2056751" y="-513914"/>
            <a:ext cx="2743849" cy="4091267"/>
            <a:chOff x="1756551" y="-427971"/>
            <a:chExt cx="2460891" cy="3553770"/>
          </a:xfrm>
        </p:grpSpPr>
        <p:sp>
          <p:nvSpPr>
            <p:cNvPr id="89" name="Google Shape;89;p15"/>
            <p:cNvSpPr/>
            <p:nvPr/>
          </p:nvSpPr>
          <p:spPr>
            <a:xfrm rot="-1236534">
              <a:off x="3247102" y="1528248"/>
              <a:ext cx="787514" cy="753500"/>
            </a:xfrm>
            <a:custGeom>
              <a:avLst/>
              <a:gdLst/>
              <a:ahLst/>
              <a:cxnLst/>
              <a:rect l="l" t="t" r="r" b="b"/>
              <a:pathLst>
                <a:path w="17562" h="17562" extrusionOk="0">
                  <a:moveTo>
                    <a:pt x="8781" y="1"/>
                  </a:moveTo>
                  <a:cubicBezTo>
                    <a:pt x="3933" y="1"/>
                    <a:pt x="1" y="3933"/>
                    <a:pt x="1" y="8781"/>
                  </a:cubicBezTo>
                  <a:cubicBezTo>
                    <a:pt x="1" y="13630"/>
                    <a:pt x="3933" y="17562"/>
                    <a:pt x="8781" y="17562"/>
                  </a:cubicBezTo>
                  <a:cubicBezTo>
                    <a:pt x="13629" y="17562"/>
                    <a:pt x="17562" y="13630"/>
                    <a:pt x="17562" y="8781"/>
                  </a:cubicBezTo>
                  <a:cubicBezTo>
                    <a:pt x="17562" y="3933"/>
                    <a:pt x="13629" y="1"/>
                    <a:pt x="8781" y="1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 rot="-1236534">
              <a:off x="2876214" y="764808"/>
              <a:ext cx="574380" cy="549529"/>
            </a:xfrm>
            <a:custGeom>
              <a:avLst/>
              <a:gdLst/>
              <a:ahLst/>
              <a:cxnLst/>
              <a:rect l="l" t="t" r="r" b="b"/>
              <a:pathLst>
                <a:path w="12809" h="12808" extrusionOk="0">
                  <a:moveTo>
                    <a:pt x="6412" y="0"/>
                  </a:moveTo>
                  <a:cubicBezTo>
                    <a:pt x="2875" y="0"/>
                    <a:pt x="1" y="2875"/>
                    <a:pt x="1" y="6396"/>
                  </a:cubicBezTo>
                  <a:cubicBezTo>
                    <a:pt x="1" y="9934"/>
                    <a:pt x="2875" y="12808"/>
                    <a:pt x="6412" y="12808"/>
                  </a:cubicBezTo>
                  <a:cubicBezTo>
                    <a:pt x="9950" y="12808"/>
                    <a:pt x="12808" y="9934"/>
                    <a:pt x="12808" y="6396"/>
                  </a:cubicBezTo>
                  <a:cubicBezTo>
                    <a:pt x="12808" y="2875"/>
                    <a:pt x="9950" y="0"/>
                    <a:pt x="6412" y="0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 rot="-1236534">
              <a:off x="1844207" y="45357"/>
              <a:ext cx="574336" cy="549529"/>
            </a:xfrm>
            <a:custGeom>
              <a:avLst/>
              <a:gdLst/>
              <a:ahLst/>
              <a:cxnLst/>
              <a:rect l="l" t="t" r="r" b="b"/>
              <a:pathLst>
                <a:path w="12808" h="12808" extrusionOk="0">
                  <a:moveTo>
                    <a:pt x="6412" y="0"/>
                  </a:moveTo>
                  <a:cubicBezTo>
                    <a:pt x="2874" y="0"/>
                    <a:pt x="0" y="2874"/>
                    <a:pt x="0" y="6412"/>
                  </a:cubicBezTo>
                  <a:cubicBezTo>
                    <a:pt x="0" y="9949"/>
                    <a:pt x="2874" y="12808"/>
                    <a:pt x="6412" y="12808"/>
                  </a:cubicBezTo>
                  <a:cubicBezTo>
                    <a:pt x="9934" y="12808"/>
                    <a:pt x="12808" y="9949"/>
                    <a:pt x="12808" y="6412"/>
                  </a:cubicBezTo>
                  <a:cubicBezTo>
                    <a:pt x="12808" y="2874"/>
                    <a:pt x="9934" y="0"/>
                    <a:pt x="6412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 rot="-1236534">
              <a:off x="3396887" y="208358"/>
              <a:ext cx="683436" cy="653231"/>
            </a:xfrm>
            <a:custGeom>
              <a:avLst/>
              <a:gdLst/>
              <a:ahLst/>
              <a:cxnLst/>
              <a:rect l="l" t="t" r="r" b="b"/>
              <a:pathLst>
                <a:path w="15241" h="15225" extrusionOk="0">
                  <a:moveTo>
                    <a:pt x="7629" y="1"/>
                  </a:moveTo>
                  <a:cubicBezTo>
                    <a:pt x="3412" y="1"/>
                    <a:pt x="1" y="3412"/>
                    <a:pt x="1" y="7613"/>
                  </a:cubicBezTo>
                  <a:cubicBezTo>
                    <a:pt x="1" y="11814"/>
                    <a:pt x="3412" y="15225"/>
                    <a:pt x="7629" y="15225"/>
                  </a:cubicBezTo>
                  <a:cubicBezTo>
                    <a:pt x="11829" y="15225"/>
                    <a:pt x="15241" y="11814"/>
                    <a:pt x="15241" y="7613"/>
                  </a:cubicBezTo>
                  <a:cubicBezTo>
                    <a:pt x="15241" y="3412"/>
                    <a:pt x="11829" y="1"/>
                    <a:pt x="7629" y="1"/>
                  </a:cubicBezTo>
                  <a:close/>
                </a:path>
              </a:pathLst>
            </a:custGeom>
            <a:solidFill>
              <a:srgbClr val="84E0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 rot="-1236534">
              <a:off x="3004407" y="2470846"/>
              <a:ext cx="574380" cy="548886"/>
            </a:xfrm>
            <a:custGeom>
              <a:avLst/>
              <a:gdLst/>
              <a:ahLst/>
              <a:cxnLst/>
              <a:rect l="l" t="t" r="r" b="b"/>
              <a:pathLst>
                <a:path w="12809" h="12793" extrusionOk="0">
                  <a:moveTo>
                    <a:pt x="6397" y="1"/>
                  </a:moveTo>
                  <a:cubicBezTo>
                    <a:pt x="2859" y="1"/>
                    <a:pt x="1" y="2859"/>
                    <a:pt x="1" y="6397"/>
                  </a:cubicBezTo>
                  <a:cubicBezTo>
                    <a:pt x="1" y="9934"/>
                    <a:pt x="2859" y="12793"/>
                    <a:pt x="6397" y="12793"/>
                  </a:cubicBezTo>
                  <a:cubicBezTo>
                    <a:pt x="9934" y="12793"/>
                    <a:pt x="12809" y="9934"/>
                    <a:pt x="12809" y="6397"/>
                  </a:cubicBezTo>
                  <a:cubicBezTo>
                    <a:pt x="12809" y="2859"/>
                    <a:pt x="9934" y="1"/>
                    <a:pt x="6397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dirty="0"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 rot="-1236534">
              <a:off x="3629380" y="1193422"/>
              <a:ext cx="374654" cy="358473"/>
            </a:xfrm>
            <a:custGeom>
              <a:avLst/>
              <a:gdLst/>
              <a:ahLst/>
              <a:cxnLst/>
              <a:rect l="l" t="t" r="r" b="b"/>
              <a:pathLst>
                <a:path w="8355" h="8355" extrusionOk="0">
                  <a:moveTo>
                    <a:pt x="4185" y="0"/>
                  </a:moveTo>
                  <a:cubicBezTo>
                    <a:pt x="1880" y="0"/>
                    <a:pt x="0" y="1864"/>
                    <a:pt x="0" y="4169"/>
                  </a:cubicBezTo>
                  <a:cubicBezTo>
                    <a:pt x="0" y="6475"/>
                    <a:pt x="1880" y="8354"/>
                    <a:pt x="4185" y="8354"/>
                  </a:cubicBezTo>
                  <a:cubicBezTo>
                    <a:pt x="6491" y="8354"/>
                    <a:pt x="8355" y="6475"/>
                    <a:pt x="8355" y="4169"/>
                  </a:cubicBezTo>
                  <a:cubicBezTo>
                    <a:pt x="8355" y="1864"/>
                    <a:pt x="6491" y="0"/>
                    <a:pt x="4185" y="0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 rot="-1237195">
              <a:off x="2392499" y="22530"/>
              <a:ext cx="143366" cy="137219"/>
            </a:xfrm>
            <a:custGeom>
              <a:avLst/>
              <a:gdLst/>
              <a:ahLst/>
              <a:cxnLst/>
              <a:rect l="l" t="t" r="r" b="b"/>
              <a:pathLst>
                <a:path w="7187" h="7187" extrusionOk="0">
                  <a:moveTo>
                    <a:pt x="3585" y="1"/>
                  </a:moveTo>
                  <a:cubicBezTo>
                    <a:pt x="1611" y="1"/>
                    <a:pt x="1" y="1611"/>
                    <a:pt x="1" y="3585"/>
                  </a:cubicBezTo>
                  <a:cubicBezTo>
                    <a:pt x="1" y="5575"/>
                    <a:pt x="1611" y="7186"/>
                    <a:pt x="3585" y="7186"/>
                  </a:cubicBezTo>
                  <a:cubicBezTo>
                    <a:pt x="5575" y="7186"/>
                    <a:pt x="7186" y="5575"/>
                    <a:pt x="7186" y="3585"/>
                  </a:cubicBezTo>
                  <a:cubicBezTo>
                    <a:pt x="7186" y="1611"/>
                    <a:pt x="5575" y="1"/>
                    <a:pt x="3585" y="1"/>
                  </a:cubicBezTo>
                  <a:close/>
                </a:path>
              </a:pathLst>
            </a:custGeom>
            <a:solidFill>
              <a:srgbClr val="A0E2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 rot="-1236534">
              <a:off x="2970331" y="1942055"/>
              <a:ext cx="322279" cy="309046"/>
            </a:xfrm>
            <a:custGeom>
              <a:avLst/>
              <a:gdLst/>
              <a:ahLst/>
              <a:cxnLst/>
              <a:rect l="l" t="t" r="r" b="b"/>
              <a:pathLst>
                <a:path w="7187" h="7203" extrusionOk="0">
                  <a:moveTo>
                    <a:pt x="3602" y="1"/>
                  </a:moveTo>
                  <a:cubicBezTo>
                    <a:pt x="1612" y="1"/>
                    <a:pt x="1" y="1611"/>
                    <a:pt x="1" y="3601"/>
                  </a:cubicBezTo>
                  <a:cubicBezTo>
                    <a:pt x="1" y="5591"/>
                    <a:pt x="1612" y="7202"/>
                    <a:pt x="3602" y="7202"/>
                  </a:cubicBezTo>
                  <a:cubicBezTo>
                    <a:pt x="5576" y="7202"/>
                    <a:pt x="7186" y="5591"/>
                    <a:pt x="7186" y="3601"/>
                  </a:cubicBezTo>
                  <a:cubicBezTo>
                    <a:pt x="7186" y="1611"/>
                    <a:pt x="5576" y="1"/>
                    <a:pt x="3602" y="1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 rot="-1236534">
              <a:off x="3546996" y="2772579"/>
              <a:ext cx="322996" cy="308317"/>
            </a:xfrm>
            <a:custGeom>
              <a:avLst/>
              <a:gdLst/>
              <a:ahLst/>
              <a:cxnLst/>
              <a:rect l="l" t="t" r="r" b="b"/>
              <a:pathLst>
                <a:path w="7203" h="7186" extrusionOk="0">
                  <a:moveTo>
                    <a:pt x="3601" y="0"/>
                  </a:moveTo>
                  <a:cubicBezTo>
                    <a:pt x="1612" y="0"/>
                    <a:pt x="1" y="1611"/>
                    <a:pt x="1" y="3585"/>
                  </a:cubicBezTo>
                  <a:cubicBezTo>
                    <a:pt x="1" y="5575"/>
                    <a:pt x="1612" y="7186"/>
                    <a:pt x="3601" y="7186"/>
                  </a:cubicBezTo>
                  <a:cubicBezTo>
                    <a:pt x="5591" y="7186"/>
                    <a:pt x="7202" y="5575"/>
                    <a:pt x="7202" y="3585"/>
                  </a:cubicBezTo>
                  <a:cubicBezTo>
                    <a:pt x="7202" y="1611"/>
                    <a:pt x="5591" y="0"/>
                    <a:pt x="3601" y="0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 rot="-1236534">
              <a:off x="3803542" y="2550401"/>
              <a:ext cx="359094" cy="343585"/>
            </a:xfrm>
            <a:custGeom>
              <a:avLst/>
              <a:gdLst/>
              <a:ahLst/>
              <a:cxnLst/>
              <a:rect l="l" t="t" r="r" b="b"/>
              <a:pathLst>
                <a:path w="8008" h="8008" extrusionOk="0">
                  <a:moveTo>
                    <a:pt x="3996" y="1"/>
                  </a:moveTo>
                  <a:cubicBezTo>
                    <a:pt x="1785" y="1"/>
                    <a:pt x="1" y="1801"/>
                    <a:pt x="1" y="4012"/>
                  </a:cubicBezTo>
                  <a:cubicBezTo>
                    <a:pt x="1" y="6223"/>
                    <a:pt x="1785" y="8007"/>
                    <a:pt x="3996" y="8007"/>
                  </a:cubicBezTo>
                  <a:cubicBezTo>
                    <a:pt x="6207" y="8007"/>
                    <a:pt x="8007" y="6223"/>
                    <a:pt x="8007" y="4012"/>
                  </a:cubicBezTo>
                  <a:cubicBezTo>
                    <a:pt x="8007" y="1801"/>
                    <a:pt x="6207" y="1"/>
                    <a:pt x="3996" y="1"/>
                  </a:cubicBezTo>
                  <a:close/>
                </a:path>
              </a:pathLst>
            </a:custGeom>
            <a:solidFill>
              <a:srgbClr val="84E0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 rot="-1236534">
              <a:off x="3827161" y="2163731"/>
              <a:ext cx="322952" cy="309003"/>
            </a:xfrm>
            <a:custGeom>
              <a:avLst/>
              <a:gdLst/>
              <a:ahLst/>
              <a:cxnLst/>
              <a:rect l="l" t="t" r="r" b="b"/>
              <a:pathLst>
                <a:path w="7202" h="7202" extrusionOk="0">
                  <a:moveTo>
                    <a:pt x="3601" y="1"/>
                  </a:moveTo>
                  <a:cubicBezTo>
                    <a:pt x="1611" y="1"/>
                    <a:pt x="0" y="1611"/>
                    <a:pt x="0" y="3601"/>
                  </a:cubicBezTo>
                  <a:cubicBezTo>
                    <a:pt x="0" y="5591"/>
                    <a:pt x="1611" y="7202"/>
                    <a:pt x="3601" y="7202"/>
                  </a:cubicBezTo>
                  <a:cubicBezTo>
                    <a:pt x="5591" y="7202"/>
                    <a:pt x="7202" y="5591"/>
                    <a:pt x="7202" y="3601"/>
                  </a:cubicBezTo>
                  <a:cubicBezTo>
                    <a:pt x="7202" y="1611"/>
                    <a:pt x="5591" y="1"/>
                    <a:pt x="3601" y="1"/>
                  </a:cubicBezTo>
                  <a:close/>
                </a:path>
              </a:pathLst>
            </a:custGeom>
            <a:solidFill>
              <a:srgbClr val="6FDD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 rot="-1236534">
              <a:off x="2143838" y="558603"/>
              <a:ext cx="322279" cy="309046"/>
            </a:xfrm>
            <a:custGeom>
              <a:avLst/>
              <a:gdLst/>
              <a:ahLst/>
              <a:cxnLst/>
              <a:rect l="l" t="t" r="r" b="b"/>
              <a:pathLst>
                <a:path w="7187" h="7203" extrusionOk="0">
                  <a:moveTo>
                    <a:pt x="3602" y="1"/>
                  </a:moveTo>
                  <a:cubicBezTo>
                    <a:pt x="1612" y="1"/>
                    <a:pt x="1" y="1612"/>
                    <a:pt x="1" y="3601"/>
                  </a:cubicBezTo>
                  <a:cubicBezTo>
                    <a:pt x="1" y="5591"/>
                    <a:pt x="1612" y="7202"/>
                    <a:pt x="3602" y="7202"/>
                  </a:cubicBezTo>
                  <a:cubicBezTo>
                    <a:pt x="5576" y="7202"/>
                    <a:pt x="7186" y="5591"/>
                    <a:pt x="7186" y="3601"/>
                  </a:cubicBezTo>
                  <a:cubicBezTo>
                    <a:pt x="7186" y="1612"/>
                    <a:pt x="5576" y="1"/>
                    <a:pt x="3602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 rot="-1236534">
              <a:off x="2904928" y="483658"/>
              <a:ext cx="322279" cy="309003"/>
            </a:xfrm>
            <a:custGeom>
              <a:avLst/>
              <a:gdLst/>
              <a:ahLst/>
              <a:cxnLst/>
              <a:rect l="l" t="t" r="r" b="b"/>
              <a:pathLst>
                <a:path w="7187" h="7202" extrusionOk="0">
                  <a:moveTo>
                    <a:pt x="3585" y="0"/>
                  </a:moveTo>
                  <a:cubicBezTo>
                    <a:pt x="1611" y="0"/>
                    <a:pt x="1" y="1611"/>
                    <a:pt x="1" y="3601"/>
                  </a:cubicBezTo>
                  <a:cubicBezTo>
                    <a:pt x="1" y="5591"/>
                    <a:pt x="1611" y="7202"/>
                    <a:pt x="3585" y="7202"/>
                  </a:cubicBezTo>
                  <a:cubicBezTo>
                    <a:pt x="5575" y="7202"/>
                    <a:pt x="7186" y="5591"/>
                    <a:pt x="7186" y="3601"/>
                  </a:cubicBezTo>
                  <a:cubicBezTo>
                    <a:pt x="7186" y="1611"/>
                    <a:pt x="5575" y="0"/>
                    <a:pt x="3585" y="0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 rot="-1236534">
              <a:off x="3448852" y="867258"/>
              <a:ext cx="335732" cy="320544"/>
            </a:xfrm>
            <a:custGeom>
              <a:avLst/>
              <a:gdLst/>
              <a:ahLst/>
              <a:cxnLst/>
              <a:rect l="l" t="t" r="r" b="b"/>
              <a:pathLst>
                <a:path w="7487" h="7471" extrusionOk="0">
                  <a:moveTo>
                    <a:pt x="3743" y="1"/>
                  </a:moveTo>
                  <a:cubicBezTo>
                    <a:pt x="1675" y="1"/>
                    <a:pt x="1" y="1675"/>
                    <a:pt x="1" y="3728"/>
                  </a:cubicBezTo>
                  <a:cubicBezTo>
                    <a:pt x="1" y="5797"/>
                    <a:pt x="1675" y="7471"/>
                    <a:pt x="3743" y="7471"/>
                  </a:cubicBezTo>
                  <a:cubicBezTo>
                    <a:pt x="5812" y="7471"/>
                    <a:pt x="7486" y="5797"/>
                    <a:pt x="7486" y="3728"/>
                  </a:cubicBezTo>
                  <a:cubicBezTo>
                    <a:pt x="7486" y="1675"/>
                    <a:pt x="5812" y="1"/>
                    <a:pt x="3743" y="1"/>
                  </a:cubicBezTo>
                  <a:close/>
                </a:path>
              </a:pathLst>
            </a:custGeom>
            <a:solidFill>
              <a:srgbClr val="6FDD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 rot="-1236534">
              <a:off x="3076125" y="1498931"/>
              <a:ext cx="264164" cy="252797"/>
            </a:xfrm>
            <a:custGeom>
              <a:avLst/>
              <a:gdLst/>
              <a:ahLst/>
              <a:cxnLst/>
              <a:rect l="l" t="t" r="r" b="b"/>
              <a:pathLst>
                <a:path w="5891" h="5892" extrusionOk="0">
                  <a:moveTo>
                    <a:pt x="2938" y="1"/>
                  </a:moveTo>
                  <a:cubicBezTo>
                    <a:pt x="1311" y="1"/>
                    <a:pt x="0" y="1328"/>
                    <a:pt x="0" y="2954"/>
                  </a:cubicBezTo>
                  <a:cubicBezTo>
                    <a:pt x="0" y="4581"/>
                    <a:pt x="1311" y="5892"/>
                    <a:pt x="2938" y="5892"/>
                  </a:cubicBezTo>
                  <a:cubicBezTo>
                    <a:pt x="4580" y="5892"/>
                    <a:pt x="5891" y="4581"/>
                    <a:pt x="5891" y="2954"/>
                  </a:cubicBezTo>
                  <a:cubicBezTo>
                    <a:pt x="5891" y="1328"/>
                    <a:pt x="4580" y="1"/>
                    <a:pt x="2938" y="1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 rot="-1236534">
              <a:off x="3045873" y="1318034"/>
              <a:ext cx="198336" cy="189727"/>
            </a:xfrm>
            <a:custGeom>
              <a:avLst/>
              <a:gdLst/>
              <a:ahLst/>
              <a:cxnLst/>
              <a:rect l="l" t="t" r="r" b="b"/>
              <a:pathLst>
                <a:path w="4423" h="4422" extrusionOk="0">
                  <a:moveTo>
                    <a:pt x="2212" y="0"/>
                  </a:moveTo>
                  <a:cubicBezTo>
                    <a:pt x="980" y="0"/>
                    <a:pt x="1" y="979"/>
                    <a:pt x="1" y="2211"/>
                  </a:cubicBezTo>
                  <a:cubicBezTo>
                    <a:pt x="1" y="3427"/>
                    <a:pt x="980" y="4422"/>
                    <a:pt x="2212" y="4422"/>
                  </a:cubicBezTo>
                  <a:cubicBezTo>
                    <a:pt x="3428" y="4422"/>
                    <a:pt x="4423" y="3427"/>
                    <a:pt x="4423" y="2211"/>
                  </a:cubicBezTo>
                  <a:cubicBezTo>
                    <a:pt x="4423" y="979"/>
                    <a:pt x="3428" y="0"/>
                    <a:pt x="2212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 rot="-1236534">
              <a:off x="3223896" y="547889"/>
              <a:ext cx="198336" cy="189770"/>
            </a:xfrm>
            <a:custGeom>
              <a:avLst/>
              <a:gdLst/>
              <a:ahLst/>
              <a:cxnLst/>
              <a:rect l="l" t="t" r="r" b="b"/>
              <a:pathLst>
                <a:path w="4423" h="4423" extrusionOk="0">
                  <a:moveTo>
                    <a:pt x="2211" y="1"/>
                  </a:moveTo>
                  <a:cubicBezTo>
                    <a:pt x="995" y="1"/>
                    <a:pt x="0" y="996"/>
                    <a:pt x="0" y="2212"/>
                  </a:cubicBezTo>
                  <a:cubicBezTo>
                    <a:pt x="0" y="3428"/>
                    <a:pt x="995" y="4423"/>
                    <a:pt x="2211" y="4423"/>
                  </a:cubicBezTo>
                  <a:cubicBezTo>
                    <a:pt x="3427" y="4423"/>
                    <a:pt x="4422" y="3428"/>
                    <a:pt x="4422" y="2212"/>
                  </a:cubicBezTo>
                  <a:cubicBezTo>
                    <a:pt x="4422" y="996"/>
                    <a:pt x="3427" y="1"/>
                    <a:pt x="2211" y="1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 rot="-1236534">
              <a:off x="2723716" y="379262"/>
              <a:ext cx="226676" cy="216886"/>
            </a:xfrm>
            <a:custGeom>
              <a:avLst/>
              <a:gdLst/>
              <a:ahLst/>
              <a:cxnLst/>
              <a:rect l="l" t="t" r="r" b="b"/>
              <a:pathLst>
                <a:path w="5055" h="5055" extrusionOk="0">
                  <a:moveTo>
                    <a:pt x="2527" y="1"/>
                  </a:moveTo>
                  <a:cubicBezTo>
                    <a:pt x="1137" y="1"/>
                    <a:pt x="0" y="1122"/>
                    <a:pt x="0" y="2528"/>
                  </a:cubicBezTo>
                  <a:cubicBezTo>
                    <a:pt x="0" y="3917"/>
                    <a:pt x="1137" y="5055"/>
                    <a:pt x="2527" y="5055"/>
                  </a:cubicBezTo>
                  <a:cubicBezTo>
                    <a:pt x="3933" y="5055"/>
                    <a:pt x="5054" y="3917"/>
                    <a:pt x="5054" y="2528"/>
                  </a:cubicBezTo>
                  <a:cubicBezTo>
                    <a:pt x="5054" y="1122"/>
                    <a:pt x="3933" y="1"/>
                    <a:pt x="2527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 rot="-1236534">
              <a:off x="3553501" y="50187"/>
              <a:ext cx="182776" cy="174881"/>
            </a:xfrm>
            <a:custGeom>
              <a:avLst/>
              <a:gdLst/>
              <a:ahLst/>
              <a:cxnLst/>
              <a:rect l="l" t="t" r="r" b="b"/>
              <a:pathLst>
                <a:path w="4076" h="4076" extrusionOk="0">
                  <a:moveTo>
                    <a:pt x="2038" y="1"/>
                  </a:moveTo>
                  <a:cubicBezTo>
                    <a:pt x="917" y="1"/>
                    <a:pt x="1" y="917"/>
                    <a:pt x="1" y="2038"/>
                  </a:cubicBezTo>
                  <a:cubicBezTo>
                    <a:pt x="1" y="3159"/>
                    <a:pt x="917" y="4075"/>
                    <a:pt x="2038" y="4075"/>
                  </a:cubicBezTo>
                  <a:cubicBezTo>
                    <a:pt x="3159" y="4075"/>
                    <a:pt x="4075" y="3159"/>
                    <a:pt x="4075" y="2038"/>
                  </a:cubicBezTo>
                  <a:cubicBezTo>
                    <a:pt x="4075" y="917"/>
                    <a:pt x="3159" y="1"/>
                    <a:pt x="2038" y="1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 rot="-1236258">
              <a:off x="3546771" y="-2030"/>
              <a:ext cx="71104" cy="67586"/>
            </a:xfrm>
            <a:custGeom>
              <a:avLst/>
              <a:gdLst/>
              <a:ahLst/>
              <a:cxnLst/>
              <a:rect l="l" t="t" r="r" b="b"/>
              <a:pathLst>
                <a:path w="2496" h="2480" extrusionOk="0">
                  <a:moveTo>
                    <a:pt x="1248" y="0"/>
                  </a:moveTo>
                  <a:cubicBezTo>
                    <a:pt x="569" y="0"/>
                    <a:pt x="0" y="553"/>
                    <a:pt x="0" y="1232"/>
                  </a:cubicBezTo>
                  <a:cubicBezTo>
                    <a:pt x="0" y="1927"/>
                    <a:pt x="569" y="2480"/>
                    <a:pt x="1248" y="2480"/>
                  </a:cubicBezTo>
                  <a:cubicBezTo>
                    <a:pt x="1943" y="2480"/>
                    <a:pt x="2496" y="1927"/>
                    <a:pt x="2496" y="1232"/>
                  </a:cubicBezTo>
                  <a:cubicBezTo>
                    <a:pt x="2496" y="553"/>
                    <a:pt x="1943" y="0"/>
                    <a:pt x="1248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 rot="-1236534">
              <a:off x="2411115" y="462051"/>
              <a:ext cx="189861" cy="181618"/>
            </a:xfrm>
            <a:custGeom>
              <a:avLst/>
              <a:gdLst/>
              <a:ahLst/>
              <a:cxnLst/>
              <a:rect l="l" t="t" r="r" b="b"/>
              <a:pathLst>
                <a:path w="4234" h="4233" extrusionOk="0">
                  <a:moveTo>
                    <a:pt x="2117" y="1"/>
                  </a:moveTo>
                  <a:cubicBezTo>
                    <a:pt x="948" y="1"/>
                    <a:pt x="1" y="948"/>
                    <a:pt x="1" y="2117"/>
                  </a:cubicBezTo>
                  <a:cubicBezTo>
                    <a:pt x="1" y="3285"/>
                    <a:pt x="948" y="4233"/>
                    <a:pt x="2117" y="4233"/>
                  </a:cubicBezTo>
                  <a:cubicBezTo>
                    <a:pt x="3286" y="4233"/>
                    <a:pt x="4233" y="3285"/>
                    <a:pt x="4233" y="2117"/>
                  </a:cubicBezTo>
                  <a:cubicBezTo>
                    <a:pt x="4233" y="948"/>
                    <a:pt x="3286" y="1"/>
                    <a:pt x="2117" y="1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 rot="-1236534">
              <a:off x="1962013" y="579345"/>
              <a:ext cx="182013" cy="174195"/>
            </a:xfrm>
            <a:custGeom>
              <a:avLst/>
              <a:gdLst/>
              <a:ahLst/>
              <a:cxnLst/>
              <a:rect l="l" t="t" r="r" b="b"/>
              <a:pathLst>
                <a:path w="4059" h="4060" extrusionOk="0">
                  <a:moveTo>
                    <a:pt x="2037" y="1"/>
                  </a:moveTo>
                  <a:cubicBezTo>
                    <a:pt x="900" y="1"/>
                    <a:pt x="0" y="917"/>
                    <a:pt x="0" y="2038"/>
                  </a:cubicBezTo>
                  <a:cubicBezTo>
                    <a:pt x="0" y="3159"/>
                    <a:pt x="900" y="4059"/>
                    <a:pt x="2037" y="4059"/>
                  </a:cubicBezTo>
                  <a:cubicBezTo>
                    <a:pt x="3159" y="4059"/>
                    <a:pt x="4059" y="3159"/>
                    <a:pt x="4059" y="2038"/>
                  </a:cubicBezTo>
                  <a:cubicBezTo>
                    <a:pt x="4059" y="917"/>
                    <a:pt x="3159" y="1"/>
                    <a:pt x="2037" y="1"/>
                  </a:cubicBezTo>
                  <a:close/>
                </a:path>
              </a:pathLst>
            </a:custGeom>
            <a:solidFill>
              <a:srgbClr val="A0E2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 rot="-1236534">
              <a:off x="3774304" y="962691"/>
              <a:ext cx="256406" cy="245332"/>
            </a:xfrm>
            <a:custGeom>
              <a:avLst/>
              <a:gdLst/>
              <a:ahLst/>
              <a:cxnLst/>
              <a:rect l="l" t="t" r="r" b="b"/>
              <a:pathLst>
                <a:path w="5718" h="5718" extrusionOk="0">
                  <a:moveTo>
                    <a:pt x="2859" y="1"/>
                  </a:moveTo>
                  <a:cubicBezTo>
                    <a:pt x="1279" y="1"/>
                    <a:pt x="0" y="1280"/>
                    <a:pt x="0" y="2859"/>
                  </a:cubicBezTo>
                  <a:cubicBezTo>
                    <a:pt x="0" y="4439"/>
                    <a:pt x="1279" y="5718"/>
                    <a:pt x="2859" y="5718"/>
                  </a:cubicBezTo>
                  <a:cubicBezTo>
                    <a:pt x="4438" y="5718"/>
                    <a:pt x="5717" y="4439"/>
                    <a:pt x="5717" y="2859"/>
                  </a:cubicBezTo>
                  <a:cubicBezTo>
                    <a:pt x="5717" y="1280"/>
                    <a:pt x="4438" y="1"/>
                    <a:pt x="2859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 rot="-1236534">
              <a:off x="2414801" y="112885"/>
              <a:ext cx="383847" cy="367311"/>
            </a:xfrm>
            <a:custGeom>
              <a:avLst/>
              <a:gdLst/>
              <a:ahLst/>
              <a:cxnLst/>
              <a:rect l="l" t="t" r="r" b="b"/>
              <a:pathLst>
                <a:path w="8560" h="8561" extrusionOk="0">
                  <a:moveTo>
                    <a:pt x="4280" y="1"/>
                  </a:moveTo>
                  <a:cubicBezTo>
                    <a:pt x="1911" y="1"/>
                    <a:pt x="0" y="1912"/>
                    <a:pt x="0" y="4280"/>
                  </a:cubicBezTo>
                  <a:cubicBezTo>
                    <a:pt x="0" y="6649"/>
                    <a:pt x="1911" y="8560"/>
                    <a:pt x="4280" y="8560"/>
                  </a:cubicBezTo>
                  <a:cubicBezTo>
                    <a:pt x="6649" y="8560"/>
                    <a:pt x="8560" y="6649"/>
                    <a:pt x="8560" y="4280"/>
                  </a:cubicBezTo>
                  <a:cubicBezTo>
                    <a:pt x="8560" y="1912"/>
                    <a:pt x="6649" y="1"/>
                    <a:pt x="4280" y="1"/>
                  </a:cubicBezTo>
                  <a:close/>
                </a:path>
              </a:pathLst>
            </a:custGeom>
            <a:solidFill>
              <a:srgbClr val="6FDD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 rot="-1236534">
              <a:off x="2491641" y="572322"/>
              <a:ext cx="453307" cy="432999"/>
            </a:xfrm>
            <a:custGeom>
              <a:avLst/>
              <a:gdLst/>
              <a:ahLst/>
              <a:cxnLst/>
              <a:rect l="l" t="t" r="r" b="b"/>
              <a:pathLst>
                <a:path w="10109" h="10092" extrusionOk="0">
                  <a:moveTo>
                    <a:pt x="5054" y="0"/>
                  </a:moveTo>
                  <a:cubicBezTo>
                    <a:pt x="2259" y="0"/>
                    <a:pt x="1" y="2259"/>
                    <a:pt x="1" y="5054"/>
                  </a:cubicBezTo>
                  <a:cubicBezTo>
                    <a:pt x="1" y="7834"/>
                    <a:pt x="2259" y="10092"/>
                    <a:pt x="5054" y="10092"/>
                  </a:cubicBezTo>
                  <a:cubicBezTo>
                    <a:pt x="7850" y="10092"/>
                    <a:pt x="10108" y="7834"/>
                    <a:pt x="10108" y="5054"/>
                  </a:cubicBezTo>
                  <a:cubicBezTo>
                    <a:pt x="10108" y="2259"/>
                    <a:pt x="7850" y="0"/>
                    <a:pt x="5054" y="0"/>
                  </a:cubicBezTo>
                  <a:close/>
                </a:path>
              </a:pathLst>
            </a:custGeom>
            <a:solidFill>
              <a:srgbClr val="A0E2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 rot="-1236534">
              <a:off x="3243564" y="1248687"/>
              <a:ext cx="342817" cy="327967"/>
            </a:xfrm>
            <a:custGeom>
              <a:avLst/>
              <a:gdLst/>
              <a:ahLst/>
              <a:cxnLst/>
              <a:rect l="l" t="t" r="r" b="b"/>
              <a:pathLst>
                <a:path w="7645" h="7644" extrusionOk="0">
                  <a:moveTo>
                    <a:pt x="3823" y="0"/>
                  </a:moveTo>
                  <a:cubicBezTo>
                    <a:pt x="1706" y="0"/>
                    <a:pt x="1" y="1722"/>
                    <a:pt x="1" y="3822"/>
                  </a:cubicBezTo>
                  <a:cubicBezTo>
                    <a:pt x="1" y="5938"/>
                    <a:pt x="1706" y="7644"/>
                    <a:pt x="3823" y="7644"/>
                  </a:cubicBezTo>
                  <a:cubicBezTo>
                    <a:pt x="5939" y="7644"/>
                    <a:pt x="7644" y="5938"/>
                    <a:pt x="7644" y="3822"/>
                  </a:cubicBezTo>
                  <a:cubicBezTo>
                    <a:pt x="7644" y="1722"/>
                    <a:pt x="5939" y="0"/>
                    <a:pt x="3823" y="0"/>
                  </a:cubicBezTo>
                  <a:close/>
                </a:path>
              </a:pathLst>
            </a:custGeom>
            <a:solidFill>
              <a:srgbClr val="84E0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 rot="-1236534">
              <a:off x="3517675" y="2323599"/>
              <a:ext cx="378197" cy="361862"/>
            </a:xfrm>
            <a:custGeom>
              <a:avLst/>
              <a:gdLst/>
              <a:ahLst/>
              <a:cxnLst/>
              <a:rect l="l" t="t" r="r" b="b"/>
              <a:pathLst>
                <a:path w="8434" h="8434" extrusionOk="0">
                  <a:moveTo>
                    <a:pt x="4217" y="1"/>
                  </a:moveTo>
                  <a:cubicBezTo>
                    <a:pt x="1880" y="1"/>
                    <a:pt x="1" y="1880"/>
                    <a:pt x="1" y="4217"/>
                  </a:cubicBezTo>
                  <a:cubicBezTo>
                    <a:pt x="1" y="6539"/>
                    <a:pt x="1880" y="8434"/>
                    <a:pt x="4217" y="8434"/>
                  </a:cubicBezTo>
                  <a:cubicBezTo>
                    <a:pt x="6539" y="8434"/>
                    <a:pt x="8434" y="6539"/>
                    <a:pt x="8434" y="4217"/>
                  </a:cubicBezTo>
                  <a:cubicBezTo>
                    <a:pt x="8434" y="1880"/>
                    <a:pt x="6539" y="1"/>
                    <a:pt x="4217" y="1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 rot="-1236534">
              <a:off x="3289628" y="2242449"/>
              <a:ext cx="260666" cy="249408"/>
            </a:xfrm>
            <a:custGeom>
              <a:avLst/>
              <a:gdLst/>
              <a:ahLst/>
              <a:cxnLst/>
              <a:rect l="l" t="t" r="r" b="b"/>
              <a:pathLst>
                <a:path w="5813" h="5813" extrusionOk="0">
                  <a:moveTo>
                    <a:pt x="2906" y="1"/>
                  </a:moveTo>
                  <a:cubicBezTo>
                    <a:pt x="1311" y="1"/>
                    <a:pt x="0" y="1296"/>
                    <a:pt x="0" y="2907"/>
                  </a:cubicBezTo>
                  <a:cubicBezTo>
                    <a:pt x="0" y="4502"/>
                    <a:pt x="1311" y="5812"/>
                    <a:pt x="2906" y="5812"/>
                  </a:cubicBezTo>
                  <a:cubicBezTo>
                    <a:pt x="4517" y="5812"/>
                    <a:pt x="5812" y="4502"/>
                    <a:pt x="5812" y="2907"/>
                  </a:cubicBezTo>
                  <a:cubicBezTo>
                    <a:pt x="5812" y="1296"/>
                    <a:pt x="4517" y="1"/>
                    <a:pt x="2906" y="1"/>
                  </a:cubicBezTo>
                  <a:close/>
                </a:path>
              </a:pathLst>
            </a:custGeom>
            <a:solidFill>
              <a:srgbClr val="A0E2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 rot="-1236534">
              <a:off x="3025531" y="2242239"/>
              <a:ext cx="263491" cy="252068"/>
            </a:xfrm>
            <a:custGeom>
              <a:avLst/>
              <a:gdLst/>
              <a:ahLst/>
              <a:cxnLst/>
              <a:rect l="l" t="t" r="r" b="b"/>
              <a:pathLst>
                <a:path w="5876" h="5875" extrusionOk="0">
                  <a:moveTo>
                    <a:pt x="2938" y="0"/>
                  </a:moveTo>
                  <a:cubicBezTo>
                    <a:pt x="1312" y="0"/>
                    <a:pt x="1" y="1311"/>
                    <a:pt x="1" y="2938"/>
                  </a:cubicBezTo>
                  <a:cubicBezTo>
                    <a:pt x="1" y="4548"/>
                    <a:pt x="1312" y="5875"/>
                    <a:pt x="2938" y="5875"/>
                  </a:cubicBezTo>
                  <a:cubicBezTo>
                    <a:pt x="4565" y="5875"/>
                    <a:pt x="5876" y="4548"/>
                    <a:pt x="5876" y="2938"/>
                  </a:cubicBezTo>
                  <a:cubicBezTo>
                    <a:pt x="5876" y="1311"/>
                    <a:pt x="4565" y="0"/>
                    <a:pt x="2938" y="0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 rot="-1236534">
              <a:off x="3043222" y="1746016"/>
              <a:ext cx="201834" cy="193159"/>
            </a:xfrm>
            <a:custGeom>
              <a:avLst/>
              <a:gdLst/>
              <a:ahLst/>
              <a:cxnLst/>
              <a:rect l="l" t="t" r="r" b="b"/>
              <a:pathLst>
                <a:path w="4501" h="4502" extrusionOk="0">
                  <a:moveTo>
                    <a:pt x="2243" y="0"/>
                  </a:moveTo>
                  <a:cubicBezTo>
                    <a:pt x="1011" y="0"/>
                    <a:pt x="0" y="1011"/>
                    <a:pt x="0" y="2243"/>
                  </a:cubicBezTo>
                  <a:cubicBezTo>
                    <a:pt x="0" y="3491"/>
                    <a:pt x="1011" y="4501"/>
                    <a:pt x="2243" y="4501"/>
                  </a:cubicBezTo>
                  <a:cubicBezTo>
                    <a:pt x="3490" y="4501"/>
                    <a:pt x="4501" y="3491"/>
                    <a:pt x="4501" y="2243"/>
                  </a:cubicBezTo>
                  <a:cubicBezTo>
                    <a:pt x="4501" y="1011"/>
                    <a:pt x="3490" y="0"/>
                    <a:pt x="2243" y="0"/>
                  </a:cubicBezTo>
                  <a:close/>
                </a:path>
              </a:pathLst>
            </a:custGeom>
            <a:solidFill>
              <a:srgbClr val="84E0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 rot="-1236534">
              <a:off x="3461649" y="1165507"/>
              <a:ext cx="122553" cy="117260"/>
            </a:xfrm>
            <a:custGeom>
              <a:avLst/>
              <a:gdLst/>
              <a:ahLst/>
              <a:cxnLst/>
              <a:rect l="l" t="t" r="r" b="b"/>
              <a:pathLst>
                <a:path w="2733" h="2733" extrusionOk="0">
                  <a:moveTo>
                    <a:pt x="1374" y="0"/>
                  </a:moveTo>
                  <a:cubicBezTo>
                    <a:pt x="616" y="0"/>
                    <a:pt x="0" y="616"/>
                    <a:pt x="0" y="1374"/>
                  </a:cubicBezTo>
                  <a:cubicBezTo>
                    <a:pt x="0" y="2117"/>
                    <a:pt x="616" y="2732"/>
                    <a:pt x="1374" y="2732"/>
                  </a:cubicBezTo>
                  <a:cubicBezTo>
                    <a:pt x="2132" y="2732"/>
                    <a:pt x="2732" y="2117"/>
                    <a:pt x="2732" y="1374"/>
                  </a:cubicBezTo>
                  <a:cubicBezTo>
                    <a:pt x="2732" y="616"/>
                    <a:pt x="2132" y="0"/>
                    <a:pt x="1374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 rot="-1236534">
              <a:off x="3378451" y="765334"/>
              <a:ext cx="133853" cy="128801"/>
            </a:xfrm>
            <a:custGeom>
              <a:avLst/>
              <a:gdLst/>
              <a:ahLst/>
              <a:cxnLst/>
              <a:rect l="l" t="t" r="r" b="b"/>
              <a:pathLst>
                <a:path w="2985" h="3002" extrusionOk="0">
                  <a:moveTo>
                    <a:pt x="1485" y="1"/>
                  </a:moveTo>
                  <a:cubicBezTo>
                    <a:pt x="663" y="1"/>
                    <a:pt x="0" y="680"/>
                    <a:pt x="0" y="1501"/>
                  </a:cubicBezTo>
                  <a:cubicBezTo>
                    <a:pt x="0" y="2322"/>
                    <a:pt x="663" y="3001"/>
                    <a:pt x="1485" y="3001"/>
                  </a:cubicBezTo>
                  <a:cubicBezTo>
                    <a:pt x="2322" y="3001"/>
                    <a:pt x="2985" y="2322"/>
                    <a:pt x="2985" y="1501"/>
                  </a:cubicBezTo>
                  <a:cubicBezTo>
                    <a:pt x="2985" y="680"/>
                    <a:pt x="2322" y="1"/>
                    <a:pt x="1485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 rot="-1236836">
              <a:off x="2274658" y="1300"/>
              <a:ext cx="124533" cy="118801"/>
            </a:xfrm>
            <a:custGeom>
              <a:avLst/>
              <a:gdLst/>
              <a:ahLst/>
              <a:cxnLst/>
              <a:rect l="l" t="t" r="r" b="b"/>
              <a:pathLst>
                <a:path w="5181" h="5165" extrusionOk="0">
                  <a:moveTo>
                    <a:pt x="2591" y="1"/>
                  </a:moveTo>
                  <a:cubicBezTo>
                    <a:pt x="1169" y="1"/>
                    <a:pt x="1" y="1153"/>
                    <a:pt x="1" y="2575"/>
                  </a:cubicBezTo>
                  <a:cubicBezTo>
                    <a:pt x="1" y="4012"/>
                    <a:pt x="1169" y="5165"/>
                    <a:pt x="2591" y="5165"/>
                  </a:cubicBezTo>
                  <a:cubicBezTo>
                    <a:pt x="4012" y="5165"/>
                    <a:pt x="5181" y="4012"/>
                    <a:pt x="5181" y="2575"/>
                  </a:cubicBezTo>
                  <a:cubicBezTo>
                    <a:pt x="5181" y="1153"/>
                    <a:pt x="4012" y="1"/>
                    <a:pt x="2591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 rot="-4053356">
              <a:off x="2759840" y="-307131"/>
              <a:ext cx="789719" cy="789719"/>
            </a:xfrm>
            <a:prstGeom prst="chord">
              <a:avLst>
                <a:gd name="adj1" fmla="val 3278576"/>
                <a:gd name="adj2" fmla="val 15625251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1F5A52-EF1D-4F6B-864C-BC51E2F7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Sanificare </a:t>
            </a:r>
            <a:r>
              <a:rPr lang="it-IT"/>
              <a:t>gli 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2B0221-3AD5-4066-A992-3958CC86C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4226"/>
            <a:ext cx="8596668" cy="3880773"/>
          </a:xfrm>
        </p:spPr>
        <p:txBody>
          <a:bodyPr/>
          <a:lstStyle/>
          <a:p>
            <a:r>
              <a:rPr lang="it-IT" dirty="0"/>
              <a:t>In più parti del codice da noi scritto è presente la sanificazione degli input.</a:t>
            </a:r>
          </a:p>
          <a:p>
            <a:r>
              <a:rPr lang="it-IT" dirty="0"/>
              <a:t>Questo è visibile in particolar modo nell’interfaccia grafica, nelle finestre riguardanti:</a:t>
            </a:r>
          </a:p>
          <a:p>
            <a:pPr lvl="1"/>
            <a:r>
              <a:rPr lang="it-IT" dirty="0"/>
              <a:t>L’aggiunta di un prodotto/materia prima, </a:t>
            </a:r>
          </a:p>
          <a:p>
            <a:pPr lvl="1"/>
            <a:r>
              <a:rPr lang="it-IT" dirty="0"/>
              <a:t>L’acquisto di un prodotto/materia prima.</a:t>
            </a:r>
          </a:p>
          <a:p>
            <a:r>
              <a:rPr lang="it-IT" dirty="0"/>
              <a:t>Infatti se in queste finestre nei campi riguardanti le quantità e/o il footprint vengono passati valori non numerici, viene subito segnalato tale errore all’utente e gli viene impedito di andare avanti.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24C0FCA-1164-43F7-859D-65363D0D2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39" y="4374038"/>
            <a:ext cx="4060323" cy="2270288"/>
          </a:xfrm>
          <a:prstGeom prst="rect">
            <a:avLst/>
          </a:prstGeom>
        </p:spPr>
      </p:pic>
      <p:pic>
        <p:nvPicPr>
          <p:cNvPr id="1026" name="Picture 2" descr="Line Circle Sticker for iOS &amp; Android | GIPHY">
            <a:extLst>
              <a:ext uri="{FF2B5EF4-FFF2-40B4-BE49-F238E27FC236}">
                <a16:creationId xmlns:a16="http://schemas.microsoft.com/office/drawing/2014/main" id="{ED933079-C621-422D-BA99-76C7F3A20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252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283" y="5091129"/>
            <a:ext cx="1838228" cy="83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ine Circle Sticker for iOS &amp; Android | GIPHY">
            <a:extLst>
              <a:ext uri="{FF2B5EF4-FFF2-40B4-BE49-F238E27FC236}">
                <a16:creationId xmlns:a16="http://schemas.microsoft.com/office/drawing/2014/main" id="{536D11D4-6B6B-4C73-888D-0D1454A77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252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283" y="5655492"/>
            <a:ext cx="1838228" cy="83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ccia angolare in su 5">
            <a:extLst>
              <a:ext uri="{FF2B5EF4-FFF2-40B4-BE49-F238E27FC236}">
                <a16:creationId xmlns:a16="http://schemas.microsoft.com/office/drawing/2014/main" id="{BABA552C-9217-4686-B21D-76884C823B7C}"/>
              </a:ext>
            </a:extLst>
          </p:cNvPr>
          <p:cNvSpPr/>
          <p:nvPr/>
        </p:nvSpPr>
        <p:spPr>
          <a:xfrm rot="5400000">
            <a:off x="4892805" y="3586900"/>
            <a:ext cx="1786084" cy="3680870"/>
          </a:xfrm>
          <a:prstGeom prst="bentUpArrow">
            <a:avLst>
              <a:gd name="adj1" fmla="val 15500"/>
              <a:gd name="adj2" fmla="val 25528"/>
              <a:gd name="adj3" fmla="val 35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964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BEF59F-729B-4E6A-91F5-E11F6AB2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STEP di sviluppo</a:t>
            </a:r>
          </a:p>
        </p:txBody>
      </p:sp>
      <p:sp>
        <p:nvSpPr>
          <p:cNvPr id="4" name="Google Shape;1470;p37">
            <a:extLst>
              <a:ext uri="{FF2B5EF4-FFF2-40B4-BE49-F238E27FC236}">
                <a16:creationId xmlns:a16="http://schemas.microsoft.com/office/drawing/2014/main" id="{580EFB73-058B-449B-BD1D-750741A85850}"/>
              </a:ext>
            </a:extLst>
          </p:cNvPr>
          <p:cNvSpPr/>
          <p:nvPr/>
        </p:nvSpPr>
        <p:spPr>
          <a:xfrm>
            <a:off x="409575" y="3877344"/>
            <a:ext cx="9150400" cy="1366875"/>
          </a:xfrm>
          <a:custGeom>
            <a:avLst/>
            <a:gdLst/>
            <a:ahLst/>
            <a:cxnLst/>
            <a:rect l="l" t="t" r="r" b="b"/>
            <a:pathLst>
              <a:path w="366016" h="54675" extrusionOk="0">
                <a:moveTo>
                  <a:pt x="0" y="0"/>
                </a:moveTo>
                <a:cubicBezTo>
                  <a:pt x="13860" y="3357"/>
                  <a:pt x="57214" y="11030"/>
                  <a:pt x="83159" y="20142"/>
                </a:cubicBezTo>
                <a:cubicBezTo>
                  <a:pt x="109104" y="29254"/>
                  <a:pt x="131981" y="55008"/>
                  <a:pt x="155672" y="54672"/>
                </a:cubicBezTo>
                <a:cubicBezTo>
                  <a:pt x="179363" y="54336"/>
                  <a:pt x="201808" y="18320"/>
                  <a:pt x="225307" y="18128"/>
                </a:cubicBezTo>
                <a:cubicBezTo>
                  <a:pt x="248806" y="17936"/>
                  <a:pt x="273217" y="51411"/>
                  <a:pt x="296668" y="53521"/>
                </a:cubicBezTo>
                <a:cubicBezTo>
                  <a:pt x="320120" y="55631"/>
                  <a:pt x="354458" y="34578"/>
                  <a:pt x="366016" y="30789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8D0AD3CC-EF09-435E-9A71-C19A21DBC59C}"/>
              </a:ext>
            </a:extLst>
          </p:cNvPr>
          <p:cNvGrpSpPr/>
          <p:nvPr/>
        </p:nvGrpSpPr>
        <p:grpSpPr>
          <a:xfrm>
            <a:off x="504947" y="2880610"/>
            <a:ext cx="1368000" cy="1452150"/>
            <a:chOff x="504947" y="2880610"/>
            <a:chExt cx="1368000" cy="1452150"/>
          </a:xfrm>
        </p:grpSpPr>
        <p:grpSp>
          <p:nvGrpSpPr>
            <p:cNvPr id="5" name="Google Shape;1472;p37">
              <a:extLst>
                <a:ext uri="{FF2B5EF4-FFF2-40B4-BE49-F238E27FC236}">
                  <a16:creationId xmlns:a16="http://schemas.microsoft.com/office/drawing/2014/main" id="{DB396F45-1ED3-4676-B256-C850DE5CFC8D}"/>
                </a:ext>
              </a:extLst>
            </p:cNvPr>
            <p:cNvGrpSpPr>
              <a:grpSpLocks noChangeAspect="1"/>
            </p:cNvGrpSpPr>
            <p:nvPr/>
          </p:nvGrpSpPr>
          <p:grpSpPr>
            <a:xfrm rot="734755">
              <a:off x="504947" y="3720245"/>
              <a:ext cx="1368000" cy="612515"/>
              <a:chOff x="1172511" y="2592577"/>
              <a:chExt cx="1567652" cy="701909"/>
            </a:xfrm>
          </p:grpSpPr>
          <p:grpSp>
            <p:nvGrpSpPr>
              <p:cNvPr id="6" name="Google Shape;1473;p37">
                <a:extLst>
                  <a:ext uri="{FF2B5EF4-FFF2-40B4-BE49-F238E27FC236}">
                    <a16:creationId xmlns:a16="http://schemas.microsoft.com/office/drawing/2014/main" id="{51EEDE37-7F8E-4150-8CB9-2B3AAA1E58CC}"/>
                  </a:ext>
                </a:extLst>
              </p:cNvPr>
              <p:cNvGrpSpPr/>
              <p:nvPr/>
            </p:nvGrpSpPr>
            <p:grpSpPr>
              <a:xfrm>
                <a:off x="1172511" y="2592577"/>
                <a:ext cx="1567652" cy="701909"/>
                <a:chOff x="1172511" y="2592577"/>
                <a:chExt cx="1567652" cy="701909"/>
              </a:xfrm>
            </p:grpSpPr>
            <p:sp>
              <p:nvSpPr>
                <p:cNvPr id="10" name="Google Shape;1474;p37">
                  <a:extLst>
                    <a:ext uri="{FF2B5EF4-FFF2-40B4-BE49-F238E27FC236}">
                      <a16:creationId xmlns:a16="http://schemas.microsoft.com/office/drawing/2014/main" id="{11A45E7D-BF4F-4FD3-8480-206DCE346BF9}"/>
                    </a:ext>
                  </a:extLst>
                </p:cNvPr>
                <p:cNvSpPr/>
                <p:nvPr/>
              </p:nvSpPr>
              <p:spPr>
                <a:xfrm rot="5400000">
                  <a:off x="1168245" y="2710055"/>
                  <a:ext cx="502846" cy="49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1475;p37">
                  <a:extLst>
                    <a:ext uri="{FF2B5EF4-FFF2-40B4-BE49-F238E27FC236}">
                      <a16:creationId xmlns:a16="http://schemas.microsoft.com/office/drawing/2014/main" id="{5C7747AC-F376-4195-92EB-E095ABD5F9C3}"/>
                    </a:ext>
                  </a:extLst>
                </p:cNvPr>
                <p:cNvSpPr/>
                <p:nvPr/>
              </p:nvSpPr>
              <p:spPr>
                <a:xfrm rot="5400000">
                  <a:off x="1813222" y="2367544"/>
                  <a:ext cx="701909" cy="115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" name="Google Shape;1476;p37">
                <a:extLst>
                  <a:ext uri="{FF2B5EF4-FFF2-40B4-BE49-F238E27FC236}">
                    <a16:creationId xmlns:a16="http://schemas.microsoft.com/office/drawing/2014/main" id="{35B44D20-FCD1-4C17-9DDB-7B1125C7B7D9}"/>
                  </a:ext>
                </a:extLst>
              </p:cNvPr>
              <p:cNvGrpSpPr/>
              <p:nvPr/>
            </p:nvGrpSpPr>
            <p:grpSpPr>
              <a:xfrm>
                <a:off x="1205944" y="2640041"/>
                <a:ext cx="1456361" cy="607035"/>
                <a:chOff x="1205944" y="2640041"/>
                <a:chExt cx="1456361" cy="607035"/>
              </a:xfrm>
            </p:grpSpPr>
            <p:sp>
              <p:nvSpPr>
                <p:cNvPr id="8" name="Google Shape;1477;p37">
                  <a:extLst>
                    <a:ext uri="{FF2B5EF4-FFF2-40B4-BE49-F238E27FC236}">
                      <a16:creationId xmlns:a16="http://schemas.microsoft.com/office/drawing/2014/main" id="{D0A7399E-1AD1-4C9D-B7A1-502F82176234}"/>
                    </a:ext>
                  </a:extLst>
                </p:cNvPr>
                <p:cNvSpPr/>
                <p:nvPr/>
              </p:nvSpPr>
              <p:spPr>
                <a:xfrm rot="5400000">
                  <a:off x="1202255" y="2743481"/>
                  <a:ext cx="434842" cy="42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1478;p37">
                  <a:extLst>
                    <a:ext uri="{FF2B5EF4-FFF2-40B4-BE49-F238E27FC236}">
                      <a16:creationId xmlns:a16="http://schemas.microsoft.com/office/drawing/2014/main" id="{D7BE9FCD-49BC-4074-9847-CDC803EA4F8F}"/>
                    </a:ext>
                  </a:extLst>
                </p:cNvPr>
                <p:cNvSpPr/>
                <p:nvPr/>
              </p:nvSpPr>
              <p:spPr>
                <a:xfrm rot="5400000">
                  <a:off x="1860654" y="2445425"/>
                  <a:ext cx="607035" cy="996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" name="Google Shape;1500;p37">
              <a:extLst>
                <a:ext uri="{FF2B5EF4-FFF2-40B4-BE49-F238E27FC236}">
                  <a16:creationId xmlns:a16="http://schemas.microsoft.com/office/drawing/2014/main" id="{1DFF39B0-EAC3-4F63-A0D9-36C834DBF6EF}"/>
                </a:ext>
              </a:extLst>
            </p:cNvPr>
            <p:cNvGrpSpPr/>
            <p:nvPr/>
          </p:nvGrpSpPr>
          <p:grpSpPr>
            <a:xfrm>
              <a:off x="542234" y="2880610"/>
              <a:ext cx="1271119" cy="814982"/>
              <a:chOff x="965500" y="2820567"/>
              <a:chExt cx="1271119" cy="814982"/>
            </a:xfrm>
          </p:grpSpPr>
          <p:sp>
            <p:nvSpPr>
              <p:cNvPr id="34" name="Google Shape;1501;p37">
                <a:extLst>
                  <a:ext uri="{FF2B5EF4-FFF2-40B4-BE49-F238E27FC236}">
                    <a16:creationId xmlns:a16="http://schemas.microsoft.com/office/drawing/2014/main" id="{810C2840-C87A-450C-9E5F-5384985D604C}"/>
                  </a:ext>
                </a:extLst>
              </p:cNvPr>
              <p:cNvSpPr/>
              <p:nvPr/>
            </p:nvSpPr>
            <p:spPr>
              <a:xfrm>
                <a:off x="965500" y="2820567"/>
                <a:ext cx="12711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Step 1 </a:t>
                </a:r>
                <a:endParaRPr sz="2000" b="1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5" name="Google Shape;1502;p37">
                <a:extLst>
                  <a:ext uri="{FF2B5EF4-FFF2-40B4-BE49-F238E27FC236}">
                    <a16:creationId xmlns:a16="http://schemas.microsoft.com/office/drawing/2014/main" id="{7555C3DD-2C5C-4EB9-A580-CB6A6D586035}"/>
                  </a:ext>
                </a:extLst>
              </p:cNvPr>
              <p:cNvSpPr txBox="1"/>
              <p:nvPr/>
            </p:nvSpPr>
            <p:spPr>
              <a:xfrm>
                <a:off x="965519" y="3149249"/>
                <a:ext cx="12711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Analisi dei requisiti</a:t>
                </a:r>
                <a:endParaRPr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7C8F00CA-FF7E-4D00-972A-3F13C486E82B}"/>
              </a:ext>
            </a:extLst>
          </p:cNvPr>
          <p:cNvGrpSpPr/>
          <p:nvPr/>
        </p:nvGrpSpPr>
        <p:grpSpPr>
          <a:xfrm>
            <a:off x="3513671" y="3977441"/>
            <a:ext cx="1544796" cy="1463655"/>
            <a:chOff x="3513671" y="3977441"/>
            <a:chExt cx="1544796" cy="1463655"/>
          </a:xfrm>
        </p:grpSpPr>
        <p:grpSp>
          <p:nvGrpSpPr>
            <p:cNvPr id="19" name="Google Shape;1486;p37">
              <a:extLst>
                <a:ext uri="{FF2B5EF4-FFF2-40B4-BE49-F238E27FC236}">
                  <a16:creationId xmlns:a16="http://schemas.microsoft.com/office/drawing/2014/main" id="{05B822A5-EF02-4050-B6B6-20D4D0A7F63C}"/>
                </a:ext>
              </a:extLst>
            </p:cNvPr>
            <p:cNvGrpSpPr>
              <a:grpSpLocks noChangeAspect="1"/>
            </p:cNvGrpSpPr>
            <p:nvPr/>
          </p:nvGrpSpPr>
          <p:grpSpPr>
            <a:xfrm rot="21167971">
              <a:off x="3513671" y="4828581"/>
              <a:ext cx="1368000" cy="612515"/>
              <a:chOff x="4667536" y="2592577"/>
              <a:chExt cx="1567652" cy="701909"/>
            </a:xfrm>
          </p:grpSpPr>
          <p:grpSp>
            <p:nvGrpSpPr>
              <p:cNvPr id="20" name="Google Shape;1487;p37">
                <a:extLst>
                  <a:ext uri="{FF2B5EF4-FFF2-40B4-BE49-F238E27FC236}">
                    <a16:creationId xmlns:a16="http://schemas.microsoft.com/office/drawing/2014/main" id="{A840E8A7-FE25-49D8-9C65-832955B052D8}"/>
                  </a:ext>
                </a:extLst>
              </p:cNvPr>
              <p:cNvGrpSpPr/>
              <p:nvPr/>
            </p:nvGrpSpPr>
            <p:grpSpPr>
              <a:xfrm>
                <a:off x="4667536" y="2592577"/>
                <a:ext cx="1567652" cy="701909"/>
                <a:chOff x="1172511" y="2592577"/>
                <a:chExt cx="1567652" cy="701909"/>
              </a:xfrm>
            </p:grpSpPr>
            <p:sp>
              <p:nvSpPr>
                <p:cNvPr id="24" name="Google Shape;1488;p37">
                  <a:extLst>
                    <a:ext uri="{FF2B5EF4-FFF2-40B4-BE49-F238E27FC236}">
                      <a16:creationId xmlns:a16="http://schemas.microsoft.com/office/drawing/2014/main" id="{4466A379-A4D1-402E-B9C2-A62836FCFA07}"/>
                    </a:ext>
                  </a:extLst>
                </p:cNvPr>
                <p:cNvSpPr/>
                <p:nvPr/>
              </p:nvSpPr>
              <p:spPr>
                <a:xfrm rot="5400000">
                  <a:off x="1168245" y="2710055"/>
                  <a:ext cx="502846" cy="49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489;p37">
                  <a:extLst>
                    <a:ext uri="{FF2B5EF4-FFF2-40B4-BE49-F238E27FC236}">
                      <a16:creationId xmlns:a16="http://schemas.microsoft.com/office/drawing/2014/main" id="{858684D3-C099-4842-A5AD-4EEF02AD16A5}"/>
                    </a:ext>
                  </a:extLst>
                </p:cNvPr>
                <p:cNvSpPr/>
                <p:nvPr/>
              </p:nvSpPr>
              <p:spPr>
                <a:xfrm rot="5400000">
                  <a:off x="1813222" y="2367544"/>
                  <a:ext cx="701909" cy="115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" name="Google Shape;1490;p37">
                <a:extLst>
                  <a:ext uri="{FF2B5EF4-FFF2-40B4-BE49-F238E27FC236}">
                    <a16:creationId xmlns:a16="http://schemas.microsoft.com/office/drawing/2014/main" id="{569106F4-FA17-4485-AF67-83F788F1A6FF}"/>
                  </a:ext>
                </a:extLst>
              </p:cNvPr>
              <p:cNvGrpSpPr/>
              <p:nvPr/>
            </p:nvGrpSpPr>
            <p:grpSpPr>
              <a:xfrm>
                <a:off x="4723182" y="2640041"/>
                <a:ext cx="1456361" cy="606984"/>
                <a:chOff x="2769374" y="1445977"/>
                <a:chExt cx="2836146" cy="1182052"/>
              </a:xfrm>
            </p:grpSpPr>
            <p:sp>
              <p:nvSpPr>
                <p:cNvPr id="22" name="Google Shape;1491;p37">
                  <a:extLst>
                    <a:ext uri="{FF2B5EF4-FFF2-40B4-BE49-F238E27FC236}">
                      <a16:creationId xmlns:a16="http://schemas.microsoft.com/office/drawing/2014/main" id="{A4FFD370-EA89-482C-ACFD-802E16A8564B}"/>
                    </a:ext>
                  </a:extLst>
                </p:cNvPr>
                <p:cNvSpPr/>
                <p:nvPr/>
              </p:nvSpPr>
              <p:spPr>
                <a:xfrm rot="5400000">
                  <a:off x="2762190" y="1647418"/>
                  <a:ext cx="846820" cy="832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492;p37">
                  <a:extLst>
                    <a:ext uri="{FF2B5EF4-FFF2-40B4-BE49-F238E27FC236}">
                      <a16:creationId xmlns:a16="http://schemas.microsoft.com/office/drawing/2014/main" id="{A24420E3-4A6D-4E6E-99AC-80305E206E4E}"/>
                    </a:ext>
                  </a:extLst>
                </p:cNvPr>
                <p:cNvSpPr/>
                <p:nvPr/>
              </p:nvSpPr>
              <p:spPr>
                <a:xfrm rot="5400000">
                  <a:off x="4044501" y="1067010"/>
                  <a:ext cx="1182052" cy="193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" name="Google Shape;1503;p37">
              <a:extLst>
                <a:ext uri="{FF2B5EF4-FFF2-40B4-BE49-F238E27FC236}">
                  <a16:creationId xmlns:a16="http://schemas.microsoft.com/office/drawing/2014/main" id="{FAA05951-1C6A-493E-8FE6-7978CAA67BCD}"/>
                </a:ext>
              </a:extLst>
            </p:cNvPr>
            <p:cNvGrpSpPr/>
            <p:nvPr/>
          </p:nvGrpSpPr>
          <p:grpSpPr>
            <a:xfrm>
              <a:off x="3787580" y="3977441"/>
              <a:ext cx="1270887" cy="815000"/>
              <a:chOff x="4909300" y="2820575"/>
              <a:chExt cx="1270887" cy="815000"/>
            </a:xfrm>
          </p:grpSpPr>
          <p:sp>
            <p:nvSpPr>
              <p:cNvPr id="37" name="Google Shape;1504;p37">
                <a:extLst>
                  <a:ext uri="{FF2B5EF4-FFF2-40B4-BE49-F238E27FC236}">
                    <a16:creationId xmlns:a16="http://schemas.microsoft.com/office/drawing/2014/main" id="{4FA837FE-27A8-4017-9634-425DEDE3351F}"/>
                  </a:ext>
                </a:extLst>
              </p:cNvPr>
              <p:cNvSpPr/>
              <p:nvPr/>
            </p:nvSpPr>
            <p:spPr>
              <a:xfrm>
                <a:off x="4909300" y="2820575"/>
                <a:ext cx="12708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accent3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Step 3</a:t>
                </a:r>
                <a:endParaRPr sz="2000" b="1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8" name="Google Shape;1505;p37">
                <a:extLst>
                  <a:ext uri="{FF2B5EF4-FFF2-40B4-BE49-F238E27FC236}">
                    <a16:creationId xmlns:a16="http://schemas.microsoft.com/office/drawing/2014/main" id="{723B8599-399A-4844-A7DF-C164A6A09932}"/>
                  </a:ext>
                </a:extLst>
              </p:cNvPr>
              <p:cNvSpPr txBox="1"/>
              <p:nvPr/>
            </p:nvSpPr>
            <p:spPr>
              <a:xfrm>
                <a:off x="4909387" y="3149275"/>
                <a:ext cx="12708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Analisi dei rischi</a:t>
                </a:r>
                <a:endParaRPr lang="it-IT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4A708722-C740-4899-97E7-0ACF43F40952}"/>
              </a:ext>
            </a:extLst>
          </p:cNvPr>
          <p:cNvGrpSpPr/>
          <p:nvPr/>
        </p:nvGrpSpPr>
        <p:grpSpPr>
          <a:xfrm>
            <a:off x="2025509" y="3422916"/>
            <a:ext cx="1549204" cy="1437067"/>
            <a:chOff x="2025509" y="3422916"/>
            <a:chExt cx="1549204" cy="1437067"/>
          </a:xfrm>
        </p:grpSpPr>
        <p:grpSp>
          <p:nvGrpSpPr>
            <p:cNvPr id="12" name="Google Shape;1479;p37">
              <a:extLst>
                <a:ext uri="{FF2B5EF4-FFF2-40B4-BE49-F238E27FC236}">
                  <a16:creationId xmlns:a16="http://schemas.microsoft.com/office/drawing/2014/main" id="{051CBFBC-ECDA-403D-80E7-9BF2463CA936}"/>
                </a:ext>
              </a:extLst>
            </p:cNvPr>
            <p:cNvGrpSpPr>
              <a:grpSpLocks noChangeAspect="1"/>
            </p:cNvGrpSpPr>
            <p:nvPr/>
          </p:nvGrpSpPr>
          <p:grpSpPr>
            <a:xfrm rot="1525909">
              <a:off x="2025509" y="4247468"/>
              <a:ext cx="1368000" cy="612515"/>
              <a:chOff x="2908886" y="3402589"/>
              <a:chExt cx="1567652" cy="701909"/>
            </a:xfrm>
          </p:grpSpPr>
          <p:grpSp>
            <p:nvGrpSpPr>
              <p:cNvPr id="13" name="Google Shape;1480;p37">
                <a:extLst>
                  <a:ext uri="{FF2B5EF4-FFF2-40B4-BE49-F238E27FC236}">
                    <a16:creationId xmlns:a16="http://schemas.microsoft.com/office/drawing/2014/main" id="{8237D38F-3FD4-4753-9BA9-E27647014DA7}"/>
                  </a:ext>
                </a:extLst>
              </p:cNvPr>
              <p:cNvGrpSpPr/>
              <p:nvPr/>
            </p:nvGrpSpPr>
            <p:grpSpPr>
              <a:xfrm rot="10800000" flipH="1">
                <a:off x="2908886" y="3402589"/>
                <a:ext cx="1567652" cy="701909"/>
                <a:chOff x="1172511" y="2592577"/>
                <a:chExt cx="1567652" cy="701909"/>
              </a:xfrm>
            </p:grpSpPr>
            <p:sp>
              <p:nvSpPr>
                <p:cNvPr id="17" name="Google Shape;1481;p37">
                  <a:extLst>
                    <a:ext uri="{FF2B5EF4-FFF2-40B4-BE49-F238E27FC236}">
                      <a16:creationId xmlns:a16="http://schemas.microsoft.com/office/drawing/2014/main" id="{8027308A-E6EE-405C-AB9E-AC345CA733B0}"/>
                    </a:ext>
                  </a:extLst>
                </p:cNvPr>
                <p:cNvSpPr/>
                <p:nvPr/>
              </p:nvSpPr>
              <p:spPr>
                <a:xfrm rot="5400000">
                  <a:off x="1168245" y="2710055"/>
                  <a:ext cx="502846" cy="49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482;p37">
                  <a:extLst>
                    <a:ext uri="{FF2B5EF4-FFF2-40B4-BE49-F238E27FC236}">
                      <a16:creationId xmlns:a16="http://schemas.microsoft.com/office/drawing/2014/main" id="{FA6440B5-C73C-416F-A74D-77FCE0AC6D67}"/>
                    </a:ext>
                  </a:extLst>
                </p:cNvPr>
                <p:cNvSpPr/>
                <p:nvPr/>
              </p:nvSpPr>
              <p:spPr>
                <a:xfrm rot="5400000">
                  <a:off x="1813222" y="2367544"/>
                  <a:ext cx="701909" cy="115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" name="Google Shape;1483;p37">
                <a:extLst>
                  <a:ext uri="{FF2B5EF4-FFF2-40B4-BE49-F238E27FC236}">
                    <a16:creationId xmlns:a16="http://schemas.microsoft.com/office/drawing/2014/main" id="{AE798234-BA5B-4496-B1AA-6F195CBAC4B9}"/>
                  </a:ext>
                </a:extLst>
              </p:cNvPr>
              <p:cNvGrpSpPr/>
              <p:nvPr/>
            </p:nvGrpSpPr>
            <p:grpSpPr>
              <a:xfrm>
                <a:off x="2964607" y="3450054"/>
                <a:ext cx="1456211" cy="606972"/>
                <a:chOff x="3539287" y="3023413"/>
                <a:chExt cx="2835854" cy="1182030"/>
              </a:xfrm>
            </p:grpSpPr>
            <p:sp>
              <p:nvSpPr>
                <p:cNvPr id="15" name="Google Shape;1484;p37">
                  <a:extLst>
                    <a:ext uri="{FF2B5EF4-FFF2-40B4-BE49-F238E27FC236}">
                      <a16:creationId xmlns:a16="http://schemas.microsoft.com/office/drawing/2014/main" id="{E74FD6F8-C750-42C6-A142-82FAC52E5BD9}"/>
                    </a:ext>
                  </a:extLst>
                </p:cNvPr>
                <p:cNvSpPr/>
                <p:nvPr/>
              </p:nvSpPr>
              <p:spPr>
                <a:xfrm rot="5400000">
                  <a:off x="3520720" y="3191333"/>
                  <a:ext cx="837406" cy="800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85" h="35536" extrusionOk="0">
                      <a:moveTo>
                        <a:pt x="19218" y="0"/>
                      </a:moveTo>
                      <a:cubicBezTo>
                        <a:pt x="14317" y="0"/>
                        <a:pt x="9520" y="462"/>
                        <a:pt x="4813" y="1102"/>
                      </a:cubicBezTo>
                      <a:cubicBezTo>
                        <a:pt x="3055" y="8775"/>
                        <a:pt x="1" y="20454"/>
                        <a:pt x="5453" y="28722"/>
                      </a:cubicBezTo>
                      <a:cubicBezTo>
                        <a:pt x="8484" y="33314"/>
                        <a:pt x="13841" y="35535"/>
                        <a:pt x="19225" y="35535"/>
                      </a:cubicBezTo>
                      <a:cubicBezTo>
                        <a:pt x="24270" y="35535"/>
                        <a:pt x="29337" y="33586"/>
                        <a:pt x="32537" y="29810"/>
                      </a:cubicBezTo>
                      <a:cubicBezTo>
                        <a:pt x="37006" y="24521"/>
                        <a:pt x="37185" y="11307"/>
                        <a:pt x="36842" y="1594"/>
                      </a:cubicBezTo>
                      <a:cubicBezTo>
                        <a:pt x="31107" y="626"/>
                        <a:pt x="25237" y="0"/>
                        <a:pt x="192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485;p37">
                  <a:extLst>
                    <a:ext uri="{FF2B5EF4-FFF2-40B4-BE49-F238E27FC236}">
                      <a16:creationId xmlns:a16="http://schemas.microsoft.com/office/drawing/2014/main" id="{DEA19138-735F-48C7-B72D-AFE776AD1A01}"/>
                    </a:ext>
                  </a:extLst>
                </p:cNvPr>
                <p:cNvSpPr/>
                <p:nvPr/>
              </p:nvSpPr>
              <p:spPr>
                <a:xfrm rot="5400000">
                  <a:off x="4798201" y="2628502"/>
                  <a:ext cx="1182030" cy="197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8" h="87560" extrusionOk="0">
                      <a:moveTo>
                        <a:pt x="21712" y="1"/>
                      </a:moveTo>
                      <a:cubicBezTo>
                        <a:pt x="6812" y="1"/>
                        <a:pt x="0" y="34970"/>
                        <a:pt x="3534" y="44685"/>
                      </a:cubicBezTo>
                      <a:cubicBezTo>
                        <a:pt x="5277" y="49496"/>
                        <a:pt x="9523" y="58941"/>
                        <a:pt x="11534" y="68014"/>
                      </a:cubicBezTo>
                      <a:cubicBezTo>
                        <a:pt x="13217" y="75522"/>
                        <a:pt x="12875" y="82897"/>
                        <a:pt x="12324" y="86964"/>
                      </a:cubicBezTo>
                      <a:cubicBezTo>
                        <a:pt x="16763" y="86412"/>
                        <a:pt x="21247" y="86040"/>
                        <a:pt x="25850" y="86040"/>
                      </a:cubicBezTo>
                      <a:cubicBezTo>
                        <a:pt x="31795" y="86040"/>
                        <a:pt x="37590" y="86651"/>
                        <a:pt x="43281" y="87560"/>
                      </a:cubicBezTo>
                      <a:cubicBezTo>
                        <a:pt x="43176" y="85101"/>
                        <a:pt x="43057" y="83105"/>
                        <a:pt x="43057" y="81899"/>
                      </a:cubicBezTo>
                      <a:cubicBezTo>
                        <a:pt x="43057" y="74062"/>
                        <a:pt x="46931" y="60640"/>
                        <a:pt x="48405" y="54130"/>
                      </a:cubicBezTo>
                      <a:cubicBezTo>
                        <a:pt x="52487" y="35970"/>
                        <a:pt x="37173" y="543"/>
                        <a:pt x="22052" y="7"/>
                      </a:cubicBezTo>
                      <a:cubicBezTo>
                        <a:pt x="21938" y="3"/>
                        <a:pt x="21825" y="1"/>
                        <a:pt x="217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" name="Google Shape;1506;p37">
              <a:extLst>
                <a:ext uri="{FF2B5EF4-FFF2-40B4-BE49-F238E27FC236}">
                  <a16:creationId xmlns:a16="http://schemas.microsoft.com/office/drawing/2014/main" id="{E86326CA-F786-4D74-ADFA-5E4F327751F2}"/>
                </a:ext>
              </a:extLst>
            </p:cNvPr>
            <p:cNvGrpSpPr/>
            <p:nvPr/>
          </p:nvGrpSpPr>
          <p:grpSpPr>
            <a:xfrm>
              <a:off x="2303757" y="3422916"/>
              <a:ext cx="1270956" cy="814933"/>
              <a:chOff x="2955700" y="2820592"/>
              <a:chExt cx="1270956" cy="814933"/>
            </a:xfrm>
          </p:grpSpPr>
          <p:sp>
            <p:nvSpPr>
              <p:cNvPr id="40" name="Google Shape;1507;p37">
                <a:extLst>
                  <a:ext uri="{FF2B5EF4-FFF2-40B4-BE49-F238E27FC236}">
                    <a16:creationId xmlns:a16="http://schemas.microsoft.com/office/drawing/2014/main" id="{46CEB1D2-C72B-4590-A8DF-BF7D5F1B2C27}"/>
                  </a:ext>
                </a:extLst>
              </p:cNvPr>
              <p:cNvSpPr/>
              <p:nvPr/>
            </p:nvSpPr>
            <p:spPr>
              <a:xfrm>
                <a:off x="2955700" y="2820592"/>
                <a:ext cx="12708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Step 2</a:t>
                </a:r>
                <a:endParaRPr sz="2000" b="1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1" name="Google Shape;1508;p37">
                <a:extLst>
                  <a:ext uri="{FF2B5EF4-FFF2-40B4-BE49-F238E27FC236}">
                    <a16:creationId xmlns:a16="http://schemas.microsoft.com/office/drawing/2014/main" id="{5AB28029-F96B-44E7-A51C-99445821BFE4}"/>
                  </a:ext>
                </a:extLst>
              </p:cNvPr>
              <p:cNvSpPr txBox="1"/>
              <p:nvPr/>
            </p:nvSpPr>
            <p:spPr>
              <a:xfrm>
                <a:off x="2955856" y="3149224"/>
                <a:ext cx="12708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Modellazione del sistema</a:t>
                </a:r>
                <a:endParaRPr lang="it-IT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68EE6D60-AF14-4DDA-BE03-8DA329F32C48}"/>
              </a:ext>
            </a:extLst>
          </p:cNvPr>
          <p:cNvGrpSpPr/>
          <p:nvPr/>
        </p:nvGrpSpPr>
        <p:grpSpPr>
          <a:xfrm>
            <a:off x="4964883" y="3010660"/>
            <a:ext cx="1368000" cy="1874933"/>
            <a:chOff x="4964883" y="3010660"/>
            <a:chExt cx="1368000" cy="1874933"/>
          </a:xfrm>
        </p:grpSpPr>
        <p:grpSp>
          <p:nvGrpSpPr>
            <p:cNvPr id="26" name="Google Shape;1493;p37">
              <a:extLst>
                <a:ext uri="{FF2B5EF4-FFF2-40B4-BE49-F238E27FC236}">
                  <a16:creationId xmlns:a16="http://schemas.microsoft.com/office/drawing/2014/main" id="{5B071846-AA8A-411E-8C97-C66CC73F81F3}"/>
                </a:ext>
              </a:extLst>
            </p:cNvPr>
            <p:cNvGrpSpPr>
              <a:grpSpLocks noChangeAspect="1"/>
            </p:cNvGrpSpPr>
            <p:nvPr/>
          </p:nvGrpSpPr>
          <p:grpSpPr>
            <a:xfrm rot="20149990">
              <a:off x="4964883" y="4273078"/>
              <a:ext cx="1368000" cy="612515"/>
              <a:chOff x="6426124" y="3402589"/>
              <a:chExt cx="1567652" cy="701909"/>
            </a:xfrm>
          </p:grpSpPr>
          <p:grpSp>
            <p:nvGrpSpPr>
              <p:cNvPr id="27" name="Google Shape;1494;p37">
                <a:extLst>
                  <a:ext uri="{FF2B5EF4-FFF2-40B4-BE49-F238E27FC236}">
                    <a16:creationId xmlns:a16="http://schemas.microsoft.com/office/drawing/2014/main" id="{DEBF2C73-E03A-4285-A65C-7AF2CB02D4E3}"/>
                  </a:ext>
                </a:extLst>
              </p:cNvPr>
              <p:cNvGrpSpPr/>
              <p:nvPr/>
            </p:nvGrpSpPr>
            <p:grpSpPr>
              <a:xfrm rot="10800000" flipH="1">
                <a:off x="6426124" y="3402589"/>
                <a:ext cx="1567652" cy="701909"/>
                <a:chOff x="1172511" y="2592577"/>
                <a:chExt cx="1567652" cy="701909"/>
              </a:xfrm>
            </p:grpSpPr>
            <p:sp>
              <p:nvSpPr>
                <p:cNvPr id="31" name="Google Shape;1495;p37">
                  <a:extLst>
                    <a:ext uri="{FF2B5EF4-FFF2-40B4-BE49-F238E27FC236}">
                      <a16:creationId xmlns:a16="http://schemas.microsoft.com/office/drawing/2014/main" id="{1BB61DE6-59E1-49E1-A33A-7221F00F3ACE}"/>
                    </a:ext>
                  </a:extLst>
                </p:cNvPr>
                <p:cNvSpPr/>
                <p:nvPr/>
              </p:nvSpPr>
              <p:spPr>
                <a:xfrm rot="5400000">
                  <a:off x="1168245" y="2710055"/>
                  <a:ext cx="502846" cy="49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496;p37">
                  <a:extLst>
                    <a:ext uri="{FF2B5EF4-FFF2-40B4-BE49-F238E27FC236}">
                      <a16:creationId xmlns:a16="http://schemas.microsoft.com/office/drawing/2014/main" id="{CA992330-B96D-4990-9867-BE9E8A70A13B}"/>
                    </a:ext>
                  </a:extLst>
                </p:cNvPr>
                <p:cNvSpPr/>
                <p:nvPr/>
              </p:nvSpPr>
              <p:spPr>
                <a:xfrm rot="5400000">
                  <a:off x="1813222" y="2367544"/>
                  <a:ext cx="701909" cy="115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" name="Google Shape;1497;p37">
                <a:extLst>
                  <a:ext uri="{FF2B5EF4-FFF2-40B4-BE49-F238E27FC236}">
                    <a16:creationId xmlns:a16="http://schemas.microsoft.com/office/drawing/2014/main" id="{9E3FD000-7C7B-4D65-B583-735ABC2A7FBE}"/>
                  </a:ext>
                </a:extLst>
              </p:cNvPr>
              <p:cNvGrpSpPr/>
              <p:nvPr/>
            </p:nvGrpSpPr>
            <p:grpSpPr>
              <a:xfrm>
                <a:off x="6481845" y="3450054"/>
                <a:ext cx="1456211" cy="606972"/>
                <a:chOff x="3539287" y="3023413"/>
                <a:chExt cx="2835854" cy="1182030"/>
              </a:xfrm>
            </p:grpSpPr>
            <p:sp>
              <p:nvSpPr>
                <p:cNvPr id="29" name="Google Shape;1498;p37">
                  <a:extLst>
                    <a:ext uri="{FF2B5EF4-FFF2-40B4-BE49-F238E27FC236}">
                      <a16:creationId xmlns:a16="http://schemas.microsoft.com/office/drawing/2014/main" id="{DA2988D6-0949-4427-9522-689C5CD51F5F}"/>
                    </a:ext>
                  </a:extLst>
                </p:cNvPr>
                <p:cNvSpPr/>
                <p:nvPr/>
              </p:nvSpPr>
              <p:spPr>
                <a:xfrm rot="5400000">
                  <a:off x="3520720" y="3191333"/>
                  <a:ext cx="837406" cy="800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85" h="35536" extrusionOk="0">
                      <a:moveTo>
                        <a:pt x="19218" y="0"/>
                      </a:moveTo>
                      <a:cubicBezTo>
                        <a:pt x="14317" y="0"/>
                        <a:pt x="9520" y="462"/>
                        <a:pt x="4813" y="1102"/>
                      </a:cubicBezTo>
                      <a:cubicBezTo>
                        <a:pt x="3055" y="8775"/>
                        <a:pt x="1" y="20454"/>
                        <a:pt x="5453" y="28722"/>
                      </a:cubicBezTo>
                      <a:cubicBezTo>
                        <a:pt x="8484" y="33314"/>
                        <a:pt x="13841" y="35535"/>
                        <a:pt x="19225" y="35535"/>
                      </a:cubicBezTo>
                      <a:cubicBezTo>
                        <a:pt x="24270" y="35535"/>
                        <a:pt x="29337" y="33586"/>
                        <a:pt x="32537" y="29810"/>
                      </a:cubicBezTo>
                      <a:cubicBezTo>
                        <a:pt x="37006" y="24521"/>
                        <a:pt x="37185" y="11307"/>
                        <a:pt x="36842" y="1594"/>
                      </a:cubicBezTo>
                      <a:cubicBezTo>
                        <a:pt x="31107" y="626"/>
                        <a:pt x="25237" y="0"/>
                        <a:pt x="1921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499;p37">
                  <a:extLst>
                    <a:ext uri="{FF2B5EF4-FFF2-40B4-BE49-F238E27FC236}">
                      <a16:creationId xmlns:a16="http://schemas.microsoft.com/office/drawing/2014/main" id="{11F58D04-D711-4571-8821-D1ED4D7C7FCB}"/>
                    </a:ext>
                  </a:extLst>
                </p:cNvPr>
                <p:cNvSpPr/>
                <p:nvPr/>
              </p:nvSpPr>
              <p:spPr>
                <a:xfrm rot="5400000">
                  <a:off x="4798201" y="2628502"/>
                  <a:ext cx="1182030" cy="197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8" h="87560" extrusionOk="0">
                      <a:moveTo>
                        <a:pt x="21712" y="1"/>
                      </a:moveTo>
                      <a:cubicBezTo>
                        <a:pt x="6812" y="1"/>
                        <a:pt x="0" y="34970"/>
                        <a:pt x="3534" y="44685"/>
                      </a:cubicBezTo>
                      <a:cubicBezTo>
                        <a:pt x="5277" y="49496"/>
                        <a:pt x="9523" y="58941"/>
                        <a:pt x="11534" y="68014"/>
                      </a:cubicBezTo>
                      <a:cubicBezTo>
                        <a:pt x="13217" y="75522"/>
                        <a:pt x="12875" y="82897"/>
                        <a:pt x="12324" y="86964"/>
                      </a:cubicBezTo>
                      <a:cubicBezTo>
                        <a:pt x="16763" y="86412"/>
                        <a:pt x="21247" y="86040"/>
                        <a:pt x="25850" y="86040"/>
                      </a:cubicBezTo>
                      <a:cubicBezTo>
                        <a:pt x="31795" y="86040"/>
                        <a:pt x="37590" y="86651"/>
                        <a:pt x="43281" y="87560"/>
                      </a:cubicBezTo>
                      <a:cubicBezTo>
                        <a:pt x="43176" y="85101"/>
                        <a:pt x="43057" y="83105"/>
                        <a:pt x="43057" y="81899"/>
                      </a:cubicBezTo>
                      <a:cubicBezTo>
                        <a:pt x="43057" y="74062"/>
                        <a:pt x="46931" y="60640"/>
                        <a:pt x="48405" y="54130"/>
                      </a:cubicBezTo>
                      <a:cubicBezTo>
                        <a:pt x="52487" y="35970"/>
                        <a:pt x="37173" y="543"/>
                        <a:pt x="22052" y="7"/>
                      </a:cubicBezTo>
                      <a:cubicBezTo>
                        <a:pt x="21938" y="3"/>
                        <a:pt x="21825" y="1"/>
                        <a:pt x="2171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" name="Google Shape;1509;p37">
              <a:extLst>
                <a:ext uri="{FF2B5EF4-FFF2-40B4-BE49-F238E27FC236}">
                  <a16:creationId xmlns:a16="http://schemas.microsoft.com/office/drawing/2014/main" id="{4D2A5EB0-2684-4107-B4F8-E179BFB46E94}"/>
                </a:ext>
              </a:extLst>
            </p:cNvPr>
            <p:cNvGrpSpPr/>
            <p:nvPr/>
          </p:nvGrpSpPr>
          <p:grpSpPr>
            <a:xfrm>
              <a:off x="4971422" y="3010660"/>
              <a:ext cx="1348465" cy="1168396"/>
              <a:chOff x="6930263" y="2820592"/>
              <a:chExt cx="1120278" cy="814951"/>
            </a:xfrm>
          </p:grpSpPr>
          <p:sp>
            <p:nvSpPr>
              <p:cNvPr id="43" name="Google Shape;1510;p37">
                <a:extLst>
                  <a:ext uri="{FF2B5EF4-FFF2-40B4-BE49-F238E27FC236}">
                    <a16:creationId xmlns:a16="http://schemas.microsoft.com/office/drawing/2014/main" id="{7EBEB80E-F5EC-45C7-9AD7-B0B5A1431CB1}"/>
                  </a:ext>
                </a:extLst>
              </p:cNvPr>
              <p:cNvSpPr/>
              <p:nvPr/>
            </p:nvSpPr>
            <p:spPr>
              <a:xfrm>
                <a:off x="6930263" y="2820592"/>
                <a:ext cx="11202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accent5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Step 4</a:t>
                </a:r>
                <a:endParaRPr sz="2000" b="1" dirty="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4" name="Google Shape;1511;p37">
                <a:extLst>
                  <a:ext uri="{FF2B5EF4-FFF2-40B4-BE49-F238E27FC236}">
                    <a16:creationId xmlns:a16="http://schemas.microsoft.com/office/drawing/2014/main" id="{8F59D63E-72C7-47A1-9604-0D53D6226A6E}"/>
                  </a:ext>
                </a:extLst>
              </p:cNvPr>
              <p:cNvSpPr txBox="1"/>
              <p:nvPr/>
            </p:nvSpPr>
            <p:spPr>
              <a:xfrm>
                <a:off x="6930341" y="3149243"/>
                <a:ext cx="11202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 err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Rimodellazione</a:t>
                </a:r>
                <a:r>
                  <a:rPr lang="it-IT" sz="1200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del sistema tenendo conto dei rischi</a:t>
                </a:r>
                <a:endParaRPr lang="it-IT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8B655496-8D0A-4D25-9865-E2A2AADD3255}"/>
              </a:ext>
            </a:extLst>
          </p:cNvPr>
          <p:cNvGrpSpPr/>
          <p:nvPr/>
        </p:nvGrpSpPr>
        <p:grpSpPr>
          <a:xfrm>
            <a:off x="6485115" y="3843548"/>
            <a:ext cx="1654267" cy="1351827"/>
            <a:chOff x="6485115" y="3843548"/>
            <a:chExt cx="1654267" cy="1351827"/>
          </a:xfrm>
        </p:grpSpPr>
        <p:grpSp>
          <p:nvGrpSpPr>
            <p:cNvPr id="45" name="Google Shape;1472;p37">
              <a:extLst>
                <a:ext uri="{FF2B5EF4-FFF2-40B4-BE49-F238E27FC236}">
                  <a16:creationId xmlns:a16="http://schemas.microsoft.com/office/drawing/2014/main" id="{792732A6-45F8-4366-9144-35BB7D3C5745}"/>
                </a:ext>
              </a:extLst>
            </p:cNvPr>
            <p:cNvGrpSpPr>
              <a:grpSpLocks noChangeAspect="1"/>
            </p:cNvGrpSpPr>
            <p:nvPr/>
          </p:nvGrpSpPr>
          <p:grpSpPr>
            <a:xfrm rot="1616866">
              <a:off x="6485115" y="4582860"/>
              <a:ext cx="1368000" cy="612515"/>
              <a:chOff x="1172511" y="2592577"/>
              <a:chExt cx="1567652" cy="701909"/>
            </a:xfrm>
          </p:grpSpPr>
          <p:grpSp>
            <p:nvGrpSpPr>
              <p:cNvPr id="46" name="Google Shape;1473;p37">
                <a:extLst>
                  <a:ext uri="{FF2B5EF4-FFF2-40B4-BE49-F238E27FC236}">
                    <a16:creationId xmlns:a16="http://schemas.microsoft.com/office/drawing/2014/main" id="{B1F657F8-3138-40CE-BBB3-E52A035BFC31}"/>
                  </a:ext>
                </a:extLst>
              </p:cNvPr>
              <p:cNvGrpSpPr/>
              <p:nvPr/>
            </p:nvGrpSpPr>
            <p:grpSpPr>
              <a:xfrm>
                <a:off x="1172511" y="2592577"/>
                <a:ext cx="1567652" cy="701909"/>
                <a:chOff x="1172511" y="2592577"/>
                <a:chExt cx="1567652" cy="701909"/>
              </a:xfrm>
            </p:grpSpPr>
            <p:sp>
              <p:nvSpPr>
                <p:cNvPr id="50" name="Google Shape;1474;p37">
                  <a:extLst>
                    <a:ext uri="{FF2B5EF4-FFF2-40B4-BE49-F238E27FC236}">
                      <a16:creationId xmlns:a16="http://schemas.microsoft.com/office/drawing/2014/main" id="{FF143B1F-2682-419F-95F8-9F3140602B20}"/>
                    </a:ext>
                  </a:extLst>
                </p:cNvPr>
                <p:cNvSpPr/>
                <p:nvPr/>
              </p:nvSpPr>
              <p:spPr>
                <a:xfrm rot="5400000">
                  <a:off x="1168245" y="2710055"/>
                  <a:ext cx="502846" cy="49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475;p37">
                  <a:extLst>
                    <a:ext uri="{FF2B5EF4-FFF2-40B4-BE49-F238E27FC236}">
                      <a16:creationId xmlns:a16="http://schemas.microsoft.com/office/drawing/2014/main" id="{DCC78900-1FE3-419C-BF19-169E9A2921BD}"/>
                    </a:ext>
                  </a:extLst>
                </p:cNvPr>
                <p:cNvSpPr/>
                <p:nvPr/>
              </p:nvSpPr>
              <p:spPr>
                <a:xfrm rot="5400000">
                  <a:off x="1813222" y="2367544"/>
                  <a:ext cx="701909" cy="115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" name="Google Shape;1476;p37">
                <a:extLst>
                  <a:ext uri="{FF2B5EF4-FFF2-40B4-BE49-F238E27FC236}">
                    <a16:creationId xmlns:a16="http://schemas.microsoft.com/office/drawing/2014/main" id="{2C08EAF8-5BCF-4716-ACDA-CA5E628BC749}"/>
                  </a:ext>
                </a:extLst>
              </p:cNvPr>
              <p:cNvGrpSpPr/>
              <p:nvPr/>
            </p:nvGrpSpPr>
            <p:grpSpPr>
              <a:xfrm>
                <a:off x="1205944" y="2640041"/>
                <a:ext cx="1456361" cy="607035"/>
                <a:chOff x="1205944" y="2640041"/>
                <a:chExt cx="1456361" cy="607035"/>
              </a:xfrm>
            </p:grpSpPr>
            <p:sp>
              <p:nvSpPr>
                <p:cNvPr id="48" name="Google Shape;1477;p37">
                  <a:extLst>
                    <a:ext uri="{FF2B5EF4-FFF2-40B4-BE49-F238E27FC236}">
                      <a16:creationId xmlns:a16="http://schemas.microsoft.com/office/drawing/2014/main" id="{60B47E2F-3C61-4400-8586-CD0E0F989141}"/>
                    </a:ext>
                  </a:extLst>
                </p:cNvPr>
                <p:cNvSpPr/>
                <p:nvPr/>
              </p:nvSpPr>
              <p:spPr>
                <a:xfrm rot="5400000">
                  <a:off x="1202255" y="2743481"/>
                  <a:ext cx="434842" cy="42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478;p37">
                  <a:extLst>
                    <a:ext uri="{FF2B5EF4-FFF2-40B4-BE49-F238E27FC236}">
                      <a16:creationId xmlns:a16="http://schemas.microsoft.com/office/drawing/2014/main" id="{813E65D6-AE02-4C8F-9998-5338780FB179}"/>
                    </a:ext>
                  </a:extLst>
                </p:cNvPr>
                <p:cNvSpPr/>
                <p:nvPr/>
              </p:nvSpPr>
              <p:spPr>
                <a:xfrm rot="5400000">
                  <a:off x="1860654" y="2445425"/>
                  <a:ext cx="607035" cy="996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" name="Google Shape;1500;p37">
              <a:extLst>
                <a:ext uri="{FF2B5EF4-FFF2-40B4-BE49-F238E27FC236}">
                  <a16:creationId xmlns:a16="http://schemas.microsoft.com/office/drawing/2014/main" id="{3455C381-5831-46BE-9215-DF30C8062BE2}"/>
                </a:ext>
              </a:extLst>
            </p:cNvPr>
            <p:cNvGrpSpPr/>
            <p:nvPr/>
          </p:nvGrpSpPr>
          <p:grpSpPr>
            <a:xfrm>
              <a:off x="6868263" y="3843548"/>
              <a:ext cx="1271119" cy="814982"/>
              <a:chOff x="965500" y="2820567"/>
              <a:chExt cx="1271119" cy="814982"/>
            </a:xfrm>
          </p:grpSpPr>
          <p:sp>
            <p:nvSpPr>
              <p:cNvPr id="53" name="Google Shape;1501;p37">
                <a:extLst>
                  <a:ext uri="{FF2B5EF4-FFF2-40B4-BE49-F238E27FC236}">
                    <a16:creationId xmlns:a16="http://schemas.microsoft.com/office/drawing/2014/main" id="{027A36C0-EA7D-4D8B-82A2-607297000864}"/>
                  </a:ext>
                </a:extLst>
              </p:cNvPr>
              <p:cNvSpPr/>
              <p:nvPr/>
            </p:nvSpPr>
            <p:spPr>
              <a:xfrm>
                <a:off x="965500" y="2820567"/>
                <a:ext cx="12711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accent5">
                        <a:lumMod val="75000"/>
                      </a:schemeClr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Step 5 </a:t>
                </a:r>
                <a:endParaRPr sz="2000" b="1" dirty="0">
                  <a:solidFill>
                    <a:schemeClr val="accent5">
                      <a:lumMod val="75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4" name="Google Shape;1502;p37">
                <a:extLst>
                  <a:ext uri="{FF2B5EF4-FFF2-40B4-BE49-F238E27FC236}">
                    <a16:creationId xmlns:a16="http://schemas.microsoft.com/office/drawing/2014/main" id="{60941F76-A71E-4361-91F9-6A1339F2FE00}"/>
                  </a:ext>
                </a:extLst>
              </p:cNvPr>
              <p:cNvSpPr txBox="1"/>
              <p:nvPr/>
            </p:nvSpPr>
            <p:spPr>
              <a:xfrm>
                <a:off x="965519" y="3149249"/>
                <a:ext cx="12711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Implementazione</a:t>
                </a:r>
                <a:endParaRPr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823174EA-ADB4-42BB-8E14-495AB0D40E94}"/>
              </a:ext>
            </a:extLst>
          </p:cNvPr>
          <p:cNvGrpSpPr/>
          <p:nvPr/>
        </p:nvGrpSpPr>
        <p:grpSpPr>
          <a:xfrm>
            <a:off x="8061567" y="3908843"/>
            <a:ext cx="1427631" cy="1402165"/>
            <a:chOff x="8061567" y="3908843"/>
            <a:chExt cx="1427631" cy="1402165"/>
          </a:xfrm>
        </p:grpSpPr>
        <p:grpSp>
          <p:nvGrpSpPr>
            <p:cNvPr id="55" name="Google Shape;1493;p37">
              <a:extLst>
                <a:ext uri="{FF2B5EF4-FFF2-40B4-BE49-F238E27FC236}">
                  <a16:creationId xmlns:a16="http://schemas.microsoft.com/office/drawing/2014/main" id="{35BCDBB2-7E1B-4148-80C5-B9E6FC4C7BE0}"/>
                </a:ext>
              </a:extLst>
            </p:cNvPr>
            <p:cNvGrpSpPr>
              <a:grpSpLocks noChangeAspect="1"/>
            </p:cNvGrpSpPr>
            <p:nvPr/>
          </p:nvGrpSpPr>
          <p:grpSpPr>
            <a:xfrm rot="20737292">
              <a:off x="8061567" y="4698493"/>
              <a:ext cx="1368000" cy="612515"/>
              <a:chOff x="6426124" y="3402589"/>
              <a:chExt cx="1567652" cy="701909"/>
            </a:xfrm>
          </p:grpSpPr>
          <p:grpSp>
            <p:nvGrpSpPr>
              <p:cNvPr id="56" name="Google Shape;1494;p37">
                <a:extLst>
                  <a:ext uri="{FF2B5EF4-FFF2-40B4-BE49-F238E27FC236}">
                    <a16:creationId xmlns:a16="http://schemas.microsoft.com/office/drawing/2014/main" id="{1B73D392-72C6-4383-BA1D-054AC70BBCE7}"/>
                  </a:ext>
                </a:extLst>
              </p:cNvPr>
              <p:cNvGrpSpPr/>
              <p:nvPr/>
            </p:nvGrpSpPr>
            <p:grpSpPr>
              <a:xfrm rot="10800000" flipH="1">
                <a:off x="6426124" y="3402589"/>
                <a:ext cx="1567652" cy="701909"/>
                <a:chOff x="1172511" y="2592577"/>
                <a:chExt cx="1567652" cy="701909"/>
              </a:xfrm>
            </p:grpSpPr>
            <p:sp>
              <p:nvSpPr>
                <p:cNvPr id="60" name="Google Shape;1495;p37">
                  <a:extLst>
                    <a:ext uri="{FF2B5EF4-FFF2-40B4-BE49-F238E27FC236}">
                      <a16:creationId xmlns:a16="http://schemas.microsoft.com/office/drawing/2014/main" id="{BD1BC86A-9B84-4858-89F6-78CDBFA9BDDB}"/>
                    </a:ext>
                  </a:extLst>
                </p:cNvPr>
                <p:cNvSpPr/>
                <p:nvPr/>
              </p:nvSpPr>
              <p:spPr>
                <a:xfrm rot="5400000">
                  <a:off x="1168245" y="2710055"/>
                  <a:ext cx="502846" cy="49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1496;p37">
                  <a:extLst>
                    <a:ext uri="{FF2B5EF4-FFF2-40B4-BE49-F238E27FC236}">
                      <a16:creationId xmlns:a16="http://schemas.microsoft.com/office/drawing/2014/main" id="{DC560C37-5AF5-4E25-9D19-6060395920EC}"/>
                    </a:ext>
                  </a:extLst>
                </p:cNvPr>
                <p:cNvSpPr/>
                <p:nvPr/>
              </p:nvSpPr>
              <p:spPr>
                <a:xfrm rot="5400000">
                  <a:off x="1813222" y="2367544"/>
                  <a:ext cx="701909" cy="115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" name="Google Shape;1497;p37">
                <a:extLst>
                  <a:ext uri="{FF2B5EF4-FFF2-40B4-BE49-F238E27FC236}">
                    <a16:creationId xmlns:a16="http://schemas.microsoft.com/office/drawing/2014/main" id="{1E5A1D35-167F-4328-9347-06B1351B4420}"/>
                  </a:ext>
                </a:extLst>
              </p:cNvPr>
              <p:cNvGrpSpPr/>
              <p:nvPr/>
            </p:nvGrpSpPr>
            <p:grpSpPr>
              <a:xfrm>
                <a:off x="6481845" y="3450054"/>
                <a:ext cx="1456211" cy="606972"/>
                <a:chOff x="3539287" y="3023413"/>
                <a:chExt cx="2835854" cy="1182030"/>
              </a:xfrm>
            </p:grpSpPr>
            <p:sp>
              <p:nvSpPr>
                <p:cNvPr id="58" name="Google Shape;1498;p37">
                  <a:extLst>
                    <a:ext uri="{FF2B5EF4-FFF2-40B4-BE49-F238E27FC236}">
                      <a16:creationId xmlns:a16="http://schemas.microsoft.com/office/drawing/2014/main" id="{FACB2EC6-0930-4D19-B24C-C61B95324A09}"/>
                    </a:ext>
                  </a:extLst>
                </p:cNvPr>
                <p:cNvSpPr/>
                <p:nvPr/>
              </p:nvSpPr>
              <p:spPr>
                <a:xfrm rot="5400000">
                  <a:off x="3520720" y="3191333"/>
                  <a:ext cx="837406" cy="800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85" h="35536" extrusionOk="0">
                      <a:moveTo>
                        <a:pt x="19218" y="0"/>
                      </a:moveTo>
                      <a:cubicBezTo>
                        <a:pt x="14317" y="0"/>
                        <a:pt x="9520" y="462"/>
                        <a:pt x="4813" y="1102"/>
                      </a:cubicBezTo>
                      <a:cubicBezTo>
                        <a:pt x="3055" y="8775"/>
                        <a:pt x="1" y="20454"/>
                        <a:pt x="5453" y="28722"/>
                      </a:cubicBezTo>
                      <a:cubicBezTo>
                        <a:pt x="8484" y="33314"/>
                        <a:pt x="13841" y="35535"/>
                        <a:pt x="19225" y="35535"/>
                      </a:cubicBezTo>
                      <a:cubicBezTo>
                        <a:pt x="24270" y="35535"/>
                        <a:pt x="29337" y="33586"/>
                        <a:pt x="32537" y="29810"/>
                      </a:cubicBezTo>
                      <a:cubicBezTo>
                        <a:pt x="37006" y="24521"/>
                        <a:pt x="37185" y="11307"/>
                        <a:pt x="36842" y="1594"/>
                      </a:cubicBezTo>
                      <a:cubicBezTo>
                        <a:pt x="31107" y="626"/>
                        <a:pt x="25237" y="0"/>
                        <a:pt x="19218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1499;p37">
                  <a:extLst>
                    <a:ext uri="{FF2B5EF4-FFF2-40B4-BE49-F238E27FC236}">
                      <a16:creationId xmlns:a16="http://schemas.microsoft.com/office/drawing/2014/main" id="{C7BB1721-C5E0-4D1D-8C33-119F3711E218}"/>
                    </a:ext>
                  </a:extLst>
                </p:cNvPr>
                <p:cNvSpPr/>
                <p:nvPr/>
              </p:nvSpPr>
              <p:spPr>
                <a:xfrm rot="5400000">
                  <a:off x="4798201" y="2628502"/>
                  <a:ext cx="1182030" cy="197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8" h="87560" extrusionOk="0">
                      <a:moveTo>
                        <a:pt x="21712" y="1"/>
                      </a:moveTo>
                      <a:cubicBezTo>
                        <a:pt x="6812" y="1"/>
                        <a:pt x="0" y="34970"/>
                        <a:pt x="3534" y="44685"/>
                      </a:cubicBezTo>
                      <a:cubicBezTo>
                        <a:pt x="5277" y="49496"/>
                        <a:pt x="9523" y="58941"/>
                        <a:pt x="11534" y="68014"/>
                      </a:cubicBezTo>
                      <a:cubicBezTo>
                        <a:pt x="13217" y="75522"/>
                        <a:pt x="12875" y="82897"/>
                        <a:pt x="12324" y="86964"/>
                      </a:cubicBezTo>
                      <a:cubicBezTo>
                        <a:pt x="16763" y="86412"/>
                        <a:pt x="21247" y="86040"/>
                        <a:pt x="25850" y="86040"/>
                      </a:cubicBezTo>
                      <a:cubicBezTo>
                        <a:pt x="31795" y="86040"/>
                        <a:pt x="37590" y="86651"/>
                        <a:pt x="43281" y="87560"/>
                      </a:cubicBezTo>
                      <a:cubicBezTo>
                        <a:pt x="43176" y="85101"/>
                        <a:pt x="43057" y="83105"/>
                        <a:pt x="43057" y="81899"/>
                      </a:cubicBezTo>
                      <a:cubicBezTo>
                        <a:pt x="43057" y="74062"/>
                        <a:pt x="46931" y="60640"/>
                        <a:pt x="48405" y="54130"/>
                      </a:cubicBezTo>
                      <a:cubicBezTo>
                        <a:pt x="52487" y="35970"/>
                        <a:pt x="37173" y="543"/>
                        <a:pt x="22052" y="7"/>
                      </a:cubicBezTo>
                      <a:cubicBezTo>
                        <a:pt x="21938" y="3"/>
                        <a:pt x="21825" y="1"/>
                        <a:pt x="21712" y="1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" name="Google Shape;1500;p37">
              <a:extLst>
                <a:ext uri="{FF2B5EF4-FFF2-40B4-BE49-F238E27FC236}">
                  <a16:creationId xmlns:a16="http://schemas.microsoft.com/office/drawing/2014/main" id="{40FCC007-345D-42E0-A01B-9CD945C87620}"/>
                </a:ext>
              </a:extLst>
            </p:cNvPr>
            <p:cNvGrpSpPr/>
            <p:nvPr/>
          </p:nvGrpSpPr>
          <p:grpSpPr>
            <a:xfrm>
              <a:off x="8218079" y="3908843"/>
              <a:ext cx="1271119" cy="814982"/>
              <a:chOff x="965500" y="2820567"/>
              <a:chExt cx="1271119" cy="814982"/>
            </a:xfrm>
          </p:grpSpPr>
          <p:sp>
            <p:nvSpPr>
              <p:cNvPr id="63" name="Google Shape;1501;p37">
                <a:extLst>
                  <a:ext uri="{FF2B5EF4-FFF2-40B4-BE49-F238E27FC236}">
                    <a16:creationId xmlns:a16="http://schemas.microsoft.com/office/drawing/2014/main" id="{6580A19C-F10B-46CC-8535-A560C5236E76}"/>
                  </a:ext>
                </a:extLst>
              </p:cNvPr>
              <p:cNvSpPr/>
              <p:nvPr/>
            </p:nvSpPr>
            <p:spPr>
              <a:xfrm>
                <a:off x="965500" y="2820567"/>
                <a:ext cx="12711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accent6">
                        <a:lumMod val="75000"/>
                      </a:schemeClr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Step 6</a:t>
                </a:r>
                <a:r>
                  <a:rPr lang="en" dirty="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 </a:t>
                </a:r>
                <a:endParaRPr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4" name="Google Shape;1502;p37">
                <a:extLst>
                  <a:ext uri="{FF2B5EF4-FFF2-40B4-BE49-F238E27FC236}">
                    <a16:creationId xmlns:a16="http://schemas.microsoft.com/office/drawing/2014/main" id="{655BD4FE-F5C0-4D93-855C-96D0549A6D88}"/>
                  </a:ext>
                </a:extLst>
              </p:cNvPr>
              <p:cNvSpPr txBox="1"/>
              <p:nvPr/>
            </p:nvSpPr>
            <p:spPr>
              <a:xfrm>
                <a:off x="965519" y="3149249"/>
                <a:ext cx="12711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Testing</a:t>
                </a:r>
                <a:endParaRPr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4580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EEF99-3C8D-4EDC-96A7-A40B0AB2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FD9416-C333-47FD-8157-F091F426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Nella progettazione e nello sviluppo abbiamo incontrato alcune problematiche, quali:</a:t>
            </a:r>
          </a:p>
          <a:p>
            <a:pPr lvl="1"/>
            <a:r>
              <a:rPr lang="it-IT" dirty="0"/>
              <a:t>La difficoltà nel gestire le stringhe in </a:t>
            </a:r>
            <a:r>
              <a:rPr lang="it-IT" dirty="0" err="1"/>
              <a:t>Solidity</a:t>
            </a:r>
            <a:r>
              <a:rPr lang="it-IT" dirty="0"/>
              <a:t>, per la quale ci si dovrebbe appoggiare ad una libreria esterna;</a:t>
            </a:r>
          </a:p>
          <a:p>
            <a:pPr lvl="1"/>
            <a:r>
              <a:rPr lang="it-IT" dirty="0"/>
              <a:t>La divisione delle funzioni nei vari Smart </a:t>
            </a:r>
            <a:r>
              <a:rPr lang="it-IT" dirty="0" err="1"/>
              <a:t>Contract</a:t>
            </a:r>
            <a:r>
              <a:rPr lang="it-IT" dirty="0"/>
              <a:t> (uno per ruolo), in quanto molte erano relative a più di un ruolo;</a:t>
            </a:r>
          </a:p>
          <a:p>
            <a:pPr lvl="1"/>
            <a:r>
              <a:rPr lang="it-IT" dirty="0"/>
              <a:t>La difficoltà nel creare account che siano persistenti e non vengano ricreati ogni volta che si esegue il </a:t>
            </a:r>
            <a:r>
              <a:rPr lang="it-IT" dirty="0" err="1"/>
              <a:t>deploy</a:t>
            </a:r>
            <a:r>
              <a:rPr lang="it-IT" dirty="0"/>
              <a:t> degli Smart </a:t>
            </a:r>
            <a:r>
              <a:rPr lang="it-IT" dirty="0" err="1"/>
              <a:t>Contract</a:t>
            </a:r>
            <a:r>
              <a:rPr lang="it-IT" dirty="0"/>
              <a:t>;</a:t>
            </a:r>
          </a:p>
          <a:p>
            <a:pPr lvl="1"/>
            <a:r>
              <a:rPr lang="it-IT" dirty="0"/>
              <a:t>La gestione delle «sessioni», ovvero di non lasciare i vari account sempre sbloccati, ma di procedere al loro sblocco solo quando l’utente esegue il login.</a:t>
            </a:r>
          </a:p>
        </p:txBody>
      </p:sp>
    </p:spTree>
    <p:extLst>
      <p:ext uri="{BB962C8B-B14F-4D97-AF65-F5344CB8AC3E}">
        <p14:creationId xmlns:p14="http://schemas.microsoft.com/office/powerpoint/2010/main" val="8268194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65B36B-53AD-4B55-A4E1-935698CE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principi che abbiamo seguito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31F99B-F901-42EF-8E81-5E1F4063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Abbiamo deciso di implementare le seguenti linee guida.</a:t>
            </a:r>
          </a:p>
          <a:p>
            <a:pPr lvl="1"/>
            <a:r>
              <a:rPr lang="it-IT" dirty="0"/>
              <a:t>Minimi privilegi (OWASP);</a:t>
            </a:r>
          </a:p>
          <a:p>
            <a:pPr lvl="1"/>
            <a:r>
              <a:rPr lang="it-IT" dirty="0"/>
              <a:t>Separazione dei compiti (OWASP);</a:t>
            </a:r>
          </a:p>
          <a:p>
            <a:pPr lvl="1"/>
            <a:r>
              <a:rPr lang="it-IT" dirty="0"/>
              <a:t>KISS (OWASP);</a:t>
            </a:r>
          </a:p>
          <a:p>
            <a:pPr lvl="1"/>
            <a:r>
              <a:rPr lang="it-IT" dirty="0"/>
              <a:t>Non fidarsi dei servizi esterni (OWASP);</a:t>
            </a:r>
          </a:p>
          <a:p>
            <a:pPr lvl="1"/>
            <a:r>
              <a:rPr lang="it-IT" dirty="0"/>
              <a:t>Bilanciare sicurezza ed usabilità (SOMERVILLE);</a:t>
            </a:r>
          </a:p>
          <a:p>
            <a:pPr lvl="1"/>
            <a:r>
              <a:rPr lang="it-IT" dirty="0"/>
              <a:t>Sanificare gli input.</a:t>
            </a:r>
          </a:p>
          <a:p>
            <a:r>
              <a:rPr lang="it-IT" dirty="0"/>
              <a:t>Nelle slide successive indicheremo come.</a:t>
            </a:r>
          </a:p>
        </p:txBody>
      </p:sp>
    </p:spTree>
    <p:extLst>
      <p:ext uri="{BB962C8B-B14F-4D97-AF65-F5344CB8AC3E}">
        <p14:creationId xmlns:p14="http://schemas.microsoft.com/office/powerpoint/2010/main" val="211916111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24B160-0540-455C-A967-30706FE8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Minimi privilegi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F5D1DF-1D4C-4A85-B6DE-5575879A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Uno dei principi di base della sicurezza delle informazioni è quello del privilegio minimo o, in inglese, </a:t>
            </a:r>
            <a:r>
              <a:rPr lang="it-IT" dirty="0" err="1"/>
              <a:t>principle</a:t>
            </a:r>
            <a:r>
              <a:rPr lang="it-IT" dirty="0"/>
              <a:t> of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/>
              <a:t>privilege</a:t>
            </a:r>
            <a:r>
              <a:rPr lang="it-IT" dirty="0"/>
              <a:t> (POLP), secondo cui ogni utente, programma o processo in esecuzione in un sistema (ma il principio vale anche per i dispositivi connessi) dovrebbe avere solo i privilegi minimi necessari per eseguire le proprie mansioni o la sua funzione.</a:t>
            </a:r>
          </a:p>
          <a:p>
            <a:r>
              <a:rPr lang="it-IT" dirty="0"/>
              <a:t>In applicazione di questo principio, gli utenti del nostro programma sono divisi per ruoli:</a:t>
            </a:r>
          </a:p>
          <a:p>
            <a:pPr lvl="1"/>
            <a:r>
              <a:rPr lang="it-IT" dirty="0"/>
              <a:t>Consumatore;</a:t>
            </a:r>
          </a:p>
          <a:p>
            <a:pPr lvl="1"/>
            <a:r>
              <a:rPr lang="it-IT" dirty="0"/>
              <a:t>Trasformatore;</a:t>
            </a:r>
          </a:p>
          <a:p>
            <a:pPr lvl="1"/>
            <a:r>
              <a:rPr lang="it-IT" dirty="0"/>
              <a:t>Produttore.</a:t>
            </a:r>
          </a:p>
        </p:txBody>
      </p:sp>
    </p:spTree>
    <p:extLst>
      <p:ext uri="{BB962C8B-B14F-4D97-AF65-F5344CB8AC3E}">
        <p14:creationId xmlns:p14="http://schemas.microsoft.com/office/powerpoint/2010/main" val="38271470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70379F-FFE9-4E9A-A4F4-F9D8FF25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Separazione dei compiti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DAE863-29CC-4A11-9102-013151E22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4981"/>
            <a:ext cx="8596668" cy="3880773"/>
          </a:xfrm>
        </p:spPr>
        <p:txBody>
          <a:bodyPr/>
          <a:lstStyle/>
          <a:p>
            <a:r>
              <a:rPr lang="it-IT" dirty="0"/>
              <a:t>L’obiettivo è quello di ridurre la possibilità che un utente, programma o processo in esecuzione in un sistema possa svolgere più parti di un certo processo.</a:t>
            </a:r>
          </a:p>
          <a:p>
            <a:r>
              <a:rPr lang="it-IT" dirty="0"/>
              <a:t>Per fare ciò noi abbiamo reso possibile ad ogni singolo utente, in base al ruolo che riveste (Consumatore, Trasformatore, Produttore) di eseguire solo determinati compiti.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8A08CAA-24DD-415C-80E2-6154492AE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58" y="3429000"/>
            <a:ext cx="3177815" cy="348264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3AA4274-623F-4938-8487-2E2A2CCEB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585" y="3375358"/>
            <a:ext cx="3071126" cy="348264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E33C3EB-2891-4F91-AEDF-860F536BB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34" b="95070" l="2308" r="95641">
                        <a14:foregroundMark x1="6410" y1="83803" x2="14359" y2="17606"/>
                        <a14:foregroundMark x1="10513" y1="95070" x2="32821" y2="6338"/>
                        <a14:foregroundMark x1="34103" y1="85211" x2="34615" y2="81690"/>
                        <a14:foregroundMark x1="45641" y1="93662" x2="68718" y2="65493"/>
                        <a14:foregroundMark x1="68718" y1="65493" x2="71026" y2="37324"/>
                        <a14:foregroundMark x1="89744" y1="53521" x2="93333" y2="44366"/>
                        <a14:foregroundMark x1="6410" y1="95070" x2="5385" y2="53521"/>
                        <a14:foregroundMark x1="6154" y1="21127" x2="6154" y2="21127"/>
                        <a14:foregroundMark x1="5641" y1="20423" x2="5385" y2="61972"/>
                        <a14:foregroundMark x1="2564" y1="14085" x2="2564" y2="94366"/>
                        <a14:foregroundMark x1="11026" y1="16197" x2="11026" y2="16197"/>
                        <a14:foregroundMark x1="34359" y1="14085" x2="53077" y2="9155"/>
                        <a14:foregroundMark x1="55128" y1="11268" x2="69744" y2="9155"/>
                        <a14:foregroundMark x1="78974" y1="8451" x2="95897" y2="5634"/>
                        <a14:foregroundMark x1="97949" y1="26761" x2="52308" y2="77465"/>
                        <a14:foregroundMark x1="52308" y1="77465" x2="20000" y2="59155"/>
                        <a14:foregroundMark x1="20000" y1="59155" x2="37179" y2="19014"/>
                        <a14:foregroundMark x1="37179" y1="19014" x2="35641" y2="95070"/>
                        <a14:foregroundMark x1="7692" y1="83099" x2="8974" y2="92958"/>
                        <a14:foregroundMark x1="51795" y1="34507" x2="53333" y2="514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3711" y="4543676"/>
            <a:ext cx="2972058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90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3C8059-7664-4656-8973-B6536F6A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KISS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9DB24B-3118-450E-9CDD-A66550C3A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KISS è un acronimo usato in progettazione, che sta per </a:t>
            </a:r>
            <a:r>
              <a:rPr lang="it-IT" b="1" i="1" dirty="0" err="1"/>
              <a:t>K</a:t>
            </a:r>
            <a:r>
              <a:rPr lang="it-IT" i="1" dirty="0" err="1"/>
              <a:t>eep</a:t>
            </a:r>
            <a:r>
              <a:rPr lang="it-IT" i="1" dirty="0"/>
              <a:t> </a:t>
            </a:r>
            <a:r>
              <a:rPr lang="it-IT" b="1" i="1" dirty="0" err="1"/>
              <a:t>I</a:t>
            </a:r>
            <a:r>
              <a:rPr lang="it-IT" i="1" dirty="0" err="1"/>
              <a:t>t</a:t>
            </a:r>
            <a:r>
              <a:rPr lang="it-IT" i="1" dirty="0"/>
              <a:t> </a:t>
            </a:r>
            <a:r>
              <a:rPr lang="it-IT" b="1" i="1" dirty="0"/>
              <a:t>S</a:t>
            </a:r>
            <a:r>
              <a:rPr lang="it-IT" i="1" dirty="0"/>
              <a:t>imple, </a:t>
            </a:r>
            <a:r>
              <a:rPr lang="it-IT" b="1" i="1" dirty="0" err="1"/>
              <a:t>S</a:t>
            </a:r>
            <a:r>
              <a:rPr lang="it-IT" i="1" dirty="0" err="1"/>
              <a:t>tupid</a:t>
            </a:r>
            <a:r>
              <a:rPr lang="it-IT" dirty="0"/>
              <a:t>, ossia "rimani sul semplice, stupido". </a:t>
            </a:r>
          </a:p>
          <a:p>
            <a:r>
              <a:rPr lang="it-IT" dirty="0"/>
              <a:t>Il principio KISS è legato a un altro approccio comune alla risoluzione dei problemi, in cui un problema grande e complesso viene scomposto nelle sue componenti più piccole, che possono quindi essere risolte individualmente (approccio divide et impera).</a:t>
            </a:r>
          </a:p>
          <a:p>
            <a:r>
              <a:rPr lang="it-IT" dirty="0"/>
              <a:t>Seguendo appunto questo principio sia per gli Smart </a:t>
            </a:r>
            <a:r>
              <a:rPr lang="it-IT" dirty="0" err="1"/>
              <a:t>Contract</a:t>
            </a:r>
            <a:r>
              <a:rPr lang="it-IT" dirty="0"/>
              <a:t> che per la parte di </a:t>
            </a:r>
            <a:r>
              <a:rPr lang="it-IT" dirty="0" err="1"/>
              <a:t>deploy</a:t>
            </a:r>
            <a:r>
              <a:rPr lang="it-IT" dirty="0"/>
              <a:t> di quest’ultimi che anche per la parte riguardante l’interfaccia abbiamo deciso di suddividere il codice in base ai vari ruoli (Produttore, Trasformatore, Consumatore).</a:t>
            </a:r>
          </a:p>
        </p:txBody>
      </p:sp>
    </p:spTree>
    <p:extLst>
      <p:ext uri="{BB962C8B-B14F-4D97-AF65-F5344CB8AC3E}">
        <p14:creationId xmlns:p14="http://schemas.microsoft.com/office/powerpoint/2010/main" val="114219698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968BFF-8BD3-408D-907F-1E68F30A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Non fidarsi dei servizi esterni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3E5EFF-3C96-41BA-8296-490A5F447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Abbiamo cercato di limitare il numero di dipendenze esterne al minimo, implementando le funzionalità necessarie da soli.</a:t>
            </a:r>
          </a:p>
          <a:p>
            <a:r>
              <a:rPr lang="it-IT" dirty="0"/>
              <a:t>Ci siamo documentati il più possibile sulle librerie che abbiamo utilizzato. Ad esempio per lo sviluppo dell’interfaccia abbiamo utilizzato la libreria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PySimpleGUI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che allo stato attuale non pare avere vulnerabilità</a:t>
            </a:r>
            <a:r>
              <a:rPr lang="it-IT" baseline="30000" dirty="0"/>
              <a:t>[1]</a:t>
            </a:r>
            <a:r>
              <a:rPr lang="it-IT" dirty="0"/>
              <a:t>.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Negli smart </a:t>
            </a:r>
            <a:r>
              <a:rPr lang="it-IT" dirty="0" err="1"/>
              <a:t>contract</a:t>
            </a:r>
            <a:r>
              <a:rPr lang="it-IT" dirty="0"/>
              <a:t> non abbiamo utilizzato librerie esterne, implementando tutte le funzioni che ci servivano (ad esempio per lavorare sulle stringhe), da soli.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58E9F77-08D8-4483-A47A-61D8A66E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https://snyk.io/advisor/python/pysimplegui</a:t>
            </a:r>
            <a:endParaRPr lang="en-US" dirty="0"/>
          </a:p>
          <a:p>
            <a:r>
              <a:rPr lang="en-US" dirty="0"/>
              <a:t>     </a:t>
            </a:r>
            <a:r>
              <a:rPr lang="it-IT" dirty="0">
                <a:hlinkClick r:id="rId3"/>
              </a:rPr>
              <a:t>https://github.com/PySimpleGUI/free-python-books/security/advisories</a:t>
            </a:r>
            <a:endParaRPr lang="it-IT" dirty="0"/>
          </a:p>
        </p:txBody>
      </p:sp>
      <p:pic>
        <p:nvPicPr>
          <p:cNvPr id="1026" name="Picture 2" descr="Trust No One Lettering Sticker">
            <a:extLst>
              <a:ext uri="{FF2B5EF4-FFF2-40B4-BE49-F238E27FC236}">
                <a16:creationId xmlns:a16="http://schemas.microsoft.com/office/drawing/2014/main" id="{A58D7B00-5571-45CF-997A-1C298DED4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133" y="4190215"/>
            <a:ext cx="2978869" cy="297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397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526B2B-6687-4327-9F48-75701E80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Bilanciare sicurezza ed usabilità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D28E01-DA79-4014-90A4-8A3664B20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472" y="1488613"/>
            <a:ext cx="4950468" cy="3880773"/>
          </a:xfrm>
        </p:spPr>
        <p:txBody>
          <a:bodyPr/>
          <a:lstStyle/>
          <a:p>
            <a:r>
              <a:rPr lang="it-IT" dirty="0"/>
              <a:t>Per rendere più facile all’utente l’utilizzo del nostro programma, abbiamo provveduto a fornire una semplice interfaccia grafica.</a:t>
            </a:r>
          </a:p>
          <a:p>
            <a:r>
              <a:rPr lang="it-IT" dirty="0"/>
              <a:t>Inoltre quando si manda esegue da terminale lo script che fa il </a:t>
            </a:r>
            <a:r>
              <a:rPr lang="it-IT" dirty="0" err="1"/>
              <a:t>deploy</a:t>
            </a:r>
            <a:r>
              <a:rPr lang="it-IT" dirty="0"/>
              <a:t> dei contratti, sono state aggiunte alcune stampe che invitano l’utente ad aspettare pazientemente e lo aggiornano su quando stia succedendo e su quanto è già avvenuto.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F1A7872-78B4-4FE4-A54C-327D47468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940" y="1488613"/>
            <a:ext cx="6393616" cy="359641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1DF2230-E64C-4FC9-858B-EDC4092E7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88" y="5000645"/>
            <a:ext cx="9151620" cy="160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54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</TotalTime>
  <Words>730</Words>
  <Application>Microsoft Office PowerPoint</Application>
  <PresentationFormat>Widescreen</PresentationFormat>
  <Paragraphs>58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Fira Sans Extra Condensed</vt:lpstr>
      <vt:lpstr>Fira Sans Extra Condensed SemiBold</vt:lpstr>
      <vt:lpstr>Impact</vt:lpstr>
      <vt:lpstr>Trebuchet MS</vt:lpstr>
      <vt:lpstr>Wingdings 3</vt:lpstr>
      <vt:lpstr>Sfaccettatura</vt:lpstr>
      <vt:lpstr>Footprint calculator</vt:lpstr>
      <vt:lpstr>Gli STEP di sviluppo</vt:lpstr>
      <vt:lpstr>Problemi</vt:lpstr>
      <vt:lpstr>I principi che abbiamo seguito</vt:lpstr>
      <vt:lpstr>Minimi privilegi</vt:lpstr>
      <vt:lpstr>Separazione dei compiti</vt:lpstr>
      <vt:lpstr>KISS</vt:lpstr>
      <vt:lpstr>Non fidarsi dei servizi esterni</vt:lpstr>
      <vt:lpstr>Bilanciare sicurezza ed usabilità</vt:lpstr>
      <vt:lpstr>Sanificare gli input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Footprint calculator</dc:title>
  <dc:creator>GALEAZZI MARGHERITA</dc:creator>
  <cp:lastModifiedBy>GALEAZZI MARGHERITA</cp:lastModifiedBy>
  <cp:revision>23</cp:revision>
  <dcterms:created xsi:type="dcterms:W3CDTF">2022-03-31T10:09:59Z</dcterms:created>
  <dcterms:modified xsi:type="dcterms:W3CDTF">2022-04-09T12:46:51Z</dcterms:modified>
</cp:coreProperties>
</file>