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 Thin" panose="00000300000000000000" pitchFamily="2" charset="0"/>
      <p:regular r:id="rId16"/>
      <p:bold r:id="rId17"/>
      <p:italic r:id="rId18"/>
      <p:boldItalic r:id="rId19"/>
    </p:embeddedFont>
    <p:embeddedFont>
      <p:font typeface="Proxima Nova Extrabold" panose="020B0604020202020204" charset="0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c19d7148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c19d7148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c19d7148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c19d7148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c19d7148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c19d7148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c19d7148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c19d7148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0ad3e37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0ad3e37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a0ad3e37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a0ad3e37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a0ad3e37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a0ad3e37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0ffe126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0ffe126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0ffe126e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0ffe126e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0ffe126e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0ffe126e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0ffe126e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0ffe126e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0ffe126e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0ffe126e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ublic.tableau.com/views/W10W11_MAY23_Syihab_AgungSatriotomo/TotalOrderperMonth?:language=en-US&amp;publish=yes&amp;:display_count=n&amp;:origin=viz_share_link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okerstudio.google.com/reporting/c9bc6f11-f1de-48b8-b9ec-d143000cbd4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500" y="-4314575"/>
            <a:ext cx="9144001" cy="94580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5825" y="1043200"/>
            <a:ext cx="65658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Samba Commerce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Visualizations</a:t>
            </a:r>
            <a:endParaRPr b="1"/>
          </a:p>
        </p:txBody>
      </p:sp>
      <p:grpSp>
        <p:nvGrpSpPr>
          <p:cNvPr id="56" name="Google Shape;56;p13"/>
          <p:cNvGrpSpPr/>
          <p:nvPr/>
        </p:nvGrpSpPr>
        <p:grpSpPr>
          <a:xfrm>
            <a:off x="-2895925" y="291575"/>
            <a:ext cx="3925475" cy="613083"/>
            <a:chOff x="4847050" y="369200"/>
            <a:chExt cx="3925475" cy="613083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7050" y="386808"/>
              <a:ext cx="595475" cy="595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4847050" y="369200"/>
              <a:ext cx="33477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Montserrat Thin"/>
                <a:ea typeface="Montserrat Thin"/>
                <a:cs typeface="Montserrat Thin"/>
                <a:sym typeface="Montserrat Thin"/>
              </a:endParaRPr>
            </a:p>
          </p:txBody>
        </p:sp>
      </p:grp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65825" y="3080200"/>
            <a:ext cx="31980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00">
                <a:solidFill>
                  <a:schemeClr val="dk1"/>
                </a:solidFill>
              </a:rPr>
              <a:t>Syihab Agung Satriotomo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65825" y="2674925"/>
            <a:ext cx="4546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Tableau Assignment milestone 1 &amp; 2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65825" y="4163450"/>
            <a:ext cx="5117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https://public.tableau.com/views/W10W11_MAY23_Syihab_AgungSatriotomo/TotalOrderperMonth?:language=en-US&amp;publish=yes&amp;:display_count=n&amp;:origin=viz_share_link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37200"/>
            <a:ext cx="9520650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1505900"/>
            <a:ext cx="9520650" cy="4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117900" y="143700"/>
            <a:ext cx="8901600" cy="485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63" y="880163"/>
            <a:ext cx="54578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243175" y="272650"/>
            <a:ext cx="61899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 Change the data type on Orders sheet customer_city into city and customer_state into Country subdivision (2nd level)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175" y="2124225"/>
            <a:ext cx="7954350" cy="28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243175" y="1542363"/>
            <a:ext cx="61899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Blend Datasource between Order History, Orders, and Payments using Left join because data range is on Order History table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37200"/>
            <a:ext cx="9520650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1505900"/>
            <a:ext cx="9520650" cy="4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/>
          <p:nvPr/>
        </p:nvSpPr>
        <p:spPr>
          <a:xfrm>
            <a:off x="117900" y="143700"/>
            <a:ext cx="8901600" cy="485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4044"/>
            <a:ext cx="9144001" cy="497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37200"/>
            <a:ext cx="9520650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1505900"/>
            <a:ext cx="9520650" cy="4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/>
          <p:nvPr/>
        </p:nvSpPr>
        <p:spPr>
          <a:xfrm>
            <a:off x="117900" y="143700"/>
            <a:ext cx="8901600" cy="485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123" y="356123"/>
            <a:ext cx="3444675" cy="12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75" y="356125"/>
            <a:ext cx="19621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2739263" y="54025"/>
            <a:ext cx="3404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order per customer fromula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2448425" y="1598098"/>
            <a:ext cx="6027900" cy="29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+mj-lt"/>
              </a:rPr>
              <a:t>Insights: </a:t>
            </a:r>
            <a:endParaRPr sz="1800" dirty="0"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+mj-lt"/>
              </a:rPr>
              <a:t>Most of our Customer are live in </a:t>
            </a:r>
            <a:r>
              <a:rPr lang="en" sz="1800" b="1" dirty="0">
                <a:latin typeface="+mj-lt"/>
              </a:rPr>
              <a:t>Sao Paulo city</a:t>
            </a:r>
            <a:endParaRPr sz="1800" b="1" dirty="0"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+mj-lt"/>
              </a:rPr>
              <a:t>HIghest Top seller based on order_id are </a:t>
            </a:r>
            <a:r>
              <a:rPr lang="en" sz="1800" b="1" dirty="0">
                <a:latin typeface="+mj-lt"/>
              </a:rPr>
              <a:t>“cc419-b7556a”</a:t>
            </a:r>
            <a:endParaRPr sz="1800" b="1" dirty="0"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+mj-lt"/>
              </a:rPr>
              <a:t>Highest order are on 100-200 order_id that reach value around </a:t>
            </a:r>
            <a:r>
              <a:rPr lang="en" sz="1800" b="1" dirty="0">
                <a:latin typeface="+mj-lt"/>
              </a:rPr>
              <a:t>15K</a:t>
            </a:r>
            <a:endParaRPr sz="1800" b="1" dirty="0"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+mj-lt"/>
              </a:rPr>
              <a:t>Average order per customers are </a:t>
            </a:r>
            <a:r>
              <a:rPr lang="en" sz="1800" b="1" dirty="0">
                <a:latin typeface="+mj-lt"/>
              </a:rPr>
              <a:t>0.97</a:t>
            </a:r>
            <a:endParaRPr sz="1800" b="1" dirty="0"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+mj-lt"/>
              </a:rPr>
              <a:t>Total Number per customer </a:t>
            </a:r>
            <a:r>
              <a:rPr lang="en" sz="1800" b="1" dirty="0">
                <a:latin typeface="+mj-lt"/>
              </a:rPr>
              <a:t>48.022</a:t>
            </a:r>
            <a:endParaRPr sz="1800" b="1" dirty="0"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+mj-lt"/>
              </a:rPr>
              <a:t>Total orders from </a:t>
            </a:r>
            <a:r>
              <a:rPr lang="en" sz="1800" b="1" dirty="0">
                <a:latin typeface="+mj-lt"/>
              </a:rPr>
              <a:t>5 jan 2021 - 20 feb 2022</a:t>
            </a:r>
            <a:r>
              <a:rPr lang="en" sz="1800" dirty="0">
                <a:latin typeface="+mj-lt"/>
              </a:rPr>
              <a:t> are </a:t>
            </a:r>
            <a:r>
              <a:rPr lang="en" sz="1800" b="1" dirty="0">
                <a:latin typeface="+mj-lt"/>
              </a:rPr>
              <a:t>49.544</a:t>
            </a:r>
            <a:endParaRPr sz="1800" b="1" dirty="0"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latin typeface="+mj-lt"/>
              </a:rPr>
              <a:t>Total Our Seller are </a:t>
            </a:r>
            <a:r>
              <a:rPr lang="en" sz="1800" b="1" dirty="0">
                <a:latin typeface="+mj-lt"/>
              </a:rPr>
              <a:t>1.771</a:t>
            </a:r>
            <a:endParaRPr sz="1800" b="1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37200"/>
            <a:ext cx="9520650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1505900"/>
            <a:ext cx="9520650" cy="4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/>
          <p:nvPr/>
        </p:nvSpPr>
        <p:spPr>
          <a:xfrm>
            <a:off x="117900" y="143700"/>
            <a:ext cx="8901600" cy="485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7012500" y="1635900"/>
            <a:ext cx="919200" cy="933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159750" y="2328575"/>
            <a:ext cx="2624700" cy="2579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ADAD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96125"/>
            <a:ext cx="9520650" cy="34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28400" y="2328575"/>
            <a:ext cx="2624700" cy="2579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ADAD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294075" y="2328575"/>
            <a:ext cx="2624700" cy="2579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ADAD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34775" y="282275"/>
            <a:ext cx="595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/>
              <a:t>Main Objective &amp; Key Result</a:t>
            </a:r>
            <a:endParaRPr sz="2600" b="1" u="sng"/>
          </a:p>
        </p:txBody>
      </p:sp>
      <p:sp>
        <p:nvSpPr>
          <p:cNvPr id="72" name="Google Shape;72;p14"/>
          <p:cNvSpPr/>
          <p:nvPr/>
        </p:nvSpPr>
        <p:spPr>
          <a:xfrm>
            <a:off x="541200" y="773725"/>
            <a:ext cx="8061600" cy="7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41200" y="773725"/>
            <a:ext cx="80616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Create chart of analysis of </a:t>
            </a:r>
            <a:r>
              <a:rPr lang="en" sz="1600" b="1">
                <a:solidFill>
                  <a:schemeClr val="dk1"/>
                </a:solidFill>
              </a:rPr>
              <a:t>Company-wide dashboard </a:t>
            </a:r>
            <a:r>
              <a:rPr lang="en" sz="1600">
                <a:solidFill>
                  <a:schemeClr val="dk1"/>
                </a:solidFill>
              </a:rPr>
              <a:t>with theme </a:t>
            </a:r>
            <a:r>
              <a:rPr lang="en" sz="1600" b="1">
                <a:solidFill>
                  <a:schemeClr val="dk1"/>
                </a:solidFill>
              </a:rPr>
              <a:t>transactions</a:t>
            </a:r>
            <a:r>
              <a:rPr lang="en" sz="1600">
                <a:solidFill>
                  <a:schemeClr val="dk1"/>
                </a:solidFill>
              </a:rPr>
              <a:t> to make </a:t>
            </a:r>
            <a:r>
              <a:rPr lang="en" sz="1600" b="1">
                <a:solidFill>
                  <a:schemeClr val="dk1"/>
                </a:solidFill>
              </a:rPr>
              <a:t>better business performance</a:t>
            </a:r>
            <a:r>
              <a:rPr lang="en" sz="1600">
                <a:solidFill>
                  <a:schemeClr val="dk1"/>
                </a:solidFill>
              </a:rPr>
              <a:t> and understand more </a:t>
            </a:r>
            <a:r>
              <a:rPr lang="en" sz="1600" b="1">
                <a:solidFill>
                  <a:schemeClr val="dk1"/>
                </a:solidFill>
              </a:rPr>
              <a:t>Metrics</a:t>
            </a:r>
            <a:r>
              <a:rPr lang="en" sz="1600">
                <a:solidFill>
                  <a:schemeClr val="dk1"/>
                </a:solidFill>
              </a:rPr>
              <a:t> from the data.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31500" y="2770700"/>
            <a:ext cx="2218500" cy="1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Who are the users?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chemeClr val="dk1"/>
                </a:solidFill>
              </a:rPr>
              <a:t>CEO of Samba Commerce</a:t>
            </a:r>
            <a:r>
              <a:rPr lang="en" sz="1200">
                <a:solidFill>
                  <a:schemeClr val="dk1"/>
                </a:solidFill>
              </a:rPr>
              <a:t> as users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chemeClr val="dk1"/>
                </a:solidFill>
              </a:rPr>
              <a:t>Other executives</a:t>
            </a:r>
            <a:r>
              <a:rPr lang="en" sz="1200">
                <a:solidFill>
                  <a:schemeClr val="dk1"/>
                </a:solidFill>
              </a:rPr>
              <a:t> can also use dashboard for other purposes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378225" y="2687000"/>
            <a:ext cx="2461200" cy="21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Why does the user need the worksheet? 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They need the to </a:t>
            </a:r>
            <a:r>
              <a:rPr lang="en" sz="1100" b="1" u="sng">
                <a:solidFill>
                  <a:schemeClr val="dk1"/>
                </a:solidFill>
              </a:rPr>
              <a:t>get information which has relation with transactions</a:t>
            </a:r>
            <a:r>
              <a:rPr lang="en" sz="1100">
                <a:solidFill>
                  <a:schemeClr val="dk1"/>
                </a:solidFill>
              </a:rPr>
              <a:t> that has </a:t>
            </a:r>
            <a:r>
              <a:rPr lang="en" sz="1100" b="1">
                <a:solidFill>
                  <a:schemeClr val="dk1"/>
                </a:solidFill>
              </a:rPr>
              <a:t>insight</a:t>
            </a:r>
            <a:r>
              <a:rPr lang="en" sz="1100">
                <a:solidFill>
                  <a:schemeClr val="dk1"/>
                </a:solidFill>
              </a:rPr>
              <a:t> from the </a:t>
            </a:r>
            <a:r>
              <a:rPr lang="en" sz="1100" u="sng">
                <a:solidFill>
                  <a:schemeClr val="dk1"/>
                </a:solidFill>
              </a:rPr>
              <a:t>worksheet /</a:t>
            </a:r>
            <a:r>
              <a:rPr lang="en" sz="1100" b="1" u="sng">
                <a:solidFill>
                  <a:schemeClr val="dk1"/>
                </a:solidFill>
              </a:rPr>
              <a:t> visualizations</a:t>
            </a:r>
            <a:r>
              <a:rPr lang="en" sz="1100" u="sng">
                <a:solidFill>
                  <a:schemeClr val="dk1"/>
                </a:solidFill>
              </a:rPr>
              <a:t>.</a:t>
            </a:r>
            <a:r>
              <a:rPr lang="en" u="sng">
                <a:solidFill>
                  <a:schemeClr val="dk1"/>
                </a:solidFill>
              </a:rPr>
              <a:t> </a:t>
            </a:r>
            <a:endParaRPr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4390" y="1889115"/>
            <a:ext cx="544675" cy="5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6256125" y="2687000"/>
            <a:ext cx="2461200" cy="21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How does the user use the worksheet?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Using the chart and data visualizations to i</a:t>
            </a:r>
            <a:r>
              <a:rPr lang="en" sz="1000" b="1" u="sng">
                <a:solidFill>
                  <a:schemeClr val="dk1"/>
                </a:solidFill>
              </a:rPr>
              <a:t>nform the data and findings any information about this year transaction</a:t>
            </a:r>
            <a:r>
              <a:rPr lang="en" sz="1000">
                <a:solidFill>
                  <a:schemeClr val="dk1"/>
                </a:solidFill>
              </a:rPr>
              <a:t>. From that </a:t>
            </a:r>
            <a:r>
              <a:rPr lang="en" sz="1000" b="1" u="sng">
                <a:solidFill>
                  <a:schemeClr val="dk1"/>
                </a:solidFill>
              </a:rPr>
              <a:t>users can make meeting with financial, administration, and supplier team so CEO could make better business performance for the next year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249150" y="1635900"/>
            <a:ext cx="919200" cy="933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146825" y="1635900"/>
            <a:ext cx="919200" cy="933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8072" y="1661500"/>
            <a:ext cx="1036703" cy="93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9587" y="1846086"/>
            <a:ext cx="638326" cy="648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37200"/>
            <a:ext cx="9520650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1505900"/>
            <a:ext cx="9520650" cy="4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161700" y="151050"/>
            <a:ext cx="8820600" cy="4841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589125" y="339000"/>
            <a:ext cx="80394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Creating Visualizations and Dashboard </a:t>
            </a:r>
            <a:endParaRPr sz="3000" b="1"/>
          </a:p>
        </p:txBody>
      </p:sp>
      <p:sp>
        <p:nvSpPr>
          <p:cNvPr id="90" name="Google Shape;90;p15"/>
          <p:cNvSpPr/>
          <p:nvPr/>
        </p:nvSpPr>
        <p:spPr>
          <a:xfrm>
            <a:off x="626350" y="869525"/>
            <a:ext cx="7914300" cy="2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919775" y="887925"/>
            <a:ext cx="560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1.</a:t>
            </a:r>
            <a:r>
              <a:rPr lang="en" sz="2300" b="1"/>
              <a:t> </a:t>
            </a:r>
            <a:endParaRPr sz="2300" b="1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276825" y="942650"/>
            <a:ext cx="22443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Understand Business &amp; Define Visualizations object</a:t>
            </a:r>
            <a:endParaRPr sz="400"/>
          </a:p>
        </p:txBody>
      </p:sp>
      <p:sp>
        <p:nvSpPr>
          <p:cNvPr id="93" name="Google Shape;93;p15"/>
          <p:cNvSpPr txBox="1"/>
          <p:nvPr/>
        </p:nvSpPr>
        <p:spPr>
          <a:xfrm>
            <a:off x="5396050" y="887925"/>
            <a:ext cx="560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2.</a:t>
            </a:r>
            <a:r>
              <a:rPr lang="en" sz="2300" b="1"/>
              <a:t> </a:t>
            </a:r>
            <a:endParaRPr sz="2300" b="1"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745450" y="938188"/>
            <a:ext cx="17097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Import, Join &amp; Prepare Datasets</a:t>
            </a:r>
            <a:endParaRPr sz="1200"/>
          </a:p>
        </p:txBody>
      </p:sp>
      <p:sp>
        <p:nvSpPr>
          <p:cNvPr id="95" name="Google Shape;95;p15"/>
          <p:cNvSpPr/>
          <p:nvPr/>
        </p:nvSpPr>
        <p:spPr>
          <a:xfrm>
            <a:off x="465175" y="1400100"/>
            <a:ext cx="3867600" cy="118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465175" y="1400100"/>
            <a:ext cx="3867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Users: </a:t>
            </a:r>
            <a:r>
              <a:rPr lang="en" b="1">
                <a:solidFill>
                  <a:schemeClr val="lt1"/>
                </a:solidFill>
              </a:rPr>
              <a:t>CEO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and other executives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Why? They need to get the information about</a:t>
            </a:r>
            <a:r>
              <a:rPr lang="en" b="1" i="1">
                <a:solidFill>
                  <a:schemeClr val="lt1"/>
                </a:solidFill>
              </a:rPr>
              <a:t> transaction from chart of analysis  of Company-wide Dashboard</a:t>
            </a:r>
            <a:endParaRPr b="1" i="1"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572000" y="1391150"/>
            <a:ext cx="3962100" cy="118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666500" y="1450950"/>
            <a:ext cx="38676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 </a:t>
            </a:r>
            <a:r>
              <a:rPr lang="en" b="1">
                <a:solidFill>
                  <a:schemeClr val="lt1"/>
                </a:solidFill>
              </a:rPr>
              <a:t>Import the data</a:t>
            </a:r>
            <a:r>
              <a:rPr lang="en">
                <a:solidFill>
                  <a:schemeClr val="dk1"/>
                </a:solidFill>
              </a:rPr>
              <a:t>, check the data if there is </a:t>
            </a:r>
            <a:r>
              <a:rPr lang="en" b="1">
                <a:solidFill>
                  <a:schemeClr val="lt1"/>
                </a:solidFill>
              </a:rPr>
              <a:t>cleaning data if necessary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 </a:t>
            </a:r>
            <a:r>
              <a:rPr lang="en" b="1">
                <a:solidFill>
                  <a:schemeClr val="lt1"/>
                </a:solidFill>
              </a:rPr>
              <a:t>join the datasets so we can aggregate across different datasets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919775" y="2631550"/>
            <a:ext cx="560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3.</a:t>
            </a:r>
            <a:r>
              <a:rPr lang="en" sz="2300" b="1"/>
              <a:t> </a:t>
            </a:r>
            <a:endParaRPr sz="2300" b="1"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396050" y="2631550"/>
            <a:ext cx="560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4.</a:t>
            </a:r>
            <a:r>
              <a:rPr lang="en" sz="2300" b="1"/>
              <a:t> </a:t>
            </a:r>
            <a:endParaRPr sz="2300" b="1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65175" y="3088975"/>
            <a:ext cx="3867600" cy="118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572000" y="3088975"/>
            <a:ext cx="3962100" cy="118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76825" y="2631538"/>
            <a:ext cx="22443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Calculate &amp; Visualize the Metric needed</a:t>
            </a:r>
            <a:endParaRPr sz="400"/>
          </a:p>
        </p:txBody>
      </p:sp>
      <p:sp>
        <p:nvSpPr>
          <p:cNvPr id="104" name="Google Shape;104;p15"/>
          <p:cNvSpPr txBox="1"/>
          <p:nvPr/>
        </p:nvSpPr>
        <p:spPr>
          <a:xfrm>
            <a:off x="5745450" y="2627050"/>
            <a:ext cx="22443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Layout &amp; Finalize the Dashboards</a:t>
            </a:r>
            <a:endParaRPr sz="400"/>
          </a:p>
        </p:txBody>
      </p:sp>
      <p:sp>
        <p:nvSpPr>
          <p:cNvPr id="105" name="Google Shape;105;p15"/>
          <p:cNvSpPr txBox="1"/>
          <p:nvPr/>
        </p:nvSpPr>
        <p:spPr>
          <a:xfrm>
            <a:off x="465175" y="3089000"/>
            <a:ext cx="3867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What we calculated are : We calculate everything we need on assignment brief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619250" y="3143275"/>
            <a:ext cx="3867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After all visualization ready, then we can start layouting the dashboards. We also make filter, grouping and etc. so dashboard more easy to read and interactive.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37200"/>
            <a:ext cx="9520650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1505900"/>
            <a:ext cx="9520650" cy="4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117900" y="143700"/>
            <a:ext cx="8901600" cy="485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375825" y="302125"/>
            <a:ext cx="34044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1.Connect the datasets</a:t>
            </a:r>
            <a:endParaRPr sz="1600" b="1"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75" y="671000"/>
            <a:ext cx="5003500" cy="21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1901175" y="2689650"/>
            <a:ext cx="1193700" cy="1032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1633550" y="1169300"/>
            <a:ext cx="1193700" cy="1032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266675" y="1874375"/>
            <a:ext cx="1193700" cy="1032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6175" y="1061544"/>
            <a:ext cx="2925099" cy="12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486350" y="3006525"/>
            <a:ext cx="8274900" cy="1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First we connect the datasets on tableau to google drive where the datasets has been saved. 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Secondly we make relationship between datasets Order to Order History and Payments, why? because on </a:t>
            </a:r>
            <a:r>
              <a:rPr lang="en" sz="1500" u="sng" dirty="0"/>
              <a:t>Orders dataset has </a:t>
            </a:r>
            <a:r>
              <a:rPr lang="en" sz="1500" b="1" u="sng" dirty="0"/>
              <a:t>Primary key</a:t>
            </a:r>
            <a:r>
              <a:rPr lang="en" sz="1500" u="sng" dirty="0"/>
              <a:t> “order_id” which lead into </a:t>
            </a:r>
            <a:r>
              <a:rPr lang="en" sz="1500" b="1" u="sng" dirty="0"/>
              <a:t>Foreign key</a:t>
            </a:r>
            <a:r>
              <a:rPr lang="en" sz="1500" u="sng" dirty="0"/>
              <a:t> on “Order History” and “Payments” dataset</a:t>
            </a:r>
            <a:r>
              <a:rPr lang="en" sz="1500" dirty="0"/>
              <a:t>. Based on that we can make relationship between those datasets.</a:t>
            </a:r>
            <a:endParaRPr sz="1500" dirty="0"/>
          </a:p>
        </p:txBody>
      </p:sp>
      <p:sp>
        <p:nvSpPr>
          <p:cNvPr id="121" name="Google Shape;121;p16"/>
          <p:cNvSpPr txBox="1"/>
          <p:nvPr/>
        </p:nvSpPr>
        <p:spPr>
          <a:xfrm>
            <a:off x="5836175" y="501500"/>
            <a:ext cx="34044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2.Create the relationship between datasets</a:t>
            </a:r>
            <a:endParaRPr sz="1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37200"/>
            <a:ext cx="9520650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1505900"/>
            <a:ext cx="9520650" cy="4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117900" y="143700"/>
            <a:ext cx="8901600" cy="485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50" y="1402750"/>
            <a:ext cx="7354173" cy="227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25" y="2268200"/>
            <a:ext cx="1389875" cy="7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5600" y="2268200"/>
            <a:ext cx="1855825" cy="7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4750" y="2268200"/>
            <a:ext cx="1669994" cy="7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2713" y="2268198"/>
            <a:ext cx="1260737" cy="7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548914" y="384012"/>
            <a:ext cx="83049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 : 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Total number of Customer ID are </a:t>
            </a:r>
            <a:r>
              <a:rPr lang="en" u="sng" dirty="0"/>
              <a:t>49.544</a:t>
            </a:r>
            <a:endParaRPr u="sng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Total unique number of Customer ID are </a:t>
            </a:r>
            <a:r>
              <a:rPr lang="en" u="sng" dirty="0"/>
              <a:t>48.022</a:t>
            </a:r>
            <a:endParaRPr u="sng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Total Order of Samba Commerce based on order ID it has </a:t>
            </a:r>
            <a:r>
              <a:rPr lang="en" u="sng" dirty="0"/>
              <a:t>49.544</a:t>
            </a:r>
            <a:r>
              <a:rPr lang="en" dirty="0"/>
              <a:t> order in last year.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Unique Number Of seller ID of Samba Commerce are </a:t>
            </a:r>
            <a:r>
              <a:rPr lang="en" u="sng" dirty="0"/>
              <a:t>1.771</a:t>
            </a:r>
            <a:endParaRPr u="sng" dirty="0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438" y="3532725"/>
            <a:ext cx="8636376" cy="11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471600" y="4229750"/>
            <a:ext cx="618900" cy="479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37200"/>
            <a:ext cx="9520650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1505900"/>
            <a:ext cx="9520650" cy="4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117900" y="143700"/>
            <a:ext cx="8901600" cy="485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375825" y="302125"/>
            <a:ext cx="34044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25" y="167600"/>
            <a:ext cx="6552174" cy="439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3234950" y="1343900"/>
            <a:ext cx="994800" cy="16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207475" y="351350"/>
            <a:ext cx="994800" cy="16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6450" y="2475950"/>
            <a:ext cx="2964650" cy="2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5826450" y="3252350"/>
            <a:ext cx="1402500" cy="16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37200"/>
            <a:ext cx="9520650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1505900"/>
            <a:ext cx="9520650" cy="4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117900" y="143700"/>
            <a:ext cx="8901600" cy="485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13" y="319363"/>
            <a:ext cx="4376686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3475" y="243175"/>
            <a:ext cx="4162800" cy="33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195325" y="1270225"/>
            <a:ext cx="3282900" cy="16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4848450" y="1046400"/>
            <a:ext cx="331500" cy="253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5175" y="950850"/>
            <a:ext cx="2321325" cy="5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3668925" y="3921900"/>
            <a:ext cx="1532700" cy="951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5175" y="1739461"/>
            <a:ext cx="2321325" cy="76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0625" y="4042413"/>
            <a:ext cx="1489325" cy="7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37200"/>
            <a:ext cx="9520650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1505900"/>
            <a:ext cx="9520650" cy="4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117900" y="143700"/>
            <a:ext cx="8901600" cy="485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286250" y="343525"/>
            <a:ext cx="8555100" cy="4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Conclusion :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</a:t>
            </a:r>
            <a:r>
              <a:rPr lang="en" u="sng" dirty="0"/>
              <a:t>Highest order in a year</a:t>
            </a:r>
            <a:r>
              <a:rPr lang="en" dirty="0"/>
              <a:t> are in November which that day Brazil have to celebrate </a:t>
            </a:r>
            <a:r>
              <a:rPr lang="en" u="sng" dirty="0"/>
              <a:t>All Souls day</a:t>
            </a:r>
            <a:r>
              <a:rPr lang="en" dirty="0"/>
              <a:t> and </a:t>
            </a:r>
            <a:r>
              <a:rPr lang="en" u="sng" dirty="0"/>
              <a:t>Republic day</a:t>
            </a:r>
            <a:r>
              <a:rPr lang="en" dirty="0"/>
              <a:t> which mean that holiday people on Brazil doing </a:t>
            </a:r>
            <a:r>
              <a:rPr lang="en" u="sng" dirty="0"/>
              <a:t>high transaction on November</a:t>
            </a:r>
            <a:r>
              <a:rPr lang="en" dirty="0"/>
              <a:t> and that holiday </a:t>
            </a:r>
            <a:r>
              <a:rPr lang="en" u="sng" dirty="0"/>
              <a:t>involve a lot of decoration</a:t>
            </a:r>
            <a:r>
              <a:rPr lang="en" dirty="0"/>
              <a:t>, </a:t>
            </a:r>
            <a:r>
              <a:rPr lang="en" u="sng" dirty="0"/>
              <a:t>All souls day need a lot of candles to celebrate</a:t>
            </a:r>
            <a:r>
              <a:rPr lang="en" dirty="0"/>
              <a:t> and in </a:t>
            </a:r>
            <a:r>
              <a:rPr lang="en" u="sng" dirty="0"/>
              <a:t>Republic day is involve so much decoration because on they held Concert, Parade on the streets</a:t>
            </a:r>
            <a:r>
              <a:rPr lang="en" dirty="0"/>
              <a:t> to celebrate probably why November have highest order.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Also </a:t>
            </a:r>
            <a:r>
              <a:rPr lang="en" u="sng" dirty="0"/>
              <a:t>Highest Total payment value per Month</a:t>
            </a:r>
            <a:r>
              <a:rPr lang="en" dirty="0"/>
              <a:t> is on </a:t>
            </a:r>
            <a:r>
              <a:rPr lang="en" u="sng" dirty="0"/>
              <a:t>January which has R$ 1.160.067,68</a:t>
            </a:r>
            <a:r>
              <a:rPr lang="en" dirty="0"/>
              <a:t> probably because they </a:t>
            </a:r>
            <a:r>
              <a:rPr lang="en" u="sng" dirty="0"/>
              <a:t>celebrating </a:t>
            </a:r>
            <a:r>
              <a:rPr lang="en" u="sng" dirty="0">
                <a:solidFill>
                  <a:srgbClr val="202122"/>
                </a:solidFill>
                <a:highlight>
                  <a:srgbClr val="F8F9FA"/>
                </a:highlight>
              </a:rPr>
              <a:t>Ano Novo / Confraternização Universal</a:t>
            </a:r>
            <a:r>
              <a:rPr lang="en" dirty="0">
                <a:solidFill>
                  <a:srgbClr val="202122"/>
                </a:solidFill>
                <a:highlight>
                  <a:srgbClr val="F8F9FA"/>
                </a:highlight>
              </a:rPr>
              <a:t> involving </a:t>
            </a:r>
            <a:r>
              <a:rPr lang="en" u="sng" dirty="0">
                <a:solidFill>
                  <a:srgbClr val="202122"/>
                </a:solidFill>
                <a:highlight>
                  <a:srgbClr val="F8F9FA"/>
                </a:highlight>
              </a:rPr>
              <a:t>Festivities</a:t>
            </a:r>
            <a:r>
              <a:rPr lang="en" u="sng" dirty="0"/>
              <a:t> on 1 January</a:t>
            </a:r>
            <a:r>
              <a:rPr lang="en" dirty="0"/>
              <a:t> and the second is on </a:t>
            </a:r>
            <a:r>
              <a:rPr lang="en" u="sng" dirty="0"/>
              <a:t>November has R$ 1.108.522,11</a:t>
            </a:r>
            <a:r>
              <a:rPr lang="en" dirty="0"/>
              <a:t> probably because holiday we mention above.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-1137200"/>
            <a:ext cx="9520650" cy="4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500" y="1505900"/>
            <a:ext cx="9520650" cy="4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117900" y="143700"/>
            <a:ext cx="8901600" cy="485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2243400" y="1505900"/>
            <a:ext cx="4657200" cy="1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Milestone 2 Intermediate</a:t>
            </a:r>
            <a:endParaRPr sz="5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1680100" y="4030800"/>
            <a:ext cx="63669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https://lookerstudio.google.com/reporting/c9bc6f11-f1de-48b8-b9ec-d143000cbd4d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Montserrat Thin</vt:lpstr>
      <vt:lpstr>Arial</vt:lpstr>
      <vt:lpstr>Proxima Nova Extrabold</vt:lpstr>
      <vt:lpstr>Simple Dark</vt:lpstr>
      <vt:lpstr>Samba Commerce Data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Samba Commerce Data Visualizations</dc:title>
  <cp:lastModifiedBy>Syihab tom</cp:lastModifiedBy>
  <cp:revision>2</cp:revision>
  <dcterms:modified xsi:type="dcterms:W3CDTF">2023-09-04T11:07:00Z</dcterms:modified>
</cp:coreProperties>
</file>