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Alfa Slab One" panose="020B0604020202020204" charset="0"/>
      <p:regular r:id="rId37"/>
    </p:embeddedFont>
    <p:embeddedFont>
      <p:font typeface="Proxima Nova" panose="020B0604020202020204" charset="0"/>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37aab7fc1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37aab7fc1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7aab7fc1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37aab7fc1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8d5a6ace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8d5a6ace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37aab7fc1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37aab7fc1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7aab7fc1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37aab7fc1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7aab7fc1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7aab7fc1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37aab7fc1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37aab7fc1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c70114d7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c70114d7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37aab7fc1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37aab7fc1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c70114d7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c70114d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08d5a6acee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08d5a6acee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5c70114d7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c70114d7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c70114d7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c70114d7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08d5a6acee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08d5a6acee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08d5a6acee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08d5a6acee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08d5a6acee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08d5a6acee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5c70114d7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5c70114d7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5c70114d7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5c70114d7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80ebe50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80ebe50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380ebe507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380ebe507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380ebe507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380ebe507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08d5a6acee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08d5a6acee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dc8b15cd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5dc8b15c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08d5a6acee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08d5a6ace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08d5a6acee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08d5a6acee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08d5a6acee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08d5a6ace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579f063f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579f063f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7aab7fc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7aab7fc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7aab7fc1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7aab7fc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37aab7fc1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37aab7fc1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37aab7fc1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37aab7fc1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37aab7fc1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37aab7fc1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37aab7fc1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37aab7fc1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Intermediate Assignment Python</a:t>
            </a:r>
            <a:endParaRPr/>
          </a:p>
        </p:txBody>
      </p:sp>
      <p:sp>
        <p:nvSpPr>
          <p:cNvPr id="57" name="Google Shape;57;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(Syihab Agung Satriotomo)</a:t>
            </a:r>
            <a:endParaRPr/>
          </a:p>
        </p:txBody>
      </p:sp>
      <p:sp>
        <p:nvSpPr>
          <p:cNvPr id="58" name="Google Shape;58;p13"/>
          <p:cNvSpPr txBox="1"/>
          <p:nvPr/>
        </p:nvSpPr>
        <p:spPr>
          <a:xfrm>
            <a:off x="1850450" y="4163000"/>
            <a:ext cx="531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26" name="Google Shape;12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Data Cleaning Steps and Considerations : Data Manipulation </a:t>
            </a:r>
            <a:endParaRPr dirty="0">
              <a:latin typeface="+mj-lt"/>
            </a:endParaRPr>
          </a:p>
          <a:p>
            <a:pPr marL="457200" lvl="0" indent="-342900" algn="l" rtl="0">
              <a:spcBef>
                <a:spcPts val="1200"/>
              </a:spcBef>
              <a:spcAft>
                <a:spcPts val="0"/>
              </a:spcAft>
              <a:buSzPts val="1800"/>
              <a:buChar char="●"/>
            </a:pPr>
            <a:r>
              <a:rPr lang="en" dirty="0">
                <a:latin typeface="+mj-lt"/>
              </a:rPr>
              <a:t>We make a new group column for “PROMO_TXN_CNT_L6M” to know how much our customer making transaction with respond on merchant </a:t>
            </a:r>
            <a:endParaRPr dirty="0">
              <a:latin typeface="+mj-lt"/>
            </a:endParaRPr>
          </a:p>
        </p:txBody>
      </p:sp>
      <p:pic>
        <p:nvPicPr>
          <p:cNvPr id="127" name="Google Shape;127;p22"/>
          <p:cNvPicPr preferRelativeResize="0"/>
          <p:nvPr/>
        </p:nvPicPr>
        <p:blipFill>
          <a:blip r:embed="rId3">
            <a:alphaModFix/>
          </a:blip>
          <a:stretch>
            <a:fillRect/>
          </a:stretch>
        </p:blipFill>
        <p:spPr>
          <a:xfrm>
            <a:off x="788775" y="2969713"/>
            <a:ext cx="7334250" cy="809625"/>
          </a:xfrm>
          <a:prstGeom prst="rect">
            <a:avLst/>
          </a:prstGeom>
          <a:noFill/>
          <a:ln>
            <a:noFill/>
          </a:ln>
        </p:spPr>
      </p:pic>
      <p:sp>
        <p:nvSpPr>
          <p:cNvPr id="128" name="Google Shape;128;p22"/>
          <p:cNvSpPr txBox="1"/>
          <p:nvPr/>
        </p:nvSpPr>
        <p:spPr>
          <a:xfrm>
            <a:off x="132600" y="4703625"/>
            <a:ext cx="887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34" name="Google Shape;1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Data Cleaning Steps and Considerations : Check Duplicate </a:t>
            </a:r>
            <a:endParaRPr dirty="0">
              <a:latin typeface="+mj-lt"/>
            </a:endParaRPr>
          </a:p>
          <a:p>
            <a:pPr marL="0" lvl="0" indent="0" algn="l" rtl="0">
              <a:spcBef>
                <a:spcPts val="1200"/>
              </a:spcBef>
              <a:spcAft>
                <a:spcPts val="1200"/>
              </a:spcAft>
              <a:buNone/>
            </a:pPr>
            <a:r>
              <a:rPr lang="en" dirty="0">
                <a:latin typeface="+mj-lt"/>
              </a:rPr>
              <a:t>Based on Account id it has unique number so one customer has each one account id and we checking duplicate that we don’t found any duplicated data</a:t>
            </a:r>
            <a:endParaRPr dirty="0">
              <a:latin typeface="+mj-lt"/>
            </a:endParaRPr>
          </a:p>
        </p:txBody>
      </p:sp>
      <p:pic>
        <p:nvPicPr>
          <p:cNvPr id="135" name="Google Shape;135;p23"/>
          <p:cNvPicPr preferRelativeResize="0"/>
          <p:nvPr/>
        </p:nvPicPr>
        <p:blipFill>
          <a:blip r:embed="rId3">
            <a:alphaModFix/>
          </a:blip>
          <a:stretch>
            <a:fillRect/>
          </a:stretch>
        </p:blipFill>
        <p:spPr>
          <a:xfrm>
            <a:off x="1808885" y="2698185"/>
            <a:ext cx="5110925" cy="1658050"/>
          </a:xfrm>
          <a:prstGeom prst="rect">
            <a:avLst/>
          </a:prstGeom>
          <a:noFill/>
          <a:ln>
            <a:noFill/>
          </a:ln>
        </p:spPr>
      </p:pic>
      <p:sp>
        <p:nvSpPr>
          <p:cNvPr id="136" name="Google Shape;136;p23"/>
          <p:cNvSpPr txBox="1"/>
          <p:nvPr/>
        </p:nvSpPr>
        <p:spPr>
          <a:xfrm>
            <a:off x="132600" y="4703625"/>
            <a:ext cx="887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42" name="Google Shape;142;p24"/>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What are your business questions that you can formulate and what are the answers? From Descriptive Statistics - Numerical Columns we know that insight </a:t>
            </a:r>
            <a:endParaRPr dirty="0"/>
          </a:p>
          <a:p>
            <a:pPr marL="457200" lvl="0" indent="-323850" algn="l" rtl="0">
              <a:spcBef>
                <a:spcPts val="1200"/>
              </a:spcBef>
              <a:spcAft>
                <a:spcPts val="0"/>
              </a:spcAft>
              <a:buClr>
                <a:srgbClr val="212121"/>
              </a:buClr>
              <a:buSzPts val="1500"/>
              <a:buFont typeface="Proxima Nova"/>
              <a:buChar char="●"/>
            </a:pPr>
            <a:r>
              <a:rPr lang="en" sz="1600" dirty="0">
                <a:solidFill>
                  <a:srgbClr val="212121"/>
                </a:solidFill>
                <a:latin typeface="+mj-lt"/>
              </a:rPr>
              <a:t>Average sales amount per transactions attributed to each account over the past 6 months is 127.48 euro, the median 110 euro and the maximum 2000 euro without promo</a:t>
            </a:r>
            <a:endParaRPr sz="1600" dirty="0">
              <a:solidFill>
                <a:srgbClr val="212121"/>
              </a:solidFill>
              <a:latin typeface="+mj-lt"/>
            </a:endParaRPr>
          </a:p>
          <a:p>
            <a:pPr marL="457200" lvl="0" indent="-323850" algn="l" rtl="0">
              <a:spcBef>
                <a:spcPts val="0"/>
              </a:spcBef>
              <a:spcAft>
                <a:spcPts val="0"/>
              </a:spcAft>
              <a:buClr>
                <a:srgbClr val="212121"/>
              </a:buClr>
              <a:buSzPts val="1500"/>
              <a:buFont typeface="Proxima Nova"/>
              <a:buChar char="●"/>
            </a:pPr>
            <a:r>
              <a:rPr lang="en" sz="1600" dirty="0">
                <a:solidFill>
                  <a:srgbClr val="212121"/>
                </a:solidFill>
                <a:latin typeface="+mj-lt"/>
              </a:rPr>
              <a:t>Average sales amount per transactions attributed to each account in the past 6 months in response to promo on merchant is 121.75 euro, the median 100 euro</a:t>
            </a:r>
            <a:endParaRPr sz="1600" dirty="0">
              <a:solidFill>
                <a:srgbClr val="212121"/>
              </a:solidFill>
              <a:latin typeface="+mj-lt"/>
            </a:endParaRPr>
          </a:p>
          <a:p>
            <a:pPr marL="457200" lvl="0" indent="-323850" algn="l" rtl="0">
              <a:spcBef>
                <a:spcPts val="0"/>
              </a:spcBef>
              <a:spcAft>
                <a:spcPts val="0"/>
              </a:spcAft>
              <a:buClr>
                <a:srgbClr val="212121"/>
              </a:buClr>
              <a:buSzPts val="1500"/>
              <a:buFont typeface="Proxima Nova"/>
              <a:buChar char="●"/>
            </a:pPr>
            <a:r>
              <a:rPr lang="en" sz="1600" dirty="0">
                <a:solidFill>
                  <a:srgbClr val="212121"/>
                </a:solidFill>
                <a:latin typeface="+mj-lt"/>
              </a:rPr>
              <a:t>Maximum count of number of transaction in the past 6 months in response to promo on merchant are 10 transaction</a:t>
            </a:r>
            <a:endParaRPr sz="1600" dirty="0">
              <a:solidFill>
                <a:srgbClr val="212121"/>
              </a:solidFill>
              <a:latin typeface="+mj-lt"/>
            </a:endParaRPr>
          </a:p>
          <a:p>
            <a:pPr marL="457200" lvl="0" indent="-323850" algn="l" rtl="0">
              <a:spcBef>
                <a:spcPts val="0"/>
              </a:spcBef>
              <a:spcAft>
                <a:spcPts val="0"/>
              </a:spcAft>
              <a:buClr>
                <a:srgbClr val="212121"/>
              </a:buClr>
              <a:buSzPts val="1500"/>
              <a:buFont typeface="Proxima Nova"/>
              <a:buChar char="●"/>
            </a:pPr>
            <a:r>
              <a:rPr lang="en" sz="1600" dirty="0">
                <a:solidFill>
                  <a:srgbClr val="212121"/>
                </a:solidFill>
                <a:latin typeface="+mj-lt"/>
              </a:rPr>
              <a:t>Maximum of Number of e-mail/SMS about promo received by each account in the past 6 months are 21 per customer</a:t>
            </a:r>
            <a:endParaRPr sz="1600" dirty="0">
              <a:solidFill>
                <a:srgbClr val="212121"/>
              </a:solidFill>
              <a:latin typeface="+mj-lt"/>
            </a:endParaRPr>
          </a:p>
          <a:p>
            <a:pPr marL="0" lvl="0" indent="0" algn="l" rtl="0">
              <a:spcBef>
                <a:spcPts val="5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48" name="Google Shape;14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are your business questions that you can formulate and what are the answers? From Descriptive Statistics - Non Numeric Columns we know that insight </a:t>
            </a:r>
            <a:endParaRPr dirty="0"/>
          </a:p>
          <a:p>
            <a:pPr marL="457200" lvl="0" indent="-330200" algn="l" rtl="0">
              <a:spcBef>
                <a:spcPts val="1200"/>
              </a:spcBef>
              <a:spcAft>
                <a:spcPts val="0"/>
              </a:spcAft>
              <a:buClr>
                <a:srgbClr val="212121"/>
              </a:buClr>
              <a:buSzPts val="1600"/>
              <a:buFont typeface="Roboto"/>
              <a:buChar char="●"/>
            </a:pPr>
            <a:r>
              <a:rPr lang="en" sz="1600" dirty="0">
                <a:solidFill>
                  <a:srgbClr val="212121"/>
                </a:solidFill>
                <a:latin typeface="+mj-lt"/>
              </a:rPr>
              <a:t>We have 112433 </a:t>
            </a:r>
            <a:r>
              <a:rPr lang="en" sz="1600" b="1" dirty="0">
                <a:solidFill>
                  <a:srgbClr val="212121"/>
                </a:solidFill>
                <a:latin typeface="+mj-lt"/>
              </a:rPr>
              <a:t>user</a:t>
            </a:r>
            <a:endParaRPr sz="1600" b="1" dirty="0">
              <a:solidFill>
                <a:srgbClr val="212121"/>
              </a:solidFill>
              <a:latin typeface="+mj-lt"/>
            </a:endParaRPr>
          </a:p>
          <a:p>
            <a:pPr marL="457200" lvl="0" indent="-330200" algn="l" rtl="0">
              <a:spcBef>
                <a:spcPts val="0"/>
              </a:spcBef>
              <a:spcAft>
                <a:spcPts val="0"/>
              </a:spcAft>
              <a:buClr>
                <a:srgbClr val="212121"/>
              </a:buClr>
              <a:buSzPts val="1600"/>
              <a:buFont typeface="Roboto"/>
              <a:buChar char="●"/>
            </a:pPr>
            <a:r>
              <a:rPr lang="en" sz="1600" dirty="0">
                <a:solidFill>
                  <a:srgbClr val="212121"/>
                </a:solidFill>
                <a:latin typeface="+mj-lt"/>
              </a:rPr>
              <a:t>Most </a:t>
            </a:r>
            <a:r>
              <a:rPr lang="en" sz="1600" b="1" dirty="0">
                <a:solidFill>
                  <a:srgbClr val="212121"/>
                </a:solidFill>
                <a:latin typeface="+mj-lt"/>
              </a:rPr>
              <a:t>selling merchant</a:t>
            </a:r>
            <a:r>
              <a:rPr lang="en" sz="1600" dirty="0">
                <a:solidFill>
                  <a:srgbClr val="212121"/>
                </a:solidFill>
                <a:latin typeface="+mj-lt"/>
              </a:rPr>
              <a:t> are REVOSHOP</a:t>
            </a:r>
            <a:endParaRPr sz="1600" dirty="0">
              <a:solidFill>
                <a:srgbClr val="212121"/>
              </a:solidFill>
              <a:latin typeface="+mj-lt"/>
            </a:endParaRPr>
          </a:p>
          <a:p>
            <a:pPr marL="457200" lvl="0" indent="-330200" algn="l" rtl="0">
              <a:spcBef>
                <a:spcPts val="0"/>
              </a:spcBef>
              <a:spcAft>
                <a:spcPts val="0"/>
              </a:spcAft>
              <a:buClr>
                <a:srgbClr val="212121"/>
              </a:buClr>
              <a:buSzPts val="1600"/>
              <a:buFont typeface="Roboto"/>
              <a:buChar char="●"/>
            </a:pPr>
            <a:r>
              <a:rPr lang="en" sz="1600" dirty="0">
                <a:solidFill>
                  <a:srgbClr val="212121"/>
                </a:solidFill>
                <a:latin typeface="+mj-lt"/>
              </a:rPr>
              <a:t>Most </a:t>
            </a:r>
            <a:r>
              <a:rPr lang="en" sz="1600" b="1" dirty="0">
                <a:solidFill>
                  <a:srgbClr val="212121"/>
                </a:solidFill>
                <a:latin typeface="+mj-lt"/>
              </a:rPr>
              <a:t>profitable and creditworthy customers</a:t>
            </a:r>
            <a:r>
              <a:rPr lang="en" sz="1600" dirty="0">
                <a:solidFill>
                  <a:srgbClr val="212121"/>
                </a:solidFill>
                <a:latin typeface="+mj-lt"/>
              </a:rPr>
              <a:t> are Customer Group "</a:t>
            </a:r>
            <a:r>
              <a:rPr lang="en" sz="1600" b="1" dirty="0">
                <a:solidFill>
                  <a:srgbClr val="212121"/>
                </a:solidFill>
                <a:latin typeface="+mj-lt"/>
              </a:rPr>
              <a:t>E</a:t>
            </a:r>
            <a:r>
              <a:rPr lang="en" sz="1600" dirty="0">
                <a:solidFill>
                  <a:srgbClr val="212121"/>
                </a:solidFill>
                <a:latin typeface="+mj-lt"/>
              </a:rPr>
              <a:t>"</a:t>
            </a:r>
            <a:endParaRPr sz="1600" dirty="0">
              <a:solidFill>
                <a:srgbClr val="212121"/>
              </a:solidFill>
              <a:latin typeface="+mj-lt"/>
            </a:endParaRPr>
          </a:p>
          <a:p>
            <a:pPr marL="457200" lvl="0" indent="-330200" algn="l" rtl="0">
              <a:spcBef>
                <a:spcPts val="0"/>
              </a:spcBef>
              <a:spcAft>
                <a:spcPts val="0"/>
              </a:spcAft>
              <a:buClr>
                <a:srgbClr val="212121"/>
              </a:buClr>
              <a:buSzPts val="1600"/>
              <a:buFont typeface="Roboto"/>
              <a:buChar char="●"/>
            </a:pPr>
            <a:r>
              <a:rPr lang="en" sz="1600" dirty="0">
                <a:solidFill>
                  <a:srgbClr val="212121"/>
                </a:solidFill>
                <a:latin typeface="+mj-lt"/>
              </a:rPr>
              <a:t>Most Frequent </a:t>
            </a:r>
            <a:r>
              <a:rPr lang="en" sz="1600" b="1" dirty="0">
                <a:solidFill>
                  <a:srgbClr val="212121"/>
                </a:solidFill>
                <a:latin typeface="+mj-lt"/>
              </a:rPr>
              <a:t>Active users</a:t>
            </a:r>
            <a:r>
              <a:rPr lang="en" sz="1600" dirty="0">
                <a:solidFill>
                  <a:srgbClr val="212121"/>
                </a:solidFill>
                <a:latin typeface="+mj-lt"/>
              </a:rPr>
              <a:t> are 104550 times</a:t>
            </a:r>
            <a:endParaRPr sz="1600" dirty="0">
              <a:solidFill>
                <a:srgbClr val="212121"/>
              </a:solidFill>
              <a:latin typeface="+mj-lt"/>
            </a:endParaRPr>
          </a:p>
          <a:p>
            <a:pPr marL="457200" lvl="0" indent="-330200" algn="l" rtl="0">
              <a:spcBef>
                <a:spcPts val="0"/>
              </a:spcBef>
              <a:spcAft>
                <a:spcPts val="0"/>
              </a:spcAft>
              <a:buClr>
                <a:srgbClr val="212121"/>
              </a:buClr>
              <a:buSzPts val="1600"/>
              <a:buFont typeface="Roboto"/>
              <a:buChar char="●"/>
            </a:pPr>
            <a:r>
              <a:rPr lang="en" sz="1600" dirty="0">
                <a:solidFill>
                  <a:srgbClr val="212121"/>
                </a:solidFill>
                <a:latin typeface="+mj-lt"/>
              </a:rPr>
              <a:t>Most </a:t>
            </a:r>
            <a:r>
              <a:rPr lang="en" sz="1600" b="1" dirty="0">
                <a:solidFill>
                  <a:srgbClr val="212121"/>
                </a:solidFill>
                <a:latin typeface="+mj-lt"/>
              </a:rPr>
              <a:t>Account Holder</a:t>
            </a:r>
            <a:r>
              <a:rPr lang="en" sz="1600" dirty="0">
                <a:solidFill>
                  <a:srgbClr val="212121"/>
                </a:solidFill>
                <a:latin typeface="+mj-lt"/>
              </a:rPr>
              <a:t> are </a:t>
            </a:r>
            <a:r>
              <a:rPr lang="en" sz="1600" b="1" dirty="0">
                <a:solidFill>
                  <a:srgbClr val="212121"/>
                </a:solidFill>
                <a:latin typeface="+mj-lt"/>
              </a:rPr>
              <a:t>Female</a:t>
            </a:r>
            <a:endParaRPr sz="1600" b="1" dirty="0">
              <a:solidFill>
                <a:srgbClr val="212121"/>
              </a:solidFill>
              <a:latin typeface="+mj-lt"/>
            </a:endParaRPr>
          </a:p>
          <a:p>
            <a:pPr marL="457200" lvl="0" indent="-330200" algn="l" rtl="0">
              <a:spcBef>
                <a:spcPts val="0"/>
              </a:spcBef>
              <a:spcAft>
                <a:spcPts val="0"/>
              </a:spcAft>
              <a:buClr>
                <a:srgbClr val="212121"/>
              </a:buClr>
              <a:buSzPts val="1600"/>
              <a:buFont typeface="Roboto"/>
              <a:buChar char="●"/>
            </a:pPr>
            <a:r>
              <a:rPr lang="en" sz="1600" dirty="0">
                <a:solidFill>
                  <a:srgbClr val="212121"/>
                </a:solidFill>
                <a:latin typeface="+mj-lt"/>
              </a:rPr>
              <a:t>Most </a:t>
            </a:r>
            <a:r>
              <a:rPr lang="en" sz="1600" b="1" dirty="0">
                <a:solidFill>
                  <a:srgbClr val="212121"/>
                </a:solidFill>
                <a:latin typeface="+mj-lt"/>
              </a:rPr>
              <a:t>Promo are received via SMS</a:t>
            </a:r>
            <a:endParaRPr sz="1600" b="1" dirty="0">
              <a:solidFill>
                <a:srgbClr val="212121"/>
              </a:solidFill>
              <a:latin typeface="+mj-lt"/>
            </a:endParaRPr>
          </a:p>
          <a:p>
            <a:pPr marL="457200" lvl="0" indent="-330200" algn="l" rtl="0">
              <a:spcBef>
                <a:spcPts val="0"/>
              </a:spcBef>
              <a:spcAft>
                <a:spcPts val="0"/>
              </a:spcAft>
              <a:buClr>
                <a:srgbClr val="212121"/>
              </a:buClr>
              <a:buSzPts val="1600"/>
              <a:buFont typeface="Roboto"/>
              <a:buChar char="●"/>
            </a:pPr>
            <a:r>
              <a:rPr lang="en" sz="1600" dirty="0">
                <a:solidFill>
                  <a:srgbClr val="212121"/>
                </a:solidFill>
                <a:latin typeface="+mj-lt"/>
              </a:rPr>
              <a:t>Most </a:t>
            </a:r>
            <a:r>
              <a:rPr lang="en" sz="1600" b="1" dirty="0">
                <a:solidFill>
                  <a:srgbClr val="212121"/>
                </a:solidFill>
                <a:latin typeface="+mj-lt"/>
              </a:rPr>
              <a:t>Promo transaction</a:t>
            </a:r>
            <a:r>
              <a:rPr lang="en" sz="1600" dirty="0">
                <a:solidFill>
                  <a:srgbClr val="212121"/>
                </a:solidFill>
                <a:latin typeface="+mj-lt"/>
              </a:rPr>
              <a:t> are in </a:t>
            </a:r>
            <a:r>
              <a:rPr lang="en" sz="1600" b="1" dirty="0">
                <a:solidFill>
                  <a:srgbClr val="212121"/>
                </a:solidFill>
                <a:latin typeface="+mj-lt"/>
              </a:rPr>
              <a:t>Junior</a:t>
            </a:r>
            <a:r>
              <a:rPr lang="en" sz="1600" dirty="0">
                <a:solidFill>
                  <a:srgbClr val="212121"/>
                </a:solidFill>
                <a:latin typeface="+mj-lt"/>
              </a:rPr>
              <a:t> level which mean </a:t>
            </a:r>
            <a:r>
              <a:rPr lang="en" sz="1600" b="1" dirty="0">
                <a:solidFill>
                  <a:srgbClr val="212121"/>
                </a:solidFill>
                <a:latin typeface="+mj-lt"/>
              </a:rPr>
              <a:t>most of customer are using promo last six month</a:t>
            </a:r>
            <a:r>
              <a:rPr lang="en" sz="1600" dirty="0">
                <a:solidFill>
                  <a:srgbClr val="212121"/>
                </a:solidFill>
                <a:latin typeface="+mj-lt"/>
              </a:rPr>
              <a:t> just </a:t>
            </a:r>
            <a:r>
              <a:rPr lang="en" sz="1600" b="1" dirty="0">
                <a:solidFill>
                  <a:srgbClr val="212121"/>
                </a:solidFill>
                <a:latin typeface="+mj-lt"/>
              </a:rPr>
              <a:t>once in a while</a:t>
            </a:r>
            <a:endParaRPr sz="1600" b="1" dirty="0">
              <a:solidFill>
                <a:srgbClr val="212121"/>
              </a:solidFill>
              <a:latin typeface="+mj-lt"/>
            </a:endParaRPr>
          </a:p>
          <a:p>
            <a:pPr marL="0" lvl="0" indent="0" algn="l" rtl="0">
              <a:spcBef>
                <a:spcPts val="5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54" name="Google Shape;15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lvl="0" indent="-361950">
              <a:spcBef>
                <a:spcPts val="1200"/>
              </a:spcBef>
              <a:buClr>
                <a:srgbClr val="212121"/>
              </a:buClr>
              <a:buSzPts val="2100"/>
              <a:buFont typeface="Roboto"/>
              <a:buChar char="●"/>
            </a:pPr>
            <a:r>
              <a:rPr lang="en" sz="2000" dirty="0"/>
              <a:t>What are your business questions that you can formulate and what are the answers? From Descript</a:t>
            </a:r>
            <a:r>
              <a:rPr lang="en-US" sz="2000" dirty="0">
                <a:solidFill>
                  <a:srgbClr val="212121"/>
                </a:solidFill>
                <a:latin typeface="+mj-lt"/>
              </a:rPr>
              <a:t>Most of Account holder are Born in 1983-09-13</a:t>
            </a:r>
          </a:p>
          <a:p>
            <a:pPr lvl="0" indent="-361950">
              <a:buClr>
                <a:srgbClr val="212121"/>
              </a:buClr>
              <a:buSzPts val="2100"/>
              <a:buFont typeface="Roboto"/>
              <a:buChar char="●"/>
            </a:pPr>
            <a:r>
              <a:rPr lang="en-US" sz="2000" dirty="0">
                <a:solidFill>
                  <a:srgbClr val="212121"/>
                </a:solidFill>
                <a:latin typeface="+mj-lt"/>
              </a:rPr>
              <a:t>Our Older Account Holder are Born in 1956-03-18</a:t>
            </a:r>
          </a:p>
          <a:p>
            <a:pPr lvl="0" indent="-361950">
              <a:buClr>
                <a:srgbClr val="212121"/>
              </a:buClr>
              <a:buSzPts val="2100"/>
              <a:buFont typeface="Roboto"/>
              <a:buChar char="●"/>
            </a:pPr>
            <a:r>
              <a:rPr lang="en-US" sz="2000" dirty="0">
                <a:solidFill>
                  <a:srgbClr val="212121"/>
                </a:solidFill>
                <a:latin typeface="+mj-lt"/>
              </a:rPr>
              <a:t>Youngest Account Holder are Born in 2005-09-20</a:t>
            </a:r>
            <a:endParaRPr lang="en-US" dirty="0">
              <a:latin typeface="+mj-lt"/>
            </a:endParaRPr>
          </a:p>
          <a:p>
            <a:pPr marL="0" lvl="0" indent="0" algn="l" rtl="0">
              <a:spcBef>
                <a:spcPts val="0"/>
              </a:spcBef>
              <a:spcAft>
                <a:spcPts val="0"/>
              </a:spcAft>
              <a:buNone/>
            </a:pPr>
            <a:r>
              <a:rPr lang="en" sz="2000" dirty="0"/>
              <a:t>ive Statistics - Date Column we know that insight </a:t>
            </a: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60" name="Google Shape;160;p27"/>
          <p:cNvSpPr txBox="1">
            <a:spLocks noGrp="1"/>
          </p:cNvSpPr>
          <p:nvPr>
            <p:ph type="body" idx="1"/>
          </p:nvPr>
        </p:nvSpPr>
        <p:spPr>
          <a:xfrm>
            <a:off x="311700" y="1152475"/>
            <a:ext cx="36774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700" b="1" dirty="0">
                <a:solidFill>
                  <a:srgbClr val="212121"/>
                </a:solidFill>
                <a:latin typeface="+mj-lt"/>
              </a:rPr>
              <a:t>Insight</a:t>
            </a:r>
            <a:r>
              <a:rPr lang="en" sz="1700" dirty="0">
                <a:solidFill>
                  <a:srgbClr val="212121"/>
                </a:solidFill>
                <a:latin typeface="+mj-lt"/>
              </a:rPr>
              <a:t> : from From customer Age group we know account holder on RevoBank based on dataset that from Age 30-50 years old with average is 40.5 years</a:t>
            </a:r>
            <a:endParaRPr sz="2300" dirty="0">
              <a:latin typeface="+mj-lt"/>
            </a:endParaRPr>
          </a:p>
          <a:p>
            <a:pPr marL="0" lvl="0" indent="0" algn="l" rtl="0">
              <a:spcBef>
                <a:spcPts val="1200"/>
              </a:spcBef>
              <a:spcAft>
                <a:spcPts val="1200"/>
              </a:spcAft>
              <a:buNone/>
            </a:pPr>
            <a:r>
              <a:rPr lang="en" b="1" dirty="0">
                <a:latin typeface="+mj-lt"/>
              </a:rPr>
              <a:t>Recommendation</a:t>
            </a:r>
            <a:r>
              <a:rPr lang="en" dirty="0">
                <a:latin typeface="+mj-lt"/>
              </a:rPr>
              <a:t> : Probably we could make some promotion into youth generation since they are the lowest based age group distribution</a:t>
            </a:r>
            <a:endParaRPr dirty="0">
              <a:latin typeface="+mj-lt"/>
            </a:endParaRPr>
          </a:p>
        </p:txBody>
      </p:sp>
      <p:pic>
        <p:nvPicPr>
          <p:cNvPr id="161" name="Google Shape;161;p27"/>
          <p:cNvPicPr preferRelativeResize="0"/>
          <p:nvPr/>
        </p:nvPicPr>
        <p:blipFill>
          <a:blip r:embed="rId3">
            <a:alphaModFix/>
          </a:blip>
          <a:stretch>
            <a:fillRect/>
          </a:stretch>
        </p:blipFill>
        <p:spPr>
          <a:xfrm>
            <a:off x="4141300" y="1017725"/>
            <a:ext cx="4587301" cy="3639999"/>
          </a:xfrm>
          <a:prstGeom prst="rect">
            <a:avLst/>
          </a:prstGeom>
          <a:noFill/>
          <a:ln>
            <a:noFill/>
          </a:ln>
        </p:spPr>
      </p:pic>
      <p:sp>
        <p:nvSpPr>
          <p:cNvPr id="162" name="Google Shape;162;p27"/>
          <p:cNvSpPr txBox="1"/>
          <p:nvPr/>
        </p:nvSpPr>
        <p:spPr>
          <a:xfrm>
            <a:off x="60875" y="4703625"/>
            <a:ext cx="887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68" name="Google Shape;168;p28"/>
          <p:cNvSpPr txBox="1">
            <a:spLocks noGrp="1"/>
          </p:cNvSpPr>
          <p:nvPr>
            <p:ph type="body" idx="1"/>
          </p:nvPr>
        </p:nvSpPr>
        <p:spPr>
          <a:xfrm>
            <a:off x="311700" y="1152475"/>
            <a:ext cx="36672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latin typeface="+mj-lt"/>
              </a:rPr>
              <a:t>By Gender Distribution as we know most Account Holder on our RevoBank was Female indicate </a:t>
            </a:r>
            <a:endParaRPr dirty="0">
              <a:latin typeface="+mj-lt"/>
            </a:endParaRPr>
          </a:p>
          <a:p>
            <a:pPr marL="0" lvl="0" indent="0" algn="l" rtl="0">
              <a:spcBef>
                <a:spcPts val="1200"/>
              </a:spcBef>
              <a:spcAft>
                <a:spcPts val="0"/>
              </a:spcAft>
              <a:buNone/>
            </a:pPr>
            <a:r>
              <a:rPr lang="en" dirty="0">
                <a:latin typeface="+mj-lt"/>
              </a:rPr>
              <a:t>1 : Female</a:t>
            </a:r>
            <a:endParaRPr dirty="0">
              <a:latin typeface="+mj-lt"/>
            </a:endParaRPr>
          </a:p>
          <a:p>
            <a:pPr marL="0" lvl="0" indent="0" algn="l" rtl="0">
              <a:spcBef>
                <a:spcPts val="1200"/>
              </a:spcBef>
              <a:spcAft>
                <a:spcPts val="0"/>
              </a:spcAft>
              <a:buNone/>
            </a:pPr>
            <a:r>
              <a:rPr lang="en" dirty="0">
                <a:latin typeface="+mj-lt"/>
              </a:rPr>
              <a:t>0 : Male</a:t>
            </a:r>
            <a:endParaRPr dirty="0">
              <a:latin typeface="+mj-lt"/>
            </a:endParaRPr>
          </a:p>
          <a:p>
            <a:pPr marL="0" lvl="0" indent="0" algn="l" rtl="0">
              <a:spcBef>
                <a:spcPts val="1200"/>
              </a:spcBef>
              <a:spcAft>
                <a:spcPts val="1200"/>
              </a:spcAft>
              <a:buNone/>
            </a:pPr>
            <a:r>
              <a:rPr lang="en" b="1" dirty="0">
                <a:latin typeface="+mj-lt"/>
              </a:rPr>
              <a:t>Recommendation</a:t>
            </a:r>
            <a:r>
              <a:rPr lang="en" dirty="0">
                <a:latin typeface="+mj-lt"/>
              </a:rPr>
              <a:t>: as we know since female more </a:t>
            </a:r>
            <a:r>
              <a:rPr lang="en" b="1" dirty="0">
                <a:latin typeface="+mj-lt"/>
              </a:rPr>
              <a:t>tend to try new promotion-things</a:t>
            </a:r>
            <a:r>
              <a:rPr lang="en" dirty="0">
                <a:latin typeface="+mj-lt"/>
              </a:rPr>
              <a:t> this could be recommendation to offer as account holder to female rather than Male</a:t>
            </a:r>
            <a:endParaRPr dirty="0">
              <a:latin typeface="+mj-lt"/>
            </a:endParaRPr>
          </a:p>
        </p:txBody>
      </p:sp>
      <p:pic>
        <p:nvPicPr>
          <p:cNvPr id="169" name="Google Shape;169;p28"/>
          <p:cNvPicPr preferRelativeResize="0"/>
          <p:nvPr/>
        </p:nvPicPr>
        <p:blipFill>
          <a:blip r:embed="rId3">
            <a:alphaModFix/>
          </a:blip>
          <a:stretch>
            <a:fillRect/>
          </a:stretch>
        </p:blipFill>
        <p:spPr>
          <a:xfrm>
            <a:off x="4324550" y="1152475"/>
            <a:ext cx="4507751"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75" name="Google Shape;175;p29"/>
          <p:cNvSpPr txBox="1">
            <a:spLocks noGrp="1"/>
          </p:cNvSpPr>
          <p:nvPr>
            <p:ph type="body" idx="1"/>
          </p:nvPr>
        </p:nvSpPr>
        <p:spPr>
          <a:xfrm>
            <a:off x="163675" y="1654128"/>
            <a:ext cx="4408325" cy="2296322"/>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 sz="1550" dirty="0">
                <a:solidFill>
                  <a:srgbClr val="000000"/>
                </a:solidFill>
                <a:latin typeface="+mj-lt"/>
              </a:rPr>
              <a:t>Based on MOB distribution by Age Group, age group 17-20 years account lifetime around 76 month on average, and other age has lifetime 101 months on average</a:t>
            </a:r>
            <a:endParaRPr sz="1550" dirty="0">
              <a:solidFill>
                <a:srgbClr val="000000"/>
              </a:solidFill>
              <a:latin typeface="+mj-lt"/>
            </a:endParaRPr>
          </a:p>
          <a:p>
            <a:pPr marL="0" lvl="0" indent="0" algn="l" rtl="0">
              <a:spcBef>
                <a:spcPts val="0"/>
              </a:spcBef>
              <a:spcAft>
                <a:spcPts val="0"/>
              </a:spcAft>
              <a:buNone/>
            </a:pPr>
            <a:endParaRPr dirty="0"/>
          </a:p>
          <a:p>
            <a:pPr marL="0" lvl="0" indent="0" algn="l" rtl="0">
              <a:spcBef>
                <a:spcPts val="1200"/>
              </a:spcBef>
              <a:spcAft>
                <a:spcPts val="1200"/>
              </a:spcAft>
              <a:buNone/>
            </a:pPr>
            <a:endParaRPr dirty="0"/>
          </a:p>
        </p:txBody>
      </p:sp>
      <p:pic>
        <p:nvPicPr>
          <p:cNvPr id="176" name="Google Shape;176;p29"/>
          <p:cNvPicPr preferRelativeResize="0"/>
          <p:nvPr/>
        </p:nvPicPr>
        <p:blipFill>
          <a:blip r:embed="rId3">
            <a:alphaModFix/>
          </a:blip>
          <a:stretch>
            <a:fillRect/>
          </a:stretch>
        </p:blipFill>
        <p:spPr>
          <a:xfrm>
            <a:off x="4666130" y="1525200"/>
            <a:ext cx="4314196" cy="2425250"/>
          </a:xfrm>
          <a:prstGeom prst="rect">
            <a:avLst/>
          </a:prstGeom>
          <a:noFill/>
          <a:ln>
            <a:noFill/>
          </a:ln>
        </p:spPr>
      </p:pic>
      <p:sp>
        <p:nvSpPr>
          <p:cNvPr id="177" name="Google Shape;177;p29"/>
          <p:cNvSpPr txBox="1"/>
          <p:nvPr/>
        </p:nvSpPr>
        <p:spPr>
          <a:xfrm>
            <a:off x="132600" y="4703625"/>
            <a:ext cx="887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83" name="Google Shape;183;p30"/>
          <p:cNvSpPr txBox="1">
            <a:spLocks noGrp="1"/>
          </p:cNvSpPr>
          <p:nvPr>
            <p:ph type="body" idx="1"/>
          </p:nvPr>
        </p:nvSpPr>
        <p:spPr>
          <a:xfrm>
            <a:off x="311700" y="1152475"/>
            <a:ext cx="4955700" cy="34164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500" dirty="0">
                <a:solidFill>
                  <a:srgbClr val="212121"/>
                </a:solidFill>
                <a:latin typeface="+mj-lt"/>
              </a:rPr>
              <a:t>Insights : Total sales have been generated in RevoShop over the past 6 months</a:t>
            </a:r>
            <a:endParaRPr sz="1500" dirty="0">
              <a:latin typeface="+mj-lt"/>
            </a:endParaRPr>
          </a:p>
          <a:p>
            <a:pPr marL="0" lvl="0" indent="0" algn="l" rtl="0">
              <a:spcBef>
                <a:spcPts val="1200"/>
              </a:spcBef>
              <a:spcAft>
                <a:spcPts val="0"/>
              </a:spcAft>
              <a:buNone/>
            </a:pPr>
            <a:r>
              <a:rPr lang="en" sz="1500" dirty="0">
                <a:latin typeface="+mj-lt"/>
              </a:rPr>
              <a:t>As we know based on data </a:t>
            </a:r>
            <a:r>
              <a:rPr lang="en" sz="1500" b="1" dirty="0">
                <a:solidFill>
                  <a:srgbClr val="212121"/>
                </a:solidFill>
                <a:latin typeface="+mj-lt"/>
              </a:rPr>
              <a:t>58,077,849</a:t>
            </a:r>
            <a:r>
              <a:rPr lang="en" sz="1500" dirty="0">
                <a:solidFill>
                  <a:srgbClr val="212121"/>
                </a:solidFill>
                <a:latin typeface="+mj-lt"/>
              </a:rPr>
              <a:t> euros are total sales RevoShop to RevoBank over </a:t>
            </a:r>
            <a:r>
              <a:rPr lang="en" sz="1500" b="1" dirty="0">
                <a:solidFill>
                  <a:srgbClr val="212121"/>
                </a:solidFill>
                <a:latin typeface="+mj-lt"/>
              </a:rPr>
              <a:t>past 6 months</a:t>
            </a:r>
            <a:r>
              <a:rPr lang="en" sz="1500" dirty="0">
                <a:solidFill>
                  <a:srgbClr val="212121"/>
                </a:solidFill>
                <a:latin typeface="+mj-lt"/>
              </a:rPr>
              <a:t>, and </a:t>
            </a:r>
            <a:r>
              <a:rPr lang="en" sz="1500" b="1" dirty="0">
                <a:solidFill>
                  <a:srgbClr val="212121"/>
                </a:solidFill>
                <a:latin typeface="+mj-lt"/>
              </a:rPr>
              <a:t>35,208,915</a:t>
            </a:r>
            <a:r>
              <a:rPr lang="en" sz="1500" dirty="0">
                <a:solidFill>
                  <a:srgbClr val="212121"/>
                </a:solidFill>
                <a:latin typeface="+mj-lt"/>
              </a:rPr>
              <a:t> euros are </a:t>
            </a:r>
            <a:r>
              <a:rPr lang="en" sz="1500" b="1" dirty="0">
                <a:solidFill>
                  <a:srgbClr val="212121"/>
                </a:solidFill>
                <a:latin typeface="+mj-lt"/>
              </a:rPr>
              <a:t>Total RevoShop Sales in response to Promotion over past 6 months</a:t>
            </a:r>
            <a:endParaRPr sz="1500" b="1" dirty="0">
              <a:solidFill>
                <a:srgbClr val="212121"/>
              </a:solidFill>
              <a:latin typeface="+mj-lt"/>
            </a:endParaRPr>
          </a:p>
          <a:p>
            <a:pPr marL="0" lvl="0" indent="0" algn="l" rtl="0">
              <a:spcBef>
                <a:spcPts val="1200"/>
              </a:spcBef>
              <a:spcAft>
                <a:spcPts val="1200"/>
              </a:spcAft>
              <a:buNone/>
            </a:pPr>
            <a:r>
              <a:rPr lang="en" dirty="0">
                <a:latin typeface="+mj-lt"/>
              </a:rPr>
              <a:t>Recommendation : </a:t>
            </a:r>
            <a:r>
              <a:rPr lang="en" b="1" dirty="0">
                <a:latin typeface="+mj-lt"/>
              </a:rPr>
              <a:t>this should be awareness almost total Revoshop sales in response to Promotion is reaching total sales without Promotion</a:t>
            </a:r>
            <a:endParaRPr b="1" dirty="0">
              <a:latin typeface="+mj-lt"/>
            </a:endParaRPr>
          </a:p>
        </p:txBody>
      </p:sp>
      <p:pic>
        <p:nvPicPr>
          <p:cNvPr id="184" name="Google Shape;184;p30"/>
          <p:cNvPicPr preferRelativeResize="0"/>
          <p:nvPr/>
        </p:nvPicPr>
        <p:blipFill>
          <a:blip r:embed="rId3">
            <a:alphaModFix/>
          </a:blip>
          <a:stretch>
            <a:fillRect/>
          </a:stretch>
        </p:blipFill>
        <p:spPr>
          <a:xfrm>
            <a:off x="5125372" y="1228875"/>
            <a:ext cx="3810326" cy="819150"/>
          </a:xfrm>
          <a:prstGeom prst="rect">
            <a:avLst/>
          </a:prstGeom>
          <a:noFill/>
          <a:ln>
            <a:noFill/>
          </a:ln>
        </p:spPr>
      </p:pic>
      <p:pic>
        <p:nvPicPr>
          <p:cNvPr id="185" name="Google Shape;185;p30"/>
          <p:cNvPicPr preferRelativeResize="0"/>
          <p:nvPr/>
        </p:nvPicPr>
        <p:blipFill>
          <a:blip r:embed="rId4">
            <a:alphaModFix/>
          </a:blip>
          <a:stretch>
            <a:fillRect/>
          </a:stretch>
        </p:blipFill>
        <p:spPr>
          <a:xfrm>
            <a:off x="4943027" y="3965175"/>
            <a:ext cx="4175000" cy="89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91" name="Google Shape;191;p31"/>
          <p:cNvSpPr txBox="1">
            <a:spLocks noGrp="1"/>
          </p:cNvSpPr>
          <p:nvPr>
            <p:ph type="body" idx="1"/>
          </p:nvPr>
        </p:nvSpPr>
        <p:spPr>
          <a:xfrm>
            <a:off x="311700" y="1152475"/>
            <a:ext cx="3930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Insights : </a:t>
            </a:r>
            <a:endParaRPr dirty="0">
              <a:latin typeface="+mj-lt"/>
            </a:endParaRPr>
          </a:p>
          <a:p>
            <a:pPr marL="457200" lvl="0" indent="-323850" algn="l" rtl="0">
              <a:spcBef>
                <a:spcPts val="1200"/>
              </a:spcBef>
              <a:spcAft>
                <a:spcPts val="0"/>
              </a:spcAft>
              <a:buClr>
                <a:srgbClr val="212121"/>
              </a:buClr>
              <a:buSzPts val="1500"/>
              <a:buFont typeface="Roboto"/>
              <a:buChar char="●"/>
            </a:pPr>
            <a:r>
              <a:rPr lang="en" sz="1500" dirty="0">
                <a:solidFill>
                  <a:srgbClr val="212121"/>
                </a:solidFill>
                <a:latin typeface="+mj-lt"/>
              </a:rPr>
              <a:t>in the last 6 months, there is 61% of total sales is attributed to promotion</a:t>
            </a:r>
            <a:endParaRPr sz="1500" dirty="0">
              <a:solidFill>
                <a:srgbClr val="212121"/>
              </a:solidFill>
              <a:latin typeface="+mj-lt"/>
            </a:endParaRPr>
          </a:p>
          <a:p>
            <a:pPr marL="457200" lvl="0" indent="-323850" algn="l" rtl="0">
              <a:spcBef>
                <a:spcPts val="0"/>
              </a:spcBef>
              <a:spcAft>
                <a:spcPts val="0"/>
              </a:spcAft>
              <a:buClr>
                <a:srgbClr val="212121"/>
              </a:buClr>
              <a:buSzPts val="1500"/>
              <a:buFont typeface="Roboto"/>
              <a:buChar char="●"/>
            </a:pPr>
            <a:r>
              <a:rPr lang="en" sz="1500" dirty="0">
                <a:solidFill>
                  <a:srgbClr val="212121"/>
                </a:solidFill>
                <a:latin typeface="+mj-lt"/>
              </a:rPr>
              <a:t>in the lifetime of account, there is 59% of total sales is Attributed to promotion</a:t>
            </a:r>
            <a:endParaRPr dirty="0">
              <a:latin typeface="+mj-lt"/>
            </a:endParaRPr>
          </a:p>
          <a:p>
            <a:pPr marL="0" lvl="0" indent="0" algn="l" rtl="0">
              <a:spcBef>
                <a:spcPts val="1200"/>
              </a:spcBef>
              <a:spcAft>
                <a:spcPts val="1200"/>
              </a:spcAft>
              <a:buNone/>
            </a:pPr>
            <a:r>
              <a:rPr lang="en" dirty="0">
                <a:latin typeface="+mj-lt"/>
              </a:rPr>
              <a:t>We can conclude that this is big problem and should find a way cutting off the promotion </a:t>
            </a:r>
            <a:endParaRPr dirty="0">
              <a:latin typeface="+mj-lt"/>
            </a:endParaRPr>
          </a:p>
        </p:txBody>
      </p:sp>
      <p:pic>
        <p:nvPicPr>
          <p:cNvPr id="192" name="Google Shape;192;p31"/>
          <p:cNvPicPr preferRelativeResize="0"/>
          <p:nvPr/>
        </p:nvPicPr>
        <p:blipFill>
          <a:blip r:embed="rId3">
            <a:alphaModFix/>
          </a:blip>
          <a:stretch>
            <a:fillRect/>
          </a:stretch>
        </p:blipFill>
        <p:spPr>
          <a:xfrm>
            <a:off x="4283223" y="1333275"/>
            <a:ext cx="4760400" cy="2781300"/>
          </a:xfrm>
          <a:prstGeom prst="rect">
            <a:avLst/>
          </a:prstGeom>
          <a:noFill/>
          <a:ln>
            <a:noFill/>
          </a:ln>
        </p:spPr>
      </p:pic>
      <p:sp>
        <p:nvSpPr>
          <p:cNvPr id="193" name="Google Shape;193;p31"/>
          <p:cNvSpPr txBox="1"/>
          <p:nvPr/>
        </p:nvSpPr>
        <p:spPr>
          <a:xfrm>
            <a:off x="132600" y="4646400"/>
            <a:ext cx="887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Analytical Objective</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What is the business requirement / goal of analysis?</a:t>
            </a:r>
            <a:endParaRPr dirty="0"/>
          </a:p>
          <a:p>
            <a:pPr marL="0" lvl="0" indent="0" algn="l" rtl="0">
              <a:spcBef>
                <a:spcPts val="1200"/>
              </a:spcBef>
              <a:spcAft>
                <a:spcPts val="0"/>
              </a:spcAft>
              <a:buNone/>
            </a:pPr>
            <a:r>
              <a:rPr lang="en" sz="1400" dirty="0">
                <a:latin typeface="+mj-lt"/>
              </a:rPr>
              <a:t>By understanding the dataset bank_promotion_analysis we can conclude that we want to know Spending pattern among Revoshop customers who are users of RevoBank credit card by making correlation between column : </a:t>
            </a:r>
            <a:endParaRPr sz="1400" dirty="0">
              <a:latin typeface="+mj-lt"/>
            </a:endParaRPr>
          </a:p>
          <a:p>
            <a:pPr marL="457200" lvl="0" indent="-317500" algn="l" rtl="0">
              <a:spcBef>
                <a:spcPts val="1200"/>
              </a:spcBef>
              <a:spcAft>
                <a:spcPts val="0"/>
              </a:spcAft>
              <a:buClr>
                <a:srgbClr val="000000"/>
              </a:buClr>
              <a:buSzPts val="1400"/>
              <a:buChar char="●"/>
            </a:pPr>
            <a:r>
              <a:rPr lang="en" sz="1400" dirty="0">
                <a:solidFill>
                  <a:srgbClr val="000000"/>
                </a:solidFill>
                <a:latin typeface="+mj-lt"/>
              </a:rPr>
              <a:t>AVG_TXN_AMT_L6M as average sales amount per transaction</a:t>
            </a:r>
            <a:endParaRPr sz="1400" dirty="0">
              <a:solidFill>
                <a:srgbClr val="000000"/>
              </a:solidFill>
              <a:latin typeface="+mj-lt"/>
            </a:endParaRPr>
          </a:p>
          <a:p>
            <a:pPr marL="457200" lvl="0" indent="-317500" algn="l" rtl="0">
              <a:spcBef>
                <a:spcPts val="0"/>
              </a:spcBef>
              <a:spcAft>
                <a:spcPts val="0"/>
              </a:spcAft>
              <a:buClr>
                <a:srgbClr val="000000"/>
              </a:buClr>
              <a:buSzPts val="1400"/>
              <a:buChar char="●"/>
            </a:pPr>
            <a:r>
              <a:rPr lang="en" sz="1400" dirty="0">
                <a:solidFill>
                  <a:srgbClr val="1F1F1F"/>
                </a:solidFill>
                <a:latin typeface="+mj-lt"/>
              </a:rPr>
              <a:t>TXN_CNT_L6M as number of transaction occurred in the past 6 months</a:t>
            </a:r>
            <a:endParaRPr sz="1400" dirty="0">
              <a:solidFill>
                <a:srgbClr val="1F1F1F"/>
              </a:solidFill>
              <a:latin typeface="+mj-lt"/>
            </a:endParaRPr>
          </a:p>
          <a:p>
            <a:pPr marL="457200" lvl="0" indent="-317500" algn="l" rtl="0">
              <a:spcBef>
                <a:spcPts val="0"/>
              </a:spcBef>
              <a:spcAft>
                <a:spcPts val="0"/>
              </a:spcAft>
              <a:buClr>
                <a:srgbClr val="1F1F1F"/>
              </a:buClr>
              <a:buSzPts val="1400"/>
              <a:buChar char="●"/>
            </a:pPr>
            <a:r>
              <a:rPr lang="en" sz="1400" dirty="0">
                <a:solidFill>
                  <a:srgbClr val="1F1F1F"/>
                </a:solidFill>
                <a:latin typeface="+mj-lt"/>
              </a:rPr>
              <a:t>PROMO_TXN_CNT_L6M as Number of transaction occurred in the past 6 months in response to promo on merchant</a:t>
            </a:r>
            <a:endParaRPr sz="1400" dirty="0">
              <a:solidFill>
                <a:srgbClr val="1F1F1F"/>
              </a:solidFill>
              <a:latin typeface="+mj-lt"/>
            </a:endParaRPr>
          </a:p>
          <a:p>
            <a:pPr marL="0" lvl="0" indent="0" algn="l" rtl="0">
              <a:spcBef>
                <a:spcPts val="1200"/>
              </a:spcBef>
              <a:spcAft>
                <a:spcPts val="1200"/>
              </a:spcAft>
              <a:buNone/>
            </a:pPr>
            <a:r>
              <a:rPr lang="en" sz="1400" dirty="0">
                <a:solidFill>
                  <a:srgbClr val="1F1F1F"/>
                </a:solidFill>
                <a:latin typeface="+mj-lt"/>
              </a:rPr>
              <a:t>So we could make Customer segmentation &amp; Promo sensitivity on each customer who are used promo the last 6 month so we make could find ways to reduce the cost of the promotion.</a:t>
            </a:r>
            <a:endParaRPr sz="1400" dirty="0">
              <a:solidFill>
                <a:srgbClr val="1F1F1F"/>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199" name="Google Shape;199;p32"/>
          <p:cNvSpPr txBox="1">
            <a:spLocks noGrp="1"/>
          </p:cNvSpPr>
          <p:nvPr>
            <p:ph type="body" idx="1"/>
          </p:nvPr>
        </p:nvSpPr>
        <p:spPr>
          <a:xfrm>
            <a:off x="930550" y="1142325"/>
            <a:ext cx="74715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solidFill>
                  <a:srgbClr val="212121"/>
                </a:solidFill>
                <a:latin typeface="+mj-lt"/>
              </a:rPr>
              <a:t>Total Customer that promo-sensitive</a:t>
            </a:r>
            <a:endParaRPr dirty="0">
              <a:solidFill>
                <a:srgbClr val="212121"/>
              </a:solidFill>
              <a:latin typeface="+mj-lt"/>
            </a:endParaRPr>
          </a:p>
          <a:p>
            <a:pPr marL="0" lvl="0" indent="0" algn="l" rtl="0">
              <a:spcBef>
                <a:spcPts val="1200"/>
              </a:spcBef>
              <a:spcAft>
                <a:spcPts val="0"/>
              </a:spcAft>
              <a:buNone/>
            </a:pPr>
            <a:r>
              <a:rPr lang="en" dirty="0">
                <a:latin typeface="+mj-lt"/>
              </a:rPr>
              <a:t>Insights : </a:t>
            </a:r>
            <a:endParaRPr dirty="0">
              <a:latin typeface="+mj-lt"/>
            </a:endParaRPr>
          </a:p>
          <a:p>
            <a:pPr marL="457200" lvl="0" indent="-317500" algn="l" rtl="0">
              <a:spcBef>
                <a:spcPts val="1200"/>
              </a:spcBef>
              <a:spcAft>
                <a:spcPts val="0"/>
              </a:spcAft>
              <a:buClr>
                <a:srgbClr val="212121"/>
              </a:buClr>
              <a:buSzPts val="1400"/>
              <a:buFont typeface="Roboto"/>
              <a:buChar char="●"/>
            </a:pPr>
            <a:r>
              <a:rPr lang="en" sz="1400" dirty="0">
                <a:solidFill>
                  <a:srgbClr val="212121"/>
                </a:solidFill>
                <a:latin typeface="+mj-lt"/>
              </a:rPr>
              <a:t>Based on data above during account's last 6 months there are 71,790 promo-sensitive customers, and there are 74,667 promo-sensitive during lifetime tenure</a:t>
            </a:r>
            <a:endParaRPr sz="1400" dirty="0">
              <a:solidFill>
                <a:srgbClr val="212121"/>
              </a:solidFill>
              <a:latin typeface="+mj-lt"/>
            </a:endParaRPr>
          </a:p>
          <a:p>
            <a:pPr marL="457200" lvl="0" indent="-317500" algn="l" rtl="0">
              <a:spcBef>
                <a:spcPts val="0"/>
              </a:spcBef>
              <a:spcAft>
                <a:spcPts val="0"/>
              </a:spcAft>
              <a:buClr>
                <a:srgbClr val="212121"/>
              </a:buClr>
              <a:buSzPts val="1400"/>
              <a:buFont typeface="Roboto"/>
              <a:buChar char="●"/>
            </a:pPr>
            <a:r>
              <a:rPr lang="en" sz="1400" dirty="0">
                <a:solidFill>
                  <a:srgbClr val="212121"/>
                </a:solidFill>
                <a:latin typeface="+mj-lt"/>
              </a:rPr>
              <a:t>VS between Lifetime tenure and last 6 months account's that promo-sensitive customers only 3,85% differences</a:t>
            </a:r>
            <a:endParaRPr sz="1400" dirty="0">
              <a:solidFill>
                <a:srgbClr val="212121"/>
              </a:solidFill>
              <a:latin typeface="+mj-lt"/>
            </a:endParaRPr>
          </a:p>
          <a:p>
            <a:pPr marL="457200" lvl="0" indent="0" algn="l" rtl="0">
              <a:spcBef>
                <a:spcPts val="5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a:t>
            </a:r>
            <a:endParaRPr/>
          </a:p>
        </p:txBody>
      </p:sp>
      <p:sp>
        <p:nvSpPr>
          <p:cNvPr id="205" name="Google Shape;205;p33"/>
          <p:cNvSpPr txBox="1">
            <a:spLocks noGrp="1"/>
          </p:cNvSpPr>
          <p:nvPr>
            <p:ph type="body" idx="1"/>
          </p:nvPr>
        </p:nvSpPr>
        <p:spPr>
          <a:xfrm>
            <a:off x="311700" y="1152475"/>
            <a:ext cx="4326600" cy="3548700"/>
          </a:xfrm>
          <a:prstGeom prst="rect">
            <a:avLst/>
          </a:prstGeom>
        </p:spPr>
        <p:txBody>
          <a:bodyPr spcFirstLastPara="1" wrap="square" lIns="91425" tIns="91425" rIns="91425" bIns="91425" anchor="t" anchorCtr="0">
            <a:normAutofit fontScale="77500" lnSpcReduction="20000"/>
          </a:bodyPr>
          <a:lstStyle/>
          <a:p>
            <a:pPr marL="0" lvl="0" indent="0" algn="l" rtl="0">
              <a:spcBef>
                <a:spcPts val="1200"/>
              </a:spcBef>
              <a:spcAft>
                <a:spcPts val="0"/>
              </a:spcAft>
              <a:buNone/>
            </a:pPr>
            <a:r>
              <a:rPr lang="en" sz="1400" dirty="0">
                <a:solidFill>
                  <a:srgbClr val="212121"/>
                </a:solidFill>
                <a:latin typeface="+mj-lt"/>
                <a:ea typeface="Roboto"/>
                <a:cs typeface="Roboto"/>
                <a:sym typeface="Roboto"/>
              </a:rPr>
              <a:t>Correlation between count of customer receiving e-mail and SMS with sales Performance</a:t>
            </a:r>
            <a:endParaRPr sz="1400" dirty="0">
              <a:solidFill>
                <a:srgbClr val="212121"/>
              </a:solidFill>
              <a:latin typeface="+mj-lt"/>
              <a:ea typeface="Roboto"/>
              <a:cs typeface="Roboto"/>
              <a:sym typeface="Roboto"/>
            </a:endParaRPr>
          </a:p>
          <a:p>
            <a:pPr marL="0" lvl="0" indent="0" algn="l" rtl="0">
              <a:spcBef>
                <a:spcPts val="1200"/>
              </a:spcBef>
              <a:spcAft>
                <a:spcPts val="0"/>
              </a:spcAft>
              <a:buNone/>
            </a:pPr>
            <a:r>
              <a:rPr lang="en" sz="1400" dirty="0">
                <a:solidFill>
                  <a:srgbClr val="212121"/>
                </a:solidFill>
                <a:latin typeface="+mj-lt"/>
                <a:ea typeface="Roboto"/>
                <a:cs typeface="Roboto"/>
                <a:sym typeface="Roboto"/>
              </a:rPr>
              <a:t>Insight : </a:t>
            </a:r>
            <a:endParaRPr sz="1400" dirty="0">
              <a:solidFill>
                <a:srgbClr val="212121"/>
              </a:solidFill>
              <a:latin typeface="+mj-lt"/>
              <a:ea typeface="Roboto"/>
              <a:cs typeface="Roboto"/>
              <a:sym typeface="Roboto"/>
            </a:endParaRPr>
          </a:p>
          <a:p>
            <a:pPr marL="457200" lvl="0" indent="-287655" algn="l" rtl="0">
              <a:spcBef>
                <a:spcPts val="1200"/>
              </a:spcBef>
              <a:spcAft>
                <a:spcPts val="0"/>
              </a:spcAft>
              <a:buClr>
                <a:srgbClr val="212121"/>
              </a:buClr>
              <a:buSzPct val="100000"/>
              <a:buFont typeface="Roboto"/>
              <a:buChar char="●"/>
            </a:pPr>
            <a:r>
              <a:rPr lang="en" sz="1400" dirty="0">
                <a:solidFill>
                  <a:srgbClr val="212121"/>
                </a:solidFill>
                <a:latin typeface="+mj-lt"/>
                <a:ea typeface="Roboto"/>
                <a:cs typeface="Roboto"/>
                <a:sym typeface="Roboto"/>
              </a:rPr>
              <a:t>From </a:t>
            </a:r>
            <a:r>
              <a:rPr lang="en" sz="1400" b="1" dirty="0">
                <a:solidFill>
                  <a:srgbClr val="212121"/>
                </a:solidFill>
                <a:latin typeface="+mj-lt"/>
                <a:ea typeface="Roboto"/>
                <a:cs typeface="Roboto"/>
                <a:sym typeface="Roboto"/>
              </a:rPr>
              <a:t>90,216 customer</a:t>
            </a:r>
            <a:r>
              <a:rPr lang="en" sz="1400" dirty="0">
                <a:solidFill>
                  <a:srgbClr val="212121"/>
                </a:solidFill>
                <a:latin typeface="+mj-lt"/>
                <a:ea typeface="Roboto"/>
                <a:cs typeface="Roboto"/>
                <a:sym typeface="Roboto"/>
              </a:rPr>
              <a:t>s they only receive </a:t>
            </a:r>
            <a:r>
              <a:rPr lang="en" sz="1400" b="1" dirty="0">
                <a:solidFill>
                  <a:srgbClr val="212121"/>
                </a:solidFill>
                <a:latin typeface="+mj-lt"/>
                <a:ea typeface="Roboto"/>
                <a:cs typeface="Roboto"/>
                <a:sym typeface="Roboto"/>
              </a:rPr>
              <a:t>1-6 promo by e-mail or SMS</a:t>
            </a:r>
            <a:endParaRPr sz="1400" b="1" dirty="0">
              <a:solidFill>
                <a:srgbClr val="212121"/>
              </a:solidFill>
              <a:latin typeface="+mj-lt"/>
              <a:ea typeface="Roboto"/>
              <a:cs typeface="Roboto"/>
              <a:sym typeface="Roboto"/>
            </a:endParaRPr>
          </a:p>
          <a:p>
            <a:pPr marL="457200" lvl="0" indent="-287655" algn="l" rtl="0">
              <a:spcBef>
                <a:spcPts val="0"/>
              </a:spcBef>
              <a:spcAft>
                <a:spcPts val="0"/>
              </a:spcAft>
              <a:buClr>
                <a:srgbClr val="212121"/>
              </a:buClr>
              <a:buSzPct val="100000"/>
              <a:buFont typeface="Roboto"/>
              <a:buChar char="●"/>
            </a:pPr>
            <a:r>
              <a:rPr lang="en" sz="1400" dirty="0">
                <a:solidFill>
                  <a:srgbClr val="212121"/>
                </a:solidFill>
                <a:latin typeface="+mj-lt"/>
                <a:ea typeface="Roboto"/>
                <a:cs typeface="Roboto"/>
                <a:sym typeface="Roboto"/>
              </a:rPr>
              <a:t>Based data above we can conclude that </a:t>
            </a:r>
            <a:r>
              <a:rPr lang="en" sz="1400" b="1" dirty="0">
                <a:solidFill>
                  <a:srgbClr val="212121"/>
                </a:solidFill>
                <a:latin typeface="+mj-lt"/>
                <a:ea typeface="Roboto"/>
                <a:cs typeface="Roboto"/>
                <a:sym typeface="Roboto"/>
              </a:rPr>
              <a:t>bigger number of promotion number average transaction was 11-16 transaction</a:t>
            </a:r>
            <a:endParaRPr sz="1400" b="1" dirty="0">
              <a:solidFill>
                <a:srgbClr val="212121"/>
              </a:solidFill>
              <a:latin typeface="+mj-lt"/>
              <a:ea typeface="Roboto"/>
              <a:cs typeface="Roboto"/>
              <a:sym typeface="Roboto"/>
            </a:endParaRPr>
          </a:p>
          <a:p>
            <a:pPr marL="457200" lvl="0" indent="-287655" algn="l" rtl="0">
              <a:spcBef>
                <a:spcPts val="0"/>
              </a:spcBef>
              <a:spcAft>
                <a:spcPts val="0"/>
              </a:spcAft>
              <a:buClr>
                <a:srgbClr val="212121"/>
              </a:buClr>
              <a:buSzPct val="100000"/>
              <a:buFont typeface="Roboto"/>
              <a:buChar char="●"/>
            </a:pPr>
            <a:r>
              <a:rPr lang="en" sz="1400" dirty="0">
                <a:solidFill>
                  <a:srgbClr val="212121"/>
                </a:solidFill>
                <a:latin typeface="+mj-lt"/>
                <a:ea typeface="Roboto"/>
                <a:cs typeface="Roboto"/>
                <a:sym typeface="Roboto"/>
              </a:rPr>
              <a:t>Based on data above there is different relationship pattern between </a:t>
            </a:r>
            <a:r>
              <a:rPr lang="en" sz="1400" b="1" dirty="0">
                <a:solidFill>
                  <a:srgbClr val="212121"/>
                </a:solidFill>
                <a:latin typeface="+mj-lt"/>
                <a:ea typeface="Roboto"/>
                <a:cs typeface="Roboto"/>
                <a:sym typeface="Roboto"/>
              </a:rPr>
              <a:t>number of e-mail/SMS with sales performance and also different pattern in number of promo received with average sales amount and number transaction</a:t>
            </a:r>
            <a:endParaRPr sz="1400" b="1" dirty="0">
              <a:solidFill>
                <a:srgbClr val="212121"/>
              </a:solidFill>
              <a:latin typeface="+mj-lt"/>
              <a:ea typeface="Roboto"/>
              <a:cs typeface="Roboto"/>
              <a:sym typeface="Roboto"/>
            </a:endParaRPr>
          </a:p>
          <a:p>
            <a:pPr marL="0" lvl="0" indent="0" algn="l" rtl="0">
              <a:spcBef>
                <a:spcPts val="1200"/>
              </a:spcBef>
              <a:spcAft>
                <a:spcPts val="0"/>
              </a:spcAft>
              <a:buNone/>
            </a:pPr>
            <a:r>
              <a:rPr lang="en" sz="1400" dirty="0">
                <a:solidFill>
                  <a:srgbClr val="212121"/>
                </a:solidFill>
                <a:latin typeface="+mj-lt"/>
                <a:ea typeface="Roboto"/>
                <a:cs typeface="Roboto"/>
                <a:sym typeface="Roboto"/>
              </a:rPr>
              <a:t>Recommendation : since massive buyer promo was received by email or SMS we can cut the promo since it has no limitation of using promo or maybe we could make minimum requirement to using the promo so we can cut off the promotion spend </a:t>
            </a:r>
            <a:endParaRPr sz="1400" dirty="0">
              <a:solidFill>
                <a:srgbClr val="212121"/>
              </a:solidFill>
              <a:latin typeface="+mj-lt"/>
              <a:ea typeface="Roboto"/>
              <a:cs typeface="Roboto"/>
              <a:sym typeface="Roboto"/>
            </a:endParaRPr>
          </a:p>
          <a:p>
            <a:pPr marL="0" lvl="0" indent="0" algn="l" rtl="0">
              <a:spcBef>
                <a:spcPts val="1200"/>
              </a:spcBef>
              <a:spcAft>
                <a:spcPts val="1200"/>
              </a:spcAft>
              <a:buNone/>
            </a:pPr>
            <a:endParaRPr dirty="0"/>
          </a:p>
        </p:txBody>
      </p:sp>
      <p:pic>
        <p:nvPicPr>
          <p:cNvPr id="206" name="Google Shape;206;p33"/>
          <p:cNvPicPr preferRelativeResize="0"/>
          <p:nvPr/>
        </p:nvPicPr>
        <p:blipFill>
          <a:blip r:embed="rId3">
            <a:alphaModFix/>
          </a:blip>
          <a:stretch>
            <a:fillRect/>
          </a:stretch>
        </p:blipFill>
        <p:spPr>
          <a:xfrm>
            <a:off x="5594975" y="62200"/>
            <a:ext cx="2402828" cy="1917851"/>
          </a:xfrm>
          <a:prstGeom prst="rect">
            <a:avLst/>
          </a:prstGeom>
          <a:noFill/>
          <a:ln>
            <a:noFill/>
          </a:ln>
        </p:spPr>
      </p:pic>
      <p:pic>
        <p:nvPicPr>
          <p:cNvPr id="207" name="Google Shape;207;p33"/>
          <p:cNvPicPr preferRelativeResize="0"/>
          <p:nvPr/>
        </p:nvPicPr>
        <p:blipFill>
          <a:blip r:embed="rId4">
            <a:alphaModFix/>
          </a:blip>
          <a:stretch>
            <a:fillRect/>
          </a:stretch>
        </p:blipFill>
        <p:spPr>
          <a:xfrm>
            <a:off x="4703750" y="2065963"/>
            <a:ext cx="4390051" cy="1369575"/>
          </a:xfrm>
          <a:prstGeom prst="rect">
            <a:avLst/>
          </a:prstGeom>
          <a:noFill/>
          <a:ln>
            <a:noFill/>
          </a:ln>
        </p:spPr>
      </p:pic>
      <p:pic>
        <p:nvPicPr>
          <p:cNvPr id="208" name="Google Shape;208;p33"/>
          <p:cNvPicPr preferRelativeResize="0"/>
          <p:nvPr/>
        </p:nvPicPr>
        <p:blipFill>
          <a:blip r:embed="rId5">
            <a:alphaModFix/>
          </a:blip>
          <a:stretch>
            <a:fillRect/>
          </a:stretch>
        </p:blipFill>
        <p:spPr>
          <a:xfrm>
            <a:off x="4703748" y="3521449"/>
            <a:ext cx="4185276" cy="1533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2466450" y="2285400"/>
            <a:ext cx="42111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End of Milestone 1</a:t>
            </a:r>
            <a:endParaRPr/>
          </a:p>
          <a:p>
            <a:pPr marL="0" lvl="0" indent="0" algn="ctr" rtl="0">
              <a:spcBef>
                <a:spcPts val="0"/>
              </a:spcBef>
              <a:spcAft>
                <a:spcPts val="0"/>
              </a:spcAft>
              <a:buNone/>
            </a:pPr>
            <a:r>
              <a:rPr lang="en"/>
              <a:t>Intermediate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 Analysis</a:t>
            </a:r>
            <a:endParaRPr/>
          </a:p>
        </p:txBody>
      </p:sp>
      <p:sp>
        <p:nvSpPr>
          <p:cNvPr id="219" name="Google Shape;219;p35"/>
          <p:cNvSpPr txBox="1">
            <a:spLocks noGrp="1"/>
          </p:cNvSpPr>
          <p:nvPr>
            <p:ph type="body" idx="1"/>
          </p:nvPr>
        </p:nvSpPr>
        <p:spPr>
          <a:xfrm>
            <a:off x="311700" y="1660711"/>
            <a:ext cx="8520600" cy="290816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I rather choose K-means Clustering method because </a:t>
            </a:r>
            <a:endParaRPr dirty="0">
              <a:latin typeface="+mj-lt"/>
            </a:endParaRPr>
          </a:p>
          <a:p>
            <a:pPr marL="457200" lvl="0" indent="-342900" algn="l" rtl="0">
              <a:spcBef>
                <a:spcPts val="1200"/>
              </a:spcBef>
              <a:spcAft>
                <a:spcPts val="0"/>
              </a:spcAft>
              <a:buSzPts val="1800"/>
              <a:buChar char="●"/>
            </a:pPr>
            <a:r>
              <a:rPr lang="en" dirty="0">
                <a:latin typeface="+mj-lt"/>
              </a:rPr>
              <a:t>RFM segmentation can’t use Age, MOB, and Gender </a:t>
            </a:r>
            <a:endParaRPr dirty="0">
              <a:latin typeface="+mj-lt"/>
            </a:endParaRPr>
          </a:p>
          <a:p>
            <a:pPr marL="457200" lvl="0" indent="-342900" algn="l" rtl="0">
              <a:spcBef>
                <a:spcPts val="0"/>
              </a:spcBef>
              <a:spcAft>
                <a:spcPts val="0"/>
              </a:spcAft>
              <a:buSzPts val="1800"/>
              <a:buChar char="●"/>
            </a:pPr>
            <a:r>
              <a:rPr lang="en" dirty="0">
                <a:latin typeface="+mj-lt"/>
              </a:rPr>
              <a:t>RFM segmentation not that accurate because data is highly skewed, which lead to bias interpretation</a:t>
            </a:r>
            <a:endParaRPr dirty="0">
              <a:latin typeface="+mj-lt"/>
            </a:endParaRPr>
          </a:p>
          <a:p>
            <a:pPr marL="457200" lvl="0" indent="-342900" algn="l" rtl="0">
              <a:spcBef>
                <a:spcPts val="0"/>
              </a:spcBef>
              <a:spcAft>
                <a:spcPts val="0"/>
              </a:spcAft>
              <a:buSzPts val="1800"/>
              <a:buChar char="●"/>
            </a:pPr>
            <a:r>
              <a:rPr lang="en" dirty="0">
                <a:latin typeface="+mj-lt"/>
              </a:rPr>
              <a:t>K-means help to segment customer on any various similar data type</a:t>
            </a:r>
            <a:endParaRPr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 Analysis</a:t>
            </a:r>
            <a:endParaRPr/>
          </a:p>
        </p:txBody>
      </p:sp>
      <p:sp>
        <p:nvSpPr>
          <p:cNvPr id="225" name="Google Shape;225;p36"/>
          <p:cNvSpPr txBox="1">
            <a:spLocks noGrp="1"/>
          </p:cNvSpPr>
          <p:nvPr>
            <p:ph type="body" idx="1"/>
          </p:nvPr>
        </p:nvSpPr>
        <p:spPr>
          <a:xfrm>
            <a:off x="311700" y="1138999"/>
            <a:ext cx="8520600" cy="184985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K-means clustering cleaning detect and cleaning outlier </a:t>
            </a:r>
            <a:endParaRPr dirty="0">
              <a:latin typeface="+mj-lt"/>
            </a:endParaRPr>
          </a:p>
          <a:p>
            <a:pPr marL="0" lvl="0" indent="0" algn="l" rtl="0">
              <a:spcBef>
                <a:spcPts val="1200"/>
              </a:spcBef>
              <a:spcAft>
                <a:spcPts val="0"/>
              </a:spcAft>
              <a:buNone/>
            </a:pPr>
            <a:r>
              <a:rPr lang="en" dirty="0">
                <a:latin typeface="+mj-lt"/>
              </a:rPr>
              <a:t>Insights: </a:t>
            </a:r>
            <a:endParaRPr dirty="0">
              <a:latin typeface="+mj-lt"/>
            </a:endParaRPr>
          </a:p>
          <a:p>
            <a:pPr marL="457200" lvl="0" indent="-334327" algn="l" rtl="0">
              <a:spcBef>
                <a:spcPts val="1200"/>
              </a:spcBef>
              <a:spcAft>
                <a:spcPts val="0"/>
              </a:spcAft>
              <a:buSzPct val="100000"/>
              <a:buChar char="●"/>
            </a:pPr>
            <a:r>
              <a:rPr lang="en" dirty="0">
                <a:latin typeface="+mj-lt"/>
              </a:rPr>
              <a:t>From Plot most Outlier are on the upper bound </a:t>
            </a:r>
            <a:endParaRPr dirty="0">
              <a:latin typeface="+mj-lt"/>
            </a:endParaRPr>
          </a:p>
          <a:p>
            <a:pPr marL="457200" lvl="0" indent="-334327" algn="l" rtl="0">
              <a:spcBef>
                <a:spcPts val="0"/>
              </a:spcBef>
              <a:spcAft>
                <a:spcPts val="0"/>
              </a:spcAft>
              <a:buSzPct val="100000"/>
              <a:buChar char="●"/>
            </a:pPr>
            <a:r>
              <a:rPr lang="en" dirty="0">
                <a:latin typeface="+mj-lt"/>
              </a:rPr>
              <a:t>From 16 Plot there is identical 9 plot pattern</a:t>
            </a:r>
            <a:endParaRPr dirty="0">
              <a:latin typeface="+mj-lt"/>
            </a:endParaRPr>
          </a:p>
        </p:txBody>
      </p:sp>
      <p:pic>
        <p:nvPicPr>
          <p:cNvPr id="226" name="Google Shape;226;p36"/>
          <p:cNvPicPr preferRelativeResize="0"/>
          <p:nvPr/>
        </p:nvPicPr>
        <p:blipFill>
          <a:blip r:embed="rId3">
            <a:alphaModFix/>
          </a:blip>
          <a:stretch>
            <a:fillRect/>
          </a:stretch>
        </p:blipFill>
        <p:spPr>
          <a:xfrm>
            <a:off x="1199725" y="3080850"/>
            <a:ext cx="7222461" cy="18498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 Analysis</a:t>
            </a:r>
            <a:endParaRPr/>
          </a:p>
        </p:txBody>
      </p:sp>
      <p:sp>
        <p:nvSpPr>
          <p:cNvPr id="232" name="Google Shape;232;p37"/>
          <p:cNvSpPr txBox="1">
            <a:spLocks noGrp="1"/>
          </p:cNvSpPr>
          <p:nvPr>
            <p:ph type="body" idx="1"/>
          </p:nvPr>
        </p:nvSpPr>
        <p:spPr>
          <a:xfrm>
            <a:off x="311700" y="1178050"/>
            <a:ext cx="8520600" cy="146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K-means clustering cleaning detect and cleaning outlier Clean 1</a:t>
            </a:r>
            <a:endParaRPr dirty="0">
              <a:latin typeface="+mj-lt"/>
            </a:endParaRPr>
          </a:p>
          <a:p>
            <a:pPr marL="0" lvl="0" indent="0" algn="l" rtl="0">
              <a:spcBef>
                <a:spcPts val="1200"/>
              </a:spcBef>
              <a:spcAft>
                <a:spcPts val="0"/>
              </a:spcAft>
              <a:buNone/>
            </a:pPr>
            <a:r>
              <a:rPr lang="en" dirty="0">
                <a:latin typeface="+mj-lt"/>
              </a:rPr>
              <a:t>Insights: </a:t>
            </a:r>
            <a:endParaRPr dirty="0">
              <a:latin typeface="+mj-lt"/>
            </a:endParaRPr>
          </a:p>
          <a:p>
            <a:pPr marL="457200" lvl="0" indent="-342900" algn="l" rtl="0">
              <a:spcBef>
                <a:spcPts val="1200"/>
              </a:spcBef>
              <a:spcAft>
                <a:spcPts val="0"/>
              </a:spcAft>
              <a:buSzPts val="1800"/>
              <a:buChar char="●"/>
            </a:pPr>
            <a:r>
              <a:rPr lang="en" sz="1200" dirty="0">
                <a:solidFill>
                  <a:srgbClr val="212121"/>
                </a:solidFill>
                <a:latin typeface="+mj-lt"/>
                <a:ea typeface="Roboto"/>
                <a:cs typeface="Roboto"/>
                <a:sym typeface="Roboto"/>
              </a:rPr>
              <a:t>Total Outlier : </a:t>
            </a:r>
            <a:r>
              <a:rPr lang="en" sz="1200" b="1" dirty="0">
                <a:solidFill>
                  <a:srgbClr val="212121"/>
                </a:solidFill>
                <a:latin typeface="+mj-lt"/>
                <a:ea typeface="Roboto"/>
                <a:cs typeface="Roboto"/>
                <a:sym typeface="Roboto"/>
              </a:rPr>
              <a:t>111133 - 76098 = 35.035 rows</a:t>
            </a:r>
            <a:endParaRPr dirty="0">
              <a:latin typeface="+mj-lt"/>
            </a:endParaRPr>
          </a:p>
        </p:txBody>
      </p:sp>
      <p:pic>
        <p:nvPicPr>
          <p:cNvPr id="233" name="Google Shape;233;p37"/>
          <p:cNvPicPr preferRelativeResize="0"/>
          <p:nvPr/>
        </p:nvPicPr>
        <p:blipFill>
          <a:blip r:embed="rId3">
            <a:alphaModFix/>
          </a:blip>
          <a:stretch>
            <a:fillRect/>
          </a:stretch>
        </p:blipFill>
        <p:spPr>
          <a:xfrm>
            <a:off x="994424" y="2848626"/>
            <a:ext cx="7155152" cy="1849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37"/>
        <p:cNvGrpSpPr/>
        <p:nvPr/>
      </p:nvGrpSpPr>
      <p:grpSpPr>
        <a:xfrm>
          <a:off x="0" y="0"/>
          <a:ext cx="0" cy="0"/>
          <a:chOff x="0" y="0"/>
          <a:chExt cx="0" cy="0"/>
        </a:xfrm>
      </p:grpSpPr>
      <p:sp>
        <p:nvSpPr>
          <p:cNvPr id="238" name="Google Shape;23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Clustering Analysis</a:t>
            </a:r>
            <a:endParaRPr/>
          </a:p>
        </p:txBody>
      </p:sp>
      <p:sp>
        <p:nvSpPr>
          <p:cNvPr id="239" name="Google Shape;239;p38"/>
          <p:cNvSpPr txBox="1">
            <a:spLocks noGrp="1"/>
          </p:cNvSpPr>
          <p:nvPr>
            <p:ph type="body" idx="1"/>
          </p:nvPr>
        </p:nvSpPr>
        <p:spPr>
          <a:xfrm>
            <a:off x="311695" y="1332691"/>
            <a:ext cx="8520600" cy="146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K-means clustering cleaning detect and cleaning outlier Clean final</a:t>
            </a:r>
            <a:endParaRPr dirty="0">
              <a:latin typeface="+mj-lt"/>
            </a:endParaRPr>
          </a:p>
          <a:p>
            <a:pPr marL="0" lvl="0" indent="0" algn="l" rtl="0">
              <a:spcBef>
                <a:spcPts val="1200"/>
              </a:spcBef>
              <a:spcAft>
                <a:spcPts val="0"/>
              </a:spcAft>
              <a:buNone/>
            </a:pPr>
            <a:r>
              <a:rPr lang="en" dirty="0">
                <a:latin typeface="+mj-lt"/>
              </a:rPr>
              <a:t>Insights: </a:t>
            </a:r>
            <a:endParaRPr dirty="0">
              <a:latin typeface="+mj-lt"/>
            </a:endParaRPr>
          </a:p>
          <a:p>
            <a:pPr marL="457200" lvl="0" indent="-342900" algn="l" rtl="0">
              <a:spcBef>
                <a:spcPts val="1200"/>
              </a:spcBef>
              <a:spcAft>
                <a:spcPts val="0"/>
              </a:spcAft>
              <a:buSzPts val="1800"/>
              <a:buChar char="●"/>
            </a:pPr>
            <a:r>
              <a:rPr lang="en" sz="1200" dirty="0">
                <a:solidFill>
                  <a:srgbClr val="212121"/>
                </a:solidFill>
                <a:latin typeface="+mj-lt"/>
                <a:ea typeface="Roboto"/>
                <a:cs typeface="Roboto"/>
                <a:sym typeface="Roboto"/>
              </a:rPr>
              <a:t>Total Outlier removed : </a:t>
            </a:r>
            <a:r>
              <a:rPr lang="en" sz="1200" b="1" dirty="0">
                <a:solidFill>
                  <a:srgbClr val="212121"/>
                </a:solidFill>
                <a:latin typeface="+mj-lt"/>
                <a:ea typeface="Roboto"/>
                <a:cs typeface="Roboto"/>
                <a:sym typeface="Roboto"/>
              </a:rPr>
              <a:t>111333-99596 = 11.537 rows removed</a:t>
            </a:r>
            <a:endParaRPr dirty="0">
              <a:latin typeface="+mj-lt"/>
            </a:endParaRPr>
          </a:p>
        </p:txBody>
      </p:sp>
      <p:pic>
        <p:nvPicPr>
          <p:cNvPr id="240" name="Google Shape;240;p38"/>
          <p:cNvPicPr preferRelativeResize="0"/>
          <p:nvPr/>
        </p:nvPicPr>
        <p:blipFill>
          <a:blip r:embed="rId3">
            <a:alphaModFix/>
          </a:blip>
          <a:stretch>
            <a:fillRect/>
          </a:stretch>
        </p:blipFill>
        <p:spPr>
          <a:xfrm>
            <a:off x="984650" y="2988850"/>
            <a:ext cx="7174690" cy="184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 Analysis</a:t>
            </a:r>
            <a:endParaRPr/>
          </a:p>
        </p:txBody>
      </p:sp>
      <p:sp>
        <p:nvSpPr>
          <p:cNvPr id="246" name="Google Shape;246;p39"/>
          <p:cNvSpPr txBox="1">
            <a:spLocks noGrp="1"/>
          </p:cNvSpPr>
          <p:nvPr>
            <p:ph type="body" idx="1"/>
          </p:nvPr>
        </p:nvSpPr>
        <p:spPr>
          <a:xfrm>
            <a:off x="311700" y="1520950"/>
            <a:ext cx="4526100" cy="330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Clustering Techniques : Elbow Method and silhouette</a:t>
            </a:r>
            <a:endParaRPr dirty="0">
              <a:latin typeface="+mj-lt"/>
            </a:endParaRPr>
          </a:p>
          <a:p>
            <a:pPr marL="457200" lvl="0" indent="0" algn="l" rtl="0">
              <a:spcBef>
                <a:spcPts val="1200"/>
              </a:spcBef>
              <a:spcAft>
                <a:spcPts val="0"/>
              </a:spcAft>
              <a:buNone/>
            </a:pPr>
            <a:r>
              <a:rPr lang="en" dirty="0">
                <a:latin typeface="+mj-lt"/>
              </a:rPr>
              <a:t>Insight : </a:t>
            </a:r>
            <a:endParaRPr dirty="0">
              <a:latin typeface="+mj-lt"/>
            </a:endParaRPr>
          </a:p>
          <a:p>
            <a:pPr marL="457200" lvl="0" indent="-342900" algn="l" rtl="0">
              <a:spcBef>
                <a:spcPts val="1200"/>
              </a:spcBef>
              <a:spcAft>
                <a:spcPts val="0"/>
              </a:spcAft>
              <a:buSzPts val="1800"/>
              <a:buChar char="●"/>
            </a:pPr>
            <a:r>
              <a:rPr lang="en" dirty="0">
                <a:latin typeface="+mj-lt"/>
              </a:rPr>
              <a:t>Based on plot Elbow Method have potential on K=2 and K=3 </a:t>
            </a:r>
            <a:endParaRPr dirty="0">
              <a:latin typeface="+mj-lt"/>
            </a:endParaRPr>
          </a:p>
          <a:p>
            <a:pPr marL="457200" lvl="0" indent="-342900" algn="l" rtl="0">
              <a:spcBef>
                <a:spcPts val="0"/>
              </a:spcBef>
              <a:spcAft>
                <a:spcPts val="0"/>
              </a:spcAft>
              <a:buSzPts val="1800"/>
              <a:buChar char="●"/>
            </a:pPr>
            <a:r>
              <a:rPr lang="en" dirty="0">
                <a:latin typeface="+mj-lt"/>
              </a:rPr>
              <a:t>Highest silhouette is K=2</a:t>
            </a:r>
            <a:endParaRPr dirty="0">
              <a:latin typeface="+mj-lt"/>
            </a:endParaRPr>
          </a:p>
          <a:p>
            <a:pPr marL="457200" lvl="0" indent="-342900" algn="l" rtl="0">
              <a:spcBef>
                <a:spcPts val="0"/>
              </a:spcBef>
              <a:spcAft>
                <a:spcPts val="0"/>
              </a:spcAft>
              <a:buSzPts val="1800"/>
              <a:buChar char="●"/>
            </a:pPr>
            <a:r>
              <a:rPr lang="en" dirty="0">
                <a:latin typeface="+mj-lt"/>
              </a:rPr>
              <a:t>Also need silhouette plot.</a:t>
            </a:r>
            <a:endParaRPr dirty="0">
              <a:latin typeface="+mj-lt"/>
            </a:endParaRPr>
          </a:p>
        </p:txBody>
      </p:sp>
      <p:pic>
        <p:nvPicPr>
          <p:cNvPr id="247" name="Google Shape;247;p39"/>
          <p:cNvPicPr preferRelativeResize="0"/>
          <p:nvPr/>
        </p:nvPicPr>
        <p:blipFill>
          <a:blip r:embed="rId3">
            <a:alphaModFix/>
          </a:blip>
          <a:stretch>
            <a:fillRect/>
          </a:stretch>
        </p:blipFill>
        <p:spPr>
          <a:xfrm>
            <a:off x="4837800" y="1163275"/>
            <a:ext cx="4001400" cy="2816945"/>
          </a:xfrm>
          <a:prstGeom prst="rect">
            <a:avLst/>
          </a:prstGeom>
          <a:noFill/>
          <a:ln>
            <a:noFill/>
          </a:ln>
        </p:spPr>
      </p:pic>
      <p:pic>
        <p:nvPicPr>
          <p:cNvPr id="248" name="Google Shape;248;p39"/>
          <p:cNvPicPr preferRelativeResize="0"/>
          <p:nvPr/>
        </p:nvPicPr>
        <p:blipFill>
          <a:blip r:embed="rId4">
            <a:alphaModFix/>
          </a:blip>
          <a:stretch>
            <a:fillRect/>
          </a:stretch>
        </p:blipFill>
        <p:spPr>
          <a:xfrm>
            <a:off x="4142638" y="4226500"/>
            <a:ext cx="4829175" cy="781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330150" y="260675"/>
            <a:ext cx="44484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 Analysis </a:t>
            </a:r>
            <a:endParaRPr/>
          </a:p>
        </p:txBody>
      </p:sp>
      <p:sp>
        <p:nvSpPr>
          <p:cNvPr id="254" name="Google Shape;254;p40"/>
          <p:cNvSpPr txBox="1">
            <a:spLocks noGrp="1"/>
          </p:cNvSpPr>
          <p:nvPr>
            <p:ph type="body" idx="1"/>
          </p:nvPr>
        </p:nvSpPr>
        <p:spPr>
          <a:xfrm>
            <a:off x="4306200" y="2901750"/>
            <a:ext cx="4526100" cy="1799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latin typeface="+mj-lt"/>
              </a:rPr>
              <a:t>Insight silhouette diagram :</a:t>
            </a:r>
            <a:endParaRPr dirty="0">
              <a:latin typeface="+mj-lt"/>
            </a:endParaRPr>
          </a:p>
          <a:p>
            <a:pPr marL="457200" lvl="0" indent="-325755" algn="l" rtl="0">
              <a:spcBef>
                <a:spcPts val="1200"/>
              </a:spcBef>
              <a:spcAft>
                <a:spcPts val="0"/>
              </a:spcAft>
              <a:buSzPct val="100000"/>
              <a:buChar char="●"/>
            </a:pPr>
            <a:r>
              <a:rPr lang="en" dirty="0">
                <a:latin typeface="+mj-lt"/>
              </a:rPr>
              <a:t>K=2 has highest silhouette diagram score (0.6) but cannot interpreted as business-wise, because &gt;50% customers are in the cluster 2</a:t>
            </a:r>
            <a:endParaRPr dirty="0">
              <a:latin typeface="+mj-lt"/>
            </a:endParaRPr>
          </a:p>
          <a:p>
            <a:pPr marL="457200" lvl="0" indent="-325755" algn="l" rtl="0">
              <a:spcBef>
                <a:spcPts val="0"/>
              </a:spcBef>
              <a:spcAft>
                <a:spcPts val="0"/>
              </a:spcAft>
              <a:buSzPct val="100000"/>
              <a:buChar char="●"/>
            </a:pPr>
            <a:r>
              <a:rPr lang="en" dirty="0">
                <a:latin typeface="+mj-lt"/>
              </a:rPr>
              <a:t>K=4 has second highest score (0.477) and can be interpreted as business-wise </a:t>
            </a:r>
            <a:endParaRPr dirty="0">
              <a:latin typeface="+mj-lt"/>
            </a:endParaRPr>
          </a:p>
        </p:txBody>
      </p:sp>
      <p:pic>
        <p:nvPicPr>
          <p:cNvPr id="255" name="Google Shape;255;p40"/>
          <p:cNvPicPr preferRelativeResize="0"/>
          <p:nvPr/>
        </p:nvPicPr>
        <p:blipFill>
          <a:blip r:embed="rId3">
            <a:alphaModFix/>
          </a:blip>
          <a:stretch>
            <a:fillRect/>
          </a:stretch>
        </p:blipFill>
        <p:spPr>
          <a:xfrm>
            <a:off x="330150" y="1183625"/>
            <a:ext cx="3889900" cy="3137650"/>
          </a:xfrm>
          <a:prstGeom prst="rect">
            <a:avLst/>
          </a:prstGeom>
          <a:noFill/>
          <a:ln>
            <a:noFill/>
          </a:ln>
        </p:spPr>
      </p:pic>
      <p:pic>
        <p:nvPicPr>
          <p:cNvPr id="256" name="Google Shape;256;p40"/>
          <p:cNvPicPr preferRelativeResize="0"/>
          <p:nvPr/>
        </p:nvPicPr>
        <p:blipFill>
          <a:blip r:embed="rId4">
            <a:alphaModFix/>
          </a:blip>
          <a:stretch>
            <a:fillRect/>
          </a:stretch>
        </p:blipFill>
        <p:spPr>
          <a:xfrm>
            <a:off x="4850500" y="132425"/>
            <a:ext cx="3437500" cy="2769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229100" y="148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Interpreting Cluster Result </a:t>
            </a:r>
            <a:endParaRPr/>
          </a:p>
        </p:txBody>
      </p:sp>
      <p:sp>
        <p:nvSpPr>
          <p:cNvPr id="262" name="Google Shape;262;p41"/>
          <p:cNvSpPr txBox="1">
            <a:spLocks noGrp="1"/>
          </p:cNvSpPr>
          <p:nvPr>
            <p:ph type="body" idx="1"/>
          </p:nvPr>
        </p:nvSpPr>
        <p:spPr>
          <a:xfrm>
            <a:off x="155750" y="3224500"/>
            <a:ext cx="8667300" cy="1599300"/>
          </a:xfrm>
          <a:prstGeom prst="rect">
            <a:avLst/>
          </a:prstGeom>
        </p:spPr>
        <p:txBody>
          <a:bodyPr spcFirstLastPara="1" wrap="square" lIns="91425" tIns="91425" rIns="91425" bIns="91425" anchor="t" anchorCtr="0">
            <a:normAutofit fontScale="92500" lnSpcReduction="10000"/>
          </a:bodyPr>
          <a:lstStyle/>
          <a:p>
            <a:pPr marL="457200" lvl="0" indent="-323850" algn="l" rtl="0">
              <a:spcBef>
                <a:spcPts val="0"/>
              </a:spcBef>
              <a:spcAft>
                <a:spcPts val="0"/>
              </a:spcAft>
              <a:buSzPts val="1500"/>
              <a:buChar char="●"/>
            </a:pPr>
            <a:r>
              <a:rPr lang="en" sz="1500" dirty="0">
                <a:latin typeface="+mj-lt"/>
              </a:rPr>
              <a:t>Cluster 0 : </a:t>
            </a:r>
            <a:r>
              <a:rPr lang="en" sz="1500" b="1" dirty="0">
                <a:latin typeface="+mj-lt"/>
              </a:rPr>
              <a:t>Lowest</a:t>
            </a:r>
            <a:r>
              <a:rPr lang="en" sz="1500" dirty="0">
                <a:latin typeface="+mj-lt"/>
              </a:rPr>
              <a:t> sales amount</a:t>
            </a:r>
            <a:r>
              <a:rPr lang="en" sz="1500" b="1" dirty="0">
                <a:latin typeface="+mj-lt"/>
              </a:rPr>
              <a:t> </a:t>
            </a:r>
            <a:r>
              <a:rPr lang="en" sz="1500" dirty="0">
                <a:latin typeface="+mj-lt"/>
              </a:rPr>
              <a:t>, </a:t>
            </a:r>
            <a:r>
              <a:rPr lang="en" sz="1500" b="1" dirty="0">
                <a:latin typeface="+mj-lt"/>
              </a:rPr>
              <a:t>Lowest</a:t>
            </a:r>
            <a:r>
              <a:rPr lang="en" sz="1500" dirty="0">
                <a:latin typeface="+mj-lt"/>
              </a:rPr>
              <a:t> Frequency transaction, </a:t>
            </a:r>
            <a:r>
              <a:rPr lang="en" sz="1500" b="1" dirty="0">
                <a:latin typeface="+mj-lt"/>
              </a:rPr>
              <a:t>Oldest</a:t>
            </a:r>
            <a:r>
              <a:rPr lang="en" sz="1500" dirty="0">
                <a:latin typeface="+mj-lt"/>
              </a:rPr>
              <a:t> tenure, </a:t>
            </a:r>
            <a:r>
              <a:rPr lang="en" sz="1500" b="1" dirty="0">
                <a:latin typeface="+mj-lt"/>
              </a:rPr>
              <a:t>Highest </a:t>
            </a:r>
            <a:r>
              <a:rPr lang="en" sz="1500" dirty="0">
                <a:latin typeface="+mj-lt"/>
              </a:rPr>
              <a:t>promo sensitive,</a:t>
            </a:r>
            <a:r>
              <a:rPr lang="en" sz="1500" b="1" dirty="0">
                <a:latin typeface="+mj-lt"/>
              </a:rPr>
              <a:t> Lowest</a:t>
            </a:r>
            <a:r>
              <a:rPr lang="en" sz="1500" dirty="0">
                <a:latin typeface="+mj-lt"/>
              </a:rPr>
              <a:t> Promo revenue, </a:t>
            </a:r>
            <a:r>
              <a:rPr lang="en" sz="1500" b="1" dirty="0">
                <a:latin typeface="+mj-lt"/>
              </a:rPr>
              <a:t>Lowest</a:t>
            </a:r>
            <a:r>
              <a:rPr lang="en" sz="1500" dirty="0">
                <a:latin typeface="+mj-lt"/>
              </a:rPr>
              <a:t> cost promo users</a:t>
            </a:r>
            <a:endParaRPr sz="1500" dirty="0">
              <a:latin typeface="+mj-lt"/>
            </a:endParaRPr>
          </a:p>
          <a:p>
            <a:pPr marL="457200" lvl="0" indent="-323850" algn="l" rtl="0">
              <a:spcBef>
                <a:spcPts val="0"/>
              </a:spcBef>
              <a:spcAft>
                <a:spcPts val="0"/>
              </a:spcAft>
              <a:buSzPts val="1500"/>
              <a:buChar char="●"/>
            </a:pPr>
            <a:r>
              <a:rPr lang="en" sz="1500" dirty="0">
                <a:latin typeface="+mj-lt"/>
              </a:rPr>
              <a:t>Cluster 1 : </a:t>
            </a:r>
            <a:r>
              <a:rPr lang="en" sz="1500" b="1" dirty="0">
                <a:latin typeface="+mj-lt"/>
              </a:rPr>
              <a:t>Highest</a:t>
            </a:r>
            <a:r>
              <a:rPr lang="en" sz="1500" dirty="0">
                <a:latin typeface="+mj-lt"/>
              </a:rPr>
              <a:t> sales amount, </a:t>
            </a:r>
            <a:r>
              <a:rPr lang="en" sz="1500" b="1" dirty="0">
                <a:latin typeface="+mj-lt"/>
              </a:rPr>
              <a:t>Highest</a:t>
            </a:r>
            <a:r>
              <a:rPr lang="en" sz="1500" dirty="0">
                <a:latin typeface="+mj-lt"/>
              </a:rPr>
              <a:t> Frequency transaction, </a:t>
            </a:r>
            <a:r>
              <a:rPr lang="en" sz="1500" b="1" dirty="0">
                <a:latin typeface="+mj-lt"/>
              </a:rPr>
              <a:t>Youngest</a:t>
            </a:r>
            <a:r>
              <a:rPr lang="en" sz="1500" dirty="0">
                <a:latin typeface="+mj-lt"/>
              </a:rPr>
              <a:t> tenure, </a:t>
            </a:r>
            <a:r>
              <a:rPr lang="en" sz="1500" b="1" dirty="0">
                <a:latin typeface="+mj-lt"/>
              </a:rPr>
              <a:t>Lowest</a:t>
            </a:r>
            <a:r>
              <a:rPr lang="en" sz="1500" dirty="0">
                <a:latin typeface="+mj-lt"/>
              </a:rPr>
              <a:t> Promo sensitive, </a:t>
            </a:r>
            <a:r>
              <a:rPr lang="en" sz="1500" b="1" dirty="0">
                <a:latin typeface="+mj-lt"/>
              </a:rPr>
              <a:t>Highest</a:t>
            </a:r>
            <a:r>
              <a:rPr lang="en" sz="1500" dirty="0">
                <a:latin typeface="+mj-lt"/>
              </a:rPr>
              <a:t> promo revenue, </a:t>
            </a:r>
            <a:r>
              <a:rPr lang="en" sz="1500" b="1" dirty="0">
                <a:latin typeface="+mj-lt"/>
              </a:rPr>
              <a:t>Highest</a:t>
            </a:r>
            <a:r>
              <a:rPr lang="en" sz="1500" dirty="0">
                <a:latin typeface="+mj-lt"/>
              </a:rPr>
              <a:t> cost promo users</a:t>
            </a:r>
            <a:endParaRPr sz="1500" dirty="0">
              <a:latin typeface="+mj-lt"/>
            </a:endParaRPr>
          </a:p>
          <a:p>
            <a:pPr marL="457200" lvl="0" indent="-323850" algn="l" rtl="0">
              <a:spcBef>
                <a:spcPts val="0"/>
              </a:spcBef>
              <a:spcAft>
                <a:spcPts val="0"/>
              </a:spcAft>
              <a:buSzPts val="1500"/>
              <a:buChar char="●"/>
            </a:pPr>
            <a:r>
              <a:rPr lang="en" sz="1500" dirty="0">
                <a:latin typeface="+mj-lt"/>
              </a:rPr>
              <a:t>Cluster 2 : </a:t>
            </a:r>
            <a:r>
              <a:rPr lang="en" sz="1500" b="1" dirty="0">
                <a:latin typeface="+mj-lt"/>
              </a:rPr>
              <a:t>Middle</a:t>
            </a:r>
            <a:r>
              <a:rPr lang="en" sz="1500" dirty="0">
                <a:latin typeface="+mj-lt"/>
              </a:rPr>
              <a:t> sales amount, </a:t>
            </a:r>
            <a:r>
              <a:rPr lang="en" sz="1500" b="1" dirty="0">
                <a:latin typeface="+mj-lt"/>
              </a:rPr>
              <a:t>Middle</a:t>
            </a:r>
            <a:r>
              <a:rPr lang="en" sz="1500" dirty="0">
                <a:latin typeface="+mj-lt"/>
              </a:rPr>
              <a:t> Frequency transaction, </a:t>
            </a:r>
            <a:r>
              <a:rPr lang="en" sz="1500" b="1" dirty="0">
                <a:latin typeface="+mj-lt"/>
              </a:rPr>
              <a:t>Middle</a:t>
            </a:r>
            <a:r>
              <a:rPr lang="en" sz="1500" dirty="0">
                <a:latin typeface="+mj-lt"/>
              </a:rPr>
              <a:t> tenure, </a:t>
            </a:r>
            <a:r>
              <a:rPr lang="en" sz="1500" b="1" dirty="0">
                <a:latin typeface="+mj-lt"/>
              </a:rPr>
              <a:t>Middle</a:t>
            </a:r>
            <a:r>
              <a:rPr lang="en" sz="1500" dirty="0">
                <a:latin typeface="+mj-lt"/>
              </a:rPr>
              <a:t> promo sensitive, </a:t>
            </a:r>
            <a:r>
              <a:rPr lang="en" sz="1500" b="1" dirty="0">
                <a:latin typeface="+mj-lt"/>
              </a:rPr>
              <a:t>Middle</a:t>
            </a:r>
            <a:r>
              <a:rPr lang="en" sz="1500" dirty="0">
                <a:latin typeface="+mj-lt"/>
              </a:rPr>
              <a:t> promo revenue, </a:t>
            </a:r>
            <a:r>
              <a:rPr lang="en" sz="1500" b="1" dirty="0">
                <a:latin typeface="+mj-lt"/>
              </a:rPr>
              <a:t>Highest</a:t>
            </a:r>
            <a:r>
              <a:rPr lang="en" sz="1500" dirty="0">
                <a:latin typeface="+mj-lt"/>
              </a:rPr>
              <a:t> cost promo users </a:t>
            </a:r>
            <a:endParaRPr sz="1500" dirty="0">
              <a:latin typeface="+mj-lt"/>
            </a:endParaRPr>
          </a:p>
        </p:txBody>
      </p:sp>
      <p:pic>
        <p:nvPicPr>
          <p:cNvPr id="263" name="Google Shape;263;p41"/>
          <p:cNvPicPr preferRelativeResize="0"/>
          <p:nvPr/>
        </p:nvPicPr>
        <p:blipFill>
          <a:blip r:embed="rId3">
            <a:alphaModFix/>
          </a:blip>
          <a:stretch>
            <a:fillRect/>
          </a:stretch>
        </p:blipFill>
        <p:spPr>
          <a:xfrm>
            <a:off x="358900" y="720950"/>
            <a:ext cx="6657630" cy="2410800"/>
          </a:xfrm>
          <a:prstGeom prst="rect">
            <a:avLst/>
          </a:prstGeom>
          <a:noFill/>
          <a:ln>
            <a:noFill/>
          </a:ln>
        </p:spPr>
      </p:pic>
      <p:cxnSp>
        <p:nvCxnSpPr>
          <p:cNvPr id="264" name="Google Shape;264;p41"/>
          <p:cNvCxnSpPr/>
          <p:nvPr/>
        </p:nvCxnSpPr>
        <p:spPr>
          <a:xfrm>
            <a:off x="1220775" y="1314900"/>
            <a:ext cx="384900" cy="0"/>
          </a:xfrm>
          <a:prstGeom prst="straightConnector1">
            <a:avLst/>
          </a:prstGeom>
          <a:noFill/>
          <a:ln w="9525" cap="flat" cmpd="sng">
            <a:solidFill>
              <a:schemeClr val="accent6"/>
            </a:solidFill>
            <a:prstDash val="solid"/>
            <a:round/>
            <a:headEnd type="none" w="med" len="med"/>
            <a:tailEnd type="none" w="med" len="med"/>
          </a:ln>
        </p:spPr>
      </p:cxnSp>
      <p:cxnSp>
        <p:nvCxnSpPr>
          <p:cNvPr id="265" name="Google Shape;265;p41"/>
          <p:cNvCxnSpPr/>
          <p:nvPr/>
        </p:nvCxnSpPr>
        <p:spPr>
          <a:xfrm>
            <a:off x="1215525" y="3010550"/>
            <a:ext cx="395400" cy="0"/>
          </a:xfrm>
          <a:prstGeom prst="straightConnector1">
            <a:avLst/>
          </a:prstGeom>
          <a:noFill/>
          <a:ln w="9525" cap="flat" cmpd="sng">
            <a:solidFill>
              <a:schemeClr val="accent6"/>
            </a:solidFill>
            <a:prstDash val="solid"/>
            <a:round/>
            <a:headEnd type="none" w="med" len="med"/>
            <a:tailEnd type="none" w="med" len="med"/>
          </a:ln>
        </p:spPr>
      </p:cxnSp>
      <p:cxnSp>
        <p:nvCxnSpPr>
          <p:cNvPr id="266" name="Google Shape;266;p41"/>
          <p:cNvCxnSpPr/>
          <p:nvPr/>
        </p:nvCxnSpPr>
        <p:spPr>
          <a:xfrm>
            <a:off x="1662850" y="3131750"/>
            <a:ext cx="395400" cy="0"/>
          </a:xfrm>
          <a:prstGeom prst="straightConnector1">
            <a:avLst/>
          </a:prstGeom>
          <a:noFill/>
          <a:ln w="9525" cap="flat" cmpd="sng">
            <a:solidFill>
              <a:schemeClr val="accent6"/>
            </a:solidFill>
            <a:prstDash val="solid"/>
            <a:round/>
            <a:headEnd type="none" w="med" len="med"/>
            <a:tailEnd type="none" w="med" len="med"/>
          </a:ln>
        </p:spPr>
      </p:cxnSp>
      <p:cxnSp>
        <p:nvCxnSpPr>
          <p:cNvPr id="267" name="Google Shape;267;p41"/>
          <p:cNvCxnSpPr/>
          <p:nvPr/>
        </p:nvCxnSpPr>
        <p:spPr>
          <a:xfrm>
            <a:off x="737000" y="2164300"/>
            <a:ext cx="395400" cy="0"/>
          </a:xfrm>
          <a:prstGeom prst="straightConnector1">
            <a:avLst/>
          </a:prstGeom>
          <a:noFill/>
          <a:ln w="9525" cap="flat" cmpd="sng">
            <a:solidFill>
              <a:schemeClr val="accent6"/>
            </a:solidFill>
            <a:prstDash val="solid"/>
            <a:round/>
            <a:headEnd type="none" w="med" len="med"/>
            <a:tailEnd type="none" w="med" len="med"/>
          </a:ln>
        </p:spPr>
      </p:cxnSp>
      <p:cxnSp>
        <p:nvCxnSpPr>
          <p:cNvPr id="268" name="Google Shape;268;p41"/>
          <p:cNvCxnSpPr/>
          <p:nvPr/>
        </p:nvCxnSpPr>
        <p:spPr>
          <a:xfrm rot="10800000" flipH="1">
            <a:off x="1732000" y="2344900"/>
            <a:ext cx="257100" cy="3000"/>
          </a:xfrm>
          <a:prstGeom prst="straightConnector1">
            <a:avLst/>
          </a:prstGeom>
          <a:noFill/>
          <a:ln w="9525" cap="flat" cmpd="sng">
            <a:solidFill>
              <a:schemeClr val="accent6"/>
            </a:solidFill>
            <a:prstDash val="solid"/>
            <a:round/>
            <a:headEnd type="none" w="med" len="med"/>
            <a:tailEnd type="none" w="med" len="med"/>
          </a:ln>
        </p:spPr>
      </p:cxnSp>
      <p:cxnSp>
        <p:nvCxnSpPr>
          <p:cNvPr id="269" name="Google Shape;269;p41"/>
          <p:cNvCxnSpPr/>
          <p:nvPr/>
        </p:nvCxnSpPr>
        <p:spPr>
          <a:xfrm>
            <a:off x="1132400" y="2694400"/>
            <a:ext cx="384900" cy="0"/>
          </a:xfrm>
          <a:prstGeom prst="straightConnector1">
            <a:avLst/>
          </a:prstGeom>
          <a:noFill/>
          <a:ln w="9525" cap="flat" cmpd="sng">
            <a:solidFill>
              <a:schemeClr val="accent6"/>
            </a:solidFill>
            <a:prstDash val="solid"/>
            <a:round/>
            <a:headEnd type="none" w="med" len="med"/>
            <a:tailEnd type="none" w="med" len="med"/>
          </a:ln>
        </p:spPr>
      </p:cxnSp>
      <p:cxnSp>
        <p:nvCxnSpPr>
          <p:cNvPr id="270" name="Google Shape;270;p41"/>
          <p:cNvCxnSpPr/>
          <p:nvPr/>
        </p:nvCxnSpPr>
        <p:spPr>
          <a:xfrm rot="10800000" flipH="1">
            <a:off x="1215525" y="2850975"/>
            <a:ext cx="257100" cy="3000"/>
          </a:xfrm>
          <a:prstGeom prst="straightConnector1">
            <a:avLst/>
          </a:prstGeom>
          <a:noFill/>
          <a:ln w="9525" cap="flat" cmpd="sng">
            <a:solidFill>
              <a:schemeClr val="accent6"/>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70" name="Google Shape;70;p15"/>
          <p:cNvSpPr txBox="1">
            <a:spLocks noGrp="1"/>
          </p:cNvSpPr>
          <p:nvPr>
            <p:ph type="body" idx="1"/>
          </p:nvPr>
        </p:nvSpPr>
        <p:spPr>
          <a:xfrm>
            <a:off x="311700" y="1152475"/>
            <a:ext cx="4651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Info and missing value :</a:t>
            </a:r>
            <a:endParaRPr dirty="0"/>
          </a:p>
          <a:p>
            <a:pPr marL="0" lvl="0" indent="0" algn="l" rtl="0">
              <a:spcBef>
                <a:spcPts val="1200"/>
              </a:spcBef>
              <a:spcAft>
                <a:spcPts val="0"/>
              </a:spcAft>
              <a:buNone/>
            </a:pPr>
            <a:r>
              <a:rPr lang="en" dirty="0">
                <a:latin typeface="+mj-lt"/>
              </a:rPr>
              <a:t>From 111133 and 23 columns in the dataset</a:t>
            </a:r>
            <a:endParaRPr dirty="0">
              <a:latin typeface="+mj-lt"/>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71" name="Google Shape;71;p15"/>
          <p:cNvPicPr preferRelativeResize="0"/>
          <p:nvPr/>
        </p:nvPicPr>
        <p:blipFill>
          <a:blip r:embed="rId3">
            <a:alphaModFix/>
          </a:blip>
          <a:stretch>
            <a:fillRect/>
          </a:stretch>
        </p:blipFill>
        <p:spPr>
          <a:xfrm>
            <a:off x="5019300" y="401713"/>
            <a:ext cx="3962400" cy="4543425"/>
          </a:xfrm>
          <a:prstGeom prst="rect">
            <a:avLst/>
          </a:prstGeom>
          <a:noFill/>
          <a:ln>
            <a:noFill/>
          </a:ln>
        </p:spPr>
      </p:pic>
      <p:sp>
        <p:nvSpPr>
          <p:cNvPr id="72" name="Google Shape;72;p15"/>
          <p:cNvSpPr txBox="1"/>
          <p:nvPr/>
        </p:nvSpPr>
        <p:spPr>
          <a:xfrm>
            <a:off x="651325" y="4193925"/>
            <a:ext cx="3763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29100" y="148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Interpreting Cluster Result and Business Recommendations </a:t>
            </a:r>
            <a:endParaRPr/>
          </a:p>
        </p:txBody>
      </p:sp>
      <p:sp>
        <p:nvSpPr>
          <p:cNvPr id="276" name="Google Shape;276;p42"/>
          <p:cNvSpPr txBox="1">
            <a:spLocks noGrp="1"/>
          </p:cNvSpPr>
          <p:nvPr>
            <p:ph type="body" idx="1"/>
          </p:nvPr>
        </p:nvSpPr>
        <p:spPr>
          <a:xfrm>
            <a:off x="238350" y="1054825"/>
            <a:ext cx="8667300" cy="3921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400" dirty="0">
                <a:latin typeface="+mj-lt"/>
              </a:rPr>
              <a:t>Conclusion : </a:t>
            </a:r>
            <a:endParaRPr sz="1400" dirty="0">
              <a:latin typeface="+mj-lt"/>
            </a:endParaRPr>
          </a:p>
          <a:p>
            <a:pPr marL="457200" lvl="0" indent="-317500" algn="l" rtl="0">
              <a:spcBef>
                <a:spcPts val="1200"/>
              </a:spcBef>
              <a:spcAft>
                <a:spcPts val="0"/>
              </a:spcAft>
              <a:buSzPts val="1400"/>
              <a:buChar char="●"/>
            </a:pPr>
            <a:r>
              <a:rPr lang="en" sz="1400" dirty="0">
                <a:latin typeface="+mj-lt"/>
              </a:rPr>
              <a:t>Cluster 0 : This cluster where actually “older” account which only buy our product when we make campaign promo. They probably got our campaign from mobile app notification. </a:t>
            </a:r>
            <a:endParaRPr sz="1400" dirty="0">
              <a:latin typeface="+mj-lt"/>
            </a:endParaRPr>
          </a:p>
          <a:p>
            <a:pPr marL="457200" lvl="0" indent="-317500" algn="l" rtl="0">
              <a:spcBef>
                <a:spcPts val="0"/>
              </a:spcBef>
              <a:spcAft>
                <a:spcPts val="0"/>
              </a:spcAft>
              <a:buSzPts val="1400"/>
              <a:buChar char="●"/>
            </a:pPr>
            <a:r>
              <a:rPr lang="en" sz="1400" dirty="0">
                <a:latin typeface="+mj-lt"/>
              </a:rPr>
              <a:t>Cluster 1 : This cluster type was good one because, they are type who always shop at REVOSHOP and they are new comer and has lowest promo sensitive from other cluster but still highest promo revenue and highest cost promo.</a:t>
            </a:r>
            <a:endParaRPr sz="1400" dirty="0">
              <a:latin typeface="+mj-lt"/>
            </a:endParaRPr>
          </a:p>
          <a:p>
            <a:pPr marL="457200" lvl="0" indent="-317500" algn="l" rtl="0">
              <a:spcBef>
                <a:spcPts val="0"/>
              </a:spcBef>
              <a:spcAft>
                <a:spcPts val="0"/>
              </a:spcAft>
              <a:buSzPts val="1400"/>
              <a:buChar char="●"/>
            </a:pPr>
            <a:r>
              <a:rPr lang="en" sz="1400" dirty="0">
                <a:latin typeface="+mj-lt"/>
              </a:rPr>
              <a:t>Cluster 2 : This cluster has really moderate level of our cluster they not really much have transaction at Revoshop and not biggest promo sensitive and revenue, but they they buy always with promo.</a:t>
            </a:r>
            <a:endParaRPr sz="1400" dirty="0">
              <a:latin typeface="+mj-lt"/>
            </a:endParaRPr>
          </a:p>
          <a:p>
            <a:pPr marL="0" lvl="0" indent="0" algn="l" rtl="0">
              <a:spcBef>
                <a:spcPts val="1200"/>
              </a:spcBef>
              <a:spcAft>
                <a:spcPts val="0"/>
              </a:spcAft>
              <a:buNone/>
            </a:pPr>
            <a:r>
              <a:rPr lang="en" sz="1500" dirty="0">
                <a:latin typeface="+mj-lt"/>
              </a:rPr>
              <a:t>Recommendations : </a:t>
            </a:r>
            <a:endParaRPr sz="1500" dirty="0">
              <a:latin typeface="+mj-lt"/>
            </a:endParaRPr>
          </a:p>
          <a:p>
            <a:pPr marL="0" lvl="0" indent="0" algn="l" rtl="0">
              <a:spcBef>
                <a:spcPts val="1200"/>
              </a:spcBef>
              <a:spcAft>
                <a:spcPts val="1200"/>
              </a:spcAft>
              <a:buNone/>
            </a:pPr>
            <a:r>
              <a:rPr lang="en" sz="1500" dirty="0">
                <a:latin typeface="+mj-lt"/>
              </a:rPr>
              <a:t>As we know from Interpreting cluster Result we know that our most account Holder from every cluster was </a:t>
            </a:r>
            <a:r>
              <a:rPr lang="en" sz="1500" b="1" dirty="0">
                <a:latin typeface="+mj-lt"/>
              </a:rPr>
              <a:t>Female</a:t>
            </a:r>
            <a:r>
              <a:rPr lang="en" sz="1500" dirty="0">
                <a:latin typeface="+mj-lt"/>
              </a:rPr>
              <a:t>, and we should focus on </a:t>
            </a:r>
            <a:r>
              <a:rPr lang="en" sz="1500" b="1" dirty="0">
                <a:latin typeface="+mj-lt"/>
              </a:rPr>
              <a:t>Customer Cluster 1 </a:t>
            </a:r>
            <a:r>
              <a:rPr lang="en" sz="1500" dirty="0">
                <a:latin typeface="+mj-lt"/>
              </a:rPr>
              <a:t>as we know they are new comer but from the clustering they are probably </a:t>
            </a:r>
            <a:r>
              <a:rPr lang="en" sz="1500" b="1" i="1" dirty="0">
                <a:latin typeface="+mj-lt"/>
              </a:rPr>
              <a:t>actual </a:t>
            </a:r>
            <a:r>
              <a:rPr lang="en" sz="1500" dirty="0">
                <a:latin typeface="+mj-lt"/>
              </a:rPr>
              <a:t>Loyal Customer for us. For further action </a:t>
            </a:r>
            <a:r>
              <a:rPr lang="en" sz="1500" b="1" dirty="0">
                <a:latin typeface="+mj-lt"/>
              </a:rPr>
              <a:t>we will make promotion transaction more limited</a:t>
            </a:r>
            <a:r>
              <a:rPr lang="en" sz="1500" dirty="0">
                <a:latin typeface="+mj-lt"/>
              </a:rPr>
              <a:t> than before or we make </a:t>
            </a:r>
            <a:r>
              <a:rPr lang="en" sz="1500" b="1" dirty="0">
                <a:latin typeface="+mj-lt"/>
              </a:rPr>
              <a:t>promotion only some feminine product like skin care, cosmetic, etc.</a:t>
            </a:r>
            <a:r>
              <a:rPr lang="en" sz="1500" dirty="0">
                <a:latin typeface="+mj-lt"/>
              </a:rPr>
              <a:t> so we could </a:t>
            </a:r>
            <a:r>
              <a:rPr lang="en" sz="1500" u="sng" dirty="0">
                <a:latin typeface="+mj-lt"/>
              </a:rPr>
              <a:t>reduce</a:t>
            </a:r>
            <a:r>
              <a:rPr lang="en" sz="1500" dirty="0">
                <a:latin typeface="+mj-lt"/>
              </a:rPr>
              <a:t> upcoming  cost of promotion. </a:t>
            </a:r>
            <a:endParaRPr sz="1500"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2466450" y="2285400"/>
            <a:ext cx="42111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End of Milestone 2</a:t>
            </a:r>
            <a:endParaRPr/>
          </a:p>
          <a:p>
            <a:pPr marL="0" lvl="0" indent="0" algn="ctr" rtl="0">
              <a:spcBef>
                <a:spcPts val="0"/>
              </a:spcBef>
              <a:spcAft>
                <a:spcPts val="0"/>
              </a:spcAft>
              <a:buNone/>
            </a:pPr>
            <a:r>
              <a:rPr lang="en"/>
              <a:t>Intermediate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85"/>
        <p:cNvGrpSpPr/>
        <p:nvPr/>
      </p:nvGrpSpPr>
      <p:grpSpPr>
        <a:xfrm>
          <a:off x="0" y="0"/>
          <a:ext cx="0" cy="0"/>
          <a:chOff x="0" y="0"/>
          <a:chExt cx="0" cy="0"/>
        </a:xfrm>
      </p:grpSpPr>
      <p:sp>
        <p:nvSpPr>
          <p:cNvPr id="286" name="Google Shape;286;p44"/>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Advanced Assignment Python</a:t>
            </a:r>
            <a:endParaRPr/>
          </a:p>
        </p:txBody>
      </p:sp>
      <p:sp>
        <p:nvSpPr>
          <p:cNvPr id="287" name="Google Shape;287;p44"/>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(Insert your name here)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Preparation for Propensity Model</a:t>
            </a:r>
            <a:endParaRPr/>
          </a:p>
        </p:txBody>
      </p:sp>
      <p:sp>
        <p:nvSpPr>
          <p:cNvPr id="293" name="Google Shape;293;p45"/>
          <p:cNvSpPr txBox="1">
            <a:spLocks noGrp="1"/>
          </p:cNvSpPr>
          <p:nvPr>
            <p:ph type="body" idx="1"/>
          </p:nvPr>
        </p:nvSpPr>
        <p:spPr>
          <a:xfrm>
            <a:off x="311700" y="1520950"/>
            <a:ext cx="8520600" cy="30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Data Cleaning Steps and Considerations.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Propensity Model Training &amp; Evaluation</a:t>
            </a:r>
            <a:endParaRPr/>
          </a:p>
        </p:txBody>
      </p:sp>
      <p:sp>
        <p:nvSpPr>
          <p:cNvPr id="299" name="Google Shape;299;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666666"/>
                </a:solidFill>
              </a:rPr>
              <a:t>Build a model to predict the target variable using the training dataset, and evaluating the model.</a:t>
            </a:r>
            <a:endParaRPr>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Data Cleaning Steps and Considerations : String manipulation</a:t>
            </a:r>
            <a:endParaRPr dirty="0">
              <a:latin typeface="+mj-lt"/>
            </a:endParaRPr>
          </a:p>
          <a:p>
            <a:pPr marL="457200" lvl="0" indent="-342900" algn="l" rtl="0">
              <a:spcBef>
                <a:spcPts val="1200"/>
              </a:spcBef>
              <a:spcAft>
                <a:spcPts val="0"/>
              </a:spcAft>
              <a:buSzPts val="1800"/>
              <a:buAutoNum type="arabicPeriod"/>
            </a:pPr>
            <a:r>
              <a:rPr lang="en" dirty="0">
                <a:latin typeface="+mj-lt"/>
              </a:rPr>
              <a:t>Change ACCOUNT_ID column into string data type so it wouldn’t calculate when it counted </a:t>
            </a:r>
            <a:endParaRPr dirty="0">
              <a:latin typeface="+mj-lt"/>
            </a:endParaRPr>
          </a:p>
          <a:p>
            <a:pPr marL="457200" lvl="0" indent="-342900" algn="l" rtl="0">
              <a:spcBef>
                <a:spcPts val="0"/>
              </a:spcBef>
              <a:spcAft>
                <a:spcPts val="0"/>
              </a:spcAft>
              <a:buSzPts val="1800"/>
              <a:buAutoNum type="arabicPeriod"/>
            </a:pPr>
            <a:r>
              <a:rPr lang="en" dirty="0">
                <a:latin typeface="+mj-lt"/>
              </a:rPr>
              <a:t>Change PROMO_CHANNEL column into string data type so it wouldn’t calculate when it counted</a:t>
            </a:r>
            <a:endParaRPr dirty="0">
              <a:latin typeface="+mj-lt"/>
            </a:endParaRPr>
          </a:p>
          <a:p>
            <a:pPr marL="0" lvl="0" indent="0" algn="l" rtl="0">
              <a:spcBef>
                <a:spcPts val="1200"/>
              </a:spcBef>
              <a:spcAft>
                <a:spcPts val="1200"/>
              </a:spcAft>
              <a:buNone/>
            </a:pPr>
            <a:endParaRPr dirty="0"/>
          </a:p>
        </p:txBody>
      </p:sp>
      <p:pic>
        <p:nvPicPr>
          <p:cNvPr id="79" name="Google Shape;79;p16"/>
          <p:cNvPicPr preferRelativeResize="0"/>
          <p:nvPr/>
        </p:nvPicPr>
        <p:blipFill>
          <a:blip r:embed="rId3">
            <a:alphaModFix/>
          </a:blip>
          <a:stretch>
            <a:fillRect/>
          </a:stretch>
        </p:blipFill>
        <p:spPr>
          <a:xfrm>
            <a:off x="4649625" y="2719025"/>
            <a:ext cx="3943350" cy="2343150"/>
          </a:xfrm>
          <a:prstGeom prst="rect">
            <a:avLst/>
          </a:prstGeom>
          <a:noFill/>
          <a:ln>
            <a:noFill/>
          </a:ln>
        </p:spPr>
      </p:pic>
      <p:sp>
        <p:nvSpPr>
          <p:cNvPr id="80" name="Google Shape;80;p16"/>
          <p:cNvSpPr txBox="1"/>
          <p:nvPr/>
        </p:nvSpPr>
        <p:spPr>
          <a:xfrm>
            <a:off x="230525" y="4106800"/>
            <a:ext cx="426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86" name="Google Shape;86;p17"/>
          <p:cNvSpPr txBox="1">
            <a:spLocks noGrp="1"/>
          </p:cNvSpPr>
          <p:nvPr>
            <p:ph type="body" idx="1"/>
          </p:nvPr>
        </p:nvSpPr>
        <p:spPr>
          <a:xfrm>
            <a:off x="311700" y="1152475"/>
            <a:ext cx="4722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Data Cleaning Steps and Considerations : Time Series Manipulation </a:t>
            </a:r>
            <a:endParaRPr dirty="0">
              <a:latin typeface="+mj-lt"/>
            </a:endParaRPr>
          </a:p>
          <a:p>
            <a:pPr marL="0" lvl="0" indent="0" algn="l" rtl="0">
              <a:spcBef>
                <a:spcPts val="1200"/>
              </a:spcBef>
              <a:spcAft>
                <a:spcPts val="0"/>
              </a:spcAft>
              <a:buNone/>
            </a:pPr>
            <a:r>
              <a:rPr lang="en" dirty="0">
                <a:latin typeface="+mj-lt"/>
              </a:rPr>
              <a:t>Change BIRTH_DATE column into datetime data type because it has year, month, and day of each customer born</a:t>
            </a:r>
            <a:endParaRPr dirty="0">
              <a:latin typeface="+mj-lt"/>
            </a:endParaRPr>
          </a:p>
          <a:p>
            <a:pPr marL="0" lvl="0" indent="0" algn="l" rtl="0">
              <a:spcBef>
                <a:spcPts val="1200"/>
              </a:spcBef>
              <a:spcAft>
                <a:spcPts val="1200"/>
              </a:spcAft>
              <a:buNone/>
            </a:pPr>
            <a:endParaRPr dirty="0"/>
          </a:p>
        </p:txBody>
      </p:sp>
      <p:pic>
        <p:nvPicPr>
          <p:cNvPr id="87" name="Google Shape;87;p17"/>
          <p:cNvPicPr preferRelativeResize="0"/>
          <p:nvPr/>
        </p:nvPicPr>
        <p:blipFill>
          <a:blip r:embed="rId3">
            <a:alphaModFix/>
          </a:blip>
          <a:stretch>
            <a:fillRect/>
          </a:stretch>
        </p:blipFill>
        <p:spPr>
          <a:xfrm>
            <a:off x="5165825" y="445025"/>
            <a:ext cx="3545651" cy="4372950"/>
          </a:xfrm>
          <a:prstGeom prst="rect">
            <a:avLst/>
          </a:prstGeom>
          <a:noFill/>
          <a:ln>
            <a:noFill/>
          </a:ln>
        </p:spPr>
      </p:pic>
      <p:sp>
        <p:nvSpPr>
          <p:cNvPr id="88" name="Google Shape;88;p17"/>
          <p:cNvSpPr txBox="1"/>
          <p:nvPr/>
        </p:nvSpPr>
        <p:spPr>
          <a:xfrm>
            <a:off x="113700" y="4202375"/>
            <a:ext cx="492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Cleaning Steps and Considerations : </a:t>
            </a:r>
            <a:r>
              <a:rPr lang="en" dirty="0">
                <a:latin typeface="+mj-lt"/>
              </a:rPr>
              <a:t>Checking value &amp; typo each column </a:t>
            </a:r>
            <a:endParaRPr dirty="0">
              <a:latin typeface="+mj-lt"/>
            </a:endParaRPr>
          </a:p>
          <a:p>
            <a:pPr marL="0" lvl="0" indent="0" algn="l" rtl="0">
              <a:spcBef>
                <a:spcPts val="1200"/>
              </a:spcBef>
              <a:spcAft>
                <a:spcPts val="0"/>
              </a:spcAft>
              <a:buNone/>
            </a:pPr>
            <a:r>
              <a:rPr lang="en" dirty="0">
                <a:latin typeface="+mj-lt"/>
              </a:rPr>
              <a:t>Checking each column values one by one</a:t>
            </a:r>
            <a:endParaRPr dirty="0">
              <a:latin typeface="+mj-lt"/>
            </a:endParaRPr>
          </a:p>
          <a:p>
            <a:pPr marL="0" lvl="0" indent="0" algn="l" rtl="0">
              <a:spcBef>
                <a:spcPts val="1200"/>
              </a:spcBef>
              <a:spcAft>
                <a:spcPts val="1200"/>
              </a:spcAft>
              <a:buNone/>
            </a:pPr>
            <a:endParaRPr dirty="0"/>
          </a:p>
        </p:txBody>
      </p:sp>
      <p:pic>
        <p:nvPicPr>
          <p:cNvPr id="95" name="Google Shape;95;p18"/>
          <p:cNvPicPr preferRelativeResize="0"/>
          <p:nvPr/>
        </p:nvPicPr>
        <p:blipFill>
          <a:blip r:embed="rId3">
            <a:alphaModFix/>
          </a:blip>
          <a:stretch>
            <a:fillRect/>
          </a:stretch>
        </p:blipFill>
        <p:spPr>
          <a:xfrm>
            <a:off x="2964900" y="2350575"/>
            <a:ext cx="5867400" cy="1962150"/>
          </a:xfrm>
          <a:prstGeom prst="rect">
            <a:avLst/>
          </a:prstGeom>
          <a:noFill/>
          <a:ln>
            <a:noFill/>
          </a:ln>
        </p:spPr>
      </p:pic>
      <p:sp>
        <p:nvSpPr>
          <p:cNvPr id="96" name="Google Shape;96;p18"/>
          <p:cNvSpPr txBox="1"/>
          <p:nvPr/>
        </p:nvSpPr>
        <p:spPr>
          <a:xfrm>
            <a:off x="1156525" y="4453625"/>
            <a:ext cx="5592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02" name="Google Shape;102;p19"/>
          <p:cNvSpPr txBox="1">
            <a:spLocks noGrp="1"/>
          </p:cNvSpPr>
          <p:nvPr>
            <p:ph type="body" idx="1"/>
          </p:nvPr>
        </p:nvSpPr>
        <p:spPr>
          <a:xfrm>
            <a:off x="311700" y="1152475"/>
            <a:ext cx="41847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latin typeface="+mj-lt"/>
              </a:rPr>
              <a:t>Data Cleaning Steps and Considerations : Replacing string </a:t>
            </a:r>
            <a:endParaRPr dirty="0">
              <a:latin typeface="+mj-lt"/>
            </a:endParaRPr>
          </a:p>
          <a:p>
            <a:pPr marL="0" lvl="0" indent="0" algn="l" rtl="0">
              <a:spcBef>
                <a:spcPts val="1200"/>
              </a:spcBef>
              <a:spcAft>
                <a:spcPts val="0"/>
              </a:spcAft>
              <a:buNone/>
            </a:pPr>
            <a:r>
              <a:rPr lang="en" dirty="0">
                <a:latin typeface="+mj-lt"/>
              </a:rPr>
              <a:t>On Column MERHCANT_NAME there is “REVOSHOP” and “REVOSH MKTPLC”</a:t>
            </a:r>
            <a:endParaRPr dirty="0">
              <a:latin typeface="+mj-lt"/>
            </a:endParaRPr>
          </a:p>
          <a:p>
            <a:pPr marL="0" lvl="0" indent="0" algn="l" rtl="0">
              <a:spcBef>
                <a:spcPts val="1200"/>
              </a:spcBef>
              <a:spcAft>
                <a:spcPts val="1200"/>
              </a:spcAft>
              <a:buNone/>
            </a:pPr>
            <a:r>
              <a:rPr lang="en" dirty="0">
                <a:latin typeface="+mj-lt"/>
              </a:rPr>
              <a:t>Those two are the same “REVOSHOP” so we change “REVOSH MKTPLC” into “REVOSHOP”  and also remove and also exclude merchant other than REVOSHOP since we only look on REVOSHOP partnership</a:t>
            </a:r>
            <a:endParaRPr dirty="0">
              <a:latin typeface="+mj-lt"/>
            </a:endParaRPr>
          </a:p>
        </p:txBody>
      </p:sp>
      <p:pic>
        <p:nvPicPr>
          <p:cNvPr id="103" name="Google Shape;103;p19"/>
          <p:cNvPicPr preferRelativeResize="0"/>
          <p:nvPr/>
        </p:nvPicPr>
        <p:blipFill>
          <a:blip r:embed="rId3">
            <a:alphaModFix/>
          </a:blip>
          <a:stretch>
            <a:fillRect/>
          </a:stretch>
        </p:blipFill>
        <p:spPr>
          <a:xfrm>
            <a:off x="4832488" y="445013"/>
            <a:ext cx="3438525" cy="1133475"/>
          </a:xfrm>
          <a:prstGeom prst="rect">
            <a:avLst/>
          </a:prstGeom>
          <a:noFill/>
          <a:ln>
            <a:noFill/>
          </a:ln>
        </p:spPr>
      </p:pic>
      <p:pic>
        <p:nvPicPr>
          <p:cNvPr id="104" name="Google Shape;104;p19"/>
          <p:cNvPicPr preferRelativeResize="0"/>
          <p:nvPr/>
        </p:nvPicPr>
        <p:blipFill>
          <a:blip r:embed="rId4">
            <a:alphaModFix/>
          </a:blip>
          <a:stretch>
            <a:fillRect/>
          </a:stretch>
        </p:blipFill>
        <p:spPr>
          <a:xfrm>
            <a:off x="4832500" y="1799525"/>
            <a:ext cx="3801451" cy="355275"/>
          </a:xfrm>
          <a:prstGeom prst="rect">
            <a:avLst/>
          </a:prstGeom>
          <a:noFill/>
          <a:ln>
            <a:noFill/>
          </a:ln>
        </p:spPr>
      </p:pic>
      <p:pic>
        <p:nvPicPr>
          <p:cNvPr id="105" name="Google Shape;105;p19"/>
          <p:cNvPicPr preferRelativeResize="0"/>
          <p:nvPr/>
        </p:nvPicPr>
        <p:blipFill>
          <a:blip r:embed="rId5">
            <a:alphaModFix/>
          </a:blip>
          <a:stretch>
            <a:fillRect/>
          </a:stretch>
        </p:blipFill>
        <p:spPr>
          <a:xfrm>
            <a:off x="4832500" y="2439075"/>
            <a:ext cx="3924300" cy="1943100"/>
          </a:xfrm>
          <a:prstGeom prst="rect">
            <a:avLst/>
          </a:prstGeom>
          <a:noFill/>
          <a:ln>
            <a:noFill/>
          </a:ln>
        </p:spPr>
      </p:pic>
      <p:sp>
        <p:nvSpPr>
          <p:cNvPr id="106" name="Google Shape;106;p19"/>
          <p:cNvSpPr txBox="1"/>
          <p:nvPr/>
        </p:nvSpPr>
        <p:spPr>
          <a:xfrm>
            <a:off x="335400" y="4473925"/>
            <a:ext cx="847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mj-lt"/>
              </a:rPr>
              <a:t>Data Cleaning Steps and Considerations : treat missing and irrelevant values</a:t>
            </a:r>
            <a:endParaRPr sz="2000" dirty="0">
              <a:latin typeface="+mj-lt"/>
            </a:endParaRPr>
          </a:p>
          <a:p>
            <a:pPr marL="457200" lvl="0" indent="-342900" algn="l" rtl="0">
              <a:spcBef>
                <a:spcPts val="1200"/>
              </a:spcBef>
              <a:spcAft>
                <a:spcPts val="0"/>
              </a:spcAft>
              <a:buSzPts val="1800"/>
              <a:buChar char="●"/>
            </a:pPr>
            <a:r>
              <a:rPr lang="en" sz="2000" dirty="0">
                <a:latin typeface="+mj-lt"/>
              </a:rPr>
              <a:t>In column “AVG_PROMO_TXN_AMT_L6M, has non-null but missing values that identify as -1 so we make -1 become 0 so it wouldn’t affect our calculate</a:t>
            </a:r>
            <a:endParaRPr sz="2000" dirty="0">
              <a:latin typeface="+mj-lt"/>
            </a:endParaRPr>
          </a:p>
          <a:p>
            <a:pPr marL="457200" lvl="0" indent="-342900" algn="l" rtl="0">
              <a:spcBef>
                <a:spcPts val="0"/>
              </a:spcBef>
              <a:spcAft>
                <a:spcPts val="0"/>
              </a:spcAft>
              <a:buSzPts val="1800"/>
              <a:buChar char="●"/>
            </a:pPr>
            <a:r>
              <a:rPr lang="en" sz="2000" dirty="0">
                <a:latin typeface="+mj-lt"/>
              </a:rPr>
              <a:t>.HOMEOWNER_STATUS column did exclude since it has no relation to any other column </a:t>
            </a:r>
            <a:endParaRPr sz="2000" dirty="0">
              <a:latin typeface="+mj-lt"/>
            </a:endParaRPr>
          </a:p>
          <a:p>
            <a:pPr marL="457200" lvl="0" indent="-342900" algn="l" rtl="0">
              <a:spcBef>
                <a:spcPts val="0"/>
              </a:spcBef>
              <a:spcAft>
                <a:spcPts val="0"/>
              </a:spcAft>
              <a:buSzPts val="1800"/>
              <a:buChar char="●"/>
            </a:pPr>
            <a:r>
              <a:rPr lang="en" sz="2000" dirty="0">
                <a:latin typeface="+mj-lt"/>
              </a:rPr>
              <a:t>PCT_INCOME_RETIREMENT has been excluded because there is a lot missing data value on it</a:t>
            </a:r>
            <a:endParaRPr sz="20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a:t>
            </a:r>
            <a:endParaRPr/>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j-lt"/>
              </a:rPr>
              <a:t>Data Cleaning Steps and Considerations : confirm column was dropped</a:t>
            </a:r>
            <a:endParaRPr dirty="0">
              <a:latin typeface="+mj-lt"/>
            </a:endParaRPr>
          </a:p>
          <a:p>
            <a:pPr marL="0" lvl="0" indent="0" algn="l" rtl="0">
              <a:spcBef>
                <a:spcPts val="1200"/>
              </a:spcBef>
              <a:spcAft>
                <a:spcPts val="1200"/>
              </a:spcAft>
              <a:buNone/>
            </a:pPr>
            <a:endParaRPr dirty="0">
              <a:latin typeface="+mj-lt"/>
            </a:endParaRPr>
          </a:p>
        </p:txBody>
      </p:sp>
      <p:pic>
        <p:nvPicPr>
          <p:cNvPr id="119" name="Google Shape;119;p21"/>
          <p:cNvPicPr preferRelativeResize="0"/>
          <p:nvPr/>
        </p:nvPicPr>
        <p:blipFill>
          <a:blip r:embed="rId3">
            <a:alphaModFix/>
          </a:blip>
          <a:stretch>
            <a:fillRect/>
          </a:stretch>
        </p:blipFill>
        <p:spPr>
          <a:xfrm>
            <a:off x="1547625" y="1930550"/>
            <a:ext cx="5886450" cy="1657350"/>
          </a:xfrm>
          <a:prstGeom prst="rect">
            <a:avLst/>
          </a:prstGeom>
          <a:noFill/>
          <a:ln>
            <a:noFill/>
          </a:ln>
        </p:spPr>
      </p:pic>
      <p:sp>
        <p:nvSpPr>
          <p:cNvPr id="120" name="Google Shape;120;p21"/>
          <p:cNvSpPr txBox="1"/>
          <p:nvPr/>
        </p:nvSpPr>
        <p:spPr>
          <a:xfrm>
            <a:off x="528150" y="4342050"/>
            <a:ext cx="808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https://colab.research.google.com/drive/1D502YZ5YRt7M_SxhS4XQ1bR71R300bAS?usp=drive_link</a:t>
            </a: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1979</Words>
  <Application>Microsoft Office PowerPoint</Application>
  <PresentationFormat>On-screen Show (16:9)</PresentationFormat>
  <Paragraphs>151</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Proxima Nova</vt:lpstr>
      <vt:lpstr>Arial</vt:lpstr>
      <vt:lpstr>Alfa Slab One</vt:lpstr>
      <vt:lpstr>Roboto</vt:lpstr>
      <vt:lpstr>Gameday</vt:lpstr>
      <vt:lpstr>Intermediate Assignment Python</vt:lpstr>
      <vt:lpstr>Analytical Objective</vt:lpstr>
      <vt:lpstr>Data Cleaning</vt:lpstr>
      <vt:lpstr>Data Cleaning</vt:lpstr>
      <vt:lpstr>Data Cleaning</vt:lpstr>
      <vt:lpstr>Data Cleaning</vt:lpstr>
      <vt:lpstr>Data Cleaning</vt:lpstr>
      <vt:lpstr>Data Cleaning</vt:lpstr>
      <vt:lpstr>Data Cleaning</vt:lpstr>
      <vt:lpstr>Data Cleaning</vt:lpstr>
      <vt:lpstr>Data Cleaning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End of Milestone 1 Intermediate</vt:lpstr>
      <vt:lpstr>Clustering Analysis</vt:lpstr>
      <vt:lpstr>Clustering Analysis</vt:lpstr>
      <vt:lpstr>Clustering Analysis</vt:lpstr>
      <vt:lpstr>Clustering Analysis</vt:lpstr>
      <vt:lpstr>Cluster Analysis</vt:lpstr>
      <vt:lpstr>Cluster Analysis </vt:lpstr>
      <vt:lpstr>Interpreting Cluster Result </vt:lpstr>
      <vt:lpstr>Interpreting Cluster Result and Business Recommendations </vt:lpstr>
      <vt:lpstr>End of Milestone 2 Intermediate</vt:lpstr>
      <vt:lpstr>Advanced Assignment Python</vt:lpstr>
      <vt:lpstr>Data Preparation for Propensity Model</vt:lpstr>
      <vt:lpstr>Propensity Model Training &amp;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Assignment Python</dc:title>
  <cp:lastModifiedBy>Syihab tom</cp:lastModifiedBy>
  <cp:revision>1</cp:revision>
  <dcterms:modified xsi:type="dcterms:W3CDTF">2023-09-04T11:04:59Z</dcterms:modified>
</cp:coreProperties>
</file>