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oboto Medium"/>
      <p:regular r:id="rId19"/>
      <p:bold r:id="rId20"/>
      <p:italic r:id="rId21"/>
      <p:boldItalic r:id="rId22"/>
    </p:embeddedFont>
    <p:embeddedFont>
      <p:font typeface="Roboto"/>
      <p:regular r:id="rId23"/>
      <p:bold r:id="rId24"/>
      <p:italic r:id="rId25"/>
      <p:boldItalic r:id="rId26"/>
    </p:embeddedFont>
    <p:embeddedFont>
      <p:font typeface="PT Sans Narrow"/>
      <p:regular r:id="rId27"/>
      <p:bold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1DCB2C4-692E-42D9-B9B0-69D30702036D}">
  <a:tblStyle styleId="{C1DCB2C4-692E-42D9-B9B0-69D30702036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edium-bold.fntdata"/><Relationship Id="rId22" Type="http://schemas.openxmlformats.org/officeDocument/2006/relationships/font" Target="fonts/RobotoMedium-boldItalic.fntdata"/><Relationship Id="rId21" Type="http://schemas.openxmlformats.org/officeDocument/2006/relationships/font" Target="fonts/RobotoMedium-italic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PTSansNarrow-bold.fntdata"/><Relationship Id="rId27" Type="http://schemas.openxmlformats.org/officeDocument/2006/relationships/font" Target="fonts/PTSansNarrow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obotoMedium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3ee7fbbe27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3ee7fbbe27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3ee7fbbe27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3ee7fbbe27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3edb6c4463_2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3edb6c4463_2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3edb6c4463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3edb6c4463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3edb6c4463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3edb6c4463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3ee7fbbe2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3ee7fbbe2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3edb6c4463_2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3edb6c4463_2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3ee7fbbe2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3ee7fbbe2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3ee7fbbe2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3ee7fbbe2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3ee7fbbe2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3ee7fbbe2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3ee7fbbe2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3ee7fbbe2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ublic.tableau.com/app/profile/syihab.agung.satriotomo/viz/GFPpizzaABC/PizzaABCdarhboard?publish=yes" TargetMode="External"/><Relationship Id="rId4" Type="http://schemas.openxmlformats.org/officeDocument/2006/relationships/hyperlink" Target="https://colab.research.google.com/drive/17xrRvMOeo79wuVMGnqu4gqAPa2V6-47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11.png"/><Relationship Id="rId6" Type="http://schemas.openxmlformats.org/officeDocument/2006/relationships/image" Target="../media/image10.png"/><Relationship Id="rId7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1550" y="6673"/>
            <a:ext cx="51434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673"/>
            <a:ext cx="51434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/>
          <p:nvPr/>
        </p:nvSpPr>
        <p:spPr>
          <a:xfrm>
            <a:off x="3947575" y="1621150"/>
            <a:ext cx="4611900" cy="2173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 txBox="1"/>
          <p:nvPr>
            <p:ph idx="4294967295" type="ctrTitle"/>
          </p:nvPr>
        </p:nvSpPr>
        <p:spPr>
          <a:xfrm>
            <a:off x="4004875" y="1507400"/>
            <a:ext cx="4653600" cy="10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Pizza ABC restaurant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66"/>
              <a:t>FSDA - BERLIN - Group K</a:t>
            </a:r>
            <a:r>
              <a:rPr lang="en"/>
              <a:t> </a:t>
            </a:r>
            <a:endParaRPr/>
          </a:p>
        </p:txBody>
      </p:sp>
      <p:sp>
        <p:nvSpPr>
          <p:cNvPr id="70" name="Google Shape;70;p13"/>
          <p:cNvSpPr txBox="1"/>
          <p:nvPr/>
        </p:nvSpPr>
        <p:spPr>
          <a:xfrm>
            <a:off x="4004875" y="2292400"/>
            <a:ext cx="3992400" cy="16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34F5C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34F5C"/>
                </a:solidFill>
                <a:latin typeface="Roboto Medium"/>
                <a:ea typeface="Roboto Medium"/>
                <a:cs typeface="Roboto Medium"/>
                <a:sym typeface="Roboto Medium"/>
              </a:rPr>
              <a:t>Fajar Yanuar Hadi</a:t>
            </a:r>
            <a:endParaRPr sz="1600">
              <a:solidFill>
                <a:srgbClr val="134F5C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34F5C"/>
                </a:solidFill>
                <a:latin typeface="Roboto Medium"/>
                <a:ea typeface="Roboto Medium"/>
                <a:cs typeface="Roboto Medium"/>
                <a:sym typeface="Roboto Medium"/>
              </a:rPr>
              <a:t>Firmansyah </a:t>
            </a:r>
            <a:endParaRPr sz="1600">
              <a:solidFill>
                <a:srgbClr val="134F5C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34F5C"/>
                </a:solidFill>
                <a:latin typeface="Roboto Medium"/>
                <a:ea typeface="Roboto Medium"/>
                <a:cs typeface="Roboto Medium"/>
                <a:sym typeface="Roboto Medium"/>
              </a:rPr>
              <a:t>Ifan Adi</a:t>
            </a:r>
            <a:endParaRPr sz="1600">
              <a:solidFill>
                <a:srgbClr val="134F5C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34F5C"/>
                </a:solidFill>
                <a:latin typeface="Roboto Medium"/>
                <a:ea typeface="Roboto Medium"/>
                <a:cs typeface="Roboto Medium"/>
                <a:sym typeface="Roboto Medium"/>
              </a:rPr>
              <a:t>Hafizhan Lubis</a:t>
            </a:r>
            <a:endParaRPr sz="1600">
              <a:solidFill>
                <a:srgbClr val="134F5C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34F5C"/>
                </a:solidFill>
                <a:latin typeface="Roboto Medium"/>
                <a:ea typeface="Roboto Medium"/>
                <a:cs typeface="Roboto Medium"/>
                <a:sym typeface="Roboto Medium"/>
              </a:rPr>
              <a:t> Syihab Agung Satriotomo</a:t>
            </a:r>
            <a:endParaRPr sz="1600">
              <a:solidFill>
                <a:srgbClr val="134F5C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20 of Ingredients </a:t>
            </a:r>
            <a:endParaRPr/>
          </a:p>
        </p:txBody>
      </p:sp>
      <p:pic>
        <p:nvPicPr>
          <p:cNvPr id="163" name="Google Shape;16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100" y="1152425"/>
            <a:ext cx="7995801" cy="370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2"/>
          <p:cNvSpPr txBox="1"/>
          <p:nvPr>
            <p:ph type="title"/>
          </p:nvPr>
        </p:nvSpPr>
        <p:spPr>
          <a:xfrm>
            <a:off x="311700" y="71900"/>
            <a:ext cx="2731200" cy="3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56535"/>
              <a:buNone/>
            </a:pPr>
            <a:r>
              <a:rPr lang="en" sz="1576"/>
              <a:t>ANALYSIS</a:t>
            </a:r>
            <a:endParaRPr sz="1216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052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type="title"/>
          </p:nvPr>
        </p:nvSpPr>
        <p:spPr>
          <a:xfrm>
            <a:off x="311700" y="130625"/>
            <a:ext cx="2731200" cy="3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56535"/>
              <a:buNone/>
            </a:pPr>
            <a:r>
              <a:rPr lang="en" sz="1576"/>
              <a:t>Suggested Approaches</a:t>
            </a:r>
            <a:endParaRPr sz="1216"/>
          </a:p>
        </p:txBody>
      </p:sp>
      <p:graphicFrame>
        <p:nvGraphicFramePr>
          <p:cNvPr id="175" name="Google Shape;175;p24"/>
          <p:cNvGraphicFramePr/>
          <p:nvPr/>
        </p:nvGraphicFramePr>
        <p:xfrm>
          <a:off x="952500" y="10173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{C1DCB2C4-692E-42D9-B9B0-69D30702036D}</a:tableStyleId>
              </a:tblPr>
              <a:tblGrid>
                <a:gridCol w="2090400"/>
                <a:gridCol w="5148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Strategy</a:t>
                      </a:r>
                      <a:endParaRPr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Recommendations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Revenue Creation</a:t>
                      </a:r>
                      <a:endParaRPr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b="1" lang="en" u="sng">
                          <a:latin typeface="Roboto"/>
                          <a:ea typeface="Roboto"/>
                          <a:cs typeface="Roboto"/>
                          <a:sym typeface="Roboto"/>
                        </a:rPr>
                        <a:t>Research new menu</a:t>
                      </a:r>
                      <a:r>
                        <a:rPr lang="en"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 based on favorite pizza ingredients</a:t>
                      </a:r>
                      <a:endParaRPr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en"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Happy Hour from </a:t>
                      </a:r>
                      <a:r>
                        <a:rPr b="1" lang="en" u="sng">
                          <a:latin typeface="Roboto"/>
                          <a:ea typeface="Roboto"/>
                          <a:cs typeface="Roboto"/>
                          <a:sym typeface="Roboto"/>
                        </a:rPr>
                        <a:t>2 PM to 5 PM on weekdays</a:t>
                      </a:r>
                      <a:endParaRPr b="1" u="sng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en"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Giving Discount on </a:t>
                      </a:r>
                      <a:r>
                        <a:rPr b="1" lang="en" u="sng">
                          <a:latin typeface="Roboto"/>
                          <a:ea typeface="Roboto"/>
                          <a:cs typeface="Roboto"/>
                          <a:sym typeface="Roboto"/>
                        </a:rPr>
                        <a:t>80% pareto pizza menu &amp; XL size</a:t>
                      </a:r>
                      <a:endParaRPr b="1" u="sng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Roboto Medium"/>
                        <a:buAutoNum type="arabicPeriod"/>
                      </a:pPr>
                      <a:r>
                        <a:rPr lang="en"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Make a loyalty program ex, </a:t>
                      </a:r>
                      <a:r>
                        <a:rPr b="1" lang="en" u="sng">
                          <a:latin typeface="Roboto"/>
                          <a:ea typeface="Roboto"/>
                          <a:cs typeface="Roboto"/>
                          <a:sym typeface="Roboto"/>
                        </a:rPr>
                        <a:t>offering every 10 pizza free one side dish</a:t>
                      </a:r>
                      <a:r>
                        <a:rPr lang="en"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 or </a:t>
                      </a:r>
                      <a:r>
                        <a:rPr b="1" lang="en" u="sng">
                          <a:latin typeface="Roboto"/>
                          <a:ea typeface="Roboto"/>
                          <a:cs typeface="Roboto"/>
                          <a:sym typeface="Roboto"/>
                        </a:rPr>
                        <a:t>every transaction has points that can be traded for one free pizza when reaching certain points</a:t>
                      </a:r>
                      <a:endParaRPr b="1" u="sng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Cutting Cost</a:t>
                      </a:r>
                      <a:endParaRPr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b="1" lang="en" u="sng">
                          <a:latin typeface="Roboto"/>
                          <a:ea typeface="Roboto"/>
                          <a:cs typeface="Roboto"/>
                          <a:sym typeface="Roboto"/>
                        </a:rPr>
                        <a:t>Reducing</a:t>
                      </a:r>
                      <a:r>
                        <a:rPr lang="en"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 operational hours</a:t>
                      </a:r>
                      <a:endParaRPr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en"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Eliminate unnecessary </a:t>
                      </a:r>
                      <a:r>
                        <a:rPr b="1" lang="en" u="sng">
                          <a:latin typeface="Roboto"/>
                          <a:ea typeface="Roboto"/>
                          <a:cs typeface="Roboto"/>
                          <a:sym typeface="Roboto"/>
                        </a:rPr>
                        <a:t>pizza size, menu, and Ingredients</a:t>
                      </a:r>
                      <a:endParaRPr b="1" u="sng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6" name="Google Shape;176;p24"/>
          <p:cNvSpPr txBox="1"/>
          <p:nvPr/>
        </p:nvSpPr>
        <p:spPr>
          <a:xfrm>
            <a:off x="0" y="4302400"/>
            <a:ext cx="4657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Dashboard: </a:t>
            </a:r>
            <a:r>
              <a:rPr lang="en" sz="1500" u="sng">
                <a:solidFill>
                  <a:srgbClr val="45818E"/>
                </a:solidFill>
                <a:latin typeface="Roboto Medium"/>
                <a:ea typeface="Roboto Medium"/>
                <a:cs typeface="Roboto Medium"/>
                <a:sym typeface="Roboto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 Here</a:t>
            </a:r>
            <a:endParaRPr sz="2200">
              <a:solidFill>
                <a:srgbClr val="45818E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77" name="Google Shape;177;p24"/>
          <p:cNvSpPr txBox="1"/>
          <p:nvPr/>
        </p:nvSpPr>
        <p:spPr>
          <a:xfrm>
            <a:off x="0" y="4623275"/>
            <a:ext cx="3675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Google Colab: </a:t>
            </a:r>
            <a:r>
              <a:rPr lang="en" sz="1500" u="sng">
                <a:solidFill>
                  <a:srgbClr val="45818E"/>
                </a:solidFill>
                <a:latin typeface="Roboto Medium"/>
                <a:ea typeface="Roboto Medium"/>
                <a:cs typeface="Roboto Medium"/>
                <a:sym typeface="Roboto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 Here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673"/>
            <a:ext cx="51434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/>
          <p:nvPr/>
        </p:nvSpPr>
        <p:spPr>
          <a:xfrm>
            <a:off x="311700" y="194825"/>
            <a:ext cx="2567700" cy="250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1550" y="6673"/>
            <a:ext cx="51434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311700" y="130625"/>
            <a:ext cx="2731200" cy="31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56535"/>
              <a:buNone/>
            </a:pPr>
            <a:r>
              <a:rPr lang="en" sz="1576"/>
              <a:t>CONTEXT &amp; PRESENTATION OUTLINE</a:t>
            </a:r>
            <a:endParaRPr sz="1216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2385750" y="923550"/>
            <a:ext cx="4372500" cy="707400"/>
          </a:xfrm>
          <a:prstGeom prst="rect">
            <a:avLst/>
          </a:prstGeom>
          <a:solidFill>
            <a:schemeClr val="accent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Current Business Situation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0" name="Google Shape;80;p14"/>
          <p:cNvSpPr txBox="1"/>
          <p:nvPr>
            <p:ph idx="4294967295" type="title"/>
          </p:nvPr>
        </p:nvSpPr>
        <p:spPr>
          <a:xfrm>
            <a:off x="2385750" y="1786550"/>
            <a:ext cx="4372500" cy="707400"/>
          </a:xfrm>
          <a:prstGeom prst="rect">
            <a:avLst/>
          </a:prstGeom>
          <a:solidFill>
            <a:schemeClr val="accent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Revenue Creation Analysis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1" name="Google Shape;81;p14"/>
          <p:cNvSpPr txBox="1"/>
          <p:nvPr>
            <p:ph idx="4294967295" type="title"/>
          </p:nvPr>
        </p:nvSpPr>
        <p:spPr>
          <a:xfrm>
            <a:off x="2385750" y="2649550"/>
            <a:ext cx="4372500" cy="707400"/>
          </a:xfrm>
          <a:prstGeom prst="rect">
            <a:avLst/>
          </a:prstGeom>
          <a:solidFill>
            <a:schemeClr val="accent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Cost Reduction Analysis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2" name="Google Shape;82;p14"/>
          <p:cNvSpPr txBox="1"/>
          <p:nvPr>
            <p:ph idx="4294967295" type="title"/>
          </p:nvPr>
        </p:nvSpPr>
        <p:spPr>
          <a:xfrm>
            <a:off x="2385750" y="3512550"/>
            <a:ext cx="4372500" cy="707400"/>
          </a:xfrm>
          <a:prstGeom prst="rect">
            <a:avLst/>
          </a:prstGeom>
          <a:solidFill>
            <a:schemeClr val="accent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Suggested Approach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3" name="Google Shape;83;p14"/>
          <p:cNvSpPr/>
          <p:nvPr/>
        </p:nvSpPr>
        <p:spPr>
          <a:xfrm>
            <a:off x="2004150" y="1021350"/>
            <a:ext cx="327300" cy="51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4"/>
          <p:cNvSpPr txBox="1"/>
          <p:nvPr>
            <p:ph idx="4294967295" type="title"/>
          </p:nvPr>
        </p:nvSpPr>
        <p:spPr>
          <a:xfrm>
            <a:off x="2004150" y="923550"/>
            <a:ext cx="381600" cy="707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85" name="Google Shape;85;p14"/>
          <p:cNvSpPr/>
          <p:nvPr/>
        </p:nvSpPr>
        <p:spPr>
          <a:xfrm>
            <a:off x="2039775" y="1889650"/>
            <a:ext cx="327300" cy="51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4"/>
          <p:cNvSpPr txBox="1"/>
          <p:nvPr>
            <p:ph idx="4294967295" type="title"/>
          </p:nvPr>
        </p:nvSpPr>
        <p:spPr>
          <a:xfrm>
            <a:off x="2004150" y="1786550"/>
            <a:ext cx="381600" cy="707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87" name="Google Shape;87;p14"/>
          <p:cNvSpPr/>
          <p:nvPr/>
        </p:nvSpPr>
        <p:spPr>
          <a:xfrm>
            <a:off x="2031300" y="2747350"/>
            <a:ext cx="327300" cy="51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4"/>
          <p:cNvSpPr txBox="1"/>
          <p:nvPr>
            <p:ph idx="4294967295" type="title"/>
          </p:nvPr>
        </p:nvSpPr>
        <p:spPr>
          <a:xfrm>
            <a:off x="2004150" y="2649550"/>
            <a:ext cx="381600" cy="707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89" name="Google Shape;89;p14"/>
          <p:cNvSpPr/>
          <p:nvPr/>
        </p:nvSpPr>
        <p:spPr>
          <a:xfrm>
            <a:off x="2031300" y="3605050"/>
            <a:ext cx="327300" cy="51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 txBox="1"/>
          <p:nvPr>
            <p:ph idx="4294967295" type="title"/>
          </p:nvPr>
        </p:nvSpPr>
        <p:spPr>
          <a:xfrm>
            <a:off x="2004150" y="3512550"/>
            <a:ext cx="381600" cy="707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311700" y="3978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Revenue by </a:t>
            </a:r>
            <a:r>
              <a:rPr lang="en"/>
              <a:t>monthly</a:t>
            </a:r>
            <a:r>
              <a:rPr lang="en"/>
              <a:t> in a year back was Stagnant</a:t>
            </a:r>
            <a:endParaRPr/>
          </a:p>
        </p:txBody>
      </p:sp>
      <p:pic>
        <p:nvPicPr>
          <p:cNvPr id="96" name="Google Shape;96;p15"/>
          <p:cNvPicPr preferRelativeResize="0"/>
          <p:nvPr/>
        </p:nvPicPr>
        <p:blipFill rotWithShape="1">
          <a:blip r:embed="rId3">
            <a:alphaModFix/>
          </a:blip>
          <a:srcRect b="0" l="0" r="57033" t="0"/>
          <a:stretch/>
        </p:blipFill>
        <p:spPr>
          <a:xfrm>
            <a:off x="7057843" y="1440575"/>
            <a:ext cx="1322200" cy="7268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130625"/>
            <a:ext cx="2731200" cy="3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56535"/>
              <a:buNone/>
            </a:pPr>
            <a:r>
              <a:rPr lang="en" sz="1576"/>
              <a:t>CURRENT BUSINESS SITUATION</a:t>
            </a:r>
            <a:endParaRPr sz="1576"/>
          </a:p>
        </p:txBody>
      </p:sp>
      <p:pic>
        <p:nvPicPr>
          <p:cNvPr id="98" name="Google Shape;98;p15"/>
          <p:cNvPicPr preferRelativeResize="0"/>
          <p:nvPr/>
        </p:nvPicPr>
        <p:blipFill rotWithShape="1">
          <a:blip r:embed="rId3">
            <a:alphaModFix/>
          </a:blip>
          <a:srcRect b="0" l="54042" r="0" t="0"/>
          <a:stretch/>
        </p:blipFill>
        <p:spPr>
          <a:xfrm>
            <a:off x="7011825" y="2225425"/>
            <a:ext cx="1414250" cy="7268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6772600" y="3093825"/>
            <a:ext cx="1607400" cy="12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SzPts val="605"/>
              <a:buNone/>
            </a:pPr>
            <a:r>
              <a:rPr lang="en" sz="1100">
                <a:latin typeface="Roboto Medium"/>
                <a:ea typeface="Roboto Medium"/>
                <a:cs typeface="Roboto Medium"/>
                <a:sym typeface="Roboto Medium"/>
              </a:rPr>
              <a:t>In </a:t>
            </a:r>
            <a:r>
              <a:rPr b="1" lang="en" sz="1100" u="sng">
                <a:latin typeface="Roboto"/>
                <a:ea typeface="Roboto"/>
                <a:cs typeface="Roboto"/>
                <a:sym typeface="Roboto"/>
              </a:rPr>
              <a:t>2015</a:t>
            </a:r>
            <a:r>
              <a:rPr lang="en" sz="1100">
                <a:latin typeface="Roboto Medium"/>
                <a:ea typeface="Roboto Medium"/>
                <a:cs typeface="Roboto Medium"/>
                <a:sym typeface="Roboto Medium"/>
              </a:rPr>
              <a:t>, we gained total </a:t>
            </a:r>
            <a:r>
              <a:rPr b="1" lang="en" sz="1100" u="sng">
                <a:latin typeface="Roboto"/>
                <a:ea typeface="Roboto"/>
                <a:cs typeface="Roboto"/>
                <a:sym typeface="Roboto"/>
              </a:rPr>
              <a:t>$802K</a:t>
            </a:r>
            <a:r>
              <a:rPr lang="en" sz="1100">
                <a:latin typeface="Roboto Medium"/>
                <a:ea typeface="Roboto Medium"/>
                <a:cs typeface="Roboto Medium"/>
                <a:sym typeface="Roboto Medium"/>
              </a:rPr>
              <a:t> from </a:t>
            </a:r>
            <a:r>
              <a:rPr b="1" lang="en" sz="1100" u="sng">
                <a:latin typeface="Roboto"/>
                <a:ea typeface="Roboto"/>
                <a:cs typeface="Roboto"/>
                <a:sym typeface="Roboto"/>
              </a:rPr>
              <a:t>48K</a:t>
            </a:r>
            <a:r>
              <a:rPr lang="en" sz="1100">
                <a:latin typeface="Roboto Medium"/>
                <a:ea typeface="Roboto Medium"/>
                <a:cs typeface="Roboto Medium"/>
                <a:sym typeface="Roboto Medium"/>
              </a:rPr>
              <a:t> Pizza orders. However if we look from our revenue month by month, </a:t>
            </a:r>
            <a:r>
              <a:rPr b="1" lang="en" sz="1100" u="sng">
                <a:latin typeface="Roboto"/>
                <a:ea typeface="Roboto"/>
                <a:cs typeface="Roboto"/>
                <a:sym typeface="Roboto"/>
              </a:rPr>
              <a:t>the trend is stagnant</a:t>
            </a:r>
            <a:r>
              <a:rPr lang="en" sz="1100">
                <a:latin typeface="Roboto Medium"/>
                <a:ea typeface="Roboto Medium"/>
                <a:cs typeface="Roboto Medium"/>
                <a:sym typeface="Roboto Medium"/>
              </a:rPr>
              <a:t>, range from </a:t>
            </a:r>
            <a:r>
              <a:rPr lang="en" sz="1100" u="sng">
                <a:latin typeface="Roboto Medium"/>
                <a:ea typeface="Roboto Medium"/>
                <a:cs typeface="Roboto Medium"/>
                <a:sym typeface="Roboto Medium"/>
              </a:rPr>
              <a:t>63K to 71K</a:t>
            </a:r>
            <a:r>
              <a:rPr lang="en" sz="1100">
                <a:latin typeface="Roboto Medium"/>
                <a:ea typeface="Roboto Medium"/>
                <a:cs typeface="Roboto Medium"/>
                <a:sym typeface="Roboto Medium"/>
              </a:rPr>
              <a:t> (peaked on July 2015)</a:t>
            </a:r>
            <a:endParaRPr sz="11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800" y="1125488"/>
            <a:ext cx="6411465" cy="35005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" name="Google Shape;101;p15"/>
          <p:cNvCxnSpPr/>
          <p:nvPr/>
        </p:nvCxnSpPr>
        <p:spPr>
          <a:xfrm>
            <a:off x="714050" y="1470125"/>
            <a:ext cx="5554800" cy="209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0675" y="1105275"/>
            <a:ext cx="3364200" cy="3801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7725" y="1105275"/>
            <a:ext cx="3364200" cy="3791084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 txBox="1"/>
          <p:nvPr>
            <p:ph type="title"/>
          </p:nvPr>
        </p:nvSpPr>
        <p:spPr>
          <a:xfrm>
            <a:off x="311700" y="130625"/>
            <a:ext cx="2731200" cy="3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56535"/>
              <a:buNone/>
            </a:pPr>
            <a:r>
              <a:rPr lang="en" sz="1576"/>
              <a:t>CURRENT BUSINESS SITUATION</a:t>
            </a:r>
            <a:endParaRPr sz="1576"/>
          </a:p>
        </p:txBody>
      </p:sp>
      <p:sp>
        <p:nvSpPr>
          <p:cNvPr id="109" name="Google Shape;109;p16"/>
          <p:cNvSpPr txBox="1"/>
          <p:nvPr>
            <p:ph type="title"/>
          </p:nvPr>
        </p:nvSpPr>
        <p:spPr>
          <a:xfrm>
            <a:off x="311700" y="3978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Quarterly, number of orders and total revenue decreased</a:t>
            </a:r>
            <a:endParaRPr/>
          </a:p>
        </p:txBody>
      </p:sp>
      <p:cxnSp>
        <p:nvCxnSpPr>
          <p:cNvPr id="110" name="Google Shape;110;p16"/>
          <p:cNvCxnSpPr/>
          <p:nvPr/>
        </p:nvCxnSpPr>
        <p:spPr>
          <a:xfrm>
            <a:off x="2281575" y="1996500"/>
            <a:ext cx="976500" cy="91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2106375" y="2088300"/>
            <a:ext cx="1326900" cy="3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605"/>
              <a:buNone/>
            </a:pPr>
            <a:r>
              <a:rPr b="1" lang="en" sz="1000">
                <a:solidFill>
                  <a:srgbClr val="FF0000"/>
                </a:solidFill>
              </a:rPr>
              <a:t>Decreased 3.2% </a:t>
            </a:r>
            <a:endParaRPr b="1" sz="1000">
              <a:solidFill>
                <a:srgbClr val="FF0000"/>
              </a:solidFill>
            </a:endParaRPr>
          </a:p>
        </p:txBody>
      </p:sp>
      <p:cxnSp>
        <p:nvCxnSpPr>
          <p:cNvPr id="112" name="Google Shape;112;p16"/>
          <p:cNvCxnSpPr/>
          <p:nvPr/>
        </p:nvCxnSpPr>
        <p:spPr>
          <a:xfrm>
            <a:off x="6016050" y="1996500"/>
            <a:ext cx="976500" cy="91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5840850" y="2088300"/>
            <a:ext cx="1326900" cy="3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605"/>
              <a:buNone/>
            </a:pPr>
            <a:r>
              <a:rPr b="1" lang="en" sz="1000">
                <a:solidFill>
                  <a:srgbClr val="FF0000"/>
                </a:solidFill>
              </a:rPr>
              <a:t>Decreased 3.3% </a:t>
            </a:r>
            <a:endParaRPr b="1" sz="1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1550" y="6673"/>
            <a:ext cx="51434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673"/>
            <a:ext cx="51434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/>
          <p:nvPr/>
        </p:nvSpPr>
        <p:spPr>
          <a:xfrm>
            <a:off x="311300" y="2040675"/>
            <a:ext cx="8029800" cy="531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7"/>
          <p:cNvSpPr/>
          <p:nvPr/>
        </p:nvSpPr>
        <p:spPr>
          <a:xfrm>
            <a:off x="361625" y="2602850"/>
            <a:ext cx="2416500" cy="386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7"/>
          <p:cNvSpPr txBox="1"/>
          <p:nvPr>
            <p:ph type="title"/>
          </p:nvPr>
        </p:nvSpPr>
        <p:spPr>
          <a:xfrm>
            <a:off x="292350" y="1947750"/>
            <a:ext cx="8520600" cy="12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increase our </a:t>
            </a:r>
            <a:r>
              <a:rPr lang="en"/>
              <a:t>number of orders and </a:t>
            </a:r>
            <a:r>
              <a:rPr lang="en"/>
              <a:t>revenue for the next 1 year?</a:t>
            </a:r>
            <a:endParaRPr/>
          </a:p>
        </p:txBody>
      </p:sp>
      <p:sp>
        <p:nvSpPr>
          <p:cNvPr id="123" name="Google Shape;123;p17"/>
          <p:cNvSpPr/>
          <p:nvPr/>
        </p:nvSpPr>
        <p:spPr>
          <a:xfrm>
            <a:off x="386800" y="228300"/>
            <a:ext cx="1493700" cy="216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7"/>
          <p:cNvSpPr txBox="1"/>
          <p:nvPr>
            <p:ph type="title"/>
          </p:nvPr>
        </p:nvSpPr>
        <p:spPr>
          <a:xfrm>
            <a:off x="311700" y="130625"/>
            <a:ext cx="2731200" cy="3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56535"/>
              <a:buNone/>
            </a:pPr>
            <a:r>
              <a:rPr lang="en" sz="1576"/>
              <a:t>PROBLEM STATEMENT</a:t>
            </a:r>
            <a:endParaRPr sz="1216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311700" y="3870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Strategies in increasing our Business Performance</a:t>
            </a:r>
            <a:endParaRPr/>
          </a:p>
        </p:txBody>
      </p:sp>
      <p:pic>
        <p:nvPicPr>
          <p:cNvPr id="130" name="Google Shape;130;p18"/>
          <p:cNvPicPr preferRelativeResize="0"/>
          <p:nvPr/>
        </p:nvPicPr>
        <p:blipFill rotWithShape="1">
          <a:blip r:embed="rId3">
            <a:alphaModFix/>
          </a:blip>
          <a:srcRect b="0" l="0" r="0" t="10450"/>
          <a:stretch/>
        </p:blipFill>
        <p:spPr>
          <a:xfrm>
            <a:off x="576412" y="1428250"/>
            <a:ext cx="7991174" cy="280577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8"/>
          <p:cNvSpPr txBox="1"/>
          <p:nvPr>
            <p:ph type="title"/>
          </p:nvPr>
        </p:nvSpPr>
        <p:spPr>
          <a:xfrm>
            <a:off x="311700" y="130625"/>
            <a:ext cx="2731200" cy="3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56535"/>
              <a:buNone/>
            </a:pPr>
            <a:r>
              <a:rPr lang="en" sz="1576"/>
              <a:t>GOAL OF ANALYSIS</a:t>
            </a:r>
            <a:endParaRPr sz="1216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311700" y="3822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Effectiveness Operational Hours</a:t>
            </a:r>
            <a:endParaRPr/>
          </a:p>
        </p:txBody>
      </p:sp>
      <p:sp>
        <p:nvSpPr>
          <p:cNvPr id="137" name="Google Shape;137;p19"/>
          <p:cNvSpPr txBox="1"/>
          <p:nvPr>
            <p:ph type="title"/>
          </p:nvPr>
        </p:nvSpPr>
        <p:spPr>
          <a:xfrm>
            <a:off x="311700" y="130625"/>
            <a:ext cx="2731200" cy="3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56535"/>
              <a:buNone/>
            </a:pPr>
            <a:r>
              <a:rPr lang="en" sz="1576"/>
              <a:t>ANALYSIS</a:t>
            </a:r>
            <a:endParaRPr sz="1216"/>
          </a:p>
        </p:txBody>
      </p:sp>
      <p:pic>
        <p:nvPicPr>
          <p:cNvPr id="138" name="Google Shape;13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6693" y="1194150"/>
            <a:ext cx="4105608" cy="347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089600"/>
            <a:ext cx="4386020" cy="358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title"/>
          </p:nvPr>
        </p:nvSpPr>
        <p:spPr>
          <a:xfrm>
            <a:off x="311700" y="3983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 on only 80% pareto pizza menu</a:t>
            </a:r>
            <a:endParaRPr/>
          </a:p>
        </p:txBody>
      </p:sp>
      <p:sp>
        <p:nvSpPr>
          <p:cNvPr id="145" name="Google Shape;145;p20"/>
          <p:cNvSpPr txBox="1"/>
          <p:nvPr>
            <p:ph type="title"/>
          </p:nvPr>
        </p:nvSpPr>
        <p:spPr>
          <a:xfrm>
            <a:off x="311700" y="71900"/>
            <a:ext cx="2731200" cy="3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56535"/>
              <a:buNone/>
            </a:pPr>
            <a:r>
              <a:rPr lang="en" sz="1576"/>
              <a:t>ANALYSIS</a:t>
            </a:r>
            <a:endParaRPr sz="1216"/>
          </a:p>
        </p:txBody>
      </p:sp>
      <p:pic>
        <p:nvPicPr>
          <p:cNvPr id="146" name="Google Shape;14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325" y="1117700"/>
            <a:ext cx="8833251" cy="3842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type="title"/>
          </p:nvPr>
        </p:nvSpPr>
        <p:spPr>
          <a:xfrm>
            <a:off x="311700" y="260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Five top and lowest menu by order &amp; Revenue</a:t>
            </a:r>
            <a:endParaRPr/>
          </a:p>
        </p:txBody>
      </p:sp>
      <p:sp>
        <p:nvSpPr>
          <p:cNvPr id="152" name="Google Shape;152;p21"/>
          <p:cNvSpPr txBox="1"/>
          <p:nvPr>
            <p:ph type="title"/>
          </p:nvPr>
        </p:nvSpPr>
        <p:spPr>
          <a:xfrm>
            <a:off x="311700" y="0"/>
            <a:ext cx="2731200" cy="3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56535"/>
              <a:buNone/>
            </a:pPr>
            <a:r>
              <a:rPr lang="en" sz="1576"/>
              <a:t>ANALYSIS</a:t>
            </a:r>
            <a:endParaRPr sz="1216"/>
          </a:p>
        </p:txBody>
      </p:sp>
      <p:pic>
        <p:nvPicPr>
          <p:cNvPr id="153" name="Google Shape;153;p21"/>
          <p:cNvPicPr preferRelativeResize="0"/>
          <p:nvPr/>
        </p:nvPicPr>
        <p:blipFill rotWithShape="1">
          <a:blip r:embed="rId3">
            <a:alphaModFix/>
          </a:blip>
          <a:srcRect b="0" l="-1090" r="1090" t="0"/>
          <a:stretch/>
        </p:blipFill>
        <p:spPr>
          <a:xfrm>
            <a:off x="249325" y="1312600"/>
            <a:ext cx="2731200" cy="1116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25" y="2634175"/>
            <a:ext cx="2890475" cy="1302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6400" y="1327450"/>
            <a:ext cx="2731200" cy="124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87513" y="2680211"/>
            <a:ext cx="2731200" cy="1210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63325" y="1914088"/>
            <a:ext cx="2731200" cy="1315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