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1165" y="2222500"/>
            <a:ext cx="3493770" cy="1776730"/>
          </a:xfrm>
          <a:prstGeom prst="rect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and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4182110" y="2222500"/>
            <a:ext cx="3493770" cy="1776730"/>
          </a:xfrm>
          <a:prstGeom prst="rect">
            <a:avLst/>
          </a:prstGeom>
          <a:ln w="28575" cmpd="sng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or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7887970" y="2222500"/>
            <a:ext cx="3493770" cy="1776730"/>
          </a:xfrm>
          <a:prstGeom prst="rect">
            <a:avLst/>
          </a:prstGeom>
          <a:ln w="28575" cmpd="sng">
            <a:solidFill>
              <a:schemeClr val="accent6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nor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46955" y="210185"/>
            <a:ext cx="27133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6000"/>
              <a:t>search</a:t>
            </a:r>
            <a:endParaRPr lang="" altLang="en-US" sz="6000"/>
          </a:p>
        </p:txBody>
      </p:sp>
      <p:sp>
        <p:nvSpPr>
          <p:cNvPr id="3" name="Rectangle 2"/>
          <p:cNvSpPr/>
          <p:nvPr/>
        </p:nvSpPr>
        <p:spPr>
          <a:xfrm>
            <a:off x="1047750" y="2834640"/>
            <a:ext cx="3511550" cy="140208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6000"/>
              <a:t>Model</a:t>
            </a:r>
            <a:endParaRPr lang="" altLang="en-US" sz="6000"/>
          </a:p>
        </p:txBody>
      </p:sp>
      <p:sp>
        <p:nvSpPr>
          <p:cNvPr id="7" name="Rectangle 6"/>
          <p:cNvSpPr/>
          <p:nvPr/>
        </p:nvSpPr>
        <p:spPr>
          <a:xfrm>
            <a:off x="4559300" y="3059430"/>
            <a:ext cx="6941820" cy="117729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6000"/>
              <a:t>logical</a:t>
            </a:r>
            <a:endParaRPr lang="" altLang="en-US" sz="6000"/>
          </a:p>
        </p:txBody>
      </p:sp>
      <p:sp>
        <p:nvSpPr>
          <p:cNvPr id="8" name="Rectangle 7"/>
          <p:cNvSpPr/>
          <p:nvPr/>
        </p:nvSpPr>
        <p:spPr>
          <a:xfrm>
            <a:off x="11320145" y="3314065"/>
            <a:ext cx="9588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9" name="Rectangle 8"/>
          <p:cNvSpPr/>
          <p:nvPr/>
        </p:nvSpPr>
        <p:spPr>
          <a:xfrm>
            <a:off x="4559300" y="2834640"/>
            <a:ext cx="6941820" cy="36322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0" name="Text Box 9"/>
          <p:cNvSpPr txBox="1"/>
          <p:nvPr/>
        </p:nvSpPr>
        <p:spPr>
          <a:xfrm>
            <a:off x="10435590" y="5064760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to and</a:t>
            </a:r>
            <a:endParaRPr lang="" altLang="en-US"/>
          </a:p>
          <a:p>
            <a:r>
              <a:rPr lang="" altLang="en-US"/>
              <a:t>to or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level=0 here</a:t>
            </a:r>
            <a:endParaRPr lang="" altLang="en-US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11260455" y="4139565"/>
            <a:ext cx="107950" cy="9251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59300" y="2834640"/>
            <a:ext cx="287655" cy="36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3" name="Oval 12"/>
          <p:cNvSpPr/>
          <p:nvPr/>
        </p:nvSpPr>
        <p:spPr>
          <a:xfrm>
            <a:off x="4638040" y="2948940"/>
            <a:ext cx="130175" cy="1346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46955" y="2834640"/>
            <a:ext cx="66484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and</a:t>
            </a:r>
            <a:endParaRPr lang="" altLang="en-US"/>
          </a:p>
        </p:txBody>
      </p:sp>
      <p:sp>
        <p:nvSpPr>
          <p:cNvPr id="15" name="Rectangle 14"/>
          <p:cNvSpPr/>
          <p:nvPr/>
        </p:nvSpPr>
        <p:spPr>
          <a:xfrm>
            <a:off x="5511800" y="2835275"/>
            <a:ext cx="195008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5603240" y="2923540"/>
            <a:ext cx="40068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/>
              <a:t>+&amp;</a:t>
            </a:r>
            <a:endParaRPr lang="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6093460" y="2924810"/>
            <a:ext cx="55181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/>
              <a:t>&amp;=&gt;|</a:t>
            </a:r>
            <a:endParaRPr lang="" altLang="en-US" sz="1000"/>
          </a:p>
        </p:txBody>
      </p:sp>
      <p:sp>
        <p:nvSpPr>
          <p:cNvPr id="18" name="Rectangle 17"/>
          <p:cNvSpPr/>
          <p:nvPr/>
        </p:nvSpPr>
        <p:spPr>
          <a:xfrm>
            <a:off x="6722110" y="2924810"/>
            <a:ext cx="37274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" altLang="en-US" sz="1000">
                <a:latin typeface="Noto Sans" panose="020B0502040504020204" charset="0"/>
              </a:rPr>
              <a:t>(▼</a:t>
            </a:r>
            <a:r>
              <a:rPr lang="" altLang="en-US" sz="1000"/>
              <a:t>)</a:t>
            </a:r>
            <a:endParaRPr lang="" altLang="en-US" sz="1000"/>
          </a:p>
        </p:txBody>
      </p:sp>
      <p:sp>
        <p:nvSpPr>
          <p:cNvPr id="19" name="Rectangle 18"/>
          <p:cNvSpPr/>
          <p:nvPr/>
        </p:nvSpPr>
        <p:spPr>
          <a:xfrm>
            <a:off x="7167245" y="2923540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</a:rPr>
              <a:t>▲</a:t>
            </a:r>
            <a:endParaRPr lang="en-US" altLang="en-US" sz="1000">
              <a:latin typeface="东文宋体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885" y="2835910"/>
            <a:ext cx="3154680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comment</a:t>
            </a:r>
            <a:endParaRPr lang="" altLang="en-US"/>
          </a:p>
        </p:txBody>
      </p:sp>
      <p:sp>
        <p:nvSpPr>
          <p:cNvPr id="21" name="Rectangle 20"/>
          <p:cNvSpPr/>
          <p:nvPr/>
        </p:nvSpPr>
        <p:spPr>
          <a:xfrm>
            <a:off x="11237595" y="292544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↓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84230" y="2923540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↑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14990" y="292544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endParaRPr lang="en-US" altLang="en-US" sz="1000">
              <a:latin typeface="东文宋体" charset="0"/>
              <a:cs typeface="东文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46955" y="210185"/>
            <a:ext cx="2653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6000"/>
              <a:t>logical</a:t>
            </a:r>
            <a:endParaRPr lang="" altLang="en-US" sz="6000"/>
          </a:p>
        </p:txBody>
      </p:sp>
      <p:sp>
        <p:nvSpPr>
          <p:cNvPr id="7" name="Rectangle 6"/>
          <p:cNvSpPr/>
          <p:nvPr/>
        </p:nvSpPr>
        <p:spPr>
          <a:xfrm>
            <a:off x="2784475" y="2280920"/>
            <a:ext cx="6941820" cy="313372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8" name="Rectangle 7"/>
          <p:cNvSpPr/>
          <p:nvPr/>
        </p:nvSpPr>
        <p:spPr>
          <a:xfrm>
            <a:off x="9545320" y="3488690"/>
            <a:ext cx="9588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9" name="Rectangle 8"/>
          <p:cNvSpPr/>
          <p:nvPr/>
        </p:nvSpPr>
        <p:spPr>
          <a:xfrm>
            <a:off x="2784475" y="2056130"/>
            <a:ext cx="6941820" cy="36322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2" name="Rectangle 11"/>
          <p:cNvSpPr/>
          <p:nvPr/>
        </p:nvSpPr>
        <p:spPr>
          <a:xfrm>
            <a:off x="2784475" y="2056130"/>
            <a:ext cx="287655" cy="36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3" name="Oval 12"/>
          <p:cNvSpPr/>
          <p:nvPr/>
        </p:nvSpPr>
        <p:spPr>
          <a:xfrm>
            <a:off x="2863215" y="2170430"/>
            <a:ext cx="130175" cy="1346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72130" y="2056130"/>
            <a:ext cx="66484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and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3736975" y="2056765"/>
            <a:ext cx="215582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3828415" y="2145030"/>
            <a:ext cx="40068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+&amp;</a:t>
            </a:r>
            <a:endParaRPr lang="en-US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4318635" y="2146300"/>
            <a:ext cx="55181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&amp;=&gt;|</a:t>
            </a:r>
            <a:endParaRPr lang="en-US" altLang="en-US" sz="1000"/>
          </a:p>
        </p:txBody>
      </p:sp>
      <p:sp>
        <p:nvSpPr>
          <p:cNvPr id="18" name="Rectangle 17"/>
          <p:cNvSpPr/>
          <p:nvPr/>
        </p:nvSpPr>
        <p:spPr>
          <a:xfrm>
            <a:off x="4947285" y="2146300"/>
            <a:ext cx="37274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Noto Sans" panose="020B0502040504020204" charset="0"/>
              </a:rPr>
              <a:t>(▼</a:t>
            </a:r>
            <a:r>
              <a:rPr lang="en-US" altLang="en-US" sz="1000"/>
              <a:t>)</a:t>
            </a:r>
            <a:endParaRPr lang="en-US" altLang="en-US" sz="1000"/>
          </a:p>
        </p:txBody>
      </p:sp>
      <p:sp>
        <p:nvSpPr>
          <p:cNvPr id="19" name="Rectangle 18"/>
          <p:cNvSpPr/>
          <p:nvPr/>
        </p:nvSpPr>
        <p:spPr>
          <a:xfrm>
            <a:off x="5392420" y="2145030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</a:rPr>
              <a:t>▲</a:t>
            </a:r>
            <a:endParaRPr lang="en-US" altLang="en-US" sz="1000">
              <a:latin typeface="东文宋体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92165" y="2057400"/>
            <a:ext cx="294957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comment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462770" y="214693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↓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09405" y="2145030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↑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40165" y="214693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7505" y="3488690"/>
            <a:ext cx="9588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5" name="Rectangle 4"/>
          <p:cNvSpPr/>
          <p:nvPr/>
        </p:nvSpPr>
        <p:spPr>
          <a:xfrm>
            <a:off x="3071495" y="2541905"/>
            <a:ext cx="6390640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6000"/>
              <a:t>query</a:t>
            </a:r>
            <a:endParaRPr lang="" altLang="en-US" sz="6000"/>
          </a:p>
        </p:txBody>
      </p:sp>
      <p:sp>
        <p:nvSpPr>
          <p:cNvPr id="6" name="Rectangle 5"/>
          <p:cNvSpPr/>
          <p:nvPr/>
        </p:nvSpPr>
        <p:spPr>
          <a:xfrm>
            <a:off x="3071495" y="3489325"/>
            <a:ext cx="639127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6000">
                <a:sym typeface="+mn-ea"/>
              </a:rPr>
              <a:t>query</a:t>
            </a:r>
            <a:endParaRPr lang="en-US" altLang="en-US" sz="6000"/>
          </a:p>
        </p:txBody>
      </p:sp>
      <p:sp>
        <p:nvSpPr>
          <p:cNvPr id="24" name="Rectangle 23"/>
          <p:cNvSpPr/>
          <p:nvPr/>
        </p:nvSpPr>
        <p:spPr>
          <a:xfrm>
            <a:off x="3072130" y="4449445"/>
            <a:ext cx="6390640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6000">
                <a:sym typeface="+mn-ea"/>
              </a:rPr>
              <a:t>query</a:t>
            </a:r>
            <a:endParaRPr lang="en-US" altLang="en-US" sz="6000"/>
          </a:p>
        </p:txBody>
      </p:sp>
      <p:cxnSp>
        <p:nvCxnSpPr>
          <p:cNvPr id="26" name="Straight Arrow Connector 25"/>
          <p:cNvCxnSpPr>
            <a:stCxn id="8" idx="3"/>
          </p:cNvCxnSpPr>
          <p:nvPr/>
        </p:nvCxnSpPr>
        <p:spPr>
          <a:xfrm>
            <a:off x="9641205" y="3901440"/>
            <a:ext cx="7321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>
            <a:off x="2172335" y="3901440"/>
            <a:ext cx="725170" cy="133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10373360" y="3162935"/>
            <a:ext cx="172212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and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(and)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(or)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to and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to or</a:t>
            </a:r>
            <a:endParaRPr lang="en-US" altLang="en-US">
              <a:sym typeface="+mn-ea"/>
            </a:endParaRPr>
          </a:p>
          <a:p>
            <a:pPr algn="l"/>
            <a:endParaRPr lang="en-US" altLang="en-US"/>
          </a:p>
          <a:p>
            <a:pPr algn="l"/>
            <a:r>
              <a:rPr lang="" altLang="en-US"/>
              <a:t>level &gt;0 here</a:t>
            </a:r>
            <a:endParaRPr lang="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1257300" y="3164205"/>
            <a:ext cx="9150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and</a:t>
            </a:r>
            <a:endParaRPr lang="" altLang="en-US"/>
          </a:p>
          <a:p>
            <a:r>
              <a:rPr lang="" altLang="en-US"/>
              <a:t>(and)</a:t>
            </a:r>
            <a:endParaRPr lang="" altLang="en-US"/>
          </a:p>
          <a:p>
            <a:r>
              <a:rPr lang="" altLang="en-US"/>
              <a:t>(or)</a:t>
            </a:r>
            <a:endParaRPr lang="en-US" altLang="en-US"/>
          </a:p>
          <a:p>
            <a:r>
              <a:rPr lang="en-US" altLang="en-US"/>
              <a:t>to and</a:t>
            </a:r>
            <a:endParaRPr lang="en-US" altLang="en-US"/>
          </a:p>
          <a:p>
            <a:r>
              <a:rPr lang="en-US" altLang="en-US"/>
              <a:t>to or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5657850" y="2146300"/>
            <a:ext cx="178435" cy="18415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" altLang="en-US" sz="1000">
                <a:latin typeface="东文宋体" charset="0"/>
              </a:rPr>
              <a:t>x</a:t>
            </a:r>
            <a:endParaRPr lang="" altLang="en-US" sz="1000">
              <a:latin typeface="东文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46955" y="210185"/>
            <a:ext cx="23825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6000"/>
              <a:t>query</a:t>
            </a:r>
            <a:endParaRPr lang="" altLang="en-US" sz="6000"/>
          </a:p>
        </p:txBody>
      </p:sp>
      <p:sp>
        <p:nvSpPr>
          <p:cNvPr id="7" name="Rectangle 6"/>
          <p:cNvSpPr/>
          <p:nvPr/>
        </p:nvSpPr>
        <p:spPr>
          <a:xfrm>
            <a:off x="2784475" y="2280920"/>
            <a:ext cx="6941820" cy="12573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8" name="Rectangle 7"/>
          <p:cNvSpPr/>
          <p:nvPr/>
        </p:nvSpPr>
        <p:spPr>
          <a:xfrm>
            <a:off x="9545320" y="2557145"/>
            <a:ext cx="9588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9" name="Rectangle 8"/>
          <p:cNvSpPr/>
          <p:nvPr/>
        </p:nvSpPr>
        <p:spPr>
          <a:xfrm>
            <a:off x="2784475" y="2056130"/>
            <a:ext cx="6941820" cy="36322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2" name="Rectangle 11"/>
          <p:cNvSpPr/>
          <p:nvPr/>
        </p:nvSpPr>
        <p:spPr>
          <a:xfrm>
            <a:off x="2784475" y="2056130"/>
            <a:ext cx="287655" cy="36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3" name="Oval 12"/>
          <p:cNvSpPr/>
          <p:nvPr/>
        </p:nvSpPr>
        <p:spPr>
          <a:xfrm>
            <a:off x="2863215" y="2170430"/>
            <a:ext cx="130175" cy="1346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12770" y="2557145"/>
            <a:ext cx="354393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item</a:t>
            </a:r>
            <a:endParaRPr lang="" altLang="en-US"/>
          </a:p>
        </p:txBody>
      </p:sp>
      <p:sp>
        <p:nvSpPr>
          <p:cNvPr id="18" name="Rectangle 17"/>
          <p:cNvSpPr/>
          <p:nvPr/>
        </p:nvSpPr>
        <p:spPr>
          <a:xfrm>
            <a:off x="8524875" y="2146935"/>
            <a:ext cx="37274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Noto Sans" panose="020B0502040504020204" charset="0"/>
              </a:rPr>
              <a:t>(▼</a:t>
            </a:r>
            <a:r>
              <a:rPr lang="en-US" altLang="en-US" sz="1000"/>
              <a:t>)</a:t>
            </a:r>
            <a:endParaRPr lang="en-US" altLang="en-US" sz="1000"/>
          </a:p>
        </p:txBody>
      </p:sp>
      <p:sp>
        <p:nvSpPr>
          <p:cNvPr id="19" name="Rectangle 18"/>
          <p:cNvSpPr/>
          <p:nvPr/>
        </p:nvSpPr>
        <p:spPr>
          <a:xfrm>
            <a:off x="8970010" y="214566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</a:rPr>
              <a:t>▲</a:t>
            </a:r>
            <a:endParaRPr lang="en-US" altLang="en-US" sz="1000">
              <a:latin typeface="东文宋体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72130" y="2055495"/>
            <a:ext cx="4880610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comment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462770" y="214693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↓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09405" y="2145030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↑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30845" y="214693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7505" y="2557145"/>
            <a:ext cx="9588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cxnSp>
        <p:nvCxnSpPr>
          <p:cNvPr id="26" name="Straight Arrow Connector 25"/>
          <p:cNvCxnSpPr>
            <a:stCxn id="8" idx="3"/>
          </p:cNvCxnSpPr>
          <p:nvPr/>
        </p:nvCxnSpPr>
        <p:spPr>
          <a:xfrm>
            <a:off x="9641205" y="2969895"/>
            <a:ext cx="660400" cy="3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>
            <a:off x="2153920" y="2969895"/>
            <a:ext cx="743585" cy="17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10301605" y="2451735"/>
            <a:ext cx="17221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and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(and)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(or)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level &gt;0 here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1362710" y="2517775"/>
            <a:ext cx="7912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and</a:t>
            </a:r>
            <a:endParaRPr lang="en-US" altLang="en-US"/>
          </a:p>
          <a:p>
            <a:r>
              <a:rPr lang="en-US" altLang="en-US"/>
              <a:t>(and)</a:t>
            </a:r>
            <a:endParaRPr lang="en-US" altLang="en-US"/>
          </a:p>
          <a:p>
            <a:r>
              <a:rPr lang="en-US" altLang="en-US"/>
              <a:t>(or)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8268970" y="2144395"/>
            <a:ext cx="178435" cy="18415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</a:rPr>
              <a:t>x</a:t>
            </a:r>
            <a:endParaRPr lang="en-US" altLang="en-US" sz="1000">
              <a:latin typeface="东文宋体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7670" y="2557145"/>
            <a:ext cx="2630170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op</a:t>
            </a:r>
            <a:endParaRPr lang="" altLang="en-US"/>
          </a:p>
        </p:txBody>
      </p:sp>
      <p:sp>
        <p:nvSpPr>
          <p:cNvPr id="10" name="Rectangle 9"/>
          <p:cNvSpPr/>
          <p:nvPr/>
        </p:nvSpPr>
        <p:spPr>
          <a:xfrm>
            <a:off x="2784475" y="4378960"/>
            <a:ext cx="6941820" cy="12573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1" name="Rectangle 10"/>
          <p:cNvSpPr/>
          <p:nvPr/>
        </p:nvSpPr>
        <p:spPr>
          <a:xfrm>
            <a:off x="9545320" y="4655185"/>
            <a:ext cx="9588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25" name="Rectangle 24"/>
          <p:cNvSpPr/>
          <p:nvPr/>
        </p:nvSpPr>
        <p:spPr>
          <a:xfrm>
            <a:off x="2784475" y="4154170"/>
            <a:ext cx="6941820" cy="36322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33" name="Rectangle 32"/>
          <p:cNvSpPr/>
          <p:nvPr/>
        </p:nvSpPr>
        <p:spPr>
          <a:xfrm>
            <a:off x="2784475" y="4154170"/>
            <a:ext cx="287655" cy="36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34" name="Oval 33"/>
          <p:cNvSpPr/>
          <p:nvPr/>
        </p:nvSpPr>
        <p:spPr>
          <a:xfrm>
            <a:off x="2863215" y="4268470"/>
            <a:ext cx="130175" cy="1346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524875" y="4244975"/>
            <a:ext cx="37274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Noto Sans" panose="020B0502040504020204" charset="0"/>
              </a:rPr>
              <a:t>(▼</a:t>
            </a:r>
            <a:r>
              <a:rPr lang="en-US" altLang="en-US" sz="1000"/>
              <a:t>)</a:t>
            </a:r>
            <a:endParaRPr lang="en-US" altLang="en-US" sz="1000"/>
          </a:p>
        </p:txBody>
      </p:sp>
      <p:sp>
        <p:nvSpPr>
          <p:cNvPr id="37" name="Rectangle 36"/>
          <p:cNvSpPr/>
          <p:nvPr/>
        </p:nvSpPr>
        <p:spPr>
          <a:xfrm>
            <a:off x="8970010" y="424370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</a:rPr>
              <a:t>▲</a:t>
            </a:r>
            <a:endParaRPr lang="en-US" altLang="en-US" sz="1000">
              <a:latin typeface="东文宋体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61385" y="4153535"/>
            <a:ext cx="449135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comment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9462770" y="424497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↓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09405" y="4243070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↑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30845" y="424497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97505" y="4655185"/>
            <a:ext cx="9588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43" name="Rectangle 42"/>
          <p:cNvSpPr/>
          <p:nvPr/>
        </p:nvSpPr>
        <p:spPr>
          <a:xfrm>
            <a:off x="8268970" y="4242435"/>
            <a:ext cx="178435" cy="18415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</a:rPr>
              <a:t>x</a:t>
            </a:r>
            <a:endParaRPr lang="en-US" altLang="en-US" sz="1000">
              <a:latin typeface="东文宋体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13405" y="4655185"/>
            <a:ext cx="6311900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logical</a:t>
            </a:r>
            <a:endParaRPr lang="" altLang="en-US"/>
          </a:p>
        </p:txBody>
      </p:sp>
      <p:sp>
        <p:nvSpPr>
          <p:cNvPr id="45" name="Rectangle 44"/>
          <p:cNvSpPr/>
          <p:nvPr/>
        </p:nvSpPr>
        <p:spPr>
          <a:xfrm>
            <a:off x="3072765" y="4156075"/>
            <a:ext cx="388620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A</a:t>
            </a:r>
            <a:endParaRPr lang="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784860" y="4883785"/>
            <a:ext cx="1530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Array query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46955" y="210185"/>
            <a:ext cx="19043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6000"/>
              <a:t>item</a:t>
            </a:r>
            <a:endParaRPr lang="" altLang="en-US" sz="6000"/>
          </a:p>
        </p:txBody>
      </p:sp>
      <p:sp>
        <p:nvSpPr>
          <p:cNvPr id="7" name="Rectangle 6"/>
          <p:cNvSpPr/>
          <p:nvPr/>
        </p:nvSpPr>
        <p:spPr>
          <a:xfrm>
            <a:off x="2673985" y="1617980"/>
            <a:ext cx="6941820" cy="12573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9" name="Rectangle 8"/>
          <p:cNvSpPr/>
          <p:nvPr/>
        </p:nvSpPr>
        <p:spPr>
          <a:xfrm>
            <a:off x="2673985" y="1393190"/>
            <a:ext cx="6941820" cy="36322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2" name="Rectangle 11"/>
          <p:cNvSpPr/>
          <p:nvPr/>
        </p:nvSpPr>
        <p:spPr>
          <a:xfrm>
            <a:off x="2673985" y="1393190"/>
            <a:ext cx="287655" cy="36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3" name="Oval 12"/>
          <p:cNvSpPr/>
          <p:nvPr/>
        </p:nvSpPr>
        <p:spPr>
          <a:xfrm>
            <a:off x="2752725" y="1507490"/>
            <a:ext cx="130175" cy="1346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2255" y="1889760"/>
            <a:ext cx="669734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field</a:t>
            </a:r>
            <a:endParaRPr lang="" altLang="en-US"/>
          </a:p>
        </p:txBody>
      </p:sp>
      <p:sp>
        <p:nvSpPr>
          <p:cNvPr id="20" name="Rectangle 19"/>
          <p:cNvSpPr/>
          <p:nvPr/>
        </p:nvSpPr>
        <p:spPr>
          <a:xfrm>
            <a:off x="2961640" y="1392555"/>
            <a:ext cx="626808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item name</a:t>
            </a:r>
            <a:endParaRPr lang="" altLang="en-US"/>
          </a:p>
        </p:txBody>
      </p:sp>
      <p:sp>
        <p:nvSpPr>
          <p:cNvPr id="21" name="Rectangle 20"/>
          <p:cNvSpPr/>
          <p:nvPr/>
        </p:nvSpPr>
        <p:spPr>
          <a:xfrm>
            <a:off x="9352280" y="148399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" altLang="en-US" sz="1000">
                <a:latin typeface="东文宋体" charset="0"/>
                <a:cs typeface="东文宋体" charset="0"/>
              </a:rPr>
              <a:t>L</a:t>
            </a:r>
            <a:endParaRPr lang="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0335" y="5257165"/>
            <a:ext cx="6941820" cy="12573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6" name="Rectangle 5"/>
          <p:cNvSpPr/>
          <p:nvPr/>
        </p:nvSpPr>
        <p:spPr>
          <a:xfrm>
            <a:off x="2680335" y="5032375"/>
            <a:ext cx="6941820" cy="36322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0" name="Rectangle 9"/>
          <p:cNvSpPr/>
          <p:nvPr/>
        </p:nvSpPr>
        <p:spPr>
          <a:xfrm>
            <a:off x="2680335" y="5032375"/>
            <a:ext cx="287655" cy="36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11" name="Oval 10"/>
          <p:cNvSpPr/>
          <p:nvPr/>
        </p:nvSpPr>
        <p:spPr>
          <a:xfrm>
            <a:off x="2759075" y="5146675"/>
            <a:ext cx="130175" cy="1346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08605" y="5528945"/>
            <a:ext cx="130111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function</a:t>
            </a:r>
            <a:endParaRPr lang="" altLang="en-US"/>
          </a:p>
        </p:txBody>
      </p:sp>
      <p:sp>
        <p:nvSpPr>
          <p:cNvPr id="16" name="Rectangle 15"/>
          <p:cNvSpPr/>
          <p:nvPr/>
        </p:nvSpPr>
        <p:spPr>
          <a:xfrm>
            <a:off x="3359785" y="5031740"/>
            <a:ext cx="5876290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item name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9358630" y="5123180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L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51815" y="2891790"/>
            <a:ext cx="1572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normal item</a:t>
            </a:r>
            <a:endParaRPr lang="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419100" y="5347970"/>
            <a:ext cx="1704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function </a:t>
            </a:r>
            <a:r>
              <a:rPr lang="en-US" altLang="en-US"/>
              <a:t>item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2967990" y="5031740"/>
            <a:ext cx="391160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N</a:t>
            </a:r>
            <a:endParaRPr lang="" altLang="en-US"/>
          </a:p>
        </p:txBody>
      </p:sp>
      <p:sp>
        <p:nvSpPr>
          <p:cNvPr id="40" name="Rectangle 39"/>
          <p:cNvSpPr/>
          <p:nvPr/>
        </p:nvSpPr>
        <p:spPr>
          <a:xfrm>
            <a:off x="2673985" y="3370580"/>
            <a:ext cx="6941820" cy="12573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41" name="Rectangle 40"/>
          <p:cNvSpPr/>
          <p:nvPr/>
        </p:nvSpPr>
        <p:spPr>
          <a:xfrm>
            <a:off x="2673985" y="3145790"/>
            <a:ext cx="6941820" cy="36322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42" name="Rectangle 41"/>
          <p:cNvSpPr/>
          <p:nvPr/>
        </p:nvSpPr>
        <p:spPr>
          <a:xfrm>
            <a:off x="2673985" y="3145790"/>
            <a:ext cx="287655" cy="36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43" name="Oval 42"/>
          <p:cNvSpPr/>
          <p:nvPr/>
        </p:nvSpPr>
        <p:spPr>
          <a:xfrm>
            <a:off x="2752725" y="3260090"/>
            <a:ext cx="130175" cy="1346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02255" y="3642360"/>
            <a:ext cx="6697345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field</a:t>
            </a:r>
            <a:r>
              <a:rPr lang="" altLang="en-US"/>
              <a:t>.subfield</a:t>
            </a:r>
            <a:endParaRPr lang="" altLang="en-US"/>
          </a:p>
        </p:txBody>
      </p:sp>
      <p:sp>
        <p:nvSpPr>
          <p:cNvPr id="45" name="Rectangle 44"/>
          <p:cNvSpPr/>
          <p:nvPr/>
        </p:nvSpPr>
        <p:spPr>
          <a:xfrm>
            <a:off x="2961640" y="3145155"/>
            <a:ext cx="6268085" cy="36258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item name</a:t>
            </a:r>
            <a:endParaRPr lang="en-US" altLang="en-US"/>
          </a:p>
        </p:txBody>
      </p:sp>
      <p:sp>
        <p:nvSpPr>
          <p:cNvPr id="46" name="Rectangle 45"/>
          <p:cNvSpPr/>
          <p:nvPr/>
        </p:nvSpPr>
        <p:spPr>
          <a:xfrm>
            <a:off x="9352280" y="3236595"/>
            <a:ext cx="178435" cy="18415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en-US" sz="1000">
                <a:latin typeface="东文宋体" charset="0"/>
                <a:cs typeface="东文宋体" charset="0"/>
              </a:rPr>
              <a:t>L</a:t>
            </a:r>
            <a:endParaRPr lang="en-US" altLang="en-US" sz="1000">
              <a:latin typeface="东文宋体" charset="0"/>
              <a:cs typeface="东文宋体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3070" y="5528945"/>
            <a:ext cx="5256530" cy="8255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......</a:t>
            </a:r>
            <a:endParaRPr lang="" altLang="en-US"/>
          </a:p>
        </p:txBody>
      </p:sp>
      <p:sp>
        <p:nvSpPr>
          <p:cNvPr id="48" name="Rectangle 47"/>
          <p:cNvSpPr/>
          <p:nvPr/>
        </p:nvSpPr>
        <p:spPr>
          <a:xfrm>
            <a:off x="4356735" y="5615940"/>
            <a:ext cx="1440180" cy="65151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item</a:t>
            </a:r>
            <a:endParaRPr lang="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9700895" y="1581785"/>
            <a:ext cx="24765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value with</a:t>
            </a:r>
            <a:endParaRPr lang="" altLang="en-US"/>
          </a:p>
          <a:p>
            <a:r>
              <a:rPr lang="" altLang="en-US"/>
              <a:t>  no quotes:</a:t>
            </a:r>
            <a:endParaRPr lang="" altLang="en-US"/>
          </a:p>
          <a:p>
            <a:r>
              <a:rPr lang="" altLang="en-US"/>
              <a:t>    some fields</a:t>
            </a:r>
            <a:endParaRPr lang="" altLang="en-US"/>
          </a:p>
          <a:p>
            <a:r>
              <a:rPr lang="" altLang="en-US"/>
              <a:t>  quotes:</a:t>
            </a:r>
            <a:endParaRPr lang="" altLang="en-US"/>
          </a:p>
          <a:p>
            <a:r>
              <a:rPr lang="" altLang="en-US"/>
              <a:t>    string value</a:t>
            </a:r>
            <a:endParaRPr lang="" altLang="en-US"/>
          </a:p>
          <a:p>
            <a:r>
              <a:rPr lang="" altLang="en-US"/>
              <a:t>  number:</a:t>
            </a:r>
            <a:endParaRPr lang="" altLang="en-US"/>
          </a:p>
          <a:p>
            <a:r>
              <a:rPr lang="" altLang="en-US"/>
              <a:t>    number value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type marker</a:t>
            </a:r>
            <a:endParaRPr lang="" altLang="en-US"/>
          </a:p>
          <a:p>
            <a:r>
              <a:rPr lang="" altLang="en-US"/>
              <a:t>N: nested</a:t>
            </a:r>
            <a:endParaRPr lang="" altLang="en-US"/>
          </a:p>
          <a:p>
            <a:r>
              <a:rPr lang="" altLang="en-US"/>
              <a:t>F: field</a:t>
            </a:r>
            <a:endParaRPr lang="" altLang="en-US"/>
          </a:p>
          <a:p>
            <a:r>
              <a:rPr lang="" altLang="en-US"/>
              <a:t>V: number or string</a:t>
            </a:r>
            <a:endParaRPr lang="" altLang="en-US"/>
          </a:p>
          <a:p>
            <a:r>
              <a:rPr lang="" altLang="en-US"/>
              <a:t>D: date</a:t>
            </a:r>
            <a:endParaRPr lang="" altLang="en-US"/>
          </a:p>
          <a:p>
            <a:r>
              <a:rPr lang="" altLang="en-US"/>
              <a:t>T: time</a:t>
            </a:r>
            <a:endParaRPr lang="" altLang="en-US"/>
          </a:p>
          <a:p>
            <a:endParaRPr lang="" altLang="en-US"/>
          </a:p>
        </p:txBody>
      </p:sp>
      <p:sp>
        <p:nvSpPr>
          <p:cNvPr id="50" name="Rectangle 49"/>
          <p:cNvSpPr/>
          <p:nvPr/>
        </p:nvSpPr>
        <p:spPr>
          <a:xfrm>
            <a:off x="7946390" y="5615940"/>
            <a:ext cx="1440180" cy="65151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item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23865" y="183515"/>
            <a:ext cx="11328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6000"/>
              <a:t>op</a:t>
            </a:r>
            <a:endParaRPr lang="" altLang="en-US" sz="6000"/>
          </a:p>
        </p:txBody>
      </p:sp>
      <p:sp>
        <p:nvSpPr>
          <p:cNvPr id="7" name="Rectangle 6"/>
          <p:cNvSpPr/>
          <p:nvPr/>
        </p:nvSpPr>
        <p:spPr>
          <a:xfrm>
            <a:off x="2784475" y="2280920"/>
            <a:ext cx="6941820" cy="1257300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6000"/>
          </a:p>
        </p:txBody>
      </p:sp>
      <p:sp>
        <p:nvSpPr>
          <p:cNvPr id="9" name="Rectangle 8"/>
          <p:cNvSpPr/>
          <p:nvPr/>
        </p:nvSpPr>
        <p:spPr>
          <a:xfrm>
            <a:off x="2887345" y="2432685"/>
            <a:ext cx="1688465" cy="96329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4000"/>
              <a:t>op</a:t>
            </a:r>
            <a:endParaRPr lang="" altLang="en-US" sz="4000"/>
          </a:p>
        </p:txBody>
      </p:sp>
      <p:sp>
        <p:nvSpPr>
          <p:cNvPr id="5" name="Rectangle 4"/>
          <p:cNvSpPr/>
          <p:nvPr/>
        </p:nvSpPr>
        <p:spPr>
          <a:xfrm>
            <a:off x="4665980" y="2432685"/>
            <a:ext cx="4939665" cy="963295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4400"/>
              <a:t>value</a:t>
            </a:r>
            <a:endParaRPr lang="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Presentation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AR PL KaitiM Big5</vt:lpstr>
      <vt:lpstr>Noto Sans</vt:lpstr>
      <vt:lpstr>东文宋体</vt:lpstr>
      <vt:lpstr>Symbol Neu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random</dc:creator>
  <cp:lastModifiedBy>random</cp:lastModifiedBy>
  <cp:revision>2</cp:revision>
  <dcterms:created xsi:type="dcterms:W3CDTF">2019-02-21T12:31:30Z</dcterms:created>
  <dcterms:modified xsi:type="dcterms:W3CDTF">2019-02-21T12:31:30Z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