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353" r:id="rId5"/>
    <p:sldId id="357" r:id="rId6"/>
    <p:sldId id="358" r:id="rId7"/>
    <p:sldId id="363" r:id="rId8"/>
    <p:sldId id="360" r:id="rId9"/>
    <p:sldId id="354" r:id="rId10"/>
    <p:sldId id="359" r:id="rId11"/>
    <p:sldId id="361" r:id="rId12"/>
    <p:sldId id="362" r:id="rId13"/>
    <p:sldId id="355" r:id="rId14"/>
    <p:sldId id="364" r:id="rId15"/>
    <p:sldId id="351" r:id="rId16"/>
    <p:sldId id="350" r:id="rId17"/>
    <p:sldId id="356" r:id="rId18"/>
    <p:sldId id="3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42" autoAdjust="0"/>
    <p:restoredTop sz="94660"/>
  </p:normalViewPr>
  <p:slideViewPr>
    <p:cSldViewPr snapToGrid="0">
      <p:cViewPr>
        <p:scale>
          <a:sx n="66" d="100"/>
          <a:sy n="66" d="100"/>
        </p:scale>
        <p:origin x="116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4242D-0BB4-4BB7-98CE-057DF338836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1FA1C-C66D-4609-946F-66B9119B8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67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7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39F-00B7-4530-8D2D-EFDD39FB0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085A8-1189-4DB7-B6E5-7F9D2E31F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29B7F-2A9B-412C-8EFF-DE7C2D41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CFA-CD0D-4C60-A5EE-A6E447E5B8C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91BDB-4EAD-402C-A279-1AD0B776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768B7-C434-4C8C-B2F7-F62EE583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1D91-6711-405A-B21D-A5A223AD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9C09-15B4-46CB-B089-6C603A1C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CECAD-AB1D-47B8-891D-292DC810A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77EBC-2036-4E5F-931F-14FD1010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CFA-CD0D-4C60-A5EE-A6E447E5B8C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EA456-F328-479A-9378-51D1FDDA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FEB59-1E16-4279-9328-71F635E9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1D91-6711-405A-B21D-A5A223AD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3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E8E9B-8EE3-455A-AE85-468BAE48F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9C9E5-0D73-4664-9A44-D625A7B01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98139-33DE-4F3F-A248-2670E743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CFA-CD0D-4C60-A5EE-A6E447E5B8C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920-EE60-4A2F-AA11-51100ADB2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8F8AD-47A1-4DD9-889F-D23D206F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1D91-6711-405A-B21D-A5A223AD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549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">
            <a:extLst>
              <a:ext uri="{FF2B5EF4-FFF2-40B4-BE49-F238E27FC236}">
                <a16:creationId xmlns:a16="http://schemas.microsoft.com/office/drawing/2014/main" id="{184FB256-C1A8-254A-9A37-A9650D719C55}"/>
              </a:ext>
            </a:extLst>
          </p:cNvPr>
          <p:cNvSpPr/>
          <p:nvPr/>
        </p:nvSpPr>
        <p:spPr>
          <a:xfrm>
            <a:off x="688" y="1"/>
            <a:ext cx="5201922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031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Freeform 26">
            <a:extLst>
              <a:ext uri="{FF2B5EF4-FFF2-40B4-BE49-F238E27FC236}">
                <a16:creationId xmlns:a16="http://schemas.microsoft.com/office/drawing/2014/main" id="{B4AD7085-EE2E-4A74-B866-AD2C1757766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6674887 h 6858000"/>
              <a:gd name="connsiteX1" fmla="*/ 12192000 w 12192000"/>
              <a:gd name="connsiteY1" fmla="*/ 6726630 h 6858000"/>
              <a:gd name="connsiteX2" fmla="*/ 12115866 w 12192000"/>
              <a:gd name="connsiteY2" fmla="*/ 6858000 h 6858000"/>
              <a:gd name="connsiteX3" fmla="*/ 12085956 w 12192000"/>
              <a:gd name="connsiteY3" fmla="*/ 6858000 h 6858000"/>
              <a:gd name="connsiteX4" fmla="*/ 12192000 w 12192000"/>
              <a:gd name="connsiteY4" fmla="*/ 6386350 h 6858000"/>
              <a:gd name="connsiteX5" fmla="*/ 12192000 w 12192000"/>
              <a:gd name="connsiteY5" fmla="*/ 6438128 h 6858000"/>
              <a:gd name="connsiteX6" fmla="*/ 11947965 w 12192000"/>
              <a:gd name="connsiteY6" fmla="*/ 6858000 h 6858000"/>
              <a:gd name="connsiteX7" fmla="*/ 11918061 w 12192000"/>
              <a:gd name="connsiteY7" fmla="*/ 6858000 h 6858000"/>
              <a:gd name="connsiteX8" fmla="*/ 12192000 w 12192000"/>
              <a:gd name="connsiteY8" fmla="*/ 6096716 h 6858000"/>
              <a:gd name="connsiteX9" fmla="*/ 12192000 w 12192000"/>
              <a:gd name="connsiteY9" fmla="*/ 6148545 h 6858000"/>
              <a:gd name="connsiteX10" fmla="*/ 11780541 w 12192000"/>
              <a:gd name="connsiteY10" fmla="*/ 6858000 h 6858000"/>
              <a:gd name="connsiteX11" fmla="*/ 11750654 w 12192000"/>
              <a:gd name="connsiteY11" fmla="*/ 6858000 h 6858000"/>
              <a:gd name="connsiteX12" fmla="*/ 12192000 w 12192000"/>
              <a:gd name="connsiteY12" fmla="*/ 5829076 h 6858000"/>
              <a:gd name="connsiteX13" fmla="*/ 12192000 w 12192000"/>
              <a:gd name="connsiteY13" fmla="*/ 5880943 h 6858000"/>
              <a:gd name="connsiteX14" fmla="*/ 11625476 w 12192000"/>
              <a:gd name="connsiteY14" fmla="*/ 6858000 h 6858000"/>
              <a:gd name="connsiteX15" fmla="*/ 11595575 w 12192000"/>
              <a:gd name="connsiteY15" fmla="*/ 6858000 h 6858000"/>
              <a:gd name="connsiteX16" fmla="*/ 12192000 w 12192000"/>
              <a:gd name="connsiteY16" fmla="*/ 5539023 h 6858000"/>
              <a:gd name="connsiteX17" fmla="*/ 12192000 w 12192000"/>
              <a:gd name="connsiteY17" fmla="*/ 5590898 h 6858000"/>
              <a:gd name="connsiteX18" fmla="*/ 11457404 w 12192000"/>
              <a:gd name="connsiteY18" fmla="*/ 6858000 h 6858000"/>
              <a:gd name="connsiteX19" fmla="*/ 11427512 w 12192000"/>
              <a:gd name="connsiteY19" fmla="*/ 6858000 h 6858000"/>
              <a:gd name="connsiteX20" fmla="*/ 12192000 w 12192000"/>
              <a:gd name="connsiteY20" fmla="*/ 5249126 h 6858000"/>
              <a:gd name="connsiteX21" fmla="*/ 12192000 w 12192000"/>
              <a:gd name="connsiteY21" fmla="*/ 5301033 h 6858000"/>
              <a:gd name="connsiteX22" fmla="*/ 11290057 w 12192000"/>
              <a:gd name="connsiteY22" fmla="*/ 6858000 h 6858000"/>
              <a:gd name="connsiteX23" fmla="*/ 11260165 w 12192000"/>
              <a:gd name="connsiteY23" fmla="*/ 6858000 h 6858000"/>
              <a:gd name="connsiteX24" fmla="*/ 12192000 w 12192000"/>
              <a:gd name="connsiteY24" fmla="*/ 4961040 h 6858000"/>
              <a:gd name="connsiteX25" fmla="*/ 12192000 w 12192000"/>
              <a:gd name="connsiteY25" fmla="*/ 5012892 h 6858000"/>
              <a:gd name="connsiteX26" fmla="*/ 11122030 w 12192000"/>
              <a:gd name="connsiteY26" fmla="*/ 6858000 h 6858000"/>
              <a:gd name="connsiteX27" fmla="*/ 11092170 w 12192000"/>
              <a:gd name="connsiteY27" fmla="*/ 6858000 h 6858000"/>
              <a:gd name="connsiteX28" fmla="*/ 12192000 w 12192000"/>
              <a:gd name="connsiteY28" fmla="*/ 4670985 h 6858000"/>
              <a:gd name="connsiteX29" fmla="*/ 12192000 w 12192000"/>
              <a:gd name="connsiteY29" fmla="*/ 4721650 h 6858000"/>
              <a:gd name="connsiteX30" fmla="*/ 10953949 w 12192000"/>
              <a:gd name="connsiteY30" fmla="*/ 6858000 h 6858000"/>
              <a:gd name="connsiteX31" fmla="*/ 10924108 w 12192000"/>
              <a:gd name="connsiteY31" fmla="*/ 6858000 h 6858000"/>
              <a:gd name="connsiteX32" fmla="*/ 12192000 w 12192000"/>
              <a:gd name="connsiteY32" fmla="*/ 4390462 h 6858000"/>
              <a:gd name="connsiteX33" fmla="*/ 12192000 w 12192000"/>
              <a:gd name="connsiteY33" fmla="*/ 4442332 h 6858000"/>
              <a:gd name="connsiteX34" fmla="*/ 10792091 w 12192000"/>
              <a:gd name="connsiteY34" fmla="*/ 6858000 h 6858000"/>
              <a:gd name="connsiteX35" fmla="*/ 10762234 w 12192000"/>
              <a:gd name="connsiteY35" fmla="*/ 6858000 h 6858000"/>
              <a:gd name="connsiteX36" fmla="*/ 12192000 w 12192000"/>
              <a:gd name="connsiteY36" fmla="*/ 4100386 h 6858000"/>
              <a:gd name="connsiteX37" fmla="*/ 12192000 w 12192000"/>
              <a:gd name="connsiteY37" fmla="*/ 4152238 h 6858000"/>
              <a:gd name="connsiteX38" fmla="*/ 10624074 w 12192000"/>
              <a:gd name="connsiteY38" fmla="*/ 6858000 h 6858000"/>
              <a:gd name="connsiteX39" fmla="*/ 10594178 w 12192000"/>
              <a:gd name="connsiteY39" fmla="*/ 6858000 h 6858000"/>
              <a:gd name="connsiteX40" fmla="*/ 12192000 w 12192000"/>
              <a:gd name="connsiteY40" fmla="*/ 3810406 h 6858000"/>
              <a:gd name="connsiteX41" fmla="*/ 12192000 w 12192000"/>
              <a:gd name="connsiteY41" fmla="*/ 3862352 h 6858000"/>
              <a:gd name="connsiteX42" fmla="*/ 10456692 w 12192000"/>
              <a:gd name="connsiteY42" fmla="*/ 6858000 h 6858000"/>
              <a:gd name="connsiteX43" fmla="*/ 10426849 w 12192000"/>
              <a:gd name="connsiteY43" fmla="*/ 6858000 h 6858000"/>
              <a:gd name="connsiteX44" fmla="*/ 12192000 w 12192000"/>
              <a:gd name="connsiteY44" fmla="*/ 3522418 h 6858000"/>
              <a:gd name="connsiteX45" fmla="*/ 12192000 w 12192000"/>
              <a:gd name="connsiteY45" fmla="*/ 3574345 h 6858000"/>
              <a:gd name="connsiteX46" fmla="*/ 10288745 w 12192000"/>
              <a:gd name="connsiteY46" fmla="*/ 6858000 h 6858000"/>
              <a:gd name="connsiteX47" fmla="*/ 10258829 w 12192000"/>
              <a:gd name="connsiteY47" fmla="*/ 6858000 h 6858000"/>
              <a:gd name="connsiteX48" fmla="*/ 12192000 w 12192000"/>
              <a:gd name="connsiteY48" fmla="*/ 3232346 h 6858000"/>
              <a:gd name="connsiteX49" fmla="*/ 12192000 w 12192000"/>
              <a:gd name="connsiteY49" fmla="*/ 3284284 h 6858000"/>
              <a:gd name="connsiteX50" fmla="*/ 10120677 w 12192000"/>
              <a:gd name="connsiteY50" fmla="*/ 6858000 h 6858000"/>
              <a:gd name="connsiteX51" fmla="*/ 10090771 w 12192000"/>
              <a:gd name="connsiteY51" fmla="*/ 6858000 h 6858000"/>
              <a:gd name="connsiteX52" fmla="*/ 12192000 w 12192000"/>
              <a:gd name="connsiteY52" fmla="*/ 2942350 h 6858000"/>
              <a:gd name="connsiteX53" fmla="*/ 12192000 w 12192000"/>
              <a:gd name="connsiteY53" fmla="*/ 2994321 h 6858000"/>
              <a:gd name="connsiteX54" fmla="*/ 9953347 w 12192000"/>
              <a:gd name="connsiteY54" fmla="*/ 6858000 h 6858000"/>
              <a:gd name="connsiteX55" fmla="*/ 9923446 w 12192000"/>
              <a:gd name="connsiteY55" fmla="*/ 6858000 h 6858000"/>
              <a:gd name="connsiteX56" fmla="*/ 12192000 w 12192000"/>
              <a:gd name="connsiteY56" fmla="*/ 2674683 h 6858000"/>
              <a:gd name="connsiteX57" fmla="*/ 12192000 w 12192000"/>
              <a:gd name="connsiteY57" fmla="*/ 2726587 h 6858000"/>
              <a:gd name="connsiteX58" fmla="*/ 9798221 w 12192000"/>
              <a:gd name="connsiteY58" fmla="*/ 6858000 h 6858000"/>
              <a:gd name="connsiteX59" fmla="*/ 9768374 w 12192000"/>
              <a:gd name="connsiteY59" fmla="*/ 6858000 h 6858000"/>
              <a:gd name="connsiteX60" fmla="*/ 12192000 w 12192000"/>
              <a:gd name="connsiteY60" fmla="*/ 2371625 h 6858000"/>
              <a:gd name="connsiteX61" fmla="*/ 12192000 w 12192000"/>
              <a:gd name="connsiteY61" fmla="*/ 2423468 h 6858000"/>
              <a:gd name="connsiteX62" fmla="*/ 9622713 w 12192000"/>
              <a:gd name="connsiteY62" fmla="*/ 6858000 h 6858000"/>
              <a:gd name="connsiteX63" fmla="*/ 9592797 w 12192000"/>
              <a:gd name="connsiteY63" fmla="*/ 6858000 h 6858000"/>
              <a:gd name="connsiteX64" fmla="*/ 12192000 w 12192000"/>
              <a:gd name="connsiteY64" fmla="*/ 2083746 h 6858000"/>
              <a:gd name="connsiteX65" fmla="*/ 12192000 w 12192000"/>
              <a:gd name="connsiteY65" fmla="*/ 2135605 h 6858000"/>
              <a:gd name="connsiteX66" fmla="*/ 9455425 w 12192000"/>
              <a:gd name="connsiteY66" fmla="*/ 6858000 h 6858000"/>
              <a:gd name="connsiteX67" fmla="*/ 9425503 w 12192000"/>
              <a:gd name="connsiteY67" fmla="*/ 6858000 h 6858000"/>
              <a:gd name="connsiteX68" fmla="*/ 12192000 w 12192000"/>
              <a:gd name="connsiteY68" fmla="*/ 1793669 h 6858000"/>
              <a:gd name="connsiteX69" fmla="*/ 12192000 w 12192000"/>
              <a:gd name="connsiteY69" fmla="*/ 1845675 h 6858000"/>
              <a:gd name="connsiteX70" fmla="*/ 9287308 w 12192000"/>
              <a:gd name="connsiteY70" fmla="*/ 6858000 h 6858000"/>
              <a:gd name="connsiteX71" fmla="*/ 9257444 w 12192000"/>
              <a:gd name="connsiteY71" fmla="*/ 6858000 h 6858000"/>
              <a:gd name="connsiteX72" fmla="*/ 12192000 w 12192000"/>
              <a:gd name="connsiteY72" fmla="*/ 1503595 h 6858000"/>
              <a:gd name="connsiteX73" fmla="*/ 12192000 w 12192000"/>
              <a:gd name="connsiteY73" fmla="*/ 1554215 h 6858000"/>
              <a:gd name="connsiteX74" fmla="*/ 9119294 w 12192000"/>
              <a:gd name="connsiteY74" fmla="*/ 6858000 h 6858000"/>
              <a:gd name="connsiteX75" fmla="*/ 9089386 w 12192000"/>
              <a:gd name="connsiteY75" fmla="*/ 6858000 h 6858000"/>
              <a:gd name="connsiteX76" fmla="*/ 12192000 w 12192000"/>
              <a:gd name="connsiteY76" fmla="*/ 1235988 h 6858000"/>
              <a:gd name="connsiteX77" fmla="*/ 12192000 w 12192000"/>
              <a:gd name="connsiteY77" fmla="*/ 1287995 h 6858000"/>
              <a:gd name="connsiteX78" fmla="*/ 8964883 w 12192000"/>
              <a:gd name="connsiteY78" fmla="*/ 6858000 h 6858000"/>
              <a:gd name="connsiteX79" fmla="*/ 8935054 w 12192000"/>
              <a:gd name="connsiteY79" fmla="*/ 6858000 h 6858000"/>
              <a:gd name="connsiteX80" fmla="*/ 12192000 w 12192000"/>
              <a:gd name="connsiteY80" fmla="*/ 945910 h 6858000"/>
              <a:gd name="connsiteX81" fmla="*/ 12192000 w 12192000"/>
              <a:gd name="connsiteY81" fmla="*/ 997817 h 6858000"/>
              <a:gd name="connsiteX82" fmla="*/ 8796908 w 12192000"/>
              <a:gd name="connsiteY82" fmla="*/ 6858000 h 6858000"/>
              <a:gd name="connsiteX83" fmla="*/ 8766996 w 12192000"/>
              <a:gd name="connsiteY83" fmla="*/ 6858000 h 6858000"/>
              <a:gd name="connsiteX84" fmla="*/ 12192000 w 12192000"/>
              <a:gd name="connsiteY84" fmla="*/ 657984 h 6858000"/>
              <a:gd name="connsiteX85" fmla="*/ 12192000 w 12192000"/>
              <a:gd name="connsiteY85" fmla="*/ 708673 h 6858000"/>
              <a:gd name="connsiteX86" fmla="*/ 8628835 w 12192000"/>
              <a:gd name="connsiteY86" fmla="*/ 6858000 h 6858000"/>
              <a:gd name="connsiteX87" fmla="*/ 8598960 w 12192000"/>
              <a:gd name="connsiteY87" fmla="*/ 6858000 h 6858000"/>
              <a:gd name="connsiteX88" fmla="*/ 12192000 w 12192000"/>
              <a:gd name="connsiteY88" fmla="*/ 354979 h 6858000"/>
              <a:gd name="connsiteX89" fmla="*/ 12192000 w 12192000"/>
              <a:gd name="connsiteY89" fmla="*/ 406900 h 6858000"/>
              <a:gd name="connsiteX90" fmla="*/ 8454032 w 12192000"/>
              <a:gd name="connsiteY90" fmla="*/ 6858000 h 6858000"/>
              <a:gd name="connsiteX91" fmla="*/ 8424123 w 12192000"/>
              <a:gd name="connsiteY91" fmla="*/ 6858000 h 6858000"/>
              <a:gd name="connsiteX92" fmla="*/ 12192000 w 12192000"/>
              <a:gd name="connsiteY92" fmla="*/ 70644 h 6858000"/>
              <a:gd name="connsiteX93" fmla="*/ 12192000 w 12192000"/>
              <a:gd name="connsiteY93" fmla="*/ 122216 h 6858000"/>
              <a:gd name="connsiteX94" fmla="*/ 8290433 w 12192000"/>
              <a:gd name="connsiteY94" fmla="*/ 6858000 h 6858000"/>
              <a:gd name="connsiteX95" fmla="*/ 8260561 w 12192000"/>
              <a:gd name="connsiteY95" fmla="*/ 6858000 h 6858000"/>
              <a:gd name="connsiteX96" fmla="*/ 12064108 w 12192000"/>
              <a:gd name="connsiteY96" fmla="*/ 0 h 6858000"/>
              <a:gd name="connsiteX97" fmla="*/ 12093980 w 12192000"/>
              <a:gd name="connsiteY97" fmla="*/ 0 h 6858000"/>
              <a:gd name="connsiteX98" fmla="*/ 8121624 w 12192000"/>
              <a:gd name="connsiteY98" fmla="*/ 6858000 h 6858000"/>
              <a:gd name="connsiteX99" fmla="*/ 8091752 w 12192000"/>
              <a:gd name="connsiteY99" fmla="*/ 6858000 h 6858000"/>
              <a:gd name="connsiteX100" fmla="*/ 11908282 w 12192000"/>
              <a:gd name="connsiteY100" fmla="*/ 0 h 6858000"/>
              <a:gd name="connsiteX101" fmla="*/ 11938154 w 12192000"/>
              <a:gd name="connsiteY101" fmla="*/ 0 h 6858000"/>
              <a:gd name="connsiteX102" fmla="*/ 7965800 w 12192000"/>
              <a:gd name="connsiteY102" fmla="*/ 6858000 h 6858000"/>
              <a:gd name="connsiteX103" fmla="*/ 7935927 w 12192000"/>
              <a:gd name="connsiteY103" fmla="*/ 6858000 h 6858000"/>
              <a:gd name="connsiteX104" fmla="*/ 11740748 w 12192000"/>
              <a:gd name="connsiteY104" fmla="*/ 0 h 6858000"/>
              <a:gd name="connsiteX105" fmla="*/ 11770630 w 12192000"/>
              <a:gd name="connsiteY105" fmla="*/ 0 h 6858000"/>
              <a:gd name="connsiteX106" fmla="*/ 7797020 w 12192000"/>
              <a:gd name="connsiteY106" fmla="*/ 6858000 h 6858000"/>
              <a:gd name="connsiteX107" fmla="*/ 7767137 w 12192000"/>
              <a:gd name="connsiteY107" fmla="*/ 6858000 h 6858000"/>
              <a:gd name="connsiteX108" fmla="*/ 11570622 w 12192000"/>
              <a:gd name="connsiteY108" fmla="*/ 0 h 6858000"/>
              <a:gd name="connsiteX109" fmla="*/ 11601820 w 12192000"/>
              <a:gd name="connsiteY109" fmla="*/ 0 h 6858000"/>
              <a:gd name="connsiteX110" fmla="*/ 7628210 w 12192000"/>
              <a:gd name="connsiteY110" fmla="*/ 6858000 h 6858000"/>
              <a:gd name="connsiteX111" fmla="*/ 7598308 w 12192000"/>
              <a:gd name="connsiteY111" fmla="*/ 6858000 h 6858000"/>
              <a:gd name="connsiteX112" fmla="*/ 11401857 w 12192000"/>
              <a:gd name="connsiteY112" fmla="*/ 0 h 6858000"/>
              <a:gd name="connsiteX113" fmla="*/ 11431730 w 12192000"/>
              <a:gd name="connsiteY113" fmla="*/ 0 h 6858000"/>
              <a:gd name="connsiteX114" fmla="*/ 7459373 w 12192000"/>
              <a:gd name="connsiteY114" fmla="*/ 6858000 h 6858000"/>
              <a:gd name="connsiteX115" fmla="*/ 7429500 w 12192000"/>
              <a:gd name="connsiteY115" fmla="*/ 6858000 h 6858000"/>
              <a:gd name="connsiteX116" fmla="*/ 11233046 w 12192000"/>
              <a:gd name="connsiteY116" fmla="*/ 0 h 6858000"/>
              <a:gd name="connsiteX117" fmla="*/ 11262919 w 12192000"/>
              <a:gd name="connsiteY117" fmla="*/ 0 h 6858000"/>
              <a:gd name="connsiteX118" fmla="*/ 7290563 w 12192000"/>
              <a:gd name="connsiteY118" fmla="*/ 6858000 h 6858000"/>
              <a:gd name="connsiteX119" fmla="*/ 7260691 w 12192000"/>
              <a:gd name="connsiteY119" fmla="*/ 6858000 h 6858000"/>
              <a:gd name="connsiteX120" fmla="*/ 11077222 w 12192000"/>
              <a:gd name="connsiteY120" fmla="*/ 0 h 6858000"/>
              <a:gd name="connsiteX121" fmla="*/ 11107095 w 12192000"/>
              <a:gd name="connsiteY121" fmla="*/ 0 h 6858000"/>
              <a:gd name="connsiteX122" fmla="*/ 7134739 w 12192000"/>
              <a:gd name="connsiteY122" fmla="*/ 6858000 h 6858000"/>
              <a:gd name="connsiteX123" fmla="*/ 7104867 w 12192000"/>
              <a:gd name="connsiteY123" fmla="*/ 6858000 h 6858000"/>
              <a:gd name="connsiteX124" fmla="*/ 10909687 w 12192000"/>
              <a:gd name="connsiteY124" fmla="*/ 0 h 6858000"/>
              <a:gd name="connsiteX125" fmla="*/ 10939569 w 12192000"/>
              <a:gd name="connsiteY125" fmla="*/ 0 h 6858000"/>
              <a:gd name="connsiteX126" fmla="*/ 6965959 w 12192000"/>
              <a:gd name="connsiteY126" fmla="*/ 6858000 h 6858000"/>
              <a:gd name="connsiteX127" fmla="*/ 6936076 w 12192000"/>
              <a:gd name="connsiteY127" fmla="*/ 6858000 h 6858000"/>
              <a:gd name="connsiteX128" fmla="*/ 10739567 w 12192000"/>
              <a:gd name="connsiteY128" fmla="*/ 0 h 6858000"/>
              <a:gd name="connsiteX129" fmla="*/ 10770766 w 12192000"/>
              <a:gd name="connsiteY129" fmla="*/ 0 h 6858000"/>
              <a:gd name="connsiteX130" fmla="*/ 6797150 w 12192000"/>
              <a:gd name="connsiteY130" fmla="*/ 6858000 h 6858000"/>
              <a:gd name="connsiteX131" fmla="*/ 6767248 w 12192000"/>
              <a:gd name="connsiteY131" fmla="*/ 6858000 h 6858000"/>
              <a:gd name="connsiteX132" fmla="*/ 10570795 w 12192000"/>
              <a:gd name="connsiteY132" fmla="*/ 0 h 6858000"/>
              <a:gd name="connsiteX133" fmla="*/ 10600667 w 12192000"/>
              <a:gd name="connsiteY133" fmla="*/ 0 h 6858000"/>
              <a:gd name="connsiteX134" fmla="*/ 6628312 w 12192000"/>
              <a:gd name="connsiteY134" fmla="*/ 6858000 h 6858000"/>
              <a:gd name="connsiteX135" fmla="*/ 6598439 w 12192000"/>
              <a:gd name="connsiteY135" fmla="*/ 6858000 h 6858000"/>
              <a:gd name="connsiteX136" fmla="*/ 10401987 w 12192000"/>
              <a:gd name="connsiteY136" fmla="*/ 0 h 6858000"/>
              <a:gd name="connsiteX137" fmla="*/ 10431860 w 12192000"/>
              <a:gd name="connsiteY137" fmla="*/ 0 h 6858000"/>
              <a:gd name="connsiteX138" fmla="*/ 6459503 w 12192000"/>
              <a:gd name="connsiteY138" fmla="*/ 6858000 h 6858000"/>
              <a:gd name="connsiteX139" fmla="*/ 6429630 w 12192000"/>
              <a:gd name="connsiteY139" fmla="*/ 6858000 h 6858000"/>
              <a:gd name="connsiteX140" fmla="*/ 10233176 w 12192000"/>
              <a:gd name="connsiteY140" fmla="*/ 0 h 6858000"/>
              <a:gd name="connsiteX141" fmla="*/ 10263049 w 12192000"/>
              <a:gd name="connsiteY141" fmla="*/ 0 h 6858000"/>
              <a:gd name="connsiteX142" fmla="*/ 6290693 w 12192000"/>
              <a:gd name="connsiteY142" fmla="*/ 6858000 h 6858000"/>
              <a:gd name="connsiteX143" fmla="*/ 6260821 w 12192000"/>
              <a:gd name="connsiteY143" fmla="*/ 6858000 h 6858000"/>
              <a:gd name="connsiteX144" fmla="*/ 10078627 w 12192000"/>
              <a:gd name="connsiteY144" fmla="*/ 0 h 6858000"/>
              <a:gd name="connsiteX145" fmla="*/ 10108524 w 12192000"/>
              <a:gd name="connsiteY145" fmla="*/ 0 h 6858000"/>
              <a:gd name="connsiteX146" fmla="*/ 6136210 w 12192000"/>
              <a:gd name="connsiteY146" fmla="*/ 6858000 h 6858000"/>
              <a:gd name="connsiteX147" fmla="*/ 6105016 w 12192000"/>
              <a:gd name="connsiteY147" fmla="*/ 6858000 h 6858000"/>
              <a:gd name="connsiteX148" fmla="*/ 9908501 w 12192000"/>
              <a:gd name="connsiteY148" fmla="*/ 0 h 6858000"/>
              <a:gd name="connsiteX149" fmla="*/ 9939700 w 12192000"/>
              <a:gd name="connsiteY149" fmla="*/ 0 h 6858000"/>
              <a:gd name="connsiteX150" fmla="*/ 5966089 w 12192000"/>
              <a:gd name="connsiteY150" fmla="*/ 6858000 h 6858000"/>
              <a:gd name="connsiteX151" fmla="*/ 5936188 w 12192000"/>
              <a:gd name="connsiteY151" fmla="*/ 6858000 h 6858000"/>
              <a:gd name="connsiteX152" fmla="*/ 9739735 w 12192000"/>
              <a:gd name="connsiteY152" fmla="*/ 0 h 6858000"/>
              <a:gd name="connsiteX153" fmla="*/ 9769607 w 12192000"/>
              <a:gd name="connsiteY153" fmla="*/ 0 h 6858000"/>
              <a:gd name="connsiteX154" fmla="*/ 5797251 w 12192000"/>
              <a:gd name="connsiteY154" fmla="*/ 6858000 h 6858000"/>
              <a:gd name="connsiteX155" fmla="*/ 5767379 w 12192000"/>
              <a:gd name="connsiteY155" fmla="*/ 6858000 h 6858000"/>
              <a:gd name="connsiteX156" fmla="*/ 9570926 w 12192000"/>
              <a:gd name="connsiteY156" fmla="*/ 0 h 6858000"/>
              <a:gd name="connsiteX157" fmla="*/ 9600798 w 12192000"/>
              <a:gd name="connsiteY157" fmla="*/ 0 h 6858000"/>
              <a:gd name="connsiteX158" fmla="*/ 5628442 w 12192000"/>
              <a:gd name="connsiteY158" fmla="*/ 6858000 h 6858000"/>
              <a:gd name="connsiteX159" fmla="*/ 5598570 w 12192000"/>
              <a:gd name="connsiteY159" fmla="*/ 6858000 h 6858000"/>
              <a:gd name="connsiteX160" fmla="*/ 9402116 w 12192000"/>
              <a:gd name="connsiteY160" fmla="*/ 0 h 6858000"/>
              <a:gd name="connsiteX161" fmla="*/ 9431989 w 12192000"/>
              <a:gd name="connsiteY161" fmla="*/ 0 h 6858000"/>
              <a:gd name="connsiteX162" fmla="*/ 5459633 w 12192000"/>
              <a:gd name="connsiteY162" fmla="*/ 6858000 h 6858000"/>
              <a:gd name="connsiteX163" fmla="*/ 5429760 w 12192000"/>
              <a:gd name="connsiteY163" fmla="*/ 6858000 h 6858000"/>
              <a:gd name="connsiteX164" fmla="*/ 9234581 w 12192000"/>
              <a:gd name="connsiteY164" fmla="*/ 0 h 6858000"/>
              <a:gd name="connsiteX165" fmla="*/ 9264478 w 12192000"/>
              <a:gd name="connsiteY165" fmla="*/ 0 h 6858000"/>
              <a:gd name="connsiteX166" fmla="*/ 5292165 w 12192000"/>
              <a:gd name="connsiteY166" fmla="*/ 6858000 h 6858000"/>
              <a:gd name="connsiteX167" fmla="*/ 5260970 w 12192000"/>
              <a:gd name="connsiteY167" fmla="*/ 6858000 h 6858000"/>
              <a:gd name="connsiteX168" fmla="*/ 9077441 w 12192000"/>
              <a:gd name="connsiteY168" fmla="*/ 0 h 6858000"/>
              <a:gd name="connsiteX169" fmla="*/ 9108639 w 12192000"/>
              <a:gd name="connsiteY169" fmla="*/ 0 h 6858000"/>
              <a:gd name="connsiteX170" fmla="*/ 5135028 w 12192000"/>
              <a:gd name="connsiteY170" fmla="*/ 6858000 h 6858000"/>
              <a:gd name="connsiteX171" fmla="*/ 5105127 w 12192000"/>
              <a:gd name="connsiteY171" fmla="*/ 6858000 h 6858000"/>
              <a:gd name="connsiteX172" fmla="*/ 8908674 w 12192000"/>
              <a:gd name="connsiteY172" fmla="*/ 0 h 6858000"/>
              <a:gd name="connsiteX173" fmla="*/ 8938546 w 12192000"/>
              <a:gd name="connsiteY173" fmla="*/ 0 h 6858000"/>
              <a:gd name="connsiteX174" fmla="*/ 4966191 w 12192000"/>
              <a:gd name="connsiteY174" fmla="*/ 6858000 h 6858000"/>
              <a:gd name="connsiteX175" fmla="*/ 4936318 w 12192000"/>
              <a:gd name="connsiteY175" fmla="*/ 6858000 h 6858000"/>
              <a:gd name="connsiteX176" fmla="*/ 8739864 w 12192000"/>
              <a:gd name="connsiteY176" fmla="*/ 0 h 6858000"/>
              <a:gd name="connsiteX177" fmla="*/ 8769737 w 12192000"/>
              <a:gd name="connsiteY177" fmla="*/ 0 h 6858000"/>
              <a:gd name="connsiteX178" fmla="*/ 4797381 w 12192000"/>
              <a:gd name="connsiteY178" fmla="*/ 6858000 h 6858000"/>
              <a:gd name="connsiteX179" fmla="*/ 4767509 w 12192000"/>
              <a:gd name="connsiteY179" fmla="*/ 6858000 h 6858000"/>
              <a:gd name="connsiteX180" fmla="*/ 8571056 w 12192000"/>
              <a:gd name="connsiteY180" fmla="*/ 0 h 6858000"/>
              <a:gd name="connsiteX181" fmla="*/ 8600928 w 12192000"/>
              <a:gd name="connsiteY181" fmla="*/ 0 h 6858000"/>
              <a:gd name="connsiteX182" fmla="*/ 4628572 w 12192000"/>
              <a:gd name="connsiteY182" fmla="*/ 6858000 h 6858000"/>
              <a:gd name="connsiteX183" fmla="*/ 4598700 w 12192000"/>
              <a:gd name="connsiteY183" fmla="*/ 6858000 h 6858000"/>
              <a:gd name="connsiteX184" fmla="*/ 8403521 w 12192000"/>
              <a:gd name="connsiteY184" fmla="*/ 0 h 6858000"/>
              <a:gd name="connsiteX185" fmla="*/ 8433418 w 12192000"/>
              <a:gd name="connsiteY185" fmla="*/ 0 h 6858000"/>
              <a:gd name="connsiteX186" fmla="*/ 4461104 w 12192000"/>
              <a:gd name="connsiteY186" fmla="*/ 6858000 h 6858000"/>
              <a:gd name="connsiteX187" fmla="*/ 4429909 w 12192000"/>
              <a:gd name="connsiteY187" fmla="*/ 6858000 h 6858000"/>
              <a:gd name="connsiteX188" fmla="*/ 8246381 w 12192000"/>
              <a:gd name="connsiteY188" fmla="*/ 0 h 6858000"/>
              <a:gd name="connsiteX189" fmla="*/ 8277579 w 12192000"/>
              <a:gd name="connsiteY189" fmla="*/ 0 h 6858000"/>
              <a:gd name="connsiteX190" fmla="*/ 4303967 w 12192000"/>
              <a:gd name="connsiteY190" fmla="*/ 6858000 h 6858000"/>
              <a:gd name="connsiteX191" fmla="*/ 4274066 w 12192000"/>
              <a:gd name="connsiteY191" fmla="*/ 6858000 h 6858000"/>
              <a:gd name="connsiteX192" fmla="*/ 8077614 w 12192000"/>
              <a:gd name="connsiteY192" fmla="*/ 0 h 6858000"/>
              <a:gd name="connsiteX193" fmla="*/ 8107486 w 12192000"/>
              <a:gd name="connsiteY193" fmla="*/ 0 h 6858000"/>
              <a:gd name="connsiteX194" fmla="*/ 4135130 w 12192000"/>
              <a:gd name="connsiteY194" fmla="*/ 6858000 h 6858000"/>
              <a:gd name="connsiteX195" fmla="*/ 4105258 w 12192000"/>
              <a:gd name="connsiteY195" fmla="*/ 6858000 h 6858000"/>
              <a:gd name="connsiteX196" fmla="*/ 7908808 w 12192000"/>
              <a:gd name="connsiteY196" fmla="*/ 0 h 6858000"/>
              <a:gd name="connsiteX197" fmla="*/ 7938680 w 12192000"/>
              <a:gd name="connsiteY197" fmla="*/ 0 h 6858000"/>
              <a:gd name="connsiteX198" fmla="*/ 3966321 w 12192000"/>
              <a:gd name="connsiteY198" fmla="*/ 6858000 h 6858000"/>
              <a:gd name="connsiteX199" fmla="*/ 3936448 w 12192000"/>
              <a:gd name="connsiteY199" fmla="*/ 6858000 h 6858000"/>
              <a:gd name="connsiteX200" fmla="*/ 7739999 w 12192000"/>
              <a:gd name="connsiteY200" fmla="*/ 0 h 6858000"/>
              <a:gd name="connsiteX201" fmla="*/ 7769872 w 12192000"/>
              <a:gd name="connsiteY201" fmla="*/ 0 h 6858000"/>
              <a:gd name="connsiteX202" fmla="*/ 3797511 w 12192000"/>
              <a:gd name="connsiteY202" fmla="*/ 6858000 h 6858000"/>
              <a:gd name="connsiteX203" fmla="*/ 3767639 w 12192000"/>
              <a:gd name="connsiteY203" fmla="*/ 6858000 h 6858000"/>
              <a:gd name="connsiteX204" fmla="*/ 7572465 w 12192000"/>
              <a:gd name="connsiteY204" fmla="*/ 0 h 6858000"/>
              <a:gd name="connsiteX205" fmla="*/ 7602362 w 12192000"/>
              <a:gd name="connsiteY205" fmla="*/ 0 h 6858000"/>
              <a:gd name="connsiteX206" fmla="*/ 3630043 w 12192000"/>
              <a:gd name="connsiteY206" fmla="*/ 6858000 h 6858000"/>
              <a:gd name="connsiteX207" fmla="*/ 3598849 w 12192000"/>
              <a:gd name="connsiteY207" fmla="*/ 6858000 h 6858000"/>
              <a:gd name="connsiteX208" fmla="*/ 7402339 w 12192000"/>
              <a:gd name="connsiteY208" fmla="*/ 0 h 6858000"/>
              <a:gd name="connsiteX209" fmla="*/ 7433537 w 12192000"/>
              <a:gd name="connsiteY209" fmla="*/ 0 h 6858000"/>
              <a:gd name="connsiteX210" fmla="*/ 3459921 w 12192000"/>
              <a:gd name="connsiteY210" fmla="*/ 6858000 h 6858000"/>
              <a:gd name="connsiteX211" fmla="*/ 3430020 w 12192000"/>
              <a:gd name="connsiteY211" fmla="*/ 6858000 h 6858000"/>
              <a:gd name="connsiteX212" fmla="*/ 7246557 w 12192000"/>
              <a:gd name="connsiteY212" fmla="*/ 0 h 6858000"/>
              <a:gd name="connsiteX213" fmla="*/ 7276430 w 12192000"/>
              <a:gd name="connsiteY213" fmla="*/ 0 h 6858000"/>
              <a:gd name="connsiteX214" fmla="*/ 3304069 w 12192000"/>
              <a:gd name="connsiteY214" fmla="*/ 6858000 h 6858000"/>
              <a:gd name="connsiteX215" fmla="*/ 3274197 w 12192000"/>
              <a:gd name="connsiteY215" fmla="*/ 6858000 h 6858000"/>
              <a:gd name="connsiteX216" fmla="*/ 7077748 w 12192000"/>
              <a:gd name="connsiteY216" fmla="*/ 0 h 6858000"/>
              <a:gd name="connsiteX217" fmla="*/ 7107620 w 12192000"/>
              <a:gd name="connsiteY217" fmla="*/ 0 h 6858000"/>
              <a:gd name="connsiteX218" fmla="*/ 3135260 w 12192000"/>
              <a:gd name="connsiteY218" fmla="*/ 6858000 h 6858000"/>
              <a:gd name="connsiteX219" fmla="*/ 3105388 w 12192000"/>
              <a:gd name="connsiteY219" fmla="*/ 6858000 h 6858000"/>
              <a:gd name="connsiteX220" fmla="*/ 6908939 w 12192000"/>
              <a:gd name="connsiteY220" fmla="*/ 0 h 6858000"/>
              <a:gd name="connsiteX221" fmla="*/ 6938811 w 12192000"/>
              <a:gd name="connsiteY221" fmla="*/ 0 h 6858000"/>
              <a:gd name="connsiteX222" fmla="*/ 2966451 w 12192000"/>
              <a:gd name="connsiteY222" fmla="*/ 6858000 h 6858000"/>
              <a:gd name="connsiteX223" fmla="*/ 2936578 w 12192000"/>
              <a:gd name="connsiteY223" fmla="*/ 6858000 h 6858000"/>
              <a:gd name="connsiteX224" fmla="*/ 6741404 w 12192000"/>
              <a:gd name="connsiteY224" fmla="*/ 0 h 6858000"/>
              <a:gd name="connsiteX225" fmla="*/ 6771301 w 12192000"/>
              <a:gd name="connsiteY225" fmla="*/ 0 h 6858000"/>
              <a:gd name="connsiteX226" fmla="*/ 2798982 w 12192000"/>
              <a:gd name="connsiteY226" fmla="*/ 6858000 h 6858000"/>
              <a:gd name="connsiteX227" fmla="*/ 2767788 w 12192000"/>
              <a:gd name="connsiteY227" fmla="*/ 6858000 h 6858000"/>
              <a:gd name="connsiteX228" fmla="*/ 6571276 w 12192000"/>
              <a:gd name="connsiteY228" fmla="*/ 0 h 6858000"/>
              <a:gd name="connsiteX229" fmla="*/ 6602476 w 12192000"/>
              <a:gd name="connsiteY229" fmla="*/ 0 h 6858000"/>
              <a:gd name="connsiteX230" fmla="*/ 2628861 w 12192000"/>
              <a:gd name="connsiteY230" fmla="*/ 6858000 h 6858000"/>
              <a:gd name="connsiteX231" fmla="*/ 2598959 w 12192000"/>
              <a:gd name="connsiteY231" fmla="*/ 6858000 h 6858000"/>
              <a:gd name="connsiteX232" fmla="*/ 6415496 w 12192000"/>
              <a:gd name="connsiteY232" fmla="*/ 0 h 6858000"/>
              <a:gd name="connsiteX233" fmla="*/ 6445368 w 12192000"/>
              <a:gd name="connsiteY233" fmla="*/ 0 h 6858000"/>
              <a:gd name="connsiteX234" fmla="*/ 2473008 w 12192000"/>
              <a:gd name="connsiteY234" fmla="*/ 6858000 h 6858000"/>
              <a:gd name="connsiteX235" fmla="*/ 2443136 w 12192000"/>
              <a:gd name="connsiteY235" fmla="*/ 6858000 h 6858000"/>
              <a:gd name="connsiteX236" fmla="*/ 6246687 w 12192000"/>
              <a:gd name="connsiteY236" fmla="*/ 0 h 6858000"/>
              <a:gd name="connsiteX237" fmla="*/ 6276559 w 12192000"/>
              <a:gd name="connsiteY237" fmla="*/ 0 h 6858000"/>
              <a:gd name="connsiteX238" fmla="*/ 2304199 w 12192000"/>
              <a:gd name="connsiteY238" fmla="*/ 6858000 h 6858000"/>
              <a:gd name="connsiteX239" fmla="*/ 2274327 w 12192000"/>
              <a:gd name="connsiteY239" fmla="*/ 6858000 h 6858000"/>
              <a:gd name="connsiteX240" fmla="*/ 6077878 w 12192000"/>
              <a:gd name="connsiteY240" fmla="*/ 0 h 6858000"/>
              <a:gd name="connsiteX241" fmla="*/ 6107750 w 12192000"/>
              <a:gd name="connsiteY241" fmla="*/ 0 h 6858000"/>
              <a:gd name="connsiteX242" fmla="*/ 2135390 w 12192000"/>
              <a:gd name="connsiteY242" fmla="*/ 6858000 h 6858000"/>
              <a:gd name="connsiteX243" fmla="*/ 2105518 w 12192000"/>
              <a:gd name="connsiteY243" fmla="*/ 6858000 h 6858000"/>
              <a:gd name="connsiteX244" fmla="*/ 5910342 w 12192000"/>
              <a:gd name="connsiteY244" fmla="*/ 0 h 6858000"/>
              <a:gd name="connsiteX245" fmla="*/ 5940240 w 12192000"/>
              <a:gd name="connsiteY245" fmla="*/ 0 h 6858000"/>
              <a:gd name="connsiteX246" fmla="*/ 1967922 w 12192000"/>
              <a:gd name="connsiteY246" fmla="*/ 6858000 h 6858000"/>
              <a:gd name="connsiteX247" fmla="*/ 1936727 w 12192000"/>
              <a:gd name="connsiteY247" fmla="*/ 6858000 h 6858000"/>
              <a:gd name="connsiteX248" fmla="*/ 5740218 w 12192000"/>
              <a:gd name="connsiteY248" fmla="*/ 0 h 6858000"/>
              <a:gd name="connsiteX249" fmla="*/ 5771416 w 12192000"/>
              <a:gd name="connsiteY249" fmla="*/ 0 h 6858000"/>
              <a:gd name="connsiteX250" fmla="*/ 1797800 w 12192000"/>
              <a:gd name="connsiteY250" fmla="*/ 6858000 h 6858000"/>
              <a:gd name="connsiteX251" fmla="*/ 1767899 w 12192000"/>
              <a:gd name="connsiteY251" fmla="*/ 6858000 h 6858000"/>
              <a:gd name="connsiteX252" fmla="*/ 5571452 w 12192000"/>
              <a:gd name="connsiteY252" fmla="*/ 0 h 6858000"/>
              <a:gd name="connsiteX253" fmla="*/ 5601324 w 12192000"/>
              <a:gd name="connsiteY253" fmla="*/ 0 h 6858000"/>
              <a:gd name="connsiteX254" fmla="*/ 1628963 w 12192000"/>
              <a:gd name="connsiteY254" fmla="*/ 6858000 h 6858000"/>
              <a:gd name="connsiteX255" fmla="*/ 1599090 w 12192000"/>
              <a:gd name="connsiteY255" fmla="*/ 6858000 h 6858000"/>
              <a:gd name="connsiteX256" fmla="*/ 5415628 w 12192000"/>
              <a:gd name="connsiteY256" fmla="*/ 0 h 6858000"/>
              <a:gd name="connsiteX257" fmla="*/ 5445500 w 12192000"/>
              <a:gd name="connsiteY257" fmla="*/ 0 h 6858000"/>
              <a:gd name="connsiteX258" fmla="*/ 1473139 w 12192000"/>
              <a:gd name="connsiteY258" fmla="*/ 6858000 h 6858000"/>
              <a:gd name="connsiteX259" fmla="*/ 1443266 w 12192000"/>
              <a:gd name="connsiteY259" fmla="*/ 6858000 h 6858000"/>
              <a:gd name="connsiteX260" fmla="*/ 5246818 w 12192000"/>
              <a:gd name="connsiteY260" fmla="*/ 0 h 6858000"/>
              <a:gd name="connsiteX261" fmla="*/ 5276691 w 12192000"/>
              <a:gd name="connsiteY261" fmla="*/ 0 h 6858000"/>
              <a:gd name="connsiteX262" fmla="*/ 1304329 w 12192000"/>
              <a:gd name="connsiteY262" fmla="*/ 6858000 h 6858000"/>
              <a:gd name="connsiteX263" fmla="*/ 1274457 w 12192000"/>
              <a:gd name="connsiteY263" fmla="*/ 6858000 h 6858000"/>
              <a:gd name="connsiteX264" fmla="*/ 5079283 w 12192000"/>
              <a:gd name="connsiteY264" fmla="*/ 0 h 6858000"/>
              <a:gd name="connsiteX265" fmla="*/ 5109181 w 12192000"/>
              <a:gd name="connsiteY265" fmla="*/ 0 h 6858000"/>
              <a:gd name="connsiteX266" fmla="*/ 1136861 w 12192000"/>
              <a:gd name="connsiteY266" fmla="*/ 6858000 h 6858000"/>
              <a:gd name="connsiteX267" fmla="*/ 1105667 w 12192000"/>
              <a:gd name="connsiteY267" fmla="*/ 6858000 h 6858000"/>
              <a:gd name="connsiteX268" fmla="*/ 4910473 w 12192000"/>
              <a:gd name="connsiteY268" fmla="*/ 0 h 6858000"/>
              <a:gd name="connsiteX269" fmla="*/ 4940355 w 12192000"/>
              <a:gd name="connsiteY269" fmla="*/ 0 h 6858000"/>
              <a:gd name="connsiteX270" fmla="*/ 966739 w 12192000"/>
              <a:gd name="connsiteY270" fmla="*/ 6858000 h 6858000"/>
              <a:gd name="connsiteX271" fmla="*/ 936857 w 12192000"/>
              <a:gd name="connsiteY271" fmla="*/ 6858000 h 6858000"/>
              <a:gd name="connsiteX272" fmla="*/ 4740391 w 12192000"/>
              <a:gd name="connsiteY272" fmla="*/ 0 h 6858000"/>
              <a:gd name="connsiteX273" fmla="*/ 4770263 w 12192000"/>
              <a:gd name="connsiteY273" fmla="*/ 0 h 6858000"/>
              <a:gd name="connsiteX274" fmla="*/ 797902 w 12192000"/>
              <a:gd name="connsiteY274" fmla="*/ 6858000 h 6858000"/>
              <a:gd name="connsiteX275" fmla="*/ 768029 w 12192000"/>
              <a:gd name="connsiteY275" fmla="*/ 6858000 h 6858000"/>
              <a:gd name="connsiteX276" fmla="*/ 4584566 w 12192000"/>
              <a:gd name="connsiteY276" fmla="*/ 0 h 6858000"/>
              <a:gd name="connsiteX277" fmla="*/ 4614439 w 12192000"/>
              <a:gd name="connsiteY277" fmla="*/ 0 h 6858000"/>
              <a:gd name="connsiteX278" fmla="*/ 642078 w 12192000"/>
              <a:gd name="connsiteY278" fmla="*/ 6858000 h 6858000"/>
              <a:gd name="connsiteX279" fmla="*/ 612205 w 12192000"/>
              <a:gd name="connsiteY279" fmla="*/ 6858000 h 6858000"/>
              <a:gd name="connsiteX280" fmla="*/ 4415757 w 12192000"/>
              <a:gd name="connsiteY280" fmla="*/ 0 h 6858000"/>
              <a:gd name="connsiteX281" fmla="*/ 4445630 w 12192000"/>
              <a:gd name="connsiteY281" fmla="*/ 0 h 6858000"/>
              <a:gd name="connsiteX282" fmla="*/ 473269 w 12192000"/>
              <a:gd name="connsiteY282" fmla="*/ 6858000 h 6858000"/>
              <a:gd name="connsiteX283" fmla="*/ 443396 w 12192000"/>
              <a:gd name="connsiteY283" fmla="*/ 6858000 h 6858000"/>
              <a:gd name="connsiteX284" fmla="*/ 4248222 w 12192000"/>
              <a:gd name="connsiteY284" fmla="*/ 0 h 6858000"/>
              <a:gd name="connsiteX285" fmla="*/ 4278120 w 12192000"/>
              <a:gd name="connsiteY285" fmla="*/ 0 h 6858000"/>
              <a:gd name="connsiteX286" fmla="*/ 305800 w 12192000"/>
              <a:gd name="connsiteY286" fmla="*/ 6858000 h 6858000"/>
              <a:gd name="connsiteX287" fmla="*/ 274606 w 12192000"/>
              <a:gd name="connsiteY287" fmla="*/ 6858000 h 6858000"/>
              <a:gd name="connsiteX288" fmla="*/ 4079411 w 12192000"/>
              <a:gd name="connsiteY288" fmla="*/ 0 h 6858000"/>
              <a:gd name="connsiteX289" fmla="*/ 4109294 w 12192000"/>
              <a:gd name="connsiteY289" fmla="*/ 0 h 6858000"/>
              <a:gd name="connsiteX290" fmla="*/ 135678 w 12192000"/>
              <a:gd name="connsiteY290" fmla="*/ 6858000 h 6858000"/>
              <a:gd name="connsiteX291" fmla="*/ 105797 w 12192000"/>
              <a:gd name="connsiteY291" fmla="*/ 6858000 h 6858000"/>
              <a:gd name="connsiteX292" fmla="*/ 3909330 w 12192000"/>
              <a:gd name="connsiteY292" fmla="*/ 0 h 6858000"/>
              <a:gd name="connsiteX293" fmla="*/ 3939202 w 12192000"/>
              <a:gd name="connsiteY293" fmla="*/ 0 h 6858000"/>
              <a:gd name="connsiteX294" fmla="*/ 0 w 12192000"/>
              <a:gd name="connsiteY294" fmla="*/ 6800753 h 6858000"/>
              <a:gd name="connsiteX295" fmla="*/ 0 w 12192000"/>
              <a:gd name="connsiteY295" fmla="*/ 6749181 h 6858000"/>
              <a:gd name="connsiteX296" fmla="*/ 3746981 w 12192000"/>
              <a:gd name="connsiteY296" fmla="*/ 0 h 6858000"/>
              <a:gd name="connsiteX297" fmla="*/ 3776890 w 12192000"/>
              <a:gd name="connsiteY297" fmla="*/ 0 h 6858000"/>
              <a:gd name="connsiteX298" fmla="*/ 0 w 12192000"/>
              <a:gd name="connsiteY298" fmla="*/ 6521505 h 6858000"/>
              <a:gd name="connsiteX299" fmla="*/ 0 w 12192000"/>
              <a:gd name="connsiteY299" fmla="*/ 6469558 h 6858000"/>
              <a:gd name="connsiteX300" fmla="*/ 3580752 w 12192000"/>
              <a:gd name="connsiteY300" fmla="*/ 0 h 6858000"/>
              <a:gd name="connsiteX301" fmla="*/ 3610670 w 12192000"/>
              <a:gd name="connsiteY301" fmla="*/ 0 h 6858000"/>
              <a:gd name="connsiteX302" fmla="*/ 0 w 12192000"/>
              <a:gd name="connsiteY302" fmla="*/ 6233372 h 6858000"/>
              <a:gd name="connsiteX303" fmla="*/ 0 w 12192000"/>
              <a:gd name="connsiteY303" fmla="*/ 6181435 h 6858000"/>
              <a:gd name="connsiteX304" fmla="*/ 3414639 w 12192000"/>
              <a:gd name="connsiteY304" fmla="*/ 0 h 6858000"/>
              <a:gd name="connsiteX305" fmla="*/ 3444458 w 12192000"/>
              <a:gd name="connsiteY305" fmla="*/ 0 h 6858000"/>
              <a:gd name="connsiteX306" fmla="*/ 0 w 12192000"/>
              <a:gd name="connsiteY306" fmla="*/ 5946474 h 6858000"/>
              <a:gd name="connsiteX307" fmla="*/ 0 w 12192000"/>
              <a:gd name="connsiteY307" fmla="*/ 5894444 h 6858000"/>
              <a:gd name="connsiteX308" fmla="*/ 3248312 w 12192000"/>
              <a:gd name="connsiteY308" fmla="*/ 0 h 6858000"/>
              <a:gd name="connsiteX309" fmla="*/ 3278247 w 12192000"/>
              <a:gd name="connsiteY309" fmla="*/ 0 h 6858000"/>
              <a:gd name="connsiteX310" fmla="*/ 0 w 12192000"/>
              <a:gd name="connsiteY310" fmla="*/ 5659578 h 6858000"/>
              <a:gd name="connsiteX311" fmla="*/ 0 w 12192000"/>
              <a:gd name="connsiteY311" fmla="*/ 5607637 h 6858000"/>
              <a:gd name="connsiteX312" fmla="*/ 3080842 w 12192000"/>
              <a:gd name="connsiteY312" fmla="*/ 0 h 6858000"/>
              <a:gd name="connsiteX313" fmla="*/ 3110744 w 12192000"/>
              <a:gd name="connsiteY313" fmla="*/ 0 h 6858000"/>
              <a:gd name="connsiteX314" fmla="*/ 0 w 12192000"/>
              <a:gd name="connsiteY314" fmla="*/ 5371332 h 6858000"/>
              <a:gd name="connsiteX315" fmla="*/ 0 w 12192000"/>
              <a:gd name="connsiteY315" fmla="*/ 5319451 h 6858000"/>
              <a:gd name="connsiteX316" fmla="*/ 2914643 w 12192000"/>
              <a:gd name="connsiteY316" fmla="*/ 0 h 6858000"/>
              <a:gd name="connsiteX317" fmla="*/ 2944532 w 12192000"/>
              <a:gd name="connsiteY317" fmla="*/ 0 h 6858000"/>
              <a:gd name="connsiteX318" fmla="*/ 0 w 12192000"/>
              <a:gd name="connsiteY318" fmla="*/ 5084434 h 6858000"/>
              <a:gd name="connsiteX319" fmla="*/ 0 w 12192000"/>
              <a:gd name="connsiteY319" fmla="*/ 5032588 h 6858000"/>
              <a:gd name="connsiteX320" fmla="*/ 2748458 w 12192000"/>
              <a:gd name="connsiteY320" fmla="*/ 0 h 6858000"/>
              <a:gd name="connsiteX321" fmla="*/ 2778323 w 12192000"/>
              <a:gd name="connsiteY321" fmla="*/ 0 h 6858000"/>
              <a:gd name="connsiteX322" fmla="*/ 0 w 12192000"/>
              <a:gd name="connsiteY322" fmla="*/ 4797531 h 6858000"/>
              <a:gd name="connsiteX323" fmla="*/ 0 w 12192000"/>
              <a:gd name="connsiteY323" fmla="*/ 4745519 h 6858000"/>
              <a:gd name="connsiteX324" fmla="*/ 2582170 w 12192000"/>
              <a:gd name="connsiteY324" fmla="*/ 0 h 6858000"/>
              <a:gd name="connsiteX325" fmla="*/ 2612099 w 12192000"/>
              <a:gd name="connsiteY325" fmla="*/ 0 h 6858000"/>
              <a:gd name="connsiteX326" fmla="*/ 0 w 12192000"/>
              <a:gd name="connsiteY326" fmla="*/ 4509418 h 6858000"/>
              <a:gd name="connsiteX327" fmla="*/ 0 w 12192000"/>
              <a:gd name="connsiteY327" fmla="*/ 4457541 h 6858000"/>
              <a:gd name="connsiteX328" fmla="*/ 2415966 w 12192000"/>
              <a:gd name="connsiteY328" fmla="*/ 0 h 6858000"/>
              <a:gd name="connsiteX329" fmla="*/ 2445887 w 12192000"/>
              <a:gd name="connsiteY329" fmla="*/ 0 h 6858000"/>
              <a:gd name="connsiteX330" fmla="*/ 0 w 12192000"/>
              <a:gd name="connsiteY330" fmla="*/ 4222523 h 6858000"/>
              <a:gd name="connsiteX331" fmla="*/ 0 w 12192000"/>
              <a:gd name="connsiteY331" fmla="*/ 4170674 h 6858000"/>
              <a:gd name="connsiteX332" fmla="*/ 2248486 w 12192000"/>
              <a:gd name="connsiteY332" fmla="*/ 0 h 6858000"/>
              <a:gd name="connsiteX333" fmla="*/ 2278387 w 12192000"/>
              <a:gd name="connsiteY333" fmla="*/ 0 h 6858000"/>
              <a:gd name="connsiteX334" fmla="*/ 0 w 12192000"/>
              <a:gd name="connsiteY334" fmla="*/ 3934257 h 6858000"/>
              <a:gd name="connsiteX335" fmla="*/ 0 w 12192000"/>
              <a:gd name="connsiteY335" fmla="*/ 3883535 h 6858000"/>
              <a:gd name="connsiteX336" fmla="*/ 2082282 w 12192000"/>
              <a:gd name="connsiteY336" fmla="*/ 0 h 6858000"/>
              <a:gd name="connsiteX337" fmla="*/ 2112176 w 12192000"/>
              <a:gd name="connsiteY337" fmla="*/ 0 h 6858000"/>
              <a:gd name="connsiteX338" fmla="*/ 0 w 12192000"/>
              <a:gd name="connsiteY338" fmla="*/ 3647353 h 6858000"/>
              <a:gd name="connsiteX339" fmla="*/ 0 w 12192000"/>
              <a:gd name="connsiteY339" fmla="*/ 3595393 h 6858000"/>
              <a:gd name="connsiteX340" fmla="*/ 1916066 w 12192000"/>
              <a:gd name="connsiteY340" fmla="*/ 0 h 6858000"/>
              <a:gd name="connsiteX341" fmla="*/ 1945965 w 12192000"/>
              <a:gd name="connsiteY341" fmla="*/ 0 h 6858000"/>
              <a:gd name="connsiteX342" fmla="*/ 0 w 12192000"/>
              <a:gd name="connsiteY342" fmla="*/ 3360451 h 6858000"/>
              <a:gd name="connsiteX343" fmla="*/ 0 w 12192000"/>
              <a:gd name="connsiteY343" fmla="*/ 3308507 h 6858000"/>
              <a:gd name="connsiteX344" fmla="*/ 1749876 w 12192000"/>
              <a:gd name="connsiteY344" fmla="*/ 0 h 6858000"/>
              <a:gd name="connsiteX345" fmla="*/ 1779738 w 12192000"/>
              <a:gd name="connsiteY345" fmla="*/ 0 h 6858000"/>
              <a:gd name="connsiteX346" fmla="*/ 0 w 12192000"/>
              <a:gd name="connsiteY346" fmla="*/ 3072371 h 6858000"/>
              <a:gd name="connsiteX347" fmla="*/ 0 w 12192000"/>
              <a:gd name="connsiteY347" fmla="*/ 3020537 h 6858000"/>
              <a:gd name="connsiteX348" fmla="*/ 1583646 w 12192000"/>
              <a:gd name="connsiteY348" fmla="*/ 0 h 6858000"/>
              <a:gd name="connsiteX349" fmla="*/ 1613527 w 12192000"/>
              <a:gd name="connsiteY349" fmla="*/ 0 h 6858000"/>
              <a:gd name="connsiteX350" fmla="*/ 0 w 12192000"/>
              <a:gd name="connsiteY350" fmla="*/ 2785473 h 6858000"/>
              <a:gd name="connsiteX351" fmla="*/ 0 w 12192000"/>
              <a:gd name="connsiteY351" fmla="*/ 2733630 h 6858000"/>
              <a:gd name="connsiteX352" fmla="*/ 1416153 w 12192000"/>
              <a:gd name="connsiteY352" fmla="*/ 0 h 6858000"/>
              <a:gd name="connsiteX353" fmla="*/ 1446053 w 12192000"/>
              <a:gd name="connsiteY353" fmla="*/ 0 h 6858000"/>
              <a:gd name="connsiteX354" fmla="*/ 0 w 12192000"/>
              <a:gd name="connsiteY354" fmla="*/ 2498326 h 6858000"/>
              <a:gd name="connsiteX355" fmla="*/ 0 w 12192000"/>
              <a:gd name="connsiteY355" fmla="*/ 2446439 h 6858000"/>
              <a:gd name="connsiteX356" fmla="*/ 1249929 w 12192000"/>
              <a:gd name="connsiteY356" fmla="*/ 0 h 6858000"/>
              <a:gd name="connsiteX357" fmla="*/ 1279823 w 12192000"/>
              <a:gd name="connsiteY357" fmla="*/ 0 h 6858000"/>
              <a:gd name="connsiteX358" fmla="*/ 0 w 12192000"/>
              <a:gd name="connsiteY358" fmla="*/ 2210264 h 6858000"/>
              <a:gd name="connsiteX359" fmla="*/ 0 w 12192000"/>
              <a:gd name="connsiteY359" fmla="*/ 2158331 h 6858000"/>
              <a:gd name="connsiteX360" fmla="*/ 1083751 w 12192000"/>
              <a:gd name="connsiteY360" fmla="*/ 0 h 6858000"/>
              <a:gd name="connsiteX361" fmla="*/ 1113615 w 12192000"/>
              <a:gd name="connsiteY361" fmla="*/ 0 h 6858000"/>
              <a:gd name="connsiteX362" fmla="*/ 0 w 12192000"/>
              <a:gd name="connsiteY362" fmla="*/ 1923350 h 6858000"/>
              <a:gd name="connsiteX363" fmla="*/ 0 w 12192000"/>
              <a:gd name="connsiteY363" fmla="*/ 1871505 h 6858000"/>
              <a:gd name="connsiteX364" fmla="*/ 917549 w 12192000"/>
              <a:gd name="connsiteY364" fmla="*/ 0 h 6858000"/>
              <a:gd name="connsiteX365" fmla="*/ 947406 w 12192000"/>
              <a:gd name="connsiteY365" fmla="*/ 0 h 6858000"/>
              <a:gd name="connsiteX366" fmla="*/ 0 w 12192000"/>
              <a:gd name="connsiteY366" fmla="*/ 1636427 h 6858000"/>
              <a:gd name="connsiteX367" fmla="*/ 0 w 12192000"/>
              <a:gd name="connsiteY367" fmla="*/ 1584555 h 6858000"/>
              <a:gd name="connsiteX368" fmla="*/ 751309 w 12192000"/>
              <a:gd name="connsiteY368" fmla="*/ 0 h 6858000"/>
              <a:gd name="connsiteX369" fmla="*/ 781164 w 12192000"/>
              <a:gd name="connsiteY369" fmla="*/ 0 h 6858000"/>
              <a:gd name="connsiteX370" fmla="*/ 0 w 12192000"/>
              <a:gd name="connsiteY370" fmla="*/ 1348438 h 6858000"/>
              <a:gd name="connsiteX371" fmla="*/ 0 w 12192000"/>
              <a:gd name="connsiteY371" fmla="*/ 1296594 h 6858000"/>
              <a:gd name="connsiteX372" fmla="*/ 583839 w 12192000"/>
              <a:gd name="connsiteY372" fmla="*/ 0 h 6858000"/>
              <a:gd name="connsiteX373" fmla="*/ 613728 w 12192000"/>
              <a:gd name="connsiteY373" fmla="*/ 0 h 6858000"/>
              <a:gd name="connsiteX374" fmla="*/ 0 w 12192000"/>
              <a:gd name="connsiteY374" fmla="*/ 1061047 h 6858000"/>
              <a:gd name="connsiteX375" fmla="*/ 0 w 12192000"/>
              <a:gd name="connsiteY375" fmla="*/ 1009178 h 6858000"/>
              <a:gd name="connsiteX376" fmla="*/ 417668 w 12192000"/>
              <a:gd name="connsiteY376" fmla="*/ 0 h 6858000"/>
              <a:gd name="connsiteX377" fmla="*/ 447480 w 12192000"/>
              <a:gd name="connsiteY377" fmla="*/ 0 h 6858000"/>
              <a:gd name="connsiteX378" fmla="*/ 0 w 12192000"/>
              <a:gd name="connsiteY378" fmla="*/ 773085 h 6858000"/>
              <a:gd name="connsiteX379" fmla="*/ 0 w 12192000"/>
              <a:gd name="connsiteY379" fmla="*/ 722176 h 6858000"/>
              <a:gd name="connsiteX380" fmla="*/ 251404 w 12192000"/>
              <a:gd name="connsiteY380" fmla="*/ 0 h 6858000"/>
              <a:gd name="connsiteX381" fmla="*/ 281283 w 12192000"/>
              <a:gd name="connsiteY381" fmla="*/ 0 h 6858000"/>
              <a:gd name="connsiteX382" fmla="*/ 0 w 12192000"/>
              <a:gd name="connsiteY382" fmla="*/ 486097 h 6858000"/>
              <a:gd name="connsiteX383" fmla="*/ 0 w 12192000"/>
              <a:gd name="connsiteY383" fmla="*/ 434290 h 6858000"/>
              <a:gd name="connsiteX384" fmla="*/ 85207 w 12192000"/>
              <a:gd name="connsiteY384" fmla="*/ 0 h 6858000"/>
              <a:gd name="connsiteX385" fmla="*/ 115098 w 12192000"/>
              <a:gd name="connsiteY385" fmla="*/ 0 h 6858000"/>
              <a:gd name="connsiteX386" fmla="*/ 0 w 12192000"/>
              <a:gd name="connsiteY386" fmla="*/ 199019 h 6858000"/>
              <a:gd name="connsiteX387" fmla="*/ 0 w 12192000"/>
              <a:gd name="connsiteY387" fmla="*/ 147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</a:cxnLst>
            <a:rect l="l" t="t" r="r" b="b"/>
            <a:pathLst>
              <a:path w="12192000" h="6858000">
                <a:moveTo>
                  <a:pt x="12192000" y="6674887"/>
                </a:moveTo>
                <a:lnTo>
                  <a:pt x="12192000" y="6726630"/>
                </a:lnTo>
                <a:lnTo>
                  <a:pt x="12115866" y="6858000"/>
                </a:lnTo>
                <a:lnTo>
                  <a:pt x="12085956" y="6858000"/>
                </a:lnTo>
                <a:close/>
                <a:moveTo>
                  <a:pt x="12192000" y="6386350"/>
                </a:moveTo>
                <a:lnTo>
                  <a:pt x="12192000" y="6438128"/>
                </a:lnTo>
                <a:lnTo>
                  <a:pt x="11947965" y="6858000"/>
                </a:lnTo>
                <a:lnTo>
                  <a:pt x="11918061" y="6858000"/>
                </a:lnTo>
                <a:close/>
                <a:moveTo>
                  <a:pt x="12192000" y="6096716"/>
                </a:moveTo>
                <a:lnTo>
                  <a:pt x="12192000" y="6148545"/>
                </a:lnTo>
                <a:lnTo>
                  <a:pt x="11780541" y="6858000"/>
                </a:lnTo>
                <a:lnTo>
                  <a:pt x="11750654" y="6858000"/>
                </a:lnTo>
                <a:close/>
                <a:moveTo>
                  <a:pt x="12192000" y="5829076"/>
                </a:moveTo>
                <a:lnTo>
                  <a:pt x="12192000" y="5880943"/>
                </a:lnTo>
                <a:lnTo>
                  <a:pt x="11625476" y="6858000"/>
                </a:lnTo>
                <a:lnTo>
                  <a:pt x="11595575" y="6858000"/>
                </a:lnTo>
                <a:close/>
                <a:moveTo>
                  <a:pt x="12192000" y="5539023"/>
                </a:moveTo>
                <a:lnTo>
                  <a:pt x="12192000" y="5590898"/>
                </a:lnTo>
                <a:lnTo>
                  <a:pt x="11457404" y="6858000"/>
                </a:lnTo>
                <a:lnTo>
                  <a:pt x="11427512" y="6858000"/>
                </a:lnTo>
                <a:close/>
                <a:moveTo>
                  <a:pt x="12192000" y="5249126"/>
                </a:moveTo>
                <a:lnTo>
                  <a:pt x="12192000" y="5301033"/>
                </a:lnTo>
                <a:lnTo>
                  <a:pt x="11290057" y="6858000"/>
                </a:lnTo>
                <a:lnTo>
                  <a:pt x="11260165" y="6858000"/>
                </a:lnTo>
                <a:close/>
                <a:moveTo>
                  <a:pt x="12192000" y="4961040"/>
                </a:moveTo>
                <a:lnTo>
                  <a:pt x="12192000" y="5012892"/>
                </a:lnTo>
                <a:lnTo>
                  <a:pt x="11122030" y="6858000"/>
                </a:lnTo>
                <a:lnTo>
                  <a:pt x="11092170" y="6858000"/>
                </a:lnTo>
                <a:close/>
                <a:moveTo>
                  <a:pt x="12192000" y="4670985"/>
                </a:moveTo>
                <a:lnTo>
                  <a:pt x="12192000" y="4721650"/>
                </a:lnTo>
                <a:lnTo>
                  <a:pt x="10953949" y="6858000"/>
                </a:lnTo>
                <a:lnTo>
                  <a:pt x="10924108" y="6858000"/>
                </a:lnTo>
                <a:close/>
                <a:moveTo>
                  <a:pt x="12192000" y="4390462"/>
                </a:moveTo>
                <a:lnTo>
                  <a:pt x="12192000" y="4442332"/>
                </a:lnTo>
                <a:lnTo>
                  <a:pt x="10792091" y="6858000"/>
                </a:lnTo>
                <a:lnTo>
                  <a:pt x="10762234" y="6858000"/>
                </a:lnTo>
                <a:close/>
                <a:moveTo>
                  <a:pt x="12192000" y="4100386"/>
                </a:moveTo>
                <a:lnTo>
                  <a:pt x="12192000" y="4152238"/>
                </a:lnTo>
                <a:lnTo>
                  <a:pt x="10624074" y="6858000"/>
                </a:lnTo>
                <a:lnTo>
                  <a:pt x="10594178" y="6858000"/>
                </a:lnTo>
                <a:close/>
                <a:moveTo>
                  <a:pt x="12192000" y="3810406"/>
                </a:moveTo>
                <a:lnTo>
                  <a:pt x="12192000" y="3862352"/>
                </a:lnTo>
                <a:lnTo>
                  <a:pt x="10456692" y="6858000"/>
                </a:lnTo>
                <a:lnTo>
                  <a:pt x="10426849" y="6858000"/>
                </a:lnTo>
                <a:close/>
                <a:moveTo>
                  <a:pt x="12192000" y="3522418"/>
                </a:moveTo>
                <a:lnTo>
                  <a:pt x="12192000" y="3574345"/>
                </a:lnTo>
                <a:lnTo>
                  <a:pt x="10288745" y="6858000"/>
                </a:lnTo>
                <a:lnTo>
                  <a:pt x="10258829" y="6858000"/>
                </a:lnTo>
                <a:close/>
                <a:moveTo>
                  <a:pt x="12192000" y="3232346"/>
                </a:moveTo>
                <a:lnTo>
                  <a:pt x="12192000" y="3284284"/>
                </a:lnTo>
                <a:lnTo>
                  <a:pt x="10120677" y="6858000"/>
                </a:lnTo>
                <a:lnTo>
                  <a:pt x="10090771" y="6858000"/>
                </a:lnTo>
                <a:close/>
                <a:moveTo>
                  <a:pt x="12192000" y="2942350"/>
                </a:moveTo>
                <a:lnTo>
                  <a:pt x="12192000" y="2994321"/>
                </a:lnTo>
                <a:lnTo>
                  <a:pt x="9953347" y="6858000"/>
                </a:lnTo>
                <a:lnTo>
                  <a:pt x="9923446" y="6858000"/>
                </a:lnTo>
                <a:close/>
                <a:moveTo>
                  <a:pt x="12192000" y="2674683"/>
                </a:moveTo>
                <a:lnTo>
                  <a:pt x="12192000" y="2726587"/>
                </a:lnTo>
                <a:lnTo>
                  <a:pt x="9798221" y="6858000"/>
                </a:lnTo>
                <a:lnTo>
                  <a:pt x="9768374" y="6858000"/>
                </a:lnTo>
                <a:close/>
                <a:moveTo>
                  <a:pt x="12192000" y="2371625"/>
                </a:moveTo>
                <a:lnTo>
                  <a:pt x="12192000" y="2423468"/>
                </a:lnTo>
                <a:lnTo>
                  <a:pt x="9622713" y="6858000"/>
                </a:lnTo>
                <a:lnTo>
                  <a:pt x="9592797" y="6858000"/>
                </a:lnTo>
                <a:close/>
                <a:moveTo>
                  <a:pt x="12192000" y="2083746"/>
                </a:moveTo>
                <a:lnTo>
                  <a:pt x="12192000" y="2135605"/>
                </a:lnTo>
                <a:lnTo>
                  <a:pt x="9455425" y="6858000"/>
                </a:lnTo>
                <a:lnTo>
                  <a:pt x="9425503" y="6858000"/>
                </a:lnTo>
                <a:close/>
                <a:moveTo>
                  <a:pt x="12192000" y="1793669"/>
                </a:moveTo>
                <a:lnTo>
                  <a:pt x="12192000" y="1845675"/>
                </a:lnTo>
                <a:lnTo>
                  <a:pt x="9287308" y="6858000"/>
                </a:lnTo>
                <a:lnTo>
                  <a:pt x="9257444" y="6858000"/>
                </a:lnTo>
                <a:close/>
                <a:moveTo>
                  <a:pt x="12192000" y="1503595"/>
                </a:moveTo>
                <a:lnTo>
                  <a:pt x="12192000" y="1554215"/>
                </a:lnTo>
                <a:lnTo>
                  <a:pt x="9119294" y="6858000"/>
                </a:lnTo>
                <a:lnTo>
                  <a:pt x="9089386" y="6858000"/>
                </a:lnTo>
                <a:close/>
                <a:moveTo>
                  <a:pt x="12192000" y="1235988"/>
                </a:moveTo>
                <a:lnTo>
                  <a:pt x="12192000" y="1287995"/>
                </a:lnTo>
                <a:lnTo>
                  <a:pt x="8964883" y="6858000"/>
                </a:lnTo>
                <a:lnTo>
                  <a:pt x="8935054" y="6858000"/>
                </a:lnTo>
                <a:close/>
                <a:moveTo>
                  <a:pt x="12192000" y="945910"/>
                </a:moveTo>
                <a:lnTo>
                  <a:pt x="12192000" y="997817"/>
                </a:lnTo>
                <a:lnTo>
                  <a:pt x="8796908" y="6858000"/>
                </a:lnTo>
                <a:lnTo>
                  <a:pt x="8766996" y="6858000"/>
                </a:lnTo>
                <a:close/>
                <a:moveTo>
                  <a:pt x="12192000" y="657984"/>
                </a:moveTo>
                <a:lnTo>
                  <a:pt x="12192000" y="708673"/>
                </a:lnTo>
                <a:lnTo>
                  <a:pt x="8628835" y="6858000"/>
                </a:lnTo>
                <a:lnTo>
                  <a:pt x="8598960" y="6858000"/>
                </a:lnTo>
                <a:close/>
                <a:moveTo>
                  <a:pt x="12192000" y="354979"/>
                </a:moveTo>
                <a:lnTo>
                  <a:pt x="12192000" y="406900"/>
                </a:lnTo>
                <a:lnTo>
                  <a:pt x="8454032" y="6858000"/>
                </a:lnTo>
                <a:lnTo>
                  <a:pt x="8424123" y="6858000"/>
                </a:lnTo>
                <a:close/>
                <a:moveTo>
                  <a:pt x="12192000" y="70644"/>
                </a:moveTo>
                <a:lnTo>
                  <a:pt x="12192000" y="122216"/>
                </a:lnTo>
                <a:lnTo>
                  <a:pt x="8290433" y="6858000"/>
                </a:lnTo>
                <a:lnTo>
                  <a:pt x="8260561" y="6858000"/>
                </a:lnTo>
                <a:close/>
                <a:moveTo>
                  <a:pt x="12064108" y="0"/>
                </a:moveTo>
                <a:lnTo>
                  <a:pt x="12093980" y="0"/>
                </a:lnTo>
                <a:lnTo>
                  <a:pt x="8121624" y="6858000"/>
                </a:lnTo>
                <a:lnTo>
                  <a:pt x="8091752" y="6858000"/>
                </a:lnTo>
                <a:close/>
                <a:moveTo>
                  <a:pt x="11908282" y="0"/>
                </a:moveTo>
                <a:lnTo>
                  <a:pt x="11938154" y="0"/>
                </a:lnTo>
                <a:lnTo>
                  <a:pt x="7965800" y="6858000"/>
                </a:lnTo>
                <a:lnTo>
                  <a:pt x="7935927" y="6858000"/>
                </a:lnTo>
                <a:close/>
                <a:moveTo>
                  <a:pt x="11740748" y="0"/>
                </a:moveTo>
                <a:lnTo>
                  <a:pt x="11770630" y="0"/>
                </a:lnTo>
                <a:lnTo>
                  <a:pt x="7797020" y="6858000"/>
                </a:lnTo>
                <a:lnTo>
                  <a:pt x="7767137" y="6858000"/>
                </a:lnTo>
                <a:close/>
                <a:moveTo>
                  <a:pt x="11570622" y="0"/>
                </a:moveTo>
                <a:lnTo>
                  <a:pt x="11601820" y="0"/>
                </a:lnTo>
                <a:lnTo>
                  <a:pt x="7628210" y="6858000"/>
                </a:lnTo>
                <a:lnTo>
                  <a:pt x="7598308" y="6858000"/>
                </a:lnTo>
                <a:close/>
                <a:moveTo>
                  <a:pt x="11401857" y="0"/>
                </a:moveTo>
                <a:lnTo>
                  <a:pt x="11431730" y="0"/>
                </a:lnTo>
                <a:lnTo>
                  <a:pt x="7459373" y="6858000"/>
                </a:lnTo>
                <a:lnTo>
                  <a:pt x="7429500" y="6858000"/>
                </a:lnTo>
                <a:close/>
                <a:moveTo>
                  <a:pt x="11233046" y="0"/>
                </a:moveTo>
                <a:lnTo>
                  <a:pt x="11262919" y="0"/>
                </a:lnTo>
                <a:lnTo>
                  <a:pt x="7290563" y="6858000"/>
                </a:lnTo>
                <a:lnTo>
                  <a:pt x="7260691" y="6858000"/>
                </a:lnTo>
                <a:close/>
                <a:moveTo>
                  <a:pt x="11077222" y="0"/>
                </a:moveTo>
                <a:lnTo>
                  <a:pt x="11107095" y="0"/>
                </a:lnTo>
                <a:lnTo>
                  <a:pt x="7134739" y="6858000"/>
                </a:lnTo>
                <a:lnTo>
                  <a:pt x="7104867" y="6858000"/>
                </a:lnTo>
                <a:close/>
                <a:moveTo>
                  <a:pt x="10909687" y="0"/>
                </a:moveTo>
                <a:lnTo>
                  <a:pt x="10939569" y="0"/>
                </a:lnTo>
                <a:lnTo>
                  <a:pt x="6965959" y="6858000"/>
                </a:lnTo>
                <a:lnTo>
                  <a:pt x="6936076" y="6858000"/>
                </a:lnTo>
                <a:close/>
                <a:moveTo>
                  <a:pt x="10739567" y="0"/>
                </a:moveTo>
                <a:lnTo>
                  <a:pt x="10770766" y="0"/>
                </a:lnTo>
                <a:lnTo>
                  <a:pt x="6797150" y="6858000"/>
                </a:lnTo>
                <a:lnTo>
                  <a:pt x="6767248" y="6858000"/>
                </a:lnTo>
                <a:close/>
                <a:moveTo>
                  <a:pt x="10570795" y="0"/>
                </a:moveTo>
                <a:lnTo>
                  <a:pt x="10600667" y="0"/>
                </a:lnTo>
                <a:lnTo>
                  <a:pt x="6628312" y="6858000"/>
                </a:lnTo>
                <a:lnTo>
                  <a:pt x="6598439" y="6858000"/>
                </a:lnTo>
                <a:close/>
                <a:moveTo>
                  <a:pt x="10401987" y="0"/>
                </a:moveTo>
                <a:lnTo>
                  <a:pt x="10431860" y="0"/>
                </a:lnTo>
                <a:lnTo>
                  <a:pt x="6459503" y="6858000"/>
                </a:lnTo>
                <a:lnTo>
                  <a:pt x="6429630" y="6858000"/>
                </a:lnTo>
                <a:close/>
                <a:moveTo>
                  <a:pt x="10233176" y="0"/>
                </a:moveTo>
                <a:lnTo>
                  <a:pt x="10263049" y="0"/>
                </a:lnTo>
                <a:lnTo>
                  <a:pt x="6290693" y="6858000"/>
                </a:lnTo>
                <a:lnTo>
                  <a:pt x="6260821" y="6858000"/>
                </a:lnTo>
                <a:close/>
                <a:moveTo>
                  <a:pt x="10078627" y="0"/>
                </a:moveTo>
                <a:lnTo>
                  <a:pt x="10108524" y="0"/>
                </a:lnTo>
                <a:lnTo>
                  <a:pt x="6136210" y="6858000"/>
                </a:lnTo>
                <a:lnTo>
                  <a:pt x="6105016" y="6858000"/>
                </a:lnTo>
                <a:close/>
                <a:moveTo>
                  <a:pt x="9908501" y="0"/>
                </a:moveTo>
                <a:lnTo>
                  <a:pt x="9939700" y="0"/>
                </a:lnTo>
                <a:lnTo>
                  <a:pt x="5966089" y="6858000"/>
                </a:lnTo>
                <a:lnTo>
                  <a:pt x="5936188" y="6858000"/>
                </a:lnTo>
                <a:close/>
                <a:moveTo>
                  <a:pt x="9739735" y="0"/>
                </a:moveTo>
                <a:lnTo>
                  <a:pt x="9769607" y="0"/>
                </a:lnTo>
                <a:lnTo>
                  <a:pt x="5797251" y="6858000"/>
                </a:lnTo>
                <a:lnTo>
                  <a:pt x="5767379" y="6858000"/>
                </a:lnTo>
                <a:close/>
                <a:moveTo>
                  <a:pt x="9570926" y="0"/>
                </a:moveTo>
                <a:lnTo>
                  <a:pt x="9600798" y="0"/>
                </a:lnTo>
                <a:lnTo>
                  <a:pt x="5628442" y="6858000"/>
                </a:lnTo>
                <a:lnTo>
                  <a:pt x="5598570" y="6858000"/>
                </a:lnTo>
                <a:close/>
                <a:moveTo>
                  <a:pt x="9402116" y="0"/>
                </a:moveTo>
                <a:lnTo>
                  <a:pt x="9431989" y="0"/>
                </a:lnTo>
                <a:lnTo>
                  <a:pt x="5459633" y="6858000"/>
                </a:lnTo>
                <a:lnTo>
                  <a:pt x="5429760" y="6858000"/>
                </a:lnTo>
                <a:close/>
                <a:moveTo>
                  <a:pt x="9234581" y="0"/>
                </a:moveTo>
                <a:lnTo>
                  <a:pt x="9264478" y="0"/>
                </a:lnTo>
                <a:lnTo>
                  <a:pt x="5292165" y="6858000"/>
                </a:lnTo>
                <a:lnTo>
                  <a:pt x="5260970" y="6858000"/>
                </a:lnTo>
                <a:close/>
                <a:moveTo>
                  <a:pt x="9077441" y="0"/>
                </a:moveTo>
                <a:lnTo>
                  <a:pt x="9108639" y="0"/>
                </a:lnTo>
                <a:lnTo>
                  <a:pt x="5135028" y="6858000"/>
                </a:lnTo>
                <a:lnTo>
                  <a:pt x="5105127" y="6858000"/>
                </a:lnTo>
                <a:close/>
                <a:moveTo>
                  <a:pt x="8908674" y="0"/>
                </a:moveTo>
                <a:lnTo>
                  <a:pt x="8938546" y="0"/>
                </a:lnTo>
                <a:lnTo>
                  <a:pt x="4966191" y="6858000"/>
                </a:lnTo>
                <a:lnTo>
                  <a:pt x="4936318" y="6858000"/>
                </a:lnTo>
                <a:close/>
                <a:moveTo>
                  <a:pt x="8739864" y="0"/>
                </a:moveTo>
                <a:lnTo>
                  <a:pt x="8769737" y="0"/>
                </a:lnTo>
                <a:lnTo>
                  <a:pt x="4797381" y="6858000"/>
                </a:lnTo>
                <a:lnTo>
                  <a:pt x="4767509" y="6858000"/>
                </a:lnTo>
                <a:close/>
                <a:moveTo>
                  <a:pt x="8571056" y="0"/>
                </a:moveTo>
                <a:lnTo>
                  <a:pt x="8600928" y="0"/>
                </a:lnTo>
                <a:lnTo>
                  <a:pt x="4628572" y="6858000"/>
                </a:lnTo>
                <a:lnTo>
                  <a:pt x="4598700" y="6858000"/>
                </a:lnTo>
                <a:close/>
                <a:moveTo>
                  <a:pt x="8403521" y="0"/>
                </a:moveTo>
                <a:lnTo>
                  <a:pt x="8433418" y="0"/>
                </a:lnTo>
                <a:lnTo>
                  <a:pt x="4461104" y="6858000"/>
                </a:lnTo>
                <a:lnTo>
                  <a:pt x="4429909" y="6858000"/>
                </a:lnTo>
                <a:close/>
                <a:moveTo>
                  <a:pt x="8246381" y="0"/>
                </a:moveTo>
                <a:lnTo>
                  <a:pt x="8277579" y="0"/>
                </a:lnTo>
                <a:lnTo>
                  <a:pt x="4303967" y="6858000"/>
                </a:lnTo>
                <a:lnTo>
                  <a:pt x="4274066" y="6858000"/>
                </a:lnTo>
                <a:close/>
                <a:moveTo>
                  <a:pt x="8077614" y="0"/>
                </a:moveTo>
                <a:lnTo>
                  <a:pt x="8107486" y="0"/>
                </a:lnTo>
                <a:lnTo>
                  <a:pt x="4135130" y="6858000"/>
                </a:lnTo>
                <a:lnTo>
                  <a:pt x="4105258" y="6858000"/>
                </a:lnTo>
                <a:close/>
                <a:moveTo>
                  <a:pt x="7908808" y="0"/>
                </a:moveTo>
                <a:lnTo>
                  <a:pt x="7938680" y="0"/>
                </a:lnTo>
                <a:lnTo>
                  <a:pt x="3966321" y="6858000"/>
                </a:lnTo>
                <a:lnTo>
                  <a:pt x="3936448" y="6858000"/>
                </a:lnTo>
                <a:close/>
                <a:moveTo>
                  <a:pt x="7739999" y="0"/>
                </a:moveTo>
                <a:lnTo>
                  <a:pt x="7769872" y="0"/>
                </a:lnTo>
                <a:lnTo>
                  <a:pt x="3797511" y="6858000"/>
                </a:lnTo>
                <a:lnTo>
                  <a:pt x="3767639" y="6858000"/>
                </a:lnTo>
                <a:close/>
                <a:moveTo>
                  <a:pt x="7572465" y="0"/>
                </a:moveTo>
                <a:lnTo>
                  <a:pt x="7602362" y="0"/>
                </a:lnTo>
                <a:lnTo>
                  <a:pt x="3630043" y="6858000"/>
                </a:lnTo>
                <a:lnTo>
                  <a:pt x="3598849" y="6858000"/>
                </a:lnTo>
                <a:close/>
                <a:moveTo>
                  <a:pt x="7402339" y="0"/>
                </a:moveTo>
                <a:lnTo>
                  <a:pt x="7433537" y="0"/>
                </a:lnTo>
                <a:lnTo>
                  <a:pt x="3459921" y="6858000"/>
                </a:lnTo>
                <a:lnTo>
                  <a:pt x="3430020" y="6858000"/>
                </a:lnTo>
                <a:close/>
                <a:moveTo>
                  <a:pt x="7246557" y="0"/>
                </a:moveTo>
                <a:lnTo>
                  <a:pt x="7276430" y="0"/>
                </a:lnTo>
                <a:lnTo>
                  <a:pt x="3304069" y="6858000"/>
                </a:lnTo>
                <a:lnTo>
                  <a:pt x="3274197" y="6858000"/>
                </a:lnTo>
                <a:close/>
                <a:moveTo>
                  <a:pt x="7077748" y="0"/>
                </a:moveTo>
                <a:lnTo>
                  <a:pt x="7107620" y="0"/>
                </a:lnTo>
                <a:lnTo>
                  <a:pt x="3135260" y="6858000"/>
                </a:lnTo>
                <a:lnTo>
                  <a:pt x="3105388" y="6858000"/>
                </a:lnTo>
                <a:close/>
                <a:moveTo>
                  <a:pt x="6908939" y="0"/>
                </a:moveTo>
                <a:lnTo>
                  <a:pt x="6938811" y="0"/>
                </a:lnTo>
                <a:lnTo>
                  <a:pt x="2966451" y="6858000"/>
                </a:lnTo>
                <a:lnTo>
                  <a:pt x="2936578" y="6858000"/>
                </a:lnTo>
                <a:close/>
                <a:moveTo>
                  <a:pt x="6741404" y="0"/>
                </a:moveTo>
                <a:lnTo>
                  <a:pt x="6771301" y="0"/>
                </a:lnTo>
                <a:lnTo>
                  <a:pt x="2798982" y="6858000"/>
                </a:lnTo>
                <a:lnTo>
                  <a:pt x="2767788" y="6858000"/>
                </a:lnTo>
                <a:close/>
                <a:moveTo>
                  <a:pt x="6571276" y="0"/>
                </a:moveTo>
                <a:lnTo>
                  <a:pt x="6602476" y="0"/>
                </a:lnTo>
                <a:lnTo>
                  <a:pt x="2628861" y="6858000"/>
                </a:lnTo>
                <a:lnTo>
                  <a:pt x="2598959" y="6858000"/>
                </a:lnTo>
                <a:close/>
                <a:moveTo>
                  <a:pt x="6415496" y="0"/>
                </a:moveTo>
                <a:lnTo>
                  <a:pt x="6445368" y="0"/>
                </a:lnTo>
                <a:lnTo>
                  <a:pt x="2473008" y="6858000"/>
                </a:lnTo>
                <a:lnTo>
                  <a:pt x="2443136" y="6858000"/>
                </a:lnTo>
                <a:close/>
                <a:moveTo>
                  <a:pt x="6246687" y="0"/>
                </a:moveTo>
                <a:lnTo>
                  <a:pt x="6276559" y="0"/>
                </a:lnTo>
                <a:lnTo>
                  <a:pt x="2304199" y="6858000"/>
                </a:lnTo>
                <a:lnTo>
                  <a:pt x="2274327" y="6858000"/>
                </a:lnTo>
                <a:close/>
                <a:moveTo>
                  <a:pt x="6077878" y="0"/>
                </a:moveTo>
                <a:lnTo>
                  <a:pt x="6107750" y="0"/>
                </a:lnTo>
                <a:lnTo>
                  <a:pt x="2135390" y="6858000"/>
                </a:lnTo>
                <a:lnTo>
                  <a:pt x="2105518" y="6858000"/>
                </a:lnTo>
                <a:close/>
                <a:moveTo>
                  <a:pt x="5910342" y="0"/>
                </a:moveTo>
                <a:lnTo>
                  <a:pt x="5940240" y="0"/>
                </a:lnTo>
                <a:lnTo>
                  <a:pt x="1967922" y="6858000"/>
                </a:lnTo>
                <a:lnTo>
                  <a:pt x="1936727" y="6858000"/>
                </a:lnTo>
                <a:close/>
                <a:moveTo>
                  <a:pt x="5740218" y="0"/>
                </a:moveTo>
                <a:lnTo>
                  <a:pt x="5771416" y="0"/>
                </a:lnTo>
                <a:lnTo>
                  <a:pt x="1797800" y="6858000"/>
                </a:lnTo>
                <a:lnTo>
                  <a:pt x="1767899" y="6858000"/>
                </a:lnTo>
                <a:close/>
                <a:moveTo>
                  <a:pt x="5571452" y="0"/>
                </a:moveTo>
                <a:lnTo>
                  <a:pt x="5601324" y="0"/>
                </a:lnTo>
                <a:lnTo>
                  <a:pt x="1628963" y="6858000"/>
                </a:lnTo>
                <a:lnTo>
                  <a:pt x="1599090" y="6858000"/>
                </a:lnTo>
                <a:close/>
                <a:moveTo>
                  <a:pt x="5415628" y="0"/>
                </a:moveTo>
                <a:lnTo>
                  <a:pt x="5445500" y="0"/>
                </a:lnTo>
                <a:lnTo>
                  <a:pt x="1473139" y="6858000"/>
                </a:lnTo>
                <a:lnTo>
                  <a:pt x="1443266" y="6858000"/>
                </a:lnTo>
                <a:close/>
                <a:moveTo>
                  <a:pt x="5246818" y="0"/>
                </a:moveTo>
                <a:lnTo>
                  <a:pt x="5276691" y="0"/>
                </a:lnTo>
                <a:lnTo>
                  <a:pt x="1304329" y="6858000"/>
                </a:lnTo>
                <a:lnTo>
                  <a:pt x="1274457" y="6858000"/>
                </a:lnTo>
                <a:close/>
                <a:moveTo>
                  <a:pt x="5079283" y="0"/>
                </a:moveTo>
                <a:lnTo>
                  <a:pt x="5109181" y="0"/>
                </a:lnTo>
                <a:lnTo>
                  <a:pt x="1136861" y="6858000"/>
                </a:lnTo>
                <a:lnTo>
                  <a:pt x="1105667" y="6858000"/>
                </a:lnTo>
                <a:close/>
                <a:moveTo>
                  <a:pt x="4910473" y="0"/>
                </a:moveTo>
                <a:lnTo>
                  <a:pt x="4940355" y="0"/>
                </a:lnTo>
                <a:lnTo>
                  <a:pt x="966739" y="6858000"/>
                </a:lnTo>
                <a:lnTo>
                  <a:pt x="936857" y="6858000"/>
                </a:lnTo>
                <a:close/>
                <a:moveTo>
                  <a:pt x="4740391" y="0"/>
                </a:moveTo>
                <a:lnTo>
                  <a:pt x="4770263" y="0"/>
                </a:lnTo>
                <a:lnTo>
                  <a:pt x="797902" y="6858000"/>
                </a:lnTo>
                <a:lnTo>
                  <a:pt x="768029" y="6858000"/>
                </a:lnTo>
                <a:close/>
                <a:moveTo>
                  <a:pt x="4584566" y="0"/>
                </a:moveTo>
                <a:lnTo>
                  <a:pt x="4614439" y="0"/>
                </a:lnTo>
                <a:lnTo>
                  <a:pt x="642078" y="6858000"/>
                </a:lnTo>
                <a:lnTo>
                  <a:pt x="612205" y="6858000"/>
                </a:lnTo>
                <a:close/>
                <a:moveTo>
                  <a:pt x="4415757" y="0"/>
                </a:moveTo>
                <a:lnTo>
                  <a:pt x="4445630" y="0"/>
                </a:lnTo>
                <a:lnTo>
                  <a:pt x="473269" y="6858000"/>
                </a:lnTo>
                <a:lnTo>
                  <a:pt x="443396" y="6858000"/>
                </a:lnTo>
                <a:close/>
                <a:moveTo>
                  <a:pt x="4248222" y="0"/>
                </a:moveTo>
                <a:lnTo>
                  <a:pt x="4278120" y="0"/>
                </a:lnTo>
                <a:lnTo>
                  <a:pt x="305800" y="6858000"/>
                </a:lnTo>
                <a:lnTo>
                  <a:pt x="274606" y="6858000"/>
                </a:lnTo>
                <a:close/>
                <a:moveTo>
                  <a:pt x="4079411" y="0"/>
                </a:moveTo>
                <a:lnTo>
                  <a:pt x="4109294" y="0"/>
                </a:lnTo>
                <a:lnTo>
                  <a:pt x="135678" y="6858000"/>
                </a:lnTo>
                <a:lnTo>
                  <a:pt x="105797" y="6858000"/>
                </a:lnTo>
                <a:close/>
                <a:moveTo>
                  <a:pt x="3909330" y="0"/>
                </a:moveTo>
                <a:lnTo>
                  <a:pt x="3939202" y="0"/>
                </a:lnTo>
                <a:lnTo>
                  <a:pt x="0" y="6800753"/>
                </a:lnTo>
                <a:lnTo>
                  <a:pt x="0" y="6749181"/>
                </a:lnTo>
                <a:close/>
                <a:moveTo>
                  <a:pt x="3746981" y="0"/>
                </a:moveTo>
                <a:lnTo>
                  <a:pt x="3776890" y="0"/>
                </a:lnTo>
                <a:lnTo>
                  <a:pt x="0" y="6521505"/>
                </a:lnTo>
                <a:lnTo>
                  <a:pt x="0" y="6469558"/>
                </a:lnTo>
                <a:close/>
                <a:moveTo>
                  <a:pt x="3580752" y="0"/>
                </a:moveTo>
                <a:lnTo>
                  <a:pt x="3610670" y="0"/>
                </a:lnTo>
                <a:lnTo>
                  <a:pt x="0" y="6233372"/>
                </a:lnTo>
                <a:lnTo>
                  <a:pt x="0" y="6181435"/>
                </a:lnTo>
                <a:close/>
                <a:moveTo>
                  <a:pt x="3414639" y="0"/>
                </a:moveTo>
                <a:lnTo>
                  <a:pt x="3444458" y="0"/>
                </a:lnTo>
                <a:lnTo>
                  <a:pt x="0" y="5946474"/>
                </a:lnTo>
                <a:lnTo>
                  <a:pt x="0" y="5894444"/>
                </a:lnTo>
                <a:close/>
                <a:moveTo>
                  <a:pt x="3248312" y="0"/>
                </a:moveTo>
                <a:lnTo>
                  <a:pt x="3278247" y="0"/>
                </a:lnTo>
                <a:lnTo>
                  <a:pt x="0" y="5659578"/>
                </a:lnTo>
                <a:lnTo>
                  <a:pt x="0" y="5607637"/>
                </a:lnTo>
                <a:close/>
                <a:moveTo>
                  <a:pt x="3080842" y="0"/>
                </a:moveTo>
                <a:lnTo>
                  <a:pt x="3110744" y="0"/>
                </a:lnTo>
                <a:lnTo>
                  <a:pt x="0" y="5371332"/>
                </a:lnTo>
                <a:lnTo>
                  <a:pt x="0" y="5319451"/>
                </a:lnTo>
                <a:close/>
                <a:moveTo>
                  <a:pt x="2914643" y="0"/>
                </a:moveTo>
                <a:lnTo>
                  <a:pt x="2944532" y="0"/>
                </a:lnTo>
                <a:lnTo>
                  <a:pt x="0" y="5084434"/>
                </a:lnTo>
                <a:lnTo>
                  <a:pt x="0" y="5032588"/>
                </a:lnTo>
                <a:close/>
                <a:moveTo>
                  <a:pt x="2748458" y="0"/>
                </a:moveTo>
                <a:lnTo>
                  <a:pt x="2778323" y="0"/>
                </a:lnTo>
                <a:lnTo>
                  <a:pt x="0" y="4797531"/>
                </a:lnTo>
                <a:lnTo>
                  <a:pt x="0" y="4745519"/>
                </a:lnTo>
                <a:close/>
                <a:moveTo>
                  <a:pt x="2582170" y="0"/>
                </a:moveTo>
                <a:lnTo>
                  <a:pt x="2612099" y="0"/>
                </a:lnTo>
                <a:lnTo>
                  <a:pt x="0" y="4509418"/>
                </a:lnTo>
                <a:lnTo>
                  <a:pt x="0" y="4457541"/>
                </a:lnTo>
                <a:close/>
                <a:moveTo>
                  <a:pt x="2415966" y="0"/>
                </a:moveTo>
                <a:lnTo>
                  <a:pt x="2445887" y="0"/>
                </a:lnTo>
                <a:lnTo>
                  <a:pt x="0" y="4222523"/>
                </a:lnTo>
                <a:lnTo>
                  <a:pt x="0" y="4170674"/>
                </a:lnTo>
                <a:close/>
                <a:moveTo>
                  <a:pt x="2248486" y="0"/>
                </a:moveTo>
                <a:lnTo>
                  <a:pt x="2278387" y="0"/>
                </a:lnTo>
                <a:lnTo>
                  <a:pt x="0" y="3934257"/>
                </a:lnTo>
                <a:lnTo>
                  <a:pt x="0" y="3883535"/>
                </a:lnTo>
                <a:close/>
                <a:moveTo>
                  <a:pt x="2082282" y="0"/>
                </a:moveTo>
                <a:lnTo>
                  <a:pt x="2112176" y="0"/>
                </a:lnTo>
                <a:lnTo>
                  <a:pt x="0" y="3647353"/>
                </a:lnTo>
                <a:lnTo>
                  <a:pt x="0" y="3595393"/>
                </a:lnTo>
                <a:close/>
                <a:moveTo>
                  <a:pt x="1916066" y="0"/>
                </a:moveTo>
                <a:lnTo>
                  <a:pt x="1945965" y="0"/>
                </a:lnTo>
                <a:lnTo>
                  <a:pt x="0" y="3360451"/>
                </a:lnTo>
                <a:lnTo>
                  <a:pt x="0" y="3308507"/>
                </a:lnTo>
                <a:close/>
                <a:moveTo>
                  <a:pt x="1749876" y="0"/>
                </a:moveTo>
                <a:lnTo>
                  <a:pt x="1779738" y="0"/>
                </a:lnTo>
                <a:lnTo>
                  <a:pt x="0" y="3072371"/>
                </a:lnTo>
                <a:lnTo>
                  <a:pt x="0" y="3020537"/>
                </a:lnTo>
                <a:close/>
                <a:moveTo>
                  <a:pt x="1583646" y="0"/>
                </a:moveTo>
                <a:lnTo>
                  <a:pt x="1613527" y="0"/>
                </a:lnTo>
                <a:lnTo>
                  <a:pt x="0" y="2785473"/>
                </a:lnTo>
                <a:lnTo>
                  <a:pt x="0" y="2733630"/>
                </a:lnTo>
                <a:close/>
                <a:moveTo>
                  <a:pt x="1416153" y="0"/>
                </a:moveTo>
                <a:lnTo>
                  <a:pt x="1446053" y="0"/>
                </a:lnTo>
                <a:lnTo>
                  <a:pt x="0" y="2498326"/>
                </a:lnTo>
                <a:lnTo>
                  <a:pt x="0" y="2446439"/>
                </a:lnTo>
                <a:close/>
                <a:moveTo>
                  <a:pt x="1249929" y="0"/>
                </a:moveTo>
                <a:lnTo>
                  <a:pt x="1279823" y="0"/>
                </a:lnTo>
                <a:lnTo>
                  <a:pt x="0" y="2210264"/>
                </a:lnTo>
                <a:lnTo>
                  <a:pt x="0" y="2158331"/>
                </a:lnTo>
                <a:close/>
                <a:moveTo>
                  <a:pt x="1083751" y="0"/>
                </a:moveTo>
                <a:lnTo>
                  <a:pt x="1113615" y="0"/>
                </a:lnTo>
                <a:lnTo>
                  <a:pt x="0" y="1923350"/>
                </a:lnTo>
                <a:lnTo>
                  <a:pt x="0" y="1871505"/>
                </a:lnTo>
                <a:close/>
                <a:moveTo>
                  <a:pt x="917549" y="0"/>
                </a:moveTo>
                <a:lnTo>
                  <a:pt x="947406" y="0"/>
                </a:lnTo>
                <a:lnTo>
                  <a:pt x="0" y="1636427"/>
                </a:lnTo>
                <a:lnTo>
                  <a:pt x="0" y="1584555"/>
                </a:lnTo>
                <a:close/>
                <a:moveTo>
                  <a:pt x="751309" y="0"/>
                </a:moveTo>
                <a:lnTo>
                  <a:pt x="781164" y="0"/>
                </a:lnTo>
                <a:lnTo>
                  <a:pt x="0" y="1348438"/>
                </a:lnTo>
                <a:lnTo>
                  <a:pt x="0" y="1296594"/>
                </a:lnTo>
                <a:close/>
                <a:moveTo>
                  <a:pt x="583839" y="0"/>
                </a:moveTo>
                <a:lnTo>
                  <a:pt x="613728" y="0"/>
                </a:lnTo>
                <a:lnTo>
                  <a:pt x="0" y="1061047"/>
                </a:lnTo>
                <a:lnTo>
                  <a:pt x="0" y="1009178"/>
                </a:lnTo>
                <a:close/>
                <a:moveTo>
                  <a:pt x="417668" y="0"/>
                </a:moveTo>
                <a:lnTo>
                  <a:pt x="447480" y="0"/>
                </a:lnTo>
                <a:lnTo>
                  <a:pt x="0" y="773085"/>
                </a:lnTo>
                <a:lnTo>
                  <a:pt x="0" y="722176"/>
                </a:lnTo>
                <a:close/>
                <a:moveTo>
                  <a:pt x="251404" y="0"/>
                </a:moveTo>
                <a:lnTo>
                  <a:pt x="281283" y="0"/>
                </a:lnTo>
                <a:lnTo>
                  <a:pt x="0" y="486097"/>
                </a:lnTo>
                <a:lnTo>
                  <a:pt x="0" y="434290"/>
                </a:lnTo>
                <a:close/>
                <a:moveTo>
                  <a:pt x="85207" y="0"/>
                </a:moveTo>
                <a:lnTo>
                  <a:pt x="115098" y="0"/>
                </a:lnTo>
                <a:lnTo>
                  <a:pt x="0" y="199019"/>
                </a:lnTo>
                <a:lnTo>
                  <a:pt x="0" y="147259"/>
                </a:lnTo>
                <a:close/>
              </a:path>
            </a:pathLst>
          </a:custGeom>
          <a:solidFill>
            <a:schemeClr val="bg2">
              <a:lumMod val="75000"/>
              <a:alpha val="1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783074" y="2669628"/>
            <a:ext cx="4564376" cy="2150021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559972" y="4956174"/>
            <a:ext cx="5787478" cy="82451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E32BE35D-9BD3-7940-984F-786312EDF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952" y="393699"/>
            <a:ext cx="8299452" cy="6108700"/>
          </a:xfrm>
          <a:custGeom>
            <a:avLst/>
            <a:gdLst>
              <a:gd name="connsiteX0" fmla="*/ 5077443 w 8299452"/>
              <a:gd name="connsiteY0" fmla="*/ 1041399 h 6108700"/>
              <a:gd name="connsiteX1" fmla="*/ 6334763 w 8299452"/>
              <a:gd name="connsiteY1" fmla="*/ 1041399 h 6108700"/>
              <a:gd name="connsiteX2" fmla="*/ 3987821 w 8299452"/>
              <a:gd name="connsiteY2" fmla="*/ 5052060 h 6108700"/>
              <a:gd name="connsiteX3" fmla="*/ 2730501 w 8299452"/>
              <a:gd name="connsiteY3" fmla="*/ 5052060 h 6108700"/>
              <a:gd name="connsiteX4" fmla="*/ 2346933 w 8299452"/>
              <a:gd name="connsiteY4" fmla="*/ 1041399 h 6108700"/>
              <a:gd name="connsiteX5" fmla="*/ 3605530 w 8299452"/>
              <a:gd name="connsiteY5" fmla="*/ 1041399 h 6108700"/>
              <a:gd name="connsiteX6" fmla="*/ 1257262 w 8299452"/>
              <a:gd name="connsiteY6" fmla="*/ 5052060 h 6108700"/>
              <a:gd name="connsiteX7" fmla="*/ 0 w 8299452"/>
              <a:gd name="connsiteY7" fmla="*/ 5052060 h 6108700"/>
              <a:gd name="connsiteX8" fmla="*/ 7042071 w 8299452"/>
              <a:gd name="connsiteY8" fmla="*/ 0 h 6108700"/>
              <a:gd name="connsiteX9" fmla="*/ 8299452 w 8299452"/>
              <a:gd name="connsiteY9" fmla="*/ 0 h 6108700"/>
              <a:gd name="connsiteX10" fmla="*/ 7064121 w 8299452"/>
              <a:gd name="connsiteY10" fmla="*/ 2133600 h 6108700"/>
              <a:gd name="connsiteX11" fmla="*/ 6714489 w 8299452"/>
              <a:gd name="connsiteY11" fmla="*/ 2133600 h 6108700"/>
              <a:gd name="connsiteX12" fmla="*/ 4720542 w 8299452"/>
              <a:gd name="connsiteY12" fmla="*/ 5538471 h 6108700"/>
              <a:gd name="connsiteX13" fmla="*/ 5092739 w 8299452"/>
              <a:gd name="connsiteY13" fmla="*/ 5538471 h 6108700"/>
              <a:gd name="connsiteX14" fmla="*/ 4762582 w 8299452"/>
              <a:gd name="connsiteY14" fmla="*/ 6108700 h 6108700"/>
              <a:gd name="connsiteX15" fmla="*/ 3505200 w 8299452"/>
              <a:gd name="connsiteY15" fmla="*/ 6108700 h 6108700"/>
              <a:gd name="connsiteX16" fmla="*/ 4311571 w 8299452"/>
              <a:gd name="connsiteY16" fmla="*/ 0 h 6108700"/>
              <a:gd name="connsiteX17" fmla="*/ 5568952 w 8299452"/>
              <a:gd name="connsiteY17" fmla="*/ 0 h 6108700"/>
              <a:gd name="connsiteX18" fmla="*/ 2032082 w 8299452"/>
              <a:gd name="connsiteY18" fmla="*/ 6108700 h 6108700"/>
              <a:gd name="connsiteX19" fmla="*/ 774700 w 8299452"/>
              <a:gd name="connsiteY19" fmla="*/ 6108700 h 6108700"/>
              <a:gd name="connsiteX0" fmla="*/ 5077443 w 8299452"/>
              <a:gd name="connsiteY0" fmla="*/ 1041399 h 6108700"/>
              <a:gd name="connsiteX1" fmla="*/ 6334763 w 8299452"/>
              <a:gd name="connsiteY1" fmla="*/ 1041399 h 6108700"/>
              <a:gd name="connsiteX2" fmla="*/ 3987821 w 8299452"/>
              <a:gd name="connsiteY2" fmla="*/ 5052060 h 6108700"/>
              <a:gd name="connsiteX3" fmla="*/ 2730501 w 8299452"/>
              <a:gd name="connsiteY3" fmla="*/ 5052060 h 6108700"/>
              <a:gd name="connsiteX4" fmla="*/ 5077443 w 8299452"/>
              <a:gd name="connsiteY4" fmla="*/ 1041399 h 6108700"/>
              <a:gd name="connsiteX5" fmla="*/ 2346933 w 8299452"/>
              <a:gd name="connsiteY5" fmla="*/ 1041399 h 6108700"/>
              <a:gd name="connsiteX6" fmla="*/ 3605530 w 8299452"/>
              <a:gd name="connsiteY6" fmla="*/ 1041399 h 6108700"/>
              <a:gd name="connsiteX7" fmla="*/ 1257262 w 8299452"/>
              <a:gd name="connsiteY7" fmla="*/ 5052060 h 6108700"/>
              <a:gd name="connsiteX8" fmla="*/ 0 w 8299452"/>
              <a:gd name="connsiteY8" fmla="*/ 5052060 h 6108700"/>
              <a:gd name="connsiteX9" fmla="*/ 2346933 w 8299452"/>
              <a:gd name="connsiteY9" fmla="*/ 1041399 h 6108700"/>
              <a:gd name="connsiteX10" fmla="*/ 7042071 w 8299452"/>
              <a:gd name="connsiteY10" fmla="*/ 0 h 6108700"/>
              <a:gd name="connsiteX11" fmla="*/ 8299452 w 8299452"/>
              <a:gd name="connsiteY11" fmla="*/ 0 h 6108700"/>
              <a:gd name="connsiteX12" fmla="*/ 7064121 w 8299452"/>
              <a:gd name="connsiteY12" fmla="*/ 2133600 h 6108700"/>
              <a:gd name="connsiteX13" fmla="*/ 4720542 w 8299452"/>
              <a:gd name="connsiteY13" fmla="*/ 5538471 h 6108700"/>
              <a:gd name="connsiteX14" fmla="*/ 5092739 w 8299452"/>
              <a:gd name="connsiteY14" fmla="*/ 5538471 h 6108700"/>
              <a:gd name="connsiteX15" fmla="*/ 4762582 w 8299452"/>
              <a:gd name="connsiteY15" fmla="*/ 6108700 h 6108700"/>
              <a:gd name="connsiteX16" fmla="*/ 3505200 w 8299452"/>
              <a:gd name="connsiteY16" fmla="*/ 6108700 h 6108700"/>
              <a:gd name="connsiteX17" fmla="*/ 7042071 w 8299452"/>
              <a:gd name="connsiteY17" fmla="*/ 0 h 6108700"/>
              <a:gd name="connsiteX18" fmla="*/ 4311571 w 8299452"/>
              <a:gd name="connsiteY18" fmla="*/ 0 h 6108700"/>
              <a:gd name="connsiteX19" fmla="*/ 5568952 w 8299452"/>
              <a:gd name="connsiteY19" fmla="*/ 0 h 6108700"/>
              <a:gd name="connsiteX20" fmla="*/ 2032082 w 8299452"/>
              <a:gd name="connsiteY20" fmla="*/ 6108700 h 6108700"/>
              <a:gd name="connsiteX21" fmla="*/ 774700 w 8299452"/>
              <a:gd name="connsiteY21" fmla="*/ 6108700 h 6108700"/>
              <a:gd name="connsiteX22" fmla="*/ 4311571 w 8299452"/>
              <a:gd name="connsiteY22" fmla="*/ 0 h 6108700"/>
              <a:gd name="connsiteX0" fmla="*/ 5077443 w 8299452"/>
              <a:gd name="connsiteY0" fmla="*/ 1041399 h 6108700"/>
              <a:gd name="connsiteX1" fmla="*/ 6334763 w 8299452"/>
              <a:gd name="connsiteY1" fmla="*/ 1041399 h 6108700"/>
              <a:gd name="connsiteX2" fmla="*/ 3987821 w 8299452"/>
              <a:gd name="connsiteY2" fmla="*/ 5052060 h 6108700"/>
              <a:gd name="connsiteX3" fmla="*/ 2730501 w 8299452"/>
              <a:gd name="connsiteY3" fmla="*/ 5052060 h 6108700"/>
              <a:gd name="connsiteX4" fmla="*/ 5077443 w 8299452"/>
              <a:gd name="connsiteY4" fmla="*/ 1041399 h 6108700"/>
              <a:gd name="connsiteX5" fmla="*/ 2346933 w 8299452"/>
              <a:gd name="connsiteY5" fmla="*/ 1041399 h 6108700"/>
              <a:gd name="connsiteX6" fmla="*/ 3605530 w 8299452"/>
              <a:gd name="connsiteY6" fmla="*/ 1041399 h 6108700"/>
              <a:gd name="connsiteX7" fmla="*/ 1257262 w 8299452"/>
              <a:gd name="connsiteY7" fmla="*/ 5052060 h 6108700"/>
              <a:gd name="connsiteX8" fmla="*/ 0 w 8299452"/>
              <a:gd name="connsiteY8" fmla="*/ 5052060 h 6108700"/>
              <a:gd name="connsiteX9" fmla="*/ 2346933 w 8299452"/>
              <a:gd name="connsiteY9" fmla="*/ 1041399 h 6108700"/>
              <a:gd name="connsiteX10" fmla="*/ 7042071 w 8299452"/>
              <a:gd name="connsiteY10" fmla="*/ 0 h 6108700"/>
              <a:gd name="connsiteX11" fmla="*/ 8299452 w 8299452"/>
              <a:gd name="connsiteY11" fmla="*/ 0 h 6108700"/>
              <a:gd name="connsiteX12" fmla="*/ 4720542 w 8299452"/>
              <a:gd name="connsiteY12" fmla="*/ 5538471 h 6108700"/>
              <a:gd name="connsiteX13" fmla="*/ 5092739 w 8299452"/>
              <a:gd name="connsiteY13" fmla="*/ 5538471 h 6108700"/>
              <a:gd name="connsiteX14" fmla="*/ 4762582 w 8299452"/>
              <a:gd name="connsiteY14" fmla="*/ 6108700 h 6108700"/>
              <a:gd name="connsiteX15" fmla="*/ 3505200 w 8299452"/>
              <a:gd name="connsiteY15" fmla="*/ 6108700 h 6108700"/>
              <a:gd name="connsiteX16" fmla="*/ 7042071 w 8299452"/>
              <a:gd name="connsiteY16" fmla="*/ 0 h 6108700"/>
              <a:gd name="connsiteX17" fmla="*/ 4311571 w 8299452"/>
              <a:gd name="connsiteY17" fmla="*/ 0 h 6108700"/>
              <a:gd name="connsiteX18" fmla="*/ 5568952 w 8299452"/>
              <a:gd name="connsiteY18" fmla="*/ 0 h 6108700"/>
              <a:gd name="connsiteX19" fmla="*/ 2032082 w 8299452"/>
              <a:gd name="connsiteY19" fmla="*/ 6108700 h 6108700"/>
              <a:gd name="connsiteX20" fmla="*/ 774700 w 8299452"/>
              <a:gd name="connsiteY20" fmla="*/ 6108700 h 6108700"/>
              <a:gd name="connsiteX21" fmla="*/ 4311571 w 8299452"/>
              <a:gd name="connsiteY21" fmla="*/ 0 h 6108700"/>
              <a:gd name="connsiteX0" fmla="*/ 5077443 w 8299452"/>
              <a:gd name="connsiteY0" fmla="*/ 1041399 h 6108700"/>
              <a:gd name="connsiteX1" fmla="*/ 6334763 w 8299452"/>
              <a:gd name="connsiteY1" fmla="*/ 1041399 h 6108700"/>
              <a:gd name="connsiteX2" fmla="*/ 3987821 w 8299452"/>
              <a:gd name="connsiteY2" fmla="*/ 5052060 h 6108700"/>
              <a:gd name="connsiteX3" fmla="*/ 2730501 w 8299452"/>
              <a:gd name="connsiteY3" fmla="*/ 5052060 h 6108700"/>
              <a:gd name="connsiteX4" fmla="*/ 5077443 w 8299452"/>
              <a:gd name="connsiteY4" fmla="*/ 1041399 h 6108700"/>
              <a:gd name="connsiteX5" fmla="*/ 2346933 w 8299452"/>
              <a:gd name="connsiteY5" fmla="*/ 1041399 h 6108700"/>
              <a:gd name="connsiteX6" fmla="*/ 3605530 w 8299452"/>
              <a:gd name="connsiteY6" fmla="*/ 1041399 h 6108700"/>
              <a:gd name="connsiteX7" fmla="*/ 1257262 w 8299452"/>
              <a:gd name="connsiteY7" fmla="*/ 5052060 h 6108700"/>
              <a:gd name="connsiteX8" fmla="*/ 0 w 8299452"/>
              <a:gd name="connsiteY8" fmla="*/ 5052060 h 6108700"/>
              <a:gd name="connsiteX9" fmla="*/ 2346933 w 8299452"/>
              <a:gd name="connsiteY9" fmla="*/ 1041399 h 6108700"/>
              <a:gd name="connsiteX10" fmla="*/ 7042071 w 8299452"/>
              <a:gd name="connsiteY10" fmla="*/ 0 h 6108700"/>
              <a:gd name="connsiteX11" fmla="*/ 8299452 w 8299452"/>
              <a:gd name="connsiteY11" fmla="*/ 0 h 6108700"/>
              <a:gd name="connsiteX12" fmla="*/ 5092739 w 8299452"/>
              <a:gd name="connsiteY12" fmla="*/ 5538471 h 6108700"/>
              <a:gd name="connsiteX13" fmla="*/ 4762582 w 8299452"/>
              <a:gd name="connsiteY13" fmla="*/ 6108700 h 6108700"/>
              <a:gd name="connsiteX14" fmla="*/ 3505200 w 8299452"/>
              <a:gd name="connsiteY14" fmla="*/ 6108700 h 6108700"/>
              <a:gd name="connsiteX15" fmla="*/ 7042071 w 8299452"/>
              <a:gd name="connsiteY15" fmla="*/ 0 h 6108700"/>
              <a:gd name="connsiteX16" fmla="*/ 4311571 w 8299452"/>
              <a:gd name="connsiteY16" fmla="*/ 0 h 6108700"/>
              <a:gd name="connsiteX17" fmla="*/ 5568952 w 8299452"/>
              <a:gd name="connsiteY17" fmla="*/ 0 h 6108700"/>
              <a:gd name="connsiteX18" fmla="*/ 2032082 w 8299452"/>
              <a:gd name="connsiteY18" fmla="*/ 6108700 h 6108700"/>
              <a:gd name="connsiteX19" fmla="*/ 774700 w 8299452"/>
              <a:gd name="connsiteY19" fmla="*/ 6108700 h 6108700"/>
              <a:gd name="connsiteX20" fmla="*/ 4311571 w 8299452"/>
              <a:gd name="connsiteY20" fmla="*/ 0 h 6108700"/>
              <a:gd name="connsiteX0" fmla="*/ 5077443 w 8299452"/>
              <a:gd name="connsiteY0" fmla="*/ 1041399 h 6108700"/>
              <a:gd name="connsiteX1" fmla="*/ 6334763 w 8299452"/>
              <a:gd name="connsiteY1" fmla="*/ 1041399 h 6108700"/>
              <a:gd name="connsiteX2" fmla="*/ 3987821 w 8299452"/>
              <a:gd name="connsiteY2" fmla="*/ 5052060 h 6108700"/>
              <a:gd name="connsiteX3" fmla="*/ 2730501 w 8299452"/>
              <a:gd name="connsiteY3" fmla="*/ 5052060 h 6108700"/>
              <a:gd name="connsiteX4" fmla="*/ 5077443 w 8299452"/>
              <a:gd name="connsiteY4" fmla="*/ 1041399 h 6108700"/>
              <a:gd name="connsiteX5" fmla="*/ 2346933 w 8299452"/>
              <a:gd name="connsiteY5" fmla="*/ 1041399 h 6108700"/>
              <a:gd name="connsiteX6" fmla="*/ 3605530 w 8299452"/>
              <a:gd name="connsiteY6" fmla="*/ 1041399 h 6108700"/>
              <a:gd name="connsiteX7" fmla="*/ 1257262 w 8299452"/>
              <a:gd name="connsiteY7" fmla="*/ 5052060 h 6108700"/>
              <a:gd name="connsiteX8" fmla="*/ 0 w 8299452"/>
              <a:gd name="connsiteY8" fmla="*/ 5052060 h 6108700"/>
              <a:gd name="connsiteX9" fmla="*/ 2346933 w 8299452"/>
              <a:gd name="connsiteY9" fmla="*/ 1041399 h 6108700"/>
              <a:gd name="connsiteX10" fmla="*/ 7042071 w 8299452"/>
              <a:gd name="connsiteY10" fmla="*/ 0 h 6108700"/>
              <a:gd name="connsiteX11" fmla="*/ 8299452 w 8299452"/>
              <a:gd name="connsiteY11" fmla="*/ 0 h 6108700"/>
              <a:gd name="connsiteX12" fmla="*/ 4762582 w 8299452"/>
              <a:gd name="connsiteY12" fmla="*/ 6108700 h 6108700"/>
              <a:gd name="connsiteX13" fmla="*/ 3505200 w 8299452"/>
              <a:gd name="connsiteY13" fmla="*/ 6108700 h 6108700"/>
              <a:gd name="connsiteX14" fmla="*/ 7042071 w 8299452"/>
              <a:gd name="connsiteY14" fmla="*/ 0 h 6108700"/>
              <a:gd name="connsiteX15" fmla="*/ 4311571 w 8299452"/>
              <a:gd name="connsiteY15" fmla="*/ 0 h 6108700"/>
              <a:gd name="connsiteX16" fmla="*/ 5568952 w 8299452"/>
              <a:gd name="connsiteY16" fmla="*/ 0 h 6108700"/>
              <a:gd name="connsiteX17" fmla="*/ 2032082 w 8299452"/>
              <a:gd name="connsiteY17" fmla="*/ 6108700 h 6108700"/>
              <a:gd name="connsiteX18" fmla="*/ 774700 w 8299452"/>
              <a:gd name="connsiteY18" fmla="*/ 6108700 h 6108700"/>
              <a:gd name="connsiteX19" fmla="*/ 4311571 w 8299452"/>
              <a:gd name="connsiteY19" fmla="*/ 0 h 61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99452" h="6108700">
                <a:moveTo>
                  <a:pt x="5077443" y="1041399"/>
                </a:moveTo>
                <a:lnTo>
                  <a:pt x="6334763" y="1041399"/>
                </a:lnTo>
                <a:lnTo>
                  <a:pt x="3987821" y="5052060"/>
                </a:lnTo>
                <a:lnTo>
                  <a:pt x="2730501" y="5052060"/>
                </a:lnTo>
                <a:lnTo>
                  <a:pt x="5077443" y="1041399"/>
                </a:lnTo>
                <a:close/>
                <a:moveTo>
                  <a:pt x="2346933" y="1041399"/>
                </a:moveTo>
                <a:lnTo>
                  <a:pt x="3605530" y="1041399"/>
                </a:lnTo>
                <a:lnTo>
                  <a:pt x="1257262" y="5052060"/>
                </a:lnTo>
                <a:lnTo>
                  <a:pt x="0" y="5052060"/>
                </a:lnTo>
                <a:lnTo>
                  <a:pt x="2346933" y="1041399"/>
                </a:lnTo>
                <a:close/>
                <a:moveTo>
                  <a:pt x="7042071" y="0"/>
                </a:moveTo>
                <a:lnTo>
                  <a:pt x="8299452" y="0"/>
                </a:lnTo>
                <a:lnTo>
                  <a:pt x="4762582" y="6108700"/>
                </a:lnTo>
                <a:lnTo>
                  <a:pt x="3505200" y="6108700"/>
                </a:lnTo>
                <a:lnTo>
                  <a:pt x="7042071" y="0"/>
                </a:lnTo>
                <a:close/>
                <a:moveTo>
                  <a:pt x="4311571" y="0"/>
                </a:moveTo>
                <a:lnTo>
                  <a:pt x="5568952" y="0"/>
                </a:lnTo>
                <a:lnTo>
                  <a:pt x="2032082" y="6108700"/>
                </a:lnTo>
                <a:lnTo>
                  <a:pt x="774700" y="6108700"/>
                </a:lnTo>
                <a:lnTo>
                  <a:pt x="4311571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5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62D5-CBF8-4DDB-B2A6-69C7496E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7F5C-C602-4033-A50D-D9141E9FF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F4542-3C34-496B-963A-6CAB1618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CFA-CD0D-4C60-A5EE-A6E447E5B8C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C1664-71B6-4497-898F-9AC9B429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9682-62CE-42EB-98C3-F59F3498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1D91-6711-405A-B21D-A5A223AD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7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6C9F-3DA7-4C76-A7F0-180886A7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E03B7-400E-44E2-A372-D1512607A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3DAE6-5D84-4F6A-BA4F-D13F2D28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CFA-CD0D-4C60-A5EE-A6E447E5B8C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8F82D-968F-49B9-B9FA-DBE2ACEB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04A8E-23AA-4127-85C4-9AE09AB1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1D91-6711-405A-B21D-A5A223AD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35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9CD7-19C1-4EF0-8324-129E72D4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44C6-0748-4081-8AF1-A8B6F77BA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C78DC-242C-4323-8DA6-8A1192465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45747-43BE-49BC-B5ED-1FC6F099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CFA-CD0D-4C60-A5EE-A6E447E5B8C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B0F1C-D6E7-4D5E-8E91-38280AF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EA9D7-0666-4952-8B1D-8395A27F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1D91-6711-405A-B21D-A5A223AD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F392-4215-4C9D-A751-D5DE7A29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4D59D-7576-4981-B30C-64F629486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3D273-8931-4AF5-B755-2DB048BD8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BFB06-E12D-4035-BF15-1955DFCFF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0C005-9311-4E71-B028-79153880B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5583-B0EF-4430-AFE9-B6FDCE94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CFA-CD0D-4C60-A5EE-A6E447E5B8C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9E3107-57D2-4E9D-B9F3-D20FFA26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358051-7428-4480-B755-A552C725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1D91-6711-405A-B21D-A5A223AD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8F1F-E838-4FB1-AC9D-2F806CA7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6438C-4DC9-4AC6-9DF2-B03ECF69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CFA-CD0D-4C60-A5EE-A6E447E5B8C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6E7C3-EAF9-45B6-A244-4FB2FF07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25C9A-41C2-468E-BBA6-1E30A141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1D91-6711-405A-B21D-A5A223AD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8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05928-1419-4DFB-B811-7EEA28F2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CFA-CD0D-4C60-A5EE-A6E447E5B8C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EFB2C-3D0C-4F45-A5A0-EEFE7BC9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5470A-99CD-4767-92FA-6FF8D064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1D91-6711-405A-B21D-A5A223AD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3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D627-C2F6-4054-87FD-4905A503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3185-9968-4D06-BEE2-CF41AD25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2EBDF-0E24-42A3-877F-59550EEFD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745E-26CC-4D1C-BE59-398CCB72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CFA-CD0D-4C60-A5EE-A6E447E5B8C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8C3C5-F838-4AEE-9CA6-613567EA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954FC-25F6-4CDB-B7BD-85831485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1D91-6711-405A-B21D-A5A223AD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7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DAC6-9480-45C6-97B1-7370313A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FCDBB-40CB-46E7-B332-59BD99D53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238F2-117D-42BA-99CC-38F0C25D9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8FBE7-DD6B-49EF-B74F-96799C32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B1CFA-CD0D-4C60-A5EE-A6E447E5B8C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13F0B-E0E2-47C5-B571-969F7305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2387D-9E4A-4A85-BD4D-2D3AF85A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D1D91-6711-405A-B21D-A5A223AD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5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1CE7D-CA53-4C69-B9B6-123A2FA43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4D8-9550-444C-861B-442D44B74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3C513-CFE1-4AA3-AE84-86D615293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B1CFA-CD0D-4C60-A5EE-A6E447E5B8C9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BE85-035E-419D-B508-775E98F9A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2AB73-11BB-4A08-9D07-E2C002280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D1D91-6711-405A-B21D-A5A223ADF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etewarden.com/2015/04/20/why-gemm-is-at-the-heart-of-deep-learning/" TargetMode="External"/><Relationship Id="rId5" Type="http://schemas.openxmlformats.org/officeDocument/2006/relationships/hyperlink" Target="https://hal.archives-ouvertes.fr/inria-00112631/document?fbclid=IwAR0p_v7kZMsIfI-ZA32mYel7DPfmJrBdDYnObuzBKVXxMaFtVcC-cicEtzk" TargetMode="External"/><Relationship Id="rId4" Type="http://schemas.openxmlformats.org/officeDocument/2006/relationships/hyperlink" Target="https://youtube.com/playlist?list=PLAwxTw4SYaPnFKojVQrmyOGFCqHTxfdv2&amp;fbclid=IwAR0nMaR72VX4N5lC7MiTju2JWOi5DCjeWlHhN0sGV0czuBUTdBamM19BkZQ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gif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BF2A71-4363-485D-8469-3C27772E12AB}"/>
              </a:ext>
            </a:extLst>
          </p:cNvPr>
          <p:cNvSpPr/>
          <p:nvPr/>
        </p:nvSpPr>
        <p:spPr>
          <a:xfrm>
            <a:off x="298326" y="1158151"/>
            <a:ext cx="4592988" cy="3994419"/>
          </a:xfrm>
          <a:custGeom>
            <a:avLst/>
            <a:gdLst/>
            <a:ahLst/>
            <a:cxnLst/>
            <a:rect l="l" t="t" r="r" b="b"/>
            <a:pathLst>
              <a:path w="6568086" h="5441581">
                <a:moveTo>
                  <a:pt x="5895799" y="4727373"/>
                </a:moveTo>
                <a:cubicBezTo>
                  <a:pt x="5992269" y="4751037"/>
                  <a:pt x="6086367" y="4780905"/>
                  <a:pt x="6178093" y="4816980"/>
                </a:cubicBezTo>
                <a:cubicBezTo>
                  <a:pt x="6269819" y="4853054"/>
                  <a:pt x="6348584" y="4901227"/>
                  <a:pt x="6414389" y="4961500"/>
                </a:cubicBezTo>
                <a:cubicBezTo>
                  <a:pt x="6435596" y="4985212"/>
                  <a:pt x="6440199" y="5010979"/>
                  <a:pt x="6428198" y="5038802"/>
                </a:cubicBezTo>
                <a:cubicBezTo>
                  <a:pt x="6416197" y="5066624"/>
                  <a:pt x="6394949" y="5083003"/>
                  <a:pt x="6364451" y="5087939"/>
                </a:cubicBezTo>
                <a:cubicBezTo>
                  <a:pt x="6239644" y="5096667"/>
                  <a:pt x="6113035" y="5090365"/>
                  <a:pt x="5984623" y="5069031"/>
                </a:cubicBezTo>
                <a:cubicBezTo>
                  <a:pt x="5856210" y="5047698"/>
                  <a:pt x="5730073" y="5027307"/>
                  <a:pt x="5606213" y="5007857"/>
                </a:cubicBezTo>
                <a:cubicBezTo>
                  <a:pt x="5604422" y="5007650"/>
                  <a:pt x="5602631" y="5007418"/>
                  <a:pt x="5600840" y="5007161"/>
                </a:cubicBezTo>
                <a:cubicBezTo>
                  <a:pt x="5612278" y="5011836"/>
                  <a:pt x="5625018" y="5016810"/>
                  <a:pt x="5639060" y="5022083"/>
                </a:cubicBezTo>
                <a:cubicBezTo>
                  <a:pt x="5653102" y="5027355"/>
                  <a:pt x="5669360" y="5033075"/>
                  <a:pt x="5687836" y="5039243"/>
                </a:cubicBezTo>
                <a:cubicBezTo>
                  <a:pt x="5712494" y="5047531"/>
                  <a:pt x="5744777" y="5057019"/>
                  <a:pt x="5784686" y="5067707"/>
                </a:cubicBezTo>
                <a:cubicBezTo>
                  <a:pt x="5824595" y="5078394"/>
                  <a:pt x="5871763" y="5089499"/>
                  <a:pt x="5926190" y="5101020"/>
                </a:cubicBezTo>
                <a:cubicBezTo>
                  <a:pt x="5978185" y="5111888"/>
                  <a:pt x="6033463" y="5120842"/>
                  <a:pt x="6092024" y="5127880"/>
                </a:cubicBezTo>
                <a:cubicBezTo>
                  <a:pt x="6106581" y="5129637"/>
                  <a:pt x="6121238" y="5131146"/>
                  <a:pt x="6135994" y="5132406"/>
                </a:cubicBezTo>
                <a:cubicBezTo>
                  <a:pt x="6144424" y="5133096"/>
                  <a:pt x="6153615" y="5133818"/>
                  <a:pt x="6163569" y="5134570"/>
                </a:cubicBezTo>
                <a:cubicBezTo>
                  <a:pt x="6173522" y="5135322"/>
                  <a:pt x="6183198" y="5135844"/>
                  <a:pt x="6192598" y="5136137"/>
                </a:cubicBezTo>
                <a:cubicBezTo>
                  <a:pt x="6231354" y="5137795"/>
                  <a:pt x="6269140" y="5137911"/>
                  <a:pt x="6305956" y="5136485"/>
                </a:cubicBezTo>
                <a:cubicBezTo>
                  <a:pt x="6313035" y="5135540"/>
                  <a:pt x="6320016" y="5134595"/>
                  <a:pt x="6326896" y="5133650"/>
                </a:cubicBezTo>
                <a:cubicBezTo>
                  <a:pt x="6345207" y="5131458"/>
                  <a:pt x="6361808" y="5128455"/>
                  <a:pt x="6376699" y="5124641"/>
                </a:cubicBezTo>
                <a:cubicBezTo>
                  <a:pt x="6391590" y="5120826"/>
                  <a:pt x="6405928" y="5116219"/>
                  <a:pt x="6419712" y="5110819"/>
                </a:cubicBezTo>
                <a:cubicBezTo>
                  <a:pt x="6433602" y="5103526"/>
                  <a:pt x="6445477" y="5093006"/>
                  <a:pt x="6455338" y="5079259"/>
                </a:cubicBezTo>
                <a:cubicBezTo>
                  <a:pt x="6465199" y="5065512"/>
                  <a:pt x="6471777" y="5050366"/>
                  <a:pt x="6475072" y="5033821"/>
                </a:cubicBezTo>
                <a:cubicBezTo>
                  <a:pt x="6478426" y="5016777"/>
                  <a:pt x="6477613" y="5000877"/>
                  <a:pt x="6472635" y="4986121"/>
                </a:cubicBezTo>
                <a:cubicBezTo>
                  <a:pt x="6467656" y="4971364"/>
                  <a:pt x="6459881" y="4958996"/>
                  <a:pt x="6449306" y="4949015"/>
                </a:cubicBezTo>
                <a:cubicBezTo>
                  <a:pt x="6440648" y="4937889"/>
                  <a:pt x="6430571" y="4927162"/>
                  <a:pt x="6419077" y="4916833"/>
                </a:cubicBezTo>
                <a:cubicBezTo>
                  <a:pt x="6407583" y="4906504"/>
                  <a:pt x="6395592" y="4896622"/>
                  <a:pt x="6383102" y="4887188"/>
                </a:cubicBezTo>
                <a:cubicBezTo>
                  <a:pt x="6359786" y="4870883"/>
                  <a:pt x="6336087" y="4856264"/>
                  <a:pt x="6312006" y="4843329"/>
                </a:cubicBezTo>
                <a:cubicBezTo>
                  <a:pt x="6287924" y="4830395"/>
                  <a:pt x="6264138" y="4819083"/>
                  <a:pt x="6240647" y="4809394"/>
                </a:cubicBezTo>
                <a:cubicBezTo>
                  <a:pt x="6228612" y="4804184"/>
                  <a:pt x="6217926" y="4799993"/>
                  <a:pt x="6208589" y="4796822"/>
                </a:cubicBezTo>
                <a:cubicBezTo>
                  <a:pt x="6199253" y="4793651"/>
                  <a:pt x="6189910" y="4790381"/>
                  <a:pt x="6180561" y="4787011"/>
                </a:cubicBezTo>
                <a:cubicBezTo>
                  <a:pt x="6162000" y="4781457"/>
                  <a:pt x="6143911" y="4776052"/>
                  <a:pt x="6126295" y="4770796"/>
                </a:cubicBezTo>
                <a:cubicBezTo>
                  <a:pt x="6091124" y="4761357"/>
                  <a:pt x="6057819" y="4753624"/>
                  <a:pt x="6026379" y="4747598"/>
                </a:cubicBezTo>
                <a:cubicBezTo>
                  <a:pt x="5994939" y="4741573"/>
                  <a:pt x="5965091" y="4736588"/>
                  <a:pt x="5936834" y="4732645"/>
                </a:cubicBezTo>
                <a:cubicBezTo>
                  <a:pt x="5922833" y="4730739"/>
                  <a:pt x="5909155" y="4728981"/>
                  <a:pt x="5895799" y="4727373"/>
                </a:cubicBezTo>
                <a:close/>
                <a:moveTo>
                  <a:pt x="3780254" y="4591433"/>
                </a:moveTo>
                <a:cubicBezTo>
                  <a:pt x="3775363" y="4599334"/>
                  <a:pt x="3763707" y="4608850"/>
                  <a:pt x="3745287" y="4619984"/>
                </a:cubicBezTo>
                <a:cubicBezTo>
                  <a:pt x="3760192" y="4616138"/>
                  <a:pt x="3775147" y="4612390"/>
                  <a:pt x="3790152" y="4608743"/>
                </a:cubicBezTo>
                <a:cubicBezTo>
                  <a:pt x="3790169" y="4608494"/>
                  <a:pt x="3790186" y="4608245"/>
                  <a:pt x="3790202" y="4607997"/>
                </a:cubicBezTo>
                <a:cubicBezTo>
                  <a:pt x="3786438" y="4607524"/>
                  <a:pt x="3783122" y="4602003"/>
                  <a:pt x="3780254" y="4591433"/>
                </a:cubicBezTo>
                <a:close/>
                <a:moveTo>
                  <a:pt x="1568944" y="1252501"/>
                </a:moveTo>
                <a:cubicBezTo>
                  <a:pt x="1530517" y="1253741"/>
                  <a:pt x="1494258" y="1259836"/>
                  <a:pt x="1460167" y="1270785"/>
                </a:cubicBezTo>
                <a:cubicBezTo>
                  <a:pt x="1420002" y="1283742"/>
                  <a:pt x="1385284" y="1301400"/>
                  <a:pt x="1356012" y="1323758"/>
                </a:cubicBezTo>
                <a:cubicBezTo>
                  <a:pt x="1342507" y="1334626"/>
                  <a:pt x="1329326" y="1345221"/>
                  <a:pt x="1316468" y="1355542"/>
                </a:cubicBezTo>
                <a:cubicBezTo>
                  <a:pt x="1304605" y="1366833"/>
                  <a:pt x="1293364" y="1377925"/>
                  <a:pt x="1282745" y="1388818"/>
                </a:cubicBezTo>
                <a:cubicBezTo>
                  <a:pt x="1241651" y="1433460"/>
                  <a:pt x="1210431" y="1476783"/>
                  <a:pt x="1189084" y="1518789"/>
                </a:cubicBezTo>
                <a:cubicBezTo>
                  <a:pt x="1184499" y="1527875"/>
                  <a:pt x="1180189" y="1536812"/>
                  <a:pt x="1176152" y="1545599"/>
                </a:cubicBezTo>
                <a:cubicBezTo>
                  <a:pt x="1203627" y="1505927"/>
                  <a:pt x="1234328" y="1469178"/>
                  <a:pt x="1268251" y="1435350"/>
                </a:cubicBezTo>
                <a:cubicBezTo>
                  <a:pt x="1302175" y="1401523"/>
                  <a:pt x="1340100" y="1371538"/>
                  <a:pt x="1382026" y="1345395"/>
                </a:cubicBezTo>
                <a:cubicBezTo>
                  <a:pt x="1461335" y="1299176"/>
                  <a:pt x="1549949" y="1284897"/>
                  <a:pt x="1647868" y="1302556"/>
                </a:cubicBezTo>
                <a:cubicBezTo>
                  <a:pt x="1745786" y="1320216"/>
                  <a:pt x="1806160" y="1381964"/>
                  <a:pt x="1828990" y="1487801"/>
                </a:cubicBezTo>
                <a:cubicBezTo>
                  <a:pt x="1838005" y="1555468"/>
                  <a:pt x="1838466" y="1621220"/>
                  <a:pt x="1830370" y="1685058"/>
                </a:cubicBezTo>
                <a:cubicBezTo>
                  <a:pt x="1822275" y="1748895"/>
                  <a:pt x="1808236" y="1811439"/>
                  <a:pt x="1788253" y="1872690"/>
                </a:cubicBezTo>
                <a:cubicBezTo>
                  <a:pt x="1794213" y="1864301"/>
                  <a:pt x="1800412" y="1854728"/>
                  <a:pt x="1806850" y="1843971"/>
                </a:cubicBezTo>
                <a:cubicBezTo>
                  <a:pt x="1813288" y="1833214"/>
                  <a:pt x="1820021" y="1820420"/>
                  <a:pt x="1827050" y="1805590"/>
                </a:cubicBezTo>
                <a:cubicBezTo>
                  <a:pt x="1836445" y="1785922"/>
                  <a:pt x="1846045" y="1759228"/>
                  <a:pt x="1855850" y="1725508"/>
                </a:cubicBezTo>
                <a:cubicBezTo>
                  <a:pt x="1865655" y="1691789"/>
                  <a:pt x="1872419" y="1651168"/>
                  <a:pt x="1876144" y="1603645"/>
                </a:cubicBezTo>
                <a:cubicBezTo>
                  <a:pt x="1876471" y="1591819"/>
                  <a:pt x="1876910" y="1579759"/>
                  <a:pt x="1877462" y="1567466"/>
                </a:cubicBezTo>
                <a:cubicBezTo>
                  <a:pt x="1878013" y="1555173"/>
                  <a:pt x="1877756" y="1542727"/>
                  <a:pt x="1876691" y="1530129"/>
                </a:cubicBezTo>
                <a:cubicBezTo>
                  <a:pt x="1875967" y="1517602"/>
                  <a:pt x="1875040" y="1504830"/>
                  <a:pt x="1873912" y="1491811"/>
                </a:cubicBezTo>
                <a:cubicBezTo>
                  <a:pt x="1872783" y="1478792"/>
                  <a:pt x="1870427" y="1464888"/>
                  <a:pt x="1866842" y="1450098"/>
                </a:cubicBezTo>
                <a:cubicBezTo>
                  <a:pt x="1860168" y="1420895"/>
                  <a:pt x="1848062" y="1393412"/>
                  <a:pt x="1830526" y="1367647"/>
                </a:cubicBezTo>
                <a:cubicBezTo>
                  <a:pt x="1812989" y="1341883"/>
                  <a:pt x="1791719" y="1320555"/>
                  <a:pt x="1766716" y="1303663"/>
                </a:cubicBezTo>
                <a:cubicBezTo>
                  <a:pt x="1741535" y="1287203"/>
                  <a:pt x="1715409" y="1275009"/>
                  <a:pt x="1688338" y="1267079"/>
                </a:cubicBezTo>
                <a:cubicBezTo>
                  <a:pt x="1661267" y="1259150"/>
                  <a:pt x="1634519" y="1254416"/>
                  <a:pt x="1608094" y="1252878"/>
                </a:cubicBezTo>
                <a:cubicBezTo>
                  <a:pt x="1594803" y="1252213"/>
                  <a:pt x="1581753" y="1252087"/>
                  <a:pt x="1568944" y="1252501"/>
                </a:cubicBezTo>
                <a:close/>
                <a:moveTo>
                  <a:pt x="728789" y="807108"/>
                </a:moveTo>
                <a:cubicBezTo>
                  <a:pt x="719233" y="813284"/>
                  <a:pt x="708887" y="820506"/>
                  <a:pt x="697751" y="828776"/>
                </a:cubicBezTo>
                <a:cubicBezTo>
                  <a:pt x="686616" y="837047"/>
                  <a:pt x="673981" y="846918"/>
                  <a:pt x="659849" y="858391"/>
                </a:cubicBezTo>
                <a:cubicBezTo>
                  <a:pt x="641257" y="874031"/>
                  <a:pt x="618841" y="896096"/>
                  <a:pt x="592601" y="924588"/>
                </a:cubicBezTo>
                <a:cubicBezTo>
                  <a:pt x="566361" y="953080"/>
                  <a:pt x="537876" y="988315"/>
                  <a:pt x="507147" y="1030293"/>
                </a:cubicBezTo>
                <a:cubicBezTo>
                  <a:pt x="476376" y="1072526"/>
                  <a:pt x="447441" y="1119137"/>
                  <a:pt x="420344" y="1170124"/>
                </a:cubicBezTo>
                <a:cubicBezTo>
                  <a:pt x="393247" y="1221112"/>
                  <a:pt x="368927" y="1272870"/>
                  <a:pt x="347382" y="1325400"/>
                </a:cubicBezTo>
                <a:cubicBezTo>
                  <a:pt x="325854" y="1378029"/>
                  <a:pt x="306847" y="1430149"/>
                  <a:pt x="290361" y="1481758"/>
                </a:cubicBezTo>
                <a:cubicBezTo>
                  <a:pt x="273875" y="1533368"/>
                  <a:pt x="260004" y="1583100"/>
                  <a:pt x="248747" y="1630954"/>
                </a:cubicBezTo>
                <a:cubicBezTo>
                  <a:pt x="229319" y="1714778"/>
                  <a:pt x="216707" y="1789811"/>
                  <a:pt x="210914" y="1856052"/>
                </a:cubicBezTo>
                <a:cubicBezTo>
                  <a:pt x="205120" y="1922294"/>
                  <a:pt x="203041" y="1981609"/>
                  <a:pt x="204678" y="2033997"/>
                </a:cubicBezTo>
                <a:cubicBezTo>
                  <a:pt x="205142" y="2046433"/>
                  <a:pt x="205755" y="2058569"/>
                  <a:pt x="206518" y="2070407"/>
                </a:cubicBezTo>
                <a:cubicBezTo>
                  <a:pt x="217075" y="1948921"/>
                  <a:pt x="238849" y="1823431"/>
                  <a:pt x="271839" y="1693937"/>
                </a:cubicBezTo>
                <a:cubicBezTo>
                  <a:pt x="304829" y="1564443"/>
                  <a:pt x="349856" y="1433606"/>
                  <a:pt x="406921" y="1301425"/>
                </a:cubicBezTo>
                <a:cubicBezTo>
                  <a:pt x="446445" y="1210820"/>
                  <a:pt x="493338" y="1124280"/>
                  <a:pt x="547598" y="1041807"/>
                </a:cubicBezTo>
                <a:cubicBezTo>
                  <a:pt x="601858" y="959334"/>
                  <a:pt x="662255" y="881101"/>
                  <a:pt x="728789" y="807108"/>
                </a:cubicBezTo>
                <a:close/>
                <a:moveTo>
                  <a:pt x="2166450" y="648262"/>
                </a:moveTo>
                <a:cubicBezTo>
                  <a:pt x="2149523" y="648134"/>
                  <a:pt x="2132541" y="648327"/>
                  <a:pt x="2115505" y="648842"/>
                </a:cubicBezTo>
                <a:cubicBezTo>
                  <a:pt x="2047363" y="650898"/>
                  <a:pt x="1979465" y="657429"/>
                  <a:pt x="1911807" y="668433"/>
                </a:cubicBezTo>
                <a:cubicBezTo>
                  <a:pt x="1836012" y="680188"/>
                  <a:pt x="1762877" y="696768"/>
                  <a:pt x="1692404" y="718173"/>
                </a:cubicBezTo>
                <a:cubicBezTo>
                  <a:pt x="1675303" y="723197"/>
                  <a:pt x="1657676" y="728730"/>
                  <a:pt x="1639524" y="734774"/>
                </a:cubicBezTo>
                <a:cubicBezTo>
                  <a:pt x="1621372" y="740817"/>
                  <a:pt x="1605772" y="746177"/>
                  <a:pt x="1592725" y="750852"/>
                </a:cubicBezTo>
                <a:cubicBezTo>
                  <a:pt x="1568493" y="759656"/>
                  <a:pt x="1544336" y="768808"/>
                  <a:pt x="1520253" y="778308"/>
                </a:cubicBezTo>
                <a:cubicBezTo>
                  <a:pt x="1474828" y="796746"/>
                  <a:pt x="1434477" y="814487"/>
                  <a:pt x="1399199" y="831531"/>
                </a:cubicBezTo>
                <a:cubicBezTo>
                  <a:pt x="1363920" y="848575"/>
                  <a:pt x="1333343" y="863978"/>
                  <a:pt x="1307465" y="877739"/>
                </a:cubicBezTo>
                <a:cubicBezTo>
                  <a:pt x="1293701" y="885024"/>
                  <a:pt x="1281264" y="891693"/>
                  <a:pt x="1270154" y="897747"/>
                </a:cubicBezTo>
                <a:cubicBezTo>
                  <a:pt x="1259045" y="903801"/>
                  <a:pt x="1248585" y="909699"/>
                  <a:pt x="1238774" y="915442"/>
                </a:cubicBezTo>
                <a:cubicBezTo>
                  <a:pt x="1234728" y="917419"/>
                  <a:pt x="1231468" y="919011"/>
                  <a:pt x="1228994" y="920217"/>
                </a:cubicBezTo>
                <a:cubicBezTo>
                  <a:pt x="1226521" y="921423"/>
                  <a:pt x="1223149" y="923065"/>
                  <a:pt x="1218878" y="925141"/>
                </a:cubicBezTo>
                <a:cubicBezTo>
                  <a:pt x="1204462" y="932130"/>
                  <a:pt x="1187036" y="941481"/>
                  <a:pt x="1166601" y="953195"/>
                </a:cubicBezTo>
                <a:cubicBezTo>
                  <a:pt x="1130597" y="972990"/>
                  <a:pt x="1083628" y="1004229"/>
                  <a:pt x="1025694" y="1046911"/>
                </a:cubicBezTo>
                <a:cubicBezTo>
                  <a:pt x="967760" y="1089593"/>
                  <a:pt x="901952" y="1149097"/>
                  <a:pt x="828269" y="1225422"/>
                </a:cubicBezTo>
                <a:cubicBezTo>
                  <a:pt x="787333" y="1268704"/>
                  <a:pt x="749780" y="1312957"/>
                  <a:pt x="715608" y="1358179"/>
                </a:cubicBezTo>
                <a:cubicBezTo>
                  <a:pt x="692076" y="1390154"/>
                  <a:pt x="670288" y="1423221"/>
                  <a:pt x="650243" y="1457379"/>
                </a:cubicBezTo>
                <a:cubicBezTo>
                  <a:pt x="630199" y="1491537"/>
                  <a:pt x="612975" y="1524740"/>
                  <a:pt x="598570" y="1556989"/>
                </a:cubicBezTo>
                <a:cubicBezTo>
                  <a:pt x="584101" y="1589731"/>
                  <a:pt x="571940" y="1621888"/>
                  <a:pt x="562085" y="1653461"/>
                </a:cubicBezTo>
                <a:cubicBezTo>
                  <a:pt x="552231" y="1685033"/>
                  <a:pt x="544197" y="1716842"/>
                  <a:pt x="537986" y="1748887"/>
                </a:cubicBezTo>
                <a:cubicBezTo>
                  <a:pt x="530324" y="1780327"/>
                  <a:pt x="523812" y="1811430"/>
                  <a:pt x="518451" y="1842193"/>
                </a:cubicBezTo>
                <a:cubicBezTo>
                  <a:pt x="513089" y="1872956"/>
                  <a:pt x="507995" y="1903499"/>
                  <a:pt x="503168" y="1933820"/>
                </a:cubicBezTo>
                <a:cubicBezTo>
                  <a:pt x="495208" y="1994240"/>
                  <a:pt x="490238" y="2055400"/>
                  <a:pt x="488258" y="2117299"/>
                </a:cubicBezTo>
                <a:cubicBezTo>
                  <a:pt x="486279" y="2179199"/>
                  <a:pt x="488646" y="2243119"/>
                  <a:pt x="495359" y="2309060"/>
                </a:cubicBezTo>
                <a:cubicBezTo>
                  <a:pt x="499538" y="2341939"/>
                  <a:pt x="504858" y="2375536"/>
                  <a:pt x="511319" y="2409852"/>
                </a:cubicBezTo>
                <a:cubicBezTo>
                  <a:pt x="517780" y="2444167"/>
                  <a:pt x="526719" y="2478448"/>
                  <a:pt x="538135" y="2512696"/>
                </a:cubicBezTo>
                <a:cubicBezTo>
                  <a:pt x="543441" y="2529897"/>
                  <a:pt x="549542" y="2546925"/>
                  <a:pt x="556440" y="2563779"/>
                </a:cubicBezTo>
                <a:cubicBezTo>
                  <a:pt x="557990" y="2567813"/>
                  <a:pt x="559615" y="2572142"/>
                  <a:pt x="561314" y="2576767"/>
                </a:cubicBezTo>
                <a:cubicBezTo>
                  <a:pt x="563014" y="2581392"/>
                  <a:pt x="564440" y="2584938"/>
                  <a:pt x="565592" y="2587405"/>
                </a:cubicBezTo>
                <a:lnTo>
                  <a:pt x="572406" y="2601830"/>
                </a:lnTo>
                <a:cubicBezTo>
                  <a:pt x="581368" y="2621062"/>
                  <a:pt x="591846" y="2639599"/>
                  <a:pt x="603842" y="2657439"/>
                </a:cubicBezTo>
                <a:cubicBezTo>
                  <a:pt x="612712" y="2671085"/>
                  <a:pt x="622528" y="2684133"/>
                  <a:pt x="633288" y="2696585"/>
                </a:cubicBezTo>
                <a:cubicBezTo>
                  <a:pt x="638511" y="2702952"/>
                  <a:pt x="644082" y="2709070"/>
                  <a:pt x="650001" y="2714939"/>
                </a:cubicBezTo>
                <a:cubicBezTo>
                  <a:pt x="653444" y="2720196"/>
                  <a:pt x="655821" y="2721221"/>
                  <a:pt x="657132" y="2718016"/>
                </a:cubicBezTo>
                <a:cubicBezTo>
                  <a:pt x="658443" y="2714811"/>
                  <a:pt x="659664" y="2711199"/>
                  <a:pt x="660794" y="2707179"/>
                </a:cubicBezTo>
                <a:cubicBezTo>
                  <a:pt x="671314" y="2674840"/>
                  <a:pt x="682904" y="2641083"/>
                  <a:pt x="695563" y="2605909"/>
                </a:cubicBezTo>
                <a:cubicBezTo>
                  <a:pt x="716246" y="2548442"/>
                  <a:pt x="737502" y="2489334"/>
                  <a:pt x="759329" y="2428585"/>
                </a:cubicBezTo>
                <a:cubicBezTo>
                  <a:pt x="767288" y="2407131"/>
                  <a:pt x="775445" y="2385726"/>
                  <a:pt x="783802" y="2364371"/>
                </a:cubicBezTo>
                <a:cubicBezTo>
                  <a:pt x="788203" y="2342079"/>
                  <a:pt x="792680" y="2319414"/>
                  <a:pt x="797231" y="2296376"/>
                </a:cubicBezTo>
                <a:cubicBezTo>
                  <a:pt x="804064" y="2263043"/>
                  <a:pt x="811886" y="2228239"/>
                  <a:pt x="820696" y="2191965"/>
                </a:cubicBezTo>
                <a:cubicBezTo>
                  <a:pt x="829506" y="2155691"/>
                  <a:pt x="838596" y="2119035"/>
                  <a:pt x="847966" y="2081996"/>
                </a:cubicBezTo>
                <a:cubicBezTo>
                  <a:pt x="865881" y="2006582"/>
                  <a:pt x="887402" y="1926467"/>
                  <a:pt x="912529" y="1841652"/>
                </a:cubicBezTo>
                <a:cubicBezTo>
                  <a:pt x="925377" y="1799293"/>
                  <a:pt x="940119" y="1756142"/>
                  <a:pt x="956754" y="1712197"/>
                </a:cubicBezTo>
                <a:cubicBezTo>
                  <a:pt x="973389" y="1668253"/>
                  <a:pt x="993018" y="1623696"/>
                  <a:pt x="1015640" y="1578527"/>
                </a:cubicBezTo>
                <a:cubicBezTo>
                  <a:pt x="1038311" y="1533399"/>
                  <a:pt x="1065366" y="1488225"/>
                  <a:pt x="1096803" y="1443004"/>
                </a:cubicBezTo>
                <a:cubicBezTo>
                  <a:pt x="1128241" y="1397783"/>
                  <a:pt x="1166064" y="1354686"/>
                  <a:pt x="1210273" y="1313711"/>
                </a:cubicBezTo>
                <a:cubicBezTo>
                  <a:pt x="1232374" y="1293152"/>
                  <a:pt x="1256266" y="1273836"/>
                  <a:pt x="1281949" y="1255764"/>
                </a:cubicBezTo>
                <a:cubicBezTo>
                  <a:pt x="1288566" y="1251189"/>
                  <a:pt x="1294941" y="1246648"/>
                  <a:pt x="1301074" y="1242141"/>
                </a:cubicBezTo>
                <a:cubicBezTo>
                  <a:pt x="1307206" y="1237635"/>
                  <a:pt x="1314427" y="1233007"/>
                  <a:pt x="1322735" y="1228257"/>
                </a:cubicBezTo>
                <a:cubicBezTo>
                  <a:pt x="1339349" y="1218285"/>
                  <a:pt x="1356161" y="1209729"/>
                  <a:pt x="1373172" y="1202592"/>
                </a:cubicBezTo>
                <a:cubicBezTo>
                  <a:pt x="1441125" y="1173402"/>
                  <a:pt x="1512535" y="1159608"/>
                  <a:pt x="1587402" y="1161207"/>
                </a:cubicBezTo>
                <a:cubicBezTo>
                  <a:pt x="1624876" y="1162039"/>
                  <a:pt x="1663373" y="1167750"/>
                  <a:pt x="1702893" y="1178343"/>
                </a:cubicBezTo>
                <a:cubicBezTo>
                  <a:pt x="1742412" y="1188936"/>
                  <a:pt x="1781344" y="1207033"/>
                  <a:pt x="1819689" y="1232634"/>
                </a:cubicBezTo>
                <a:cubicBezTo>
                  <a:pt x="1838297" y="1246318"/>
                  <a:pt x="1855969" y="1261752"/>
                  <a:pt x="1872706" y="1278936"/>
                </a:cubicBezTo>
                <a:cubicBezTo>
                  <a:pt x="1889442" y="1296120"/>
                  <a:pt x="1903719" y="1315322"/>
                  <a:pt x="1915538" y="1336542"/>
                </a:cubicBezTo>
                <a:cubicBezTo>
                  <a:pt x="1928045" y="1357350"/>
                  <a:pt x="1937837" y="1378754"/>
                  <a:pt x="1944916" y="1400756"/>
                </a:cubicBezTo>
                <a:cubicBezTo>
                  <a:pt x="1951994" y="1422758"/>
                  <a:pt x="1957273" y="1444660"/>
                  <a:pt x="1960752" y="1466463"/>
                </a:cubicBezTo>
                <a:cubicBezTo>
                  <a:pt x="1969452" y="1535311"/>
                  <a:pt x="1970343" y="1602730"/>
                  <a:pt x="1963425" y="1668718"/>
                </a:cubicBezTo>
                <a:cubicBezTo>
                  <a:pt x="1956507" y="1734706"/>
                  <a:pt x="1944043" y="1796231"/>
                  <a:pt x="1926033" y="1853291"/>
                </a:cubicBezTo>
                <a:cubicBezTo>
                  <a:pt x="1908577" y="1910362"/>
                  <a:pt x="1889409" y="1962029"/>
                  <a:pt x="1868527" y="2008294"/>
                </a:cubicBezTo>
                <a:cubicBezTo>
                  <a:pt x="1847646" y="2054558"/>
                  <a:pt x="1827569" y="2095457"/>
                  <a:pt x="1808298" y="2130990"/>
                </a:cubicBezTo>
                <a:cubicBezTo>
                  <a:pt x="1785780" y="2172627"/>
                  <a:pt x="1763940" y="2211291"/>
                  <a:pt x="1742778" y="2246984"/>
                </a:cubicBezTo>
                <a:cubicBezTo>
                  <a:pt x="1721616" y="2282677"/>
                  <a:pt x="1701492" y="2316119"/>
                  <a:pt x="1682406" y="2347310"/>
                </a:cubicBezTo>
                <a:cubicBezTo>
                  <a:pt x="1645880" y="2407015"/>
                  <a:pt x="1611394" y="2463387"/>
                  <a:pt x="1578947" y="2516426"/>
                </a:cubicBezTo>
                <a:cubicBezTo>
                  <a:pt x="1547312" y="2565445"/>
                  <a:pt x="1518512" y="2606928"/>
                  <a:pt x="1492548" y="2640876"/>
                </a:cubicBezTo>
                <a:lnTo>
                  <a:pt x="1454398" y="2692257"/>
                </a:lnTo>
                <a:lnTo>
                  <a:pt x="1435646" y="2718669"/>
                </a:lnTo>
                <a:cubicBezTo>
                  <a:pt x="1432744" y="2722656"/>
                  <a:pt x="1429395" y="2727713"/>
                  <a:pt x="1425598" y="2733840"/>
                </a:cubicBezTo>
                <a:cubicBezTo>
                  <a:pt x="1423968" y="2736535"/>
                  <a:pt x="1422987" y="2737971"/>
                  <a:pt x="1422657" y="2738149"/>
                </a:cubicBezTo>
                <a:cubicBezTo>
                  <a:pt x="1422327" y="2738326"/>
                  <a:pt x="1422130" y="2738232"/>
                  <a:pt x="1422066" y="2737869"/>
                </a:cubicBezTo>
                <a:cubicBezTo>
                  <a:pt x="1407285" y="2774220"/>
                  <a:pt x="1392479" y="2810547"/>
                  <a:pt x="1377649" y="2846849"/>
                </a:cubicBezTo>
                <a:lnTo>
                  <a:pt x="1377698" y="2846750"/>
                </a:lnTo>
                <a:cubicBezTo>
                  <a:pt x="1373511" y="2853185"/>
                  <a:pt x="1349608" y="2922609"/>
                  <a:pt x="1305989" y="3055022"/>
                </a:cubicBezTo>
                <a:cubicBezTo>
                  <a:pt x="1262371" y="3187434"/>
                  <a:pt x="1224163" y="3344222"/>
                  <a:pt x="1191366" y="3525385"/>
                </a:cubicBezTo>
                <a:cubicBezTo>
                  <a:pt x="1158568" y="3706548"/>
                  <a:pt x="1156307" y="3873473"/>
                  <a:pt x="1184582" y="4026161"/>
                </a:cubicBezTo>
                <a:cubicBezTo>
                  <a:pt x="1212856" y="4178849"/>
                  <a:pt x="1296793" y="4278686"/>
                  <a:pt x="1436392" y="4325672"/>
                </a:cubicBezTo>
                <a:cubicBezTo>
                  <a:pt x="1442700" y="4326733"/>
                  <a:pt x="1448934" y="4327794"/>
                  <a:pt x="1455094" y="4328855"/>
                </a:cubicBezTo>
                <a:cubicBezTo>
                  <a:pt x="1466037" y="4328897"/>
                  <a:pt x="1476830" y="4328913"/>
                  <a:pt x="1487475" y="4328905"/>
                </a:cubicBezTo>
                <a:cubicBezTo>
                  <a:pt x="1508191" y="4329668"/>
                  <a:pt x="1527938" y="4328192"/>
                  <a:pt x="1546715" y="4324478"/>
                </a:cubicBezTo>
                <a:cubicBezTo>
                  <a:pt x="1565459" y="4321601"/>
                  <a:pt x="1583282" y="4318202"/>
                  <a:pt x="1600186" y="4314281"/>
                </a:cubicBezTo>
                <a:cubicBezTo>
                  <a:pt x="1616700" y="4308918"/>
                  <a:pt x="1633064" y="4303629"/>
                  <a:pt x="1649279" y="4298414"/>
                </a:cubicBezTo>
                <a:cubicBezTo>
                  <a:pt x="1657644" y="4295728"/>
                  <a:pt x="1664840" y="4293191"/>
                  <a:pt x="1670867" y="4290804"/>
                </a:cubicBezTo>
                <a:cubicBezTo>
                  <a:pt x="1673428" y="4289262"/>
                  <a:pt x="1675965" y="4287621"/>
                  <a:pt x="1678477" y="4285880"/>
                </a:cubicBezTo>
                <a:lnTo>
                  <a:pt x="1689420" y="4279811"/>
                </a:lnTo>
                <a:cubicBezTo>
                  <a:pt x="1704060" y="4271869"/>
                  <a:pt x="1718352" y="4263679"/>
                  <a:pt x="1732296" y="4255240"/>
                </a:cubicBezTo>
                <a:cubicBezTo>
                  <a:pt x="1749125" y="4246004"/>
                  <a:pt x="1778748" y="4232418"/>
                  <a:pt x="1821163" y="4214484"/>
                </a:cubicBezTo>
                <a:cubicBezTo>
                  <a:pt x="1863577" y="4196549"/>
                  <a:pt x="1893013" y="4186110"/>
                  <a:pt x="1909470" y="4183166"/>
                </a:cubicBezTo>
                <a:lnTo>
                  <a:pt x="1909470" y="4183167"/>
                </a:lnTo>
                <a:cubicBezTo>
                  <a:pt x="1934199" y="4182343"/>
                  <a:pt x="1948868" y="4186354"/>
                  <a:pt x="1953477" y="4195198"/>
                </a:cubicBezTo>
                <a:cubicBezTo>
                  <a:pt x="1958086" y="4204043"/>
                  <a:pt x="1951243" y="4217889"/>
                  <a:pt x="1932947" y="4236737"/>
                </a:cubicBezTo>
                <a:cubicBezTo>
                  <a:pt x="1947430" y="4230072"/>
                  <a:pt x="1958754" y="4224601"/>
                  <a:pt x="1966919" y="4220323"/>
                </a:cubicBezTo>
                <a:cubicBezTo>
                  <a:pt x="1967118" y="4220207"/>
                  <a:pt x="1967317" y="4220091"/>
                  <a:pt x="1967516" y="4219975"/>
                </a:cubicBezTo>
                <a:cubicBezTo>
                  <a:pt x="1964368" y="4214823"/>
                  <a:pt x="1970789" y="4203925"/>
                  <a:pt x="1986778" y="4187283"/>
                </a:cubicBezTo>
                <a:cubicBezTo>
                  <a:pt x="2002768" y="4170641"/>
                  <a:pt x="2030651" y="4147085"/>
                  <a:pt x="2070429" y="4116615"/>
                </a:cubicBezTo>
                <a:cubicBezTo>
                  <a:pt x="2082548" y="4107463"/>
                  <a:pt x="2095315" y="4097813"/>
                  <a:pt x="2108728" y="4087666"/>
                </a:cubicBezTo>
                <a:cubicBezTo>
                  <a:pt x="2121619" y="4076118"/>
                  <a:pt x="2135182" y="4063998"/>
                  <a:pt x="2149416" y="4051306"/>
                </a:cubicBezTo>
                <a:cubicBezTo>
                  <a:pt x="2178207" y="4025964"/>
                  <a:pt x="2210206" y="3998607"/>
                  <a:pt x="2245414" y="3969235"/>
                </a:cubicBezTo>
                <a:cubicBezTo>
                  <a:pt x="2279002" y="3935998"/>
                  <a:pt x="2314253" y="3901400"/>
                  <a:pt x="2351168" y="3865440"/>
                </a:cubicBezTo>
                <a:cubicBezTo>
                  <a:pt x="2388082" y="3829480"/>
                  <a:pt x="2424340" y="3790430"/>
                  <a:pt x="2459943" y="3748290"/>
                </a:cubicBezTo>
                <a:cubicBezTo>
                  <a:pt x="2534313" y="3663723"/>
                  <a:pt x="2603460" y="3577540"/>
                  <a:pt x="2667384" y="3489740"/>
                </a:cubicBezTo>
                <a:cubicBezTo>
                  <a:pt x="2731308" y="3401941"/>
                  <a:pt x="2786080" y="3320035"/>
                  <a:pt x="2831700" y="3244024"/>
                </a:cubicBezTo>
                <a:cubicBezTo>
                  <a:pt x="2913192" y="3113481"/>
                  <a:pt x="2980070" y="2990673"/>
                  <a:pt x="3032333" y="2875599"/>
                </a:cubicBezTo>
                <a:cubicBezTo>
                  <a:pt x="3084597" y="2760526"/>
                  <a:pt x="3128556" y="2644980"/>
                  <a:pt x="3164213" y="2528961"/>
                </a:cubicBezTo>
                <a:cubicBezTo>
                  <a:pt x="3184738" y="2462792"/>
                  <a:pt x="3202257" y="2395038"/>
                  <a:pt x="3216769" y="2325698"/>
                </a:cubicBezTo>
                <a:cubicBezTo>
                  <a:pt x="3231282" y="2256358"/>
                  <a:pt x="3242447" y="2186863"/>
                  <a:pt x="3250263" y="2117213"/>
                </a:cubicBezTo>
                <a:cubicBezTo>
                  <a:pt x="3257940" y="2038996"/>
                  <a:pt x="3261836" y="1961302"/>
                  <a:pt x="3261952" y="1884130"/>
                </a:cubicBezTo>
                <a:cubicBezTo>
                  <a:pt x="3261637" y="1860330"/>
                  <a:pt x="3260775" y="1836852"/>
                  <a:pt x="3259365" y="1813699"/>
                </a:cubicBezTo>
                <a:cubicBezTo>
                  <a:pt x="3259461" y="1787430"/>
                  <a:pt x="3257778" y="1762882"/>
                  <a:pt x="3254317" y="1740052"/>
                </a:cubicBezTo>
                <a:cubicBezTo>
                  <a:pt x="3250856" y="1717222"/>
                  <a:pt x="3247731" y="1694800"/>
                  <a:pt x="3244941" y="1672785"/>
                </a:cubicBezTo>
                <a:cubicBezTo>
                  <a:pt x="3241733" y="1651819"/>
                  <a:pt x="3238500" y="1630630"/>
                  <a:pt x="3235242" y="1609217"/>
                </a:cubicBezTo>
                <a:cubicBezTo>
                  <a:pt x="3232730" y="1587787"/>
                  <a:pt x="3228104" y="1565238"/>
                  <a:pt x="3221364" y="1541570"/>
                </a:cubicBezTo>
                <a:cubicBezTo>
                  <a:pt x="3209046" y="1496373"/>
                  <a:pt x="3195284" y="1445854"/>
                  <a:pt x="3180080" y="1390012"/>
                </a:cubicBezTo>
                <a:cubicBezTo>
                  <a:pt x="3170337" y="1362878"/>
                  <a:pt x="3159805" y="1334392"/>
                  <a:pt x="3148483" y="1304553"/>
                </a:cubicBezTo>
                <a:cubicBezTo>
                  <a:pt x="3137161" y="1274714"/>
                  <a:pt x="3123221" y="1244126"/>
                  <a:pt x="3106664" y="1212788"/>
                </a:cubicBezTo>
                <a:cubicBezTo>
                  <a:pt x="3099758" y="1198513"/>
                  <a:pt x="3091832" y="1182745"/>
                  <a:pt x="3082888" y="1165486"/>
                </a:cubicBezTo>
                <a:cubicBezTo>
                  <a:pt x="3072617" y="1148939"/>
                  <a:pt x="3061524" y="1131049"/>
                  <a:pt x="3049612" y="1111816"/>
                </a:cubicBezTo>
                <a:cubicBezTo>
                  <a:pt x="3038458" y="1092154"/>
                  <a:pt x="3025128" y="1072386"/>
                  <a:pt x="3009621" y="1052513"/>
                </a:cubicBezTo>
                <a:cubicBezTo>
                  <a:pt x="2994114" y="1032640"/>
                  <a:pt x="2977998" y="1012002"/>
                  <a:pt x="2961273" y="990599"/>
                </a:cubicBezTo>
                <a:cubicBezTo>
                  <a:pt x="2925721" y="948752"/>
                  <a:pt x="2884526" y="908954"/>
                  <a:pt x="2837688" y="871205"/>
                </a:cubicBezTo>
                <a:cubicBezTo>
                  <a:pt x="2790850" y="833455"/>
                  <a:pt x="2740092" y="800086"/>
                  <a:pt x="2685415" y="771096"/>
                </a:cubicBezTo>
                <a:cubicBezTo>
                  <a:pt x="2630457" y="742034"/>
                  <a:pt x="2571978" y="717989"/>
                  <a:pt x="2509975" y="698961"/>
                </a:cubicBezTo>
                <a:cubicBezTo>
                  <a:pt x="2447973" y="679933"/>
                  <a:pt x="2383761" y="666309"/>
                  <a:pt x="2317338" y="658087"/>
                </a:cubicBezTo>
                <a:cubicBezTo>
                  <a:pt x="2267528" y="651921"/>
                  <a:pt x="2217232" y="648647"/>
                  <a:pt x="2166450" y="648262"/>
                </a:cubicBezTo>
                <a:close/>
                <a:moveTo>
                  <a:pt x="2315362" y="36805"/>
                </a:moveTo>
                <a:cubicBezTo>
                  <a:pt x="2397413" y="35627"/>
                  <a:pt x="2479729" y="40013"/>
                  <a:pt x="2562308" y="49964"/>
                </a:cubicBezTo>
                <a:cubicBezTo>
                  <a:pt x="2892626" y="89766"/>
                  <a:pt x="3183556" y="218013"/>
                  <a:pt x="3435098" y="434704"/>
                </a:cubicBezTo>
                <a:cubicBezTo>
                  <a:pt x="3493798" y="474661"/>
                  <a:pt x="3545389" y="513253"/>
                  <a:pt x="3589870" y="550480"/>
                </a:cubicBezTo>
                <a:cubicBezTo>
                  <a:pt x="3634351" y="587708"/>
                  <a:pt x="3676454" y="625864"/>
                  <a:pt x="3716179" y="664951"/>
                </a:cubicBezTo>
                <a:cubicBezTo>
                  <a:pt x="3722903" y="672120"/>
                  <a:pt x="3733118" y="684267"/>
                  <a:pt x="3746825" y="701391"/>
                </a:cubicBezTo>
                <a:cubicBezTo>
                  <a:pt x="3760531" y="718516"/>
                  <a:pt x="3773644" y="738186"/>
                  <a:pt x="3786163" y="760402"/>
                </a:cubicBezTo>
                <a:cubicBezTo>
                  <a:pt x="3798501" y="782747"/>
                  <a:pt x="3809203" y="803303"/>
                  <a:pt x="3818270" y="822067"/>
                </a:cubicBezTo>
                <a:cubicBezTo>
                  <a:pt x="3827337" y="840831"/>
                  <a:pt x="3832668" y="854149"/>
                  <a:pt x="3834262" y="862021"/>
                </a:cubicBezTo>
                <a:cubicBezTo>
                  <a:pt x="3842667" y="919048"/>
                  <a:pt x="3826005" y="928300"/>
                  <a:pt x="3784273" y="889776"/>
                </a:cubicBezTo>
                <a:cubicBezTo>
                  <a:pt x="3790333" y="901274"/>
                  <a:pt x="3796268" y="912897"/>
                  <a:pt x="3802080" y="924644"/>
                </a:cubicBezTo>
                <a:cubicBezTo>
                  <a:pt x="3802163" y="924809"/>
                  <a:pt x="3802246" y="924975"/>
                  <a:pt x="3802328" y="925141"/>
                </a:cubicBezTo>
                <a:cubicBezTo>
                  <a:pt x="3807571" y="922189"/>
                  <a:pt x="3817827" y="931202"/>
                  <a:pt x="3833099" y="952181"/>
                </a:cubicBezTo>
                <a:cubicBezTo>
                  <a:pt x="3848370" y="973160"/>
                  <a:pt x="3869881" y="1009344"/>
                  <a:pt x="3897631" y="1060733"/>
                </a:cubicBezTo>
                <a:cubicBezTo>
                  <a:pt x="3906174" y="1076184"/>
                  <a:pt x="3914031" y="1093255"/>
                  <a:pt x="3921201" y="1111946"/>
                </a:cubicBezTo>
                <a:cubicBezTo>
                  <a:pt x="3928371" y="1130637"/>
                  <a:pt x="3936116" y="1150456"/>
                  <a:pt x="3944436" y="1171404"/>
                </a:cubicBezTo>
                <a:cubicBezTo>
                  <a:pt x="3952746" y="1192379"/>
                  <a:pt x="3961083" y="1214606"/>
                  <a:pt x="3969449" y="1238087"/>
                </a:cubicBezTo>
                <a:cubicBezTo>
                  <a:pt x="3977814" y="1261568"/>
                  <a:pt x="3985145" y="1286543"/>
                  <a:pt x="3991440" y="1313014"/>
                </a:cubicBezTo>
                <a:cubicBezTo>
                  <a:pt x="4006993" y="1366711"/>
                  <a:pt x="4020243" y="1423696"/>
                  <a:pt x="4031189" y="1483971"/>
                </a:cubicBezTo>
                <a:cubicBezTo>
                  <a:pt x="4042135" y="1544245"/>
                  <a:pt x="4050423" y="1606901"/>
                  <a:pt x="4056053" y="1671939"/>
                </a:cubicBezTo>
                <a:cubicBezTo>
                  <a:pt x="4067188" y="1805458"/>
                  <a:pt x="4066978" y="1936005"/>
                  <a:pt x="4055425" y="2063580"/>
                </a:cubicBezTo>
                <a:cubicBezTo>
                  <a:pt x="4043872" y="2191155"/>
                  <a:pt x="4025942" y="2305213"/>
                  <a:pt x="4001637" y="2405754"/>
                </a:cubicBezTo>
                <a:cubicBezTo>
                  <a:pt x="3957962" y="2579512"/>
                  <a:pt x="3909808" y="2733799"/>
                  <a:pt x="3857173" y="2868616"/>
                </a:cubicBezTo>
                <a:cubicBezTo>
                  <a:pt x="3804539" y="3003434"/>
                  <a:pt x="3747592" y="3132416"/>
                  <a:pt x="3686335" y="3255563"/>
                </a:cubicBezTo>
                <a:cubicBezTo>
                  <a:pt x="3627649" y="3372494"/>
                  <a:pt x="3564911" y="3488107"/>
                  <a:pt x="3498118" y="3602401"/>
                </a:cubicBezTo>
                <a:cubicBezTo>
                  <a:pt x="3475826" y="3642185"/>
                  <a:pt x="3453112" y="3681297"/>
                  <a:pt x="3429974" y="3719738"/>
                </a:cubicBezTo>
                <a:cubicBezTo>
                  <a:pt x="3381478" y="3799853"/>
                  <a:pt x="3329748" y="3878525"/>
                  <a:pt x="3274785" y="3955755"/>
                </a:cubicBezTo>
                <a:cubicBezTo>
                  <a:pt x="3273840" y="3957147"/>
                  <a:pt x="3272895" y="3958540"/>
                  <a:pt x="3271950" y="3959933"/>
                </a:cubicBezTo>
                <a:cubicBezTo>
                  <a:pt x="3255156" y="3984267"/>
                  <a:pt x="3239376" y="4007125"/>
                  <a:pt x="3224610" y="4028506"/>
                </a:cubicBezTo>
                <a:cubicBezTo>
                  <a:pt x="3209843" y="4049887"/>
                  <a:pt x="3194933" y="4070618"/>
                  <a:pt x="3179881" y="4090699"/>
                </a:cubicBezTo>
                <a:cubicBezTo>
                  <a:pt x="3166157" y="4110506"/>
                  <a:pt x="3151972" y="4130207"/>
                  <a:pt x="3137328" y="4149803"/>
                </a:cubicBezTo>
                <a:cubicBezTo>
                  <a:pt x="3122684" y="4169399"/>
                  <a:pt x="3106958" y="4190318"/>
                  <a:pt x="3090150" y="4212563"/>
                </a:cubicBezTo>
                <a:cubicBezTo>
                  <a:pt x="3057640" y="4255084"/>
                  <a:pt x="3020221" y="4301765"/>
                  <a:pt x="2977893" y="4352606"/>
                </a:cubicBezTo>
                <a:cubicBezTo>
                  <a:pt x="2935565" y="4403447"/>
                  <a:pt x="2885375" y="4458335"/>
                  <a:pt x="2827323" y="4517271"/>
                </a:cubicBezTo>
                <a:cubicBezTo>
                  <a:pt x="2774403" y="4573483"/>
                  <a:pt x="2695633" y="4643642"/>
                  <a:pt x="2591015" y="4727746"/>
                </a:cubicBezTo>
                <a:cubicBezTo>
                  <a:pt x="2486396" y="4811850"/>
                  <a:pt x="2365608" y="4889867"/>
                  <a:pt x="2228652" y="4961798"/>
                </a:cubicBezTo>
                <a:cubicBezTo>
                  <a:pt x="2160805" y="4996838"/>
                  <a:pt x="2089854" y="5028949"/>
                  <a:pt x="2015802" y="5058132"/>
                </a:cubicBezTo>
                <a:cubicBezTo>
                  <a:pt x="1941749" y="5087315"/>
                  <a:pt x="1865203" y="5112537"/>
                  <a:pt x="1786164" y="5133799"/>
                </a:cubicBezTo>
                <a:lnTo>
                  <a:pt x="1786164" y="5133799"/>
                </a:lnTo>
                <a:cubicBezTo>
                  <a:pt x="1707006" y="5155363"/>
                  <a:pt x="1624854" y="5170219"/>
                  <a:pt x="1539708" y="5178366"/>
                </a:cubicBezTo>
                <a:cubicBezTo>
                  <a:pt x="1454562" y="5186513"/>
                  <a:pt x="1368792" y="5181821"/>
                  <a:pt x="1282396" y="5164289"/>
                </a:cubicBezTo>
                <a:cubicBezTo>
                  <a:pt x="1234879" y="5154329"/>
                  <a:pt x="1189187" y="5140688"/>
                  <a:pt x="1145319" y="5123366"/>
                </a:cubicBezTo>
                <a:cubicBezTo>
                  <a:pt x="1101451" y="5106044"/>
                  <a:pt x="1059800" y="5085713"/>
                  <a:pt x="1020365" y="5062372"/>
                </a:cubicBezTo>
                <a:cubicBezTo>
                  <a:pt x="1001171" y="5051232"/>
                  <a:pt x="981924" y="5038756"/>
                  <a:pt x="962623" y="5024943"/>
                </a:cubicBezTo>
                <a:cubicBezTo>
                  <a:pt x="943323" y="5011129"/>
                  <a:pt x="926924" y="4998951"/>
                  <a:pt x="913424" y="4988409"/>
                </a:cubicBezTo>
                <a:cubicBezTo>
                  <a:pt x="901526" y="4977739"/>
                  <a:pt x="889547" y="4967195"/>
                  <a:pt x="877487" y="4956774"/>
                </a:cubicBezTo>
                <a:cubicBezTo>
                  <a:pt x="865427" y="4946353"/>
                  <a:pt x="853945" y="4935311"/>
                  <a:pt x="843042" y="4923647"/>
                </a:cubicBezTo>
                <a:cubicBezTo>
                  <a:pt x="801058" y="4879970"/>
                  <a:pt x="767167" y="4837764"/>
                  <a:pt x="741367" y="4797027"/>
                </a:cubicBezTo>
                <a:cubicBezTo>
                  <a:pt x="715567" y="4756291"/>
                  <a:pt x="695789" y="4719295"/>
                  <a:pt x="682033" y="4686039"/>
                </a:cubicBezTo>
                <a:cubicBezTo>
                  <a:pt x="679132" y="4678478"/>
                  <a:pt x="676380" y="4671316"/>
                  <a:pt x="673777" y="4664551"/>
                </a:cubicBezTo>
                <a:cubicBezTo>
                  <a:pt x="671878" y="4659320"/>
                  <a:pt x="670054" y="4654313"/>
                  <a:pt x="668305" y="4649529"/>
                </a:cubicBezTo>
                <a:cubicBezTo>
                  <a:pt x="665727" y="4639432"/>
                  <a:pt x="663273" y="4629832"/>
                  <a:pt x="660943" y="4620730"/>
                </a:cubicBezTo>
                <a:cubicBezTo>
                  <a:pt x="660202" y="4616690"/>
                  <a:pt x="659609" y="4613454"/>
                  <a:pt x="659165" y="4611024"/>
                </a:cubicBezTo>
                <a:cubicBezTo>
                  <a:pt x="658722" y="4608594"/>
                  <a:pt x="658104" y="4605247"/>
                  <a:pt x="657313" y="4600983"/>
                </a:cubicBezTo>
                <a:cubicBezTo>
                  <a:pt x="655563" y="4585157"/>
                  <a:pt x="653441" y="4565974"/>
                  <a:pt x="650946" y="4543434"/>
                </a:cubicBezTo>
                <a:cubicBezTo>
                  <a:pt x="650498" y="4530020"/>
                  <a:pt x="649951" y="4513921"/>
                  <a:pt x="649304" y="4495136"/>
                </a:cubicBezTo>
                <a:cubicBezTo>
                  <a:pt x="648897" y="4484317"/>
                  <a:pt x="649177" y="4472642"/>
                  <a:pt x="650143" y="4460113"/>
                </a:cubicBezTo>
                <a:cubicBezTo>
                  <a:pt x="651110" y="4447584"/>
                  <a:pt x="651925" y="4434206"/>
                  <a:pt x="652587" y="4419979"/>
                </a:cubicBezTo>
                <a:cubicBezTo>
                  <a:pt x="640691" y="4436451"/>
                  <a:pt x="626283" y="4456927"/>
                  <a:pt x="609363" y="4481408"/>
                </a:cubicBezTo>
                <a:cubicBezTo>
                  <a:pt x="591614" y="4506493"/>
                  <a:pt x="572298" y="4533817"/>
                  <a:pt x="551416" y="4563380"/>
                </a:cubicBezTo>
                <a:cubicBezTo>
                  <a:pt x="528005" y="4595246"/>
                  <a:pt x="502753" y="4629600"/>
                  <a:pt x="475662" y="4666441"/>
                </a:cubicBezTo>
                <a:cubicBezTo>
                  <a:pt x="435165" y="4720740"/>
                  <a:pt x="394395" y="4772951"/>
                  <a:pt x="353351" y="4823073"/>
                </a:cubicBezTo>
                <a:cubicBezTo>
                  <a:pt x="339133" y="4840573"/>
                  <a:pt x="324792" y="4858197"/>
                  <a:pt x="310326" y="4875946"/>
                </a:cubicBezTo>
                <a:cubicBezTo>
                  <a:pt x="302974" y="4884710"/>
                  <a:pt x="295642" y="4893470"/>
                  <a:pt x="288328" y="4902228"/>
                </a:cubicBezTo>
                <a:cubicBezTo>
                  <a:pt x="281014" y="4910985"/>
                  <a:pt x="272463" y="4919982"/>
                  <a:pt x="262674" y="4929218"/>
                </a:cubicBezTo>
                <a:cubicBezTo>
                  <a:pt x="243576" y="4947602"/>
                  <a:pt x="221749" y="4960412"/>
                  <a:pt x="197192" y="4967648"/>
                </a:cubicBezTo>
                <a:cubicBezTo>
                  <a:pt x="172635" y="4974885"/>
                  <a:pt x="148469" y="4976068"/>
                  <a:pt x="124696" y="4971199"/>
                </a:cubicBezTo>
                <a:cubicBezTo>
                  <a:pt x="100874" y="4965564"/>
                  <a:pt x="79577" y="4955183"/>
                  <a:pt x="60804" y="4940055"/>
                </a:cubicBezTo>
                <a:cubicBezTo>
                  <a:pt x="42032" y="4924927"/>
                  <a:pt x="27549" y="4906624"/>
                  <a:pt x="17357" y="4885148"/>
                </a:cubicBezTo>
                <a:cubicBezTo>
                  <a:pt x="7107" y="4863855"/>
                  <a:pt x="1406" y="4841406"/>
                  <a:pt x="252" y="4817800"/>
                </a:cubicBezTo>
                <a:cubicBezTo>
                  <a:pt x="-901" y="4794194"/>
                  <a:pt x="1915" y="4771695"/>
                  <a:pt x="8702" y="4750303"/>
                </a:cubicBezTo>
                <a:cubicBezTo>
                  <a:pt x="33174" y="4680393"/>
                  <a:pt x="57099" y="4612001"/>
                  <a:pt x="80477" y="4545125"/>
                </a:cubicBezTo>
                <a:cubicBezTo>
                  <a:pt x="103253" y="4479059"/>
                  <a:pt x="125969" y="4411982"/>
                  <a:pt x="148627" y="4343895"/>
                </a:cubicBezTo>
                <a:cubicBezTo>
                  <a:pt x="171285" y="4275808"/>
                  <a:pt x="194660" y="4204690"/>
                  <a:pt x="218754" y="4130541"/>
                </a:cubicBezTo>
                <a:cubicBezTo>
                  <a:pt x="243029" y="4055547"/>
                  <a:pt x="268556" y="3976669"/>
                  <a:pt x="295335" y="3893909"/>
                </a:cubicBezTo>
                <a:cubicBezTo>
                  <a:pt x="322115" y="3811149"/>
                  <a:pt x="349545" y="3726365"/>
                  <a:pt x="377624" y="3639557"/>
                </a:cubicBezTo>
                <a:cubicBezTo>
                  <a:pt x="406523" y="3549851"/>
                  <a:pt x="435223" y="3460716"/>
                  <a:pt x="463724" y="3372154"/>
                </a:cubicBezTo>
                <a:cubicBezTo>
                  <a:pt x="477925" y="3327745"/>
                  <a:pt x="492250" y="3282962"/>
                  <a:pt x="506700" y="3237806"/>
                </a:cubicBezTo>
                <a:cubicBezTo>
                  <a:pt x="512287" y="3220654"/>
                  <a:pt x="517924" y="3203378"/>
                  <a:pt x="523611" y="3185977"/>
                </a:cubicBezTo>
                <a:lnTo>
                  <a:pt x="530426" y="3165683"/>
                </a:lnTo>
                <a:lnTo>
                  <a:pt x="533908" y="3155337"/>
                </a:lnTo>
                <a:lnTo>
                  <a:pt x="535698" y="3150114"/>
                </a:lnTo>
                <a:cubicBezTo>
                  <a:pt x="537025" y="3147992"/>
                  <a:pt x="536660" y="3146666"/>
                  <a:pt x="534604" y="3146135"/>
                </a:cubicBezTo>
                <a:cubicBezTo>
                  <a:pt x="526462" y="3142249"/>
                  <a:pt x="518448" y="3138022"/>
                  <a:pt x="510561" y="3133451"/>
                </a:cubicBezTo>
                <a:cubicBezTo>
                  <a:pt x="502674" y="3128882"/>
                  <a:pt x="494075" y="3123112"/>
                  <a:pt x="484764" y="3116142"/>
                </a:cubicBezTo>
                <a:cubicBezTo>
                  <a:pt x="462323" y="3099860"/>
                  <a:pt x="441399" y="3082087"/>
                  <a:pt x="421992" y="3062821"/>
                </a:cubicBezTo>
                <a:cubicBezTo>
                  <a:pt x="399220" y="3045851"/>
                  <a:pt x="377168" y="3026916"/>
                  <a:pt x="355838" y="3006017"/>
                </a:cubicBezTo>
                <a:cubicBezTo>
                  <a:pt x="295491" y="2945948"/>
                  <a:pt x="244520" y="2872250"/>
                  <a:pt x="202925" y="2784922"/>
                </a:cubicBezTo>
                <a:cubicBezTo>
                  <a:pt x="161329" y="2697596"/>
                  <a:pt x="130677" y="2602957"/>
                  <a:pt x="110968" y="2501006"/>
                </a:cubicBezTo>
                <a:cubicBezTo>
                  <a:pt x="71051" y="2297636"/>
                  <a:pt x="69907" y="2078100"/>
                  <a:pt x="107536" y="1842398"/>
                </a:cubicBezTo>
                <a:cubicBezTo>
                  <a:pt x="116970" y="1783192"/>
                  <a:pt x="129064" y="1722863"/>
                  <a:pt x="143815" y="1661412"/>
                </a:cubicBezTo>
                <a:cubicBezTo>
                  <a:pt x="158566" y="1599962"/>
                  <a:pt x="176217" y="1538079"/>
                  <a:pt x="196769" y="1475764"/>
                </a:cubicBezTo>
                <a:cubicBezTo>
                  <a:pt x="217154" y="1413645"/>
                  <a:pt x="240337" y="1351358"/>
                  <a:pt x="266318" y="1288903"/>
                </a:cubicBezTo>
                <a:cubicBezTo>
                  <a:pt x="292299" y="1226448"/>
                  <a:pt x="322321" y="1164235"/>
                  <a:pt x="356385" y="1102265"/>
                </a:cubicBezTo>
                <a:cubicBezTo>
                  <a:pt x="426427" y="978154"/>
                  <a:pt x="505025" y="867938"/>
                  <a:pt x="592178" y="771618"/>
                </a:cubicBezTo>
                <a:cubicBezTo>
                  <a:pt x="679331" y="675299"/>
                  <a:pt x="760664" y="598757"/>
                  <a:pt x="836178" y="541993"/>
                </a:cubicBezTo>
                <a:cubicBezTo>
                  <a:pt x="921817" y="475299"/>
                  <a:pt x="1002721" y="421080"/>
                  <a:pt x="1078891" y="379337"/>
                </a:cubicBezTo>
                <a:cubicBezTo>
                  <a:pt x="1155061" y="337593"/>
                  <a:pt x="1225084" y="304402"/>
                  <a:pt x="1288962" y="279763"/>
                </a:cubicBezTo>
                <a:cubicBezTo>
                  <a:pt x="1320410" y="267286"/>
                  <a:pt x="1349794" y="256975"/>
                  <a:pt x="1377114" y="248831"/>
                </a:cubicBezTo>
                <a:cubicBezTo>
                  <a:pt x="1404434" y="240687"/>
                  <a:pt x="1429913" y="233622"/>
                  <a:pt x="1453552" y="227636"/>
                </a:cubicBezTo>
                <a:lnTo>
                  <a:pt x="1523785" y="210973"/>
                </a:lnTo>
                <a:cubicBezTo>
                  <a:pt x="1535051" y="208130"/>
                  <a:pt x="1546939" y="205510"/>
                  <a:pt x="1559449" y="203114"/>
                </a:cubicBezTo>
                <a:cubicBezTo>
                  <a:pt x="1565252" y="201837"/>
                  <a:pt x="1571950" y="200362"/>
                  <a:pt x="1579544" y="198687"/>
                </a:cubicBezTo>
                <a:cubicBezTo>
                  <a:pt x="1581732" y="198115"/>
                  <a:pt x="1583224" y="197767"/>
                  <a:pt x="1584020" y="197642"/>
                </a:cubicBezTo>
                <a:cubicBezTo>
                  <a:pt x="1825426" y="93951"/>
                  <a:pt x="2069207" y="40339"/>
                  <a:pt x="2315362" y="36805"/>
                </a:cubicBezTo>
                <a:close/>
                <a:moveTo>
                  <a:pt x="5463143" y="195"/>
                </a:moveTo>
                <a:cubicBezTo>
                  <a:pt x="5497772" y="1248"/>
                  <a:pt x="5532330" y="6597"/>
                  <a:pt x="5566818" y="16240"/>
                </a:cubicBezTo>
                <a:cubicBezTo>
                  <a:pt x="5612955" y="30291"/>
                  <a:pt x="5655340" y="52042"/>
                  <a:pt x="5693973" y="81493"/>
                </a:cubicBezTo>
                <a:cubicBezTo>
                  <a:pt x="5732605" y="110944"/>
                  <a:pt x="5765677" y="146311"/>
                  <a:pt x="5793186" y="187595"/>
                </a:cubicBezTo>
                <a:cubicBezTo>
                  <a:pt x="5820605" y="229130"/>
                  <a:pt x="5839593" y="275309"/>
                  <a:pt x="5850151" y="326134"/>
                </a:cubicBezTo>
                <a:cubicBezTo>
                  <a:pt x="5860708" y="376958"/>
                  <a:pt x="5860074" y="428534"/>
                  <a:pt x="5848248" y="480862"/>
                </a:cubicBezTo>
                <a:cubicBezTo>
                  <a:pt x="5844832" y="493803"/>
                  <a:pt x="5841268" y="506271"/>
                  <a:pt x="5837554" y="518267"/>
                </a:cubicBezTo>
                <a:lnTo>
                  <a:pt x="5826362" y="548758"/>
                </a:lnTo>
                <a:lnTo>
                  <a:pt x="5803830" y="609838"/>
                </a:lnTo>
                <a:cubicBezTo>
                  <a:pt x="5788651" y="650575"/>
                  <a:pt x="5773447" y="691412"/>
                  <a:pt x="5758218" y="732348"/>
                </a:cubicBezTo>
                <a:cubicBezTo>
                  <a:pt x="5727255" y="814096"/>
                  <a:pt x="5696317" y="895769"/>
                  <a:pt x="5665404" y="977368"/>
                </a:cubicBezTo>
                <a:cubicBezTo>
                  <a:pt x="5630179" y="1068293"/>
                  <a:pt x="5595726" y="1157228"/>
                  <a:pt x="5562044" y="1244174"/>
                </a:cubicBezTo>
                <a:cubicBezTo>
                  <a:pt x="5553779" y="1265145"/>
                  <a:pt x="5545214" y="1286894"/>
                  <a:pt x="5536346" y="1309420"/>
                </a:cubicBezTo>
                <a:cubicBezTo>
                  <a:pt x="5527479" y="1331947"/>
                  <a:pt x="5519846" y="1351332"/>
                  <a:pt x="5513447" y="1367579"/>
                </a:cubicBezTo>
                <a:lnTo>
                  <a:pt x="5477386" y="1458355"/>
                </a:lnTo>
                <a:cubicBezTo>
                  <a:pt x="5431194" y="1572384"/>
                  <a:pt x="5394303" y="1663458"/>
                  <a:pt x="5366714" y="1731577"/>
                </a:cubicBezTo>
                <a:cubicBezTo>
                  <a:pt x="5359242" y="1749501"/>
                  <a:pt x="5352462" y="1765756"/>
                  <a:pt x="5346377" y="1780341"/>
                </a:cubicBezTo>
                <a:cubicBezTo>
                  <a:pt x="5340290" y="1794926"/>
                  <a:pt x="5334519" y="1808781"/>
                  <a:pt x="5329061" y="1821905"/>
                </a:cubicBezTo>
                <a:cubicBezTo>
                  <a:pt x="5326599" y="1827012"/>
                  <a:pt x="5324633" y="1831086"/>
                  <a:pt x="5323161" y="1834129"/>
                </a:cubicBezTo>
                <a:cubicBezTo>
                  <a:pt x="5321687" y="1837171"/>
                  <a:pt x="5319659" y="1841370"/>
                  <a:pt x="5317074" y="1846725"/>
                </a:cubicBezTo>
                <a:cubicBezTo>
                  <a:pt x="5308485" y="1865021"/>
                  <a:pt x="5298056" y="1887272"/>
                  <a:pt x="5285787" y="1913476"/>
                </a:cubicBezTo>
                <a:cubicBezTo>
                  <a:pt x="5264567" y="1959788"/>
                  <a:pt x="5237072" y="2024007"/>
                  <a:pt x="5203299" y="2106132"/>
                </a:cubicBezTo>
                <a:cubicBezTo>
                  <a:pt x="5169526" y="2188257"/>
                  <a:pt x="5129658" y="2290353"/>
                  <a:pt x="5083693" y="2412419"/>
                </a:cubicBezTo>
                <a:cubicBezTo>
                  <a:pt x="5058673" y="2481276"/>
                  <a:pt x="5034202" y="2548641"/>
                  <a:pt x="5010276" y="2614513"/>
                </a:cubicBezTo>
                <a:cubicBezTo>
                  <a:pt x="4994516" y="2660819"/>
                  <a:pt x="4978697" y="2707318"/>
                  <a:pt x="4962818" y="2754009"/>
                </a:cubicBezTo>
                <a:cubicBezTo>
                  <a:pt x="4946939" y="2800701"/>
                  <a:pt x="4931854" y="2845060"/>
                  <a:pt x="4917561" y="2887089"/>
                </a:cubicBezTo>
                <a:cubicBezTo>
                  <a:pt x="4888070" y="2971102"/>
                  <a:pt x="4860081" y="3050806"/>
                  <a:pt x="4833593" y="3126202"/>
                </a:cubicBezTo>
                <a:cubicBezTo>
                  <a:pt x="4807106" y="3201597"/>
                  <a:pt x="4781194" y="3275358"/>
                  <a:pt x="4755856" y="3347483"/>
                </a:cubicBezTo>
                <a:cubicBezTo>
                  <a:pt x="4730269" y="3419417"/>
                  <a:pt x="4704358" y="3492255"/>
                  <a:pt x="4678125" y="3565997"/>
                </a:cubicBezTo>
                <a:cubicBezTo>
                  <a:pt x="4651891" y="3639740"/>
                  <a:pt x="4624563" y="3716570"/>
                  <a:pt x="4596141" y="3796487"/>
                </a:cubicBezTo>
                <a:cubicBezTo>
                  <a:pt x="4566330" y="3876809"/>
                  <a:pt x="4534977" y="3961334"/>
                  <a:pt x="4502082" y="4050062"/>
                </a:cubicBezTo>
                <a:cubicBezTo>
                  <a:pt x="4470066" y="4137928"/>
                  <a:pt x="4437553" y="4229051"/>
                  <a:pt x="4404542" y="4323433"/>
                </a:cubicBezTo>
                <a:cubicBezTo>
                  <a:pt x="4394362" y="4351064"/>
                  <a:pt x="4384231" y="4378521"/>
                  <a:pt x="4374151" y="4405803"/>
                </a:cubicBezTo>
                <a:lnTo>
                  <a:pt x="4349181" y="4468674"/>
                </a:lnTo>
                <a:cubicBezTo>
                  <a:pt x="4369193" y="4467381"/>
                  <a:pt x="4389653" y="4466436"/>
                  <a:pt x="4410561" y="4465839"/>
                </a:cubicBezTo>
                <a:cubicBezTo>
                  <a:pt x="4436268" y="4465507"/>
                  <a:pt x="4462149" y="4465176"/>
                  <a:pt x="4488205" y="4464844"/>
                </a:cubicBezTo>
                <a:cubicBezTo>
                  <a:pt x="4567325" y="4464231"/>
                  <a:pt x="4648335" y="4466453"/>
                  <a:pt x="4731235" y="4471510"/>
                </a:cubicBezTo>
                <a:cubicBezTo>
                  <a:pt x="4757389" y="4473433"/>
                  <a:pt x="4783569" y="4475655"/>
                  <a:pt x="4809774" y="4478175"/>
                </a:cubicBezTo>
                <a:cubicBezTo>
                  <a:pt x="4839303" y="4476467"/>
                  <a:pt x="4869678" y="4475207"/>
                  <a:pt x="4900898" y="4474395"/>
                </a:cubicBezTo>
                <a:cubicBezTo>
                  <a:pt x="4985304" y="4471815"/>
                  <a:pt x="5076434" y="4473716"/>
                  <a:pt x="5174288" y="4480096"/>
                </a:cubicBezTo>
                <a:cubicBezTo>
                  <a:pt x="5272142" y="4486476"/>
                  <a:pt x="5374203" y="4498188"/>
                  <a:pt x="5480469" y="4515231"/>
                </a:cubicBezTo>
                <a:cubicBezTo>
                  <a:pt x="5533517" y="4523861"/>
                  <a:pt x="5587236" y="4533859"/>
                  <a:pt x="5641627" y="4545225"/>
                </a:cubicBezTo>
                <a:cubicBezTo>
                  <a:pt x="5694675" y="4556897"/>
                  <a:pt x="5748593" y="4568768"/>
                  <a:pt x="5803382" y="4580839"/>
                </a:cubicBezTo>
                <a:cubicBezTo>
                  <a:pt x="5857891" y="4592456"/>
                  <a:pt x="5914569" y="4605208"/>
                  <a:pt x="5973418" y="4619095"/>
                </a:cubicBezTo>
                <a:cubicBezTo>
                  <a:pt x="6032267" y="4632982"/>
                  <a:pt x="6093174" y="4650223"/>
                  <a:pt x="6156138" y="4670819"/>
                </a:cubicBezTo>
                <a:cubicBezTo>
                  <a:pt x="6180420" y="4678918"/>
                  <a:pt x="6205025" y="4687888"/>
                  <a:pt x="6229953" y="4697728"/>
                </a:cubicBezTo>
                <a:lnTo>
                  <a:pt x="6271436" y="4714938"/>
                </a:lnTo>
                <a:cubicBezTo>
                  <a:pt x="6292841" y="4725690"/>
                  <a:pt x="6314345" y="4736517"/>
                  <a:pt x="6335949" y="4747418"/>
                </a:cubicBezTo>
                <a:cubicBezTo>
                  <a:pt x="6357760" y="4758228"/>
                  <a:pt x="6378153" y="4770232"/>
                  <a:pt x="6397129" y="4783430"/>
                </a:cubicBezTo>
                <a:cubicBezTo>
                  <a:pt x="6406968" y="4789770"/>
                  <a:pt x="6416848" y="4796128"/>
                  <a:pt x="6426768" y="4802505"/>
                </a:cubicBezTo>
                <a:cubicBezTo>
                  <a:pt x="6436688" y="4808882"/>
                  <a:pt x="6445660" y="4815589"/>
                  <a:pt x="6453684" y="4822625"/>
                </a:cubicBezTo>
                <a:cubicBezTo>
                  <a:pt x="6462061" y="4829527"/>
                  <a:pt x="6470610" y="4836439"/>
                  <a:pt x="6479331" y="4843360"/>
                </a:cubicBezTo>
                <a:cubicBezTo>
                  <a:pt x="6488051" y="4850281"/>
                  <a:pt x="6496215" y="4857280"/>
                  <a:pt x="6503822" y="4864357"/>
                </a:cubicBezTo>
                <a:cubicBezTo>
                  <a:pt x="6516016" y="4878865"/>
                  <a:pt x="6527788" y="4893571"/>
                  <a:pt x="6539137" y="4908476"/>
                </a:cubicBezTo>
                <a:cubicBezTo>
                  <a:pt x="6544144" y="4915830"/>
                  <a:pt x="6547771" y="4923046"/>
                  <a:pt x="6550018" y="4930126"/>
                </a:cubicBezTo>
                <a:cubicBezTo>
                  <a:pt x="6552264" y="4937205"/>
                  <a:pt x="6554872" y="4944347"/>
                  <a:pt x="6557839" y="4951551"/>
                </a:cubicBezTo>
                <a:cubicBezTo>
                  <a:pt x="6563742" y="4965230"/>
                  <a:pt x="6567008" y="4980400"/>
                  <a:pt x="6567638" y="4997063"/>
                </a:cubicBezTo>
                <a:cubicBezTo>
                  <a:pt x="6568879" y="5014686"/>
                  <a:pt x="6567542" y="5032999"/>
                  <a:pt x="6563628" y="5052001"/>
                </a:cubicBezTo>
                <a:cubicBezTo>
                  <a:pt x="6559714" y="5071004"/>
                  <a:pt x="6553390" y="5088969"/>
                  <a:pt x="6544658" y="5105895"/>
                </a:cubicBezTo>
                <a:cubicBezTo>
                  <a:pt x="6535837" y="5122864"/>
                  <a:pt x="6525724" y="5137770"/>
                  <a:pt x="6514316" y="5150611"/>
                </a:cubicBezTo>
                <a:cubicBezTo>
                  <a:pt x="6503937" y="5162955"/>
                  <a:pt x="6492265" y="5173036"/>
                  <a:pt x="6479299" y="5180853"/>
                </a:cubicBezTo>
                <a:lnTo>
                  <a:pt x="6459901" y="5193835"/>
                </a:lnTo>
                <a:cubicBezTo>
                  <a:pt x="6454537" y="5198619"/>
                  <a:pt x="6446662" y="5202332"/>
                  <a:pt x="6436274" y="5204977"/>
                </a:cubicBezTo>
                <a:cubicBezTo>
                  <a:pt x="6416652" y="5210797"/>
                  <a:pt x="6396756" y="5216417"/>
                  <a:pt x="6376586" y="5221839"/>
                </a:cubicBezTo>
                <a:lnTo>
                  <a:pt x="6285712" y="5226266"/>
                </a:lnTo>
                <a:lnTo>
                  <a:pt x="6190359" y="5224724"/>
                </a:lnTo>
                <a:cubicBezTo>
                  <a:pt x="6174360" y="5224094"/>
                  <a:pt x="6158062" y="5223066"/>
                  <a:pt x="6141465" y="5221640"/>
                </a:cubicBezTo>
                <a:lnTo>
                  <a:pt x="6111671" y="5219153"/>
                </a:lnTo>
                <a:lnTo>
                  <a:pt x="6059891" y="5213532"/>
                </a:lnTo>
                <a:cubicBezTo>
                  <a:pt x="5985648" y="5204037"/>
                  <a:pt x="5913898" y="5192661"/>
                  <a:pt x="5844641" y="5179405"/>
                </a:cubicBezTo>
                <a:cubicBezTo>
                  <a:pt x="5775385" y="5166148"/>
                  <a:pt x="5709553" y="5153665"/>
                  <a:pt x="5647148" y="5141956"/>
                </a:cubicBezTo>
                <a:cubicBezTo>
                  <a:pt x="5584077" y="5131302"/>
                  <a:pt x="5524304" y="5121213"/>
                  <a:pt x="5467829" y="5111690"/>
                </a:cubicBezTo>
                <a:cubicBezTo>
                  <a:pt x="5411354" y="5102166"/>
                  <a:pt x="5359527" y="5093420"/>
                  <a:pt x="5312348" y="5085452"/>
                </a:cubicBezTo>
                <a:cubicBezTo>
                  <a:pt x="5203950" y="5067553"/>
                  <a:pt x="5106039" y="5053275"/>
                  <a:pt x="5018614" y="5042619"/>
                </a:cubicBezTo>
                <a:cubicBezTo>
                  <a:pt x="4931189" y="5031963"/>
                  <a:pt x="4852241" y="5023991"/>
                  <a:pt x="4781770" y="5018700"/>
                </a:cubicBezTo>
                <a:cubicBezTo>
                  <a:pt x="4715541" y="5013892"/>
                  <a:pt x="4655406" y="5009532"/>
                  <a:pt x="4601363" y="5005619"/>
                </a:cubicBezTo>
                <a:cubicBezTo>
                  <a:pt x="4575847" y="5004002"/>
                  <a:pt x="4550231" y="5002858"/>
                  <a:pt x="4524515" y="5002187"/>
                </a:cubicBezTo>
                <a:cubicBezTo>
                  <a:pt x="4511956" y="5001706"/>
                  <a:pt x="4498874" y="5001524"/>
                  <a:pt x="4485270" y="5001640"/>
                </a:cubicBezTo>
                <a:cubicBezTo>
                  <a:pt x="4478969" y="5001922"/>
                  <a:pt x="4471625" y="5002253"/>
                  <a:pt x="4463235" y="5002634"/>
                </a:cubicBezTo>
                <a:cubicBezTo>
                  <a:pt x="4459408" y="5002950"/>
                  <a:pt x="4457300" y="5003027"/>
                  <a:pt x="4456912" y="5002864"/>
                </a:cubicBezTo>
                <a:cubicBezTo>
                  <a:pt x="4456523" y="5002702"/>
                  <a:pt x="4456492" y="5002492"/>
                  <a:pt x="4456818" y="5002236"/>
                </a:cubicBezTo>
                <a:cubicBezTo>
                  <a:pt x="4261655" y="5044382"/>
                  <a:pt x="4073206" y="5102447"/>
                  <a:pt x="3891473" y="5176433"/>
                </a:cubicBezTo>
                <a:cubicBezTo>
                  <a:pt x="3709739" y="5250418"/>
                  <a:pt x="3524474" y="5330083"/>
                  <a:pt x="3335677" y="5415427"/>
                </a:cubicBezTo>
                <a:cubicBezTo>
                  <a:pt x="3219721" y="5459346"/>
                  <a:pt x="3128096" y="5447953"/>
                  <a:pt x="3060800" y="5381250"/>
                </a:cubicBezTo>
                <a:cubicBezTo>
                  <a:pt x="2993505" y="5314547"/>
                  <a:pt x="2961155" y="5229849"/>
                  <a:pt x="2963750" y="5127156"/>
                </a:cubicBezTo>
                <a:cubicBezTo>
                  <a:pt x="2966345" y="5024463"/>
                  <a:pt x="3014501" y="4941091"/>
                  <a:pt x="3108216" y="4877041"/>
                </a:cubicBezTo>
                <a:cubicBezTo>
                  <a:pt x="3124141" y="4867582"/>
                  <a:pt x="3140240" y="4858347"/>
                  <a:pt x="3156513" y="4849336"/>
                </a:cubicBezTo>
                <a:cubicBezTo>
                  <a:pt x="3197193" y="4820138"/>
                  <a:pt x="3235459" y="4793626"/>
                  <a:pt x="3271314" y="4769801"/>
                </a:cubicBezTo>
                <a:cubicBezTo>
                  <a:pt x="3310938" y="4743544"/>
                  <a:pt x="3349026" y="4719221"/>
                  <a:pt x="3385579" y="4696832"/>
                </a:cubicBezTo>
                <a:cubicBezTo>
                  <a:pt x="3422132" y="4674443"/>
                  <a:pt x="3459051" y="4652906"/>
                  <a:pt x="3496338" y="4632220"/>
                </a:cubicBezTo>
                <a:cubicBezTo>
                  <a:pt x="3518958" y="4619922"/>
                  <a:pt x="3558549" y="4605273"/>
                  <a:pt x="3615111" y="4588274"/>
                </a:cubicBezTo>
                <a:cubicBezTo>
                  <a:pt x="3671673" y="4571276"/>
                  <a:pt x="3710804" y="4562745"/>
                  <a:pt x="3732504" y="4562683"/>
                </a:cubicBezTo>
                <a:cubicBezTo>
                  <a:pt x="3754721" y="4564723"/>
                  <a:pt x="3769527" y="4568403"/>
                  <a:pt x="3776922" y="4573726"/>
                </a:cubicBezTo>
                <a:cubicBezTo>
                  <a:pt x="3774922" y="4559755"/>
                  <a:pt x="3773786" y="4540928"/>
                  <a:pt x="3773514" y="4517246"/>
                </a:cubicBezTo>
                <a:cubicBezTo>
                  <a:pt x="3773243" y="4493563"/>
                  <a:pt x="3774196" y="4464242"/>
                  <a:pt x="3776375" y="4429280"/>
                </a:cubicBezTo>
                <a:cubicBezTo>
                  <a:pt x="3781523" y="4352896"/>
                  <a:pt x="3794952" y="4257362"/>
                  <a:pt x="3816664" y="4142678"/>
                </a:cubicBezTo>
                <a:cubicBezTo>
                  <a:pt x="3839503" y="4025872"/>
                  <a:pt x="3865351" y="3899515"/>
                  <a:pt x="3894209" y="3763609"/>
                </a:cubicBezTo>
                <a:cubicBezTo>
                  <a:pt x="3924627" y="3624584"/>
                  <a:pt x="3958210" y="3489330"/>
                  <a:pt x="3994957" y="3357848"/>
                </a:cubicBezTo>
                <a:cubicBezTo>
                  <a:pt x="4031705" y="3226365"/>
                  <a:pt x="4067874" y="3108209"/>
                  <a:pt x="4103466" y="3003381"/>
                </a:cubicBezTo>
                <a:cubicBezTo>
                  <a:pt x="4165459" y="2821806"/>
                  <a:pt x="4223607" y="2657824"/>
                  <a:pt x="4277910" y="2511433"/>
                </a:cubicBezTo>
                <a:cubicBezTo>
                  <a:pt x="4332213" y="2365043"/>
                  <a:pt x="4385847" y="2222212"/>
                  <a:pt x="4438813" y="2082941"/>
                </a:cubicBezTo>
                <a:cubicBezTo>
                  <a:pt x="4467300" y="2007869"/>
                  <a:pt x="4495892" y="1932044"/>
                  <a:pt x="4524590" y="1855467"/>
                </a:cubicBezTo>
                <a:cubicBezTo>
                  <a:pt x="4553288" y="1778890"/>
                  <a:pt x="4581582" y="1702543"/>
                  <a:pt x="4609471" y="1626427"/>
                </a:cubicBezTo>
                <a:cubicBezTo>
                  <a:pt x="4652405" y="1504530"/>
                  <a:pt x="4695613" y="1382733"/>
                  <a:pt x="4739094" y="1261036"/>
                </a:cubicBezTo>
                <a:cubicBezTo>
                  <a:pt x="4740519" y="1256849"/>
                  <a:pt x="4741946" y="1252688"/>
                  <a:pt x="4743372" y="1248551"/>
                </a:cubicBezTo>
                <a:cubicBezTo>
                  <a:pt x="4753373" y="1218128"/>
                  <a:pt x="4762791" y="1189492"/>
                  <a:pt x="4771624" y="1162644"/>
                </a:cubicBezTo>
                <a:cubicBezTo>
                  <a:pt x="4780457" y="1135795"/>
                  <a:pt x="4789128" y="1109435"/>
                  <a:pt x="4797638" y="1083563"/>
                </a:cubicBezTo>
                <a:cubicBezTo>
                  <a:pt x="4805293" y="1058703"/>
                  <a:pt x="4813024" y="1033601"/>
                  <a:pt x="4820829" y="1008256"/>
                </a:cubicBezTo>
                <a:cubicBezTo>
                  <a:pt x="4828634" y="982912"/>
                  <a:pt x="4836986" y="955770"/>
                  <a:pt x="4845886" y="926832"/>
                </a:cubicBezTo>
                <a:cubicBezTo>
                  <a:pt x="4862485" y="871320"/>
                  <a:pt x="4881016" y="809348"/>
                  <a:pt x="4901477" y="740916"/>
                </a:cubicBezTo>
                <a:cubicBezTo>
                  <a:pt x="4921937" y="672484"/>
                  <a:pt x="4944857" y="595814"/>
                  <a:pt x="4970236" y="510905"/>
                </a:cubicBezTo>
                <a:cubicBezTo>
                  <a:pt x="4981858" y="472266"/>
                  <a:pt x="4995968" y="425394"/>
                  <a:pt x="5012565" y="370290"/>
                </a:cubicBezTo>
                <a:cubicBezTo>
                  <a:pt x="5021245" y="340928"/>
                  <a:pt x="5033256" y="310642"/>
                  <a:pt x="5048595" y="279434"/>
                </a:cubicBezTo>
                <a:cubicBezTo>
                  <a:pt x="5063935" y="248225"/>
                  <a:pt x="5082896" y="217231"/>
                  <a:pt x="5105479" y="186451"/>
                </a:cubicBezTo>
                <a:cubicBezTo>
                  <a:pt x="5128424" y="155839"/>
                  <a:pt x="5155764" y="127070"/>
                  <a:pt x="5187500" y="100146"/>
                </a:cubicBezTo>
                <a:cubicBezTo>
                  <a:pt x="5219237" y="73221"/>
                  <a:pt x="5255580" y="50657"/>
                  <a:pt x="5296531" y="32455"/>
                </a:cubicBezTo>
                <a:cubicBezTo>
                  <a:pt x="5337931" y="14988"/>
                  <a:pt x="5381918" y="4361"/>
                  <a:pt x="5428491" y="572"/>
                </a:cubicBezTo>
                <a:cubicBezTo>
                  <a:pt x="5440049" y="-31"/>
                  <a:pt x="5451600" y="-157"/>
                  <a:pt x="5463143" y="195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C0A446-BBE2-4408-8E4D-46525B109DF6}"/>
              </a:ext>
            </a:extLst>
          </p:cNvPr>
          <p:cNvSpPr txBox="1"/>
          <p:nvPr/>
        </p:nvSpPr>
        <p:spPr>
          <a:xfrm>
            <a:off x="4687572" y="2664667"/>
            <a:ext cx="652133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CNN DETECTION </a:t>
            </a:r>
            <a:r>
              <a:rPr lang="en-US" sz="6600" dirty="0" smtClean="0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ON GPU</a:t>
            </a:r>
            <a:endParaRPr lang="en-US" sz="6600" dirty="0">
              <a:solidFill>
                <a:schemeClr val="bg2">
                  <a:lumMod val="25000"/>
                </a:schemeClr>
              </a:solidFill>
              <a:latin typeface="Bahnschrift Light Condensed" panose="020B0502040204020203" pitchFamily="34" charset="0"/>
            </a:endParaRPr>
          </a:p>
          <a:p>
            <a:pPr algn="ctr"/>
            <a:r>
              <a:rPr lang="en-US" sz="4400" dirty="0">
                <a:solidFill>
                  <a:schemeClr val="bg2">
                    <a:lumMod val="25000"/>
                  </a:schemeClr>
                </a:solidFill>
                <a:latin typeface="Bahnschrift Light Condensed" panose="020B0502040204020203" pitchFamily="34" charset="0"/>
              </a:rPr>
              <a:t>CUDA 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1401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7BF5-0E6F-4513-8BE0-D5052AEFBD0C}"/>
              </a:ext>
            </a:extLst>
          </p:cNvPr>
          <p:cNvSpPr/>
          <p:nvPr/>
        </p:nvSpPr>
        <p:spPr>
          <a:xfrm>
            <a:off x="0" y="-1"/>
            <a:ext cx="12192000" cy="15675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46E0-7337-435E-BE7D-B845268BACE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"/>
          <a:stretch/>
        </p:blipFill>
        <p:spPr>
          <a:xfrm>
            <a:off x="-1200" y="-36659"/>
            <a:ext cx="12193200" cy="1567543"/>
          </a:xfrm>
          <a:prstGeom prst="rect">
            <a:avLst/>
          </a:prstGeom>
          <a:ln>
            <a:noFill/>
          </a:ln>
          <a:effectLst>
            <a:outerShdw blurRad="1270000" dir="21540000" algn="ctr" rotWithShape="0">
              <a:srgbClr val="000000">
                <a:alpha val="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89453E-071C-45AB-A92F-B40150C04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5649" y="0"/>
            <a:ext cx="1501063" cy="15675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F643024-FAAC-42B2-8727-D87F7BDF0219}"/>
              </a:ext>
            </a:extLst>
          </p:cNvPr>
          <p:cNvGrpSpPr/>
          <p:nvPr/>
        </p:nvGrpSpPr>
        <p:grpSpPr>
          <a:xfrm>
            <a:off x="109058" y="5096900"/>
            <a:ext cx="2025114" cy="1761100"/>
            <a:chOff x="341659" y="3380139"/>
            <a:chExt cx="3246054" cy="2752094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5" name="Pentagon 5">
              <a:extLst>
                <a:ext uri="{FF2B5EF4-FFF2-40B4-BE49-F238E27FC236}">
                  <a16:creationId xmlns:a16="http://schemas.microsoft.com/office/drawing/2014/main" id="{A08CDE3F-A301-46EF-8FED-3B63DAB4286F}"/>
                </a:ext>
              </a:extLst>
            </p:cNvPr>
            <p:cNvSpPr/>
            <p:nvPr/>
          </p:nvSpPr>
          <p:spPr>
            <a:xfrm>
              <a:off x="848139" y="4664765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entagon 6">
              <a:extLst>
                <a:ext uri="{FF2B5EF4-FFF2-40B4-BE49-F238E27FC236}">
                  <a16:creationId xmlns:a16="http://schemas.microsoft.com/office/drawing/2014/main" id="{0A541988-8A02-40A3-8508-DF481FFD414C}"/>
                </a:ext>
              </a:extLst>
            </p:cNvPr>
            <p:cNvSpPr/>
            <p:nvPr/>
          </p:nvSpPr>
          <p:spPr>
            <a:xfrm rot="7862414">
              <a:off x="2302252" y="4846772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entagon 7">
              <a:extLst>
                <a:ext uri="{FF2B5EF4-FFF2-40B4-BE49-F238E27FC236}">
                  <a16:creationId xmlns:a16="http://schemas.microsoft.com/office/drawing/2014/main" id="{24F958EB-5FF6-45BC-8127-7EDAACBB66ED}"/>
                </a:ext>
              </a:extLst>
            </p:cNvPr>
            <p:cNvSpPr/>
            <p:nvPr/>
          </p:nvSpPr>
          <p:spPr>
            <a:xfrm rot="2266836">
              <a:off x="1631850" y="3698917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entagon 8">
              <a:extLst>
                <a:ext uri="{FF2B5EF4-FFF2-40B4-BE49-F238E27FC236}">
                  <a16:creationId xmlns:a16="http://schemas.microsoft.com/office/drawing/2014/main" id="{986AE7ED-EC93-4D7E-B928-6F1F58D21DBE}"/>
                </a:ext>
              </a:extLst>
            </p:cNvPr>
            <p:cNvSpPr/>
            <p:nvPr/>
          </p:nvSpPr>
          <p:spPr>
            <a:xfrm rot="18013906">
              <a:off x="315155" y="3406643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46CA55E-ECD8-4C4D-A2B7-BCC2B048E7FC}"/>
              </a:ext>
            </a:extLst>
          </p:cNvPr>
          <p:cNvSpPr txBox="1"/>
          <p:nvPr/>
        </p:nvSpPr>
        <p:spPr>
          <a:xfrm>
            <a:off x="-779377" y="57678"/>
            <a:ext cx="113340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    GEMM – </a:t>
            </a:r>
            <a:r>
              <a:rPr lang="en-US" altLang="ko-KR" sz="70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Filter Unrolling</a:t>
            </a:r>
            <a:endParaRPr lang="ko-KR" altLang="en-US" sz="7000" b="1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6477" y="1833249"/>
            <a:ext cx="1316736" cy="107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3000" b="1" dirty="0" smtClean="0"/>
              <a:t>1	2</a:t>
            </a:r>
          </a:p>
          <a:p>
            <a:r>
              <a:rPr lang="en-US" sz="3000" b="1" dirty="0" smtClean="0"/>
              <a:t>1	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62527" y="1833250"/>
            <a:ext cx="1316386" cy="10772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3200" b="1" dirty="0"/>
              <a:t>1	</a:t>
            </a:r>
            <a:r>
              <a:rPr lang="en-US" sz="3200" b="1" dirty="0" smtClean="0"/>
              <a:t>1</a:t>
            </a:r>
            <a:endParaRPr lang="en-US" sz="3200" b="1" dirty="0"/>
          </a:p>
          <a:p>
            <a:r>
              <a:rPr lang="en-US" sz="3200" b="1" dirty="0"/>
              <a:t>1	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51400" y="1838035"/>
            <a:ext cx="1316736" cy="10789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3000" b="1" dirty="0"/>
              <a:t>0</a:t>
            </a:r>
            <a:r>
              <a:rPr lang="en-US" sz="3000" b="1" dirty="0" smtClean="0"/>
              <a:t>	1</a:t>
            </a:r>
          </a:p>
          <a:p>
            <a:r>
              <a:rPr lang="en-US" sz="3000" b="1" dirty="0" smtClean="0"/>
              <a:t>1	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83110" y="1834911"/>
            <a:ext cx="1499128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3000" b="1" dirty="0"/>
              <a:t>0</a:t>
            </a:r>
            <a:r>
              <a:rPr lang="en-US" sz="3000" b="1" dirty="0" smtClean="0"/>
              <a:t>	6</a:t>
            </a:r>
          </a:p>
          <a:p>
            <a:r>
              <a:rPr lang="en-US" sz="3000" b="1" dirty="0"/>
              <a:t>5</a:t>
            </a:r>
            <a:r>
              <a:rPr lang="en-US" sz="3000" b="1" dirty="0" smtClean="0"/>
              <a:t>	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54725" y="1833250"/>
            <a:ext cx="1499616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3000" b="1" dirty="0"/>
              <a:t>2</a:t>
            </a:r>
            <a:r>
              <a:rPr lang="en-US" sz="3000" b="1" dirty="0" smtClean="0"/>
              <a:t>	8</a:t>
            </a:r>
          </a:p>
          <a:p>
            <a:r>
              <a:rPr lang="en-US" sz="3000" b="1" dirty="0" smtClean="0"/>
              <a:t>3	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26828" y="1833250"/>
            <a:ext cx="1499616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3000" b="1" dirty="0"/>
              <a:t>2</a:t>
            </a:r>
            <a:r>
              <a:rPr lang="en-US" sz="3000" b="1" dirty="0" smtClean="0"/>
              <a:t>	9</a:t>
            </a:r>
          </a:p>
          <a:p>
            <a:r>
              <a:rPr lang="en-US" sz="3000" b="1" dirty="0" smtClean="0"/>
              <a:t>11	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6800" y="3004568"/>
            <a:ext cx="10395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2000" b="1" dirty="0" smtClean="0"/>
              <a:t>Filter #1</a:t>
            </a:r>
            <a:endParaRPr lang="ar-EG" sz="2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530704" y="3074261"/>
            <a:ext cx="10395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2000" b="1" dirty="0" smtClean="0"/>
              <a:t>Filter #2</a:t>
            </a:r>
            <a:endParaRPr lang="ar-EG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00967" y="3994961"/>
            <a:ext cx="4988866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marL="342900" indent="-342900">
              <a:buAutoNum type="arabicPlain"/>
            </a:pPr>
            <a:r>
              <a:rPr lang="en-US" sz="2000" b="1" dirty="0" smtClean="0"/>
              <a:t>2   1   1	1   1   1   1	0   1   1   0</a:t>
            </a:r>
          </a:p>
          <a:p>
            <a:r>
              <a:rPr lang="en-US" sz="2000" b="1" dirty="0" smtClean="0"/>
              <a:t>0    6    5   10	2   8   3   0	2   9   11  5</a:t>
            </a:r>
            <a:endParaRPr lang="ar-EG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936" y="3567311"/>
            <a:ext cx="7449405" cy="30664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21761" y="4784150"/>
                <a:ext cx="7147278" cy="8785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1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u="sng" dirty="0" smtClean="0"/>
                  <a:t>Unrolled filter is no more than changing the array dimension in a C code.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u="sng" dirty="0" smtClean="0"/>
                  <a:t>Unrolled filter dimensions: </a:t>
                </a:r>
                <a14:m>
                  <m:oMath xmlns:m="http://schemas.openxmlformats.org/officeDocument/2006/math">
                    <m:r>
                      <a:rPr lang="en-US" b="1" i="1" u="sng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𝑵𝒖𝒎𝒃𝒆𝒓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𝒇𝒊𝒍𝒕𝒆𝒓𝒔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𝒊𝒏𝒑𝒖𝒕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  ∗ 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u="sng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ar-EG" b="1" u="sng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61" y="4784150"/>
                <a:ext cx="7147278" cy="878574"/>
              </a:xfrm>
              <a:prstGeom prst="rect">
                <a:avLst/>
              </a:prstGeom>
              <a:blipFill>
                <a:blip r:embed="rId6"/>
                <a:stretch>
                  <a:fillRect l="-681" b="-9589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/>
          <p:cNvCxnSpPr/>
          <p:nvPr/>
        </p:nvCxnSpPr>
        <p:spPr>
          <a:xfrm flipV="1">
            <a:off x="4991100" y="2877322"/>
            <a:ext cx="1962533" cy="1492471"/>
          </a:xfrm>
          <a:prstGeom prst="curvedConnector3">
            <a:avLst>
              <a:gd name="adj1" fmla="val -87"/>
            </a:avLst>
          </a:prstGeom>
          <a:ln w="381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1531241" y="2960698"/>
            <a:ext cx="1970636" cy="1185493"/>
          </a:xfrm>
          <a:prstGeom prst="curvedConnector3">
            <a:avLst>
              <a:gd name="adj1" fmla="val 101100"/>
            </a:avLst>
          </a:prstGeom>
          <a:ln w="38100">
            <a:prstDash val="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V="1">
            <a:off x="6582284" y="2877322"/>
            <a:ext cx="2279776" cy="1606324"/>
          </a:xfrm>
          <a:prstGeom prst="curvedConnector3">
            <a:avLst>
              <a:gd name="adj1" fmla="val 5546"/>
            </a:avLst>
          </a:prstGeom>
          <a:ln w="381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flipV="1">
            <a:off x="8470137" y="2900229"/>
            <a:ext cx="2279776" cy="1606324"/>
          </a:xfrm>
          <a:prstGeom prst="curvedConnector3">
            <a:avLst>
              <a:gd name="adj1" fmla="val 51240"/>
            </a:avLst>
          </a:prstGeom>
          <a:ln w="381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10800000">
            <a:off x="3198330" y="2740059"/>
            <a:ext cx="2286654" cy="1431870"/>
          </a:xfrm>
          <a:prstGeom prst="curvedConnector3">
            <a:avLst>
              <a:gd name="adj1" fmla="val 99606"/>
            </a:avLst>
          </a:prstGeom>
          <a:ln w="38100">
            <a:prstDash val="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Curved Connector 49"/>
          <p:cNvCxnSpPr/>
          <p:nvPr/>
        </p:nvCxnSpPr>
        <p:spPr>
          <a:xfrm rot="10800000">
            <a:off x="4308828" y="2987238"/>
            <a:ext cx="3006627" cy="1085291"/>
          </a:xfrm>
          <a:prstGeom prst="curvedConnector3">
            <a:avLst>
              <a:gd name="adj1" fmla="val 98892"/>
            </a:avLst>
          </a:prstGeom>
          <a:ln w="38100">
            <a:prstDash val="dash"/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57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" grpId="0" animBg="1"/>
      <p:bldP spid="28" grpId="0" animBg="1"/>
      <p:bldP spid="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7BF5-0E6F-4513-8BE0-D5052AEFBD0C}"/>
              </a:ext>
            </a:extLst>
          </p:cNvPr>
          <p:cNvSpPr/>
          <p:nvPr/>
        </p:nvSpPr>
        <p:spPr>
          <a:xfrm>
            <a:off x="0" y="-1"/>
            <a:ext cx="12192000" cy="15675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46E0-7337-435E-BE7D-B845268BACE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"/>
          <a:stretch/>
        </p:blipFill>
        <p:spPr>
          <a:xfrm>
            <a:off x="-1200" y="-36659"/>
            <a:ext cx="12193200" cy="1567543"/>
          </a:xfrm>
          <a:prstGeom prst="rect">
            <a:avLst/>
          </a:prstGeom>
          <a:ln>
            <a:noFill/>
          </a:ln>
          <a:effectLst>
            <a:outerShdw blurRad="1270000" dir="21540000" algn="ctr" rotWithShape="0">
              <a:srgbClr val="000000">
                <a:alpha val="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89453E-071C-45AB-A92F-B40150C04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5649" y="0"/>
            <a:ext cx="1501063" cy="15675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F643024-FAAC-42B2-8727-D87F7BDF0219}"/>
              </a:ext>
            </a:extLst>
          </p:cNvPr>
          <p:cNvGrpSpPr/>
          <p:nvPr/>
        </p:nvGrpSpPr>
        <p:grpSpPr>
          <a:xfrm>
            <a:off x="109058" y="5096900"/>
            <a:ext cx="2025114" cy="1761100"/>
            <a:chOff x="341659" y="3380139"/>
            <a:chExt cx="3246054" cy="2752094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5" name="Pentagon 5">
              <a:extLst>
                <a:ext uri="{FF2B5EF4-FFF2-40B4-BE49-F238E27FC236}">
                  <a16:creationId xmlns:a16="http://schemas.microsoft.com/office/drawing/2014/main" id="{A08CDE3F-A301-46EF-8FED-3B63DAB4286F}"/>
                </a:ext>
              </a:extLst>
            </p:cNvPr>
            <p:cNvSpPr/>
            <p:nvPr/>
          </p:nvSpPr>
          <p:spPr>
            <a:xfrm>
              <a:off x="848139" y="4664765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entagon 6">
              <a:extLst>
                <a:ext uri="{FF2B5EF4-FFF2-40B4-BE49-F238E27FC236}">
                  <a16:creationId xmlns:a16="http://schemas.microsoft.com/office/drawing/2014/main" id="{0A541988-8A02-40A3-8508-DF481FFD414C}"/>
                </a:ext>
              </a:extLst>
            </p:cNvPr>
            <p:cNvSpPr/>
            <p:nvPr/>
          </p:nvSpPr>
          <p:spPr>
            <a:xfrm rot="7862414">
              <a:off x="2302252" y="4846772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entagon 7">
              <a:extLst>
                <a:ext uri="{FF2B5EF4-FFF2-40B4-BE49-F238E27FC236}">
                  <a16:creationId xmlns:a16="http://schemas.microsoft.com/office/drawing/2014/main" id="{24F958EB-5FF6-45BC-8127-7EDAACBB66ED}"/>
                </a:ext>
              </a:extLst>
            </p:cNvPr>
            <p:cNvSpPr/>
            <p:nvPr/>
          </p:nvSpPr>
          <p:spPr>
            <a:xfrm rot="2266836">
              <a:off x="1631850" y="3698917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entagon 8">
              <a:extLst>
                <a:ext uri="{FF2B5EF4-FFF2-40B4-BE49-F238E27FC236}">
                  <a16:creationId xmlns:a16="http://schemas.microsoft.com/office/drawing/2014/main" id="{986AE7ED-EC93-4D7E-B928-6F1F58D21DBE}"/>
                </a:ext>
              </a:extLst>
            </p:cNvPr>
            <p:cNvSpPr/>
            <p:nvPr/>
          </p:nvSpPr>
          <p:spPr>
            <a:xfrm rot="18013906">
              <a:off x="315155" y="3406643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46CA55E-ECD8-4C4D-A2B7-BCC2B048E7FC}"/>
              </a:ext>
            </a:extLst>
          </p:cNvPr>
          <p:cNvSpPr txBox="1"/>
          <p:nvPr/>
        </p:nvSpPr>
        <p:spPr>
          <a:xfrm>
            <a:off x="-779377" y="69253"/>
            <a:ext cx="113529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		Reduction – </a:t>
            </a:r>
            <a:r>
              <a:rPr lang="en-US" altLang="ko-KR" sz="60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Sum algorithm</a:t>
            </a:r>
            <a:endParaRPr lang="ko-KR" altLang="en-US" sz="6000" b="1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5"/>
          <a:stretch>
            <a:fillRect/>
          </a:stretch>
        </p:blipFill>
        <p:spPr>
          <a:xfrm>
            <a:off x="7518401" y="1795332"/>
            <a:ext cx="4369752" cy="3160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55060" y="1795332"/>
            <a:ext cx="5792067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Reduction algorithm is important for summing all elements </a:t>
            </a:r>
            <a:r>
              <a:rPr lang="en-US" sz="2000" dirty="0" smtClean="0"/>
              <a:t>in </a:t>
            </a:r>
            <a:r>
              <a:rPr lang="en-US" sz="2000" dirty="0"/>
              <a:t>an </a:t>
            </a:r>
            <a:r>
              <a:rPr lang="en-US" sz="2000" dirty="0" smtClean="0"/>
              <a:t>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operation is important as the mean value is needed in squeeze and excitation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Efficient implementation is needed as this layer is repeated in the network, so it’s a bottleneck and needs a work efficient algorithm</a:t>
            </a:r>
            <a:endParaRPr lang="ar-EG" sz="2000" dirty="0"/>
          </a:p>
        </p:txBody>
      </p:sp>
      <p:pic>
        <p:nvPicPr>
          <p:cNvPr id="21" name="Picture 20"/>
          <p:cNvPicPr/>
          <p:nvPr/>
        </p:nvPicPr>
        <p:blipFill>
          <a:blip r:embed="rId6"/>
          <a:stretch>
            <a:fillRect/>
          </a:stretch>
        </p:blipFill>
        <p:spPr>
          <a:xfrm>
            <a:off x="7709504" y="1795331"/>
            <a:ext cx="3806955" cy="44774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ight Arrow 6"/>
          <p:cNvSpPr/>
          <p:nvPr/>
        </p:nvSpPr>
        <p:spPr>
          <a:xfrm>
            <a:off x="6734686" y="5323907"/>
            <a:ext cx="1567430" cy="264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2" name="Right Arrow 21"/>
          <p:cNvSpPr/>
          <p:nvPr/>
        </p:nvSpPr>
        <p:spPr>
          <a:xfrm>
            <a:off x="6734686" y="4743944"/>
            <a:ext cx="1567430" cy="264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3" name="Right Arrow 22"/>
          <p:cNvSpPr/>
          <p:nvPr/>
        </p:nvSpPr>
        <p:spPr>
          <a:xfrm>
            <a:off x="6734686" y="4163981"/>
            <a:ext cx="1567430" cy="264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4" name="Right Arrow 23"/>
          <p:cNvSpPr/>
          <p:nvPr/>
        </p:nvSpPr>
        <p:spPr>
          <a:xfrm>
            <a:off x="6734686" y="3647669"/>
            <a:ext cx="1567430" cy="264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5" name="Right Arrow 24"/>
          <p:cNvSpPr/>
          <p:nvPr/>
        </p:nvSpPr>
        <p:spPr>
          <a:xfrm>
            <a:off x="6734686" y="2575579"/>
            <a:ext cx="1567430" cy="264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6" name="Right Arrow 25"/>
          <p:cNvSpPr/>
          <p:nvPr/>
        </p:nvSpPr>
        <p:spPr>
          <a:xfrm>
            <a:off x="6734686" y="3129855"/>
            <a:ext cx="1567430" cy="264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7" name="Right Arrow 26"/>
          <p:cNvSpPr/>
          <p:nvPr/>
        </p:nvSpPr>
        <p:spPr>
          <a:xfrm>
            <a:off x="6734686" y="2114793"/>
            <a:ext cx="1567430" cy="2640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Right Arrow 7"/>
          <p:cNvSpPr/>
          <p:nvPr/>
        </p:nvSpPr>
        <p:spPr>
          <a:xfrm>
            <a:off x="6008017" y="1983300"/>
            <a:ext cx="1838960" cy="328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8" name="Right Arrow 27"/>
          <p:cNvSpPr/>
          <p:nvPr/>
        </p:nvSpPr>
        <p:spPr>
          <a:xfrm>
            <a:off x="5954387" y="3926648"/>
            <a:ext cx="1838960" cy="328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9" name="Right Arrow 28"/>
          <p:cNvSpPr/>
          <p:nvPr/>
        </p:nvSpPr>
        <p:spPr>
          <a:xfrm>
            <a:off x="5954387" y="2872781"/>
            <a:ext cx="1838960" cy="328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3090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8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7BF5-0E6F-4513-8BE0-D5052AEFBD0C}"/>
              </a:ext>
            </a:extLst>
          </p:cNvPr>
          <p:cNvSpPr/>
          <p:nvPr/>
        </p:nvSpPr>
        <p:spPr>
          <a:xfrm>
            <a:off x="0" y="-1"/>
            <a:ext cx="12192000" cy="15675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46E0-7337-435E-BE7D-B845268BACE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"/>
          <a:stretch/>
        </p:blipFill>
        <p:spPr>
          <a:xfrm>
            <a:off x="-1200" y="-36659"/>
            <a:ext cx="12193200" cy="1567543"/>
          </a:xfrm>
          <a:prstGeom prst="rect">
            <a:avLst/>
          </a:prstGeom>
          <a:ln>
            <a:noFill/>
          </a:ln>
          <a:effectLst>
            <a:outerShdw blurRad="1270000" dir="21540000" algn="ctr" rotWithShape="0">
              <a:srgbClr val="000000">
                <a:alpha val="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89453E-071C-45AB-A92F-B40150C04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5649" y="0"/>
            <a:ext cx="1501063" cy="15675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F643024-FAAC-42B2-8727-D87F7BDF0219}"/>
              </a:ext>
            </a:extLst>
          </p:cNvPr>
          <p:cNvGrpSpPr/>
          <p:nvPr/>
        </p:nvGrpSpPr>
        <p:grpSpPr>
          <a:xfrm>
            <a:off x="109058" y="5096900"/>
            <a:ext cx="2025114" cy="1761100"/>
            <a:chOff x="341659" y="3380139"/>
            <a:chExt cx="3246054" cy="2752094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5" name="Pentagon 5">
              <a:extLst>
                <a:ext uri="{FF2B5EF4-FFF2-40B4-BE49-F238E27FC236}">
                  <a16:creationId xmlns:a16="http://schemas.microsoft.com/office/drawing/2014/main" id="{A08CDE3F-A301-46EF-8FED-3B63DAB4286F}"/>
                </a:ext>
              </a:extLst>
            </p:cNvPr>
            <p:cNvSpPr/>
            <p:nvPr/>
          </p:nvSpPr>
          <p:spPr>
            <a:xfrm>
              <a:off x="848139" y="4664765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entagon 6">
              <a:extLst>
                <a:ext uri="{FF2B5EF4-FFF2-40B4-BE49-F238E27FC236}">
                  <a16:creationId xmlns:a16="http://schemas.microsoft.com/office/drawing/2014/main" id="{0A541988-8A02-40A3-8508-DF481FFD414C}"/>
                </a:ext>
              </a:extLst>
            </p:cNvPr>
            <p:cNvSpPr/>
            <p:nvPr/>
          </p:nvSpPr>
          <p:spPr>
            <a:xfrm rot="7862414">
              <a:off x="2302252" y="4846772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entagon 7">
              <a:extLst>
                <a:ext uri="{FF2B5EF4-FFF2-40B4-BE49-F238E27FC236}">
                  <a16:creationId xmlns:a16="http://schemas.microsoft.com/office/drawing/2014/main" id="{24F958EB-5FF6-45BC-8127-7EDAACBB66ED}"/>
                </a:ext>
              </a:extLst>
            </p:cNvPr>
            <p:cNvSpPr/>
            <p:nvPr/>
          </p:nvSpPr>
          <p:spPr>
            <a:xfrm rot="2266836">
              <a:off x="1631850" y="3698917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entagon 8">
              <a:extLst>
                <a:ext uri="{FF2B5EF4-FFF2-40B4-BE49-F238E27FC236}">
                  <a16:creationId xmlns:a16="http://schemas.microsoft.com/office/drawing/2014/main" id="{986AE7ED-EC93-4D7E-B928-6F1F58D21DBE}"/>
                </a:ext>
              </a:extLst>
            </p:cNvPr>
            <p:cNvSpPr/>
            <p:nvPr/>
          </p:nvSpPr>
          <p:spPr>
            <a:xfrm rot="18013906">
              <a:off x="315155" y="3406643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46CA55E-ECD8-4C4D-A2B7-BCC2B048E7FC}"/>
              </a:ext>
            </a:extLst>
          </p:cNvPr>
          <p:cNvSpPr txBox="1"/>
          <p:nvPr/>
        </p:nvSpPr>
        <p:spPr>
          <a:xfrm>
            <a:off x="-779377" y="57678"/>
            <a:ext cx="113529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		Reduction – </a:t>
            </a:r>
            <a:r>
              <a:rPr lang="en-US" altLang="ko-KR" sz="60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Sum algorithm</a:t>
            </a:r>
            <a:endParaRPr lang="ko-KR" altLang="en-US" sz="6000" b="1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88690" y="1890642"/>
            <a:ext cx="6725832" cy="41864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0" y="1882425"/>
            <a:ext cx="494239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1 thread loads 2 elements in shared memory, so we can process double the block size in a single kernel call.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Strided access is used to enhance the performance and avoid thread divergence.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For extremely large arrays, we can launch the kernel again from the host</a:t>
            </a:r>
          </a:p>
        </p:txBody>
      </p:sp>
    </p:spTree>
    <p:extLst>
      <p:ext uri="{BB962C8B-B14F-4D97-AF65-F5344CB8AC3E}">
        <p14:creationId xmlns:p14="http://schemas.microsoft.com/office/powerpoint/2010/main" val="127902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7BF5-0E6F-4513-8BE0-D5052AEFBD0C}"/>
              </a:ext>
            </a:extLst>
          </p:cNvPr>
          <p:cNvSpPr/>
          <p:nvPr/>
        </p:nvSpPr>
        <p:spPr>
          <a:xfrm>
            <a:off x="0" y="-1"/>
            <a:ext cx="12192000" cy="15675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46E0-7337-435E-BE7D-B845268BACE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"/>
          <a:stretch/>
        </p:blipFill>
        <p:spPr>
          <a:xfrm>
            <a:off x="-1200" y="-36659"/>
            <a:ext cx="12193200" cy="1567543"/>
          </a:xfrm>
          <a:prstGeom prst="rect">
            <a:avLst/>
          </a:prstGeom>
          <a:ln>
            <a:noFill/>
          </a:ln>
          <a:effectLst>
            <a:outerShdw blurRad="1270000" dir="21540000" algn="ctr" rotWithShape="0">
              <a:srgbClr val="000000">
                <a:alpha val="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89453E-071C-45AB-A92F-B40150C04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5649" y="0"/>
            <a:ext cx="1501063" cy="15675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6CA55E-ECD8-4C4D-A2B7-BCC2B048E7FC}"/>
              </a:ext>
            </a:extLst>
          </p:cNvPr>
          <p:cNvSpPr txBox="1"/>
          <p:nvPr/>
        </p:nvSpPr>
        <p:spPr>
          <a:xfrm>
            <a:off x="462665" y="71600"/>
            <a:ext cx="80623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Matrix multiplication</a:t>
            </a:r>
            <a:endParaRPr lang="ko-KR" altLang="en-US" sz="6000" b="1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018" y="2085021"/>
            <a:ext cx="4047347" cy="41686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2260" y="1796709"/>
                <a:ext cx="7332683" cy="240065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Multiplying M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000" dirty="0" smtClean="0"/>
                  <a:t> with 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 smtClean="0"/>
                  <a:t> and the result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𝑀𝑎𝑡𝑟𝑖𝑥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𝑤𝑖𝑡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1 thread reads a whole row of M elements and a whole row of N elements to calculate one P element.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u="sng" dirty="0" smtClean="0"/>
                  <a:t>Global memory traffic is costly.</a:t>
                </a:r>
                <a:endParaRPr lang="ar-EG" sz="2000" u="sng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60" y="1796709"/>
                <a:ext cx="7332683" cy="2400657"/>
              </a:xfrm>
              <a:prstGeom prst="rect">
                <a:avLst/>
              </a:prstGeom>
              <a:blipFill>
                <a:blip r:embed="rId5"/>
                <a:stretch>
                  <a:fillRect l="-748" b="-1523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F643024-FAAC-42B2-8727-D87F7BDF0219}"/>
              </a:ext>
            </a:extLst>
          </p:cNvPr>
          <p:cNvGrpSpPr/>
          <p:nvPr/>
        </p:nvGrpSpPr>
        <p:grpSpPr>
          <a:xfrm>
            <a:off x="109058" y="5096900"/>
            <a:ext cx="2025114" cy="1761100"/>
            <a:chOff x="341659" y="3380139"/>
            <a:chExt cx="3246054" cy="2752094"/>
          </a:xfr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Pentagon 5">
              <a:extLst>
                <a:ext uri="{FF2B5EF4-FFF2-40B4-BE49-F238E27FC236}">
                  <a16:creationId xmlns:a16="http://schemas.microsoft.com/office/drawing/2014/main" id="{A08CDE3F-A301-46EF-8FED-3B63DAB4286F}"/>
                </a:ext>
              </a:extLst>
            </p:cNvPr>
            <p:cNvSpPr/>
            <p:nvPr/>
          </p:nvSpPr>
          <p:spPr>
            <a:xfrm>
              <a:off x="848139" y="4664765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entagon 6">
              <a:extLst>
                <a:ext uri="{FF2B5EF4-FFF2-40B4-BE49-F238E27FC236}">
                  <a16:creationId xmlns:a16="http://schemas.microsoft.com/office/drawing/2014/main" id="{0A541988-8A02-40A3-8508-DF481FFD414C}"/>
                </a:ext>
              </a:extLst>
            </p:cNvPr>
            <p:cNvSpPr/>
            <p:nvPr/>
          </p:nvSpPr>
          <p:spPr>
            <a:xfrm rot="7862414">
              <a:off x="2302252" y="4846772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entagon 7">
              <a:extLst>
                <a:ext uri="{FF2B5EF4-FFF2-40B4-BE49-F238E27FC236}">
                  <a16:creationId xmlns:a16="http://schemas.microsoft.com/office/drawing/2014/main" id="{24F958EB-5FF6-45BC-8127-7EDAACBB66ED}"/>
                </a:ext>
              </a:extLst>
            </p:cNvPr>
            <p:cNvSpPr/>
            <p:nvPr/>
          </p:nvSpPr>
          <p:spPr>
            <a:xfrm rot="2266836">
              <a:off x="1631850" y="3698917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entagon 8">
              <a:extLst>
                <a:ext uri="{FF2B5EF4-FFF2-40B4-BE49-F238E27FC236}">
                  <a16:creationId xmlns:a16="http://schemas.microsoft.com/office/drawing/2014/main" id="{986AE7ED-EC93-4D7E-B928-6F1F58D21DBE}"/>
                </a:ext>
              </a:extLst>
            </p:cNvPr>
            <p:cNvSpPr/>
            <p:nvPr/>
          </p:nvSpPr>
          <p:spPr>
            <a:xfrm rot="18013906">
              <a:off x="315155" y="3406643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ight Arrow 19"/>
          <p:cNvSpPr/>
          <p:nvPr/>
        </p:nvSpPr>
        <p:spPr>
          <a:xfrm>
            <a:off x="8098312" y="1656355"/>
            <a:ext cx="3973262" cy="518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sz="1300"/>
          </a:p>
        </p:txBody>
      </p:sp>
      <p:sp>
        <p:nvSpPr>
          <p:cNvPr id="21" name="TextBox 20"/>
          <p:cNvSpPr txBox="1"/>
          <p:nvPr/>
        </p:nvSpPr>
        <p:spPr>
          <a:xfrm>
            <a:off x="9561690" y="1736061"/>
            <a:ext cx="1046505" cy="3231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500" b="1" dirty="0" smtClean="0">
                <a:solidFill>
                  <a:srgbClr val="FFFF00"/>
                </a:solidFill>
              </a:rPr>
              <a:t>X direction</a:t>
            </a:r>
            <a:endParaRPr lang="ar-EG" sz="1500" b="1" dirty="0">
              <a:solidFill>
                <a:srgbClr val="FFFF00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7677400" y="1794934"/>
            <a:ext cx="518658" cy="5063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sz="130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7361037" y="5915501"/>
            <a:ext cx="1171872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500" b="1" dirty="0" smtClean="0">
                <a:solidFill>
                  <a:srgbClr val="FFFF00"/>
                </a:solidFill>
              </a:rPr>
              <a:t>Y direction</a:t>
            </a:r>
            <a:endParaRPr lang="ar-EG" sz="1500" b="1" dirty="0">
              <a:solidFill>
                <a:srgbClr val="FFFF00"/>
              </a:solidFill>
            </a:endParaRPr>
          </a:p>
        </p:txBody>
      </p:sp>
      <p:cxnSp>
        <p:nvCxnSpPr>
          <p:cNvPr id="24" name="Curved Connector 23"/>
          <p:cNvCxnSpPr/>
          <p:nvPr/>
        </p:nvCxnSpPr>
        <p:spPr>
          <a:xfrm rot="5400000">
            <a:off x="8298375" y="2484140"/>
            <a:ext cx="1889240" cy="1795417"/>
          </a:xfrm>
          <a:prstGeom prst="curvedConnector3">
            <a:avLst>
              <a:gd name="adj1" fmla="val -177"/>
            </a:avLst>
          </a:prstGeom>
          <a:ln w="38100"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 flipV="1">
            <a:off x="8844269" y="2603350"/>
            <a:ext cx="1939942" cy="1723117"/>
          </a:xfrm>
          <a:prstGeom prst="curvedConnector3">
            <a:avLst>
              <a:gd name="adj1" fmla="val 100162"/>
            </a:avLst>
          </a:prstGeom>
          <a:ln w="38100"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10800000" flipV="1">
            <a:off x="9397931" y="2889536"/>
            <a:ext cx="1885263" cy="1436930"/>
          </a:xfrm>
          <a:prstGeom prst="curvedConnector3">
            <a:avLst>
              <a:gd name="adj1" fmla="val 99837"/>
            </a:avLst>
          </a:prstGeom>
          <a:ln w="38100"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10800000" flipV="1">
            <a:off x="9609763" y="3271706"/>
            <a:ext cx="1989722" cy="1054760"/>
          </a:xfrm>
          <a:prstGeom prst="curvedConnector3">
            <a:avLst>
              <a:gd name="adj1" fmla="val 100172"/>
            </a:avLst>
          </a:prstGeom>
          <a:ln w="38100"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 rot="18236706">
                <a:off x="8189663" y="2445667"/>
                <a:ext cx="839539" cy="41351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ar-EG" sz="2000" b="1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236706">
                <a:off x="8189663" y="2445667"/>
                <a:ext cx="839539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 rot="19523229">
                <a:off x="8689262" y="2597732"/>
                <a:ext cx="839539" cy="41351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ar-EG" sz="2000" b="1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23229">
                <a:off x="8689262" y="2597732"/>
                <a:ext cx="839539" cy="4135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 rot="19523229">
                <a:off x="9095180" y="2905405"/>
                <a:ext cx="839539" cy="41351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ar-EG" sz="2000" b="1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23229">
                <a:off x="9095180" y="2905405"/>
                <a:ext cx="839539" cy="4135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 rot="19523229">
                <a:off x="9407198" y="3174985"/>
                <a:ext cx="839539" cy="41351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ar-EG" sz="20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23229">
                <a:off x="9407198" y="3174985"/>
                <a:ext cx="839539" cy="4135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2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7BF5-0E6F-4513-8BE0-D5052AEFBD0C}"/>
              </a:ext>
            </a:extLst>
          </p:cNvPr>
          <p:cNvSpPr/>
          <p:nvPr/>
        </p:nvSpPr>
        <p:spPr>
          <a:xfrm>
            <a:off x="0" y="-1"/>
            <a:ext cx="12192000" cy="15675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46E0-7337-435E-BE7D-B845268BACE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"/>
          <a:stretch/>
        </p:blipFill>
        <p:spPr>
          <a:xfrm>
            <a:off x="-1200" y="-36659"/>
            <a:ext cx="12193200" cy="1567543"/>
          </a:xfrm>
          <a:prstGeom prst="rect">
            <a:avLst/>
          </a:prstGeom>
          <a:ln>
            <a:noFill/>
          </a:ln>
          <a:effectLst>
            <a:outerShdw blurRad="1270000" dir="21540000" algn="ctr" rotWithShape="0">
              <a:srgbClr val="000000">
                <a:alpha val="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89453E-071C-45AB-A92F-B40150C04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5649" y="0"/>
            <a:ext cx="1501063" cy="15675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6CA55E-ECD8-4C4D-A2B7-BCC2B048E7FC}"/>
              </a:ext>
            </a:extLst>
          </p:cNvPr>
          <p:cNvSpPr txBox="1"/>
          <p:nvPr/>
        </p:nvSpPr>
        <p:spPr>
          <a:xfrm>
            <a:off x="462665" y="71600"/>
            <a:ext cx="80623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Matrix multiplication</a:t>
            </a:r>
            <a:endParaRPr lang="ko-KR" altLang="en-US" sz="6000" b="1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174" y="1656155"/>
            <a:ext cx="7442361" cy="43858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 smtClean="0"/>
              <a:t>Tile to the rescue.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context of parallel computing, tiling is a program transformation </a:t>
            </a:r>
            <a:r>
              <a:rPr lang="en-US" dirty="0" smtClean="0"/>
              <a:t>technique that </a:t>
            </a:r>
            <a:r>
              <a:rPr lang="en-US" dirty="0"/>
              <a:t>localizes the memory locations accessed among </a:t>
            </a:r>
            <a:r>
              <a:rPr lang="en-US" dirty="0" smtClean="0"/>
              <a:t>threads.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divides the long access sequences of each thread into </a:t>
            </a:r>
            <a:r>
              <a:rPr lang="en-US" dirty="0" smtClean="0"/>
              <a:t>phases.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Global Memory is off </a:t>
            </a:r>
            <a:r>
              <a:rPr lang="en-US" b="1" dirty="0" smtClean="0"/>
              <a:t>the processor </a:t>
            </a:r>
            <a:r>
              <a:rPr lang="en-US" b="1" dirty="0"/>
              <a:t>chip </a:t>
            </a:r>
            <a:r>
              <a:rPr lang="en-US" dirty="0"/>
              <a:t>and is implemented with DRAM technology, which implies </a:t>
            </a:r>
            <a:r>
              <a:rPr lang="en-US" dirty="0" smtClean="0"/>
              <a:t>long access </a:t>
            </a:r>
            <a:r>
              <a:rPr lang="en-US" dirty="0"/>
              <a:t>latencies and relatively low access bandwidths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Register File is on the </a:t>
            </a:r>
            <a:r>
              <a:rPr lang="en-US" b="1" dirty="0" smtClean="0"/>
              <a:t>processor chip</a:t>
            </a:r>
            <a:r>
              <a:rPr lang="en-US" dirty="0"/>
              <a:t>, which implies very short access latency and drastically higher access </a:t>
            </a:r>
            <a:r>
              <a:rPr lang="en-US" dirty="0" smtClean="0"/>
              <a:t>bandwidth compared </a:t>
            </a:r>
            <a:r>
              <a:rPr lang="en-US" dirty="0"/>
              <a:t>with the global memory.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226" y="1656154"/>
            <a:ext cx="4476378" cy="398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1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7BF5-0E6F-4513-8BE0-D5052AEFBD0C}"/>
              </a:ext>
            </a:extLst>
          </p:cNvPr>
          <p:cNvSpPr/>
          <p:nvPr/>
        </p:nvSpPr>
        <p:spPr>
          <a:xfrm>
            <a:off x="0" y="-1"/>
            <a:ext cx="12192000" cy="15675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46E0-7337-435E-BE7D-B845268BACE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"/>
          <a:stretch/>
        </p:blipFill>
        <p:spPr>
          <a:xfrm>
            <a:off x="-1200" y="-36659"/>
            <a:ext cx="12193200" cy="1567543"/>
          </a:xfrm>
          <a:prstGeom prst="rect">
            <a:avLst/>
          </a:prstGeom>
          <a:ln>
            <a:noFill/>
          </a:ln>
          <a:effectLst>
            <a:outerShdw blurRad="1270000" dir="21540000" algn="ctr" rotWithShape="0">
              <a:srgbClr val="000000">
                <a:alpha val="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89453E-071C-45AB-A92F-B40150C04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5649" y="0"/>
            <a:ext cx="1501063" cy="15675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200" y="1704908"/>
            <a:ext cx="79530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By using 4 blocks each of 2x2 threads, we need 2 phases to complete the multiplication process.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At </a:t>
            </a:r>
            <a:r>
              <a:rPr lang="en-US" sz="2400" dirty="0"/>
              <a:t>the beginning of Phase 1, the four threads of block0,0 collaboratively load a tile of </a:t>
            </a:r>
            <a:r>
              <a:rPr lang="en-US" sz="2400" dirty="0" smtClean="0"/>
              <a:t>M and N </a:t>
            </a:r>
            <a:r>
              <a:rPr lang="en-US" sz="2400" dirty="0"/>
              <a:t>into a shared </a:t>
            </a:r>
            <a:r>
              <a:rPr lang="en-US" sz="2400" dirty="0" smtClean="0"/>
              <a:t>memory.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At the beginning of Phase </a:t>
            </a:r>
            <a:r>
              <a:rPr lang="en-US" sz="2400" dirty="0" smtClean="0"/>
              <a:t>2, </a:t>
            </a:r>
            <a:r>
              <a:rPr lang="en-US" sz="2400" dirty="0"/>
              <a:t>the four threads of block0,0 collaboratively load a tile of M and N into a shared memory.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r-E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306" y="1799272"/>
            <a:ext cx="3985605" cy="38560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6CA55E-ECD8-4C4D-A2B7-BCC2B048E7FC}"/>
              </a:ext>
            </a:extLst>
          </p:cNvPr>
          <p:cNvSpPr txBox="1"/>
          <p:nvPr/>
        </p:nvSpPr>
        <p:spPr>
          <a:xfrm>
            <a:off x="462665" y="71600"/>
            <a:ext cx="80623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Matrix multiplication</a:t>
            </a:r>
            <a:endParaRPr lang="ko-KR" altLang="en-US" sz="6000" b="1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1219414" y="4044490"/>
            <a:ext cx="8237" cy="1680519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11223533" y="3958748"/>
            <a:ext cx="8237" cy="1680519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226612" y="4044490"/>
            <a:ext cx="8237" cy="1680519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9230731" y="3958748"/>
            <a:ext cx="8237" cy="1680519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211176" y="2149976"/>
            <a:ext cx="8237" cy="1680519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11215295" y="2064234"/>
            <a:ext cx="8237" cy="1680519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8467398" y="486169"/>
                <a:ext cx="3200400" cy="181421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EG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ar-EG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EG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EG" sz="32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ar-EG" sz="32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ar-EG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EG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ar-EG" sz="32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ar-EG" sz="3200" b="0" i="1" smtClean="0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ar-EG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EG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ar-EG" sz="3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398" y="486169"/>
                <a:ext cx="3200400" cy="1814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65398" y="1972396"/>
                <a:ext cx="2692400" cy="1814215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EG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ar-EG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EG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EG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ar-EG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ar-EG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ar-EG" sz="32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ar-EG" sz="32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ar-EG" sz="32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ar-EG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398" y="1972396"/>
                <a:ext cx="2692400" cy="1814215"/>
              </a:xfrm>
              <a:prstGeom prst="rect">
                <a:avLst/>
              </a:prstGeom>
              <a:blipFill>
                <a:blip r:embed="rId3"/>
                <a:stretch>
                  <a:fillRect r="-14932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9572484" y="2633628"/>
            <a:ext cx="110402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 smtClean="0"/>
              <a:t>N matrix</a:t>
            </a:r>
            <a:endParaRPr lang="ar-EG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6018838" y="4402849"/>
            <a:ext cx="116012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/>
              <a:t>M</a:t>
            </a:r>
            <a:r>
              <a:rPr lang="en-US" sz="2000" b="1" dirty="0" smtClean="0"/>
              <a:t> matrix</a:t>
            </a:r>
            <a:endParaRPr lang="ar-EG" sz="2000" b="1" dirty="0"/>
          </a:p>
        </p:txBody>
      </p:sp>
      <p:sp>
        <p:nvSpPr>
          <p:cNvPr id="50" name="Donut 49"/>
          <p:cNvSpPr/>
          <p:nvPr/>
        </p:nvSpPr>
        <p:spPr>
          <a:xfrm>
            <a:off x="5370884" y="1941473"/>
            <a:ext cx="324748" cy="475430"/>
          </a:xfrm>
          <a:prstGeom prst="donut">
            <a:avLst>
              <a:gd name="adj" fmla="val 7697"/>
            </a:avLst>
          </a:prstGeom>
          <a:solidFill>
            <a:srgbClr val="FF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51" name="Donut 50"/>
          <p:cNvSpPr/>
          <p:nvPr/>
        </p:nvSpPr>
        <p:spPr>
          <a:xfrm>
            <a:off x="6122258" y="1944485"/>
            <a:ext cx="324748" cy="475430"/>
          </a:xfrm>
          <a:prstGeom prst="donut">
            <a:avLst>
              <a:gd name="adj" fmla="val 7697"/>
            </a:avLst>
          </a:prstGeom>
          <a:solidFill>
            <a:srgbClr val="FF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52" name="Donut 51"/>
          <p:cNvSpPr/>
          <p:nvPr/>
        </p:nvSpPr>
        <p:spPr>
          <a:xfrm>
            <a:off x="6130496" y="2429218"/>
            <a:ext cx="324748" cy="475430"/>
          </a:xfrm>
          <a:prstGeom prst="donut">
            <a:avLst>
              <a:gd name="adj" fmla="val 7697"/>
            </a:avLst>
          </a:prstGeom>
          <a:solidFill>
            <a:srgbClr val="FF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53" name="Donut 52"/>
          <p:cNvSpPr/>
          <p:nvPr/>
        </p:nvSpPr>
        <p:spPr>
          <a:xfrm>
            <a:off x="5366269" y="2404278"/>
            <a:ext cx="324748" cy="475430"/>
          </a:xfrm>
          <a:prstGeom prst="donut">
            <a:avLst>
              <a:gd name="adj" fmla="val 7697"/>
            </a:avLst>
          </a:prstGeom>
          <a:solidFill>
            <a:srgbClr val="FF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54" name="Donut 53"/>
          <p:cNvSpPr/>
          <p:nvPr/>
        </p:nvSpPr>
        <p:spPr>
          <a:xfrm>
            <a:off x="8600206" y="463694"/>
            <a:ext cx="527278" cy="551206"/>
          </a:xfrm>
          <a:prstGeom prst="donut">
            <a:avLst>
              <a:gd name="adj" fmla="val 7697"/>
            </a:avLst>
          </a:prstGeom>
          <a:solidFill>
            <a:srgbClr val="FF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55" name="Donut 54"/>
          <p:cNvSpPr/>
          <p:nvPr/>
        </p:nvSpPr>
        <p:spPr>
          <a:xfrm>
            <a:off x="9440561" y="447872"/>
            <a:ext cx="560162" cy="583504"/>
          </a:xfrm>
          <a:prstGeom prst="donut">
            <a:avLst>
              <a:gd name="adj" fmla="val 7697"/>
            </a:avLst>
          </a:prstGeom>
          <a:solidFill>
            <a:srgbClr val="FF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56" name="Donut 55"/>
          <p:cNvSpPr/>
          <p:nvPr/>
        </p:nvSpPr>
        <p:spPr>
          <a:xfrm>
            <a:off x="8649662" y="989001"/>
            <a:ext cx="397749" cy="467915"/>
          </a:xfrm>
          <a:prstGeom prst="donut">
            <a:avLst>
              <a:gd name="adj" fmla="val 7697"/>
            </a:avLst>
          </a:prstGeom>
          <a:solidFill>
            <a:srgbClr val="FF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57" name="Donut 56"/>
          <p:cNvSpPr/>
          <p:nvPr/>
        </p:nvSpPr>
        <p:spPr>
          <a:xfrm>
            <a:off x="9508354" y="989000"/>
            <a:ext cx="397749" cy="467915"/>
          </a:xfrm>
          <a:prstGeom prst="donut">
            <a:avLst>
              <a:gd name="adj" fmla="val 7697"/>
            </a:avLst>
          </a:prstGeom>
          <a:solidFill>
            <a:srgbClr val="FF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58" name="Donut 57"/>
          <p:cNvSpPr/>
          <p:nvPr/>
        </p:nvSpPr>
        <p:spPr>
          <a:xfrm>
            <a:off x="4744994" y="5405484"/>
            <a:ext cx="311059" cy="361002"/>
          </a:xfrm>
          <a:prstGeom prst="donut">
            <a:avLst>
              <a:gd name="adj" fmla="val 12994"/>
            </a:avLst>
          </a:prstGeom>
          <a:solidFill>
            <a:srgbClr val="FF0000"/>
          </a:solidFill>
          <a:ln>
            <a:solidFill>
              <a:srgbClr val="FF000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165398" y="5361358"/>
            <a:ext cx="6571133" cy="4770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500" b="1" dirty="0"/>
              <a:t>E</a:t>
            </a:r>
            <a:r>
              <a:rPr lang="en-US" sz="2500" b="1" dirty="0" smtClean="0"/>
              <a:t>lements loaded and calculated in Phase #1</a:t>
            </a:r>
            <a:endParaRPr lang="ar-EG" sz="2500" b="1" dirty="0"/>
          </a:p>
        </p:txBody>
      </p:sp>
      <p:sp>
        <p:nvSpPr>
          <p:cNvPr id="60" name="Donut 59"/>
          <p:cNvSpPr/>
          <p:nvPr/>
        </p:nvSpPr>
        <p:spPr>
          <a:xfrm>
            <a:off x="8686162" y="1928746"/>
            <a:ext cx="324748" cy="475430"/>
          </a:xfrm>
          <a:prstGeom prst="donut">
            <a:avLst>
              <a:gd name="adj" fmla="val 7697"/>
            </a:avLst>
          </a:prstGeom>
          <a:solidFill>
            <a:srgbClr val="00B050"/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61" name="Donut 60"/>
          <p:cNvSpPr/>
          <p:nvPr/>
        </p:nvSpPr>
        <p:spPr>
          <a:xfrm>
            <a:off x="9572484" y="1941473"/>
            <a:ext cx="324748" cy="475430"/>
          </a:xfrm>
          <a:prstGeom prst="donut">
            <a:avLst>
              <a:gd name="adj" fmla="val 7697"/>
            </a:avLst>
          </a:prstGeom>
          <a:solidFill>
            <a:srgbClr val="00B050"/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62" name="Donut 61"/>
          <p:cNvSpPr/>
          <p:nvPr/>
        </p:nvSpPr>
        <p:spPr>
          <a:xfrm>
            <a:off x="9427848" y="1405704"/>
            <a:ext cx="574241" cy="550215"/>
          </a:xfrm>
          <a:prstGeom prst="donut">
            <a:avLst>
              <a:gd name="adj" fmla="val 7697"/>
            </a:avLst>
          </a:prstGeom>
          <a:solidFill>
            <a:srgbClr val="00B050"/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63" name="Donut 62"/>
          <p:cNvSpPr/>
          <p:nvPr/>
        </p:nvSpPr>
        <p:spPr>
          <a:xfrm>
            <a:off x="8571136" y="1409454"/>
            <a:ext cx="575245" cy="538228"/>
          </a:xfrm>
          <a:prstGeom prst="donut">
            <a:avLst>
              <a:gd name="adj" fmla="val 7697"/>
            </a:avLst>
          </a:prstGeom>
          <a:solidFill>
            <a:srgbClr val="00B050"/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64" name="Donut 63"/>
          <p:cNvSpPr/>
          <p:nvPr/>
        </p:nvSpPr>
        <p:spPr>
          <a:xfrm>
            <a:off x="7594685" y="2404176"/>
            <a:ext cx="575245" cy="538228"/>
          </a:xfrm>
          <a:prstGeom prst="donut">
            <a:avLst>
              <a:gd name="adj" fmla="val 7697"/>
            </a:avLst>
          </a:prstGeom>
          <a:solidFill>
            <a:srgbClr val="00B050"/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65" name="Donut 64"/>
          <p:cNvSpPr/>
          <p:nvPr/>
        </p:nvSpPr>
        <p:spPr>
          <a:xfrm>
            <a:off x="6911605" y="2435575"/>
            <a:ext cx="324748" cy="475430"/>
          </a:xfrm>
          <a:prstGeom prst="donut">
            <a:avLst>
              <a:gd name="adj" fmla="val 7697"/>
            </a:avLst>
          </a:prstGeom>
          <a:solidFill>
            <a:srgbClr val="00B050"/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66" name="Donut 65"/>
          <p:cNvSpPr/>
          <p:nvPr/>
        </p:nvSpPr>
        <p:spPr>
          <a:xfrm>
            <a:off x="6916079" y="1946718"/>
            <a:ext cx="324748" cy="475430"/>
          </a:xfrm>
          <a:prstGeom prst="donut">
            <a:avLst>
              <a:gd name="adj" fmla="val 7697"/>
            </a:avLst>
          </a:prstGeom>
          <a:solidFill>
            <a:srgbClr val="00B050"/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67" name="Donut 66"/>
          <p:cNvSpPr/>
          <p:nvPr/>
        </p:nvSpPr>
        <p:spPr>
          <a:xfrm>
            <a:off x="7741519" y="1941473"/>
            <a:ext cx="324748" cy="475430"/>
          </a:xfrm>
          <a:prstGeom prst="donut">
            <a:avLst>
              <a:gd name="adj" fmla="val 7697"/>
            </a:avLst>
          </a:prstGeom>
          <a:solidFill>
            <a:srgbClr val="00B050"/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68" name="Donut 67"/>
          <p:cNvSpPr/>
          <p:nvPr/>
        </p:nvSpPr>
        <p:spPr>
          <a:xfrm>
            <a:off x="4744994" y="6072336"/>
            <a:ext cx="306709" cy="402603"/>
          </a:xfrm>
          <a:prstGeom prst="donut">
            <a:avLst>
              <a:gd name="adj" fmla="val 18440"/>
            </a:avLst>
          </a:prstGeom>
          <a:solidFill>
            <a:srgbClr val="00B050"/>
          </a:solidFill>
          <a:ln>
            <a:solidFill>
              <a:srgbClr val="00B050"/>
            </a:solidFill>
            <a:prstDash val="sysDot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225450" y="6125386"/>
            <a:ext cx="6175717" cy="4770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500" b="1" dirty="0"/>
              <a:t>E</a:t>
            </a:r>
            <a:r>
              <a:rPr lang="en-US" sz="2500" b="1" dirty="0" smtClean="0"/>
              <a:t>lements loaded and calculated in Phase #2</a:t>
            </a:r>
            <a:endParaRPr lang="ar-EG" sz="2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-4190" y="0"/>
                <a:ext cx="5191293" cy="32624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u="sng" dirty="0"/>
                  <a:t>In phase #1:</a:t>
                </a:r>
              </a:p>
              <a:p>
                <a:pPr lvl="0"/>
                <a:r>
                  <a:rPr lang="en-US" b="1" dirty="0"/>
                  <a:t>1</a:t>
                </a:r>
                <a:r>
                  <a:rPr lang="en-US" b="1" baseline="30000" dirty="0"/>
                  <a:t>st</a:t>
                </a:r>
                <a:r>
                  <a:rPr lang="en-US" b="1" dirty="0"/>
                  <a:t> step: </a:t>
                </a:r>
                <a:endParaRPr lang="en-US" b="1" dirty="0" smtClean="0"/>
              </a:p>
              <a:p>
                <a:pPr lvl="0"/>
                <a:r>
                  <a:rPr lang="en-US" dirty="0" smtClean="0"/>
                  <a:t>All </a:t>
                </a:r>
                <a:r>
                  <a:rPr lang="en-US" dirty="0"/>
                  <a:t>threads collaborate to load certain elements from </a:t>
                </a:r>
                <a:endParaRPr lang="en-US" dirty="0" smtClean="0"/>
              </a:p>
              <a:p>
                <a:pPr lvl="0"/>
                <a:r>
                  <a:rPr lang="en-US" dirty="0" smtClean="0"/>
                  <a:t>both </a:t>
                </a:r>
                <a:r>
                  <a:rPr lang="en-US" dirty="0"/>
                  <a:t>matrices. </a:t>
                </a:r>
                <a:endParaRPr lang="en-US" sz="2000" dirty="0"/>
              </a:p>
              <a:p>
                <a:pPr lvl="0"/>
                <a:r>
                  <a:rPr lang="en-US" b="1" dirty="0"/>
                  <a:t>2</a:t>
                </a:r>
                <a:r>
                  <a:rPr lang="en-US" b="1" baseline="30000" dirty="0"/>
                  <a:t>nd</a:t>
                </a:r>
                <a:r>
                  <a:rPr lang="en-US" b="1" dirty="0"/>
                  <a:t> step: </a:t>
                </a:r>
                <a:endParaRPr lang="en-US" b="1" dirty="0" smtClean="0"/>
              </a:p>
              <a:p>
                <a:pPr lvl="0"/>
                <a:r>
                  <a:rPr lang="en-US" dirty="0" smtClean="0"/>
                  <a:t>threads </a:t>
                </a:r>
                <a:r>
                  <a:rPr lang="en-US" dirty="0"/>
                  <a:t>calculate the partial multiplication output</a:t>
                </a:r>
                <a:endParaRPr lang="en-US" sz="2000" dirty="0"/>
              </a:p>
              <a:p>
                <a:pPr lvl="1"/>
                <a:r>
                  <a:rPr lang="en-US" dirty="0"/>
                  <a:t>1*15 + 2*1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𝑷𝒂𝒓𝒕𝒊𝒂𝒍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pPr lvl="1"/>
                <a:r>
                  <a:rPr lang="en-US" dirty="0"/>
                  <a:t>1*16 + 2*3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𝑷𝒂𝒓𝒕𝒊𝒂𝒍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pPr lvl="1"/>
                <a:r>
                  <a:rPr lang="en-US" dirty="0"/>
                  <a:t>7*15 + 8*1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𝑷𝒂𝒓𝒕𝒊𝒂𝒍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pPr lvl="1"/>
                <a:r>
                  <a:rPr lang="en-US" dirty="0"/>
                  <a:t>7*16 + 8*3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𝑷𝒂𝒓𝒕𝒊𝒂𝒍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endParaRPr lang="ar-EG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0" y="0"/>
                <a:ext cx="5191293" cy="3262432"/>
              </a:xfrm>
              <a:prstGeom prst="rect">
                <a:avLst/>
              </a:prstGeom>
              <a:blipFill>
                <a:blip r:embed="rId4"/>
                <a:stretch>
                  <a:fillRect l="-939" t="-935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-23017" y="-144611"/>
                <a:ext cx="5164056" cy="5406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In phase #2:</a:t>
                </a:r>
              </a:p>
              <a:p>
                <a:pPr marL="342900" lvl="0" indent="-342900">
                  <a:lnSpc>
                    <a:spcPct val="150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b="1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step: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All threads load certain elements different from the elements loaded from phase #1</a:t>
                </a: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342900" lvl="0" indent="-342900">
                  <a:lnSpc>
                    <a:spcPct val="150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b="1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step: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Multiplication accumulates and get the other partial multiplication </a:t>
                </a:r>
                <a:r>
                  <a:rPr lang="en-US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output.</a:t>
                </a:r>
              </a:p>
              <a:p>
                <a:pPr marL="342900" lvl="0" indent="-342900">
                  <a:lnSpc>
                    <a:spcPct val="150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result is that we have a final output element by the end of the 2</a:t>
                </a:r>
                <a:r>
                  <a:rPr lang="en-US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phase</a:t>
                </a:r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Partial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+ 3*11 + 4*2 = 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𝐹𝑖𝑛𝑎𝑙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𝑜𝑢𝑡𝑝𝑢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Partial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+ 3*13 + 4*4 = 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𝐹𝑖𝑛𝑎𝑙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𝑜𝑢𝑡𝑝𝑢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Partial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+ 9*11 + 10*2 =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𝐹𝑖𝑛𝑎𝑙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𝑜𝑢𝑡𝑝𝑢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Partial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 9*13 + 10*4 =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𝐹𝑖𝑛𝑎𝑙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𝑜𝑢𝑡𝑝𝑢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17" y="-144611"/>
                <a:ext cx="5164056" cy="5406608"/>
              </a:xfrm>
              <a:prstGeom prst="rect">
                <a:avLst/>
              </a:prstGeom>
              <a:blipFill>
                <a:blip r:embed="rId5"/>
                <a:stretch>
                  <a:fillRect l="-945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53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0" grpId="1"/>
      <p:bldP spid="7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7BF5-0E6F-4513-8BE0-D5052AEFBD0C}"/>
              </a:ext>
            </a:extLst>
          </p:cNvPr>
          <p:cNvSpPr/>
          <p:nvPr/>
        </p:nvSpPr>
        <p:spPr>
          <a:xfrm>
            <a:off x="0" y="-1"/>
            <a:ext cx="12192000" cy="15675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46E0-7337-435E-BE7D-B845268BACE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"/>
          <a:stretch/>
        </p:blipFill>
        <p:spPr>
          <a:xfrm>
            <a:off x="-1200" y="-36659"/>
            <a:ext cx="12193200" cy="1567543"/>
          </a:xfrm>
          <a:prstGeom prst="rect">
            <a:avLst/>
          </a:prstGeom>
          <a:ln>
            <a:noFill/>
          </a:ln>
          <a:effectLst>
            <a:outerShdw blurRad="1270000" dir="21540000" algn="ctr" rotWithShape="0">
              <a:srgbClr val="000000">
                <a:alpha val="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89453E-071C-45AB-A92F-B40150C04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5649" y="0"/>
            <a:ext cx="1501063" cy="15675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6CA55E-ECD8-4C4D-A2B7-BCC2B048E7FC}"/>
              </a:ext>
            </a:extLst>
          </p:cNvPr>
          <p:cNvSpPr txBox="1"/>
          <p:nvPr/>
        </p:nvSpPr>
        <p:spPr>
          <a:xfrm>
            <a:off x="462665" y="71600"/>
            <a:ext cx="285815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Results</a:t>
            </a:r>
            <a:endParaRPr lang="ko-KR" altLang="en-US" sz="6000" b="1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539" y="1577218"/>
            <a:ext cx="7144192" cy="5280782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 rotWithShape="1">
          <a:blip r:embed="rId5"/>
          <a:srcRect r="3813" b="3831"/>
          <a:stretch/>
        </p:blipFill>
        <p:spPr>
          <a:xfrm>
            <a:off x="1262201" y="3940610"/>
            <a:ext cx="2340627" cy="2844237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101" y="1632286"/>
            <a:ext cx="4754828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smtClean="0"/>
              <a:t>Padding </a:t>
            </a:r>
            <a:r>
              <a:rPr lang="en-US" dirty="0"/>
              <a:t>kernel </a:t>
            </a:r>
            <a:r>
              <a:rPr lang="en-US" dirty="0" smtClean="0"/>
              <a:t>		: </a:t>
            </a:r>
            <a:r>
              <a:rPr lang="en-US" dirty="0"/>
              <a:t>0 . 020188 msec</a:t>
            </a:r>
          </a:p>
          <a:p>
            <a:r>
              <a:rPr lang="en-US" dirty="0" smtClean="0"/>
              <a:t>Input </a:t>
            </a:r>
            <a:r>
              <a:rPr lang="en-US" dirty="0"/>
              <a:t>unrolling kernel </a:t>
            </a:r>
            <a:r>
              <a:rPr lang="en-US" dirty="0" smtClean="0"/>
              <a:t>	: 0 </a:t>
            </a:r>
            <a:r>
              <a:rPr lang="en-US" dirty="0"/>
              <a:t>. </a:t>
            </a:r>
            <a:r>
              <a:rPr lang="en-US" dirty="0" smtClean="0"/>
              <a:t>02089600</a:t>
            </a:r>
          </a:p>
          <a:p>
            <a:r>
              <a:rPr lang="en-US" dirty="0" smtClean="0"/>
              <a:t>Matrix multiplication kernel 	: </a:t>
            </a:r>
            <a:r>
              <a:rPr lang="en-US" dirty="0"/>
              <a:t>0 . 1259040</a:t>
            </a:r>
          </a:p>
          <a:p>
            <a:r>
              <a:rPr lang="en-US" dirty="0" err="1" smtClean="0"/>
              <a:t>BatchNorm</a:t>
            </a:r>
            <a:r>
              <a:rPr lang="en-US" dirty="0" smtClean="0"/>
              <a:t> </a:t>
            </a:r>
            <a:r>
              <a:rPr lang="en-US" dirty="0"/>
              <a:t>equation kernel </a:t>
            </a:r>
            <a:r>
              <a:rPr lang="en-US" dirty="0" smtClean="0"/>
              <a:t>	: </a:t>
            </a:r>
            <a:r>
              <a:rPr lang="en-US" dirty="0"/>
              <a:t>0 . 098552163265</a:t>
            </a:r>
          </a:p>
          <a:p>
            <a:r>
              <a:rPr lang="en-US" dirty="0" err="1" smtClean="0"/>
              <a:t>ElementWise</a:t>
            </a:r>
            <a:r>
              <a:rPr lang="en-US" dirty="0" smtClean="0"/>
              <a:t> Multiplication	: </a:t>
            </a:r>
            <a:r>
              <a:rPr lang="en-US" dirty="0"/>
              <a:t>0 . 012348</a:t>
            </a:r>
          </a:p>
          <a:p>
            <a:r>
              <a:rPr lang="en-US" dirty="0" err="1" smtClean="0"/>
              <a:t>DepthWise</a:t>
            </a:r>
            <a:r>
              <a:rPr lang="en-US" dirty="0" smtClean="0"/>
              <a:t> Convolution	: </a:t>
            </a:r>
            <a:r>
              <a:rPr lang="en-US" dirty="0"/>
              <a:t>0 . 03929</a:t>
            </a:r>
          </a:p>
          <a:p>
            <a:r>
              <a:rPr lang="en-US" dirty="0" smtClean="0"/>
              <a:t>Reduction mean		: </a:t>
            </a:r>
            <a:r>
              <a:rPr lang="en-US" dirty="0"/>
              <a:t>0 . </a:t>
            </a:r>
            <a:r>
              <a:rPr lang="en-US" dirty="0" smtClean="0"/>
              <a:t>0461044</a:t>
            </a:r>
            <a:endParaRPr lang="en-US" dirty="0"/>
          </a:p>
          <a:p>
            <a:r>
              <a:rPr lang="en-US" dirty="0" smtClean="0"/>
              <a:t>Identity skip		 </a:t>
            </a:r>
            <a:r>
              <a:rPr lang="en-US" dirty="0"/>
              <a:t>: 0 . 00735288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8609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7BF5-0E6F-4513-8BE0-D5052AEFBD0C}"/>
              </a:ext>
            </a:extLst>
          </p:cNvPr>
          <p:cNvSpPr/>
          <p:nvPr/>
        </p:nvSpPr>
        <p:spPr>
          <a:xfrm>
            <a:off x="0" y="-1"/>
            <a:ext cx="12192000" cy="15675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46E0-7337-435E-BE7D-B845268BACE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"/>
          <a:stretch/>
        </p:blipFill>
        <p:spPr>
          <a:xfrm>
            <a:off x="-1200" y="-36659"/>
            <a:ext cx="12193200" cy="1567543"/>
          </a:xfrm>
          <a:prstGeom prst="rect">
            <a:avLst/>
          </a:prstGeom>
          <a:ln>
            <a:noFill/>
          </a:ln>
          <a:effectLst>
            <a:outerShdw blurRad="1270000" dir="21540000" algn="ctr" rotWithShape="0">
              <a:srgbClr val="000000">
                <a:alpha val="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89453E-071C-45AB-A92F-B40150C04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5649" y="0"/>
            <a:ext cx="1501063" cy="15675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6CA55E-ECD8-4C4D-A2B7-BCC2B048E7FC}"/>
              </a:ext>
            </a:extLst>
          </p:cNvPr>
          <p:cNvSpPr txBox="1"/>
          <p:nvPr/>
        </p:nvSpPr>
        <p:spPr>
          <a:xfrm>
            <a:off x="462665" y="71600"/>
            <a:ext cx="391254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Reference</a:t>
            </a:r>
            <a:endParaRPr lang="ko-KR" altLang="en-US" sz="6000" b="1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949" y="1639144"/>
            <a:ext cx="11840902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[</a:t>
            </a:r>
            <a:r>
              <a:rPr lang="en-US" dirty="0"/>
              <a:t>1</a:t>
            </a:r>
            <a:r>
              <a:rPr lang="en-US" dirty="0" smtClean="0"/>
              <a:t>] </a:t>
            </a:r>
            <a:r>
              <a:rPr lang="en-US" dirty="0"/>
              <a:t>CUDA C++ Programming Guide. http://docs.nvidia.com/cuda/cuda-c-programming-guide/index.html.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[</a:t>
            </a:r>
            <a:r>
              <a:rPr lang="en-US" dirty="0"/>
              <a:t>2</a:t>
            </a:r>
            <a:r>
              <a:rPr lang="en-US" dirty="0" smtClean="0"/>
              <a:t>] </a:t>
            </a:r>
            <a:r>
              <a:rPr lang="en-US" dirty="0"/>
              <a:t>Cook, S., 2012. CUDA programming: a developer's guide to parallel computing     with GPUs. </a:t>
            </a:r>
            <a:r>
              <a:rPr lang="en-US" dirty="0" err="1"/>
              <a:t>Newnes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[</a:t>
            </a:r>
            <a:r>
              <a:rPr lang="en-US" dirty="0"/>
              <a:t>3</a:t>
            </a:r>
            <a:r>
              <a:rPr lang="en-US" dirty="0" smtClean="0"/>
              <a:t>] </a:t>
            </a:r>
            <a:r>
              <a:rPr lang="en-US" dirty="0"/>
              <a:t>Udacity introduction to parallel programming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://youtube.com/playlist?list=PLAwxTw4SYaPnFKojVQrmyOGFCqHTxfdv2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[4] </a:t>
            </a:r>
            <a:r>
              <a:rPr lang="en-US" dirty="0"/>
              <a:t>Anderson, A., </a:t>
            </a:r>
            <a:r>
              <a:rPr lang="en-US" dirty="0" err="1"/>
              <a:t>Vasudevan</a:t>
            </a:r>
            <a:r>
              <a:rPr lang="en-US" dirty="0"/>
              <a:t>, A., Keane, C. and Gregg, D., 2017. Low-memory </a:t>
            </a:r>
            <a:r>
              <a:rPr lang="en-US" dirty="0" err="1" smtClean="0"/>
              <a:t>gemm</a:t>
            </a:r>
            <a:r>
              <a:rPr lang="en-US" dirty="0" smtClean="0"/>
              <a:t>-based convolution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algorithms for deep neural networks. </a:t>
            </a:r>
            <a:r>
              <a:rPr lang="en-US" dirty="0" err="1"/>
              <a:t>arXiv</a:t>
            </a:r>
            <a:r>
              <a:rPr lang="en-US" dirty="0"/>
              <a:t> preprint arXiv:1709.03395.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[5] </a:t>
            </a:r>
            <a:r>
              <a:rPr lang="en-US" dirty="0" err="1"/>
              <a:t>Chellapilla</a:t>
            </a:r>
            <a:r>
              <a:rPr lang="en-US" dirty="0"/>
              <a:t>, K., </a:t>
            </a:r>
            <a:r>
              <a:rPr lang="en-US" dirty="0" err="1"/>
              <a:t>Puri</a:t>
            </a:r>
            <a:r>
              <a:rPr lang="en-US" dirty="0"/>
              <a:t>, S., &amp; Simard, P. (2006). High performance convolutional neural networks for document processing. &lt; </a:t>
            </a:r>
            <a:r>
              <a:rPr lang="en-US" u="sng" dirty="0">
                <a:hlinkClick r:id="rId5"/>
              </a:rPr>
              <a:t>https://hal.archives-ouvertes.fr/inria-00112631/document</a:t>
            </a:r>
            <a:r>
              <a:rPr lang="en-US" dirty="0"/>
              <a:t> &gt;.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[6] </a:t>
            </a:r>
            <a:r>
              <a:rPr lang="en-US" dirty="0"/>
              <a:t>Warden, Pete. "Why GEMM Is at the Heart of Deep Learning". Pete Warden's Blog, April 20, 2015, </a:t>
            </a:r>
            <a:r>
              <a:rPr lang="en-US" u="sng" dirty="0">
                <a:hlinkClick r:id="rId6"/>
              </a:rPr>
              <a:t>https://petewarden.com/2015/04/20/why-gemm-is-at-the-heart-of-deep-learning/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[7] </a:t>
            </a:r>
            <a:r>
              <a:rPr lang="en-US" dirty="0"/>
              <a:t>Kirk, D.B. and Wen-Mei, W.H., 2016. Programming massively parallel processors: a hands-on approach. Morgan </a:t>
            </a:r>
            <a:r>
              <a:rPr lang="en-US" dirty="0" err="1"/>
              <a:t>kaufmann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640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563" name="TextBox 2562">
            <a:extLst>
              <a:ext uri="{FF2B5EF4-FFF2-40B4-BE49-F238E27FC236}">
                <a16:creationId xmlns:a16="http://schemas.microsoft.com/office/drawing/2014/main" id="{43D88F64-11DA-4928-A228-72D388CB1C20}"/>
              </a:ext>
            </a:extLst>
          </p:cNvPr>
          <p:cNvSpPr txBox="1"/>
          <p:nvPr/>
        </p:nvSpPr>
        <p:spPr>
          <a:xfrm>
            <a:off x="4515045" y="1408723"/>
            <a:ext cx="2348770" cy="193899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rgbClr val="00B050">
                    <a:alpha val="40000"/>
                  </a:srgbClr>
                </a:solidFill>
                <a:cs typeface="Arial" pitchFamily="34" charset="0"/>
              </a:rPr>
              <a:t>02</a:t>
            </a:r>
            <a:endParaRPr lang="ko-KR" altLang="en-US" sz="12000" b="1" dirty="0">
              <a:solidFill>
                <a:srgbClr val="00B050">
                  <a:alpha val="40000"/>
                </a:srgbClr>
              </a:solidFill>
              <a:cs typeface="Arial" pitchFamily="34" charset="0"/>
            </a:endParaRPr>
          </a:p>
        </p:txBody>
      </p:sp>
      <p:sp>
        <p:nvSpPr>
          <p:cNvPr id="2564" name="TextBox 2563">
            <a:extLst>
              <a:ext uri="{FF2B5EF4-FFF2-40B4-BE49-F238E27FC236}">
                <a16:creationId xmlns:a16="http://schemas.microsoft.com/office/drawing/2014/main" id="{BCBFA8D5-9230-409B-8900-F689DF80E2A0}"/>
              </a:ext>
            </a:extLst>
          </p:cNvPr>
          <p:cNvSpPr txBox="1"/>
          <p:nvPr/>
        </p:nvSpPr>
        <p:spPr>
          <a:xfrm>
            <a:off x="8234872" y="1408723"/>
            <a:ext cx="2348770" cy="193899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rgbClr val="FF0000">
                    <a:alpha val="40000"/>
                  </a:srgbClr>
                </a:solidFill>
                <a:cs typeface="Arial" pitchFamily="34" charset="0"/>
              </a:rPr>
              <a:t>03</a:t>
            </a:r>
            <a:endParaRPr lang="ko-KR" altLang="en-US" sz="12000" b="1" dirty="0">
              <a:solidFill>
                <a:srgbClr val="FF0000">
                  <a:alpha val="40000"/>
                </a:srgbClr>
              </a:solidFill>
              <a:cs typeface="Arial" pitchFamily="34" charset="0"/>
            </a:endParaRPr>
          </a:p>
        </p:txBody>
      </p:sp>
      <p:sp>
        <p:nvSpPr>
          <p:cNvPr id="2565" name="TextBox 2564">
            <a:extLst>
              <a:ext uri="{FF2B5EF4-FFF2-40B4-BE49-F238E27FC236}">
                <a16:creationId xmlns:a16="http://schemas.microsoft.com/office/drawing/2014/main" id="{B72008AF-E74D-4EE3-AD44-A2DE0FF266E9}"/>
              </a:ext>
            </a:extLst>
          </p:cNvPr>
          <p:cNvSpPr txBox="1"/>
          <p:nvPr/>
        </p:nvSpPr>
        <p:spPr>
          <a:xfrm>
            <a:off x="795219" y="1408723"/>
            <a:ext cx="2348770" cy="193899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rPr>
              <a:t>01</a:t>
            </a:r>
            <a:endParaRPr lang="ko-KR" altLang="en-US" sz="12000" b="1" dirty="0">
              <a:solidFill>
                <a:schemeClr val="accent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2566" name="TextBox 2565">
            <a:extLst>
              <a:ext uri="{FF2B5EF4-FFF2-40B4-BE49-F238E27FC236}">
                <a16:creationId xmlns:a16="http://schemas.microsoft.com/office/drawing/2014/main" id="{03E93359-3AD2-4672-B011-8C8F0DC8C92D}"/>
              </a:ext>
            </a:extLst>
          </p:cNvPr>
          <p:cNvSpPr txBox="1"/>
          <p:nvPr/>
        </p:nvSpPr>
        <p:spPr>
          <a:xfrm>
            <a:off x="4515312" y="3739934"/>
            <a:ext cx="2348770" cy="193899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chemeClr val="accent4">
                    <a:alpha val="40000"/>
                  </a:schemeClr>
                </a:solidFill>
                <a:cs typeface="Arial" pitchFamily="34" charset="0"/>
              </a:rPr>
              <a:t>05</a:t>
            </a:r>
            <a:endParaRPr lang="ko-KR" altLang="en-US" sz="12000" b="1" dirty="0">
              <a:solidFill>
                <a:schemeClr val="accent4">
                  <a:alpha val="40000"/>
                </a:schemeClr>
              </a:solidFill>
              <a:cs typeface="Arial" pitchFamily="34" charset="0"/>
            </a:endParaRPr>
          </a:p>
        </p:txBody>
      </p:sp>
      <p:grpSp>
        <p:nvGrpSpPr>
          <p:cNvPr id="2567" name="Group 2566">
            <a:extLst>
              <a:ext uri="{FF2B5EF4-FFF2-40B4-BE49-F238E27FC236}">
                <a16:creationId xmlns:a16="http://schemas.microsoft.com/office/drawing/2014/main" id="{5382D748-1066-4BA8-8252-9FA011EDC838}"/>
              </a:ext>
            </a:extLst>
          </p:cNvPr>
          <p:cNvGrpSpPr/>
          <p:nvPr/>
        </p:nvGrpSpPr>
        <p:grpSpPr>
          <a:xfrm>
            <a:off x="5649343" y="2979352"/>
            <a:ext cx="2712062" cy="1128946"/>
            <a:chOff x="2676933" y="3301949"/>
            <a:chExt cx="1602409" cy="1128946"/>
          </a:xfrm>
        </p:grpSpPr>
        <p:sp>
          <p:nvSpPr>
            <p:cNvPr id="2568" name="TextBox 2567">
              <a:extLst>
                <a:ext uri="{FF2B5EF4-FFF2-40B4-BE49-F238E27FC236}">
                  <a16:creationId xmlns:a16="http://schemas.microsoft.com/office/drawing/2014/main" id="{388EF8C6-A238-4EEC-9216-7B3ECB63C0DA}"/>
                </a:ext>
              </a:extLst>
            </p:cNvPr>
            <p:cNvSpPr txBox="1"/>
            <p:nvPr/>
          </p:nvSpPr>
          <p:spPr>
            <a:xfrm>
              <a:off x="2676933" y="3301949"/>
              <a:ext cx="160240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00B050"/>
                  </a:solidFill>
                  <a:cs typeface="Arial" pitchFamily="34" charset="0"/>
                </a:rPr>
                <a:t>CUDA C software </a:t>
              </a:r>
              <a:endParaRPr lang="ko-KR" altLang="en-US" sz="2000" b="1" dirty="0">
                <a:solidFill>
                  <a:srgbClr val="00B050"/>
                </a:solidFill>
                <a:cs typeface="Arial" pitchFamily="34" charset="0"/>
              </a:endParaRPr>
            </a:p>
          </p:txBody>
        </p:sp>
        <p:sp>
          <p:nvSpPr>
            <p:cNvPr id="2569" name="TextBox 2568">
              <a:extLst>
                <a:ext uri="{FF2B5EF4-FFF2-40B4-BE49-F238E27FC236}">
                  <a16:creationId xmlns:a16="http://schemas.microsoft.com/office/drawing/2014/main" id="{0073DC72-3B25-4216-89B4-BC88436839EB}"/>
                </a:ext>
              </a:extLst>
            </p:cNvPr>
            <p:cNvSpPr txBox="1"/>
            <p:nvPr/>
          </p:nvSpPr>
          <p:spPr>
            <a:xfrm>
              <a:off x="2676933" y="3784564"/>
              <a:ext cx="1550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Introducing CUDA kernels and algorithms used to implement the CNN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70" name="Group 5">
            <a:extLst>
              <a:ext uri="{FF2B5EF4-FFF2-40B4-BE49-F238E27FC236}">
                <a16:creationId xmlns:a16="http://schemas.microsoft.com/office/drawing/2014/main" id="{0CF673D9-281D-4765-98F9-E38B013E72D1}"/>
              </a:ext>
            </a:extLst>
          </p:cNvPr>
          <p:cNvGrpSpPr/>
          <p:nvPr/>
        </p:nvGrpSpPr>
        <p:grpSpPr>
          <a:xfrm>
            <a:off x="5687988" y="5221358"/>
            <a:ext cx="2348504" cy="1128946"/>
            <a:chOff x="2676932" y="3301949"/>
            <a:chExt cx="1856092" cy="1128946"/>
          </a:xfrm>
        </p:grpSpPr>
        <p:sp>
          <p:nvSpPr>
            <p:cNvPr id="2571" name="TextBox 2570">
              <a:extLst>
                <a:ext uri="{FF2B5EF4-FFF2-40B4-BE49-F238E27FC236}">
                  <a16:creationId xmlns:a16="http://schemas.microsoft.com/office/drawing/2014/main" id="{E27D0710-BB99-45FB-8A80-AD7EBD0DFBD5}"/>
                </a:ext>
              </a:extLst>
            </p:cNvPr>
            <p:cNvSpPr txBox="1"/>
            <p:nvPr/>
          </p:nvSpPr>
          <p:spPr>
            <a:xfrm>
              <a:off x="2676932" y="3301949"/>
              <a:ext cx="185609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smtClean="0">
                  <a:cs typeface="Arial" pitchFamily="34" charset="0"/>
                </a:rPr>
                <a:t>Reduction algorithm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2572" name="TextBox 2571">
              <a:extLst>
                <a:ext uri="{FF2B5EF4-FFF2-40B4-BE49-F238E27FC236}">
                  <a16:creationId xmlns:a16="http://schemas.microsoft.com/office/drawing/2014/main" id="{2B0BFEF3-9621-4146-9A25-A858945317F3}"/>
                </a:ext>
              </a:extLst>
            </p:cNvPr>
            <p:cNvSpPr txBox="1"/>
            <p:nvPr/>
          </p:nvSpPr>
          <p:spPr>
            <a:xfrm>
              <a:off x="2676933" y="3784564"/>
              <a:ext cx="1550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Implementation of a mean kernel by calculating all elements of the array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73" name="Freeform 18">
            <a:extLst>
              <a:ext uri="{FF2B5EF4-FFF2-40B4-BE49-F238E27FC236}">
                <a16:creationId xmlns:a16="http://schemas.microsoft.com/office/drawing/2014/main" id="{A983D8F3-5419-40D7-91EA-98F514F32981}"/>
              </a:ext>
            </a:extLst>
          </p:cNvPr>
          <p:cNvSpPr/>
          <p:nvPr/>
        </p:nvSpPr>
        <p:spPr>
          <a:xfrm>
            <a:off x="4774436" y="5601165"/>
            <a:ext cx="654428" cy="52817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74" name="Rounded Rectangle 7">
            <a:extLst>
              <a:ext uri="{FF2B5EF4-FFF2-40B4-BE49-F238E27FC236}">
                <a16:creationId xmlns:a16="http://schemas.microsoft.com/office/drawing/2014/main" id="{EB13B185-29B1-4203-AA98-9F3E31D7B303}"/>
              </a:ext>
            </a:extLst>
          </p:cNvPr>
          <p:cNvSpPr/>
          <p:nvPr/>
        </p:nvSpPr>
        <p:spPr>
          <a:xfrm>
            <a:off x="4825914" y="3313882"/>
            <a:ext cx="554680" cy="4786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75" name="TextBox 2574">
            <a:extLst>
              <a:ext uri="{FF2B5EF4-FFF2-40B4-BE49-F238E27FC236}">
                <a16:creationId xmlns:a16="http://schemas.microsoft.com/office/drawing/2014/main" id="{6778C76A-F6EA-43C3-9507-A45DD778DDD8}"/>
              </a:ext>
            </a:extLst>
          </p:cNvPr>
          <p:cNvSpPr txBox="1"/>
          <p:nvPr/>
        </p:nvSpPr>
        <p:spPr>
          <a:xfrm>
            <a:off x="8235406" y="3739934"/>
            <a:ext cx="2348770" cy="193899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chemeClr val="accent6">
                    <a:alpha val="40000"/>
                  </a:schemeClr>
                </a:solidFill>
                <a:cs typeface="Arial" pitchFamily="34" charset="0"/>
              </a:rPr>
              <a:t>06</a:t>
            </a:r>
            <a:endParaRPr lang="ko-KR" altLang="en-US" sz="12000" b="1" dirty="0">
              <a:solidFill>
                <a:schemeClr val="accent6">
                  <a:alpha val="40000"/>
                </a:schemeClr>
              </a:solidFill>
              <a:cs typeface="Arial" pitchFamily="34" charset="0"/>
            </a:endParaRPr>
          </a:p>
        </p:txBody>
      </p:sp>
      <p:grpSp>
        <p:nvGrpSpPr>
          <p:cNvPr id="2576" name="Group 5">
            <a:extLst>
              <a:ext uri="{FF2B5EF4-FFF2-40B4-BE49-F238E27FC236}">
                <a16:creationId xmlns:a16="http://schemas.microsoft.com/office/drawing/2014/main" id="{308DC79F-A64B-4352-BCA4-A691E19CC428}"/>
              </a:ext>
            </a:extLst>
          </p:cNvPr>
          <p:cNvGrpSpPr/>
          <p:nvPr/>
        </p:nvGrpSpPr>
        <p:grpSpPr>
          <a:xfrm>
            <a:off x="9378209" y="2845854"/>
            <a:ext cx="2434850" cy="1467500"/>
            <a:chOff x="2676933" y="3148061"/>
            <a:chExt cx="1610192" cy="1467500"/>
          </a:xfrm>
        </p:grpSpPr>
        <p:sp>
          <p:nvSpPr>
            <p:cNvPr id="2577" name="TextBox 2576">
              <a:extLst>
                <a:ext uri="{FF2B5EF4-FFF2-40B4-BE49-F238E27FC236}">
                  <a16:creationId xmlns:a16="http://schemas.microsoft.com/office/drawing/2014/main" id="{98A8830B-3EE0-4114-A72C-05A0503B543B}"/>
                </a:ext>
              </a:extLst>
            </p:cNvPr>
            <p:cNvSpPr txBox="1"/>
            <p:nvPr/>
          </p:nvSpPr>
          <p:spPr>
            <a:xfrm>
              <a:off x="2676933" y="3148061"/>
              <a:ext cx="1610192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smtClean="0">
                  <a:cs typeface="Arial" pitchFamily="34" charset="0"/>
                </a:rPr>
                <a:t>Matrix multiplication algorithm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2578" name="TextBox 2577">
              <a:extLst>
                <a:ext uri="{FF2B5EF4-FFF2-40B4-BE49-F238E27FC236}">
                  <a16:creationId xmlns:a16="http://schemas.microsoft.com/office/drawing/2014/main" id="{C4B016EC-C6AE-411A-8708-223A46B6CE13}"/>
                </a:ext>
              </a:extLst>
            </p:cNvPr>
            <p:cNvSpPr txBox="1"/>
            <p:nvPr/>
          </p:nvSpPr>
          <p:spPr>
            <a:xfrm>
              <a:off x="2676933" y="3784564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79" name="Group 5">
            <a:extLst>
              <a:ext uri="{FF2B5EF4-FFF2-40B4-BE49-F238E27FC236}">
                <a16:creationId xmlns:a16="http://schemas.microsoft.com/office/drawing/2014/main" id="{9DA5389A-F82A-4F91-A045-19184C107D44}"/>
              </a:ext>
            </a:extLst>
          </p:cNvPr>
          <p:cNvGrpSpPr/>
          <p:nvPr/>
        </p:nvGrpSpPr>
        <p:grpSpPr>
          <a:xfrm>
            <a:off x="9378209" y="5208314"/>
            <a:ext cx="1961545" cy="1313612"/>
            <a:chOff x="2676933" y="3301949"/>
            <a:chExt cx="1550267" cy="1313612"/>
          </a:xfrm>
        </p:grpSpPr>
        <p:sp>
          <p:nvSpPr>
            <p:cNvPr id="2580" name="TextBox 2579">
              <a:extLst>
                <a:ext uri="{FF2B5EF4-FFF2-40B4-BE49-F238E27FC236}">
                  <a16:creationId xmlns:a16="http://schemas.microsoft.com/office/drawing/2014/main" id="{29D4A229-0357-420C-A705-A5711E145313}"/>
                </a:ext>
              </a:extLst>
            </p:cNvPr>
            <p:cNvSpPr txBox="1"/>
            <p:nvPr/>
          </p:nvSpPr>
          <p:spPr>
            <a:xfrm>
              <a:off x="2676933" y="3301949"/>
              <a:ext cx="1550267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6"/>
                  </a:solidFill>
                  <a:cs typeface="Arial" pitchFamily="34" charset="0"/>
                </a:rPr>
                <a:t>Results</a:t>
              </a:r>
              <a:endParaRPr lang="ko-KR" altLang="en-US" sz="2000" b="1" dirty="0">
                <a:solidFill>
                  <a:schemeClr val="accent6"/>
                </a:solidFill>
                <a:cs typeface="Arial" pitchFamily="34" charset="0"/>
              </a:endParaRPr>
            </a:p>
          </p:txBody>
        </p:sp>
        <p:sp>
          <p:nvSpPr>
            <p:cNvPr id="2581" name="TextBox 2580">
              <a:extLst>
                <a:ext uri="{FF2B5EF4-FFF2-40B4-BE49-F238E27FC236}">
                  <a16:creationId xmlns:a16="http://schemas.microsoft.com/office/drawing/2014/main" id="{27981FEA-81D8-40D7-A8E0-FD25167B139E}"/>
                </a:ext>
              </a:extLst>
            </p:cNvPr>
            <p:cNvSpPr txBox="1"/>
            <p:nvPr/>
          </p:nvSpPr>
          <p:spPr>
            <a:xfrm>
              <a:off x="2676933" y="3784564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Comparing implemented CUDA model vs python high level model CPU and GPU runtime.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82" name="Round Same Side Corner Rectangle 11">
            <a:extLst>
              <a:ext uri="{FF2B5EF4-FFF2-40B4-BE49-F238E27FC236}">
                <a16:creationId xmlns:a16="http://schemas.microsoft.com/office/drawing/2014/main" id="{9912B7E5-856D-4D6F-BA8F-FEBD0D4A86E7}"/>
              </a:ext>
            </a:extLst>
          </p:cNvPr>
          <p:cNvSpPr/>
          <p:nvPr/>
        </p:nvSpPr>
        <p:spPr>
          <a:xfrm rot="9900000">
            <a:off x="8573761" y="3323199"/>
            <a:ext cx="534366" cy="453841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83" name="Rounded Rectangle 5">
            <a:extLst>
              <a:ext uri="{FF2B5EF4-FFF2-40B4-BE49-F238E27FC236}">
                <a16:creationId xmlns:a16="http://schemas.microsoft.com/office/drawing/2014/main" id="{E6E9A932-0682-408A-9728-68487C968000}"/>
              </a:ext>
            </a:extLst>
          </p:cNvPr>
          <p:cNvSpPr/>
          <p:nvPr/>
        </p:nvSpPr>
        <p:spPr>
          <a:xfrm flipH="1">
            <a:off x="8524134" y="5680458"/>
            <a:ext cx="545575" cy="45006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84" name="TextBox 2583">
            <a:extLst>
              <a:ext uri="{FF2B5EF4-FFF2-40B4-BE49-F238E27FC236}">
                <a16:creationId xmlns:a16="http://schemas.microsoft.com/office/drawing/2014/main" id="{F5703594-C256-461D-8B8A-E190A6C02C84}"/>
              </a:ext>
            </a:extLst>
          </p:cNvPr>
          <p:cNvSpPr txBox="1"/>
          <p:nvPr/>
        </p:nvSpPr>
        <p:spPr>
          <a:xfrm>
            <a:off x="795219" y="3739934"/>
            <a:ext cx="2348770" cy="193899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2000" b="1" dirty="0">
                <a:solidFill>
                  <a:schemeClr val="tx1">
                    <a:alpha val="40000"/>
                  </a:schemeClr>
                </a:solidFill>
                <a:cs typeface="Arial" pitchFamily="34" charset="0"/>
              </a:rPr>
              <a:t>04</a:t>
            </a:r>
            <a:endParaRPr lang="ko-KR" altLang="en-US" sz="12000" b="1" dirty="0">
              <a:solidFill>
                <a:schemeClr val="tx1">
                  <a:alpha val="40000"/>
                </a:schemeClr>
              </a:solidFill>
              <a:cs typeface="Arial" pitchFamily="34" charset="0"/>
            </a:endParaRPr>
          </a:p>
        </p:txBody>
      </p:sp>
      <p:grpSp>
        <p:nvGrpSpPr>
          <p:cNvPr id="2585" name="Group 5">
            <a:extLst>
              <a:ext uri="{FF2B5EF4-FFF2-40B4-BE49-F238E27FC236}">
                <a16:creationId xmlns:a16="http://schemas.microsoft.com/office/drawing/2014/main" id="{53F3C90B-F330-4C52-A045-13D36195C17B}"/>
              </a:ext>
            </a:extLst>
          </p:cNvPr>
          <p:cNvGrpSpPr/>
          <p:nvPr/>
        </p:nvGrpSpPr>
        <p:grpSpPr>
          <a:xfrm>
            <a:off x="1819084" y="3031344"/>
            <a:ext cx="2916214" cy="1179115"/>
            <a:chOff x="2651674" y="3301949"/>
            <a:chExt cx="1683358" cy="1179115"/>
          </a:xfrm>
        </p:grpSpPr>
        <p:sp>
          <p:nvSpPr>
            <p:cNvPr id="2586" name="TextBox 2585">
              <a:extLst>
                <a:ext uri="{FF2B5EF4-FFF2-40B4-BE49-F238E27FC236}">
                  <a16:creationId xmlns:a16="http://schemas.microsoft.com/office/drawing/2014/main" id="{8EE5CCC4-F304-4CB9-8D03-0D141A61161E}"/>
                </a:ext>
              </a:extLst>
            </p:cNvPr>
            <p:cNvSpPr txBox="1"/>
            <p:nvPr/>
          </p:nvSpPr>
          <p:spPr>
            <a:xfrm>
              <a:off x="2676933" y="3301949"/>
              <a:ext cx="165809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1"/>
                  </a:solidFill>
                  <a:cs typeface="Arial" pitchFamily="34" charset="0"/>
                </a:rPr>
                <a:t>GPU Introduction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587" name="TextBox 2586">
              <a:extLst>
                <a:ext uri="{FF2B5EF4-FFF2-40B4-BE49-F238E27FC236}">
                  <a16:creationId xmlns:a16="http://schemas.microsoft.com/office/drawing/2014/main" id="{D0110698-C1AC-42C8-842D-137006F9CDA2}"/>
                </a:ext>
              </a:extLst>
            </p:cNvPr>
            <p:cNvSpPr txBox="1"/>
            <p:nvPr/>
          </p:nvSpPr>
          <p:spPr>
            <a:xfrm>
              <a:off x="2651674" y="3650067"/>
              <a:ext cx="16580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Introducing GPU hardware and functionality. Explaining threads, blocks inside a grid, warp of threads and streaming multiprocessors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88" name="Group 5">
            <a:extLst>
              <a:ext uri="{FF2B5EF4-FFF2-40B4-BE49-F238E27FC236}">
                <a16:creationId xmlns:a16="http://schemas.microsoft.com/office/drawing/2014/main" id="{0CF7A1DB-31F6-418E-A7E9-766EA921EE72}"/>
              </a:ext>
            </a:extLst>
          </p:cNvPr>
          <p:cNvGrpSpPr/>
          <p:nvPr/>
        </p:nvGrpSpPr>
        <p:grpSpPr>
          <a:xfrm>
            <a:off x="1927540" y="5221358"/>
            <a:ext cx="2056794" cy="1128946"/>
            <a:chOff x="2676933" y="3301949"/>
            <a:chExt cx="1625545" cy="1128946"/>
          </a:xfrm>
        </p:grpSpPr>
        <p:sp>
          <p:nvSpPr>
            <p:cNvPr id="2589" name="TextBox 2588">
              <a:extLst>
                <a:ext uri="{FF2B5EF4-FFF2-40B4-BE49-F238E27FC236}">
                  <a16:creationId xmlns:a16="http://schemas.microsoft.com/office/drawing/2014/main" id="{BA6531F9-463A-44A9-9074-2E960273A644}"/>
                </a:ext>
              </a:extLst>
            </p:cNvPr>
            <p:cNvSpPr txBox="1"/>
            <p:nvPr/>
          </p:nvSpPr>
          <p:spPr>
            <a:xfrm>
              <a:off x="2676933" y="3301949"/>
              <a:ext cx="162554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dirty="0" smtClean="0">
                  <a:cs typeface="Arial" pitchFamily="34" charset="0"/>
                </a:rPr>
                <a:t>GEMM algorithm</a:t>
              </a:r>
              <a:endParaRPr lang="ko-KR" altLang="en-US" sz="2000" b="1" dirty="0">
                <a:cs typeface="Arial" pitchFamily="34" charset="0"/>
              </a:endParaRPr>
            </a:p>
          </p:txBody>
        </p:sp>
        <p:sp>
          <p:nvSpPr>
            <p:cNvPr id="2590" name="TextBox 2589">
              <a:extLst>
                <a:ext uri="{FF2B5EF4-FFF2-40B4-BE49-F238E27FC236}">
                  <a16:creationId xmlns:a16="http://schemas.microsoft.com/office/drawing/2014/main" id="{3AD03613-069B-4043-B22E-184DD1FC4DB7}"/>
                </a:ext>
              </a:extLst>
            </p:cNvPr>
            <p:cNvSpPr txBox="1"/>
            <p:nvPr/>
          </p:nvSpPr>
          <p:spPr>
            <a:xfrm>
              <a:off x="2676933" y="3784564"/>
              <a:ext cx="1550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Implementation of a convolutional layer using GEMM algorithm.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91" name="Rounded Rectangle 27">
            <a:extLst>
              <a:ext uri="{FF2B5EF4-FFF2-40B4-BE49-F238E27FC236}">
                <a16:creationId xmlns:a16="http://schemas.microsoft.com/office/drawing/2014/main" id="{A6697C86-EB06-4974-97F4-32FABA3A9D62}"/>
              </a:ext>
            </a:extLst>
          </p:cNvPr>
          <p:cNvSpPr/>
          <p:nvPr/>
        </p:nvSpPr>
        <p:spPr>
          <a:xfrm>
            <a:off x="1133590" y="5710260"/>
            <a:ext cx="545576" cy="41907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92" name="Oval 21">
            <a:extLst>
              <a:ext uri="{FF2B5EF4-FFF2-40B4-BE49-F238E27FC236}">
                <a16:creationId xmlns:a16="http://schemas.microsoft.com/office/drawing/2014/main" id="{E404AC3F-19DD-4577-821A-E683524C479E}"/>
              </a:ext>
            </a:extLst>
          </p:cNvPr>
          <p:cNvSpPr>
            <a:spLocks noChangeAspect="1"/>
          </p:cNvSpPr>
          <p:nvPr/>
        </p:nvSpPr>
        <p:spPr>
          <a:xfrm>
            <a:off x="1090885" y="3291264"/>
            <a:ext cx="571905" cy="57668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7BF5-0E6F-4513-8BE0-D5052AEFBD0C}"/>
              </a:ext>
            </a:extLst>
          </p:cNvPr>
          <p:cNvSpPr/>
          <p:nvPr/>
        </p:nvSpPr>
        <p:spPr>
          <a:xfrm>
            <a:off x="0" y="-1"/>
            <a:ext cx="12192000" cy="15675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46E0-7337-435E-BE7D-B845268BACE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"/>
          <a:stretch/>
        </p:blipFill>
        <p:spPr>
          <a:xfrm>
            <a:off x="-1200" y="-36659"/>
            <a:ext cx="12193200" cy="1567543"/>
          </a:xfrm>
          <a:prstGeom prst="rect">
            <a:avLst/>
          </a:prstGeom>
          <a:ln>
            <a:noFill/>
          </a:ln>
          <a:effectLst>
            <a:outerShdw blurRad="1270000" dir="21540000" algn="ctr" rotWithShape="0">
              <a:srgbClr val="000000">
                <a:alpha val="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89453E-071C-45AB-A92F-B40150C04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5649" y="0"/>
            <a:ext cx="1501063" cy="1567544"/>
          </a:xfrm>
          <a:prstGeom prst="rect">
            <a:avLst/>
          </a:prstGeom>
        </p:spPr>
      </p:pic>
      <p:pic>
        <p:nvPicPr>
          <p:cNvPr id="14" name="Picture 13" descr="The GPU Devotes More Transistors to Data Processing."/>
          <p:cNvPicPr/>
          <p:nvPr/>
        </p:nvPicPr>
        <p:blipFill rotWithShape="1">
          <a:blip r:embed="rId4" cstate="print"/>
          <a:srcRect r="51581"/>
          <a:stretch/>
        </p:blipFill>
        <p:spPr bwMode="auto">
          <a:xfrm>
            <a:off x="4328160" y="1845881"/>
            <a:ext cx="3616214" cy="4097719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696" y="1589342"/>
            <a:ext cx="3672840" cy="35548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/>
              <a:t>CPU architecture contains limited number of cores which gives a limit on  the available parallelism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 smtClean="0"/>
              <a:t>GPU is designed to execute thousands of threads in parallel.</a:t>
            </a:r>
            <a:endParaRPr lang="ar-EG" sz="2500" dirty="0"/>
          </a:p>
        </p:txBody>
      </p:sp>
      <p:pic>
        <p:nvPicPr>
          <p:cNvPr id="16" name="Picture 15" descr="Schematic of NVIDIA GPU architecture, where SM refers to streaming... |  Download Scientific Diagram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28160" y="1848929"/>
            <a:ext cx="7243763" cy="4037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The GPU Devotes More Transistors to Data Processing."/>
          <p:cNvPicPr/>
          <p:nvPr/>
        </p:nvPicPr>
        <p:blipFill rotWithShape="1">
          <a:blip r:embed="rId4" cstate="print"/>
          <a:srcRect l="50217"/>
          <a:stretch/>
        </p:blipFill>
        <p:spPr bwMode="auto">
          <a:xfrm>
            <a:off x="8078598" y="1845881"/>
            <a:ext cx="3718114" cy="4097719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60" y="1845880"/>
            <a:ext cx="6817928" cy="4235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F643024-FAAC-42B2-8727-D87F7BDF0219}"/>
              </a:ext>
            </a:extLst>
          </p:cNvPr>
          <p:cNvGrpSpPr/>
          <p:nvPr/>
        </p:nvGrpSpPr>
        <p:grpSpPr>
          <a:xfrm>
            <a:off x="109058" y="5096900"/>
            <a:ext cx="2025114" cy="1761100"/>
            <a:chOff x="341659" y="3380139"/>
            <a:chExt cx="3246054" cy="2752094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9" name="Pentagon 5">
              <a:extLst>
                <a:ext uri="{FF2B5EF4-FFF2-40B4-BE49-F238E27FC236}">
                  <a16:creationId xmlns:a16="http://schemas.microsoft.com/office/drawing/2014/main" id="{A08CDE3F-A301-46EF-8FED-3B63DAB4286F}"/>
                </a:ext>
              </a:extLst>
            </p:cNvPr>
            <p:cNvSpPr/>
            <p:nvPr/>
          </p:nvSpPr>
          <p:spPr>
            <a:xfrm>
              <a:off x="848139" y="4664765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entagon 6">
              <a:extLst>
                <a:ext uri="{FF2B5EF4-FFF2-40B4-BE49-F238E27FC236}">
                  <a16:creationId xmlns:a16="http://schemas.microsoft.com/office/drawing/2014/main" id="{0A541988-8A02-40A3-8508-DF481FFD414C}"/>
                </a:ext>
              </a:extLst>
            </p:cNvPr>
            <p:cNvSpPr/>
            <p:nvPr/>
          </p:nvSpPr>
          <p:spPr>
            <a:xfrm rot="7862414">
              <a:off x="2302252" y="4846772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entagon 7">
              <a:extLst>
                <a:ext uri="{FF2B5EF4-FFF2-40B4-BE49-F238E27FC236}">
                  <a16:creationId xmlns:a16="http://schemas.microsoft.com/office/drawing/2014/main" id="{24F958EB-5FF6-45BC-8127-7EDAACBB66ED}"/>
                </a:ext>
              </a:extLst>
            </p:cNvPr>
            <p:cNvSpPr/>
            <p:nvPr/>
          </p:nvSpPr>
          <p:spPr>
            <a:xfrm rot="2266836">
              <a:off x="1631850" y="3698917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entagon 8">
              <a:extLst>
                <a:ext uri="{FF2B5EF4-FFF2-40B4-BE49-F238E27FC236}">
                  <a16:creationId xmlns:a16="http://schemas.microsoft.com/office/drawing/2014/main" id="{986AE7ED-EC93-4D7E-B928-6F1F58D21DBE}"/>
                </a:ext>
              </a:extLst>
            </p:cNvPr>
            <p:cNvSpPr/>
            <p:nvPr/>
          </p:nvSpPr>
          <p:spPr>
            <a:xfrm rot="18013906">
              <a:off x="315155" y="3406643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46CA55E-ECD8-4C4D-A2B7-BCC2B048E7FC}"/>
              </a:ext>
            </a:extLst>
          </p:cNvPr>
          <p:cNvSpPr txBox="1"/>
          <p:nvPr/>
        </p:nvSpPr>
        <p:spPr>
          <a:xfrm>
            <a:off x="-779377" y="57678"/>
            <a:ext cx="93632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   GPU </a:t>
            </a:r>
            <a:r>
              <a:rPr lang="en-US" altLang="ko-KR" sz="8800" b="1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Introduction</a:t>
            </a:r>
            <a:endParaRPr lang="ko-KR" altLang="en-US" sz="8800" b="1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5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 txBox="1">
            <a:spLocks/>
          </p:cNvSpPr>
          <p:nvPr/>
        </p:nvSpPr>
        <p:spPr>
          <a:xfrm>
            <a:off x="9217380" y="64552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9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7BF5-0E6F-4513-8BE0-D5052AEFBD0C}"/>
              </a:ext>
            </a:extLst>
          </p:cNvPr>
          <p:cNvSpPr/>
          <p:nvPr/>
        </p:nvSpPr>
        <p:spPr>
          <a:xfrm>
            <a:off x="0" y="-1"/>
            <a:ext cx="12192000" cy="15675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46E0-7337-435E-BE7D-B845268BACE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"/>
          <a:stretch/>
        </p:blipFill>
        <p:spPr>
          <a:xfrm>
            <a:off x="-1200" y="-36659"/>
            <a:ext cx="12193200" cy="1567543"/>
          </a:xfrm>
          <a:prstGeom prst="rect">
            <a:avLst/>
          </a:prstGeom>
          <a:ln>
            <a:noFill/>
          </a:ln>
          <a:effectLst>
            <a:outerShdw blurRad="1270000" dir="21540000" algn="ctr" rotWithShape="0">
              <a:srgbClr val="000000">
                <a:alpha val="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89453E-071C-45AB-A92F-B40150C04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5649" y="0"/>
            <a:ext cx="1501063" cy="156754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643024-FAAC-42B2-8727-D87F7BDF0219}"/>
              </a:ext>
            </a:extLst>
          </p:cNvPr>
          <p:cNvGrpSpPr/>
          <p:nvPr/>
        </p:nvGrpSpPr>
        <p:grpSpPr>
          <a:xfrm>
            <a:off x="109058" y="5096900"/>
            <a:ext cx="2025114" cy="1761100"/>
            <a:chOff x="341659" y="3380139"/>
            <a:chExt cx="3246054" cy="2752094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Pentagon 5">
              <a:extLst>
                <a:ext uri="{FF2B5EF4-FFF2-40B4-BE49-F238E27FC236}">
                  <a16:creationId xmlns:a16="http://schemas.microsoft.com/office/drawing/2014/main" id="{A08CDE3F-A301-46EF-8FED-3B63DAB4286F}"/>
                </a:ext>
              </a:extLst>
            </p:cNvPr>
            <p:cNvSpPr/>
            <p:nvPr/>
          </p:nvSpPr>
          <p:spPr>
            <a:xfrm>
              <a:off x="848139" y="4664765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entagon 6">
              <a:extLst>
                <a:ext uri="{FF2B5EF4-FFF2-40B4-BE49-F238E27FC236}">
                  <a16:creationId xmlns:a16="http://schemas.microsoft.com/office/drawing/2014/main" id="{0A541988-8A02-40A3-8508-DF481FFD414C}"/>
                </a:ext>
              </a:extLst>
            </p:cNvPr>
            <p:cNvSpPr/>
            <p:nvPr/>
          </p:nvSpPr>
          <p:spPr>
            <a:xfrm rot="7862414">
              <a:off x="2302252" y="4846772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entagon 7">
              <a:extLst>
                <a:ext uri="{FF2B5EF4-FFF2-40B4-BE49-F238E27FC236}">
                  <a16:creationId xmlns:a16="http://schemas.microsoft.com/office/drawing/2014/main" id="{24F958EB-5FF6-45BC-8127-7EDAACBB66ED}"/>
                </a:ext>
              </a:extLst>
            </p:cNvPr>
            <p:cNvSpPr/>
            <p:nvPr/>
          </p:nvSpPr>
          <p:spPr>
            <a:xfrm rot="2266836">
              <a:off x="1631850" y="3698917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entagon 8">
              <a:extLst>
                <a:ext uri="{FF2B5EF4-FFF2-40B4-BE49-F238E27FC236}">
                  <a16:creationId xmlns:a16="http://schemas.microsoft.com/office/drawing/2014/main" id="{986AE7ED-EC93-4D7E-B928-6F1F58D21DBE}"/>
                </a:ext>
              </a:extLst>
            </p:cNvPr>
            <p:cNvSpPr/>
            <p:nvPr/>
          </p:nvSpPr>
          <p:spPr>
            <a:xfrm rot="18013906">
              <a:off x="315155" y="3406643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362" y="1704908"/>
            <a:ext cx="6032218" cy="4712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193" y="1811251"/>
            <a:ext cx="5308361" cy="4606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12903" y="1604201"/>
            <a:ext cx="6247677" cy="3322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Right Arrow 21"/>
          <p:cNvSpPr/>
          <p:nvPr/>
        </p:nvSpPr>
        <p:spPr>
          <a:xfrm>
            <a:off x="9915787" y="2119200"/>
            <a:ext cx="1891356" cy="4927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sz="1300"/>
          </a:p>
        </p:txBody>
      </p:sp>
      <p:sp>
        <p:nvSpPr>
          <p:cNvPr id="23" name="TextBox 22"/>
          <p:cNvSpPr txBox="1"/>
          <p:nvPr/>
        </p:nvSpPr>
        <p:spPr>
          <a:xfrm>
            <a:off x="10513681" y="2186312"/>
            <a:ext cx="1046505" cy="32316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500" b="1" dirty="0" smtClean="0">
                <a:solidFill>
                  <a:srgbClr val="FFFF00"/>
                </a:solidFill>
              </a:rPr>
              <a:t>X direction</a:t>
            </a:r>
            <a:endParaRPr lang="ar-EG" sz="1500" b="1" dirty="0">
              <a:solidFill>
                <a:srgbClr val="FFFF00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5712903" y="2611987"/>
            <a:ext cx="419832" cy="16747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sz="130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5410708" y="3100319"/>
            <a:ext cx="1036994" cy="3231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500" b="1" dirty="0" smtClean="0">
                <a:solidFill>
                  <a:srgbClr val="FFFF00"/>
                </a:solidFill>
              </a:rPr>
              <a:t>Y direction</a:t>
            </a:r>
            <a:endParaRPr lang="ar-EG" sz="1500" b="1" dirty="0">
              <a:solidFill>
                <a:srgbClr val="FFFF00"/>
              </a:solidFill>
            </a:endParaRPr>
          </a:p>
        </p:txBody>
      </p:sp>
      <p:sp>
        <p:nvSpPr>
          <p:cNvPr id="26" name="Cross 25"/>
          <p:cNvSpPr/>
          <p:nvPr/>
        </p:nvSpPr>
        <p:spPr>
          <a:xfrm rot="2663619">
            <a:off x="7386187" y="1956962"/>
            <a:ext cx="368494" cy="354448"/>
          </a:xfrm>
          <a:prstGeom prst="plus">
            <a:avLst>
              <a:gd name="adj" fmla="val 428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sz="1300"/>
          </a:p>
        </p:txBody>
      </p:sp>
      <p:sp>
        <p:nvSpPr>
          <p:cNvPr id="27" name="TextBox 26"/>
          <p:cNvSpPr txBox="1"/>
          <p:nvPr/>
        </p:nvSpPr>
        <p:spPr>
          <a:xfrm>
            <a:off x="7824045" y="1957617"/>
            <a:ext cx="1032077" cy="3231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500" b="1" dirty="0" smtClean="0"/>
              <a:t>Z direction</a:t>
            </a:r>
            <a:endParaRPr lang="ar-EG" sz="15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9792" y="2065909"/>
            <a:ext cx="5218736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Maximum number of threads per block is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1024, they share a limited memory resource</a:t>
            </a:r>
          </a:p>
          <a:p>
            <a:endParaRPr lang="ar-EG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12039" y="3379048"/>
            <a:ext cx="4612801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Thread Blocks execute independently, 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they can execute </a:t>
            </a:r>
            <a:r>
              <a:rPr lang="en-US" sz="2000" dirty="0"/>
              <a:t>in any order </a:t>
            </a:r>
            <a:r>
              <a:rPr lang="en-US" sz="2000" dirty="0" smtClean="0"/>
              <a:t>either</a:t>
            </a:r>
          </a:p>
          <a:p>
            <a:r>
              <a:rPr lang="en-US" sz="2000" dirty="0" smtClean="0"/>
              <a:t>       parallel </a:t>
            </a:r>
            <a:r>
              <a:rPr lang="en-US" sz="2000" dirty="0"/>
              <a:t>or sequentially.</a:t>
            </a:r>
            <a:endParaRPr lang="ar-EG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6CA55E-ECD8-4C4D-A2B7-BCC2B048E7FC}"/>
              </a:ext>
            </a:extLst>
          </p:cNvPr>
          <p:cNvSpPr txBox="1"/>
          <p:nvPr/>
        </p:nvSpPr>
        <p:spPr>
          <a:xfrm>
            <a:off x="-779377" y="57678"/>
            <a:ext cx="93632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   GPU </a:t>
            </a:r>
            <a:r>
              <a:rPr lang="en-US" altLang="ko-KR" sz="8800" b="1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Introduction</a:t>
            </a:r>
            <a:endParaRPr lang="ko-KR" altLang="en-US" sz="8800" b="1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34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380" y="6455237"/>
            <a:ext cx="2743200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6114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/>
      <p:bldP spid="25" grpId="1"/>
      <p:bldP spid="26" grpId="0" animBg="1"/>
      <p:bldP spid="26" grpId="1" animBg="1"/>
      <p:bldP spid="27" grpId="0"/>
      <p:bldP spid="2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7BF5-0E6F-4513-8BE0-D5052AEFBD0C}"/>
              </a:ext>
            </a:extLst>
          </p:cNvPr>
          <p:cNvSpPr/>
          <p:nvPr/>
        </p:nvSpPr>
        <p:spPr>
          <a:xfrm>
            <a:off x="0" y="-1"/>
            <a:ext cx="12192000" cy="15675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46E0-7337-435E-BE7D-B845268BACE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"/>
          <a:stretch/>
        </p:blipFill>
        <p:spPr>
          <a:xfrm>
            <a:off x="-1200" y="-36659"/>
            <a:ext cx="12193200" cy="1567543"/>
          </a:xfrm>
          <a:prstGeom prst="rect">
            <a:avLst/>
          </a:prstGeom>
          <a:ln>
            <a:noFill/>
          </a:ln>
          <a:effectLst>
            <a:outerShdw blurRad="1270000" dir="21540000" algn="ctr" rotWithShape="0">
              <a:srgbClr val="000000">
                <a:alpha val="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89453E-071C-45AB-A92F-B40150C04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5649" y="0"/>
            <a:ext cx="1501063" cy="1567544"/>
          </a:xfrm>
          <a:prstGeom prst="rect">
            <a:avLst/>
          </a:prstGeom>
        </p:spPr>
      </p:pic>
      <p:pic>
        <p:nvPicPr>
          <p:cNvPr id="14" name="Picture 13" descr="Blocks are partitioned into warps for thread scheduling | Download  Scientific Diagram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02224" y="1661880"/>
            <a:ext cx="5154135" cy="46998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643024-FAAC-42B2-8727-D87F7BDF0219}"/>
              </a:ext>
            </a:extLst>
          </p:cNvPr>
          <p:cNvGrpSpPr/>
          <p:nvPr/>
        </p:nvGrpSpPr>
        <p:grpSpPr>
          <a:xfrm>
            <a:off x="109058" y="5096900"/>
            <a:ext cx="2025114" cy="1761100"/>
            <a:chOff x="341659" y="3380139"/>
            <a:chExt cx="3246054" cy="2752094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Pentagon 5">
              <a:extLst>
                <a:ext uri="{FF2B5EF4-FFF2-40B4-BE49-F238E27FC236}">
                  <a16:creationId xmlns:a16="http://schemas.microsoft.com/office/drawing/2014/main" id="{A08CDE3F-A301-46EF-8FED-3B63DAB4286F}"/>
                </a:ext>
              </a:extLst>
            </p:cNvPr>
            <p:cNvSpPr/>
            <p:nvPr/>
          </p:nvSpPr>
          <p:spPr>
            <a:xfrm>
              <a:off x="848139" y="4664765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entagon 6">
              <a:extLst>
                <a:ext uri="{FF2B5EF4-FFF2-40B4-BE49-F238E27FC236}">
                  <a16:creationId xmlns:a16="http://schemas.microsoft.com/office/drawing/2014/main" id="{0A541988-8A02-40A3-8508-DF481FFD414C}"/>
                </a:ext>
              </a:extLst>
            </p:cNvPr>
            <p:cNvSpPr/>
            <p:nvPr/>
          </p:nvSpPr>
          <p:spPr>
            <a:xfrm rot="7862414">
              <a:off x="2302252" y="4846772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entagon 7">
              <a:extLst>
                <a:ext uri="{FF2B5EF4-FFF2-40B4-BE49-F238E27FC236}">
                  <a16:creationId xmlns:a16="http://schemas.microsoft.com/office/drawing/2014/main" id="{24F958EB-5FF6-45BC-8127-7EDAACBB66ED}"/>
                </a:ext>
              </a:extLst>
            </p:cNvPr>
            <p:cNvSpPr/>
            <p:nvPr/>
          </p:nvSpPr>
          <p:spPr>
            <a:xfrm rot="2266836">
              <a:off x="1631850" y="3698917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entagon 8">
              <a:extLst>
                <a:ext uri="{FF2B5EF4-FFF2-40B4-BE49-F238E27FC236}">
                  <a16:creationId xmlns:a16="http://schemas.microsoft.com/office/drawing/2014/main" id="{986AE7ED-EC93-4D7E-B928-6F1F58D21DBE}"/>
                </a:ext>
              </a:extLst>
            </p:cNvPr>
            <p:cNvSpPr/>
            <p:nvPr/>
          </p:nvSpPr>
          <p:spPr>
            <a:xfrm rot="18013906">
              <a:off x="315155" y="3406643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0" y="1596769"/>
            <a:ext cx="6028180" cy="28126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Multiple thread blocks are allowed to run on a single streaming multiprocessor.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 warp is defined to contain 32 threads and all threads in a warp execute at the same time.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These threads will apply the same instruction to different portions of the data. </a:t>
            </a:r>
            <a:endParaRPr lang="ar-EG" sz="2000" dirty="0"/>
          </a:p>
        </p:txBody>
      </p:sp>
      <p:pic>
        <p:nvPicPr>
          <p:cNvPr id="20" name="Picture 19" descr="Thread block (CUDA programming) - Wikipedia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70645" y="1811251"/>
            <a:ext cx="7115069" cy="43378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6CA55E-ECD8-4C4D-A2B7-BCC2B048E7FC}"/>
              </a:ext>
            </a:extLst>
          </p:cNvPr>
          <p:cNvSpPr txBox="1"/>
          <p:nvPr/>
        </p:nvSpPr>
        <p:spPr>
          <a:xfrm>
            <a:off x="-779377" y="57678"/>
            <a:ext cx="936326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   GPU </a:t>
            </a:r>
            <a:r>
              <a:rPr lang="en-US" altLang="ko-KR" sz="8800" b="1" dirty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Introduction</a:t>
            </a:r>
            <a:endParaRPr lang="ko-KR" altLang="en-US" sz="8800" b="1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380" y="6455237"/>
            <a:ext cx="2743200" cy="365125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9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7BF5-0E6F-4513-8BE0-D5052AEFBD0C}"/>
              </a:ext>
            </a:extLst>
          </p:cNvPr>
          <p:cNvSpPr/>
          <p:nvPr/>
        </p:nvSpPr>
        <p:spPr>
          <a:xfrm>
            <a:off x="0" y="-1"/>
            <a:ext cx="12192000" cy="15675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46E0-7337-435E-BE7D-B845268BACE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"/>
          <a:stretch/>
        </p:blipFill>
        <p:spPr>
          <a:xfrm>
            <a:off x="-1200" y="-36659"/>
            <a:ext cx="12193200" cy="1567543"/>
          </a:xfrm>
          <a:prstGeom prst="rect">
            <a:avLst/>
          </a:prstGeom>
          <a:ln>
            <a:noFill/>
          </a:ln>
          <a:effectLst>
            <a:outerShdw blurRad="1270000" dir="21540000" algn="ctr" rotWithShape="0">
              <a:srgbClr val="000000">
                <a:alpha val="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89453E-071C-45AB-A92F-B40150C04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5649" y="0"/>
            <a:ext cx="1501063" cy="156754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643024-FAAC-42B2-8727-D87F7BDF0219}"/>
              </a:ext>
            </a:extLst>
          </p:cNvPr>
          <p:cNvGrpSpPr/>
          <p:nvPr/>
        </p:nvGrpSpPr>
        <p:grpSpPr>
          <a:xfrm>
            <a:off x="109058" y="5096900"/>
            <a:ext cx="2025114" cy="1761100"/>
            <a:chOff x="341659" y="3380139"/>
            <a:chExt cx="3246054" cy="2752094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Pentagon 5">
              <a:extLst>
                <a:ext uri="{FF2B5EF4-FFF2-40B4-BE49-F238E27FC236}">
                  <a16:creationId xmlns:a16="http://schemas.microsoft.com/office/drawing/2014/main" id="{A08CDE3F-A301-46EF-8FED-3B63DAB4286F}"/>
                </a:ext>
              </a:extLst>
            </p:cNvPr>
            <p:cNvSpPr/>
            <p:nvPr/>
          </p:nvSpPr>
          <p:spPr>
            <a:xfrm>
              <a:off x="848139" y="4664765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entagon 6">
              <a:extLst>
                <a:ext uri="{FF2B5EF4-FFF2-40B4-BE49-F238E27FC236}">
                  <a16:creationId xmlns:a16="http://schemas.microsoft.com/office/drawing/2014/main" id="{0A541988-8A02-40A3-8508-DF481FFD414C}"/>
                </a:ext>
              </a:extLst>
            </p:cNvPr>
            <p:cNvSpPr/>
            <p:nvPr/>
          </p:nvSpPr>
          <p:spPr>
            <a:xfrm rot="7862414">
              <a:off x="2302252" y="4846772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entagon 7">
              <a:extLst>
                <a:ext uri="{FF2B5EF4-FFF2-40B4-BE49-F238E27FC236}">
                  <a16:creationId xmlns:a16="http://schemas.microsoft.com/office/drawing/2014/main" id="{24F958EB-5FF6-45BC-8127-7EDAACBB66ED}"/>
                </a:ext>
              </a:extLst>
            </p:cNvPr>
            <p:cNvSpPr/>
            <p:nvPr/>
          </p:nvSpPr>
          <p:spPr>
            <a:xfrm rot="2266836">
              <a:off x="1631850" y="3698917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entagon 8">
              <a:extLst>
                <a:ext uri="{FF2B5EF4-FFF2-40B4-BE49-F238E27FC236}">
                  <a16:creationId xmlns:a16="http://schemas.microsoft.com/office/drawing/2014/main" id="{986AE7ED-EC93-4D7E-B928-6F1F58D21DBE}"/>
                </a:ext>
              </a:extLst>
            </p:cNvPr>
            <p:cNvSpPr/>
            <p:nvPr/>
          </p:nvSpPr>
          <p:spPr>
            <a:xfrm rot="18013906">
              <a:off x="315155" y="3406643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46CA55E-ECD8-4C4D-A2B7-BCC2B048E7FC}"/>
              </a:ext>
            </a:extLst>
          </p:cNvPr>
          <p:cNvSpPr txBox="1"/>
          <p:nvPr/>
        </p:nvSpPr>
        <p:spPr>
          <a:xfrm>
            <a:off x="-779377" y="57678"/>
            <a:ext cx="713926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   CUDA model</a:t>
            </a:r>
            <a:endParaRPr lang="ko-KR" altLang="en-US" sz="8800" b="1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21" name="Picture 20" descr="CUDA C Programming Guide (2): Detailed CUDA Programming Model - Programmer  Sought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6" b="2446"/>
          <a:stretch/>
        </p:blipFill>
        <p:spPr bwMode="auto">
          <a:xfrm>
            <a:off x="7986318" y="74478"/>
            <a:ext cx="4043121" cy="6346642"/>
          </a:xfrm>
          <a:prstGeom prst="rect">
            <a:avLst/>
          </a:prstGeom>
          <a:noFill/>
          <a:ln w="28575" cmpd="sng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34224" y="1778466"/>
            <a:ext cx="6475234" cy="240065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function in the programming model is called a kernel,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     when </a:t>
            </a:r>
            <a:r>
              <a:rPr lang="en-US" sz="2000" dirty="0"/>
              <a:t>a kernel is called it's executed N times in parallel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      by </a:t>
            </a:r>
            <a:r>
              <a:rPr lang="en-US" sz="2000" dirty="0"/>
              <a:t>N different CUDA threads.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kernel is defined using __global__ syntax </a:t>
            </a:r>
            <a:endParaRPr lang="ar-EG" sz="2000" dirty="0"/>
          </a:p>
        </p:txBody>
      </p:sp>
      <p:sp>
        <p:nvSpPr>
          <p:cNvPr id="22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380" y="6455237"/>
            <a:ext cx="2743200" cy="365125"/>
          </a:xfrm>
        </p:spPr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DC3FBB-70C8-4B6F-AF79-5136DB1F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3E8A3A-6FB3-4A01-980B-E2DB20DE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BB03D-568D-4321-8FC9-B6B10C34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35D44BF3-F18F-43CF-980D-8B557B60BC8E}"/>
              </a:ext>
            </a:extLst>
          </p:cNvPr>
          <p:cNvSpPr/>
          <p:nvPr/>
        </p:nvSpPr>
        <p:spPr>
          <a:xfrm>
            <a:off x="4819652" y="2527300"/>
            <a:ext cx="7372348" cy="3404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5842" y="0"/>
                </a:lnTo>
                <a:close/>
              </a:path>
            </a:pathLst>
          </a:custGeom>
          <a:solidFill>
            <a:srgbClr val="E7212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Algorithms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888B-972E-42BE-8FD6-806C5A5A3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MATRIX MULTIPLICATION, GEMM, REDUCTION 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7BF5-0E6F-4513-8BE0-D5052AEFBD0C}"/>
              </a:ext>
            </a:extLst>
          </p:cNvPr>
          <p:cNvSpPr/>
          <p:nvPr/>
        </p:nvSpPr>
        <p:spPr>
          <a:xfrm>
            <a:off x="0" y="-1"/>
            <a:ext cx="12192000" cy="15675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46E0-7337-435E-BE7D-B845268BACE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"/>
          <a:stretch/>
        </p:blipFill>
        <p:spPr>
          <a:xfrm>
            <a:off x="-1200" y="-36659"/>
            <a:ext cx="12193200" cy="1567543"/>
          </a:xfrm>
          <a:prstGeom prst="rect">
            <a:avLst/>
          </a:prstGeom>
          <a:ln>
            <a:noFill/>
          </a:ln>
          <a:effectLst>
            <a:outerShdw blurRad="1270000" dir="21540000" algn="ctr" rotWithShape="0">
              <a:srgbClr val="000000">
                <a:alpha val="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89453E-071C-45AB-A92F-B40150C04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5649" y="0"/>
            <a:ext cx="1501063" cy="15675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F643024-FAAC-42B2-8727-D87F7BDF0219}"/>
              </a:ext>
            </a:extLst>
          </p:cNvPr>
          <p:cNvGrpSpPr/>
          <p:nvPr/>
        </p:nvGrpSpPr>
        <p:grpSpPr>
          <a:xfrm>
            <a:off x="109058" y="5096900"/>
            <a:ext cx="2025114" cy="1761100"/>
            <a:chOff x="341659" y="3380139"/>
            <a:chExt cx="3246054" cy="2752094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5" name="Pentagon 5">
              <a:extLst>
                <a:ext uri="{FF2B5EF4-FFF2-40B4-BE49-F238E27FC236}">
                  <a16:creationId xmlns:a16="http://schemas.microsoft.com/office/drawing/2014/main" id="{A08CDE3F-A301-46EF-8FED-3B63DAB4286F}"/>
                </a:ext>
              </a:extLst>
            </p:cNvPr>
            <p:cNvSpPr/>
            <p:nvPr/>
          </p:nvSpPr>
          <p:spPr>
            <a:xfrm>
              <a:off x="848139" y="4664765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entagon 6">
              <a:extLst>
                <a:ext uri="{FF2B5EF4-FFF2-40B4-BE49-F238E27FC236}">
                  <a16:creationId xmlns:a16="http://schemas.microsoft.com/office/drawing/2014/main" id="{0A541988-8A02-40A3-8508-DF481FFD414C}"/>
                </a:ext>
              </a:extLst>
            </p:cNvPr>
            <p:cNvSpPr/>
            <p:nvPr/>
          </p:nvSpPr>
          <p:spPr>
            <a:xfrm rot="7862414">
              <a:off x="2302252" y="4846772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entagon 7">
              <a:extLst>
                <a:ext uri="{FF2B5EF4-FFF2-40B4-BE49-F238E27FC236}">
                  <a16:creationId xmlns:a16="http://schemas.microsoft.com/office/drawing/2014/main" id="{24F958EB-5FF6-45BC-8127-7EDAACBB66ED}"/>
                </a:ext>
              </a:extLst>
            </p:cNvPr>
            <p:cNvSpPr/>
            <p:nvPr/>
          </p:nvSpPr>
          <p:spPr>
            <a:xfrm rot="2266836">
              <a:off x="1631850" y="3698917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entagon 8">
              <a:extLst>
                <a:ext uri="{FF2B5EF4-FFF2-40B4-BE49-F238E27FC236}">
                  <a16:creationId xmlns:a16="http://schemas.microsoft.com/office/drawing/2014/main" id="{986AE7ED-EC93-4D7E-B928-6F1F58D21DBE}"/>
                </a:ext>
              </a:extLst>
            </p:cNvPr>
            <p:cNvSpPr/>
            <p:nvPr/>
          </p:nvSpPr>
          <p:spPr>
            <a:xfrm rot="18013906">
              <a:off x="315155" y="3406643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46CA55E-ECD8-4C4D-A2B7-BCC2B048E7FC}"/>
              </a:ext>
            </a:extLst>
          </p:cNvPr>
          <p:cNvSpPr txBox="1"/>
          <p:nvPr/>
        </p:nvSpPr>
        <p:spPr>
          <a:xfrm>
            <a:off x="-779377" y="57678"/>
            <a:ext cx="104376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   Algorithms - GEMM</a:t>
            </a:r>
            <a:endParaRPr lang="ko-KR" altLang="en-US" sz="8800" b="1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25" y="1756489"/>
            <a:ext cx="6132435" cy="20238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59389" y="1686576"/>
            <a:ext cx="5512205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GEMM algorithm reduces convolution Operation to a matrix multiplication logic.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It contains 2 unrolling operations, input unrolling and filter unrolling.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Input unrolling is known as </a:t>
            </a:r>
            <a:r>
              <a:rPr lang="en-US" sz="2000" u="sng" dirty="0" smtClean="0"/>
              <a:t>img2col </a:t>
            </a:r>
            <a:r>
              <a:rPr lang="en-US" sz="2000" dirty="0" smtClean="0"/>
              <a:t>algorithm where each input feature expands in memory.</a:t>
            </a:r>
            <a:endParaRPr lang="ar-EG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74" y="3969239"/>
            <a:ext cx="5856427" cy="26826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939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AE7BF5-0E6F-4513-8BE0-D5052AEFBD0C}"/>
              </a:ext>
            </a:extLst>
          </p:cNvPr>
          <p:cNvSpPr/>
          <p:nvPr/>
        </p:nvSpPr>
        <p:spPr>
          <a:xfrm>
            <a:off x="0" y="-1"/>
            <a:ext cx="12192000" cy="15675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3746E0-7337-435E-BE7D-B845268BACEA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8"/>
          <a:stretch/>
        </p:blipFill>
        <p:spPr>
          <a:xfrm>
            <a:off x="-1200" y="-36659"/>
            <a:ext cx="12193200" cy="1567543"/>
          </a:xfrm>
          <a:prstGeom prst="rect">
            <a:avLst/>
          </a:prstGeom>
          <a:ln>
            <a:noFill/>
          </a:ln>
          <a:effectLst>
            <a:outerShdw blurRad="1270000" dir="21540000" algn="ctr" rotWithShape="0">
              <a:srgbClr val="000000">
                <a:alpha val="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89453E-071C-45AB-A92F-B40150C04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5649" y="0"/>
            <a:ext cx="1501063" cy="15675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F643024-FAAC-42B2-8727-D87F7BDF0219}"/>
              </a:ext>
            </a:extLst>
          </p:cNvPr>
          <p:cNvGrpSpPr/>
          <p:nvPr/>
        </p:nvGrpSpPr>
        <p:grpSpPr>
          <a:xfrm>
            <a:off x="109058" y="5096900"/>
            <a:ext cx="2025114" cy="1761100"/>
            <a:chOff x="341659" y="3380139"/>
            <a:chExt cx="3246054" cy="2752094"/>
          </a:xfr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5" name="Pentagon 5">
              <a:extLst>
                <a:ext uri="{FF2B5EF4-FFF2-40B4-BE49-F238E27FC236}">
                  <a16:creationId xmlns:a16="http://schemas.microsoft.com/office/drawing/2014/main" id="{A08CDE3F-A301-46EF-8FED-3B63DAB4286F}"/>
                </a:ext>
              </a:extLst>
            </p:cNvPr>
            <p:cNvSpPr/>
            <p:nvPr/>
          </p:nvSpPr>
          <p:spPr>
            <a:xfrm>
              <a:off x="848139" y="4664765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entagon 6">
              <a:extLst>
                <a:ext uri="{FF2B5EF4-FFF2-40B4-BE49-F238E27FC236}">
                  <a16:creationId xmlns:a16="http://schemas.microsoft.com/office/drawing/2014/main" id="{0A541988-8A02-40A3-8508-DF481FFD414C}"/>
                </a:ext>
              </a:extLst>
            </p:cNvPr>
            <p:cNvSpPr/>
            <p:nvPr/>
          </p:nvSpPr>
          <p:spPr>
            <a:xfrm rot="7862414">
              <a:off x="2302252" y="4846772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entagon 7">
              <a:extLst>
                <a:ext uri="{FF2B5EF4-FFF2-40B4-BE49-F238E27FC236}">
                  <a16:creationId xmlns:a16="http://schemas.microsoft.com/office/drawing/2014/main" id="{24F958EB-5FF6-45BC-8127-7EDAACBB66ED}"/>
                </a:ext>
              </a:extLst>
            </p:cNvPr>
            <p:cNvSpPr/>
            <p:nvPr/>
          </p:nvSpPr>
          <p:spPr>
            <a:xfrm rot="2266836">
              <a:off x="1631850" y="3698917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entagon 8">
              <a:extLst>
                <a:ext uri="{FF2B5EF4-FFF2-40B4-BE49-F238E27FC236}">
                  <a16:creationId xmlns:a16="http://schemas.microsoft.com/office/drawing/2014/main" id="{986AE7ED-EC93-4D7E-B928-6F1F58D21DBE}"/>
                </a:ext>
              </a:extLst>
            </p:cNvPr>
            <p:cNvSpPr/>
            <p:nvPr/>
          </p:nvSpPr>
          <p:spPr>
            <a:xfrm rot="18013906">
              <a:off x="315155" y="3406643"/>
              <a:ext cx="1311965" cy="1258957"/>
            </a:xfrm>
            <a:prstGeom prst="pent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46CA55E-ECD8-4C4D-A2B7-BCC2B048E7FC}"/>
              </a:ext>
            </a:extLst>
          </p:cNvPr>
          <p:cNvSpPr txBox="1"/>
          <p:nvPr/>
        </p:nvSpPr>
        <p:spPr>
          <a:xfrm>
            <a:off x="-779377" y="57678"/>
            <a:ext cx="1155662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      GEMM – </a:t>
            </a:r>
            <a:r>
              <a:rPr lang="en-US" altLang="ko-KR" sz="7000" b="1" dirty="0" smtClean="0">
                <a:solidFill>
                  <a:schemeClr val="accent5">
                    <a:lumMod val="50000"/>
                  </a:schemeClr>
                </a:solidFill>
                <a:cs typeface="Arial" pitchFamily="34" charset="0"/>
              </a:rPr>
              <a:t>Input unrolling</a:t>
            </a:r>
            <a:endParaRPr lang="ko-KR" altLang="en-US" sz="7000" b="1" dirty="0">
              <a:solidFill>
                <a:schemeClr val="accent5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4844" y="2010404"/>
            <a:ext cx="2193229" cy="12464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2500" b="1" dirty="0" smtClean="0"/>
              <a:t>1	2	0</a:t>
            </a:r>
          </a:p>
          <a:p>
            <a:r>
              <a:rPr lang="en-US" sz="2500" b="1" dirty="0" smtClean="0"/>
              <a:t>1	1	3</a:t>
            </a:r>
          </a:p>
          <a:p>
            <a:r>
              <a:rPr lang="en-US" sz="2500" b="1" dirty="0" smtClean="0"/>
              <a:t>0	2	2</a:t>
            </a:r>
            <a:endParaRPr lang="ar-EG" sz="25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433764" y="2010404"/>
            <a:ext cx="2193229" cy="12464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2500" b="1" dirty="0"/>
              <a:t>0</a:t>
            </a:r>
            <a:r>
              <a:rPr lang="en-US" sz="2500" b="1" dirty="0" smtClean="0"/>
              <a:t>	2	1</a:t>
            </a:r>
          </a:p>
          <a:p>
            <a:r>
              <a:rPr lang="en-US" sz="2500" b="1" dirty="0"/>
              <a:t>0</a:t>
            </a:r>
            <a:r>
              <a:rPr lang="en-US" sz="2500" b="1" dirty="0" smtClean="0"/>
              <a:t>	3	2</a:t>
            </a:r>
          </a:p>
          <a:p>
            <a:r>
              <a:rPr lang="en-US" sz="2500" b="1" dirty="0"/>
              <a:t>1</a:t>
            </a:r>
            <a:r>
              <a:rPr lang="en-US" sz="2500" b="1" dirty="0" smtClean="0"/>
              <a:t>	1	0</a:t>
            </a:r>
            <a:endParaRPr lang="ar-EG" sz="25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222684" y="2010404"/>
            <a:ext cx="2193229" cy="12464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2500" b="1" dirty="0" smtClean="0"/>
              <a:t>1	2	1</a:t>
            </a:r>
          </a:p>
          <a:p>
            <a:r>
              <a:rPr lang="en-US" sz="2500" b="1" dirty="0"/>
              <a:t>0</a:t>
            </a:r>
            <a:r>
              <a:rPr lang="en-US" sz="2500" b="1" dirty="0" smtClean="0"/>
              <a:t>	1	3</a:t>
            </a:r>
          </a:p>
          <a:p>
            <a:r>
              <a:rPr lang="en-US" sz="2500" b="1" dirty="0"/>
              <a:t>3</a:t>
            </a:r>
            <a:r>
              <a:rPr lang="en-US" sz="2500" b="1" dirty="0" smtClean="0"/>
              <a:t>	3	2</a:t>
            </a:r>
            <a:endParaRPr lang="ar-EG" sz="25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0385" y="3674231"/>
            <a:ext cx="2610010" cy="4770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500" b="1" u="sng" dirty="0" smtClean="0"/>
              <a:t>Input channels = 3</a:t>
            </a:r>
            <a:endParaRPr lang="ar-EG" sz="2500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9476052" y="2076314"/>
            <a:ext cx="30915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b="1" dirty="0" smtClean="0"/>
              <a:t>1</a:t>
            </a:r>
          </a:p>
          <a:p>
            <a:r>
              <a:rPr lang="en-US" sz="2000" b="1" dirty="0" smtClean="0"/>
              <a:t>2</a:t>
            </a:r>
          </a:p>
          <a:p>
            <a:r>
              <a:rPr lang="en-US" sz="2000" b="1" dirty="0" smtClean="0"/>
              <a:t>1</a:t>
            </a:r>
          </a:p>
          <a:p>
            <a:r>
              <a:rPr lang="en-US" sz="2000" b="1" dirty="0" smtClean="0"/>
              <a:t>1</a:t>
            </a:r>
          </a:p>
        </p:txBody>
      </p:sp>
      <p:sp>
        <p:nvSpPr>
          <p:cNvPr id="25" name="Donut 24"/>
          <p:cNvSpPr/>
          <p:nvPr/>
        </p:nvSpPr>
        <p:spPr>
          <a:xfrm>
            <a:off x="294640" y="1947089"/>
            <a:ext cx="1889760" cy="960484"/>
          </a:xfrm>
          <a:prstGeom prst="donut">
            <a:avLst>
              <a:gd name="adj" fmla="val 3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57154" y="2078616"/>
            <a:ext cx="287078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b="1" dirty="0" smtClean="0"/>
              <a:t>2</a:t>
            </a:r>
          </a:p>
          <a:p>
            <a:r>
              <a:rPr lang="en-US" sz="2000" b="1" dirty="0" smtClean="0"/>
              <a:t>0</a:t>
            </a:r>
          </a:p>
          <a:p>
            <a:r>
              <a:rPr lang="en-US" sz="2000" b="1" dirty="0" smtClean="0"/>
              <a:t>1</a:t>
            </a:r>
          </a:p>
          <a:p>
            <a:r>
              <a:rPr lang="en-US" sz="2000" b="1" dirty="0" smtClean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197227" y="2079415"/>
            <a:ext cx="265524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b="1" dirty="0" smtClean="0"/>
              <a:t>1</a:t>
            </a:r>
          </a:p>
          <a:p>
            <a:r>
              <a:rPr lang="en-US" sz="2000" b="1" dirty="0" smtClean="0"/>
              <a:t>1</a:t>
            </a:r>
          </a:p>
          <a:p>
            <a:r>
              <a:rPr lang="en-US" sz="2000" b="1" dirty="0" smtClean="0"/>
              <a:t>0</a:t>
            </a:r>
          </a:p>
          <a:p>
            <a:r>
              <a:rPr lang="en-US" sz="2000" b="1" dirty="0" smtClean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534023" y="2079416"/>
            <a:ext cx="271834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b="1" dirty="0" smtClean="0"/>
              <a:t>1</a:t>
            </a:r>
          </a:p>
          <a:p>
            <a:r>
              <a:rPr lang="en-US" sz="2000" b="1" dirty="0" smtClean="0"/>
              <a:t>3</a:t>
            </a:r>
          </a:p>
          <a:p>
            <a:r>
              <a:rPr lang="en-US" sz="2000" b="1" dirty="0" smtClean="0"/>
              <a:t>2</a:t>
            </a:r>
          </a:p>
          <a:p>
            <a:r>
              <a:rPr lang="en-US" sz="2000" b="1" dirty="0" smtClean="0"/>
              <a:t>2</a:t>
            </a:r>
          </a:p>
        </p:txBody>
      </p:sp>
      <p:sp>
        <p:nvSpPr>
          <p:cNvPr id="29" name="Donut 28"/>
          <p:cNvSpPr/>
          <p:nvPr/>
        </p:nvSpPr>
        <p:spPr>
          <a:xfrm>
            <a:off x="410385" y="2341045"/>
            <a:ext cx="1658270" cy="968173"/>
          </a:xfrm>
          <a:prstGeom prst="donut">
            <a:avLst>
              <a:gd name="adj" fmla="val 3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30" name="Donut 29"/>
          <p:cNvSpPr/>
          <p:nvPr/>
        </p:nvSpPr>
        <p:spPr>
          <a:xfrm>
            <a:off x="1345578" y="1933137"/>
            <a:ext cx="1658270" cy="968173"/>
          </a:xfrm>
          <a:prstGeom prst="donut">
            <a:avLst>
              <a:gd name="adj" fmla="val 3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31" name="Donut 30"/>
          <p:cNvSpPr/>
          <p:nvPr/>
        </p:nvSpPr>
        <p:spPr>
          <a:xfrm>
            <a:off x="1345577" y="2337253"/>
            <a:ext cx="1658270" cy="968173"/>
          </a:xfrm>
          <a:prstGeom prst="donut">
            <a:avLst>
              <a:gd name="adj" fmla="val 3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32" name="Donut 31"/>
          <p:cNvSpPr/>
          <p:nvPr/>
        </p:nvSpPr>
        <p:spPr>
          <a:xfrm>
            <a:off x="3129424" y="1947089"/>
            <a:ext cx="1889760" cy="960484"/>
          </a:xfrm>
          <a:prstGeom prst="donut">
            <a:avLst>
              <a:gd name="adj" fmla="val 3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33" name="Donut 32"/>
          <p:cNvSpPr/>
          <p:nvPr/>
        </p:nvSpPr>
        <p:spPr>
          <a:xfrm>
            <a:off x="3245169" y="2341045"/>
            <a:ext cx="1658270" cy="968173"/>
          </a:xfrm>
          <a:prstGeom prst="donut">
            <a:avLst>
              <a:gd name="adj" fmla="val 3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34" name="Donut 33"/>
          <p:cNvSpPr/>
          <p:nvPr/>
        </p:nvSpPr>
        <p:spPr>
          <a:xfrm>
            <a:off x="4180362" y="1933137"/>
            <a:ext cx="1658270" cy="968173"/>
          </a:xfrm>
          <a:prstGeom prst="donut">
            <a:avLst>
              <a:gd name="adj" fmla="val 3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35" name="Donut 34"/>
          <p:cNvSpPr/>
          <p:nvPr/>
        </p:nvSpPr>
        <p:spPr>
          <a:xfrm>
            <a:off x="4180361" y="2337253"/>
            <a:ext cx="1658270" cy="968173"/>
          </a:xfrm>
          <a:prstGeom prst="donut">
            <a:avLst>
              <a:gd name="adj" fmla="val 3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36" name="Donut 35"/>
          <p:cNvSpPr/>
          <p:nvPr/>
        </p:nvSpPr>
        <p:spPr>
          <a:xfrm>
            <a:off x="5907172" y="1943297"/>
            <a:ext cx="1889760" cy="960484"/>
          </a:xfrm>
          <a:prstGeom prst="donut">
            <a:avLst>
              <a:gd name="adj" fmla="val 3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37" name="Donut 36"/>
          <p:cNvSpPr/>
          <p:nvPr/>
        </p:nvSpPr>
        <p:spPr>
          <a:xfrm>
            <a:off x="6022917" y="2337253"/>
            <a:ext cx="1658270" cy="968173"/>
          </a:xfrm>
          <a:prstGeom prst="donut">
            <a:avLst>
              <a:gd name="adj" fmla="val 3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38" name="Donut 37"/>
          <p:cNvSpPr/>
          <p:nvPr/>
        </p:nvSpPr>
        <p:spPr>
          <a:xfrm>
            <a:off x="6958110" y="1929345"/>
            <a:ext cx="1658270" cy="968173"/>
          </a:xfrm>
          <a:prstGeom prst="donut">
            <a:avLst>
              <a:gd name="adj" fmla="val 3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39" name="Donut 38"/>
          <p:cNvSpPr/>
          <p:nvPr/>
        </p:nvSpPr>
        <p:spPr>
          <a:xfrm>
            <a:off x="6958109" y="2333461"/>
            <a:ext cx="1658270" cy="968173"/>
          </a:xfrm>
          <a:prstGeom prst="donut">
            <a:avLst>
              <a:gd name="adj" fmla="val 39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491386" y="3566309"/>
            <a:ext cx="281014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b="1" dirty="0" smtClean="0"/>
              <a:t>0</a:t>
            </a:r>
          </a:p>
          <a:p>
            <a:r>
              <a:rPr lang="en-US" sz="2000" b="1" dirty="0" smtClean="0"/>
              <a:t>2</a:t>
            </a:r>
          </a:p>
          <a:p>
            <a:r>
              <a:rPr lang="en-US" sz="2000" b="1" dirty="0" smtClean="0"/>
              <a:t>0</a:t>
            </a:r>
          </a:p>
          <a:p>
            <a:r>
              <a:rPr lang="en-US" sz="2000" b="1" dirty="0" smtClean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858377" y="3566309"/>
            <a:ext cx="289695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b="1" dirty="0" smtClean="0"/>
              <a:t>2</a:t>
            </a:r>
          </a:p>
          <a:p>
            <a:r>
              <a:rPr lang="en-US" sz="2000" b="1" dirty="0" smtClean="0"/>
              <a:t>1</a:t>
            </a:r>
          </a:p>
          <a:p>
            <a:r>
              <a:rPr lang="en-US" sz="2000" b="1" dirty="0" smtClean="0"/>
              <a:t>3</a:t>
            </a:r>
          </a:p>
          <a:p>
            <a:r>
              <a:rPr lang="en-US" sz="2000" b="1" dirty="0" smtClean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181493" y="3566309"/>
            <a:ext cx="299515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b="1" dirty="0" smtClean="0"/>
              <a:t>0</a:t>
            </a:r>
          </a:p>
          <a:p>
            <a:r>
              <a:rPr lang="en-US" sz="2000" b="1" dirty="0" smtClean="0"/>
              <a:t>3</a:t>
            </a:r>
          </a:p>
          <a:p>
            <a:r>
              <a:rPr lang="en-US" sz="2000" b="1" dirty="0" smtClean="0"/>
              <a:t>1</a:t>
            </a:r>
          </a:p>
          <a:p>
            <a:r>
              <a:rPr lang="en-US" sz="2000" b="1" dirty="0" smtClean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541406" y="3566309"/>
            <a:ext cx="319152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b="1" dirty="0" smtClean="0"/>
              <a:t>3</a:t>
            </a:r>
          </a:p>
          <a:p>
            <a:r>
              <a:rPr lang="en-US" sz="2000" b="1" dirty="0" smtClean="0"/>
              <a:t>2</a:t>
            </a:r>
          </a:p>
          <a:p>
            <a:r>
              <a:rPr lang="en-US" sz="2000" b="1" dirty="0" smtClean="0"/>
              <a:t>1</a:t>
            </a:r>
          </a:p>
          <a:p>
            <a:r>
              <a:rPr lang="en-US" sz="2000" b="1" dirty="0" smtClean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498610" y="5098819"/>
            <a:ext cx="314961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b="1" dirty="0" smtClean="0"/>
              <a:t>1</a:t>
            </a:r>
          </a:p>
          <a:p>
            <a:r>
              <a:rPr lang="en-US" sz="2000" b="1" dirty="0" smtClean="0"/>
              <a:t>2</a:t>
            </a:r>
          </a:p>
          <a:p>
            <a:r>
              <a:rPr lang="en-US" sz="2000" b="1" dirty="0" smtClean="0"/>
              <a:t>0</a:t>
            </a:r>
          </a:p>
          <a:p>
            <a:r>
              <a:rPr lang="en-US" sz="2000" b="1" dirty="0" smtClean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894413" y="5098819"/>
            <a:ext cx="306661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b="1" dirty="0" smtClean="0"/>
              <a:t>2</a:t>
            </a:r>
          </a:p>
          <a:p>
            <a:r>
              <a:rPr lang="en-US" sz="2000" b="1" dirty="0" smtClean="0"/>
              <a:t>1</a:t>
            </a:r>
          </a:p>
          <a:p>
            <a:r>
              <a:rPr lang="en-US" sz="2000" b="1" dirty="0" smtClean="0"/>
              <a:t>1</a:t>
            </a:r>
          </a:p>
          <a:p>
            <a:r>
              <a:rPr lang="en-US" sz="2000" b="1" dirty="0" smtClean="0"/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242307" y="5099288"/>
            <a:ext cx="263867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b="1" dirty="0" smtClean="0"/>
              <a:t>0</a:t>
            </a:r>
          </a:p>
          <a:p>
            <a:r>
              <a:rPr lang="en-US" sz="2000" b="1" dirty="0" smtClean="0"/>
              <a:t>1</a:t>
            </a:r>
          </a:p>
          <a:p>
            <a:r>
              <a:rPr lang="en-US" sz="2000" b="1" dirty="0" smtClean="0"/>
              <a:t>3</a:t>
            </a:r>
          </a:p>
          <a:p>
            <a:r>
              <a:rPr lang="en-US" sz="2000" b="1" dirty="0" smtClean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559190" y="5098818"/>
            <a:ext cx="326535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2000" b="1" dirty="0" smtClean="0"/>
              <a:t>1</a:t>
            </a:r>
          </a:p>
          <a:p>
            <a:r>
              <a:rPr lang="en-US" sz="2000" b="1" dirty="0" smtClean="0"/>
              <a:t>3</a:t>
            </a:r>
          </a:p>
          <a:p>
            <a:r>
              <a:rPr lang="en-US" sz="2000" b="1" dirty="0" smtClean="0"/>
              <a:t>3</a:t>
            </a:r>
          </a:p>
          <a:p>
            <a:r>
              <a:rPr lang="en-US" sz="2000" b="1" dirty="0" smtClean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54865" y="4574590"/>
            <a:ext cx="1303562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r>
              <a:rPr lang="en-US" sz="3000" b="1" dirty="0" smtClean="0"/>
              <a:t>1	2</a:t>
            </a:r>
          </a:p>
          <a:p>
            <a:r>
              <a:rPr lang="en-US" sz="3000" b="1" dirty="0" smtClean="0"/>
              <a:t>1	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92599" y="5675098"/>
            <a:ext cx="13712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smtClean="0"/>
              <a:t>1 Filter bank</a:t>
            </a:r>
            <a:endParaRPr lang="ar-E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53671" y="3870405"/>
                <a:ext cx="3504346" cy="25518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1">
                <a:spAutoFit/>
              </a:bodyPr>
              <a:lstStyle/>
              <a:p>
                <a:r>
                  <a:rPr lang="en-US" b="1" dirty="0" smtClean="0"/>
                  <a:t>Unrolled Input Matrix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3 input channels.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Each unrolled using  2 * 2 filter and stride = 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Output height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Output </a:t>
                </a:r>
                <a:r>
                  <a:rPr lang="en-US" b="1" dirty="0" smtClean="0"/>
                  <a:t>width </a:t>
                </a:r>
                <a:r>
                  <a:rPr lang="en-US" b="1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) x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 smtClean="0"/>
                  <a:t>)) 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US" b="1" dirty="0" smtClean="0"/>
                  <a:t>)</a:t>
                </a:r>
                <a:endParaRPr lang="ar-EG" b="1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71" y="3870405"/>
                <a:ext cx="3504346" cy="2551852"/>
              </a:xfrm>
              <a:prstGeom prst="rect">
                <a:avLst/>
              </a:prstGeom>
              <a:blipFill>
                <a:blip r:embed="rId5"/>
                <a:stretch>
                  <a:fillRect l="-1213" t="-1188" b="-2613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Up-Down Arrow 52"/>
          <p:cNvSpPr/>
          <p:nvPr/>
        </p:nvSpPr>
        <p:spPr>
          <a:xfrm>
            <a:off x="9166298" y="1718076"/>
            <a:ext cx="126154" cy="481000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4" name="Up-Down Arrow 53"/>
          <p:cNvSpPr/>
          <p:nvPr/>
        </p:nvSpPr>
        <p:spPr>
          <a:xfrm rot="5400000">
            <a:off x="10471524" y="5207486"/>
            <a:ext cx="124997" cy="294226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0874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3" grpId="0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50" grpId="0"/>
      <p:bldP spid="51" grpId="0" animBg="1"/>
      <p:bldP spid="53" grpId="0" animBg="1"/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1037</Words>
  <Application>Microsoft Office PowerPoint</Application>
  <PresentationFormat>Widescreen</PresentationFormat>
  <Paragraphs>224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맑은 고딕</vt:lpstr>
      <vt:lpstr>Arial</vt:lpstr>
      <vt:lpstr>Bahnschrift Light Condensed</vt:lpstr>
      <vt:lpstr>Calibri</vt:lpstr>
      <vt:lpstr>Calibri Light</vt:lpstr>
      <vt:lpstr>Cambria Math</vt:lpstr>
      <vt:lpstr>Courier New</vt:lpstr>
      <vt:lpstr>Symbol</vt:lpstr>
      <vt:lpstr>Times New Roman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 Tawfil</dc:creator>
  <cp:lastModifiedBy>mohamed mahmoud</cp:lastModifiedBy>
  <cp:revision>178</cp:revision>
  <dcterms:created xsi:type="dcterms:W3CDTF">2021-07-23T16:20:49Z</dcterms:created>
  <dcterms:modified xsi:type="dcterms:W3CDTF">2021-07-25T21:39:51Z</dcterms:modified>
</cp:coreProperties>
</file>