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9" r:id="rId4"/>
    <p:sldId id="258" r:id="rId5"/>
    <p:sldId id="262" r:id="rId6"/>
    <p:sldId id="260" r:id="rId7"/>
    <p:sldId id="261"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4" autoAdjust="0"/>
    <p:restoredTop sz="94660"/>
  </p:normalViewPr>
  <p:slideViewPr>
    <p:cSldViewPr snapToGrid="0">
      <p:cViewPr varScale="1">
        <p:scale>
          <a:sx n="77" d="100"/>
          <a:sy n="77" d="100"/>
        </p:scale>
        <p:origin x="52"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200659-1DD8-46DD-B3F6-5F205EE8C87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D4276-F658-4C01-85EA-BE93AF6CD3AD}" type="slidenum">
              <a:rPr lang="en-US" smtClean="0"/>
              <a:t>‹#›</a:t>
            </a:fld>
            <a:endParaRPr lang="en-US"/>
          </a:p>
        </p:txBody>
      </p:sp>
    </p:spTree>
    <p:extLst>
      <p:ext uri="{BB962C8B-B14F-4D97-AF65-F5344CB8AC3E}">
        <p14:creationId xmlns:p14="http://schemas.microsoft.com/office/powerpoint/2010/main" val="278191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200659-1DD8-46DD-B3F6-5F205EE8C87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D4276-F658-4C01-85EA-BE93AF6CD3AD}" type="slidenum">
              <a:rPr lang="en-US" smtClean="0"/>
              <a:t>‹#›</a:t>
            </a:fld>
            <a:endParaRPr lang="en-US"/>
          </a:p>
        </p:txBody>
      </p:sp>
    </p:spTree>
    <p:extLst>
      <p:ext uri="{BB962C8B-B14F-4D97-AF65-F5344CB8AC3E}">
        <p14:creationId xmlns:p14="http://schemas.microsoft.com/office/powerpoint/2010/main" val="3978467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200659-1DD8-46DD-B3F6-5F205EE8C87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D4276-F658-4C01-85EA-BE93AF6CD3A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56332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200659-1DD8-46DD-B3F6-5F205EE8C87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D4276-F658-4C01-85EA-BE93AF6CD3AD}" type="slidenum">
              <a:rPr lang="en-US" smtClean="0"/>
              <a:t>‹#›</a:t>
            </a:fld>
            <a:endParaRPr lang="en-US"/>
          </a:p>
        </p:txBody>
      </p:sp>
    </p:spTree>
    <p:extLst>
      <p:ext uri="{BB962C8B-B14F-4D97-AF65-F5344CB8AC3E}">
        <p14:creationId xmlns:p14="http://schemas.microsoft.com/office/powerpoint/2010/main" val="1842208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200659-1DD8-46DD-B3F6-5F205EE8C87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D4276-F658-4C01-85EA-BE93AF6CD3A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80283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200659-1DD8-46DD-B3F6-5F205EE8C87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D4276-F658-4C01-85EA-BE93AF6CD3AD}" type="slidenum">
              <a:rPr lang="en-US" smtClean="0"/>
              <a:t>‹#›</a:t>
            </a:fld>
            <a:endParaRPr lang="en-US"/>
          </a:p>
        </p:txBody>
      </p:sp>
    </p:spTree>
    <p:extLst>
      <p:ext uri="{BB962C8B-B14F-4D97-AF65-F5344CB8AC3E}">
        <p14:creationId xmlns:p14="http://schemas.microsoft.com/office/powerpoint/2010/main" val="3818781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200659-1DD8-46DD-B3F6-5F205EE8C87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D4276-F658-4C01-85EA-BE93AF6CD3AD}" type="slidenum">
              <a:rPr lang="en-US" smtClean="0"/>
              <a:t>‹#›</a:t>
            </a:fld>
            <a:endParaRPr lang="en-US"/>
          </a:p>
        </p:txBody>
      </p:sp>
    </p:spTree>
    <p:extLst>
      <p:ext uri="{BB962C8B-B14F-4D97-AF65-F5344CB8AC3E}">
        <p14:creationId xmlns:p14="http://schemas.microsoft.com/office/powerpoint/2010/main" val="2579168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200659-1DD8-46DD-B3F6-5F205EE8C87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D4276-F658-4C01-85EA-BE93AF6CD3AD}" type="slidenum">
              <a:rPr lang="en-US" smtClean="0"/>
              <a:t>‹#›</a:t>
            </a:fld>
            <a:endParaRPr lang="en-US"/>
          </a:p>
        </p:txBody>
      </p:sp>
    </p:spTree>
    <p:extLst>
      <p:ext uri="{BB962C8B-B14F-4D97-AF65-F5344CB8AC3E}">
        <p14:creationId xmlns:p14="http://schemas.microsoft.com/office/powerpoint/2010/main" val="823623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200659-1DD8-46DD-B3F6-5F205EE8C87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D4276-F658-4C01-85EA-BE93AF6CD3AD}" type="slidenum">
              <a:rPr lang="en-US" smtClean="0"/>
              <a:t>‹#›</a:t>
            </a:fld>
            <a:endParaRPr lang="en-US"/>
          </a:p>
        </p:txBody>
      </p:sp>
    </p:spTree>
    <p:extLst>
      <p:ext uri="{BB962C8B-B14F-4D97-AF65-F5344CB8AC3E}">
        <p14:creationId xmlns:p14="http://schemas.microsoft.com/office/powerpoint/2010/main" val="368183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200659-1DD8-46DD-B3F6-5F205EE8C874}"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D4276-F658-4C01-85EA-BE93AF6CD3AD}" type="slidenum">
              <a:rPr lang="en-US" smtClean="0"/>
              <a:t>‹#›</a:t>
            </a:fld>
            <a:endParaRPr lang="en-US"/>
          </a:p>
        </p:txBody>
      </p:sp>
    </p:spTree>
    <p:extLst>
      <p:ext uri="{BB962C8B-B14F-4D97-AF65-F5344CB8AC3E}">
        <p14:creationId xmlns:p14="http://schemas.microsoft.com/office/powerpoint/2010/main" val="1097709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200659-1DD8-46DD-B3F6-5F205EE8C874}"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1D4276-F658-4C01-85EA-BE93AF6CD3AD}" type="slidenum">
              <a:rPr lang="en-US" smtClean="0"/>
              <a:t>‹#›</a:t>
            </a:fld>
            <a:endParaRPr lang="en-US"/>
          </a:p>
        </p:txBody>
      </p:sp>
    </p:spTree>
    <p:extLst>
      <p:ext uri="{BB962C8B-B14F-4D97-AF65-F5344CB8AC3E}">
        <p14:creationId xmlns:p14="http://schemas.microsoft.com/office/powerpoint/2010/main" val="308095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200659-1DD8-46DD-B3F6-5F205EE8C874}" type="datetimeFigureOut">
              <a:rPr lang="en-US" smtClean="0"/>
              <a:t>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1D4276-F658-4C01-85EA-BE93AF6CD3AD}" type="slidenum">
              <a:rPr lang="en-US" smtClean="0"/>
              <a:t>‹#›</a:t>
            </a:fld>
            <a:endParaRPr lang="en-US"/>
          </a:p>
        </p:txBody>
      </p:sp>
    </p:spTree>
    <p:extLst>
      <p:ext uri="{BB962C8B-B14F-4D97-AF65-F5344CB8AC3E}">
        <p14:creationId xmlns:p14="http://schemas.microsoft.com/office/powerpoint/2010/main" val="4127558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200659-1DD8-46DD-B3F6-5F205EE8C874}"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1D4276-F658-4C01-85EA-BE93AF6CD3AD}" type="slidenum">
              <a:rPr lang="en-US" smtClean="0"/>
              <a:t>‹#›</a:t>
            </a:fld>
            <a:endParaRPr lang="en-US"/>
          </a:p>
        </p:txBody>
      </p:sp>
    </p:spTree>
    <p:extLst>
      <p:ext uri="{BB962C8B-B14F-4D97-AF65-F5344CB8AC3E}">
        <p14:creationId xmlns:p14="http://schemas.microsoft.com/office/powerpoint/2010/main" val="1063602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00659-1DD8-46DD-B3F6-5F205EE8C874}" type="datetimeFigureOut">
              <a:rPr lang="en-US" smtClean="0"/>
              <a:t>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1D4276-F658-4C01-85EA-BE93AF6CD3AD}" type="slidenum">
              <a:rPr lang="en-US" smtClean="0"/>
              <a:t>‹#›</a:t>
            </a:fld>
            <a:endParaRPr lang="en-US"/>
          </a:p>
        </p:txBody>
      </p:sp>
    </p:spTree>
    <p:extLst>
      <p:ext uri="{BB962C8B-B14F-4D97-AF65-F5344CB8AC3E}">
        <p14:creationId xmlns:p14="http://schemas.microsoft.com/office/powerpoint/2010/main" val="2582846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200659-1DD8-46DD-B3F6-5F205EE8C874}"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1D4276-F658-4C01-85EA-BE93AF6CD3AD}" type="slidenum">
              <a:rPr lang="en-US" smtClean="0"/>
              <a:t>‹#›</a:t>
            </a:fld>
            <a:endParaRPr lang="en-US"/>
          </a:p>
        </p:txBody>
      </p:sp>
    </p:spTree>
    <p:extLst>
      <p:ext uri="{BB962C8B-B14F-4D97-AF65-F5344CB8AC3E}">
        <p14:creationId xmlns:p14="http://schemas.microsoft.com/office/powerpoint/2010/main" val="3849663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200659-1DD8-46DD-B3F6-5F205EE8C874}" type="datetimeFigureOut">
              <a:rPr lang="en-US" smtClean="0"/>
              <a:t>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1D4276-F658-4C01-85EA-BE93AF6CD3AD}" type="slidenum">
              <a:rPr lang="en-US" smtClean="0"/>
              <a:t>‹#›</a:t>
            </a:fld>
            <a:endParaRPr lang="en-US"/>
          </a:p>
        </p:txBody>
      </p:sp>
    </p:spTree>
    <p:extLst>
      <p:ext uri="{BB962C8B-B14F-4D97-AF65-F5344CB8AC3E}">
        <p14:creationId xmlns:p14="http://schemas.microsoft.com/office/powerpoint/2010/main" val="4185773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200659-1DD8-46DD-B3F6-5F205EE8C874}" type="datetimeFigureOut">
              <a:rPr lang="en-US" smtClean="0"/>
              <a:t>2/9/2023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91D4276-F658-4C01-85EA-BE93AF6CD3AD}" type="slidenum">
              <a:rPr lang="en-US" smtClean="0"/>
              <a:t>‹#›</a:t>
            </a:fld>
            <a:endParaRPr lang="en-US"/>
          </a:p>
        </p:txBody>
      </p:sp>
    </p:spTree>
    <p:extLst>
      <p:ext uri="{BB962C8B-B14F-4D97-AF65-F5344CB8AC3E}">
        <p14:creationId xmlns:p14="http://schemas.microsoft.com/office/powerpoint/2010/main" val="194979603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4630" y="119270"/>
            <a:ext cx="9144000" cy="1001864"/>
          </a:xfrm>
        </p:spPr>
        <p:txBody>
          <a:bodyPr>
            <a:normAutofit/>
          </a:bodyPr>
          <a:lstStyle/>
          <a:p>
            <a:pPr algn="ctr"/>
            <a:r>
              <a:rPr lang="en-US" sz="2800" b="1" dirty="0" smtClean="0"/>
              <a:t>Presentation of programming and algorithm</a:t>
            </a:r>
            <a:endParaRPr lang="en-US" sz="2800" b="1" dirty="0"/>
          </a:p>
        </p:txBody>
      </p:sp>
      <p:sp>
        <p:nvSpPr>
          <p:cNvPr id="3" name="Subtitle 2"/>
          <p:cNvSpPr>
            <a:spLocks noGrp="1"/>
          </p:cNvSpPr>
          <p:nvPr>
            <p:ph type="subTitle" idx="1"/>
          </p:nvPr>
        </p:nvSpPr>
        <p:spPr>
          <a:xfrm>
            <a:off x="1094630" y="2568367"/>
            <a:ext cx="9144000" cy="2170609"/>
          </a:xfrm>
        </p:spPr>
        <p:txBody>
          <a:bodyPr>
            <a:normAutofit fontScale="40000" lnSpcReduction="20000"/>
          </a:bodyPr>
          <a:lstStyle/>
          <a:p>
            <a:pPr algn="ctr"/>
            <a:r>
              <a:rPr lang="en-US" sz="6500" dirty="0" smtClean="0"/>
              <a:t>Presented by:</a:t>
            </a:r>
          </a:p>
          <a:p>
            <a:pPr algn="ctr"/>
            <a:r>
              <a:rPr lang="en-US" sz="6500" dirty="0" err="1" smtClean="0"/>
              <a:t>Bipasha</a:t>
            </a:r>
            <a:r>
              <a:rPr lang="en-US" sz="6500" dirty="0" smtClean="0"/>
              <a:t> </a:t>
            </a:r>
            <a:r>
              <a:rPr lang="en-US" sz="6500" dirty="0" err="1" smtClean="0"/>
              <a:t>Lamsal</a:t>
            </a:r>
            <a:endParaRPr lang="en-US" sz="6500" dirty="0" smtClean="0"/>
          </a:p>
          <a:p>
            <a:pPr algn="ctr"/>
            <a:endParaRPr lang="en-US" dirty="0"/>
          </a:p>
          <a:p>
            <a:pPr algn="ctr"/>
            <a:endParaRPr lang="en-US" dirty="0" smtClean="0"/>
          </a:p>
          <a:p>
            <a:pPr algn="ctr"/>
            <a:r>
              <a:rPr lang="en-US" sz="6500" dirty="0" smtClean="0"/>
              <a:t>Topic:</a:t>
            </a:r>
          </a:p>
          <a:p>
            <a:pPr algn="ctr"/>
            <a:r>
              <a:rPr lang="en-US" sz="6500" dirty="0" smtClean="0"/>
              <a:t>About Linear Search and Binary Search</a:t>
            </a:r>
          </a:p>
        </p:txBody>
      </p:sp>
    </p:spTree>
    <p:extLst>
      <p:ext uri="{BB962C8B-B14F-4D97-AF65-F5344CB8AC3E}">
        <p14:creationId xmlns:p14="http://schemas.microsoft.com/office/powerpoint/2010/main" val="24067079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675" y="275645"/>
            <a:ext cx="8596668" cy="622852"/>
          </a:xfrm>
        </p:spPr>
        <p:txBody>
          <a:bodyPr>
            <a:normAutofit fontScale="90000"/>
          </a:bodyPr>
          <a:lstStyle/>
          <a:p>
            <a:r>
              <a:rPr lang="en-US" b="1" dirty="0" smtClean="0"/>
              <a:t>Linear search</a:t>
            </a:r>
            <a:endParaRPr lang="en-US" b="1" dirty="0"/>
          </a:p>
        </p:txBody>
      </p:sp>
      <p:sp>
        <p:nvSpPr>
          <p:cNvPr id="3" name="Content Placeholder 2"/>
          <p:cNvSpPr>
            <a:spLocks noGrp="1"/>
          </p:cNvSpPr>
          <p:nvPr>
            <p:ph idx="1"/>
          </p:nvPr>
        </p:nvSpPr>
        <p:spPr>
          <a:xfrm>
            <a:off x="621675" y="962108"/>
            <a:ext cx="8596668" cy="5693134"/>
          </a:xfrm>
        </p:spPr>
        <p:txBody>
          <a:bodyPr>
            <a:normAutofit fontScale="47500" lnSpcReduction="20000"/>
          </a:bodyPr>
          <a:lstStyle/>
          <a:p>
            <a:pPr marL="0" indent="0">
              <a:buNone/>
            </a:pPr>
            <a:r>
              <a:rPr lang="en-US" sz="4400" dirty="0" smtClean="0"/>
              <a:t>This algorithm works sequentially repeating through the entire collection or list from one end until the target element is found. </a:t>
            </a:r>
            <a:endParaRPr lang="en-US" sz="4400" dirty="0"/>
          </a:p>
          <a:p>
            <a:pPr marL="0" indent="0">
              <a:buNone/>
            </a:pPr>
            <a:r>
              <a:rPr lang="en-US" sz="4400" dirty="0" smtClean="0"/>
              <a:t>If the targeted element is found then it returns it’s index, and if element is not found then it returns -1. Linear search is also called as sequential search algorithm.</a:t>
            </a:r>
          </a:p>
          <a:p>
            <a:pPr marL="0" indent="0">
              <a:buNone/>
            </a:pPr>
            <a:r>
              <a:rPr lang="en-US" sz="4400" dirty="0" smtClean="0"/>
              <a:t>The time complexity of linear search in the best case, average case, and worst case are:</a:t>
            </a:r>
          </a:p>
          <a:p>
            <a:pPr marL="0" indent="0">
              <a:buNone/>
            </a:pPr>
            <a:r>
              <a:rPr lang="en-US" sz="4400" dirty="0" smtClean="0"/>
              <a:t>Best Case Complexity: In Linear Search, best case occurs when the element we are finding is at the first position of the array or list. The best-case time complexity of linear search is O(1):</a:t>
            </a:r>
          </a:p>
          <a:p>
            <a:pPr marL="0" indent="0">
              <a:buNone/>
            </a:pPr>
            <a:r>
              <a:rPr lang="en-US" sz="4400" dirty="0" smtClean="0"/>
              <a:t>Average Case Complexity: On average, the target element will be somewhere in the middle of array. The average case time complexity of linear search is </a:t>
            </a:r>
            <a:r>
              <a:rPr lang="en-US" sz="4400" dirty="0" smtClean="0"/>
              <a:t>O(n).</a:t>
            </a:r>
            <a:endParaRPr lang="en-US" sz="4400" dirty="0" smtClean="0"/>
          </a:p>
          <a:p>
            <a:pPr marL="0" indent="0">
              <a:buNone/>
            </a:pPr>
            <a:r>
              <a:rPr lang="en-US" sz="4400" dirty="0"/>
              <a:t>Worst Case Complexity- In Linear search, the worst case occurs when the element we are looking is present at the end of the array. The worst case in linear search could be when the target element is not present in the given array and we have to crisscross the entire array. The worst case time complexity of linear search is O(n).</a:t>
            </a:r>
            <a:endParaRPr lang="en-US" sz="4400"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38583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174" y="295433"/>
            <a:ext cx="10515600" cy="1167608"/>
          </a:xfrm>
        </p:spPr>
        <p:txBody>
          <a:bodyPr>
            <a:noAutofit/>
          </a:bodyPr>
          <a:lstStyle/>
          <a:p>
            <a:pPr marL="0" indent="0"/>
            <a:r>
              <a:rPr lang="en-US" sz="2000" b="1" u="sng" dirty="0" smtClean="0"/>
              <a:t>Code related to the Linear search</a:t>
            </a:r>
            <a:endParaRPr lang="en-US" sz="2000" b="1" u="sng" dirty="0"/>
          </a:p>
        </p:txBody>
      </p:sp>
      <p:sp>
        <p:nvSpPr>
          <p:cNvPr id="3" name="Content Placeholder 2"/>
          <p:cNvSpPr>
            <a:spLocks noGrp="1"/>
          </p:cNvSpPr>
          <p:nvPr>
            <p:ph idx="1"/>
          </p:nvPr>
        </p:nvSpPr>
        <p:spPr>
          <a:xfrm>
            <a:off x="584090" y="874643"/>
            <a:ext cx="10515600" cy="5359798"/>
          </a:xfrm>
        </p:spPr>
        <p:txBody>
          <a:bodyPr>
            <a:normAutofit/>
          </a:bodyPr>
          <a:lstStyle/>
          <a:p>
            <a:pPr marL="0" indent="0">
              <a:buNone/>
            </a:pPr>
            <a:r>
              <a:rPr lang="en-US" sz="2600" dirty="0" smtClean="0"/>
              <a:t>:</a:t>
            </a:r>
            <a:endParaRPr lang="en-US" sz="2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832" y="1328725"/>
            <a:ext cx="9851666" cy="4905715"/>
          </a:xfrm>
          <a:prstGeom prst="rect">
            <a:avLst/>
          </a:prstGeom>
        </p:spPr>
      </p:pic>
      <p:sp>
        <p:nvSpPr>
          <p:cNvPr id="7" name="Rectangle 6"/>
          <p:cNvSpPr/>
          <p:nvPr/>
        </p:nvSpPr>
        <p:spPr>
          <a:xfrm>
            <a:off x="4039263" y="6575729"/>
            <a:ext cx="7943353" cy="2425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Source: https://www.askpython.com/wp-content/uploads/2021/03/linear-search-python-example-1024x463.png</a:t>
            </a:r>
            <a:endParaRPr lang="en-US" sz="1100" dirty="0"/>
          </a:p>
        </p:txBody>
      </p:sp>
    </p:spTree>
    <p:extLst>
      <p:ext uri="{BB962C8B-B14F-4D97-AF65-F5344CB8AC3E}">
        <p14:creationId xmlns:p14="http://schemas.microsoft.com/office/powerpoint/2010/main" val="213135308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8645"/>
          </a:xfrm>
        </p:spPr>
        <p:txBody>
          <a:bodyPr>
            <a:normAutofit/>
          </a:bodyPr>
          <a:lstStyle/>
          <a:p>
            <a:r>
              <a:rPr lang="en-US" sz="3100" b="1" dirty="0" smtClean="0"/>
              <a:t>Binary Search:</a:t>
            </a:r>
            <a:endParaRPr lang="en-US" sz="3100" b="1" dirty="0"/>
          </a:p>
        </p:txBody>
      </p:sp>
      <p:sp>
        <p:nvSpPr>
          <p:cNvPr id="3" name="Content Placeholder 2"/>
          <p:cNvSpPr>
            <a:spLocks noGrp="1"/>
          </p:cNvSpPr>
          <p:nvPr>
            <p:ph idx="1"/>
          </p:nvPr>
        </p:nvSpPr>
        <p:spPr>
          <a:xfrm>
            <a:off x="838200" y="1017766"/>
            <a:ext cx="10515600" cy="4351338"/>
          </a:xfrm>
        </p:spPr>
        <p:txBody>
          <a:bodyPr>
            <a:normAutofit fontScale="92500" lnSpcReduction="10000"/>
          </a:bodyPr>
          <a:lstStyle/>
          <a:p>
            <a:pPr marL="0" indent="0">
              <a:buNone/>
            </a:pPr>
            <a:r>
              <a:rPr lang="en-US" sz="2300" dirty="0" smtClean="0"/>
              <a:t>A Binary search is an advanced type of algorithm that finds and fetches data from a sorted list of items. It works by dividing the data in the list to half until the required value is located and displayed to the user in the search result.</a:t>
            </a:r>
          </a:p>
          <a:p>
            <a:pPr marL="0" indent="0">
              <a:buNone/>
            </a:pPr>
            <a:r>
              <a:rPr lang="en-US" sz="2300" dirty="0"/>
              <a:t>Binary search can be implemented only on a sorted list of items. If the elements are not sorted already, we need to sort them first</a:t>
            </a:r>
            <a:r>
              <a:rPr lang="en-US" sz="2300" dirty="0" smtClean="0"/>
              <a:t>.</a:t>
            </a:r>
          </a:p>
          <a:p>
            <a:pPr marL="0" indent="0">
              <a:buNone/>
            </a:pPr>
            <a:r>
              <a:rPr lang="en-US" sz="2400" dirty="0"/>
              <a:t>These algorithms use the “divide and conquer” technique to find the value's position.</a:t>
            </a:r>
            <a:endParaRPr lang="en-US" sz="2300" dirty="0" smtClean="0"/>
          </a:p>
          <a:p>
            <a:pPr marL="0" indent="0">
              <a:buNone/>
            </a:pPr>
            <a:r>
              <a:rPr lang="en-US" sz="2300" dirty="0" smtClean="0"/>
              <a:t>The advantages of Binary Search are:</a:t>
            </a:r>
          </a:p>
          <a:p>
            <a:r>
              <a:rPr lang="en-US" sz="2300" dirty="0"/>
              <a:t>Binary search works efficiently on sorted data no matter the size of the </a:t>
            </a:r>
            <a:r>
              <a:rPr lang="en-US" sz="2300" dirty="0" smtClean="0"/>
              <a:t>data.</a:t>
            </a:r>
            <a:endParaRPr lang="en-US" sz="2300" dirty="0"/>
          </a:p>
          <a:p>
            <a:r>
              <a:rPr lang="en-US" sz="2300" dirty="0"/>
              <a:t>Instead of performing the search by going through the data in a sequence, the binary algorithm randomly accesses the data to find the required element. This makes the search cycles shorter and more accurate.</a:t>
            </a:r>
          </a:p>
          <a:p>
            <a:pPr marL="0" indent="0">
              <a:buNone/>
            </a:pPr>
            <a:endParaRPr lang="en-US" sz="2300" dirty="0" smtClean="0"/>
          </a:p>
          <a:p>
            <a:pPr marL="0" indent="0">
              <a:buNone/>
            </a:pPr>
            <a:endParaRPr lang="en-US" sz="2300" dirty="0" smtClean="0"/>
          </a:p>
          <a:p>
            <a:pPr marL="0" indent="0">
              <a:buNone/>
            </a:pPr>
            <a:endParaRPr lang="en-US" dirty="0"/>
          </a:p>
        </p:txBody>
      </p:sp>
    </p:spTree>
    <p:extLst>
      <p:ext uri="{BB962C8B-B14F-4D97-AF65-F5344CB8AC3E}">
        <p14:creationId xmlns:p14="http://schemas.microsoft.com/office/powerpoint/2010/main" val="208393582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sz="2200" dirty="0">
                <a:solidFill>
                  <a:schemeClr val="tx1"/>
                </a:solidFill>
              </a:rPr>
              <a:t>During Binary search, the list is split into two parts to get the middle element: there is the left side, the middle element, and the right side.</a:t>
            </a:r>
            <a:br>
              <a:rPr lang="en-US" sz="2200" dirty="0">
                <a:solidFill>
                  <a:schemeClr val="tx1"/>
                </a:solidFill>
              </a:rPr>
            </a:br>
            <a:r>
              <a:rPr lang="en-US" sz="2200" dirty="0">
                <a:solidFill>
                  <a:schemeClr val="tx1"/>
                </a:solidFill>
              </a:rPr>
              <a:t>The left side contains values smaller than the middle element and the right side contains values that are greater than the middle element. This method uses a sorted list to work.</a:t>
            </a:r>
            <a:br>
              <a:rPr lang="en-US" sz="2200" dirty="0">
                <a:solidFill>
                  <a:schemeClr val="tx1"/>
                </a:solidFill>
              </a:rPr>
            </a:br>
            <a:r>
              <a:rPr lang="en-US" sz="2200" dirty="0">
                <a:solidFill>
                  <a:schemeClr val="tx1"/>
                </a:solidFill>
              </a:rPr>
              <a:t>A sorted list has its items arranged in a particular order. To make search efficient for binary search, the values in the list have to be arranged in the right order to satisfy the process of search. If a list has its values mixed up, it has to be sorted by a sorting algorithm before you perform the search.</a:t>
            </a:r>
            <a:r>
              <a:rPr lang="en-US" dirty="0"/>
              <a:t/>
            </a:r>
            <a:br>
              <a:rPr lang="en-US" dirty="0"/>
            </a:br>
            <a:endParaRPr lang="en-US" dirty="0"/>
          </a:p>
        </p:txBody>
      </p:sp>
      <p:sp>
        <p:nvSpPr>
          <p:cNvPr id="3" name="Content Placeholder 2"/>
          <p:cNvSpPr>
            <a:spLocks noGrp="1"/>
          </p:cNvSpPr>
          <p:nvPr>
            <p:ph idx="1"/>
          </p:nvPr>
        </p:nvSpPr>
        <p:spPr>
          <a:xfrm>
            <a:off x="677334" y="3789405"/>
            <a:ext cx="8596668" cy="2251957"/>
          </a:xfrm>
        </p:spPr>
        <p:txBody>
          <a:bodyPr>
            <a:normAutofit/>
          </a:bodyPr>
          <a:lstStyle/>
          <a:p>
            <a:pPr marL="0" indent="0">
              <a:buNone/>
            </a:pPr>
            <a:r>
              <a:rPr lang="en-US" sz="2000" dirty="0" smtClean="0">
                <a:solidFill>
                  <a:schemeClr val="tx1"/>
                </a:solidFill>
              </a:rPr>
              <a:t>Binary Search Complexity:</a:t>
            </a:r>
          </a:p>
          <a:p>
            <a:pPr marL="0" indent="0">
              <a:buNone/>
            </a:pPr>
            <a:r>
              <a:rPr lang="en-US" sz="2000" dirty="0" smtClean="0">
                <a:solidFill>
                  <a:schemeClr val="tx1"/>
                </a:solidFill>
              </a:rPr>
              <a:t>The</a:t>
            </a:r>
            <a:r>
              <a:rPr lang="en-US" sz="2000" dirty="0">
                <a:solidFill>
                  <a:schemeClr val="tx1"/>
                </a:solidFill>
              </a:rPr>
              <a:t> time complexity of binary search in python is better than linear search because we do not need to search over the entire array. We smartly divide the array into smaller sub-arrays and get our answer. So, binary search is a faster and more efficient </a:t>
            </a:r>
            <a:r>
              <a:rPr lang="en-US" sz="2000" dirty="0" smtClean="0">
                <a:solidFill>
                  <a:schemeClr val="tx1"/>
                </a:solidFill>
              </a:rPr>
              <a:t>algorithm.</a:t>
            </a:r>
            <a:endParaRPr lang="en-US" sz="2000" dirty="0">
              <a:solidFill>
                <a:schemeClr val="tx1"/>
              </a:solidFill>
            </a:endParaRPr>
          </a:p>
        </p:txBody>
      </p:sp>
    </p:spTree>
    <p:extLst>
      <p:ext uri="{BB962C8B-B14F-4D97-AF65-F5344CB8AC3E}">
        <p14:creationId xmlns:p14="http://schemas.microsoft.com/office/powerpoint/2010/main" val="26038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22038" y="623512"/>
            <a:ext cx="7766936" cy="561303"/>
          </a:xfrm>
        </p:spPr>
        <p:txBody>
          <a:bodyPr/>
          <a:lstStyle/>
          <a:p>
            <a:pPr algn="l"/>
            <a:r>
              <a:rPr lang="en-US" sz="2000" dirty="0" smtClean="0">
                <a:solidFill>
                  <a:schemeClr val="tx1"/>
                </a:solidFill>
              </a:rPr>
              <a:t>	1) The </a:t>
            </a:r>
            <a:r>
              <a:rPr lang="en-US" sz="2000" dirty="0">
                <a:solidFill>
                  <a:schemeClr val="tx1"/>
                </a:solidFill>
              </a:rPr>
              <a:t>array in which searching is to be performed is:</a:t>
            </a:r>
          </a:p>
        </p:txBody>
      </p:sp>
      <p:sp>
        <p:nvSpPr>
          <p:cNvPr id="6" name="Subtitle 5"/>
          <p:cNvSpPr>
            <a:spLocks noGrp="1"/>
          </p:cNvSpPr>
          <p:nvPr>
            <p:ph type="subTitle" idx="1"/>
          </p:nvPr>
        </p:nvSpPr>
        <p:spPr>
          <a:xfrm>
            <a:off x="1077697" y="1827217"/>
            <a:ext cx="8034498" cy="4548188"/>
          </a:xfrm>
        </p:spPr>
        <p:txBody>
          <a:bodyPr>
            <a:normAutofit/>
          </a:bodyPr>
          <a:lstStyle/>
          <a:p>
            <a:pPr algn="l"/>
            <a:r>
              <a:rPr lang="en-US" dirty="0" smtClean="0">
                <a:solidFill>
                  <a:schemeClr val="tx1"/>
                </a:solidFill>
              </a:rPr>
              <a:t>                                          Initial array</a:t>
            </a:r>
          </a:p>
          <a:p>
            <a:pPr algn="l"/>
            <a:r>
              <a:rPr lang="en-US" dirty="0">
                <a:solidFill>
                  <a:schemeClr val="tx1"/>
                </a:solidFill>
              </a:rPr>
              <a:t> </a:t>
            </a:r>
            <a:r>
              <a:rPr lang="en-US" dirty="0" smtClean="0">
                <a:solidFill>
                  <a:schemeClr val="tx1"/>
                </a:solidFill>
              </a:rPr>
              <a:t>    Let x=4 be the element to be searched.</a:t>
            </a:r>
          </a:p>
          <a:p>
            <a:pPr algn="l"/>
            <a:r>
              <a:rPr lang="en-US" dirty="0">
                <a:solidFill>
                  <a:schemeClr val="tx1"/>
                </a:solidFill>
              </a:rPr>
              <a:t> </a:t>
            </a:r>
            <a:r>
              <a:rPr lang="en-US" dirty="0" smtClean="0">
                <a:solidFill>
                  <a:schemeClr val="tx1"/>
                </a:solidFill>
              </a:rPr>
              <a:t>    2) </a:t>
            </a:r>
            <a:r>
              <a:rPr lang="en-US" dirty="0">
                <a:solidFill>
                  <a:schemeClr val="tx1"/>
                </a:solidFill>
              </a:rPr>
              <a:t>Set two pointers low and high at the lowest and the highest positions </a:t>
            </a:r>
            <a:r>
              <a:rPr lang="en-US" dirty="0" smtClean="0">
                <a:solidFill>
                  <a:schemeClr val="tx1"/>
                </a:solidFill>
              </a:rPr>
              <a:t>	respectively.</a:t>
            </a:r>
            <a:endParaRPr lang="en-US" dirty="0">
              <a:solidFill>
                <a:schemeClr val="tx1"/>
              </a:solidFill>
            </a:endParaRPr>
          </a:p>
          <a:p>
            <a:pPr algn="l"/>
            <a:r>
              <a:rPr lang="en-US" dirty="0" smtClean="0">
                <a:solidFill>
                  <a:schemeClr val="tx1"/>
                </a:solidFill>
              </a:rPr>
              <a:t>		</a:t>
            </a:r>
          </a:p>
          <a:p>
            <a:pPr algn="l"/>
            <a:endParaRPr lang="en-US" dirty="0">
              <a:solidFill>
                <a:schemeClr val="tx1"/>
              </a:solidFill>
            </a:endParaRPr>
          </a:p>
          <a:p>
            <a:pPr algn="l"/>
            <a:endParaRPr lang="en-US" dirty="0" smtClean="0">
              <a:solidFill>
                <a:schemeClr val="tx1"/>
              </a:solidFill>
            </a:endParaRPr>
          </a:p>
          <a:p>
            <a:pPr algn="l"/>
            <a:r>
              <a:rPr lang="en-US" dirty="0">
                <a:solidFill>
                  <a:schemeClr val="tx1"/>
                </a:solidFill>
              </a:rPr>
              <a:t> </a:t>
            </a:r>
            <a:r>
              <a:rPr lang="en-US" dirty="0" smtClean="0">
                <a:solidFill>
                  <a:schemeClr val="tx1"/>
                </a:solidFill>
              </a:rPr>
              <a:t>     3) Find the middle element mid of the array i.e. </a:t>
            </a:r>
            <a:r>
              <a:rPr lang="en-US" dirty="0" err="1" smtClean="0">
                <a:solidFill>
                  <a:schemeClr val="tx1"/>
                </a:solidFill>
              </a:rPr>
              <a:t>arr</a:t>
            </a:r>
            <a:r>
              <a:rPr lang="en-US" dirty="0" smtClean="0">
                <a:solidFill>
                  <a:schemeClr val="tx1"/>
                </a:solidFill>
              </a:rPr>
              <a:t>[(low+ high)/2]=6</a:t>
            </a:r>
            <a:endParaRPr lang="en-US" dirty="0">
              <a:solidFill>
                <a:schemeClr val="tx1"/>
              </a:solidFill>
            </a:endParaRPr>
          </a:p>
          <a:p>
            <a:pPr algn="l"/>
            <a:endParaRPr lang="en-US" dirty="0">
              <a:solidFill>
                <a:schemeClr val="tx1"/>
              </a:solidFill>
            </a:endParaRPr>
          </a:p>
        </p:txBody>
      </p:sp>
      <p:pic>
        <p:nvPicPr>
          <p:cNvPr id="1028" name="Picture 4" descr="initial array Binary 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045" y="1111326"/>
            <a:ext cx="3197161" cy="8603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tting pointers Binary Sear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4435" y="3256528"/>
            <a:ext cx="3557682" cy="11186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p:cNvSpPr>
            <a:spLocks noChangeArrowheads="1"/>
          </p:cNvSpPr>
          <p:nvPr/>
        </p:nvSpPr>
        <p:spPr bwMode="auto">
          <a:xfrm>
            <a:off x="-230588" y="-51035"/>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35" name="Picture 11" descr="mid element Binary Sear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0360" y="5232209"/>
            <a:ext cx="3011757" cy="142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536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456" y="509242"/>
            <a:ext cx="8610981" cy="5808177"/>
          </a:xfrm>
        </p:spPr>
        <p:txBody>
          <a:bodyPr>
            <a:normAutofit fontScale="90000"/>
          </a:bodyPr>
          <a:lstStyle/>
          <a:p>
            <a:pPr fontAlgn="base"/>
            <a:r>
              <a:rPr lang="en-US" sz="1800" dirty="0" smtClean="0">
                <a:solidFill>
                  <a:schemeClr val="tx1"/>
                </a:solidFill>
              </a:rPr>
              <a:t>	</a:t>
            </a:r>
            <a:r>
              <a:rPr lang="en-US" sz="2000" dirty="0" smtClean="0">
                <a:solidFill>
                  <a:schemeClr val="tx1"/>
                </a:solidFill>
              </a:rPr>
              <a:t>4) If </a:t>
            </a:r>
            <a:r>
              <a:rPr lang="en-US" sz="2000" dirty="0">
                <a:solidFill>
                  <a:schemeClr val="tx1"/>
                </a:solidFill>
              </a:rPr>
              <a:t>x == mid, then return mid</a:t>
            </a:r>
            <a:r>
              <a:rPr lang="en-US" sz="2000" dirty="0" smtClean="0">
                <a:solidFill>
                  <a:schemeClr val="tx1"/>
                </a:solidFill>
              </a:rPr>
              <a:t>. Else</a:t>
            </a:r>
            <a:r>
              <a:rPr lang="en-US" sz="2000" dirty="0">
                <a:solidFill>
                  <a:schemeClr val="tx1"/>
                </a:solidFill>
              </a:rPr>
              <a:t>, compare the element to be </a:t>
            </a:r>
            <a:r>
              <a:rPr lang="en-US" sz="2000" dirty="0" smtClean="0">
                <a:solidFill>
                  <a:schemeClr val="tx1"/>
                </a:solidFill>
              </a:rPr>
              <a:t>	searched </a:t>
            </a:r>
            <a:r>
              <a:rPr lang="en-US" sz="2000" dirty="0">
                <a:solidFill>
                  <a:schemeClr val="tx1"/>
                </a:solidFill>
              </a:rPr>
              <a:t>with m</a:t>
            </a:r>
            <a:r>
              <a:rPr lang="en-US" sz="2000" dirty="0" smtClean="0">
                <a:solidFill>
                  <a:schemeClr val="tx1"/>
                </a:solidFill>
              </a:rPr>
              <a:t>.</a:t>
            </a:r>
            <a:r>
              <a:rPr lang="en-US" sz="2000" dirty="0">
                <a:solidFill>
                  <a:schemeClr val="tx1"/>
                </a:solidFill>
              </a:rPr>
              <a:t/>
            </a:r>
            <a:br>
              <a:rPr lang="en-US" sz="2000" dirty="0">
                <a:solidFill>
                  <a:schemeClr val="tx1"/>
                </a:solidFill>
              </a:rPr>
            </a:br>
            <a:r>
              <a:rPr lang="en-US" sz="2000" dirty="0" smtClean="0">
                <a:solidFill>
                  <a:schemeClr val="tx1"/>
                </a:solidFill>
              </a:rPr>
              <a:t>	5) </a:t>
            </a:r>
            <a:r>
              <a:rPr lang="en-US" sz="2000" dirty="0" smtClean="0">
                <a:solidFill>
                  <a:schemeClr val="tx1"/>
                </a:solidFill>
                <a:latin typeface="euclid_circular_a"/>
              </a:rPr>
              <a:t>If</a:t>
            </a:r>
            <a:r>
              <a:rPr lang="en-US" sz="2000" dirty="0">
                <a:solidFill>
                  <a:schemeClr val="tx1"/>
                </a:solidFill>
                <a:latin typeface="euclid_circular_a"/>
              </a:rPr>
              <a:t> </a:t>
            </a:r>
            <a:r>
              <a:rPr lang="en-US" sz="2000" dirty="0">
                <a:solidFill>
                  <a:schemeClr val="tx1"/>
                </a:solidFill>
                <a:latin typeface="Droid Sans Mono"/>
              </a:rPr>
              <a:t>x </a:t>
            </a:r>
            <a:r>
              <a:rPr lang="en-US" sz="2000" dirty="0" smtClean="0">
                <a:solidFill>
                  <a:schemeClr val="tx1"/>
                </a:solidFill>
                <a:latin typeface="Droid Sans Mono"/>
              </a:rPr>
              <a:t>&lt; </a:t>
            </a:r>
            <a:r>
              <a:rPr lang="en-US" sz="2000" dirty="0">
                <a:solidFill>
                  <a:schemeClr val="tx1"/>
                </a:solidFill>
                <a:latin typeface="Droid Sans Mono"/>
              </a:rPr>
              <a:t>mid</a:t>
            </a:r>
            <a:r>
              <a:rPr lang="en-US" sz="2000" dirty="0">
                <a:solidFill>
                  <a:schemeClr val="tx1"/>
                </a:solidFill>
                <a:latin typeface="euclid_circular_a"/>
              </a:rPr>
              <a:t>, </a:t>
            </a:r>
            <a:r>
              <a:rPr lang="en-US" sz="2000" dirty="0">
                <a:solidFill>
                  <a:schemeClr val="tx1"/>
                </a:solidFill>
              </a:rPr>
              <a:t>the search moves to the left side because the values are less than the middle </a:t>
            </a:r>
            <a:r>
              <a:rPr lang="en-US" sz="2000" dirty="0" smtClean="0">
                <a:solidFill>
                  <a:schemeClr val="tx1"/>
                </a:solidFill>
              </a:rPr>
              <a:t>element.</a:t>
            </a:r>
            <a:r>
              <a:rPr lang="en-US" sz="2000" dirty="0">
                <a:solidFill>
                  <a:schemeClr val="tx1"/>
                </a:solidFill>
              </a:rPr>
              <a:t> T</a:t>
            </a:r>
            <a:r>
              <a:rPr lang="en-US" sz="2000" dirty="0" smtClean="0">
                <a:solidFill>
                  <a:schemeClr val="tx1"/>
                </a:solidFill>
              </a:rPr>
              <a:t>he </a:t>
            </a:r>
            <a:r>
              <a:rPr lang="en-US" sz="2000" dirty="0">
                <a:solidFill>
                  <a:schemeClr val="tx1"/>
                </a:solidFill>
              </a:rPr>
              <a:t>position of the middle element shifts to the left by </a:t>
            </a:r>
            <a:r>
              <a:rPr lang="en-US" sz="2000" dirty="0" smtClean="0">
                <a:solidFill>
                  <a:schemeClr val="tx1"/>
                </a:solidFill>
              </a:rPr>
              <a:t>1. New position </a:t>
            </a:r>
            <a:r>
              <a:rPr lang="en-US" sz="2000" dirty="0">
                <a:solidFill>
                  <a:schemeClr val="tx1"/>
                </a:solidFill>
              </a:rPr>
              <a:t>= index(middle element) </a:t>
            </a:r>
            <a:r>
              <a:rPr lang="en-US" sz="2000" dirty="0" smtClean="0">
                <a:solidFill>
                  <a:schemeClr val="tx1"/>
                </a:solidFill>
              </a:rPr>
              <a:t>– 1. </a:t>
            </a:r>
            <a:r>
              <a:rPr lang="en-US" sz="2000" dirty="0">
                <a:solidFill>
                  <a:schemeClr val="tx1"/>
                </a:solidFill>
              </a:rPr>
              <a:t>A</a:t>
            </a:r>
            <a:r>
              <a:rPr lang="en-US" sz="2000" dirty="0" smtClean="0">
                <a:solidFill>
                  <a:schemeClr val="tx1"/>
                </a:solidFill>
              </a:rPr>
              <a:t> </a:t>
            </a:r>
            <a:r>
              <a:rPr lang="en-US" sz="2000" dirty="0">
                <a:solidFill>
                  <a:schemeClr val="tx1"/>
                </a:solidFill>
              </a:rPr>
              <a:t>new search begins and the search ends at that new position and it takes all the values before it.</a:t>
            </a:r>
            <a:br>
              <a:rPr lang="en-US" sz="2000" dirty="0">
                <a:solidFill>
                  <a:schemeClr val="tx1"/>
                </a:solidFill>
              </a:rPr>
            </a:br>
            <a:r>
              <a:rPr lang="en-US" sz="2000" dirty="0" smtClean="0">
                <a:solidFill>
                  <a:schemeClr val="tx1"/>
                </a:solidFill>
                <a:latin typeface="euclid_circular_a"/>
              </a:rPr>
              <a:t>This </a:t>
            </a:r>
            <a:r>
              <a:rPr lang="en-US" sz="2000" dirty="0">
                <a:solidFill>
                  <a:schemeClr val="tx1"/>
                </a:solidFill>
                <a:latin typeface="euclid_circular_a"/>
              </a:rPr>
              <a:t>is done by setting </a:t>
            </a:r>
            <a:r>
              <a:rPr lang="en-US" sz="2000" dirty="0" smtClean="0">
                <a:solidFill>
                  <a:schemeClr val="tx1"/>
                </a:solidFill>
                <a:latin typeface="Droid Sans Mono"/>
              </a:rPr>
              <a:t>high</a:t>
            </a:r>
            <a:r>
              <a:rPr lang="en-US" sz="2000" dirty="0">
                <a:solidFill>
                  <a:schemeClr val="tx1"/>
                </a:solidFill>
                <a:latin typeface="euclid_circular_a"/>
              </a:rPr>
              <a:t> to </a:t>
            </a:r>
            <a:r>
              <a:rPr lang="en-US" sz="2000" dirty="0" smtClean="0">
                <a:solidFill>
                  <a:schemeClr val="tx1"/>
                </a:solidFill>
                <a:latin typeface="euclid_circular_a"/>
              </a:rPr>
              <a:t>[</a:t>
            </a:r>
            <a:r>
              <a:rPr lang="en-US" sz="2000" dirty="0" smtClean="0">
                <a:solidFill>
                  <a:schemeClr val="tx1"/>
                </a:solidFill>
                <a:latin typeface="euclid_circular_a"/>
              </a:rPr>
              <a:t>high</a:t>
            </a:r>
            <a:r>
              <a:rPr lang="en-US" sz="2000" dirty="0" smtClean="0">
                <a:solidFill>
                  <a:schemeClr val="tx1"/>
                </a:solidFill>
                <a:latin typeface="Droid Sans Mono"/>
              </a:rPr>
              <a:t> </a:t>
            </a:r>
            <a:r>
              <a:rPr lang="en-US" sz="2000" dirty="0">
                <a:solidFill>
                  <a:schemeClr val="tx1"/>
                </a:solidFill>
                <a:latin typeface="Droid Sans Mono"/>
              </a:rPr>
              <a:t>= mid </a:t>
            </a:r>
            <a:r>
              <a:rPr lang="en-US" sz="2000" dirty="0" smtClean="0">
                <a:solidFill>
                  <a:schemeClr val="tx1"/>
                </a:solidFill>
                <a:latin typeface="Droid Sans Mono"/>
              </a:rPr>
              <a:t>- 1</a:t>
            </a:r>
            <a:r>
              <a:rPr lang="en-US" sz="2000" dirty="0" smtClean="0">
                <a:solidFill>
                  <a:schemeClr val="tx1"/>
                </a:solidFill>
                <a:latin typeface="euclid_circular_a"/>
              </a:rPr>
              <a:t>].</a:t>
            </a:r>
            <a:br>
              <a:rPr lang="en-US" sz="2000" dirty="0" smtClean="0">
                <a:solidFill>
                  <a:schemeClr val="tx1"/>
                </a:solidFill>
                <a:latin typeface="euclid_circular_a"/>
              </a:rPr>
            </a:br>
            <a:r>
              <a:rPr lang="en-US" sz="2000" dirty="0" smtClean="0">
                <a:solidFill>
                  <a:schemeClr val="tx1"/>
                </a:solidFill>
                <a:latin typeface="euclid_circular_a"/>
              </a:rPr>
              <a:t>	6) If x &gt;mid, the search moves to the right side. The position of the middle element shifts to the right by 1. New position= index(middle </a:t>
            </a:r>
            <a:r>
              <a:rPr lang="en-US" sz="2000" dirty="0" smtClean="0">
                <a:solidFill>
                  <a:schemeClr val="tx1"/>
                </a:solidFill>
                <a:latin typeface="euclid_circular_a"/>
              </a:rPr>
              <a:t>element)+1</a:t>
            </a:r>
            <a:r>
              <a:rPr lang="en-US" sz="2000" dirty="0" smtClean="0">
                <a:solidFill>
                  <a:schemeClr val="tx1"/>
                </a:solidFill>
                <a:latin typeface="euclid_circular_a"/>
              </a:rPr>
              <a:t>. A new search begins and the search ends at that new position and it takes all the values </a:t>
            </a:r>
            <a:r>
              <a:rPr lang="en-US" sz="2000" dirty="0" smtClean="0">
                <a:solidFill>
                  <a:schemeClr val="tx1"/>
                </a:solidFill>
                <a:latin typeface="euclid_circular_a"/>
              </a:rPr>
              <a:t>after it</a:t>
            </a:r>
            <a:r>
              <a:rPr lang="en-US" sz="2000" dirty="0" smtClean="0">
                <a:solidFill>
                  <a:schemeClr val="tx1"/>
                </a:solidFill>
                <a:latin typeface="euclid_circular_a"/>
              </a:rPr>
              <a:t>. This is done by setting </a:t>
            </a:r>
            <a:r>
              <a:rPr lang="en-US" sz="2000" dirty="0" smtClean="0">
                <a:solidFill>
                  <a:schemeClr val="tx1"/>
                </a:solidFill>
                <a:latin typeface="euclid_circular_a"/>
              </a:rPr>
              <a:t>low</a:t>
            </a:r>
            <a:r>
              <a:rPr lang="en-US" sz="2000" dirty="0" smtClean="0">
                <a:solidFill>
                  <a:schemeClr val="tx1"/>
                </a:solidFill>
                <a:latin typeface="euclid_circular_a"/>
              </a:rPr>
              <a:t> </a:t>
            </a:r>
            <a:r>
              <a:rPr lang="en-US" sz="2000" dirty="0" smtClean="0">
                <a:solidFill>
                  <a:schemeClr val="tx1"/>
                </a:solidFill>
                <a:latin typeface="euclid_circular_a"/>
              </a:rPr>
              <a:t>to </a:t>
            </a:r>
            <a:r>
              <a:rPr lang="en-US" sz="2000" dirty="0" smtClean="0">
                <a:solidFill>
                  <a:schemeClr val="tx1"/>
                </a:solidFill>
                <a:latin typeface="euclid_circular_a"/>
              </a:rPr>
              <a:t>[</a:t>
            </a:r>
            <a:r>
              <a:rPr lang="en-US" sz="2000" dirty="0" smtClean="0">
                <a:solidFill>
                  <a:schemeClr val="tx1"/>
                </a:solidFill>
                <a:latin typeface="euclid_circular_a"/>
              </a:rPr>
              <a:t>low</a:t>
            </a:r>
            <a:r>
              <a:rPr lang="en-US" sz="2000" dirty="0" smtClean="0">
                <a:solidFill>
                  <a:schemeClr val="tx1"/>
                </a:solidFill>
                <a:latin typeface="euclid_circular_a"/>
              </a:rPr>
              <a:t>=mid+1</a:t>
            </a:r>
            <a:r>
              <a:rPr lang="en-US" sz="2000" dirty="0" smtClean="0">
                <a:solidFill>
                  <a:schemeClr val="tx1"/>
                </a:solidFill>
                <a:latin typeface="euclid_circular_a"/>
              </a:rPr>
              <a:t>].</a:t>
            </a:r>
            <a:br>
              <a:rPr lang="en-US" sz="2000" dirty="0" smtClean="0">
                <a:solidFill>
                  <a:schemeClr val="tx1"/>
                </a:solidFill>
                <a:latin typeface="euclid_circular_a"/>
              </a:rPr>
            </a:br>
            <a:r>
              <a:rPr lang="en-US" sz="2000" dirty="0" smtClean="0">
                <a:solidFill>
                  <a:schemeClr val="tx1"/>
                </a:solidFill>
                <a:latin typeface="euclid_circular_a"/>
              </a:rPr>
              <a:t/>
            </a:r>
            <a:br>
              <a:rPr lang="en-US" sz="2000" dirty="0" smtClean="0">
                <a:solidFill>
                  <a:schemeClr val="tx1"/>
                </a:solidFill>
                <a:latin typeface="euclid_circular_a"/>
              </a:rPr>
            </a:br>
            <a:r>
              <a:rPr lang="en-US" sz="2000" dirty="0">
                <a:solidFill>
                  <a:schemeClr val="tx1"/>
                </a:solidFill>
                <a:latin typeface="euclid_circular_a"/>
              </a:rPr>
              <a:t/>
            </a:r>
            <a:br>
              <a:rPr lang="en-US" sz="2000" dirty="0">
                <a:solidFill>
                  <a:schemeClr val="tx1"/>
                </a:solidFill>
                <a:latin typeface="euclid_circular_a"/>
              </a:rPr>
            </a:br>
            <a:r>
              <a:rPr lang="en-US" sz="2000" dirty="0" smtClean="0">
                <a:solidFill>
                  <a:schemeClr val="tx1"/>
                </a:solidFill>
                <a:latin typeface="euclid_circular_a"/>
              </a:rPr>
              <a:t/>
            </a:r>
            <a:br>
              <a:rPr lang="en-US" sz="2000" dirty="0" smtClean="0">
                <a:solidFill>
                  <a:schemeClr val="tx1"/>
                </a:solidFill>
                <a:latin typeface="euclid_circular_a"/>
              </a:rPr>
            </a:br>
            <a:r>
              <a:rPr lang="en-US" sz="2000" dirty="0">
                <a:solidFill>
                  <a:schemeClr val="tx1"/>
                </a:solidFill>
                <a:latin typeface="euclid_circular_a"/>
              </a:rPr>
              <a:t/>
            </a:r>
            <a:br>
              <a:rPr lang="en-US" sz="2000" dirty="0">
                <a:solidFill>
                  <a:schemeClr val="tx1"/>
                </a:solidFill>
                <a:latin typeface="euclid_circular_a"/>
              </a:rPr>
            </a:br>
            <a:r>
              <a:rPr lang="en-US" sz="2000" dirty="0">
                <a:solidFill>
                  <a:schemeClr val="tx1"/>
                </a:solidFill>
                <a:latin typeface="euclid_circular_a"/>
              </a:rPr>
              <a:t>	</a:t>
            </a:r>
            <a:br>
              <a:rPr lang="en-US" sz="2000" dirty="0">
                <a:solidFill>
                  <a:schemeClr val="tx1"/>
                </a:solidFill>
                <a:latin typeface="euclid_circular_a"/>
              </a:rPr>
            </a:br>
            <a:r>
              <a:rPr lang="en-US" sz="2000" dirty="0" smtClean="0">
                <a:solidFill>
                  <a:schemeClr val="tx1"/>
                </a:solidFill>
                <a:latin typeface="euclid_circular_a"/>
              </a:rPr>
              <a:t>	7) Repeat step 3 to 6, until low meets high.</a:t>
            </a:r>
            <a:br>
              <a:rPr lang="en-US" sz="2000" dirty="0" smtClean="0">
                <a:solidFill>
                  <a:schemeClr val="tx1"/>
                </a:solidFill>
                <a:latin typeface="euclid_circular_a"/>
              </a:rPr>
            </a:br>
            <a:r>
              <a:rPr lang="en-US" sz="2000" dirty="0" smtClean="0">
                <a:solidFill>
                  <a:schemeClr val="tx1"/>
                </a:solidFill>
                <a:latin typeface="euclid_circular_a"/>
              </a:rPr>
              <a:t>	8</a:t>
            </a:r>
            <a:r>
              <a:rPr lang="en-US" sz="2000" dirty="0">
                <a:solidFill>
                  <a:schemeClr val="tx1"/>
                </a:solidFill>
                <a:latin typeface="euclid_circular_a"/>
              </a:rPr>
              <a:t>) x=4 is found. </a:t>
            </a:r>
            <a:br>
              <a:rPr lang="en-US" sz="2000" dirty="0">
                <a:solidFill>
                  <a:schemeClr val="tx1"/>
                </a:solidFill>
                <a:latin typeface="euclid_circular_a"/>
              </a:rPr>
            </a:br>
            <a:r>
              <a:rPr lang="en-US" sz="2000" dirty="0">
                <a:solidFill>
                  <a:schemeClr val="tx1"/>
                </a:solidFill>
                <a:latin typeface="euclid_circular_a"/>
              </a:rPr>
              <a:t>	(x=mid)</a:t>
            </a:r>
            <a:r>
              <a:rPr lang="en-US" sz="2000" dirty="0" smtClean="0">
                <a:solidFill>
                  <a:schemeClr val="tx1"/>
                </a:solidFill>
                <a:latin typeface="euclid_circular_a"/>
              </a:rPr>
              <a:t/>
            </a:r>
            <a:br>
              <a:rPr lang="en-US" sz="2000" dirty="0" smtClean="0">
                <a:solidFill>
                  <a:schemeClr val="tx1"/>
                </a:solidFill>
                <a:latin typeface="euclid_circular_a"/>
              </a:rPr>
            </a:br>
            <a:r>
              <a:rPr lang="en-US" sz="2000" dirty="0">
                <a:solidFill>
                  <a:schemeClr val="tx1"/>
                </a:solidFill>
                <a:latin typeface="euclid_circular_a"/>
              </a:rPr>
              <a:t/>
            </a:r>
            <a:br>
              <a:rPr lang="en-US" sz="2000" dirty="0">
                <a:solidFill>
                  <a:schemeClr val="tx1"/>
                </a:solidFill>
                <a:latin typeface="euclid_circular_a"/>
              </a:rPr>
            </a:br>
            <a:r>
              <a:rPr lang="en-US" sz="2000" dirty="0" smtClean="0">
                <a:solidFill>
                  <a:schemeClr val="tx1"/>
                </a:solidFill>
                <a:latin typeface="euclid_circular_a"/>
              </a:rPr>
              <a:t/>
            </a:r>
            <a:br>
              <a:rPr lang="en-US" sz="2000" dirty="0" smtClean="0">
                <a:solidFill>
                  <a:schemeClr val="tx1"/>
                </a:solidFill>
                <a:latin typeface="euclid_circular_a"/>
              </a:rPr>
            </a:br>
            <a:r>
              <a:rPr lang="en-US" sz="2000" dirty="0" smtClean="0">
                <a:solidFill>
                  <a:schemeClr val="tx1"/>
                </a:solidFill>
                <a:latin typeface="euclid_circular_a"/>
              </a:rPr>
              <a:t/>
            </a:r>
            <a:br>
              <a:rPr lang="en-US" sz="2000" dirty="0" smtClean="0">
                <a:solidFill>
                  <a:schemeClr val="tx1"/>
                </a:solidFill>
                <a:latin typeface="euclid_circular_a"/>
              </a:rPr>
            </a:br>
            <a:r>
              <a:rPr lang="en-US" sz="1300" dirty="0">
                <a:solidFill>
                  <a:schemeClr val="tx1"/>
                </a:solidFill>
                <a:latin typeface="euclid_circular_a"/>
              </a:rPr>
              <a:t>https://www.programiz.com/dsa/binary-search</a:t>
            </a:r>
            <a:endParaRPr lang="en-US" sz="1300" dirty="0"/>
          </a:p>
        </p:txBody>
      </p:sp>
      <p:sp>
        <p:nvSpPr>
          <p:cNvPr id="4" name="Rectangle 1"/>
          <p:cNvSpPr>
            <a:spLocks noGrp="1" noChangeArrowheads="1"/>
          </p:cNvSpPr>
          <p:nvPr>
            <p:ph idx="1"/>
          </p:nvPr>
        </p:nvSpPr>
        <p:spPr bwMode="auto">
          <a:xfrm>
            <a:off x="3458817" y="9640125"/>
            <a:ext cx="5228516" cy="661720"/>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sz="1300" b="0" i="0" u="none" strike="noStrike" cap="none" normalizeH="0" baseline="0" dirty="0" smtClean="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sz="1200" b="0" i="0" u="none" strike="noStrike" cap="none" normalizeH="0" baseline="0" dirty="0" smtClean="0">
              <a:ln>
                <a:noFill/>
              </a:ln>
              <a:solidFill>
                <a:schemeClr val="tx1"/>
              </a:solidFill>
              <a:effectLst/>
              <a:latin typeface="euclid_circular_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1"/>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152400" y="13901"/>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55" name="Picture 7" descr="finding mid element Binary 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956" y="3634102"/>
            <a:ext cx="3176022" cy="1320914"/>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mid element Binary Sear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8817" y="5298070"/>
            <a:ext cx="1465009" cy="11930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8311" y="6590270"/>
            <a:ext cx="3263474" cy="243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957546"/>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631458"/>
            <a:ext cx="8596668" cy="226541"/>
          </a:xfrm>
        </p:spPr>
        <p:txBody>
          <a:bodyPr>
            <a:normAutofit fontScale="62500" lnSpcReduction="20000"/>
          </a:bodyPr>
          <a:lstStyle/>
          <a:p>
            <a:pPr algn="ctr"/>
            <a:r>
              <a:rPr lang="en-US" dirty="0"/>
              <a:t>://</a:t>
            </a:r>
            <a:r>
              <a:rPr lang="en-US" dirty="0">
                <a:solidFill>
                  <a:schemeClr val="tx1"/>
                </a:solidFill>
              </a:rPr>
              <a:t>www.geeksforgeeks.org/python-program-for-binary-search/</a:t>
            </a:r>
            <a:endParaRPr lang="en-US" dirty="0">
              <a:solidFill>
                <a:schemeClr val="tx1"/>
              </a:solidFill>
            </a:endParaRPr>
          </a:p>
        </p:txBody>
      </p:sp>
      <p:sp>
        <p:nvSpPr>
          <p:cNvPr id="4" name="Rectangle 3"/>
          <p:cNvSpPr/>
          <p:nvPr/>
        </p:nvSpPr>
        <p:spPr>
          <a:xfrm>
            <a:off x="461319" y="428368"/>
            <a:ext cx="8657967" cy="59724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ttps://scontent.cdninstagram.com/v/t51.39111-15/329547485_145895194990731_2748525213678676933_n.jpg?_nc_cat=108&amp;ccb=1-7&amp;_nc_sid=5a057b&amp;_nc_ohc=4HoT8tIPX6wAX-kyb6N&amp;_nc_ad=z-m&amp;_nc_cid=0&amp;_nc_ht=scontent.cdninstagram.com&amp;oh=02_AVA13Ss8JF7FACLH8NM22sJbTJP86MWmVnlTVQyLLX2-GQ&amp;oe=63E8EF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592" y="559444"/>
            <a:ext cx="7483420" cy="5710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0717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306</TotalTime>
  <Words>462</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Droid Sans Mono</vt:lpstr>
      <vt:lpstr>euclid_circular_a</vt:lpstr>
      <vt:lpstr>Trebuchet MS</vt:lpstr>
      <vt:lpstr>Wingdings 3</vt:lpstr>
      <vt:lpstr>Facet</vt:lpstr>
      <vt:lpstr>Presentation of programming and algorithm</vt:lpstr>
      <vt:lpstr>Linear search</vt:lpstr>
      <vt:lpstr>Code related to the Linear search</vt:lpstr>
      <vt:lpstr>Binary Search:</vt:lpstr>
      <vt:lpstr>During Binary search, the list is split into two parts to get the middle element: there is the left side, the middle element, and the right side. The left side contains values smaller than the middle element and the right side contains values that are greater than the middle element. This method uses a sorted list to work. A sorted list has its items arranged in a particular order. To make search efficient for binary search, the values in the list have to be arranged in the right order to satisfy the process of search. If a list has its values mixed up, it has to be sorted by a sorting algorithm before you perform the search. </vt:lpstr>
      <vt:lpstr> 1) The array in which searching is to be performed is:</vt:lpstr>
      <vt:lpstr> 4) If x == mid, then return mid. Else, compare the element to be  searched with m.  5) If x &lt; mid, the search moves to the left side because the values are less than the middle element. The position of the middle element shifts to the left by 1. New position = index(middle element) – 1. A new search begins and the search ends at that new position and it takes all the values before it. This is done by setting high to [high = mid - 1].  6) If x &gt;mid, the search moves to the right side. The position of the middle element shifts to the right by 1. New position= index(middle element)+1. A new search begins and the search ends at that new position and it takes all the values after it. This is done by setting low to [low=mid+1].        7) Repeat step 3 to 6, until low meets high.  8) x=4 is found.   (x=mid)    https://www.programiz.com/dsa/binary-search</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programming and algorithm</dc:title>
  <dc:creator>USER</dc:creator>
  <cp:lastModifiedBy>USER</cp:lastModifiedBy>
  <cp:revision>37</cp:revision>
  <dcterms:created xsi:type="dcterms:W3CDTF">2023-02-05T15:44:45Z</dcterms:created>
  <dcterms:modified xsi:type="dcterms:W3CDTF">2023-02-09T04:19:01Z</dcterms:modified>
</cp:coreProperties>
</file>