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92" r:id="rId1"/>
  </p:sldMasterIdLst>
  <p:notesMasterIdLst>
    <p:notesMasterId r:id="rId15"/>
  </p:notesMasterIdLst>
  <p:sldIdLst>
    <p:sldId id="260" r:id="rId2"/>
    <p:sldId id="282" r:id="rId3"/>
    <p:sldId id="327" r:id="rId4"/>
    <p:sldId id="329" r:id="rId5"/>
    <p:sldId id="348" r:id="rId6"/>
    <p:sldId id="351" r:id="rId7"/>
    <p:sldId id="356" r:id="rId8"/>
    <p:sldId id="357" r:id="rId9"/>
    <p:sldId id="353" r:id="rId10"/>
    <p:sldId id="354" r:id="rId11"/>
    <p:sldId id="355" r:id="rId12"/>
    <p:sldId id="343" r:id="rId13"/>
    <p:sldId id="340"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E88"/>
    <a:srgbClr val="2D5517"/>
    <a:srgbClr val="008080"/>
    <a:srgbClr val="23CD74"/>
    <a:srgbClr val="47F62A"/>
    <a:srgbClr val="6EA92D"/>
    <a:srgbClr val="EA6136"/>
    <a:srgbClr val="CAE8AA"/>
    <a:srgbClr val="30F0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3626" autoAdjust="0"/>
  </p:normalViewPr>
  <p:slideViewPr>
    <p:cSldViewPr>
      <p:cViewPr varScale="1">
        <p:scale>
          <a:sx n="96" d="100"/>
          <a:sy n="96" d="100"/>
        </p:scale>
        <p:origin x="20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9142-DD43-417C-9865-2A5FB7319ED2}" type="datetimeFigureOut">
              <a:rPr lang="ru-RU" smtClean="0"/>
              <a:t>07.05.2020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D0459-3E7A-4AA0-92AD-5790276D9AA0}" type="slidenum">
              <a:rPr lang="ru-RU" smtClean="0"/>
              <a:t>‹#›</a:t>
            </a:fld>
            <a:endParaRPr lang="ru-RU"/>
          </a:p>
        </p:txBody>
      </p:sp>
    </p:spTree>
    <p:extLst>
      <p:ext uri="{BB962C8B-B14F-4D97-AF65-F5344CB8AC3E}">
        <p14:creationId xmlns:p14="http://schemas.microsoft.com/office/powerpoint/2010/main" val="63896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Здравствуйте уважаемая комиссия. Я студент группы САПР.Б-81 хотел бы представить вам свою курсовая работа на тему «Разработка </a:t>
            </a:r>
            <a:r>
              <a:rPr lang="ru-RU" sz="1200" kern="1200" dirty="0" err="1">
                <a:solidFill>
                  <a:schemeClr val="tx1"/>
                </a:solidFill>
                <a:effectLst/>
                <a:latin typeface="+mn-lt"/>
                <a:ea typeface="+mn-ea"/>
                <a:cs typeface="+mn-cs"/>
              </a:rPr>
              <a:t>web</a:t>
            </a:r>
            <a:r>
              <a:rPr lang="ru-RU" sz="1200" kern="1200" dirty="0">
                <a:solidFill>
                  <a:schemeClr val="tx1"/>
                </a:solidFill>
                <a:effectLst/>
                <a:latin typeface="+mn-lt"/>
                <a:ea typeface="+mn-ea"/>
                <a:cs typeface="+mn-cs"/>
              </a:rPr>
              <a:t>-сервиса для самозанятых “</a:t>
            </a:r>
            <a:r>
              <a:rPr lang="ru-RU" sz="1200" kern="1200" dirty="0" err="1">
                <a:solidFill>
                  <a:schemeClr val="tx1"/>
                </a:solidFill>
                <a:effectLst/>
                <a:latin typeface="+mn-lt"/>
                <a:ea typeface="+mn-ea"/>
                <a:cs typeface="+mn-cs"/>
              </a:rPr>
              <a:t>HandyMady</a:t>
            </a:r>
            <a:r>
              <a:rPr lang="ru-RU" sz="1200"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5"/>
          </p:nvPr>
        </p:nvSpPr>
        <p:spPr/>
        <p:txBody>
          <a:bodyPr/>
          <a:lstStyle/>
          <a:p>
            <a:fld id="{8E5D0459-3E7A-4AA0-92AD-5790276D9AA0}" type="slidenum">
              <a:rPr lang="ru-RU" smtClean="0"/>
              <a:t>1</a:t>
            </a:fld>
            <a:endParaRPr lang="ru-RU"/>
          </a:p>
        </p:txBody>
      </p:sp>
    </p:spTree>
    <p:extLst>
      <p:ext uri="{BB962C8B-B14F-4D97-AF65-F5344CB8AC3E}">
        <p14:creationId xmlns:p14="http://schemas.microsoft.com/office/powerpoint/2010/main" val="407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ходе разработки были созданы макеты представленные на слайде</a:t>
            </a:r>
          </a:p>
        </p:txBody>
      </p:sp>
      <p:sp>
        <p:nvSpPr>
          <p:cNvPr id="4" name="Номер слайда 3"/>
          <p:cNvSpPr>
            <a:spLocks noGrp="1"/>
          </p:cNvSpPr>
          <p:nvPr>
            <p:ph type="sldNum" sz="quarter" idx="5"/>
          </p:nvPr>
        </p:nvSpPr>
        <p:spPr/>
        <p:txBody>
          <a:bodyPr/>
          <a:lstStyle/>
          <a:p>
            <a:fld id="{8E5D0459-3E7A-4AA0-92AD-5790276D9AA0}" type="slidenum">
              <a:rPr lang="ru-RU" smtClean="0"/>
              <a:t>10</a:t>
            </a:fld>
            <a:endParaRPr lang="ru-RU"/>
          </a:p>
        </p:txBody>
      </p:sp>
    </p:spTree>
    <p:extLst>
      <p:ext uri="{BB962C8B-B14F-4D97-AF65-F5344CB8AC3E}">
        <p14:creationId xmlns:p14="http://schemas.microsoft.com/office/powerpoint/2010/main" val="27352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ходе выполнения данной курсовой работы была проанализированная выбранная предметная область, выделены основные сущности системы, разработана концептуальная схема данных, выбран инструментарий для реализации функционала веб-приложения, а также выведены UML-диаграммы сценариев.</a:t>
            </a:r>
          </a:p>
          <a:p>
            <a:r>
              <a:rPr lang="ru-RU" sz="1200" kern="1200" dirty="0">
                <a:solidFill>
                  <a:schemeClr val="tx1"/>
                </a:solidFill>
                <a:effectLst/>
                <a:latin typeface="+mn-lt"/>
                <a:ea typeface="+mn-ea"/>
                <a:cs typeface="+mn-cs"/>
              </a:rPr>
              <a:t>Концепция MVC позволяет разделить модель, представление и контроллер на три отдельных компонента:</a:t>
            </a:r>
          </a:p>
          <a:p>
            <a:r>
              <a:rPr lang="ru-RU" sz="1200" kern="1200" dirty="0">
                <a:solidFill>
                  <a:schemeClr val="tx1"/>
                </a:solidFill>
                <a:effectLst/>
                <a:latin typeface="+mn-lt"/>
                <a:ea typeface="+mn-ea"/>
                <a:cs typeface="+mn-cs"/>
              </a:rPr>
              <a:t>•	Модель пре доступ к данным, обрабатывается слоем работы с базой данных. Он осуществляет запросы в базу данных и проверку на корректность. Модель не зависит от представления, а следовательно, не имеет возможности визуализировать данные и не имеет точек взаимодействия с пользователем. Модель строится таким образом, чтобы отвечать на запросы, изменяя своё состояние, при этом уведомляя «наблюдателей».</a:t>
            </a:r>
          </a:p>
          <a:p>
            <a:r>
              <a:rPr lang="ru-RU" sz="1200" kern="1200" dirty="0">
                <a:solidFill>
                  <a:schemeClr val="tx1"/>
                </a:solidFill>
                <a:effectLst/>
                <a:latin typeface="+mn-lt"/>
                <a:ea typeface="+mn-ea"/>
                <a:cs typeface="+mn-cs"/>
              </a:rPr>
              <a:t>•	Представление (</a:t>
            </a:r>
            <a:r>
              <a:rPr lang="ru-RU" sz="1200" kern="1200" dirty="0" err="1">
                <a:solidFill>
                  <a:schemeClr val="tx1"/>
                </a:solidFill>
                <a:effectLst/>
                <a:latin typeface="+mn-lt"/>
                <a:ea typeface="+mn-ea"/>
                <a:cs typeface="+mn-cs"/>
              </a:rPr>
              <a:t>View</a:t>
            </a:r>
            <a:r>
              <a:rPr lang="ru-RU" sz="1200" kern="1200" dirty="0">
                <a:solidFill>
                  <a:schemeClr val="tx1"/>
                </a:solidFill>
                <a:effectLst/>
                <a:latin typeface="+mn-lt"/>
                <a:ea typeface="+mn-ea"/>
                <a:cs typeface="+mn-cs"/>
              </a:rPr>
              <a:t>) отвечает за получение необходимых данных из модели и отправляет их пользователю.</a:t>
            </a:r>
          </a:p>
          <a:p>
            <a:r>
              <a:rPr lang="ru-RU" sz="1200" kern="1200" dirty="0">
                <a:solidFill>
                  <a:schemeClr val="tx1"/>
                </a:solidFill>
                <a:effectLst/>
                <a:latin typeface="+mn-lt"/>
                <a:ea typeface="+mn-ea"/>
                <a:cs typeface="+mn-cs"/>
              </a:rPr>
              <a:t>•	Контроллер обеспечивает общение между пользователем и системой. Он контролирует и направляет данные от пользователя к системе и наоборот.</a:t>
            </a:r>
          </a:p>
        </p:txBody>
      </p:sp>
      <p:sp>
        <p:nvSpPr>
          <p:cNvPr id="4" name="Номер слайда 3"/>
          <p:cNvSpPr>
            <a:spLocks noGrp="1"/>
          </p:cNvSpPr>
          <p:nvPr>
            <p:ph type="sldNum" sz="quarter" idx="5"/>
          </p:nvPr>
        </p:nvSpPr>
        <p:spPr/>
        <p:txBody>
          <a:bodyPr/>
          <a:lstStyle/>
          <a:p>
            <a:fld id="{8E5D0459-3E7A-4AA0-92AD-5790276D9AA0}" type="slidenum">
              <a:rPr lang="ru-RU" smtClean="0"/>
              <a:t>11</a:t>
            </a:fld>
            <a:endParaRPr lang="ru-RU"/>
          </a:p>
        </p:txBody>
      </p:sp>
    </p:spTree>
    <p:extLst>
      <p:ext uri="{BB962C8B-B14F-4D97-AF65-F5344CB8AC3E}">
        <p14:creationId xmlns:p14="http://schemas.microsoft.com/office/powerpoint/2010/main" val="371785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ходе выполнения данной курсовой работы была проанализированная выбранная предметная область, выделены основные сущности системы, разработана концептуальная схема данных, выбран инструментарий для реализации функционала веб-приложения, а также выведены UML-диаграммы сценариев.</a:t>
            </a:r>
          </a:p>
          <a:p>
            <a:r>
              <a:rPr lang="ru-RU" sz="1200" kern="1200" dirty="0">
                <a:solidFill>
                  <a:schemeClr val="tx1"/>
                </a:solidFill>
                <a:effectLst/>
                <a:latin typeface="+mn-lt"/>
                <a:ea typeface="+mn-ea"/>
                <a:cs typeface="+mn-cs"/>
              </a:rPr>
              <a:t>Была реализована базовая часть веб-приложения, в которой была заложена функциональность для ее дальнейшего расширения. В ходе реализации веб-приложения были получены практические навыки работы с C# и ASP.NET </a:t>
            </a:r>
            <a:r>
              <a:rPr lang="ru-RU" sz="1200" kern="1200" dirty="0" err="1">
                <a:solidFill>
                  <a:schemeClr val="tx1"/>
                </a:solidFill>
                <a:effectLst/>
                <a:latin typeface="+mn-lt"/>
                <a:ea typeface="+mn-ea"/>
                <a:cs typeface="+mn-cs"/>
              </a:rPr>
              <a:t>Core</a:t>
            </a:r>
            <a:r>
              <a:rPr lang="ru-RU" sz="1200" kern="1200" dirty="0">
                <a:solidFill>
                  <a:schemeClr val="tx1"/>
                </a:solidFill>
                <a:effectLst/>
                <a:latin typeface="+mn-lt"/>
                <a:ea typeface="+mn-ea"/>
                <a:cs typeface="+mn-cs"/>
              </a:rPr>
              <a:t>.</a:t>
            </a:r>
          </a:p>
          <a:p>
            <a:r>
              <a:rPr lang="ru-RU" sz="1200" kern="1200">
                <a:solidFill>
                  <a:schemeClr val="tx1"/>
                </a:solidFill>
                <a:effectLst/>
                <a:latin typeface="+mn-lt"/>
                <a:ea typeface="+mn-ea"/>
                <a:cs typeface="+mn-cs"/>
              </a:rPr>
              <a:t>Таким образом цель курсовой работы достигнута, а все поставленные задачи выполнены. </a:t>
            </a:r>
          </a:p>
          <a:p>
            <a:endParaRPr lang="ru-RU"/>
          </a:p>
        </p:txBody>
      </p:sp>
      <p:sp>
        <p:nvSpPr>
          <p:cNvPr id="4" name="Номер слайда 3"/>
          <p:cNvSpPr>
            <a:spLocks noGrp="1"/>
          </p:cNvSpPr>
          <p:nvPr>
            <p:ph type="sldNum" sz="quarter" idx="5"/>
          </p:nvPr>
        </p:nvSpPr>
        <p:spPr/>
        <p:txBody>
          <a:bodyPr/>
          <a:lstStyle/>
          <a:p>
            <a:fld id="{8E5D0459-3E7A-4AA0-92AD-5790276D9AA0}" type="slidenum">
              <a:rPr lang="ru-RU" smtClean="0"/>
              <a:t>12</a:t>
            </a:fld>
            <a:endParaRPr lang="ru-RU"/>
          </a:p>
        </p:txBody>
      </p:sp>
    </p:spTree>
    <p:extLst>
      <p:ext uri="{BB962C8B-B14F-4D97-AF65-F5344CB8AC3E}">
        <p14:creationId xmlns:p14="http://schemas.microsoft.com/office/powerpoint/2010/main" val="258944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effectLst/>
                <a:latin typeface="+mn-lt"/>
                <a:ea typeface="+mn-ea"/>
                <a:cs typeface="+mn-cs"/>
              </a:rPr>
              <a:t>Целью написания данной курсовой работы является разработка </a:t>
            </a:r>
            <a:r>
              <a:rPr lang="ru-RU" sz="1200" kern="1200" dirty="0" err="1">
                <a:solidFill>
                  <a:schemeClr val="tx1"/>
                </a:solidFill>
                <a:effectLst/>
                <a:latin typeface="+mn-lt"/>
                <a:ea typeface="+mn-ea"/>
                <a:cs typeface="+mn-cs"/>
              </a:rPr>
              <a:t>web</a:t>
            </a:r>
            <a:r>
              <a:rPr lang="ru-RU" sz="1200" kern="1200" dirty="0">
                <a:solidFill>
                  <a:schemeClr val="tx1"/>
                </a:solidFill>
                <a:effectLst/>
                <a:latin typeface="+mn-lt"/>
                <a:ea typeface="+mn-ea"/>
                <a:cs typeface="+mn-cs"/>
              </a:rPr>
              <a:t>-сервиса «</a:t>
            </a:r>
            <a:r>
              <a:rPr lang="ru-RU" sz="1200" kern="1200" dirty="0" err="1">
                <a:solidFill>
                  <a:schemeClr val="tx1"/>
                </a:solidFill>
                <a:effectLst/>
                <a:latin typeface="+mn-lt"/>
                <a:ea typeface="+mn-ea"/>
                <a:cs typeface="+mn-cs"/>
              </a:rPr>
              <a:t>HandyMady</a:t>
            </a:r>
            <a:r>
              <a:rPr lang="ru-RU" sz="1200" kern="1200" dirty="0">
                <a:solidFill>
                  <a:schemeClr val="tx1"/>
                </a:solidFill>
                <a:effectLst/>
                <a:latin typeface="+mn-lt"/>
                <a:ea typeface="+mn-ea"/>
                <a:cs typeface="+mn-cs"/>
              </a:rPr>
              <a:t>», для облегчения рабочего процесса самозанятых лиц, а также реализации товаров и услуг при помощи поиска и рекомендательной системы.</a:t>
            </a:r>
          </a:p>
          <a:p>
            <a:pPr lvl="0"/>
            <a:r>
              <a:rPr lang="ru-RU" sz="1200" kern="1200" dirty="0">
                <a:solidFill>
                  <a:schemeClr val="tx1"/>
                </a:solidFill>
                <a:effectLst/>
                <a:latin typeface="+mn-lt"/>
                <a:ea typeface="+mn-ea"/>
                <a:cs typeface="+mn-cs"/>
              </a:rPr>
              <a:t>Составить техническое задание.</a:t>
            </a:r>
          </a:p>
          <a:p>
            <a:pPr lvl="0"/>
            <a:r>
              <a:rPr lang="ru-RU" sz="1200" kern="1200" dirty="0">
                <a:solidFill>
                  <a:schemeClr val="tx1"/>
                </a:solidFill>
                <a:effectLst/>
                <a:latin typeface="+mn-lt"/>
                <a:ea typeface="+mn-ea"/>
                <a:cs typeface="+mn-cs"/>
              </a:rPr>
              <a:t>Провести исследование предметной области; </a:t>
            </a:r>
          </a:p>
          <a:p>
            <a:pPr lvl="0"/>
            <a:r>
              <a:rPr lang="ru-RU" sz="1200" kern="1200" dirty="0">
                <a:solidFill>
                  <a:schemeClr val="tx1"/>
                </a:solidFill>
                <a:effectLst/>
                <a:latin typeface="+mn-lt"/>
                <a:ea typeface="+mn-ea"/>
                <a:cs typeface="+mn-cs"/>
              </a:rPr>
              <a:t>Сформировать концептуальную и логическую модели хранимых данных; </a:t>
            </a:r>
          </a:p>
          <a:p>
            <a:pPr lvl="0"/>
            <a:r>
              <a:rPr lang="ru-RU" sz="1200" kern="1200" dirty="0">
                <a:solidFill>
                  <a:schemeClr val="tx1"/>
                </a:solidFill>
                <a:effectLst/>
                <a:latin typeface="+mn-lt"/>
                <a:ea typeface="+mn-ea"/>
                <a:cs typeface="+mn-cs"/>
              </a:rPr>
              <a:t>Подготовить перечень необходимого функционала;</a:t>
            </a:r>
          </a:p>
          <a:p>
            <a:pPr lvl="0"/>
            <a:r>
              <a:rPr lang="ru-RU" sz="1200" kern="1200" dirty="0">
                <a:solidFill>
                  <a:schemeClr val="tx1"/>
                </a:solidFill>
                <a:effectLst/>
                <a:latin typeface="+mn-lt"/>
                <a:ea typeface="+mn-ea"/>
                <a:cs typeface="+mn-cs"/>
              </a:rPr>
              <a:t>Оформить описание процессов, протекающих в системе; </a:t>
            </a:r>
          </a:p>
          <a:p>
            <a:pPr lvl="0"/>
            <a:r>
              <a:rPr lang="ru-RU" sz="1200" kern="1200" dirty="0">
                <a:solidFill>
                  <a:schemeClr val="tx1"/>
                </a:solidFill>
                <a:effectLst/>
                <a:latin typeface="+mn-lt"/>
                <a:ea typeface="+mn-ea"/>
                <a:cs typeface="+mn-cs"/>
              </a:rPr>
              <a:t>Спроектировать макет сайта;</a:t>
            </a:r>
          </a:p>
          <a:p>
            <a:pPr lvl="0"/>
            <a:r>
              <a:rPr lang="ru-RU" sz="1200" kern="1200" dirty="0">
                <a:solidFill>
                  <a:schemeClr val="tx1"/>
                </a:solidFill>
                <a:effectLst/>
                <a:latin typeface="+mn-lt"/>
                <a:ea typeface="+mn-ea"/>
                <a:cs typeface="+mn-cs"/>
              </a:rPr>
              <a:t>Организовать структуру хранения данных и реализовать тестовое наполнение базы данных, </a:t>
            </a:r>
          </a:p>
          <a:p>
            <a:pPr lvl="0"/>
            <a:r>
              <a:rPr lang="ru-RU" sz="1200" kern="1200" dirty="0">
                <a:solidFill>
                  <a:schemeClr val="tx1"/>
                </a:solidFill>
                <a:effectLst/>
                <a:latin typeface="+mn-lt"/>
                <a:ea typeface="+mn-ea"/>
                <a:cs typeface="+mn-cs"/>
              </a:rPr>
              <a:t>Реализовать систему. Исходные коды должны быть реализованы на языке C# посредством ASP.NET </a:t>
            </a:r>
            <a:r>
              <a:rPr lang="ru-RU" sz="1200" kern="1200" dirty="0" err="1">
                <a:solidFill>
                  <a:schemeClr val="tx1"/>
                </a:solidFill>
                <a:effectLst/>
                <a:latin typeface="+mn-lt"/>
                <a:ea typeface="+mn-ea"/>
                <a:cs typeface="+mn-cs"/>
              </a:rPr>
              <a:t>Core</a:t>
            </a:r>
            <a:r>
              <a:rPr lang="ru-RU" sz="1200" kern="1200" dirty="0">
                <a:solidFill>
                  <a:schemeClr val="tx1"/>
                </a:solidFill>
                <a:effectLst/>
                <a:latin typeface="+mn-lt"/>
                <a:ea typeface="+mn-ea"/>
                <a:cs typeface="+mn-cs"/>
              </a:rPr>
              <a:t>:</a:t>
            </a:r>
          </a:p>
          <a:p>
            <a:pPr lvl="0"/>
            <a:r>
              <a:rPr lang="ru-RU" sz="1200" kern="1200" dirty="0">
                <a:solidFill>
                  <a:schemeClr val="tx1"/>
                </a:solidFill>
                <a:effectLst/>
                <a:latin typeface="+mn-lt"/>
                <a:ea typeface="+mn-ea"/>
                <a:cs typeface="+mn-cs"/>
              </a:rPr>
              <a:t>Произвести тестирование и отладку;</a:t>
            </a:r>
          </a:p>
          <a:p>
            <a:pPr lvl="0"/>
            <a:r>
              <a:rPr lang="ru-RU" sz="1200" kern="1200" dirty="0">
                <a:solidFill>
                  <a:schemeClr val="tx1"/>
                </a:solidFill>
                <a:effectLst/>
                <a:latin typeface="+mn-lt"/>
                <a:ea typeface="+mn-ea"/>
                <a:cs typeface="+mn-cs"/>
              </a:rPr>
              <a:t>Оформить конструкторскую документацию;</a:t>
            </a:r>
          </a:p>
        </p:txBody>
      </p:sp>
      <p:sp>
        <p:nvSpPr>
          <p:cNvPr id="4" name="Номер слайда 3"/>
          <p:cNvSpPr>
            <a:spLocks noGrp="1"/>
          </p:cNvSpPr>
          <p:nvPr>
            <p:ph type="sldNum" sz="quarter" idx="10"/>
          </p:nvPr>
        </p:nvSpPr>
        <p:spPr/>
        <p:txBody>
          <a:bodyPr/>
          <a:lstStyle/>
          <a:p>
            <a:fld id="{47D6A1C4-F79D-491E-977C-31F153F4B211}" type="slidenum">
              <a:rPr lang="ru-RU" smtClean="0"/>
              <a:pPr/>
              <a:t>2</a:t>
            </a:fld>
            <a:endParaRPr lang="ru-RU"/>
          </a:p>
        </p:txBody>
      </p:sp>
    </p:spTree>
    <p:extLst>
      <p:ext uri="{BB962C8B-B14F-4D97-AF65-F5344CB8AC3E}">
        <p14:creationId xmlns:p14="http://schemas.microsoft.com/office/powerpoint/2010/main" val="201173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Самозанятость — форма получения вознаграждения за свой труд непосредственно от заказчиков, в отличие от наёмной работы.</a:t>
            </a:r>
          </a:p>
          <a:p>
            <a:r>
              <a:rPr lang="ru-RU" sz="1200" kern="1200" dirty="0">
                <a:solidFill>
                  <a:schemeClr val="tx1"/>
                </a:solidFill>
                <a:effectLst/>
                <a:latin typeface="+mn-lt"/>
                <a:ea typeface="+mn-ea"/>
                <a:cs typeface="+mn-cs"/>
              </a:rPr>
              <a:t>Самозанятый — это лицо, у которого нет работодателя и у которого нет наемных работников, то есть это граждане, получающие доход от своей личной трудовой деятельности.</a:t>
            </a:r>
          </a:p>
        </p:txBody>
      </p:sp>
      <p:sp>
        <p:nvSpPr>
          <p:cNvPr id="4" name="Номер слайда 3"/>
          <p:cNvSpPr>
            <a:spLocks noGrp="1"/>
          </p:cNvSpPr>
          <p:nvPr>
            <p:ph type="sldNum" sz="quarter" idx="5"/>
          </p:nvPr>
        </p:nvSpPr>
        <p:spPr/>
        <p:txBody>
          <a:bodyPr/>
          <a:lstStyle/>
          <a:p>
            <a:fld id="{8E5D0459-3E7A-4AA0-92AD-5790276D9AA0}" type="slidenum">
              <a:rPr lang="ru-RU" smtClean="0"/>
              <a:t>3</a:t>
            </a:fld>
            <a:endParaRPr lang="ru-RU"/>
          </a:p>
        </p:txBody>
      </p:sp>
    </p:spTree>
    <p:extLst>
      <p:ext uri="{BB962C8B-B14F-4D97-AF65-F5344CB8AC3E}">
        <p14:creationId xmlns:p14="http://schemas.microsoft.com/office/powerpoint/2010/main" val="195064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Стать самозанятым могут обычные граждане и индивидуальные предприниматели, которые решили поменять статус.</a:t>
            </a:r>
          </a:p>
          <a:p>
            <a:r>
              <a:rPr lang="ru-RU" sz="1200" kern="1200" dirty="0">
                <a:solidFill>
                  <a:schemeClr val="tx1"/>
                </a:solidFill>
                <a:effectLst/>
                <a:latin typeface="+mn-lt"/>
                <a:ea typeface="+mn-ea"/>
                <a:cs typeface="+mn-cs"/>
              </a:rPr>
              <a:t>Осуществлять свою рабочую деятельность самозанятые лица могут с помощью следующих интернет площадок:</a:t>
            </a:r>
          </a:p>
          <a:p>
            <a:r>
              <a:rPr lang="ru-RU" sz="1200" kern="1200" dirty="0">
                <a:solidFill>
                  <a:schemeClr val="tx1"/>
                </a:solidFill>
                <a:effectLst/>
                <a:latin typeface="+mn-lt"/>
                <a:ea typeface="+mn-ea"/>
                <a:cs typeface="+mn-cs"/>
              </a:rPr>
              <a:t>•	Социальные сети — онлайн-платформа, которую люди используют для общения, создания социальных отношений с другими людьми, которые имеют схожие интересы или офлайн-связи. На базе социальных сетей самозанятое лицо создает сообщество с целью продвижения товара и его дальнейшего сбыта. Самозанятое лицо, продавец, ведет каталоги, добавляя новый товар в наличие, ведет переписки с потенциальными покупателями, работает над продвижением своего товара. Оплата в социальных сетях чаще всего производится посредством онлайн переводов при помощи сторонних приложений банков. Это существенно затрудняет ведение финансовой отчетности и порождает проблему мошенничества.</a:t>
            </a:r>
          </a:p>
          <a:p>
            <a:r>
              <a:rPr lang="ru-RU" sz="1200" kern="1200" dirty="0">
                <a:solidFill>
                  <a:schemeClr val="tx1"/>
                </a:solidFill>
                <a:effectLst/>
                <a:latin typeface="+mn-lt"/>
                <a:ea typeface="+mn-ea"/>
                <a:cs typeface="+mn-cs"/>
              </a:rPr>
              <a:t>•	Интернет-магазин — сайт, торгующий товарами посредством сети Интернет. Позволяет пользователям онлайн, в своём браузере или через мобильное приложение, сформировать заказ на покупку, выбрать способ оплаты и доставки заказа, оплатить заказ. При этом продажа товаров осуществляется дистанционным способом, и она накладывает ограничения на продаваемые товары. В интернет-магазинах оплата осуществляется при помощи посредников.</a:t>
            </a:r>
          </a:p>
        </p:txBody>
      </p:sp>
      <p:sp>
        <p:nvSpPr>
          <p:cNvPr id="4" name="Номер слайда 3"/>
          <p:cNvSpPr>
            <a:spLocks noGrp="1"/>
          </p:cNvSpPr>
          <p:nvPr>
            <p:ph type="sldNum" sz="quarter" idx="5"/>
          </p:nvPr>
        </p:nvSpPr>
        <p:spPr/>
        <p:txBody>
          <a:bodyPr/>
          <a:lstStyle/>
          <a:p>
            <a:fld id="{8E5D0459-3E7A-4AA0-92AD-5790276D9AA0}" type="slidenum">
              <a:rPr lang="ru-RU" smtClean="0"/>
              <a:t>4</a:t>
            </a:fld>
            <a:endParaRPr lang="ru-RU"/>
          </a:p>
        </p:txBody>
      </p:sp>
    </p:spTree>
    <p:extLst>
      <p:ext uri="{BB962C8B-B14F-4D97-AF65-F5344CB8AC3E}">
        <p14:creationId xmlns:p14="http://schemas.microsoft.com/office/powerpoint/2010/main" val="64869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На основании представленной информации в предметной области можно выделить несколько сущностей: Пользователь, магазин, товар, акция, заказ и позиция заказа.</a:t>
            </a:r>
          </a:p>
          <a:p>
            <a:r>
              <a:rPr lang="ru-RU" sz="1200" kern="1200" dirty="0">
                <a:solidFill>
                  <a:schemeClr val="tx1"/>
                </a:solidFill>
                <a:effectLst/>
                <a:latin typeface="+mn-lt"/>
                <a:ea typeface="+mn-ea"/>
                <a:cs typeface="+mn-cs"/>
              </a:rPr>
              <a:t>На слайде представлена концептуальная схема данных предметной области. Из данной схемы можно выделить следующие связи: существуют   пользователи, которые могут делать много заказов, подписываться на чужие магазины и создавать множество своих. Владельцы магазинов могут создавать акции и добавлять в ассортимент новые товары. В одном заказе может быть множество позиций заказов, содержащие в себе товар и его количество.</a:t>
            </a:r>
          </a:p>
        </p:txBody>
      </p:sp>
      <p:sp>
        <p:nvSpPr>
          <p:cNvPr id="4" name="Номер слайда 3"/>
          <p:cNvSpPr>
            <a:spLocks noGrp="1"/>
          </p:cNvSpPr>
          <p:nvPr>
            <p:ph type="sldNum" sz="quarter" idx="5"/>
          </p:nvPr>
        </p:nvSpPr>
        <p:spPr/>
        <p:txBody>
          <a:bodyPr/>
          <a:lstStyle/>
          <a:p>
            <a:fld id="{8E5D0459-3E7A-4AA0-92AD-5790276D9AA0}" type="slidenum">
              <a:rPr lang="ru-RU" smtClean="0"/>
              <a:t>5</a:t>
            </a:fld>
            <a:endParaRPr lang="ru-RU"/>
          </a:p>
        </p:txBody>
      </p:sp>
    </p:spTree>
    <p:extLst>
      <p:ext uri="{BB962C8B-B14F-4D97-AF65-F5344CB8AC3E}">
        <p14:creationId xmlns:p14="http://schemas.microsoft.com/office/powerpoint/2010/main" val="68809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Основными сценариями использования системы являются:</a:t>
            </a:r>
          </a:p>
          <a:p>
            <a:r>
              <a:rPr lang="ru-RU" sz="1200" kern="1200" dirty="0">
                <a:solidFill>
                  <a:schemeClr val="tx1"/>
                </a:solidFill>
                <a:effectLst/>
                <a:latin typeface="+mn-lt"/>
                <a:ea typeface="+mn-ea"/>
                <a:cs typeface="+mn-cs"/>
              </a:rPr>
              <a:t>Покупатель:</a:t>
            </a:r>
          </a:p>
          <a:p>
            <a:pPr lvl="0"/>
            <a:r>
              <a:rPr lang="ru-RU" sz="1200" kern="1200" dirty="0">
                <a:solidFill>
                  <a:schemeClr val="tx1"/>
                </a:solidFill>
                <a:effectLst/>
                <a:latin typeface="+mn-lt"/>
                <a:ea typeface="+mn-ea"/>
                <a:cs typeface="+mn-cs"/>
              </a:rPr>
              <a:t>Просмотр каталога товаров</a:t>
            </a:r>
          </a:p>
          <a:p>
            <a:pPr lvl="0"/>
            <a:r>
              <a:rPr lang="ru-RU" sz="1200" kern="1200" dirty="0">
                <a:solidFill>
                  <a:schemeClr val="tx1"/>
                </a:solidFill>
                <a:effectLst/>
                <a:latin typeface="+mn-lt"/>
                <a:ea typeface="+mn-ea"/>
                <a:cs typeface="+mn-cs"/>
              </a:rPr>
              <a:t>Создание магазина</a:t>
            </a:r>
          </a:p>
          <a:p>
            <a:pPr lvl="0"/>
            <a:r>
              <a:rPr lang="ru-RU" sz="1200" kern="1200" dirty="0">
                <a:solidFill>
                  <a:schemeClr val="tx1"/>
                </a:solidFill>
                <a:effectLst/>
                <a:latin typeface="+mn-lt"/>
                <a:ea typeface="+mn-ea"/>
                <a:cs typeface="+mn-cs"/>
              </a:rPr>
              <a:t>Заказ товара</a:t>
            </a:r>
          </a:p>
          <a:p>
            <a:pPr lvl="0"/>
            <a:r>
              <a:rPr lang="ru-RU" sz="1200" kern="1200" dirty="0">
                <a:solidFill>
                  <a:schemeClr val="tx1"/>
                </a:solidFill>
                <a:effectLst/>
                <a:latin typeface="+mn-lt"/>
                <a:ea typeface="+mn-ea"/>
                <a:cs typeface="+mn-cs"/>
              </a:rPr>
              <a:t>Оценка товаров</a:t>
            </a:r>
          </a:p>
          <a:p>
            <a:pPr lvl="0"/>
            <a:r>
              <a:rPr lang="ru-RU" sz="1200" kern="1200" dirty="0">
                <a:solidFill>
                  <a:schemeClr val="tx1"/>
                </a:solidFill>
                <a:effectLst/>
                <a:latin typeface="+mn-lt"/>
                <a:ea typeface="+mn-ea"/>
                <a:cs typeface="+mn-cs"/>
              </a:rPr>
              <a:t>Оценка магазинов</a:t>
            </a:r>
          </a:p>
          <a:p>
            <a:pPr lvl="0"/>
            <a:r>
              <a:rPr lang="ru-RU" sz="1200" kern="1200" dirty="0">
                <a:solidFill>
                  <a:schemeClr val="tx1"/>
                </a:solidFill>
                <a:effectLst/>
                <a:latin typeface="+mn-lt"/>
                <a:ea typeface="+mn-ea"/>
                <a:cs typeface="+mn-cs"/>
              </a:rPr>
              <a:t>Поиск товаров</a:t>
            </a:r>
          </a:p>
          <a:p>
            <a:pPr lvl="0"/>
            <a:r>
              <a:rPr lang="ru-RU" sz="1200" kern="1200" dirty="0">
                <a:solidFill>
                  <a:schemeClr val="tx1"/>
                </a:solidFill>
                <a:effectLst/>
                <a:latin typeface="+mn-lt"/>
                <a:ea typeface="+mn-ea"/>
                <a:cs typeface="+mn-cs"/>
              </a:rPr>
              <a:t>Подписка на магазины</a:t>
            </a:r>
          </a:p>
          <a:p>
            <a:r>
              <a:rPr lang="ru-RU" sz="1200" kern="1200" dirty="0">
                <a:solidFill>
                  <a:schemeClr val="tx1"/>
                </a:solidFill>
                <a:effectLst/>
                <a:latin typeface="+mn-lt"/>
                <a:ea typeface="+mn-ea"/>
                <a:cs typeface="+mn-cs"/>
              </a:rPr>
              <a:t>Продавец:</a:t>
            </a:r>
          </a:p>
          <a:p>
            <a:pPr lvl="0"/>
            <a:r>
              <a:rPr lang="ru-RU" sz="1200" kern="1200" dirty="0">
                <a:solidFill>
                  <a:schemeClr val="tx1"/>
                </a:solidFill>
                <a:effectLst/>
                <a:latin typeface="+mn-lt"/>
                <a:ea typeface="+mn-ea"/>
                <a:cs typeface="+mn-cs"/>
              </a:rPr>
              <a:t>Ведение акций</a:t>
            </a:r>
          </a:p>
          <a:p>
            <a:pPr lvl="0"/>
            <a:r>
              <a:rPr lang="ru-RU" sz="1200" kern="1200" dirty="0">
                <a:solidFill>
                  <a:schemeClr val="tx1"/>
                </a:solidFill>
                <a:effectLst/>
                <a:latin typeface="+mn-lt"/>
                <a:ea typeface="+mn-ea"/>
                <a:cs typeface="+mn-cs"/>
              </a:rPr>
              <a:t>Выставление товаров</a:t>
            </a:r>
          </a:p>
          <a:p>
            <a:pPr lvl="0"/>
            <a:r>
              <a:rPr lang="ru-RU" sz="1200" kern="1200" dirty="0">
                <a:solidFill>
                  <a:schemeClr val="tx1"/>
                </a:solidFill>
                <a:effectLst/>
                <a:latin typeface="+mn-lt"/>
                <a:ea typeface="+mn-ea"/>
                <a:cs typeface="+mn-cs"/>
              </a:rPr>
              <a:t>Редактировать вид магазина</a:t>
            </a:r>
          </a:p>
          <a:p>
            <a:pPr lvl="0"/>
            <a:r>
              <a:rPr lang="ru-RU" sz="1200" kern="1200" dirty="0">
                <a:solidFill>
                  <a:schemeClr val="tx1"/>
                </a:solidFill>
                <a:effectLst/>
                <a:latin typeface="+mn-lt"/>
                <a:ea typeface="+mn-ea"/>
                <a:cs typeface="+mn-cs"/>
              </a:rPr>
              <a:t>Покупка рекламы</a:t>
            </a:r>
          </a:p>
        </p:txBody>
      </p:sp>
      <p:sp>
        <p:nvSpPr>
          <p:cNvPr id="4" name="Номер слайда 3"/>
          <p:cNvSpPr>
            <a:spLocks noGrp="1"/>
          </p:cNvSpPr>
          <p:nvPr>
            <p:ph type="sldNum" sz="quarter" idx="5"/>
          </p:nvPr>
        </p:nvSpPr>
        <p:spPr/>
        <p:txBody>
          <a:bodyPr/>
          <a:lstStyle/>
          <a:p>
            <a:fld id="{8E5D0459-3E7A-4AA0-92AD-5790276D9AA0}" type="slidenum">
              <a:rPr lang="ru-RU" smtClean="0"/>
              <a:t>6</a:t>
            </a:fld>
            <a:endParaRPr lang="ru-RU"/>
          </a:p>
        </p:txBody>
      </p:sp>
    </p:spTree>
    <p:extLst>
      <p:ext uri="{BB962C8B-B14F-4D97-AF65-F5344CB8AC3E}">
        <p14:creationId xmlns:p14="http://schemas.microsoft.com/office/powerpoint/2010/main" val="12736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Основными сценариями использования системы являются:</a:t>
            </a:r>
          </a:p>
          <a:p>
            <a:r>
              <a:rPr lang="ru-RU" sz="1200" kern="1200" dirty="0">
                <a:solidFill>
                  <a:schemeClr val="tx1"/>
                </a:solidFill>
                <a:effectLst/>
                <a:latin typeface="+mn-lt"/>
                <a:ea typeface="+mn-ea"/>
                <a:cs typeface="+mn-cs"/>
              </a:rPr>
              <a:t>Покупатель:</a:t>
            </a:r>
          </a:p>
          <a:p>
            <a:pPr lvl="0"/>
            <a:r>
              <a:rPr lang="ru-RU" sz="1200" kern="1200" dirty="0">
                <a:solidFill>
                  <a:schemeClr val="tx1"/>
                </a:solidFill>
                <a:effectLst/>
                <a:latin typeface="+mn-lt"/>
                <a:ea typeface="+mn-ea"/>
                <a:cs typeface="+mn-cs"/>
              </a:rPr>
              <a:t>Просмотр каталога товаров</a:t>
            </a:r>
          </a:p>
          <a:p>
            <a:pPr lvl="0"/>
            <a:r>
              <a:rPr lang="ru-RU" sz="1200" kern="1200" dirty="0">
                <a:solidFill>
                  <a:schemeClr val="tx1"/>
                </a:solidFill>
                <a:effectLst/>
                <a:latin typeface="+mn-lt"/>
                <a:ea typeface="+mn-ea"/>
                <a:cs typeface="+mn-cs"/>
              </a:rPr>
              <a:t>Создание магазина</a:t>
            </a:r>
          </a:p>
          <a:p>
            <a:pPr lvl="0"/>
            <a:r>
              <a:rPr lang="ru-RU" sz="1200" kern="1200" dirty="0">
                <a:solidFill>
                  <a:schemeClr val="tx1"/>
                </a:solidFill>
                <a:effectLst/>
                <a:latin typeface="+mn-lt"/>
                <a:ea typeface="+mn-ea"/>
                <a:cs typeface="+mn-cs"/>
              </a:rPr>
              <a:t>Заказ товара</a:t>
            </a:r>
          </a:p>
          <a:p>
            <a:pPr lvl="0"/>
            <a:r>
              <a:rPr lang="ru-RU" sz="1200" kern="1200" dirty="0">
                <a:solidFill>
                  <a:schemeClr val="tx1"/>
                </a:solidFill>
                <a:effectLst/>
                <a:latin typeface="+mn-lt"/>
                <a:ea typeface="+mn-ea"/>
                <a:cs typeface="+mn-cs"/>
              </a:rPr>
              <a:t>Оценка товаров</a:t>
            </a:r>
          </a:p>
          <a:p>
            <a:pPr lvl="0"/>
            <a:r>
              <a:rPr lang="ru-RU" sz="1200" kern="1200" dirty="0">
                <a:solidFill>
                  <a:schemeClr val="tx1"/>
                </a:solidFill>
                <a:effectLst/>
                <a:latin typeface="+mn-lt"/>
                <a:ea typeface="+mn-ea"/>
                <a:cs typeface="+mn-cs"/>
              </a:rPr>
              <a:t>Оценка магазинов</a:t>
            </a:r>
          </a:p>
          <a:p>
            <a:pPr lvl="0"/>
            <a:r>
              <a:rPr lang="ru-RU" sz="1200" kern="1200" dirty="0">
                <a:solidFill>
                  <a:schemeClr val="tx1"/>
                </a:solidFill>
                <a:effectLst/>
                <a:latin typeface="+mn-lt"/>
                <a:ea typeface="+mn-ea"/>
                <a:cs typeface="+mn-cs"/>
              </a:rPr>
              <a:t>Поиск товаров</a:t>
            </a:r>
          </a:p>
          <a:p>
            <a:pPr lvl="0"/>
            <a:r>
              <a:rPr lang="ru-RU" sz="1200" kern="1200" dirty="0">
                <a:solidFill>
                  <a:schemeClr val="tx1"/>
                </a:solidFill>
                <a:effectLst/>
                <a:latin typeface="+mn-lt"/>
                <a:ea typeface="+mn-ea"/>
                <a:cs typeface="+mn-cs"/>
              </a:rPr>
              <a:t>Подписка на магазины</a:t>
            </a:r>
          </a:p>
          <a:p>
            <a:r>
              <a:rPr lang="ru-RU" sz="1200" kern="1200" dirty="0">
                <a:solidFill>
                  <a:schemeClr val="tx1"/>
                </a:solidFill>
                <a:effectLst/>
                <a:latin typeface="+mn-lt"/>
                <a:ea typeface="+mn-ea"/>
                <a:cs typeface="+mn-cs"/>
              </a:rPr>
              <a:t>Продавец:</a:t>
            </a:r>
          </a:p>
          <a:p>
            <a:pPr lvl="0"/>
            <a:r>
              <a:rPr lang="ru-RU" sz="1200" kern="1200" dirty="0">
                <a:solidFill>
                  <a:schemeClr val="tx1"/>
                </a:solidFill>
                <a:effectLst/>
                <a:latin typeface="+mn-lt"/>
                <a:ea typeface="+mn-ea"/>
                <a:cs typeface="+mn-cs"/>
              </a:rPr>
              <a:t>Ведение акций</a:t>
            </a:r>
          </a:p>
          <a:p>
            <a:pPr lvl="0"/>
            <a:r>
              <a:rPr lang="ru-RU" sz="1200" kern="1200" dirty="0">
                <a:solidFill>
                  <a:schemeClr val="tx1"/>
                </a:solidFill>
                <a:effectLst/>
                <a:latin typeface="+mn-lt"/>
                <a:ea typeface="+mn-ea"/>
                <a:cs typeface="+mn-cs"/>
              </a:rPr>
              <a:t>Выставление товаров</a:t>
            </a:r>
          </a:p>
          <a:p>
            <a:pPr lvl="0"/>
            <a:r>
              <a:rPr lang="ru-RU" sz="1200" kern="1200" dirty="0">
                <a:solidFill>
                  <a:schemeClr val="tx1"/>
                </a:solidFill>
                <a:effectLst/>
                <a:latin typeface="+mn-lt"/>
                <a:ea typeface="+mn-ea"/>
                <a:cs typeface="+mn-cs"/>
              </a:rPr>
              <a:t>Редактировать вид магазина</a:t>
            </a:r>
          </a:p>
          <a:p>
            <a:pPr lvl="0"/>
            <a:r>
              <a:rPr lang="ru-RU" sz="1200" kern="1200" dirty="0">
                <a:solidFill>
                  <a:schemeClr val="tx1"/>
                </a:solidFill>
                <a:effectLst/>
                <a:latin typeface="+mn-lt"/>
                <a:ea typeface="+mn-ea"/>
                <a:cs typeface="+mn-cs"/>
              </a:rPr>
              <a:t>Покупка рекламы</a:t>
            </a:r>
          </a:p>
        </p:txBody>
      </p:sp>
      <p:sp>
        <p:nvSpPr>
          <p:cNvPr id="4" name="Номер слайда 3"/>
          <p:cNvSpPr>
            <a:spLocks noGrp="1"/>
          </p:cNvSpPr>
          <p:nvPr>
            <p:ph type="sldNum" sz="quarter" idx="5"/>
          </p:nvPr>
        </p:nvSpPr>
        <p:spPr/>
        <p:txBody>
          <a:bodyPr/>
          <a:lstStyle/>
          <a:p>
            <a:fld id="{8E5D0459-3E7A-4AA0-92AD-5790276D9AA0}" type="slidenum">
              <a:rPr lang="ru-RU" smtClean="0"/>
              <a:t>7</a:t>
            </a:fld>
            <a:endParaRPr lang="ru-RU"/>
          </a:p>
        </p:txBody>
      </p:sp>
    </p:spTree>
    <p:extLst>
      <p:ext uri="{BB962C8B-B14F-4D97-AF65-F5344CB8AC3E}">
        <p14:creationId xmlns:p14="http://schemas.microsoft.com/office/powerpoint/2010/main" val="376605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Основными сценариями использования системы являются:</a:t>
            </a:r>
          </a:p>
          <a:p>
            <a:r>
              <a:rPr lang="ru-RU" sz="1200" kern="1200" dirty="0">
                <a:solidFill>
                  <a:schemeClr val="tx1"/>
                </a:solidFill>
                <a:effectLst/>
                <a:latin typeface="+mn-lt"/>
                <a:ea typeface="+mn-ea"/>
                <a:cs typeface="+mn-cs"/>
              </a:rPr>
              <a:t>Покупатель:</a:t>
            </a:r>
          </a:p>
          <a:p>
            <a:pPr lvl="0"/>
            <a:r>
              <a:rPr lang="ru-RU" sz="1200" kern="1200" dirty="0">
                <a:solidFill>
                  <a:schemeClr val="tx1"/>
                </a:solidFill>
                <a:effectLst/>
                <a:latin typeface="+mn-lt"/>
                <a:ea typeface="+mn-ea"/>
                <a:cs typeface="+mn-cs"/>
              </a:rPr>
              <a:t>Просмотр каталога товаров</a:t>
            </a:r>
          </a:p>
          <a:p>
            <a:pPr lvl="0"/>
            <a:r>
              <a:rPr lang="ru-RU" sz="1200" kern="1200" dirty="0">
                <a:solidFill>
                  <a:schemeClr val="tx1"/>
                </a:solidFill>
                <a:effectLst/>
                <a:latin typeface="+mn-lt"/>
                <a:ea typeface="+mn-ea"/>
                <a:cs typeface="+mn-cs"/>
              </a:rPr>
              <a:t>Создание магазина</a:t>
            </a:r>
          </a:p>
          <a:p>
            <a:pPr lvl="0"/>
            <a:r>
              <a:rPr lang="ru-RU" sz="1200" kern="1200" dirty="0">
                <a:solidFill>
                  <a:schemeClr val="tx1"/>
                </a:solidFill>
                <a:effectLst/>
                <a:latin typeface="+mn-lt"/>
                <a:ea typeface="+mn-ea"/>
                <a:cs typeface="+mn-cs"/>
              </a:rPr>
              <a:t>Заказ товара</a:t>
            </a:r>
          </a:p>
          <a:p>
            <a:pPr lvl="0"/>
            <a:r>
              <a:rPr lang="ru-RU" sz="1200" kern="1200" dirty="0">
                <a:solidFill>
                  <a:schemeClr val="tx1"/>
                </a:solidFill>
                <a:effectLst/>
                <a:latin typeface="+mn-lt"/>
                <a:ea typeface="+mn-ea"/>
                <a:cs typeface="+mn-cs"/>
              </a:rPr>
              <a:t>Оценка товаров</a:t>
            </a:r>
          </a:p>
          <a:p>
            <a:pPr lvl="0"/>
            <a:r>
              <a:rPr lang="ru-RU" sz="1200" kern="1200" dirty="0">
                <a:solidFill>
                  <a:schemeClr val="tx1"/>
                </a:solidFill>
                <a:effectLst/>
                <a:latin typeface="+mn-lt"/>
                <a:ea typeface="+mn-ea"/>
                <a:cs typeface="+mn-cs"/>
              </a:rPr>
              <a:t>Оценка магазинов</a:t>
            </a:r>
          </a:p>
          <a:p>
            <a:pPr lvl="0"/>
            <a:r>
              <a:rPr lang="ru-RU" sz="1200" kern="1200" dirty="0">
                <a:solidFill>
                  <a:schemeClr val="tx1"/>
                </a:solidFill>
                <a:effectLst/>
                <a:latin typeface="+mn-lt"/>
                <a:ea typeface="+mn-ea"/>
                <a:cs typeface="+mn-cs"/>
              </a:rPr>
              <a:t>Поиск товаров</a:t>
            </a:r>
          </a:p>
          <a:p>
            <a:pPr lvl="0"/>
            <a:r>
              <a:rPr lang="ru-RU" sz="1200" kern="1200" dirty="0">
                <a:solidFill>
                  <a:schemeClr val="tx1"/>
                </a:solidFill>
                <a:effectLst/>
                <a:latin typeface="+mn-lt"/>
                <a:ea typeface="+mn-ea"/>
                <a:cs typeface="+mn-cs"/>
              </a:rPr>
              <a:t>Подписка на магазины</a:t>
            </a:r>
          </a:p>
          <a:p>
            <a:r>
              <a:rPr lang="ru-RU" sz="1200" kern="1200" dirty="0">
                <a:solidFill>
                  <a:schemeClr val="tx1"/>
                </a:solidFill>
                <a:effectLst/>
                <a:latin typeface="+mn-lt"/>
                <a:ea typeface="+mn-ea"/>
                <a:cs typeface="+mn-cs"/>
              </a:rPr>
              <a:t>Продавец:</a:t>
            </a:r>
          </a:p>
          <a:p>
            <a:pPr lvl="0"/>
            <a:r>
              <a:rPr lang="ru-RU" sz="1200" kern="1200" dirty="0">
                <a:solidFill>
                  <a:schemeClr val="tx1"/>
                </a:solidFill>
                <a:effectLst/>
                <a:latin typeface="+mn-lt"/>
                <a:ea typeface="+mn-ea"/>
                <a:cs typeface="+mn-cs"/>
              </a:rPr>
              <a:t>Ведение акций</a:t>
            </a:r>
          </a:p>
          <a:p>
            <a:pPr lvl="0"/>
            <a:r>
              <a:rPr lang="ru-RU" sz="1200" kern="1200" dirty="0">
                <a:solidFill>
                  <a:schemeClr val="tx1"/>
                </a:solidFill>
                <a:effectLst/>
                <a:latin typeface="+mn-lt"/>
                <a:ea typeface="+mn-ea"/>
                <a:cs typeface="+mn-cs"/>
              </a:rPr>
              <a:t>Выставление товаров</a:t>
            </a:r>
          </a:p>
          <a:p>
            <a:pPr lvl="0"/>
            <a:r>
              <a:rPr lang="ru-RU" sz="1200" kern="1200" dirty="0">
                <a:solidFill>
                  <a:schemeClr val="tx1"/>
                </a:solidFill>
                <a:effectLst/>
                <a:latin typeface="+mn-lt"/>
                <a:ea typeface="+mn-ea"/>
                <a:cs typeface="+mn-cs"/>
              </a:rPr>
              <a:t>Редактировать вид магазина</a:t>
            </a:r>
          </a:p>
          <a:p>
            <a:pPr lvl="0"/>
            <a:r>
              <a:rPr lang="ru-RU" sz="1200" kern="1200" dirty="0">
                <a:solidFill>
                  <a:schemeClr val="tx1"/>
                </a:solidFill>
                <a:effectLst/>
                <a:latin typeface="+mn-lt"/>
                <a:ea typeface="+mn-ea"/>
                <a:cs typeface="+mn-cs"/>
              </a:rPr>
              <a:t>Покупка рекламы</a:t>
            </a:r>
          </a:p>
        </p:txBody>
      </p:sp>
      <p:sp>
        <p:nvSpPr>
          <p:cNvPr id="4" name="Номер слайда 3"/>
          <p:cNvSpPr>
            <a:spLocks noGrp="1"/>
          </p:cNvSpPr>
          <p:nvPr>
            <p:ph type="sldNum" sz="quarter" idx="5"/>
          </p:nvPr>
        </p:nvSpPr>
        <p:spPr/>
        <p:txBody>
          <a:bodyPr/>
          <a:lstStyle/>
          <a:p>
            <a:fld id="{8E5D0459-3E7A-4AA0-92AD-5790276D9AA0}" type="slidenum">
              <a:rPr lang="ru-RU" smtClean="0"/>
              <a:t>8</a:t>
            </a:fld>
            <a:endParaRPr lang="ru-RU"/>
          </a:p>
        </p:txBody>
      </p:sp>
    </p:spTree>
    <p:extLst>
      <p:ext uri="{BB962C8B-B14F-4D97-AF65-F5344CB8AC3E}">
        <p14:creationId xmlns:p14="http://schemas.microsoft.com/office/powerpoint/2010/main" val="2840632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Исходя из концептуальной схемы данных можно создать логическую схему данных</a:t>
            </a:r>
          </a:p>
        </p:txBody>
      </p:sp>
      <p:sp>
        <p:nvSpPr>
          <p:cNvPr id="4" name="Номер слайда 3"/>
          <p:cNvSpPr>
            <a:spLocks noGrp="1"/>
          </p:cNvSpPr>
          <p:nvPr>
            <p:ph type="sldNum" sz="quarter" idx="5"/>
          </p:nvPr>
        </p:nvSpPr>
        <p:spPr/>
        <p:txBody>
          <a:bodyPr/>
          <a:lstStyle/>
          <a:p>
            <a:fld id="{8E5D0459-3E7A-4AA0-92AD-5790276D9AA0}" type="slidenum">
              <a:rPr lang="ru-RU" smtClean="0"/>
              <a:t>9</a:t>
            </a:fld>
            <a:endParaRPr lang="ru-RU"/>
          </a:p>
        </p:txBody>
      </p:sp>
    </p:spTree>
    <p:extLst>
      <p:ext uri="{BB962C8B-B14F-4D97-AF65-F5344CB8AC3E}">
        <p14:creationId xmlns:p14="http://schemas.microsoft.com/office/powerpoint/2010/main" val="157722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0332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70393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229474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333804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08214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350532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23250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2698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47950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481750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4B7140CB-9C1C-4FA3-A4D1-46B37C0BDA40}" type="datetimeFigureOut">
              <a:rPr lang="ru-RU" smtClean="0"/>
              <a:pPr/>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370805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B7140CB-9C1C-4FA3-A4D1-46B37C0BDA40}" type="datetimeFigureOut">
              <a:rPr lang="ru-RU" smtClean="0"/>
              <a:pPr/>
              <a:t>07.05.2020</a:t>
            </a:fld>
            <a:endParaRPr lang="ru-RU"/>
          </a:p>
        </p:txBody>
      </p:sp>
      <p:sp>
        <p:nvSpPr>
          <p:cNvPr id="5" name="Нижний колонтитул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70D37-F4EA-45D7-841D-A6DB0245F5D5}" type="slidenum">
              <a:rPr lang="ru-RU" smtClean="0"/>
              <a:pPr/>
              <a:t>‹#›</a:t>
            </a:fld>
            <a:endParaRPr lang="ru-RU"/>
          </a:p>
        </p:txBody>
      </p:sp>
    </p:spTree>
    <p:extLst>
      <p:ext uri="{BB962C8B-B14F-4D97-AF65-F5344CB8AC3E}">
        <p14:creationId xmlns:p14="http://schemas.microsoft.com/office/powerpoint/2010/main" val="39776226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28910" y="2276872"/>
            <a:ext cx="7772400" cy="1470025"/>
          </a:xfrm>
        </p:spPr>
        <p:txBody>
          <a:bodyPr>
            <a:noAutofit/>
          </a:bodyPr>
          <a:lstStyle/>
          <a:p>
            <a:r>
              <a:rPr lang="ru-RU" sz="2000" b="1" i="1" dirty="0">
                <a:solidFill>
                  <a:schemeClr val="tx1"/>
                </a:solidFill>
                <a:latin typeface="Times New Roman" pitchFamily="18" charset="0"/>
                <a:cs typeface="Times New Roman" pitchFamily="18" charset="0"/>
              </a:rPr>
              <a:t>Министерство науки и высшего образования Российской Федерации</a:t>
            </a:r>
            <a:br>
              <a:rPr lang="ru-RU" sz="2000" i="1" dirty="0">
                <a:solidFill>
                  <a:schemeClr val="tx1"/>
                </a:solidFill>
                <a:latin typeface="Times New Roman" pitchFamily="18" charset="0"/>
                <a:cs typeface="Times New Roman" pitchFamily="18" charset="0"/>
              </a:rPr>
            </a:br>
            <a:r>
              <a:rPr lang="ru-RU" sz="2000" i="1" dirty="0">
                <a:solidFill>
                  <a:schemeClr val="tx1"/>
                </a:solidFill>
                <a:latin typeface="Times New Roman" pitchFamily="18" charset="0"/>
                <a:cs typeface="Times New Roman" pitchFamily="18" charset="0"/>
              </a:rPr>
              <a:t>Калужский филиал федерального государственного бюджетного  образовательного учреждения высшего образования</a:t>
            </a:r>
            <a:br>
              <a:rPr lang="ru-RU" sz="2000" i="1" dirty="0">
                <a:solidFill>
                  <a:schemeClr val="tx1"/>
                </a:solidFill>
                <a:latin typeface="Times New Roman" pitchFamily="18" charset="0"/>
                <a:cs typeface="Times New Roman" pitchFamily="18" charset="0"/>
              </a:rPr>
            </a:br>
            <a:r>
              <a:rPr lang="ru-RU" sz="2000" b="1" i="1" dirty="0">
                <a:solidFill>
                  <a:schemeClr val="tx1"/>
                </a:solidFill>
                <a:latin typeface="Times New Roman" pitchFamily="18" charset="0"/>
                <a:cs typeface="Times New Roman" pitchFamily="18" charset="0"/>
              </a:rPr>
              <a:t>«Московский государственный технический университет </a:t>
            </a:r>
            <a:br>
              <a:rPr lang="ru-RU" sz="2000" b="1" i="1" dirty="0">
                <a:solidFill>
                  <a:schemeClr val="tx1"/>
                </a:solidFill>
                <a:latin typeface="Times New Roman" pitchFamily="18" charset="0"/>
                <a:cs typeface="Times New Roman" pitchFamily="18" charset="0"/>
              </a:rPr>
            </a:br>
            <a:r>
              <a:rPr lang="ru-RU" sz="2000" b="1" i="1" dirty="0">
                <a:solidFill>
                  <a:schemeClr val="tx1"/>
                </a:solidFill>
                <a:latin typeface="Times New Roman" pitchFamily="18" charset="0"/>
                <a:cs typeface="Times New Roman" pitchFamily="18" charset="0"/>
              </a:rPr>
              <a:t>имени Н.Э. Баумана»</a:t>
            </a:r>
            <a:br>
              <a:rPr lang="ru-RU" sz="2000" b="1" i="1" dirty="0">
                <a:solidFill>
                  <a:schemeClr val="tx1"/>
                </a:solidFill>
                <a:latin typeface="Times New Roman" pitchFamily="18" charset="0"/>
                <a:cs typeface="Times New Roman" pitchFamily="18" charset="0"/>
              </a:rPr>
            </a:br>
            <a:r>
              <a:rPr lang="ru-RU" sz="2000" b="1" i="1" dirty="0">
                <a:solidFill>
                  <a:schemeClr val="tx1"/>
                </a:solidFill>
                <a:latin typeface="Times New Roman" pitchFamily="18" charset="0"/>
                <a:cs typeface="Times New Roman" pitchFamily="18" charset="0"/>
              </a:rPr>
              <a:t>(национальный исследовательский </a:t>
            </a:r>
            <a:r>
              <a:rPr lang="ru-RU" sz="2000" b="1" i="1" dirty="0">
                <a:latin typeface="Times New Roman" pitchFamily="18" charset="0"/>
                <a:cs typeface="Times New Roman" pitchFamily="18" charset="0"/>
              </a:rPr>
              <a:t>университет</a:t>
            </a:r>
            <a:r>
              <a:rPr lang="ru-RU" sz="2000" b="1" i="1" dirty="0">
                <a:solidFill>
                  <a:schemeClr val="tx1"/>
                </a:solidFill>
                <a:latin typeface="Times New Roman" pitchFamily="18" charset="0"/>
                <a:cs typeface="Times New Roman" pitchFamily="18" charset="0"/>
              </a:rPr>
              <a:t>)</a:t>
            </a:r>
            <a:br>
              <a:rPr lang="ru-RU" sz="2000" dirty="0">
                <a:solidFill>
                  <a:schemeClr val="tx1"/>
                </a:solidFill>
                <a:latin typeface="Times New Roman" pitchFamily="18" charset="0"/>
                <a:cs typeface="Times New Roman" pitchFamily="18" charset="0"/>
              </a:rPr>
            </a:br>
            <a:r>
              <a:rPr lang="ru-RU" sz="2000" b="1" i="1" dirty="0">
                <a:solidFill>
                  <a:schemeClr val="tx1"/>
                </a:solidFill>
                <a:latin typeface="Times New Roman" pitchFamily="18" charset="0"/>
                <a:cs typeface="Times New Roman" pitchFamily="18" charset="0"/>
              </a:rPr>
              <a:t>(КФ МГТУ им. Н.Э. Баумана)</a:t>
            </a:r>
            <a:br>
              <a:rPr lang="ru-RU" sz="2000" b="1" i="1" dirty="0">
                <a:solidFill>
                  <a:schemeClr val="tx1"/>
                </a:solidFill>
                <a:latin typeface="Times New Roman" pitchFamily="18" charset="0"/>
                <a:cs typeface="Times New Roman" pitchFamily="18" charset="0"/>
              </a:rPr>
            </a:br>
            <a:br>
              <a:rPr lang="ru-RU" sz="2000" dirty="0">
                <a:latin typeface="Times New Roman" pitchFamily="18" charset="0"/>
                <a:cs typeface="Times New Roman" pitchFamily="18" charset="0"/>
              </a:rPr>
            </a:br>
            <a:br>
              <a:rPr lang="ru-RU" sz="2000" dirty="0">
                <a:latin typeface="Times New Roman" pitchFamily="18" charset="0"/>
                <a:cs typeface="Times New Roman" pitchFamily="18" charset="0"/>
              </a:rPr>
            </a:br>
            <a:r>
              <a:rPr lang="ru-RU" sz="2000" b="1" dirty="0">
                <a:latin typeface="Times New Roman" pitchFamily="18" charset="0"/>
                <a:cs typeface="Times New Roman" pitchFamily="18" charset="0"/>
              </a:rPr>
              <a:t>Курсовая работа на тему: </a:t>
            </a:r>
            <a:br>
              <a:rPr lang="ru-RU" sz="2000" b="1" dirty="0">
                <a:latin typeface="Times New Roman" pitchFamily="18" charset="0"/>
                <a:cs typeface="Times New Roman" pitchFamily="18" charset="0"/>
              </a:rPr>
            </a:br>
            <a:r>
              <a:rPr lang="ru-RU" sz="2000" dirty="0">
                <a:latin typeface="Times New Roman" pitchFamily="18" charset="0"/>
                <a:cs typeface="Times New Roman" pitchFamily="18" charset="0"/>
              </a:rPr>
              <a:t>Разработка </a:t>
            </a:r>
            <a:r>
              <a:rPr lang="ru-RU" sz="2000" dirty="0" err="1">
                <a:latin typeface="Times New Roman" pitchFamily="18" charset="0"/>
                <a:cs typeface="Times New Roman" pitchFamily="18" charset="0"/>
              </a:rPr>
              <a:t>web</a:t>
            </a:r>
            <a:r>
              <a:rPr lang="ru-RU" sz="2000" dirty="0">
                <a:latin typeface="Times New Roman" pitchFamily="18" charset="0"/>
                <a:cs typeface="Times New Roman" pitchFamily="18" charset="0"/>
              </a:rPr>
              <a:t>-сервиса для самозанятых “</a:t>
            </a:r>
            <a:r>
              <a:rPr lang="ru-RU" sz="2000" dirty="0" err="1">
                <a:latin typeface="Times New Roman" pitchFamily="18" charset="0"/>
                <a:cs typeface="Times New Roman" pitchFamily="18" charset="0"/>
              </a:rPr>
              <a:t>HandyMady</a:t>
            </a:r>
            <a:r>
              <a:rPr lang="ru-RU" sz="2000" dirty="0">
                <a:latin typeface="Times New Roman" pitchFamily="18" charset="0"/>
                <a:cs typeface="Times New Roman" pitchFamily="18" charset="0"/>
              </a:rPr>
              <a:t>”</a:t>
            </a:r>
          </a:p>
        </p:txBody>
      </p:sp>
      <p:sp>
        <p:nvSpPr>
          <p:cNvPr id="3" name="Подзаголовок 2"/>
          <p:cNvSpPr>
            <a:spLocks noGrp="1"/>
          </p:cNvSpPr>
          <p:nvPr>
            <p:ph type="subTitle" idx="1"/>
          </p:nvPr>
        </p:nvSpPr>
        <p:spPr>
          <a:xfrm>
            <a:off x="5629725" y="4293096"/>
            <a:ext cx="3143272" cy="2357454"/>
          </a:xfrm>
        </p:spPr>
        <p:txBody>
          <a:bodyPr>
            <a:normAutofit/>
          </a:bodyPr>
          <a:lstStyle/>
          <a:p>
            <a:pPr algn="r">
              <a:lnSpc>
                <a:spcPct val="120000"/>
              </a:lnSpc>
              <a:spcBef>
                <a:spcPts val="0"/>
              </a:spcBef>
            </a:pPr>
            <a:r>
              <a:rPr lang="ru-RU" dirty="0">
                <a:solidFill>
                  <a:schemeClr val="tx1">
                    <a:lumMod val="85000"/>
                    <a:lumOff val="15000"/>
                  </a:schemeClr>
                </a:solidFill>
                <a:latin typeface="Times New Roman" pitchFamily="18" charset="0"/>
                <a:cs typeface="Times New Roman" pitchFamily="18" charset="0"/>
              </a:rPr>
              <a:t>Выполнил: студент 4 курса Группы САПР Б.-81</a:t>
            </a:r>
          </a:p>
          <a:p>
            <a:pPr algn="r">
              <a:lnSpc>
                <a:spcPct val="120000"/>
              </a:lnSpc>
              <a:spcBef>
                <a:spcPts val="0"/>
              </a:spcBef>
            </a:pPr>
            <a:r>
              <a:rPr lang="ru-RU" dirty="0">
                <a:solidFill>
                  <a:schemeClr val="tx1">
                    <a:lumMod val="85000"/>
                    <a:lumOff val="15000"/>
                  </a:schemeClr>
                </a:solidFill>
                <a:latin typeface="Times New Roman" pitchFamily="18" charset="0"/>
                <a:cs typeface="Times New Roman" pitchFamily="18" charset="0"/>
              </a:rPr>
              <a:t>Халмедов В.М.</a:t>
            </a:r>
          </a:p>
          <a:p>
            <a:pPr algn="r">
              <a:lnSpc>
                <a:spcPct val="120000"/>
              </a:lnSpc>
              <a:spcBef>
                <a:spcPts val="0"/>
              </a:spcBef>
            </a:pPr>
            <a:r>
              <a:rPr lang="ru-RU" dirty="0">
                <a:solidFill>
                  <a:schemeClr val="tx1">
                    <a:lumMod val="85000"/>
                    <a:lumOff val="15000"/>
                  </a:schemeClr>
                </a:solidFill>
                <a:latin typeface="Times New Roman" pitchFamily="18" charset="0"/>
                <a:cs typeface="Times New Roman" pitchFamily="18" charset="0"/>
              </a:rPr>
              <a:t>Руководитель :</a:t>
            </a:r>
          </a:p>
          <a:p>
            <a:pPr algn="r">
              <a:lnSpc>
                <a:spcPct val="120000"/>
              </a:lnSpc>
              <a:spcBef>
                <a:spcPts val="0"/>
              </a:spcBef>
            </a:pPr>
            <a:r>
              <a:rPr lang="ru-RU" dirty="0">
                <a:solidFill>
                  <a:schemeClr val="tx1">
                    <a:lumMod val="85000"/>
                    <a:lumOff val="15000"/>
                  </a:schemeClr>
                </a:solidFill>
                <a:latin typeface="Times New Roman" pitchFamily="18" charset="0"/>
                <a:cs typeface="Times New Roman" pitchFamily="18" charset="0"/>
              </a:rPr>
              <a:t> Кириллов В.Ю.</a:t>
            </a:r>
          </a:p>
        </p:txBody>
      </p:sp>
      <p:pic>
        <p:nvPicPr>
          <p:cNvPr id="5" name="Рисунок 4" descr="Gerb-BMSTU_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016149"/>
            <a:ext cx="733425" cy="828675"/>
          </a:xfrm>
          <a:prstGeom prst="rect">
            <a:avLst/>
          </a:prstGeom>
          <a:noFill/>
          <a:ln>
            <a:noFill/>
          </a:ln>
        </p:spPr>
      </p:pic>
      <p:sp>
        <p:nvSpPr>
          <p:cNvPr id="6" name="TextBox 5"/>
          <p:cNvSpPr txBox="1"/>
          <p:nvPr/>
        </p:nvSpPr>
        <p:spPr>
          <a:xfrm>
            <a:off x="4000496" y="6357958"/>
            <a:ext cx="1629229" cy="646331"/>
          </a:xfrm>
          <a:prstGeom prst="rect">
            <a:avLst/>
          </a:prstGeom>
          <a:noFill/>
        </p:spPr>
        <p:txBody>
          <a:bodyPr wrap="none" rtlCol="0">
            <a:spAutoFit/>
          </a:bodyPr>
          <a:lstStyle/>
          <a:p>
            <a:pPr algn="ctr"/>
            <a:r>
              <a:rPr lang="ru-RU" dirty="0">
                <a:solidFill>
                  <a:schemeClr val="tx1">
                    <a:lumMod val="85000"/>
                    <a:lumOff val="15000"/>
                  </a:schemeClr>
                </a:solidFill>
                <a:latin typeface="Times New Roman" pitchFamily="18" charset="0"/>
                <a:cs typeface="Times New Roman" pitchFamily="18" charset="0"/>
              </a:rPr>
              <a:t>Калуга, 2020 г.</a:t>
            </a:r>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188640"/>
            <a:ext cx="8229600" cy="700467"/>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пользовательского интерфейса</a:t>
            </a:r>
          </a:p>
        </p:txBody>
      </p:sp>
      <p:pic>
        <p:nvPicPr>
          <p:cNvPr id="4" name="Рисунок 3">
            <a:extLst>
              <a:ext uri="{FF2B5EF4-FFF2-40B4-BE49-F238E27FC236}">
                <a16:creationId xmlns:a16="http://schemas.microsoft.com/office/drawing/2014/main" id="{DE8A5027-A91D-4DA4-B0ED-D0044CE73D7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1124744"/>
            <a:ext cx="4287109" cy="2952328"/>
          </a:xfrm>
          <a:prstGeom prst="rect">
            <a:avLst/>
          </a:prstGeom>
          <a:noFill/>
          <a:ln>
            <a:noFill/>
          </a:ln>
        </p:spPr>
      </p:pic>
      <p:pic>
        <p:nvPicPr>
          <p:cNvPr id="6" name="Рисунок 5">
            <a:extLst>
              <a:ext uri="{FF2B5EF4-FFF2-40B4-BE49-F238E27FC236}">
                <a16:creationId xmlns:a16="http://schemas.microsoft.com/office/drawing/2014/main" id="{285DBD74-02D7-4FD6-BEBC-30A196C963B1}"/>
              </a:ext>
            </a:extLst>
          </p:cNvPr>
          <p:cNvPicPr/>
          <p:nvPr/>
        </p:nvPicPr>
        <p:blipFill rotWithShape="1">
          <a:blip r:embed="rId4" cstate="print">
            <a:extLst>
              <a:ext uri="{28A0092B-C50C-407E-A947-70E740481C1C}">
                <a14:useLocalDpi xmlns:a14="http://schemas.microsoft.com/office/drawing/2010/main" val="0"/>
              </a:ext>
            </a:extLst>
          </a:blip>
          <a:srcRect b="13161"/>
          <a:stretch/>
        </p:blipFill>
        <p:spPr bwMode="auto">
          <a:xfrm>
            <a:off x="3851920" y="3429000"/>
            <a:ext cx="5040560" cy="30146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126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188640"/>
            <a:ext cx="8229600" cy="981486"/>
          </a:xfrm>
        </p:spPr>
        <p:txBody>
          <a:bodyPr>
            <a:noAutofit/>
          </a:bodyPr>
          <a:lstStyle/>
          <a:p>
            <a:pPr algn="ctr"/>
            <a:r>
              <a:rPr lang="ru-RU" sz="2800" b="1" dirty="0">
                <a:latin typeface="HelveticaNeueCyr" panose="02000503040000020004" pitchFamily="50" charset="-52"/>
                <a:cs typeface="Times New Roman" panose="02020603050405020304" pitchFamily="18" charset="0"/>
              </a:rPr>
              <a:t>Технологические решения, поддерживающие эксплуатационный цикл программы</a:t>
            </a:r>
          </a:p>
        </p:txBody>
      </p:sp>
      <p:sp>
        <p:nvSpPr>
          <p:cNvPr id="5" name="TextBox 4">
            <a:extLst>
              <a:ext uri="{FF2B5EF4-FFF2-40B4-BE49-F238E27FC236}">
                <a16:creationId xmlns:a16="http://schemas.microsoft.com/office/drawing/2014/main" id="{AF3C71F7-FFB7-4167-87D9-11194255F204}"/>
              </a:ext>
            </a:extLst>
          </p:cNvPr>
          <p:cNvSpPr txBox="1"/>
          <p:nvPr/>
        </p:nvSpPr>
        <p:spPr>
          <a:xfrm>
            <a:off x="457199" y="1628800"/>
            <a:ext cx="8363273" cy="1631216"/>
          </a:xfrm>
          <a:prstGeom prst="rect">
            <a:avLst/>
          </a:prstGeom>
          <a:noFill/>
        </p:spPr>
        <p:txBody>
          <a:bodyPr wrap="square" rtlCol="0">
            <a:spAutoFit/>
          </a:bodyPr>
          <a:lstStyle/>
          <a:p>
            <a:r>
              <a:rPr lang="ru-RU" sz="2000" dirty="0"/>
              <a:t>Архитектура </a:t>
            </a:r>
            <a:r>
              <a:rPr lang="ru-RU" sz="2000" dirty="0" err="1"/>
              <a:t>Model-View-Controller</a:t>
            </a:r>
            <a:r>
              <a:rPr lang="ru-RU" sz="2000" dirty="0"/>
              <a:t> – это схема разделения данных приложения, пользовательского интерфейса и управляющей логики на три отдельных компонента: модель, представление и контроллер — таким образом, что модификация каждого компонента может осуществляться независимо.</a:t>
            </a:r>
          </a:p>
        </p:txBody>
      </p:sp>
      <p:pic>
        <p:nvPicPr>
          <p:cNvPr id="4" name="Рисунок 3" descr="Картинки по запросу mvc">
            <a:extLst>
              <a:ext uri="{FF2B5EF4-FFF2-40B4-BE49-F238E27FC236}">
                <a16:creationId xmlns:a16="http://schemas.microsoft.com/office/drawing/2014/main" id="{FDFF8840-F6C1-4EB1-8248-E0DAB10809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90872" y="3429760"/>
            <a:ext cx="5495925" cy="2905125"/>
          </a:xfrm>
          <a:prstGeom prst="rect">
            <a:avLst/>
          </a:prstGeom>
          <a:noFill/>
          <a:ln>
            <a:noFill/>
          </a:ln>
        </p:spPr>
      </p:pic>
    </p:spTree>
    <p:extLst>
      <p:ext uri="{BB962C8B-B14F-4D97-AF65-F5344CB8AC3E}">
        <p14:creationId xmlns:p14="http://schemas.microsoft.com/office/powerpoint/2010/main" val="147372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21727E3-4C18-4525-B343-F38E6718AEB6}"/>
              </a:ext>
            </a:extLst>
          </p:cNvPr>
          <p:cNvSpPr>
            <a:spLocks noGrp="1"/>
          </p:cNvSpPr>
          <p:nvPr>
            <p:ph type="title"/>
          </p:nvPr>
        </p:nvSpPr>
        <p:spPr>
          <a:xfrm>
            <a:off x="457200" y="345900"/>
            <a:ext cx="8229600" cy="981486"/>
          </a:xfrm>
        </p:spPr>
        <p:txBody>
          <a:bodyPr>
            <a:normAutofit/>
          </a:bodyPr>
          <a:lstStyle/>
          <a:p>
            <a:pPr algn="ctr"/>
            <a:r>
              <a:rPr lang="ru-RU" sz="4000" b="1" dirty="0">
                <a:latin typeface="HelveticaNeueCyr" panose="02000503040000020004" pitchFamily="50" charset="-52"/>
                <a:cs typeface="Times New Roman" panose="02020603050405020304" pitchFamily="18" charset="0"/>
              </a:rPr>
              <a:t>Заключение</a:t>
            </a:r>
          </a:p>
        </p:txBody>
      </p:sp>
      <p:sp>
        <p:nvSpPr>
          <p:cNvPr id="7" name="Прямоугольник 6">
            <a:extLst>
              <a:ext uri="{FF2B5EF4-FFF2-40B4-BE49-F238E27FC236}">
                <a16:creationId xmlns:a16="http://schemas.microsoft.com/office/drawing/2014/main" id="{489EB148-EA0D-4203-A1B1-CD62F4B39745}"/>
              </a:ext>
            </a:extLst>
          </p:cNvPr>
          <p:cNvSpPr/>
          <p:nvPr/>
        </p:nvSpPr>
        <p:spPr>
          <a:xfrm>
            <a:off x="672769" y="1484784"/>
            <a:ext cx="7798462" cy="4893647"/>
          </a:xfrm>
          <a:prstGeom prst="rect">
            <a:avLst/>
          </a:prstGeom>
        </p:spPr>
        <p:txBody>
          <a:bodyPr wrap="square">
            <a:spAutoFit/>
          </a:bodyPr>
          <a:lstStyle/>
          <a:p>
            <a:r>
              <a:rPr lang="ru-RU" sz="2400" dirty="0"/>
              <a:t>	В ходе выполнения данной курсовой работы была проанализированная выбранная предметная область, выделены основные сущности системы, разработана концептуальная схема данных, выбран инструментарий для реализации функционала веб-приложения, а также выведены UML-диаграммы сценариев.</a:t>
            </a:r>
          </a:p>
          <a:p>
            <a:r>
              <a:rPr lang="ru-RU" sz="2400" dirty="0"/>
              <a:t>	Была реализована базовая часть веб-приложения, в которой была заложена функциональность для ее дальнейшего расширения. В ходе реализации веб-приложения были получены практические навыки работы с C# и ASP.NET </a:t>
            </a:r>
            <a:r>
              <a:rPr lang="ru-RU" sz="2400" dirty="0" err="1"/>
              <a:t>Core</a:t>
            </a:r>
            <a:r>
              <a:rPr lang="ru-RU" sz="2400" dirty="0"/>
              <a:t>.</a:t>
            </a:r>
          </a:p>
          <a:p>
            <a:r>
              <a:rPr lang="ru-RU" sz="2400" dirty="0"/>
              <a:t>	Таким образом цель курсовой работы достигнута, а все поставленные задачи выполнены. </a:t>
            </a:r>
          </a:p>
        </p:txBody>
      </p:sp>
    </p:spTree>
    <p:extLst>
      <p:ext uri="{BB962C8B-B14F-4D97-AF65-F5344CB8AC3E}">
        <p14:creationId xmlns:p14="http://schemas.microsoft.com/office/powerpoint/2010/main" val="147901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FEE6B36-6642-4D45-AEA7-A42FE11D9BE3}"/>
              </a:ext>
            </a:extLst>
          </p:cNvPr>
          <p:cNvSpPr txBox="1">
            <a:spLocks/>
          </p:cNvSpPr>
          <p:nvPr/>
        </p:nvSpPr>
        <p:spPr>
          <a:xfrm>
            <a:off x="457200" y="3153528"/>
            <a:ext cx="8229600" cy="55094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ru-RU" sz="3200" b="1" dirty="0">
                <a:latin typeface="HelveticaNeueCyr" panose="02000503040000020004" pitchFamily="50" charset="-52"/>
                <a:cs typeface="Times New Roman" panose="02020603050405020304" pitchFamily="18" charset="0"/>
              </a:rPr>
              <a:t>Спасибо за внимание!</a:t>
            </a:r>
          </a:p>
        </p:txBody>
      </p:sp>
    </p:spTree>
    <p:extLst>
      <p:ext uri="{BB962C8B-B14F-4D97-AF65-F5344CB8AC3E}">
        <p14:creationId xmlns:p14="http://schemas.microsoft.com/office/powerpoint/2010/main" val="180471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80728"/>
            <a:ext cx="8229600" cy="550944"/>
          </a:xfrm>
        </p:spPr>
        <p:txBody>
          <a:bodyPr>
            <a:normAutofit/>
          </a:bodyPr>
          <a:lstStyle/>
          <a:p>
            <a:pPr algn="ctr"/>
            <a:r>
              <a:rPr lang="ru-RU" sz="3200" b="1" dirty="0">
                <a:latin typeface="HelveticaNeueCyr" panose="02000503040000020004" pitchFamily="50" charset="-52"/>
                <a:cs typeface="Times New Roman" panose="02020603050405020304" pitchFamily="18" charset="0"/>
              </a:rPr>
              <a:t>Цель работы</a:t>
            </a:r>
          </a:p>
        </p:txBody>
      </p:sp>
      <p:sp>
        <p:nvSpPr>
          <p:cNvPr id="3" name="Объект 2"/>
          <p:cNvSpPr>
            <a:spLocks noGrp="1"/>
          </p:cNvSpPr>
          <p:nvPr>
            <p:ph idx="1"/>
          </p:nvPr>
        </p:nvSpPr>
        <p:spPr>
          <a:xfrm>
            <a:off x="1242948" y="2276872"/>
            <a:ext cx="7001459" cy="3960440"/>
          </a:xfrm>
        </p:spPr>
        <p:txBody>
          <a:bodyPr>
            <a:noAutofit/>
          </a:bodyPr>
          <a:lstStyle/>
          <a:p>
            <a:pPr marL="0" indent="0" algn="ctr">
              <a:buNone/>
            </a:pPr>
            <a:r>
              <a:rPr lang="ru-RU" sz="2800" i="1" dirty="0">
                <a:latin typeface="HelveticaNeueCyr" panose="02000503040000020004" pitchFamily="50" charset="-52"/>
                <a:cs typeface="Times New Roman" pitchFamily="18" charset="0"/>
              </a:rPr>
              <a:t>Целью написания данной курсовой работы является разработка </a:t>
            </a:r>
            <a:r>
              <a:rPr lang="ru-RU" sz="2800" i="1" dirty="0" err="1">
                <a:latin typeface="HelveticaNeueCyr" panose="02000503040000020004" pitchFamily="50" charset="-52"/>
                <a:cs typeface="Times New Roman" pitchFamily="18" charset="0"/>
              </a:rPr>
              <a:t>web</a:t>
            </a:r>
            <a:r>
              <a:rPr lang="ru-RU" sz="2800" i="1" dirty="0">
                <a:latin typeface="HelveticaNeueCyr" panose="02000503040000020004" pitchFamily="50" charset="-52"/>
                <a:cs typeface="Times New Roman" pitchFamily="18" charset="0"/>
              </a:rPr>
              <a:t>-сервиса для облегчения рабочего процесса самозанятых лиц, а также реализации товаров и услуг при помощи поиска и рекомендательной системы.</a:t>
            </a:r>
            <a:endParaRPr lang="ru-RU" sz="2800" b="1" dirty="0">
              <a:latin typeface="HelveticaNeueCyr" panose="02000503040000020004" pitchFamily="50" charset="-52"/>
              <a:cs typeface="Times New Roman" pitchFamily="18" charset="0"/>
            </a:endParaRPr>
          </a:p>
        </p:txBody>
      </p:sp>
    </p:spTree>
    <p:extLst>
      <p:ext uri="{BB962C8B-B14F-4D97-AF65-F5344CB8AC3E}">
        <p14:creationId xmlns:p14="http://schemas.microsoft.com/office/powerpoint/2010/main" val="64216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DA3C26E2-4305-42A8-9C88-91336DDBA2B9}"/>
              </a:ext>
            </a:extLst>
          </p:cNvPr>
          <p:cNvSpPr>
            <a:spLocks noGrp="1"/>
          </p:cNvSpPr>
          <p:nvPr>
            <p:ph type="title"/>
          </p:nvPr>
        </p:nvSpPr>
        <p:spPr>
          <a:xfrm>
            <a:off x="457199" y="457653"/>
            <a:ext cx="8229600" cy="981486"/>
          </a:xfrm>
        </p:spPr>
        <p:txBody>
          <a:bodyPr>
            <a:normAutofit/>
          </a:bodyPr>
          <a:lstStyle/>
          <a:p>
            <a:pPr algn="ctr"/>
            <a:r>
              <a:rPr lang="ru-RU" sz="4000" b="1" dirty="0">
                <a:latin typeface="HelveticaNeueCyr" panose="02000503040000020004" pitchFamily="50" charset="-52"/>
                <a:cs typeface="Times New Roman" panose="02020603050405020304" pitchFamily="18" charset="0"/>
              </a:rPr>
              <a:t>Предметная область</a:t>
            </a:r>
          </a:p>
        </p:txBody>
      </p:sp>
      <p:sp>
        <p:nvSpPr>
          <p:cNvPr id="12" name="Объект 2">
            <a:extLst>
              <a:ext uri="{FF2B5EF4-FFF2-40B4-BE49-F238E27FC236}">
                <a16:creationId xmlns:a16="http://schemas.microsoft.com/office/drawing/2014/main" id="{AB9056AA-CEA8-4B53-9DFC-BCDA9E341895}"/>
              </a:ext>
            </a:extLst>
          </p:cNvPr>
          <p:cNvSpPr>
            <a:spLocks noGrp="1"/>
          </p:cNvSpPr>
          <p:nvPr>
            <p:ph idx="1"/>
          </p:nvPr>
        </p:nvSpPr>
        <p:spPr>
          <a:xfrm>
            <a:off x="1242948" y="2276872"/>
            <a:ext cx="7001459" cy="3960440"/>
          </a:xfrm>
        </p:spPr>
        <p:txBody>
          <a:bodyPr>
            <a:noAutofit/>
          </a:bodyPr>
          <a:lstStyle/>
          <a:p>
            <a:pPr marL="0" indent="0" algn="ctr">
              <a:buNone/>
            </a:pPr>
            <a:r>
              <a:rPr lang="ru-RU" sz="2800" i="1" dirty="0">
                <a:latin typeface="HelveticaNeueCyr" panose="02000503040000020004" pitchFamily="50" charset="-52"/>
                <a:cs typeface="Times New Roman" pitchFamily="18" charset="0"/>
              </a:rPr>
              <a:t>Самозанятость — форма получения вознаграждения за свой труд непосредственно от заказчиков, в отличие от наёмной работы.</a:t>
            </a:r>
          </a:p>
          <a:p>
            <a:pPr marL="0" indent="0" algn="ctr">
              <a:buNone/>
            </a:pPr>
            <a:r>
              <a:rPr lang="ru-RU" sz="2800" i="1" dirty="0">
                <a:latin typeface="HelveticaNeueCyr" panose="02000503040000020004" pitchFamily="50" charset="-52"/>
                <a:cs typeface="Times New Roman" pitchFamily="18" charset="0"/>
              </a:rPr>
              <a:t>Самозанятый — это лицо, у которого нет работодателя и у которого нет наемных работников, то есть это граждане, получающие доход от своей личной трудовой деятельности.</a:t>
            </a:r>
          </a:p>
        </p:txBody>
      </p:sp>
    </p:spTree>
    <p:extLst>
      <p:ext uri="{BB962C8B-B14F-4D97-AF65-F5344CB8AC3E}">
        <p14:creationId xmlns:p14="http://schemas.microsoft.com/office/powerpoint/2010/main" val="317918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a:bodyPr>
          <a:lstStyle/>
          <a:p>
            <a:pPr algn="ctr"/>
            <a:r>
              <a:rPr lang="ru-RU" sz="4000" b="1" dirty="0">
                <a:latin typeface="HelveticaNeueCyr" panose="02000503040000020004" pitchFamily="50" charset="-52"/>
                <a:cs typeface="Times New Roman" panose="02020603050405020304" pitchFamily="18" charset="0"/>
              </a:rPr>
              <a:t>Предметная область</a:t>
            </a:r>
          </a:p>
        </p:txBody>
      </p:sp>
      <p:sp>
        <p:nvSpPr>
          <p:cNvPr id="5" name="TextBox 4">
            <a:extLst>
              <a:ext uri="{FF2B5EF4-FFF2-40B4-BE49-F238E27FC236}">
                <a16:creationId xmlns:a16="http://schemas.microsoft.com/office/drawing/2014/main" id="{AF3C71F7-FFB7-4167-87D9-11194255F204}"/>
              </a:ext>
            </a:extLst>
          </p:cNvPr>
          <p:cNvSpPr txBox="1"/>
          <p:nvPr/>
        </p:nvSpPr>
        <p:spPr>
          <a:xfrm>
            <a:off x="457199" y="1556792"/>
            <a:ext cx="8363273" cy="3416320"/>
          </a:xfrm>
          <a:prstGeom prst="rect">
            <a:avLst/>
          </a:prstGeom>
          <a:noFill/>
        </p:spPr>
        <p:txBody>
          <a:bodyPr wrap="square" rtlCol="0">
            <a:spAutoFit/>
          </a:bodyPr>
          <a:lstStyle/>
          <a:p>
            <a:r>
              <a:rPr lang="ru-RU" sz="3200" dirty="0"/>
              <a:t>Осуществлять свою рабочую деятельность самозанятые лица могут с помощью следующих интернет площадок:</a:t>
            </a:r>
          </a:p>
          <a:p>
            <a:endParaRPr lang="ru-RU" sz="3200" dirty="0"/>
          </a:p>
          <a:p>
            <a:pPr marL="342900" indent="-342900">
              <a:buFont typeface="Arial" panose="020B0604020202020204" pitchFamily="34" charset="0"/>
              <a:buChar char="•"/>
            </a:pPr>
            <a:r>
              <a:rPr lang="ru-RU" sz="3200" dirty="0"/>
              <a:t>Социальные сети </a:t>
            </a:r>
          </a:p>
          <a:p>
            <a:pPr marL="342900" indent="-342900">
              <a:buFont typeface="Arial" panose="020B0604020202020204" pitchFamily="34" charset="0"/>
              <a:buChar char="•"/>
            </a:pPr>
            <a:r>
              <a:rPr lang="ru-RU" sz="3200" dirty="0"/>
              <a:t>Интернет-магазин </a:t>
            </a:r>
          </a:p>
          <a:p>
            <a:endParaRPr lang="ru-RU" sz="2400" dirty="0"/>
          </a:p>
        </p:txBody>
      </p:sp>
    </p:spTree>
    <p:extLst>
      <p:ext uri="{BB962C8B-B14F-4D97-AF65-F5344CB8AC3E}">
        <p14:creationId xmlns:p14="http://schemas.microsoft.com/office/powerpoint/2010/main" val="22259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9D0BD498-CA76-4717-AD04-6D5C41D5235B}"/>
              </a:ext>
            </a:extLst>
          </p:cNvPr>
          <p:cNvPicPr/>
          <p:nvPr/>
        </p:nvPicPr>
        <p:blipFill>
          <a:blip r:embed="rId3"/>
          <a:stretch>
            <a:fillRect/>
          </a:stretch>
        </p:blipFill>
        <p:spPr>
          <a:xfrm>
            <a:off x="1218621" y="466688"/>
            <a:ext cx="6706757" cy="6391312"/>
          </a:xfrm>
          <a:prstGeom prst="rect">
            <a:avLst/>
          </a:prstGeom>
        </p:spPr>
      </p:pic>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0"/>
            <a:ext cx="8229600" cy="700467"/>
          </a:xfrm>
        </p:spPr>
        <p:txBody>
          <a:bodyPr>
            <a:normAutofit/>
          </a:bodyPr>
          <a:lstStyle/>
          <a:p>
            <a:pPr algn="ctr"/>
            <a:r>
              <a:rPr lang="ru-RU" sz="4000" b="1" dirty="0">
                <a:latin typeface="HelveticaNeueCyr" panose="02000503040000020004" pitchFamily="50" charset="-52"/>
                <a:cs typeface="Times New Roman" panose="02020603050405020304" pitchFamily="18" charset="0"/>
              </a:rPr>
              <a:t>Концептуальная схема данных</a:t>
            </a:r>
          </a:p>
        </p:txBody>
      </p:sp>
    </p:spTree>
    <p:extLst>
      <p:ext uri="{BB962C8B-B14F-4D97-AF65-F5344CB8AC3E}">
        <p14:creationId xmlns:p14="http://schemas.microsoft.com/office/powerpoint/2010/main" val="417195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a:bodyPr>
          <a:lstStyle/>
          <a:p>
            <a:pPr algn="ctr"/>
            <a:r>
              <a:rPr lang="ru-RU" sz="4000" b="1" dirty="0">
                <a:latin typeface="HelveticaNeueCyr" panose="02000503040000020004" pitchFamily="50" charset="-52"/>
                <a:cs typeface="Times New Roman" panose="02020603050405020304" pitchFamily="18" charset="0"/>
              </a:rPr>
              <a:t>Сценарии использования</a:t>
            </a:r>
          </a:p>
        </p:txBody>
      </p:sp>
      <p:pic>
        <p:nvPicPr>
          <p:cNvPr id="4" name="Рисунок 3">
            <a:extLst>
              <a:ext uri="{FF2B5EF4-FFF2-40B4-BE49-F238E27FC236}">
                <a16:creationId xmlns:a16="http://schemas.microsoft.com/office/drawing/2014/main" id="{E404644C-8C49-455D-8380-CDF2364B8454}"/>
              </a:ext>
            </a:extLst>
          </p:cNvPr>
          <p:cNvPicPr/>
          <p:nvPr/>
        </p:nvPicPr>
        <p:blipFill>
          <a:blip r:embed="rId3"/>
          <a:stretch>
            <a:fillRect/>
          </a:stretch>
        </p:blipFill>
        <p:spPr>
          <a:xfrm>
            <a:off x="1043608" y="1439139"/>
            <a:ext cx="2153037" cy="5132701"/>
          </a:xfrm>
          <a:prstGeom prst="rect">
            <a:avLst/>
          </a:prstGeom>
        </p:spPr>
      </p:pic>
      <p:pic>
        <p:nvPicPr>
          <p:cNvPr id="6" name="Рисунок 5">
            <a:extLst>
              <a:ext uri="{FF2B5EF4-FFF2-40B4-BE49-F238E27FC236}">
                <a16:creationId xmlns:a16="http://schemas.microsoft.com/office/drawing/2014/main" id="{203A0673-3A41-48CD-AF3A-624FEE30BAF0}"/>
              </a:ext>
            </a:extLst>
          </p:cNvPr>
          <p:cNvPicPr/>
          <p:nvPr/>
        </p:nvPicPr>
        <p:blipFill>
          <a:blip r:embed="rId4"/>
          <a:stretch>
            <a:fillRect/>
          </a:stretch>
        </p:blipFill>
        <p:spPr>
          <a:xfrm>
            <a:off x="4109727" y="1439140"/>
            <a:ext cx="3970201" cy="4961207"/>
          </a:xfrm>
          <a:prstGeom prst="rect">
            <a:avLst/>
          </a:prstGeom>
        </p:spPr>
      </p:pic>
    </p:spTree>
    <p:extLst>
      <p:ext uri="{BB962C8B-B14F-4D97-AF65-F5344CB8AC3E}">
        <p14:creationId xmlns:p14="http://schemas.microsoft.com/office/powerpoint/2010/main" val="151546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структуры программной системы</a:t>
            </a:r>
          </a:p>
        </p:txBody>
      </p:sp>
      <p:pic>
        <p:nvPicPr>
          <p:cNvPr id="5" name="Рисунок 4">
            <a:extLst>
              <a:ext uri="{FF2B5EF4-FFF2-40B4-BE49-F238E27FC236}">
                <a16:creationId xmlns:a16="http://schemas.microsoft.com/office/drawing/2014/main" id="{3D465FFE-35EA-400C-A0F2-F916FE7390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559" y="2780928"/>
            <a:ext cx="7920880" cy="1584176"/>
          </a:xfrm>
          <a:prstGeom prst="rect">
            <a:avLst/>
          </a:prstGeom>
          <a:noFill/>
          <a:ln>
            <a:noFill/>
          </a:ln>
        </p:spPr>
      </p:pic>
    </p:spTree>
    <p:extLst>
      <p:ext uri="{BB962C8B-B14F-4D97-AF65-F5344CB8AC3E}">
        <p14:creationId xmlns:p14="http://schemas.microsoft.com/office/powerpoint/2010/main" val="281498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структуры программной системы</a:t>
            </a:r>
          </a:p>
        </p:txBody>
      </p:sp>
      <p:pic>
        <p:nvPicPr>
          <p:cNvPr id="4" name="Рисунок 3">
            <a:extLst>
              <a:ext uri="{FF2B5EF4-FFF2-40B4-BE49-F238E27FC236}">
                <a16:creationId xmlns:a16="http://schemas.microsoft.com/office/drawing/2014/main" id="{5F64393F-8E4D-45BF-9221-DE288C3F5612}"/>
              </a:ext>
            </a:extLst>
          </p:cNvPr>
          <p:cNvPicPr/>
          <p:nvPr/>
        </p:nvPicPr>
        <p:blipFill rotWithShape="1">
          <a:blip r:embed="rId3"/>
          <a:srcRect t="2548" b="5188"/>
          <a:stretch/>
        </p:blipFill>
        <p:spPr bwMode="auto">
          <a:xfrm>
            <a:off x="344335" y="2204864"/>
            <a:ext cx="8455329" cy="4420095"/>
          </a:xfrm>
          <a:prstGeom prst="rect">
            <a:avLst/>
          </a:prstGeom>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947ED75-1261-4993-88B0-6DEF0FA42EC2}"/>
              </a:ext>
            </a:extLst>
          </p:cNvPr>
          <p:cNvPicPr/>
          <p:nvPr/>
        </p:nvPicPr>
        <p:blipFill>
          <a:blip r:embed="rId4"/>
          <a:stretch>
            <a:fillRect/>
          </a:stretch>
        </p:blipFill>
        <p:spPr>
          <a:xfrm>
            <a:off x="6228184" y="1340768"/>
            <a:ext cx="2736304" cy="2663618"/>
          </a:xfrm>
          <a:prstGeom prst="rect">
            <a:avLst/>
          </a:prstGeom>
        </p:spPr>
      </p:pic>
    </p:spTree>
    <p:extLst>
      <p:ext uri="{BB962C8B-B14F-4D97-AF65-F5344CB8AC3E}">
        <p14:creationId xmlns:p14="http://schemas.microsoft.com/office/powerpoint/2010/main" val="112962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81C0E4D-7525-4C5A-8AE8-671B9502A646}"/>
              </a:ext>
            </a:extLst>
          </p:cNvPr>
          <p:cNvPicPr/>
          <p:nvPr/>
        </p:nvPicPr>
        <p:blipFill>
          <a:blip r:embed="rId3"/>
          <a:stretch>
            <a:fillRect/>
          </a:stretch>
        </p:blipFill>
        <p:spPr>
          <a:xfrm>
            <a:off x="1954165" y="700467"/>
            <a:ext cx="5235669" cy="6034449"/>
          </a:xfrm>
          <a:prstGeom prst="rect">
            <a:avLst/>
          </a:prstGeom>
        </p:spPr>
      </p:pic>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0"/>
            <a:ext cx="8229600" cy="700467"/>
          </a:xfrm>
        </p:spPr>
        <p:txBody>
          <a:bodyPr>
            <a:normAutofit/>
          </a:bodyPr>
          <a:lstStyle/>
          <a:p>
            <a:pPr algn="ctr"/>
            <a:r>
              <a:rPr lang="ru-RU" sz="4000" b="1" dirty="0">
                <a:latin typeface="HelveticaNeueCyr" panose="02000503040000020004" pitchFamily="50" charset="-52"/>
                <a:cs typeface="Times New Roman" panose="02020603050405020304" pitchFamily="18" charset="0"/>
              </a:rPr>
              <a:t>Логическая схема данных</a:t>
            </a:r>
          </a:p>
        </p:txBody>
      </p:sp>
    </p:spTree>
    <p:extLst>
      <p:ext uri="{BB962C8B-B14F-4D97-AF65-F5344CB8AC3E}">
        <p14:creationId xmlns:p14="http://schemas.microsoft.com/office/powerpoint/2010/main" val="66347915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5779</TotalTime>
  <Words>1170</Words>
  <Application>Microsoft Office PowerPoint</Application>
  <PresentationFormat>Экран (4:3)</PresentationFormat>
  <Paragraphs>113</Paragraphs>
  <Slides>13</Slides>
  <Notes>12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HelveticaNeueCyr</vt:lpstr>
      <vt:lpstr>Times New Roman</vt:lpstr>
      <vt:lpstr>Тема Office</vt:lpstr>
      <vt:lpstr>Министерство науки и высшего образования Российской Федерации Калужский филиал федерального государственного бюджетного  образовательного учреждения высшего образования «Московский государственный технический университет  имени Н.Э. Баумана» (национальный исследовательский университет) (КФ МГТУ им. Н.Э. Баумана)   Курсовая работа на тему:  Разработка web-сервиса для самозанятых “HandyMady”</vt:lpstr>
      <vt:lpstr>Цель работы</vt:lpstr>
      <vt:lpstr>Предметная область</vt:lpstr>
      <vt:lpstr>Предметная область</vt:lpstr>
      <vt:lpstr>Концептуальная схема данных</vt:lpstr>
      <vt:lpstr>Сценарии использования</vt:lpstr>
      <vt:lpstr>Разработка структуры программной системы</vt:lpstr>
      <vt:lpstr>Разработка структуры программной системы</vt:lpstr>
      <vt:lpstr>Логическая схема данных</vt:lpstr>
      <vt:lpstr>Разработка пользовательского интерфейса</vt:lpstr>
      <vt:lpstr>Технологические решения, поддерживающие эксплуатационный цикл программы</vt:lpstr>
      <vt:lpstr>Заключение</vt:lpstr>
      <vt:lpstr>Презентация PowerPoint</vt:lpstr>
    </vt:vector>
  </TitlesOfParts>
  <Company>Krokoz™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«Технико-экономическое обоснование совершенствования производства изделия «датчик фаз щелевой» на примере ОАО «Автоэлектроника»</dc:title>
  <dc:creator>Иришка</dc:creator>
  <cp:lastModifiedBy>Вадим Халмедов</cp:lastModifiedBy>
  <cp:revision>241</cp:revision>
  <cp:lastPrinted>2019-06-17T20:25:57Z</cp:lastPrinted>
  <dcterms:created xsi:type="dcterms:W3CDTF">2017-05-31T06:33:20Z</dcterms:created>
  <dcterms:modified xsi:type="dcterms:W3CDTF">2020-05-07T12:35:50Z</dcterms:modified>
</cp:coreProperties>
</file>