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16" r:id="rId1"/>
  </p:sldMasterIdLst>
  <p:notesMasterIdLst>
    <p:notesMasterId r:id="rId18"/>
  </p:notesMasterIdLst>
  <p:sldIdLst>
    <p:sldId id="256" r:id="rId2"/>
    <p:sldId id="282" r:id="rId3"/>
    <p:sldId id="348" r:id="rId4"/>
    <p:sldId id="351" r:id="rId5"/>
    <p:sldId id="358" r:id="rId6"/>
    <p:sldId id="359" r:id="rId7"/>
    <p:sldId id="356" r:id="rId8"/>
    <p:sldId id="360" r:id="rId9"/>
    <p:sldId id="361" r:id="rId10"/>
    <p:sldId id="353" r:id="rId11"/>
    <p:sldId id="354" r:id="rId12"/>
    <p:sldId id="362" r:id="rId13"/>
    <p:sldId id="363" r:id="rId14"/>
    <p:sldId id="364" r:id="rId15"/>
    <p:sldId id="343" r:id="rId16"/>
    <p:sldId id="340"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E88"/>
    <a:srgbClr val="2D5517"/>
    <a:srgbClr val="008080"/>
    <a:srgbClr val="23CD74"/>
    <a:srgbClr val="47F62A"/>
    <a:srgbClr val="6EA92D"/>
    <a:srgbClr val="EA6136"/>
    <a:srgbClr val="CAE8AA"/>
    <a:srgbClr val="30F0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Светлый стиль 1 - акцент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Средний стиль 1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2098" autoAdjust="0"/>
  </p:normalViewPr>
  <p:slideViewPr>
    <p:cSldViewPr>
      <p:cViewPr varScale="1">
        <p:scale>
          <a:sx n="82" d="100"/>
          <a:sy n="82" d="100"/>
        </p:scale>
        <p:origin x="246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99142-DD43-417C-9865-2A5FB7319ED2}" type="datetimeFigureOut">
              <a:rPr lang="ru-RU" smtClean="0"/>
              <a:t>29.05.2020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D0459-3E7A-4AA0-92AD-5790276D9AA0}" type="slidenum">
              <a:rPr lang="ru-RU" smtClean="0"/>
              <a:t>‹#›</a:t>
            </a:fld>
            <a:endParaRPr lang="ru-RU"/>
          </a:p>
        </p:txBody>
      </p:sp>
    </p:spTree>
    <p:extLst>
      <p:ext uri="{BB962C8B-B14F-4D97-AF65-F5344CB8AC3E}">
        <p14:creationId xmlns:p14="http://schemas.microsoft.com/office/powerpoint/2010/main" val="63896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Здравствуйте уважаемая комиссия. Я студент группы САПР.Б-81 хотел бы представить вам свою выпускной работы на тему «Разработка </a:t>
            </a:r>
            <a:r>
              <a:rPr lang="ru-RU" sz="1200" kern="1200" dirty="0" err="1">
                <a:solidFill>
                  <a:schemeClr val="tx1"/>
                </a:solidFill>
                <a:effectLst/>
                <a:latin typeface="+mn-lt"/>
                <a:ea typeface="+mn-ea"/>
                <a:cs typeface="+mn-cs"/>
              </a:rPr>
              <a:t>web</a:t>
            </a:r>
            <a:r>
              <a:rPr lang="ru-RU" sz="1200" kern="1200" dirty="0">
                <a:solidFill>
                  <a:schemeClr val="tx1"/>
                </a:solidFill>
                <a:effectLst/>
                <a:latin typeface="+mn-lt"/>
                <a:ea typeface="+mn-ea"/>
                <a:cs typeface="+mn-cs"/>
              </a:rPr>
              <a:t>-сервиса помощи самозанятым для реализации товаров и услуг»</a:t>
            </a:r>
          </a:p>
        </p:txBody>
      </p:sp>
      <p:sp>
        <p:nvSpPr>
          <p:cNvPr id="4" name="Номер слайда 3"/>
          <p:cNvSpPr>
            <a:spLocks noGrp="1"/>
          </p:cNvSpPr>
          <p:nvPr>
            <p:ph type="sldNum" sz="quarter" idx="5"/>
          </p:nvPr>
        </p:nvSpPr>
        <p:spPr/>
        <p:txBody>
          <a:bodyPr/>
          <a:lstStyle/>
          <a:p>
            <a:fld id="{012E973C-F56C-45DC-805B-9415DB1C7DD5}" type="slidenum">
              <a:rPr lang="ru-RU" smtClean="0"/>
              <a:t>1</a:t>
            </a:fld>
            <a:endParaRPr lang="ru-RU"/>
          </a:p>
        </p:txBody>
      </p:sp>
    </p:spTree>
    <p:extLst>
      <p:ext uri="{BB962C8B-B14F-4D97-AF65-F5344CB8AC3E}">
        <p14:creationId xmlns:p14="http://schemas.microsoft.com/office/powerpoint/2010/main" val="2823503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Исходя из концептуальной схемы данных можно создать логическую схему данных, которая представлена на листе 2.</a:t>
            </a:r>
          </a:p>
        </p:txBody>
      </p:sp>
      <p:sp>
        <p:nvSpPr>
          <p:cNvPr id="4" name="Номер слайда 3"/>
          <p:cNvSpPr>
            <a:spLocks noGrp="1"/>
          </p:cNvSpPr>
          <p:nvPr>
            <p:ph type="sldNum" sz="quarter" idx="5"/>
          </p:nvPr>
        </p:nvSpPr>
        <p:spPr/>
        <p:txBody>
          <a:bodyPr/>
          <a:lstStyle/>
          <a:p>
            <a:fld id="{8E5D0459-3E7A-4AA0-92AD-5790276D9AA0}" type="slidenum">
              <a:rPr lang="ru-RU" smtClean="0"/>
              <a:t>10</a:t>
            </a:fld>
            <a:endParaRPr lang="ru-RU"/>
          </a:p>
        </p:txBody>
      </p:sp>
    </p:spTree>
    <p:extLst>
      <p:ext uri="{BB962C8B-B14F-4D97-AF65-F5344CB8AC3E}">
        <p14:creationId xmlns:p14="http://schemas.microsoft.com/office/powerpoint/2010/main" val="157722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Для разработки пользовательского интерфейса были созданы следующие макеты на языках </a:t>
            </a:r>
            <a:r>
              <a:rPr lang="en-US" sz="1200" kern="1200" dirty="0">
                <a:solidFill>
                  <a:schemeClr val="tx1"/>
                </a:solidFill>
                <a:effectLst/>
                <a:latin typeface="+mn-lt"/>
                <a:ea typeface="+mn-ea"/>
                <a:cs typeface="+mn-cs"/>
              </a:rPr>
              <a:t>HTML </a:t>
            </a:r>
            <a:r>
              <a:rPr lang="ru-RU" sz="1200" kern="1200" dirty="0">
                <a:solidFill>
                  <a:schemeClr val="tx1"/>
                </a:solidFill>
                <a:effectLst/>
                <a:latin typeface="+mn-lt"/>
                <a:ea typeface="+mn-ea"/>
                <a:cs typeface="+mn-cs"/>
              </a:rPr>
              <a:t>и </a:t>
            </a:r>
            <a:r>
              <a:rPr lang="en-US" sz="1200" kern="1200" dirty="0">
                <a:solidFill>
                  <a:schemeClr val="tx1"/>
                </a:solidFill>
                <a:effectLst/>
                <a:latin typeface="+mn-lt"/>
                <a:ea typeface="+mn-ea"/>
                <a:cs typeface="+mn-cs"/>
              </a:rPr>
              <a:t>CSS</a:t>
            </a:r>
            <a:r>
              <a:rPr lang="ru-RU" sz="1200" kern="1200" dirty="0">
                <a:solidFill>
                  <a:schemeClr val="tx1"/>
                </a:solidFill>
                <a:effectLst/>
                <a:latin typeface="+mn-lt"/>
                <a:ea typeface="+mn-ea"/>
                <a:cs typeface="+mn-cs"/>
              </a:rPr>
              <a:t>:</a:t>
            </a:r>
          </a:p>
          <a:p>
            <a:pPr lvl="0"/>
            <a:r>
              <a:rPr lang="ru-RU" sz="1200" kern="1200" dirty="0">
                <a:solidFill>
                  <a:schemeClr val="tx1"/>
                </a:solidFill>
                <a:effectLst/>
                <a:latin typeface="+mn-lt"/>
                <a:ea typeface="+mn-ea"/>
                <a:cs typeface="+mn-cs"/>
              </a:rPr>
              <a:t>	-Главная страница</a:t>
            </a:r>
            <a:r>
              <a:rPr lang="en-US" sz="1200" kern="1200" dirty="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a:p>
            <a:pPr lvl="0"/>
            <a:r>
              <a:rPr lang="ru-RU" sz="1200" kern="1200" dirty="0">
                <a:solidFill>
                  <a:schemeClr val="tx1"/>
                </a:solidFill>
                <a:effectLst/>
                <a:latin typeface="+mn-lt"/>
                <a:ea typeface="+mn-ea"/>
                <a:cs typeface="+mn-cs"/>
              </a:rPr>
              <a:t>	-Форма регистрации</a:t>
            </a:r>
            <a:r>
              <a:rPr lang="en-US" sz="1200" kern="1200" dirty="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a:p>
            <a:pPr lvl="0"/>
            <a:r>
              <a:rPr lang="ru-RU" sz="1200" kern="1200" dirty="0">
                <a:solidFill>
                  <a:schemeClr val="tx1"/>
                </a:solidFill>
                <a:effectLst/>
                <a:latin typeface="+mn-lt"/>
                <a:ea typeface="+mn-ea"/>
                <a:cs typeface="+mn-cs"/>
              </a:rPr>
              <a:t>	-Форма для входа в аккаунт;</a:t>
            </a:r>
          </a:p>
          <a:p>
            <a:pPr lvl="0"/>
            <a:r>
              <a:rPr lang="ru-RU" sz="1200" kern="1200" dirty="0">
                <a:solidFill>
                  <a:schemeClr val="tx1"/>
                </a:solidFill>
                <a:effectLst/>
                <a:latin typeface="+mn-lt"/>
                <a:ea typeface="+mn-ea"/>
                <a:cs typeface="+mn-cs"/>
              </a:rPr>
              <a:t>	-Страница с товаром</a:t>
            </a:r>
            <a:r>
              <a:rPr lang="en-US" sz="1200" kern="1200" dirty="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a:p>
            <a:pPr lvl="0"/>
            <a:r>
              <a:rPr lang="ru-RU" sz="1200" kern="1200" dirty="0">
                <a:solidFill>
                  <a:schemeClr val="tx1"/>
                </a:solidFill>
                <a:effectLst/>
                <a:latin typeface="+mn-lt"/>
                <a:ea typeface="+mn-ea"/>
                <a:cs typeface="+mn-cs"/>
              </a:rPr>
              <a:t>	-Интерфейс корзины</a:t>
            </a:r>
            <a:r>
              <a:rPr lang="en-US" sz="1200" kern="1200" dirty="0">
                <a:solidFill>
                  <a:schemeClr val="tx1"/>
                </a:solidFill>
                <a:effectLst/>
                <a:latin typeface="+mn-lt"/>
                <a:ea typeface="+mn-ea"/>
                <a:cs typeface="+mn-cs"/>
              </a:rPr>
              <a:t>.</a:t>
            </a:r>
            <a:endParaRPr lang="ru-RU" sz="1200" kern="1200" dirty="0">
              <a:solidFill>
                <a:schemeClr val="tx1"/>
              </a:solidFill>
              <a:effectLst/>
              <a:latin typeface="+mn-lt"/>
              <a:ea typeface="+mn-ea"/>
              <a:cs typeface="+mn-cs"/>
            </a:endParaRPr>
          </a:p>
          <a:p>
            <a:pPr lvl="0"/>
            <a:r>
              <a:rPr lang="ru-RU" sz="1200" kern="1200" dirty="0">
                <a:solidFill>
                  <a:schemeClr val="tx1"/>
                </a:solidFill>
                <a:effectLst/>
                <a:latin typeface="+mn-lt"/>
                <a:ea typeface="+mn-ea"/>
                <a:cs typeface="+mn-cs"/>
              </a:rPr>
              <a:t>На 6-7 листах представлены макеты страницы с товаром и главной страницы</a:t>
            </a:r>
          </a:p>
        </p:txBody>
      </p:sp>
      <p:sp>
        <p:nvSpPr>
          <p:cNvPr id="4" name="Номер слайда 3"/>
          <p:cNvSpPr>
            <a:spLocks noGrp="1"/>
          </p:cNvSpPr>
          <p:nvPr>
            <p:ph type="sldNum" sz="quarter" idx="5"/>
          </p:nvPr>
        </p:nvSpPr>
        <p:spPr/>
        <p:txBody>
          <a:bodyPr/>
          <a:lstStyle/>
          <a:p>
            <a:fld id="{8E5D0459-3E7A-4AA0-92AD-5790276D9AA0}" type="slidenum">
              <a:rPr lang="ru-RU" smtClean="0"/>
              <a:t>11</a:t>
            </a:fld>
            <a:endParaRPr lang="ru-RU"/>
          </a:p>
        </p:txBody>
      </p:sp>
    </p:spTree>
    <p:extLst>
      <p:ext uri="{BB962C8B-B14F-4D97-AF65-F5344CB8AC3E}">
        <p14:creationId xmlns:p14="http://schemas.microsoft.com/office/powerpoint/2010/main" val="273522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 результате проектно-конструкторской части: </a:t>
            </a:r>
          </a:p>
          <a:p>
            <a:endParaRPr lang="ru-RU" sz="1200" kern="1200" dirty="0">
              <a:solidFill>
                <a:schemeClr val="tx1"/>
              </a:solidFill>
              <a:effectLst/>
              <a:latin typeface="+mn-lt"/>
              <a:ea typeface="+mn-ea"/>
              <a:cs typeface="+mn-cs"/>
            </a:endParaRPr>
          </a:p>
          <a:p>
            <a:pPr marL="0" indent="0">
              <a:buFontTx/>
              <a:buNone/>
            </a:pPr>
            <a:r>
              <a:rPr lang="ru-RU" sz="1200" dirty="0"/>
              <a:t>	-Разработана структура приложения </a:t>
            </a:r>
          </a:p>
          <a:p>
            <a:pPr marL="0" indent="0">
              <a:buFontTx/>
              <a:buNone/>
            </a:pPr>
            <a:r>
              <a:rPr lang="ru-RU" sz="1200" dirty="0"/>
              <a:t>	-Составлена логическая схема базы данных  </a:t>
            </a:r>
          </a:p>
          <a:p>
            <a:pPr marL="0" indent="0">
              <a:buFontTx/>
              <a:buNone/>
            </a:pPr>
            <a:r>
              <a:rPr lang="ru-RU" sz="1200" dirty="0"/>
              <a:t>	-Разработаны основные макеты пользовательского интерфейса.</a:t>
            </a:r>
          </a:p>
        </p:txBody>
      </p:sp>
      <p:sp>
        <p:nvSpPr>
          <p:cNvPr id="4" name="Номер слайда 3"/>
          <p:cNvSpPr>
            <a:spLocks noGrp="1"/>
          </p:cNvSpPr>
          <p:nvPr>
            <p:ph type="sldNum" sz="quarter" idx="5"/>
          </p:nvPr>
        </p:nvSpPr>
        <p:spPr/>
        <p:txBody>
          <a:bodyPr/>
          <a:lstStyle/>
          <a:p>
            <a:fld id="{8E5D0459-3E7A-4AA0-92AD-5790276D9AA0}" type="slidenum">
              <a:rPr lang="ru-RU" smtClean="0"/>
              <a:t>12</a:t>
            </a:fld>
            <a:endParaRPr lang="ru-RU"/>
          </a:p>
        </p:txBody>
      </p:sp>
    </p:spTree>
    <p:extLst>
      <p:ext uri="{BB962C8B-B14F-4D97-AF65-F5344CB8AC3E}">
        <p14:creationId xmlns:p14="http://schemas.microsoft.com/office/powerpoint/2010/main" val="417368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Для поддержки эксплуатационного цикла система разрабатывается с использованием инкрементальной модели разработки. Модель разделяет жизненный цикл на последовательность разных итераций, включая в себя все процессы разработки. Предполагается, что под конец каждой итерации будет выходить рабочая версия системы. На листе 5 представлены рисунки, которые описывают </a:t>
            </a:r>
            <a:r>
              <a:rPr lang="ru-RU" sz="1200" kern="1200">
                <a:solidFill>
                  <a:schemeClr val="tx1"/>
                </a:solidFill>
                <a:effectLst/>
                <a:latin typeface="+mn-lt"/>
                <a:ea typeface="+mn-ea"/>
                <a:cs typeface="+mn-cs"/>
              </a:rPr>
              <a:t>интерфейс сервера.</a:t>
            </a:r>
            <a:endParaRPr lang="ru-RU" sz="1200" kern="1200" dirty="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Достоинствами данной модели можно назвать:</a:t>
            </a:r>
          </a:p>
          <a:p>
            <a:pPr lvl="0"/>
            <a:r>
              <a:rPr lang="ru-RU" sz="1200" kern="1200" dirty="0">
                <a:solidFill>
                  <a:schemeClr val="tx1"/>
                </a:solidFill>
                <a:effectLst/>
                <a:latin typeface="+mn-lt"/>
                <a:ea typeface="+mn-ea"/>
                <a:cs typeface="+mn-cs"/>
              </a:rPr>
              <a:t>	-Уменьшение серьёзных рисков на ранних стадиях разработки, что может привести к минимизации затрат;</a:t>
            </a:r>
          </a:p>
          <a:p>
            <a:pPr lvl="0"/>
            <a:r>
              <a:rPr lang="ru-RU" sz="1200" kern="1200" dirty="0">
                <a:solidFill>
                  <a:schemeClr val="tx1"/>
                </a:solidFill>
                <a:effectLst/>
                <a:latin typeface="+mn-lt"/>
                <a:ea typeface="+mn-ea"/>
                <a:cs typeface="+mn-cs"/>
              </a:rPr>
              <a:t>	-Возможно увеличение усилий во время разработки определенного функционала проекта;</a:t>
            </a:r>
          </a:p>
          <a:p>
            <a:pPr lvl="0"/>
            <a:r>
              <a:rPr lang="ru-RU" sz="1200" kern="1200" dirty="0">
                <a:solidFill>
                  <a:schemeClr val="tx1"/>
                </a:solidFill>
                <a:effectLst/>
                <a:latin typeface="+mn-lt"/>
                <a:ea typeface="+mn-ea"/>
                <a:cs typeface="+mn-cs"/>
              </a:rPr>
              <a:t>	-Непрерывное тестирование, которое позволяет оценить успешность проекта;</a:t>
            </a:r>
          </a:p>
          <a:p>
            <a:pPr lvl="0"/>
            <a:r>
              <a:rPr lang="ru-RU" sz="1200" kern="1200" dirty="0">
                <a:solidFill>
                  <a:schemeClr val="tx1"/>
                </a:solidFill>
                <a:effectLst/>
                <a:latin typeface="+mn-lt"/>
                <a:ea typeface="+mn-ea"/>
                <a:cs typeface="+mn-cs"/>
              </a:rPr>
              <a:t>	-Возможность обнаружения конфликтов на ранней стадии разработки проекта;</a:t>
            </a:r>
          </a:p>
          <a:p>
            <a:pPr lvl="0"/>
            <a:r>
              <a:rPr lang="ru-RU" sz="1200" kern="1200" dirty="0">
                <a:solidFill>
                  <a:schemeClr val="tx1"/>
                </a:solidFill>
                <a:effectLst/>
                <a:latin typeface="+mn-lt"/>
                <a:ea typeface="+mn-ea"/>
                <a:cs typeface="+mn-cs"/>
              </a:rPr>
              <a:t>	-Равномерная нагрузка разработчиков проекта;</a:t>
            </a:r>
          </a:p>
          <a:p>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8E5D0459-3E7A-4AA0-92AD-5790276D9AA0}" type="slidenum">
              <a:rPr lang="ru-RU" smtClean="0"/>
              <a:t>13</a:t>
            </a:fld>
            <a:endParaRPr lang="ru-RU"/>
          </a:p>
        </p:txBody>
      </p:sp>
    </p:spTree>
    <p:extLst>
      <p:ext uri="{BB962C8B-B14F-4D97-AF65-F5344CB8AC3E}">
        <p14:creationId xmlns:p14="http://schemas.microsoft.com/office/powerpoint/2010/main" val="400753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 результате проектно-конструкторской части: </a:t>
            </a:r>
          </a:p>
          <a:p>
            <a:endParaRPr lang="ru-RU" sz="1200" kern="1200" dirty="0">
              <a:solidFill>
                <a:schemeClr val="tx1"/>
              </a:solidFill>
              <a:effectLst/>
              <a:latin typeface="+mn-lt"/>
              <a:ea typeface="+mn-ea"/>
              <a:cs typeface="+mn-cs"/>
            </a:endParaRPr>
          </a:p>
          <a:p>
            <a:pPr marL="0" indent="0">
              <a:buFontTx/>
              <a:buNone/>
            </a:pPr>
            <a:r>
              <a:rPr lang="ru-RU" sz="1200" dirty="0"/>
              <a:t>	- Были определены технологические решения, поддерживающие эксплуатационный цикл программы </a:t>
            </a:r>
          </a:p>
          <a:p>
            <a:pPr marL="0" indent="0">
              <a:buFontTx/>
              <a:buNone/>
            </a:pPr>
            <a:r>
              <a:rPr lang="ru-RU" sz="1200" dirty="0"/>
              <a:t>	- Было разработано приложение</a:t>
            </a:r>
          </a:p>
        </p:txBody>
      </p:sp>
      <p:sp>
        <p:nvSpPr>
          <p:cNvPr id="4" name="Номер слайда 3"/>
          <p:cNvSpPr>
            <a:spLocks noGrp="1"/>
          </p:cNvSpPr>
          <p:nvPr>
            <p:ph type="sldNum" sz="quarter" idx="5"/>
          </p:nvPr>
        </p:nvSpPr>
        <p:spPr/>
        <p:txBody>
          <a:bodyPr/>
          <a:lstStyle/>
          <a:p>
            <a:fld id="{8E5D0459-3E7A-4AA0-92AD-5790276D9AA0}" type="slidenum">
              <a:rPr lang="ru-RU" smtClean="0"/>
              <a:t>14</a:t>
            </a:fld>
            <a:endParaRPr lang="ru-RU"/>
          </a:p>
        </p:txBody>
      </p:sp>
    </p:spTree>
    <p:extLst>
      <p:ext uri="{BB962C8B-B14F-4D97-AF65-F5344CB8AC3E}">
        <p14:creationId xmlns:p14="http://schemas.microsoft.com/office/powerpoint/2010/main" val="1220398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 ходе выполнения данной выпускной квалификационной работы была проанализированная выбранная предметная область, выделены основные сущности системы, разработана концептуальная схема данных, выбран инструментарий для реализации функционала веб-приложения, а также выведены UML-диаграммы сценариев.</a:t>
            </a:r>
          </a:p>
          <a:p>
            <a:r>
              <a:rPr lang="ru-RU" sz="1200" kern="1200" dirty="0">
                <a:solidFill>
                  <a:schemeClr val="tx1"/>
                </a:solidFill>
                <a:effectLst/>
                <a:latin typeface="+mn-lt"/>
                <a:ea typeface="+mn-ea"/>
                <a:cs typeface="+mn-cs"/>
              </a:rPr>
              <a:t>Была реализована базовая часть веб-приложения, в которой была заложена функциональность для ее дальнейшего расширения. В ходе реализации веб-приложения были получены практические навыки работы с C# и ASP.NET </a:t>
            </a:r>
            <a:r>
              <a:rPr lang="ru-RU" sz="1200" kern="1200" dirty="0" err="1">
                <a:solidFill>
                  <a:schemeClr val="tx1"/>
                </a:solidFill>
                <a:effectLst/>
                <a:latin typeface="+mn-lt"/>
                <a:ea typeface="+mn-ea"/>
                <a:cs typeface="+mn-cs"/>
              </a:rPr>
              <a:t>Core</a:t>
            </a:r>
            <a:r>
              <a:rPr lang="ru-RU" sz="1200" kern="1200" dirty="0">
                <a:solidFill>
                  <a:schemeClr val="tx1"/>
                </a:solidFill>
                <a:effectLst/>
                <a:latin typeface="+mn-lt"/>
                <a:ea typeface="+mn-ea"/>
                <a:cs typeface="+mn-cs"/>
              </a:rPr>
              <a:t>.</a:t>
            </a:r>
          </a:p>
          <a:p>
            <a:r>
              <a:rPr lang="ru-RU" sz="1200" kern="1200" dirty="0">
                <a:solidFill>
                  <a:schemeClr val="tx1"/>
                </a:solidFill>
                <a:effectLst/>
                <a:latin typeface="+mn-lt"/>
                <a:ea typeface="+mn-ea"/>
                <a:cs typeface="+mn-cs"/>
              </a:rPr>
              <a:t>Таким образом цель курсовой работы достигнута, а все поставленные задачи выполнены. </a:t>
            </a:r>
          </a:p>
          <a:p>
            <a:endParaRPr lang="ru-RU" dirty="0"/>
          </a:p>
        </p:txBody>
      </p:sp>
      <p:sp>
        <p:nvSpPr>
          <p:cNvPr id="4" name="Номер слайда 3"/>
          <p:cNvSpPr>
            <a:spLocks noGrp="1"/>
          </p:cNvSpPr>
          <p:nvPr>
            <p:ph type="sldNum" sz="quarter" idx="5"/>
          </p:nvPr>
        </p:nvSpPr>
        <p:spPr/>
        <p:txBody>
          <a:bodyPr/>
          <a:lstStyle/>
          <a:p>
            <a:fld id="{8E5D0459-3E7A-4AA0-92AD-5790276D9AA0}" type="slidenum">
              <a:rPr lang="ru-RU" smtClean="0"/>
              <a:t>15</a:t>
            </a:fld>
            <a:endParaRPr lang="ru-RU"/>
          </a:p>
        </p:txBody>
      </p:sp>
    </p:spTree>
    <p:extLst>
      <p:ext uri="{BB962C8B-B14F-4D97-AF65-F5344CB8AC3E}">
        <p14:creationId xmlns:p14="http://schemas.microsoft.com/office/powerpoint/2010/main" val="2589449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Спасибо за внимание!</a:t>
            </a:r>
          </a:p>
        </p:txBody>
      </p:sp>
      <p:sp>
        <p:nvSpPr>
          <p:cNvPr id="4" name="Номер слайда 3"/>
          <p:cNvSpPr>
            <a:spLocks noGrp="1"/>
          </p:cNvSpPr>
          <p:nvPr>
            <p:ph type="sldNum" sz="quarter" idx="5"/>
          </p:nvPr>
        </p:nvSpPr>
        <p:spPr/>
        <p:txBody>
          <a:bodyPr/>
          <a:lstStyle/>
          <a:p>
            <a:fld id="{8E5D0459-3E7A-4AA0-92AD-5790276D9AA0}" type="slidenum">
              <a:rPr lang="ru-RU" smtClean="0"/>
              <a:t>16</a:t>
            </a:fld>
            <a:endParaRPr lang="ru-RU"/>
          </a:p>
        </p:txBody>
      </p:sp>
    </p:spTree>
    <p:extLst>
      <p:ext uri="{BB962C8B-B14F-4D97-AF65-F5344CB8AC3E}">
        <p14:creationId xmlns:p14="http://schemas.microsoft.com/office/powerpoint/2010/main" val="284677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Целью написания данной курсовой работы является разработка </a:t>
            </a:r>
            <a:r>
              <a:rPr lang="ru-RU" sz="1200" kern="1200" dirty="0" err="1">
                <a:solidFill>
                  <a:schemeClr val="tx1"/>
                </a:solidFill>
                <a:effectLst/>
                <a:latin typeface="+mn-lt"/>
                <a:ea typeface="+mn-ea"/>
                <a:cs typeface="+mn-cs"/>
              </a:rPr>
              <a:t>web</a:t>
            </a:r>
            <a:r>
              <a:rPr lang="ru-RU" sz="1200" kern="1200" dirty="0">
                <a:solidFill>
                  <a:schemeClr val="tx1"/>
                </a:solidFill>
                <a:effectLst/>
                <a:latin typeface="+mn-lt"/>
                <a:ea typeface="+mn-ea"/>
                <a:cs typeface="+mn-cs"/>
              </a:rPr>
              <a:t>-сервис для самозанятых “</a:t>
            </a:r>
            <a:r>
              <a:rPr lang="ru-RU" sz="1200" kern="1200" dirty="0" err="1">
                <a:solidFill>
                  <a:schemeClr val="tx1"/>
                </a:solidFill>
                <a:effectLst/>
                <a:latin typeface="+mn-lt"/>
                <a:ea typeface="+mn-ea"/>
                <a:cs typeface="+mn-cs"/>
              </a:rPr>
              <a:t>HandyMady</a:t>
            </a:r>
            <a:r>
              <a:rPr lang="ru-RU" sz="1200" kern="1200" dirty="0">
                <a:solidFill>
                  <a:schemeClr val="tx1"/>
                </a:solidFill>
                <a:effectLst/>
                <a:latin typeface="+mn-lt"/>
                <a:ea typeface="+mn-ea"/>
                <a:cs typeface="+mn-cs"/>
              </a:rPr>
              <a:t>”, для облегчения рабочего процесса самозанятых лиц, в реализации товаров и услуг.</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Самозанятость — это вознаграждения за труд или услугу напрямую от заказчиков. Самозанятыми являются лица, не имеющие работодателя, также не имеющие наемных работников, то есть это люди, которые получают прибыл напрямую от своей трудовой деятельности.</a:t>
            </a:r>
          </a:p>
          <a:p>
            <a:r>
              <a:rPr lang="ru-RU" sz="1200" kern="1200" dirty="0">
                <a:solidFill>
                  <a:schemeClr val="tx1"/>
                </a:solidFill>
                <a:effectLst/>
                <a:latin typeface="+mn-lt"/>
                <a:ea typeface="+mn-ea"/>
                <a:cs typeface="+mn-cs"/>
              </a:rPr>
              <a:t>	Осуществлять свою рабочую деятельность самозанятые лица могут с помощью следующих интернет площадок:</a:t>
            </a:r>
          </a:p>
          <a:p>
            <a:pPr lvl="0"/>
            <a:r>
              <a:rPr lang="ru-RU" sz="1200" kern="1200" dirty="0">
                <a:solidFill>
                  <a:schemeClr val="tx1"/>
                </a:solidFill>
                <a:effectLst/>
                <a:latin typeface="+mn-lt"/>
                <a:ea typeface="+mn-ea"/>
                <a:cs typeface="+mn-cs"/>
              </a:rPr>
              <a:t>	Социальные сети — это платформа онлайн, предназначенная для общения. На базе социальных сетей самозанятое лицо создает сообщество с целью продвижения товара и его дальнейшего сбыта. Самозанятое лицо, продавец, ведет каталоги, добавляя новый товар в наличие, ведет переписки с потенциальными покупателями, работает над продвижением своего товара. Оплата в социальных сетях чаще всего производится посредством онлайн переводов при помощи сторонних приложений банков. Это существенно затрудняет ведение финансовой отчетности и порождает проблему мошенничества.</a:t>
            </a:r>
          </a:p>
          <a:p>
            <a:pPr lvl="0"/>
            <a:r>
              <a:rPr lang="ru-RU" sz="1200" kern="1200" dirty="0">
                <a:solidFill>
                  <a:schemeClr val="tx1"/>
                </a:solidFill>
                <a:effectLst/>
                <a:latin typeface="+mn-lt"/>
                <a:ea typeface="+mn-ea"/>
                <a:cs typeface="+mn-cs"/>
              </a:rPr>
              <a:t>	Интернет-магазин — это сайт, для торговли различными товарами в интернете.  Магазины позволяют пользователям сформировать заказ на покупку онлайн. В интернет-магазинах оплата осуществляется при помощи посредников.</a:t>
            </a:r>
          </a:p>
          <a:p>
            <a:r>
              <a:rPr lang="ru-RU" sz="1200" kern="1200" dirty="0">
                <a:solidFill>
                  <a:schemeClr val="tx1"/>
                </a:solidFill>
                <a:effectLst/>
                <a:latin typeface="+mn-lt"/>
                <a:ea typeface="+mn-ea"/>
                <a:cs typeface="+mn-cs"/>
              </a:rPr>
              <a:t>	Необходимо разработать интернет-магазин, реализующий товары и услуги самозанятых. Система должна обеспечить удобный интерфейс продавцам для создания своего магазина с возможностью добавления товара в каталог и ведение акций, в то время как пользователь получит удобный интерфейс поиска товаров по категориям.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Для достижения поставленной цели</a:t>
            </a:r>
            <a:r>
              <a:rPr lang="en-US" sz="1200" kern="120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задачи были разбиты на три части:</a:t>
            </a:r>
          </a:p>
          <a:p>
            <a:r>
              <a:rPr lang="ru-RU" sz="1200" kern="1200" dirty="0">
                <a:solidFill>
                  <a:schemeClr val="tx1"/>
                </a:solidFill>
                <a:effectLst/>
                <a:latin typeface="+mn-lt"/>
                <a:ea typeface="+mn-ea"/>
                <a:cs typeface="+mn-cs"/>
              </a:rPr>
              <a:t>	научно-исследовательскую часть, где был произведен анализ предметной области, разработана концептуальная схема данных, изучены пользовательские сценарии и составлен перечень задач</a:t>
            </a:r>
          </a:p>
          <a:p>
            <a:r>
              <a:rPr lang="ru-RU" sz="1200" kern="1200" dirty="0">
                <a:solidFill>
                  <a:schemeClr val="tx1"/>
                </a:solidFill>
                <a:effectLst/>
                <a:latin typeface="+mn-lt"/>
                <a:ea typeface="+mn-ea"/>
                <a:cs typeface="+mn-cs"/>
              </a:rPr>
              <a:t>	проектно-конструкторскую часть, где была разработана структура приложения, логическая схема базы данных, пользовательский интерфейс и архитектура системы.</a:t>
            </a:r>
          </a:p>
          <a:p>
            <a:r>
              <a:rPr lang="ru-RU" sz="1200" kern="1200" dirty="0">
                <a:solidFill>
                  <a:schemeClr val="tx1"/>
                </a:solidFill>
                <a:effectLst/>
                <a:latin typeface="+mn-lt"/>
                <a:ea typeface="+mn-ea"/>
                <a:cs typeface="+mn-cs"/>
              </a:rPr>
              <a:t>	проектно-технологическую часть, где были определены </a:t>
            </a:r>
            <a:r>
              <a:rPr lang="ru-RU" sz="1200" dirty="0"/>
              <a:t>технологические решения, поддерживающие эксплуатационный цикл программы и разработано приложение.</a:t>
            </a:r>
            <a:endParaRPr lang="ru-RU" sz="1200" kern="1200" dirty="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7D6A1C4-F79D-491E-977C-31F153F4B211}" type="slidenum">
              <a:rPr lang="ru-RU" smtClean="0"/>
              <a:pPr/>
              <a:t>2</a:t>
            </a:fld>
            <a:endParaRPr lang="ru-RU"/>
          </a:p>
        </p:txBody>
      </p:sp>
    </p:spTree>
    <p:extLst>
      <p:ext uri="{BB962C8B-B14F-4D97-AF65-F5344CB8AC3E}">
        <p14:creationId xmlns:p14="http://schemas.microsoft.com/office/powerpoint/2010/main" val="201173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На основании представленной информации в предметной области можно составить концептуальную схему данных предметной области, представленную на листе 1.</a:t>
            </a:r>
          </a:p>
        </p:txBody>
      </p:sp>
      <p:sp>
        <p:nvSpPr>
          <p:cNvPr id="4" name="Номер слайда 3"/>
          <p:cNvSpPr>
            <a:spLocks noGrp="1"/>
          </p:cNvSpPr>
          <p:nvPr>
            <p:ph type="sldNum" sz="quarter" idx="5"/>
          </p:nvPr>
        </p:nvSpPr>
        <p:spPr/>
        <p:txBody>
          <a:bodyPr/>
          <a:lstStyle/>
          <a:p>
            <a:fld id="{8E5D0459-3E7A-4AA0-92AD-5790276D9AA0}" type="slidenum">
              <a:rPr lang="ru-RU" smtClean="0"/>
              <a:t>3</a:t>
            </a:fld>
            <a:endParaRPr lang="ru-RU"/>
          </a:p>
        </p:txBody>
      </p:sp>
    </p:spTree>
    <p:extLst>
      <p:ext uri="{BB962C8B-B14F-4D97-AF65-F5344CB8AC3E}">
        <p14:creationId xmlns:p14="http://schemas.microsoft.com/office/powerpoint/2010/main" val="688091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При изучении пользовательских сценариев были выделены две </a:t>
            </a:r>
            <a:r>
              <a:rPr lang="en-US" sz="1200" kern="1200" dirty="0">
                <a:solidFill>
                  <a:schemeClr val="tx1"/>
                </a:solidFill>
                <a:effectLst/>
                <a:latin typeface="+mn-lt"/>
                <a:ea typeface="+mn-ea"/>
                <a:cs typeface="+mn-cs"/>
              </a:rPr>
              <a:t>UML </a:t>
            </a:r>
            <a:r>
              <a:rPr lang="ru-RU" sz="1200" kern="1200" dirty="0">
                <a:solidFill>
                  <a:schemeClr val="tx1"/>
                </a:solidFill>
                <a:effectLst/>
                <a:latin typeface="+mn-lt"/>
                <a:ea typeface="+mn-ea"/>
                <a:cs typeface="+mn-cs"/>
              </a:rPr>
              <a:t>диаграммы, которые представлены на листе 4.</a:t>
            </a:r>
          </a:p>
          <a:p>
            <a:r>
              <a:rPr lang="ru-RU" sz="1200" kern="1200" dirty="0">
                <a:solidFill>
                  <a:schemeClr val="tx1"/>
                </a:solidFill>
                <a:effectLst/>
                <a:latin typeface="+mn-lt"/>
                <a:ea typeface="+mn-ea"/>
                <a:cs typeface="+mn-cs"/>
              </a:rPr>
              <a:t>	На данном слайде представлена </a:t>
            </a:r>
            <a:r>
              <a:rPr lang="en-US" sz="1200" kern="1200" dirty="0">
                <a:solidFill>
                  <a:schemeClr val="tx1"/>
                </a:solidFill>
                <a:effectLst/>
                <a:latin typeface="+mn-lt"/>
                <a:ea typeface="+mn-ea"/>
                <a:cs typeface="+mn-cs"/>
              </a:rPr>
              <a:t>UML </a:t>
            </a:r>
            <a:r>
              <a:rPr lang="ru-RU" sz="1200" kern="1200" dirty="0">
                <a:solidFill>
                  <a:schemeClr val="tx1"/>
                </a:solidFill>
                <a:effectLst/>
                <a:latin typeface="+mn-lt"/>
                <a:ea typeface="+mn-ea"/>
                <a:cs typeface="+mn-cs"/>
              </a:rPr>
              <a:t>диаграмма, описывающая основные сценарии для покупателя. Также стоит заметить, что продавцы имеют такой же функционал действий что и покупатель.</a:t>
            </a:r>
          </a:p>
        </p:txBody>
      </p:sp>
      <p:sp>
        <p:nvSpPr>
          <p:cNvPr id="4" name="Номер слайда 3"/>
          <p:cNvSpPr>
            <a:spLocks noGrp="1"/>
          </p:cNvSpPr>
          <p:nvPr>
            <p:ph type="sldNum" sz="quarter" idx="5"/>
          </p:nvPr>
        </p:nvSpPr>
        <p:spPr/>
        <p:txBody>
          <a:bodyPr/>
          <a:lstStyle/>
          <a:p>
            <a:fld id="{8E5D0459-3E7A-4AA0-92AD-5790276D9AA0}" type="slidenum">
              <a:rPr lang="ru-RU" smtClean="0"/>
              <a:t>4</a:t>
            </a:fld>
            <a:endParaRPr lang="ru-RU"/>
          </a:p>
        </p:txBody>
      </p:sp>
    </p:spTree>
    <p:extLst>
      <p:ext uri="{BB962C8B-B14F-4D97-AF65-F5344CB8AC3E}">
        <p14:creationId xmlns:p14="http://schemas.microsoft.com/office/powerpoint/2010/main" val="127369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	На данном слайде представлена </a:t>
            </a:r>
            <a:r>
              <a:rPr lang="en-US" sz="1200" kern="1200" dirty="0">
                <a:solidFill>
                  <a:schemeClr val="tx1"/>
                </a:solidFill>
                <a:effectLst/>
                <a:latin typeface="+mn-lt"/>
                <a:ea typeface="+mn-ea"/>
                <a:cs typeface="+mn-cs"/>
              </a:rPr>
              <a:t>UML </a:t>
            </a:r>
            <a:r>
              <a:rPr lang="ru-RU" sz="1200" kern="1200" dirty="0">
                <a:solidFill>
                  <a:schemeClr val="tx1"/>
                </a:solidFill>
                <a:effectLst/>
                <a:latin typeface="+mn-lt"/>
                <a:ea typeface="+mn-ea"/>
                <a:cs typeface="+mn-cs"/>
              </a:rPr>
              <a:t>диаграмма, описывающая основные сценарии для продавца. Можно сделать вывод, что если человек стал продавцом создав магазин, его основные пользовательские сценарии значительно расширяются системой ведения магазинов. </a:t>
            </a:r>
          </a:p>
        </p:txBody>
      </p:sp>
      <p:sp>
        <p:nvSpPr>
          <p:cNvPr id="4" name="Номер слайда 3"/>
          <p:cNvSpPr>
            <a:spLocks noGrp="1"/>
          </p:cNvSpPr>
          <p:nvPr>
            <p:ph type="sldNum" sz="quarter" idx="5"/>
          </p:nvPr>
        </p:nvSpPr>
        <p:spPr/>
        <p:txBody>
          <a:bodyPr/>
          <a:lstStyle/>
          <a:p>
            <a:fld id="{8E5D0459-3E7A-4AA0-92AD-5790276D9AA0}" type="slidenum">
              <a:rPr lang="ru-RU" smtClean="0"/>
              <a:t>5</a:t>
            </a:fld>
            <a:endParaRPr lang="ru-RU"/>
          </a:p>
        </p:txBody>
      </p:sp>
    </p:spTree>
    <p:extLst>
      <p:ext uri="{BB962C8B-B14F-4D97-AF65-F5344CB8AC3E}">
        <p14:creationId xmlns:p14="http://schemas.microsoft.com/office/powerpoint/2010/main" val="1575816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	Задача проектирования такой системы может быть решена при помощи следующих средств разработки: средством реализации пользовательских интерфейсов должно быть реализовано на языках HTML и CSS, системы управления базами данных </a:t>
            </a:r>
            <a:r>
              <a:rPr lang="ru-RU" sz="1200" kern="1200" dirty="0" err="1">
                <a:solidFill>
                  <a:schemeClr val="tx1"/>
                </a:solidFill>
                <a:effectLst/>
                <a:latin typeface="+mn-lt"/>
                <a:ea typeface="+mn-ea"/>
                <a:cs typeface="+mn-cs"/>
              </a:rPr>
              <a:t>PostgreSQL</a:t>
            </a:r>
            <a:r>
              <a:rPr lang="ru-RU" sz="1200" kern="1200" dirty="0">
                <a:solidFill>
                  <a:schemeClr val="tx1"/>
                </a:solidFill>
                <a:effectLst/>
                <a:latin typeface="+mn-lt"/>
                <a:ea typeface="+mn-ea"/>
                <a:cs typeface="+mn-cs"/>
              </a:rPr>
              <a:t>, Исходные коды должны быть реализованы на языке </a:t>
            </a:r>
            <a:r>
              <a:rPr lang="en-US" sz="1200" kern="1200" dirty="0">
                <a:solidFill>
                  <a:schemeClr val="tx1"/>
                </a:solidFill>
                <a:effectLst/>
                <a:latin typeface="+mn-lt"/>
                <a:ea typeface="+mn-ea"/>
                <a:cs typeface="+mn-cs"/>
              </a:rPr>
              <a:t>C</a:t>
            </a:r>
            <a:r>
              <a:rPr lang="ru-RU" sz="1200" kern="1200" dirty="0">
                <a:solidFill>
                  <a:schemeClr val="tx1"/>
                </a:solidFill>
                <a:effectLst/>
                <a:latin typeface="+mn-lt"/>
                <a:ea typeface="+mn-ea"/>
                <a:cs typeface="+mn-cs"/>
              </a:rPr>
              <a:t># посредством свободно-распространяемого кросс-платформенного фреймворка </a:t>
            </a:r>
            <a:r>
              <a:rPr lang="en-US" sz="1200" kern="1200" dirty="0">
                <a:solidFill>
                  <a:schemeClr val="tx1"/>
                </a:solidFill>
                <a:effectLst/>
                <a:latin typeface="+mn-lt"/>
                <a:ea typeface="+mn-ea"/>
                <a:cs typeface="+mn-cs"/>
              </a:rPr>
              <a:t>ASP</a:t>
            </a:r>
            <a:r>
              <a:rPr lang="ru-RU"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NET Core</a:t>
            </a:r>
            <a:r>
              <a:rPr lang="ru-RU" sz="1200" kern="1200" dirty="0">
                <a:solidFill>
                  <a:schemeClr val="tx1"/>
                </a:solidFill>
                <a:effectLst/>
                <a:latin typeface="+mn-lt"/>
                <a:ea typeface="+mn-ea"/>
                <a:cs typeface="+mn-cs"/>
              </a:rPr>
              <a:t>.</a:t>
            </a:r>
          </a:p>
          <a:p>
            <a:r>
              <a:rPr lang="ru-RU" sz="1200" kern="1200" dirty="0">
                <a:solidFill>
                  <a:schemeClr val="tx1"/>
                </a:solidFill>
                <a:effectLst/>
                <a:latin typeface="+mn-lt"/>
                <a:ea typeface="+mn-ea"/>
                <a:cs typeface="+mn-cs"/>
              </a:rPr>
              <a:t>	Структурное проектирование системы осуществляется с помощью составления концептуальной и логической моделей хранимых данных. </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	Перечень реализуемых функций:</a:t>
            </a:r>
          </a:p>
          <a:p>
            <a:pPr lvl="0"/>
            <a:r>
              <a:rPr lang="ru-RU" dirty="0">
                <a:effectLst/>
              </a:rPr>
              <a:t>	-Возможность создавать свои магазины</a:t>
            </a:r>
          </a:p>
          <a:p>
            <a:pPr lvl="0"/>
            <a:r>
              <a:rPr lang="ru-RU" dirty="0">
                <a:effectLst/>
              </a:rPr>
              <a:t>	-Функция ведения товаров</a:t>
            </a:r>
          </a:p>
          <a:p>
            <a:pPr lvl="0"/>
            <a:r>
              <a:rPr lang="ru-RU" dirty="0">
                <a:effectLst/>
              </a:rPr>
              <a:t>	-Реализация поиска товаров по названию.</a:t>
            </a:r>
          </a:p>
          <a:p>
            <a:pPr lvl="0"/>
            <a:r>
              <a:rPr lang="ru-RU" dirty="0">
                <a:effectLst/>
              </a:rPr>
              <a:t>	-Система рейтинга, базирующаяся на оценках пользователей.</a:t>
            </a:r>
          </a:p>
        </p:txBody>
      </p:sp>
      <p:sp>
        <p:nvSpPr>
          <p:cNvPr id="4" name="Номер слайда 3"/>
          <p:cNvSpPr>
            <a:spLocks noGrp="1"/>
          </p:cNvSpPr>
          <p:nvPr>
            <p:ph type="sldNum" sz="quarter" idx="5"/>
          </p:nvPr>
        </p:nvSpPr>
        <p:spPr/>
        <p:txBody>
          <a:bodyPr/>
          <a:lstStyle/>
          <a:p>
            <a:fld id="{8E5D0459-3E7A-4AA0-92AD-5790276D9AA0}" type="slidenum">
              <a:rPr lang="ru-RU" smtClean="0"/>
              <a:t>6</a:t>
            </a:fld>
            <a:endParaRPr lang="ru-RU"/>
          </a:p>
        </p:txBody>
      </p:sp>
    </p:spTree>
    <p:extLst>
      <p:ext uri="{BB962C8B-B14F-4D97-AF65-F5344CB8AC3E}">
        <p14:creationId xmlns:p14="http://schemas.microsoft.com/office/powerpoint/2010/main" val="221600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В результате научно-исследовательской части: </a:t>
            </a:r>
          </a:p>
          <a:p>
            <a:pPr lvl="0"/>
            <a:r>
              <a:rPr lang="ru-RU" sz="1200" kern="1200" dirty="0">
                <a:solidFill>
                  <a:schemeClr val="tx1"/>
                </a:solidFill>
                <a:effectLst/>
                <a:latin typeface="+mn-lt"/>
                <a:ea typeface="+mn-ea"/>
                <a:cs typeface="+mn-cs"/>
              </a:rPr>
              <a:t>	-Была проанализирована предметная область</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	-Была разработана </a:t>
            </a:r>
            <a:r>
              <a:rPr lang="ru-RU" sz="1200" dirty="0"/>
              <a:t>концептуальная схема данных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	-Были изучены пользовательские сценарии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	-И был составлен перечень задач</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Также было составлено техническое задание и выбраны инструменты для разработки.</a:t>
            </a:r>
            <a:endParaRPr lang="ru-RU" sz="1200" dirty="0"/>
          </a:p>
        </p:txBody>
      </p:sp>
      <p:sp>
        <p:nvSpPr>
          <p:cNvPr id="4" name="Номер слайда 3"/>
          <p:cNvSpPr>
            <a:spLocks noGrp="1"/>
          </p:cNvSpPr>
          <p:nvPr>
            <p:ph type="sldNum" sz="quarter" idx="5"/>
          </p:nvPr>
        </p:nvSpPr>
        <p:spPr/>
        <p:txBody>
          <a:bodyPr/>
          <a:lstStyle/>
          <a:p>
            <a:fld id="{8E5D0459-3E7A-4AA0-92AD-5790276D9AA0}" type="slidenum">
              <a:rPr lang="ru-RU" smtClean="0"/>
              <a:t>7</a:t>
            </a:fld>
            <a:endParaRPr lang="ru-RU"/>
          </a:p>
        </p:txBody>
      </p:sp>
    </p:spTree>
    <p:extLst>
      <p:ext uri="{BB962C8B-B14F-4D97-AF65-F5344CB8AC3E}">
        <p14:creationId xmlns:p14="http://schemas.microsoft.com/office/powerpoint/2010/main" val="376605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Приложение представляет собой клиент-серверное приложение структура которого изображена на данном слайде. </a:t>
            </a:r>
          </a:p>
        </p:txBody>
      </p:sp>
      <p:sp>
        <p:nvSpPr>
          <p:cNvPr id="4" name="Номер слайда 3"/>
          <p:cNvSpPr>
            <a:spLocks noGrp="1"/>
          </p:cNvSpPr>
          <p:nvPr>
            <p:ph type="sldNum" sz="quarter" idx="5"/>
          </p:nvPr>
        </p:nvSpPr>
        <p:spPr/>
        <p:txBody>
          <a:bodyPr/>
          <a:lstStyle/>
          <a:p>
            <a:fld id="{8E5D0459-3E7A-4AA0-92AD-5790276D9AA0}" type="slidenum">
              <a:rPr lang="ru-RU" smtClean="0"/>
              <a:t>8</a:t>
            </a:fld>
            <a:endParaRPr lang="ru-RU"/>
          </a:p>
        </p:txBody>
      </p:sp>
    </p:spTree>
    <p:extLst>
      <p:ext uri="{BB962C8B-B14F-4D97-AF65-F5344CB8AC3E}">
        <p14:creationId xmlns:p14="http://schemas.microsoft.com/office/powerpoint/2010/main" val="16091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Основным бизнес-процессом в разрабатываемой системе является обработки заказа. Для формализации бизнес-процессов и действий проектируемой системы была использована нотация IDEF0, которая представлена на листе 3. </a:t>
            </a:r>
          </a:p>
          <a:p>
            <a:endParaRPr lang="ru-RU"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В верхнем правом углу слайда изображена контекстная диаграмма, описывающая процесс обработки заказа. Входным параметром являются позиции товаров. Информация о доставке и база данных системы отвечают за управление в данном процессе. Механизмы и действующие лица для выполнения данной работы – система, продавец и пользователь. На выход данного процесса поступают доставленный товар и оценка покупателя.</a:t>
            </a:r>
          </a:p>
          <a:p>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5"/>
          </p:nvPr>
        </p:nvSpPr>
        <p:spPr/>
        <p:txBody>
          <a:bodyPr/>
          <a:lstStyle/>
          <a:p>
            <a:fld id="{8E5D0459-3E7A-4AA0-92AD-5790276D9AA0}" type="slidenum">
              <a:rPr lang="ru-RU" smtClean="0"/>
              <a:t>9</a:t>
            </a:fld>
            <a:endParaRPr lang="ru-RU"/>
          </a:p>
        </p:txBody>
      </p:sp>
    </p:spTree>
    <p:extLst>
      <p:ext uri="{BB962C8B-B14F-4D97-AF65-F5344CB8AC3E}">
        <p14:creationId xmlns:p14="http://schemas.microsoft.com/office/powerpoint/2010/main" val="604524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F35E25-5B9A-44E2-83CF-D9E154A7C149}"/>
              </a:ext>
            </a:extLst>
          </p:cNvPr>
          <p:cNvSpPr>
            <a:spLocks noGrp="1"/>
          </p:cNvSpPr>
          <p:nvPr>
            <p:ph type="ctrTitle"/>
          </p:nvPr>
        </p:nvSpPr>
        <p:spPr>
          <a:xfrm>
            <a:off x="1143000" y="1122363"/>
            <a:ext cx="6858000" cy="2387600"/>
          </a:xfrm>
        </p:spPr>
        <p:txBody>
          <a:bodyPr anchor="b"/>
          <a:lstStyle>
            <a:lvl1pPr algn="ctr">
              <a:defRPr sz="4500"/>
            </a:lvl1pPr>
          </a:lstStyle>
          <a:p>
            <a:r>
              <a:rPr lang="ru-RU"/>
              <a:t>Образец заголовка</a:t>
            </a:r>
          </a:p>
        </p:txBody>
      </p:sp>
      <p:sp>
        <p:nvSpPr>
          <p:cNvPr id="3" name="Подзаголовок 2">
            <a:extLst>
              <a:ext uri="{FF2B5EF4-FFF2-40B4-BE49-F238E27FC236}">
                <a16:creationId xmlns:a16="http://schemas.microsoft.com/office/drawing/2014/main" id="{178290C3-EC23-4348-AB61-4D5745F02FC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a:extLst>
              <a:ext uri="{FF2B5EF4-FFF2-40B4-BE49-F238E27FC236}">
                <a16:creationId xmlns:a16="http://schemas.microsoft.com/office/drawing/2014/main" id="{62F8A0C5-9A3D-4B00-9D86-FB29218E9E82}"/>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5" name="Нижний колонтитул 4">
            <a:extLst>
              <a:ext uri="{FF2B5EF4-FFF2-40B4-BE49-F238E27FC236}">
                <a16:creationId xmlns:a16="http://schemas.microsoft.com/office/drawing/2014/main" id="{BB760DF4-9F46-4F5F-B79D-691A5F1D83E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47FB4F-A678-4928-86CF-7B112A992E70}"/>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25985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B80CC-3FD0-431B-875B-A2EA8CD798B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0AD2CF23-E514-4CF7-BAD9-FA245500B6E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5385412-C82E-41AF-A7A3-34C78C04B938}"/>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5" name="Нижний колонтитул 4">
            <a:extLst>
              <a:ext uri="{FF2B5EF4-FFF2-40B4-BE49-F238E27FC236}">
                <a16:creationId xmlns:a16="http://schemas.microsoft.com/office/drawing/2014/main" id="{337E8318-16BC-4503-88F1-7D3B7BD5D7F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2706235-C6A8-4D93-B403-D4CC55AA2575}"/>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73233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2D6289D-C3BF-4627-9C6B-61CB322601CD}"/>
              </a:ext>
            </a:extLst>
          </p:cNvPr>
          <p:cNvSpPr>
            <a:spLocks noGrp="1"/>
          </p:cNvSpPr>
          <p:nvPr>
            <p:ph type="title" orient="vert"/>
          </p:nvPr>
        </p:nvSpPr>
        <p:spPr>
          <a:xfrm>
            <a:off x="6543675" y="365125"/>
            <a:ext cx="1971675"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EB1A579-BD36-4CDD-A6EA-BFCFB10C70C0}"/>
              </a:ext>
            </a:extLst>
          </p:cNvPr>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D8D8BD1-E8B2-4C40-9F83-AB7434696E1E}"/>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5" name="Нижний колонтитул 4">
            <a:extLst>
              <a:ext uri="{FF2B5EF4-FFF2-40B4-BE49-F238E27FC236}">
                <a16:creationId xmlns:a16="http://schemas.microsoft.com/office/drawing/2014/main" id="{104A671C-F424-4835-8DBD-E4AF02F7646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670DBAA-9234-4B77-B8F3-CB593070A948}"/>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306220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D87075-1EB4-4E45-B87C-004257A5C84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1CA0ADC-7C4C-4AE5-BB1A-4B67E2636BF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0629563-A79C-4B49-9755-59C4D9DF6DE2}"/>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5" name="Нижний колонтитул 4">
            <a:extLst>
              <a:ext uri="{FF2B5EF4-FFF2-40B4-BE49-F238E27FC236}">
                <a16:creationId xmlns:a16="http://schemas.microsoft.com/office/drawing/2014/main" id="{886302D6-EF73-435D-8DD1-D52C8D476F9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412EDFE-8D05-4BBB-9FA9-E923A220990E}"/>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67965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7AF7E3-8F59-4D96-8AF2-7E9C6322E208}"/>
              </a:ext>
            </a:extLst>
          </p:cNvPr>
          <p:cNvSpPr>
            <a:spLocks noGrp="1"/>
          </p:cNvSpPr>
          <p:nvPr>
            <p:ph type="title"/>
          </p:nvPr>
        </p:nvSpPr>
        <p:spPr>
          <a:xfrm>
            <a:off x="623888" y="1709739"/>
            <a:ext cx="7886700" cy="2852737"/>
          </a:xfrm>
        </p:spPr>
        <p:txBody>
          <a:bodyPr anchor="b"/>
          <a:lstStyle>
            <a:lvl1pPr>
              <a:defRPr sz="4500"/>
            </a:lvl1pPr>
          </a:lstStyle>
          <a:p>
            <a:r>
              <a:rPr lang="ru-RU"/>
              <a:t>Образец заголовка</a:t>
            </a:r>
          </a:p>
        </p:txBody>
      </p:sp>
      <p:sp>
        <p:nvSpPr>
          <p:cNvPr id="3" name="Текст 2">
            <a:extLst>
              <a:ext uri="{FF2B5EF4-FFF2-40B4-BE49-F238E27FC236}">
                <a16:creationId xmlns:a16="http://schemas.microsoft.com/office/drawing/2014/main" id="{3980533D-E285-4CE4-A1B7-D481B983A52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F174940F-DF8D-4F24-80F1-0B9C4D92D2AC}"/>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5" name="Нижний колонтитул 4">
            <a:extLst>
              <a:ext uri="{FF2B5EF4-FFF2-40B4-BE49-F238E27FC236}">
                <a16:creationId xmlns:a16="http://schemas.microsoft.com/office/drawing/2014/main" id="{BB303046-A98B-4E17-BB7E-76D2C87BF47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D7AB008-0D03-4FAA-A82D-2F49192013AB}"/>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251460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171C78-9159-4DA2-8DA2-F071F1B85AD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123F19E-0334-4913-ABA1-B6D9A8E8C0D7}"/>
              </a:ext>
            </a:extLst>
          </p:cNvPr>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04F2F2A-F6ED-4385-A275-AE1102E2D3B6}"/>
              </a:ext>
            </a:extLst>
          </p:cNvPr>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D3D208E-591A-46F7-96FE-8A291CF61C8D}"/>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6" name="Нижний колонтитул 5">
            <a:extLst>
              <a:ext uri="{FF2B5EF4-FFF2-40B4-BE49-F238E27FC236}">
                <a16:creationId xmlns:a16="http://schemas.microsoft.com/office/drawing/2014/main" id="{3524386D-64AD-428D-BD09-13B7307B829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77892AA-6C08-4E3B-B90B-49AAE60774AD}"/>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279312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19C332-38B9-4A91-BAFB-2885CCAEB67D}"/>
              </a:ext>
            </a:extLst>
          </p:cNvPr>
          <p:cNvSpPr>
            <a:spLocks noGrp="1"/>
          </p:cNvSpPr>
          <p:nvPr>
            <p:ph type="title"/>
          </p:nvPr>
        </p:nvSpPr>
        <p:spPr>
          <a:xfrm>
            <a:off x="629841" y="365126"/>
            <a:ext cx="78867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C90D1E0-4463-4DB0-AC45-E50F1123F1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a:extLst>
              <a:ext uri="{FF2B5EF4-FFF2-40B4-BE49-F238E27FC236}">
                <a16:creationId xmlns:a16="http://schemas.microsoft.com/office/drawing/2014/main" id="{9C9E5C55-B27D-4A46-85F5-E719DD5426AD}"/>
              </a:ext>
            </a:extLst>
          </p:cNvPr>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8B8544F5-4BBA-400F-8DB0-147C9E7947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a:extLst>
              <a:ext uri="{FF2B5EF4-FFF2-40B4-BE49-F238E27FC236}">
                <a16:creationId xmlns:a16="http://schemas.microsoft.com/office/drawing/2014/main" id="{27923A86-CEA0-471A-8DB3-0BDCBB813008}"/>
              </a:ext>
            </a:extLst>
          </p:cNvPr>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6A67C75-594D-4BE3-A851-2EC5B4FFD5E3}"/>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8" name="Нижний колонтитул 7">
            <a:extLst>
              <a:ext uri="{FF2B5EF4-FFF2-40B4-BE49-F238E27FC236}">
                <a16:creationId xmlns:a16="http://schemas.microsoft.com/office/drawing/2014/main" id="{1FBA42BD-A3D0-49E1-92BA-51B40492A95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726AD77-0FCA-4277-89CE-341EBDFCC45A}"/>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73632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D2932B-AC70-4166-8BAA-F6AB4DEF6E5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DC0794D-B860-4C4D-9233-C7B423845622}"/>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4" name="Нижний колонтитул 3">
            <a:extLst>
              <a:ext uri="{FF2B5EF4-FFF2-40B4-BE49-F238E27FC236}">
                <a16:creationId xmlns:a16="http://schemas.microsoft.com/office/drawing/2014/main" id="{4BEACBE6-64EA-4507-94DE-79B5DF54F156}"/>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1CBD56F-96CC-4AEE-ADBA-645F53720A9E}"/>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175553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5A9AAF6-FF52-40A3-B21D-CFF3B3006385}"/>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3" name="Нижний колонтитул 2">
            <a:extLst>
              <a:ext uri="{FF2B5EF4-FFF2-40B4-BE49-F238E27FC236}">
                <a16:creationId xmlns:a16="http://schemas.microsoft.com/office/drawing/2014/main" id="{D47FC08B-4E3A-4134-8202-936D333823E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C6887A26-27DE-4260-9223-90EF2FF5BCCE}"/>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326031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F542A7-C333-428E-B8E9-CBEE48E6B931}"/>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Объект 2">
            <a:extLst>
              <a:ext uri="{FF2B5EF4-FFF2-40B4-BE49-F238E27FC236}">
                <a16:creationId xmlns:a16="http://schemas.microsoft.com/office/drawing/2014/main" id="{DF6D5BFD-8912-4F7D-A24B-7E38DEB4015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E62BB69-9832-42D0-92C3-3002B089E0B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CE7E45F4-4232-42FE-8203-138E84107D9E}"/>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6" name="Нижний колонтитул 5">
            <a:extLst>
              <a:ext uri="{FF2B5EF4-FFF2-40B4-BE49-F238E27FC236}">
                <a16:creationId xmlns:a16="http://schemas.microsoft.com/office/drawing/2014/main" id="{F5E0D218-2C61-4A7A-B900-A7F8CFAE63E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EE6B2F7-C005-4C79-A4E8-213035773CCB}"/>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1291023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C812FB-10D8-430B-84FF-0079605264D5}"/>
              </a:ext>
            </a:extLst>
          </p:cNvPr>
          <p:cNvSpPr>
            <a:spLocks noGrp="1"/>
          </p:cNvSpPr>
          <p:nvPr>
            <p:ph type="title"/>
          </p:nvPr>
        </p:nvSpPr>
        <p:spPr>
          <a:xfrm>
            <a:off x="629841" y="457200"/>
            <a:ext cx="2949178" cy="1600200"/>
          </a:xfrm>
        </p:spPr>
        <p:txBody>
          <a:bodyPr anchor="b"/>
          <a:lstStyle>
            <a:lvl1pPr>
              <a:defRPr sz="2400"/>
            </a:lvl1pPr>
          </a:lstStyle>
          <a:p>
            <a:r>
              <a:rPr lang="ru-RU"/>
              <a:t>Образец заголовка</a:t>
            </a:r>
          </a:p>
        </p:txBody>
      </p:sp>
      <p:sp>
        <p:nvSpPr>
          <p:cNvPr id="3" name="Рисунок 2">
            <a:extLst>
              <a:ext uri="{FF2B5EF4-FFF2-40B4-BE49-F238E27FC236}">
                <a16:creationId xmlns:a16="http://schemas.microsoft.com/office/drawing/2014/main" id="{A4C1D859-23C4-42E2-A7CC-216DDA785E2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a:extLst>
              <a:ext uri="{FF2B5EF4-FFF2-40B4-BE49-F238E27FC236}">
                <a16:creationId xmlns:a16="http://schemas.microsoft.com/office/drawing/2014/main" id="{C74F6F3F-3E9A-440F-94A9-87F5CAD1304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a:extLst>
              <a:ext uri="{FF2B5EF4-FFF2-40B4-BE49-F238E27FC236}">
                <a16:creationId xmlns:a16="http://schemas.microsoft.com/office/drawing/2014/main" id="{DB4B43DF-767F-4345-A1D6-BC113181D4AB}"/>
              </a:ext>
            </a:extLst>
          </p:cNvPr>
          <p:cNvSpPr>
            <a:spLocks noGrp="1"/>
          </p:cNvSpPr>
          <p:nvPr>
            <p:ph type="dt" sz="half" idx="10"/>
          </p:nvPr>
        </p:nvSpPr>
        <p:spPr/>
        <p:txBody>
          <a:bodyPr/>
          <a:lstStyle/>
          <a:p>
            <a:fld id="{4B7140CB-9C1C-4FA3-A4D1-46B37C0BDA40}" type="datetimeFigureOut">
              <a:rPr lang="ru-RU" smtClean="0"/>
              <a:pPr/>
              <a:t>29.05.2020</a:t>
            </a:fld>
            <a:endParaRPr lang="ru-RU"/>
          </a:p>
        </p:txBody>
      </p:sp>
      <p:sp>
        <p:nvSpPr>
          <p:cNvPr id="6" name="Нижний колонтитул 5">
            <a:extLst>
              <a:ext uri="{FF2B5EF4-FFF2-40B4-BE49-F238E27FC236}">
                <a16:creationId xmlns:a16="http://schemas.microsoft.com/office/drawing/2014/main" id="{DA89CA74-5BFE-4636-A4F6-2A98DE57E7F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662C0F51-3C17-49E1-9A8A-C2D5439F3C26}"/>
              </a:ext>
            </a:extLst>
          </p:cNvPr>
          <p:cNvSpPr>
            <a:spLocks noGrp="1"/>
          </p:cNvSpPr>
          <p:nvPr>
            <p:ph type="sldNum" sz="quarter" idx="12"/>
          </p:nvPr>
        </p:nvSpPr>
        <p:spPr/>
        <p:txBody>
          <a:bodyPr/>
          <a:lstStyle/>
          <a:p>
            <a:fld id="{50370D37-F4EA-45D7-841D-A6DB0245F5D5}" type="slidenum">
              <a:rPr lang="ru-RU" smtClean="0"/>
              <a:pPr/>
              <a:t>‹#›</a:t>
            </a:fld>
            <a:endParaRPr lang="ru-RU"/>
          </a:p>
        </p:txBody>
      </p:sp>
    </p:spTree>
    <p:extLst>
      <p:ext uri="{BB962C8B-B14F-4D97-AF65-F5344CB8AC3E}">
        <p14:creationId xmlns:p14="http://schemas.microsoft.com/office/powerpoint/2010/main" val="15533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A91B9F-CCA4-48BF-A527-CBF9721498F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68B70CD-0E43-4FC5-AFC8-E7661F6ECE4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1D6AA8C-C742-4E86-A959-72103939B9D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B7140CB-9C1C-4FA3-A4D1-46B37C0BDA40}" type="datetimeFigureOut">
              <a:rPr lang="ru-RU" smtClean="0"/>
              <a:pPr/>
              <a:t>29.05.2020</a:t>
            </a:fld>
            <a:endParaRPr lang="ru-RU"/>
          </a:p>
        </p:txBody>
      </p:sp>
      <p:sp>
        <p:nvSpPr>
          <p:cNvPr id="5" name="Нижний колонтитул 4">
            <a:extLst>
              <a:ext uri="{FF2B5EF4-FFF2-40B4-BE49-F238E27FC236}">
                <a16:creationId xmlns:a16="http://schemas.microsoft.com/office/drawing/2014/main" id="{D9C74145-4714-4E4B-8965-551DD7505F5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C207522B-3110-4F64-A8D9-A5273839066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370D37-F4EA-45D7-841D-A6DB0245F5D5}" type="slidenum">
              <a:rPr lang="ru-RU" smtClean="0"/>
              <a:pPr/>
              <a:t>‹#›</a:t>
            </a:fld>
            <a:endParaRPr lang="ru-RU"/>
          </a:p>
        </p:txBody>
      </p:sp>
    </p:spTree>
    <p:extLst>
      <p:ext uri="{BB962C8B-B14F-4D97-AF65-F5344CB8AC3E}">
        <p14:creationId xmlns:p14="http://schemas.microsoft.com/office/powerpoint/2010/main" val="103587060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7E254D86-DEC4-418A-8DB4-34F740746118}"/>
              </a:ext>
            </a:extLst>
          </p:cNvPr>
          <p:cNvSpPr/>
          <p:nvPr/>
        </p:nvSpPr>
        <p:spPr>
          <a:xfrm>
            <a:off x="0" y="0"/>
            <a:ext cx="9144000" cy="68579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10" descr="Gerb-BMSTU_01">
            <a:extLst>
              <a:ext uri="{FF2B5EF4-FFF2-40B4-BE49-F238E27FC236}">
                <a16:creationId xmlns:a16="http://schemas.microsoft.com/office/drawing/2014/main" id="{279F269E-3012-413F-A89E-6741D8917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28" y="404663"/>
            <a:ext cx="1271361" cy="14581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AD36D837-E945-42A6-908F-AB531C7A6248}"/>
              </a:ext>
            </a:extLst>
          </p:cNvPr>
          <p:cNvSpPr/>
          <p:nvPr/>
        </p:nvSpPr>
        <p:spPr>
          <a:xfrm>
            <a:off x="1546189" y="404664"/>
            <a:ext cx="6051621" cy="1546577"/>
          </a:xfrm>
          <a:prstGeom prst="rect">
            <a:avLst/>
          </a:prstGeom>
        </p:spPr>
        <p:txBody>
          <a:bodyPr wrap="square">
            <a:spAutoFit/>
          </a:bodyPr>
          <a:lstStyle/>
          <a:p>
            <a:pPr algn="ctr"/>
            <a:r>
              <a:rPr lang="ru-RU" sz="1350" dirty="0">
                <a:latin typeface="Trebuchet MS" panose="020B0603020202020204" pitchFamily="34" charset="0"/>
              </a:rPr>
              <a:t>Министерство науки и высшего образования Российской Федерации </a:t>
            </a:r>
          </a:p>
          <a:p>
            <a:pPr algn="ctr"/>
            <a:r>
              <a:rPr lang="ru-RU" sz="1350" dirty="0">
                <a:latin typeface="Trebuchet MS" panose="020B0603020202020204" pitchFamily="34" charset="0"/>
              </a:rPr>
              <a:t>Калужский филиал </a:t>
            </a:r>
          </a:p>
          <a:p>
            <a:pPr algn="ctr"/>
            <a:r>
              <a:rPr lang="ru-RU" sz="1350" dirty="0">
                <a:latin typeface="Trebuchet MS" panose="020B0603020202020204" pitchFamily="34" charset="0"/>
              </a:rPr>
              <a:t>федерального государственного бюджетного </a:t>
            </a:r>
          </a:p>
          <a:p>
            <a:pPr algn="ctr"/>
            <a:r>
              <a:rPr lang="ru-RU" sz="1350" dirty="0">
                <a:latin typeface="Trebuchet MS" panose="020B0603020202020204" pitchFamily="34" charset="0"/>
              </a:rPr>
              <a:t>образовательного учреждения высшего образования </a:t>
            </a:r>
          </a:p>
          <a:p>
            <a:pPr algn="ctr"/>
            <a:r>
              <a:rPr lang="ru-RU" sz="1350" dirty="0">
                <a:latin typeface="Trebuchet MS" panose="020B0603020202020204" pitchFamily="34" charset="0"/>
              </a:rPr>
              <a:t>«Московский государственный технический университет имени Н.Э. Баумана (научно-исследовательский университет)» </a:t>
            </a:r>
          </a:p>
          <a:p>
            <a:pPr algn="ctr"/>
            <a:r>
              <a:rPr lang="ru-RU" sz="1350" dirty="0">
                <a:latin typeface="Trebuchet MS" panose="020B0603020202020204" pitchFamily="34" charset="0"/>
              </a:rPr>
              <a:t>(КФ МГТУ им. Н.Э. Баумана)</a:t>
            </a:r>
          </a:p>
        </p:txBody>
      </p:sp>
      <p:sp>
        <p:nvSpPr>
          <p:cNvPr id="8" name="Rectangle 5">
            <a:extLst>
              <a:ext uri="{FF2B5EF4-FFF2-40B4-BE49-F238E27FC236}">
                <a16:creationId xmlns:a16="http://schemas.microsoft.com/office/drawing/2014/main" id="{0C02A9C2-528D-47DF-804E-720045EF891A}"/>
              </a:ext>
            </a:extLst>
          </p:cNvPr>
          <p:cNvSpPr/>
          <p:nvPr/>
        </p:nvSpPr>
        <p:spPr>
          <a:xfrm>
            <a:off x="2197778" y="2222505"/>
            <a:ext cx="4748444" cy="1592744"/>
          </a:xfrm>
          <a:prstGeom prst="rect">
            <a:avLst/>
          </a:prstGeom>
        </p:spPr>
        <p:txBody>
          <a:bodyPr wrap="square">
            <a:spAutoFit/>
          </a:bodyPr>
          <a:lstStyle/>
          <a:p>
            <a:pPr lvl="0" fontAlgn="base">
              <a:spcBef>
                <a:spcPct val="0"/>
              </a:spcBef>
              <a:spcAft>
                <a:spcPct val="0"/>
              </a:spcAft>
            </a:pPr>
            <a:r>
              <a:rPr lang="ru-RU" altLang="ru-RU" sz="1350" b="1" dirty="0">
                <a:latin typeface="Trebuchet MS" panose="020B0603020202020204" pitchFamily="34" charset="0"/>
                <a:ea typeface="Times New Roman" pitchFamily="18" charset="0"/>
                <a:cs typeface="Arial" pitchFamily="34" charset="0"/>
              </a:rPr>
              <a:t>ФАКУЛЬТЕТ</a:t>
            </a:r>
            <a:r>
              <a:rPr lang="ru-RU" altLang="ru-RU" sz="1350" dirty="0">
                <a:latin typeface="Trebuchet MS" panose="020B0603020202020204" pitchFamily="34" charset="0"/>
                <a:ea typeface="Times New Roman" pitchFamily="18" charset="0"/>
                <a:cs typeface="Arial" pitchFamily="34" charset="0"/>
              </a:rPr>
              <a:t>   ИУ-КФ «Информатики и управления»</a:t>
            </a:r>
            <a:endParaRPr lang="ru-RU" altLang="ru-RU" sz="525" dirty="0">
              <a:latin typeface="Trebuchet MS" panose="020B0603020202020204" pitchFamily="34" charset="0"/>
              <a:cs typeface="Arial" pitchFamily="34" charset="0"/>
            </a:endParaRPr>
          </a:p>
          <a:p>
            <a:pPr lvl="0" fontAlgn="base">
              <a:spcBef>
                <a:spcPct val="0"/>
              </a:spcBef>
              <a:spcAft>
                <a:spcPct val="0"/>
              </a:spcAft>
            </a:pPr>
            <a:r>
              <a:rPr lang="ru-RU" altLang="ru-RU" sz="1350" b="1" dirty="0">
                <a:latin typeface="Trebuchet MS" panose="020B0603020202020204" pitchFamily="34" charset="0"/>
                <a:ea typeface="Times New Roman" pitchFamily="18" charset="0"/>
                <a:cs typeface="Arial" pitchFamily="34" charset="0"/>
              </a:rPr>
              <a:t>КАФЕДРА</a:t>
            </a:r>
            <a:r>
              <a:rPr lang="ru-RU" altLang="ru-RU" sz="1350" dirty="0">
                <a:latin typeface="Trebuchet MS" panose="020B0603020202020204" pitchFamily="34" charset="0"/>
                <a:ea typeface="Times New Roman" pitchFamily="18" charset="0"/>
                <a:cs typeface="Arial" pitchFamily="34" charset="0"/>
              </a:rPr>
              <a:t>       ИУ5-КФ «Системы обработки информации»</a:t>
            </a:r>
          </a:p>
          <a:p>
            <a:pPr lvl="0" algn="ctr" eaLnBrk="0" fontAlgn="base" hangingPunct="0">
              <a:spcBef>
                <a:spcPct val="0"/>
              </a:spcBef>
              <a:spcAft>
                <a:spcPct val="0"/>
              </a:spcAft>
            </a:pPr>
            <a:endParaRPr lang="ru-RU" altLang="ru-RU" sz="1350" dirty="0">
              <a:latin typeface="Trebuchet MS" panose="020B0603020202020204" pitchFamily="34" charset="0"/>
              <a:cs typeface="Arial" pitchFamily="34" charset="0"/>
            </a:endParaRPr>
          </a:p>
          <a:p>
            <a:pPr lvl="0" algn="ctr" eaLnBrk="0" fontAlgn="base" hangingPunct="0">
              <a:spcBef>
                <a:spcPct val="0"/>
              </a:spcBef>
              <a:spcAft>
                <a:spcPct val="0"/>
              </a:spcAft>
            </a:pPr>
            <a:endParaRPr lang="ru-RU" altLang="ru-RU" sz="1350" dirty="0">
              <a:latin typeface="Trebuchet MS" panose="020B0603020202020204" pitchFamily="34" charset="0"/>
              <a:cs typeface="Arial" pitchFamily="34" charset="0"/>
            </a:endParaRPr>
          </a:p>
          <a:p>
            <a:pPr lvl="0" algn="ctr" eaLnBrk="0" fontAlgn="base" hangingPunct="0">
              <a:spcBef>
                <a:spcPct val="0"/>
              </a:spcBef>
              <a:spcAft>
                <a:spcPct val="0"/>
              </a:spcAft>
            </a:pPr>
            <a:r>
              <a:rPr lang="ru-RU" altLang="ru-RU" sz="1500" dirty="0">
                <a:latin typeface="Trebuchet MS" panose="020B0603020202020204" pitchFamily="34" charset="0"/>
                <a:cs typeface="Arial" pitchFamily="34" charset="0"/>
              </a:rPr>
              <a:t>ВЫПУСКНАЯ КВАЛИФИКАЦИОННАЯ РАБОТА БАКАЛАВРА</a:t>
            </a:r>
            <a:endParaRPr lang="ru-RU" altLang="ru-RU" sz="375" dirty="0">
              <a:latin typeface="Trebuchet MS" panose="020B0603020202020204" pitchFamily="34" charset="0"/>
              <a:cs typeface="Arial" pitchFamily="34" charset="0"/>
            </a:endParaRPr>
          </a:p>
        </p:txBody>
      </p:sp>
      <p:sp>
        <p:nvSpPr>
          <p:cNvPr id="9" name="Rectangle 6">
            <a:extLst>
              <a:ext uri="{FF2B5EF4-FFF2-40B4-BE49-F238E27FC236}">
                <a16:creationId xmlns:a16="http://schemas.microsoft.com/office/drawing/2014/main" id="{F2CC6E4B-6021-4593-9E6C-5D3DEC4B9DF9}"/>
              </a:ext>
            </a:extLst>
          </p:cNvPr>
          <p:cNvSpPr/>
          <p:nvPr/>
        </p:nvSpPr>
        <p:spPr>
          <a:xfrm>
            <a:off x="1351985" y="3739055"/>
            <a:ext cx="6440027" cy="507831"/>
          </a:xfrm>
          <a:prstGeom prst="rect">
            <a:avLst/>
          </a:prstGeom>
        </p:spPr>
        <p:txBody>
          <a:bodyPr wrap="square">
            <a:spAutoFit/>
          </a:bodyPr>
          <a:lstStyle/>
          <a:p>
            <a:pPr algn="ctr"/>
            <a:r>
              <a:rPr lang="ru-RU" sz="1350" dirty="0">
                <a:latin typeface="Trebuchet MS" panose="020B0603020202020204" pitchFamily="34" charset="0"/>
              </a:rPr>
              <a:t>«Разработка </a:t>
            </a:r>
            <a:r>
              <a:rPr lang="ru-RU" sz="1350" dirty="0" err="1">
                <a:latin typeface="Trebuchet MS" panose="020B0603020202020204" pitchFamily="34" charset="0"/>
              </a:rPr>
              <a:t>web</a:t>
            </a:r>
            <a:r>
              <a:rPr lang="ru-RU" sz="1350" dirty="0">
                <a:latin typeface="Trebuchet MS" panose="020B0603020202020204" pitchFamily="34" charset="0"/>
              </a:rPr>
              <a:t>-сервиса помощи самозанятым для реализации товаров и услуг»</a:t>
            </a:r>
            <a:endParaRPr lang="en-GB" sz="1350" dirty="0">
              <a:latin typeface="Trebuchet MS" panose="020B0603020202020204" pitchFamily="34" charset="0"/>
            </a:endParaRPr>
          </a:p>
        </p:txBody>
      </p:sp>
      <p:sp>
        <p:nvSpPr>
          <p:cNvPr id="11" name="Подзаголовок 2">
            <a:extLst>
              <a:ext uri="{FF2B5EF4-FFF2-40B4-BE49-F238E27FC236}">
                <a16:creationId xmlns:a16="http://schemas.microsoft.com/office/drawing/2014/main" id="{5E01F797-5B35-4BE4-9A8D-6D6941EB4452}"/>
              </a:ext>
            </a:extLst>
          </p:cNvPr>
          <p:cNvSpPr txBox="1">
            <a:spLocks/>
          </p:cNvSpPr>
          <p:nvPr/>
        </p:nvSpPr>
        <p:spPr>
          <a:xfrm>
            <a:off x="4933765" y="5262943"/>
            <a:ext cx="4047435" cy="556406"/>
          </a:xfrm>
          <a:prstGeom prst="rect">
            <a:avLst/>
          </a:prstGeom>
        </p:spPr>
        <p:txBody>
          <a:bodyPr vert="horz" lIns="68580" tIns="34290" rIns="68580" bIns="3429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ru-RU" sz="1350" dirty="0">
                <a:latin typeface="Trebuchet MS" panose="020B0603020202020204" pitchFamily="34" charset="0"/>
                <a:cs typeface="Times New Roman" panose="02020603050405020304" pitchFamily="18" charset="0"/>
              </a:rPr>
              <a:t>Выполнил студент гр. САПР.Б-</a:t>
            </a:r>
            <a:r>
              <a:rPr lang="en-US" sz="1350" dirty="0">
                <a:latin typeface="Trebuchet MS" panose="020B0603020202020204" pitchFamily="34" charset="0"/>
                <a:cs typeface="Times New Roman" panose="02020603050405020304" pitchFamily="18" charset="0"/>
              </a:rPr>
              <a:t>8</a:t>
            </a:r>
            <a:r>
              <a:rPr lang="ru-RU" sz="1350" dirty="0">
                <a:latin typeface="Trebuchet MS" panose="020B0603020202020204" pitchFamily="34" charset="0"/>
                <a:cs typeface="Times New Roman" panose="02020603050405020304" pitchFamily="18" charset="0"/>
              </a:rPr>
              <a:t>1 Халмедов В.М. </a:t>
            </a:r>
          </a:p>
          <a:p>
            <a:pPr algn="l"/>
            <a:r>
              <a:rPr lang="ru-RU" sz="1350" dirty="0">
                <a:latin typeface="Trebuchet MS" panose="020B0603020202020204" pitchFamily="34" charset="0"/>
                <a:cs typeface="Times New Roman" panose="02020603050405020304" pitchFamily="18" charset="0"/>
              </a:rPr>
              <a:t>Руководитель: Федоров В.О.</a:t>
            </a:r>
          </a:p>
        </p:txBody>
      </p:sp>
    </p:spTree>
    <p:extLst>
      <p:ext uri="{BB962C8B-B14F-4D97-AF65-F5344CB8AC3E}">
        <p14:creationId xmlns:p14="http://schemas.microsoft.com/office/powerpoint/2010/main" val="2237332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81C0E4D-7525-4C5A-8AE8-671B9502A646}"/>
              </a:ext>
            </a:extLst>
          </p:cNvPr>
          <p:cNvPicPr/>
          <p:nvPr/>
        </p:nvPicPr>
        <p:blipFill>
          <a:blip r:embed="rId3"/>
          <a:stretch>
            <a:fillRect/>
          </a:stretch>
        </p:blipFill>
        <p:spPr>
          <a:xfrm>
            <a:off x="1954165" y="700467"/>
            <a:ext cx="5235669" cy="6034449"/>
          </a:xfrm>
          <a:prstGeom prst="rect">
            <a:avLst/>
          </a:prstGeom>
        </p:spPr>
      </p:pic>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0"/>
            <a:ext cx="8229600" cy="700467"/>
          </a:xfrm>
        </p:spPr>
        <p:txBody>
          <a:bodyPr>
            <a:normAutofit/>
          </a:bodyPr>
          <a:lstStyle/>
          <a:p>
            <a:pPr algn="ctr"/>
            <a:r>
              <a:rPr lang="ru-RU" sz="4000" b="1" dirty="0">
                <a:latin typeface="HelveticaNeueCyr" panose="02000503040000020004" pitchFamily="50" charset="-52"/>
                <a:cs typeface="Times New Roman" panose="02020603050405020304" pitchFamily="18" charset="0"/>
              </a:rPr>
              <a:t>Логическая схема данных</a:t>
            </a:r>
          </a:p>
        </p:txBody>
      </p:sp>
    </p:spTree>
    <p:extLst>
      <p:ext uri="{BB962C8B-B14F-4D97-AF65-F5344CB8AC3E}">
        <p14:creationId xmlns:p14="http://schemas.microsoft.com/office/powerpoint/2010/main" val="66347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188640"/>
            <a:ext cx="8229600" cy="700467"/>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Разработка пользовательского интерфейса</a:t>
            </a:r>
          </a:p>
        </p:txBody>
      </p:sp>
      <p:pic>
        <p:nvPicPr>
          <p:cNvPr id="7" name="Рисунок 6">
            <a:extLst>
              <a:ext uri="{FF2B5EF4-FFF2-40B4-BE49-F238E27FC236}">
                <a16:creationId xmlns:a16="http://schemas.microsoft.com/office/drawing/2014/main" id="{C0E46A5E-984B-4405-8522-D9EBC49A33B6}"/>
              </a:ext>
            </a:extLst>
          </p:cNvPr>
          <p:cNvPicPr/>
          <p:nvPr/>
        </p:nvPicPr>
        <p:blipFill rotWithShape="1">
          <a:blip r:embed="rId3" cstate="print">
            <a:extLst>
              <a:ext uri="{28A0092B-C50C-407E-A947-70E740481C1C}">
                <a14:useLocalDpi xmlns:a14="http://schemas.microsoft.com/office/drawing/2010/main" val="0"/>
              </a:ext>
            </a:extLst>
          </a:blip>
          <a:srcRect l="4363" r="1886"/>
          <a:stretch/>
        </p:blipFill>
        <p:spPr bwMode="auto">
          <a:xfrm>
            <a:off x="457592" y="1124744"/>
            <a:ext cx="4746625" cy="3486150"/>
          </a:xfrm>
          <a:prstGeom prst="rect">
            <a:avLst/>
          </a:prstGeom>
          <a:noFill/>
          <a:ln>
            <a:noFill/>
          </a:ln>
          <a:extLst>
            <a:ext uri="{53640926-AAD7-44D8-BBD7-CCE9431645EC}">
              <a14:shadowObscured xmlns:a14="http://schemas.microsoft.com/office/drawing/2010/main"/>
            </a:ext>
          </a:extLst>
        </p:spPr>
      </p:pic>
      <p:pic>
        <p:nvPicPr>
          <p:cNvPr id="5" name="Рисунок 4">
            <a:extLst>
              <a:ext uri="{FF2B5EF4-FFF2-40B4-BE49-F238E27FC236}">
                <a16:creationId xmlns:a16="http://schemas.microsoft.com/office/drawing/2014/main" id="{0C7E5770-BA11-442A-8348-C6B48D879AA4}"/>
              </a:ext>
            </a:extLst>
          </p:cNvPr>
          <p:cNvPicPr/>
          <p:nvPr/>
        </p:nvPicPr>
        <p:blipFill rotWithShape="1">
          <a:blip r:embed="rId4" cstate="print">
            <a:extLst>
              <a:ext uri="{28A0092B-C50C-407E-A947-70E740481C1C}">
                <a14:useLocalDpi xmlns:a14="http://schemas.microsoft.com/office/drawing/2010/main" val="0"/>
              </a:ext>
            </a:extLst>
          </a:blip>
          <a:srcRect l="4549" r="2023"/>
          <a:stretch/>
        </p:blipFill>
        <p:spPr bwMode="auto">
          <a:xfrm>
            <a:off x="4578080" y="3219489"/>
            <a:ext cx="4167141" cy="30708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126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Результаты проектно-конструкторской части:</a:t>
            </a:r>
          </a:p>
        </p:txBody>
      </p:sp>
      <p:sp>
        <p:nvSpPr>
          <p:cNvPr id="6" name="Прямоугольник 5">
            <a:extLst>
              <a:ext uri="{FF2B5EF4-FFF2-40B4-BE49-F238E27FC236}">
                <a16:creationId xmlns:a16="http://schemas.microsoft.com/office/drawing/2014/main" id="{248D4DE9-0467-42D2-B784-86219D4E1CDB}"/>
              </a:ext>
            </a:extLst>
          </p:cNvPr>
          <p:cNvSpPr/>
          <p:nvPr/>
        </p:nvSpPr>
        <p:spPr>
          <a:xfrm>
            <a:off x="755576" y="2852936"/>
            <a:ext cx="7128792" cy="1815882"/>
          </a:xfrm>
          <a:prstGeom prst="rect">
            <a:avLst/>
          </a:prstGeom>
        </p:spPr>
        <p:txBody>
          <a:bodyPr wrap="square">
            <a:spAutoFit/>
          </a:bodyPr>
          <a:lstStyle/>
          <a:p>
            <a:pPr marL="457200" indent="-457200">
              <a:buFontTx/>
              <a:buChar char="-"/>
            </a:pPr>
            <a:r>
              <a:rPr lang="ru-RU" sz="2800" dirty="0"/>
              <a:t>Разработана структура приложения </a:t>
            </a:r>
          </a:p>
          <a:p>
            <a:pPr marL="457200" indent="-457200">
              <a:buFontTx/>
              <a:buChar char="-"/>
            </a:pPr>
            <a:r>
              <a:rPr lang="ru-RU" sz="2800" dirty="0"/>
              <a:t>Составлена логическая схема базы данных  </a:t>
            </a:r>
          </a:p>
          <a:p>
            <a:pPr marL="457200" indent="-457200">
              <a:buFontTx/>
              <a:buChar char="-"/>
            </a:pPr>
            <a:r>
              <a:rPr lang="ru-RU" sz="2800" dirty="0"/>
              <a:t>Разработаны основные макеты пользовательского интерфейса.</a:t>
            </a:r>
          </a:p>
        </p:txBody>
      </p:sp>
    </p:spTree>
    <p:extLst>
      <p:ext uri="{BB962C8B-B14F-4D97-AF65-F5344CB8AC3E}">
        <p14:creationId xmlns:p14="http://schemas.microsoft.com/office/powerpoint/2010/main" val="265240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548680"/>
            <a:ext cx="8229600" cy="700467"/>
          </a:xfrm>
        </p:spPr>
        <p:txBody>
          <a:bodyPr>
            <a:noAutofit/>
          </a:bodyPr>
          <a:lstStyle/>
          <a:p>
            <a:pPr algn="ctr"/>
            <a:r>
              <a:rPr lang="ru-RU" sz="2800" b="1" dirty="0">
                <a:latin typeface="HelveticaNeueCyr" panose="02000503040000020004" pitchFamily="50" charset="-52"/>
                <a:cs typeface="Times New Roman" panose="02020603050405020304" pitchFamily="18" charset="0"/>
              </a:rPr>
              <a:t>Технологические решения, поддерживающие эксплуатационный цикл программы</a:t>
            </a:r>
          </a:p>
        </p:txBody>
      </p:sp>
      <p:pic>
        <p:nvPicPr>
          <p:cNvPr id="6" name="Рисунок 5">
            <a:extLst>
              <a:ext uri="{FF2B5EF4-FFF2-40B4-BE49-F238E27FC236}">
                <a16:creationId xmlns:a16="http://schemas.microsoft.com/office/drawing/2014/main" id="{FB93256D-074C-4E92-B52D-49F646010E23}"/>
              </a:ext>
            </a:extLst>
          </p:cNvPr>
          <p:cNvPicPr/>
          <p:nvPr/>
        </p:nvPicPr>
        <p:blipFill rotWithShape="1">
          <a:blip r:embed="rId3"/>
          <a:srcRect t="10397" b="5986"/>
          <a:stretch/>
        </p:blipFill>
        <p:spPr bwMode="auto">
          <a:xfrm>
            <a:off x="1114959" y="2348880"/>
            <a:ext cx="6914081" cy="259135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4170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Результаты проектно-технологической части:</a:t>
            </a:r>
          </a:p>
        </p:txBody>
      </p:sp>
      <p:sp>
        <p:nvSpPr>
          <p:cNvPr id="6" name="Прямоугольник 5">
            <a:extLst>
              <a:ext uri="{FF2B5EF4-FFF2-40B4-BE49-F238E27FC236}">
                <a16:creationId xmlns:a16="http://schemas.microsoft.com/office/drawing/2014/main" id="{248D4DE9-0467-42D2-B784-86219D4E1CDB}"/>
              </a:ext>
            </a:extLst>
          </p:cNvPr>
          <p:cNvSpPr/>
          <p:nvPr/>
        </p:nvSpPr>
        <p:spPr>
          <a:xfrm>
            <a:off x="755576" y="2852936"/>
            <a:ext cx="7128792" cy="2246769"/>
          </a:xfrm>
          <a:prstGeom prst="rect">
            <a:avLst/>
          </a:prstGeom>
        </p:spPr>
        <p:txBody>
          <a:bodyPr wrap="square">
            <a:spAutoFit/>
          </a:bodyPr>
          <a:lstStyle/>
          <a:p>
            <a:pPr marL="457200" indent="-457200">
              <a:buFontTx/>
              <a:buChar char="-"/>
            </a:pPr>
            <a:r>
              <a:rPr lang="ru-RU" sz="2800" dirty="0"/>
              <a:t>определить технологические решения, поддерживающие эксплуатационный цикл программы </a:t>
            </a:r>
          </a:p>
          <a:p>
            <a:pPr marL="457200" indent="-457200">
              <a:buFontTx/>
              <a:buChar char="-"/>
            </a:pPr>
            <a:r>
              <a:rPr lang="ru-RU" sz="2800" dirty="0"/>
              <a:t>разработать приложение</a:t>
            </a:r>
          </a:p>
          <a:p>
            <a:pPr marL="457200" indent="-457200">
              <a:buFontTx/>
              <a:buChar char="-"/>
            </a:pPr>
            <a:endParaRPr lang="ru-RU" sz="2800" dirty="0"/>
          </a:p>
        </p:txBody>
      </p:sp>
    </p:spTree>
    <p:extLst>
      <p:ext uri="{BB962C8B-B14F-4D97-AF65-F5344CB8AC3E}">
        <p14:creationId xmlns:p14="http://schemas.microsoft.com/office/powerpoint/2010/main" val="115773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21727E3-4C18-4525-B343-F38E6718AEB6}"/>
              </a:ext>
            </a:extLst>
          </p:cNvPr>
          <p:cNvSpPr>
            <a:spLocks noGrp="1"/>
          </p:cNvSpPr>
          <p:nvPr>
            <p:ph type="title"/>
          </p:nvPr>
        </p:nvSpPr>
        <p:spPr>
          <a:xfrm>
            <a:off x="457200" y="345900"/>
            <a:ext cx="8229600" cy="981486"/>
          </a:xfrm>
        </p:spPr>
        <p:txBody>
          <a:bodyPr>
            <a:normAutofit/>
          </a:bodyPr>
          <a:lstStyle/>
          <a:p>
            <a:pPr algn="ctr"/>
            <a:r>
              <a:rPr lang="ru-RU" sz="4000" b="1" dirty="0">
                <a:latin typeface="HelveticaNeueCyr" panose="02000503040000020004" pitchFamily="50" charset="-52"/>
                <a:cs typeface="Times New Roman" panose="02020603050405020304" pitchFamily="18" charset="0"/>
              </a:rPr>
              <a:t>Заключение</a:t>
            </a:r>
          </a:p>
        </p:txBody>
      </p:sp>
      <p:sp>
        <p:nvSpPr>
          <p:cNvPr id="7" name="Прямоугольник 6">
            <a:extLst>
              <a:ext uri="{FF2B5EF4-FFF2-40B4-BE49-F238E27FC236}">
                <a16:creationId xmlns:a16="http://schemas.microsoft.com/office/drawing/2014/main" id="{489EB148-EA0D-4203-A1B1-CD62F4B39745}"/>
              </a:ext>
            </a:extLst>
          </p:cNvPr>
          <p:cNvSpPr/>
          <p:nvPr/>
        </p:nvSpPr>
        <p:spPr>
          <a:xfrm>
            <a:off x="672769" y="1988840"/>
            <a:ext cx="7798462" cy="2677656"/>
          </a:xfrm>
          <a:prstGeom prst="rect">
            <a:avLst/>
          </a:prstGeom>
        </p:spPr>
        <p:txBody>
          <a:bodyPr wrap="square">
            <a:spAutoFit/>
          </a:bodyPr>
          <a:lstStyle/>
          <a:p>
            <a:pPr marL="342900" indent="-342900">
              <a:buFont typeface="Arial" panose="020B0604020202020204" pitchFamily="34" charset="0"/>
              <a:buChar char="•"/>
            </a:pPr>
            <a:r>
              <a:rPr lang="ru-RU" sz="2400" dirty="0"/>
              <a:t>Проанализирована выбранная предметная область;</a:t>
            </a:r>
          </a:p>
          <a:p>
            <a:pPr marL="342900" indent="-342900">
              <a:buFont typeface="Arial" panose="020B0604020202020204" pitchFamily="34" charset="0"/>
              <a:buChar char="•"/>
            </a:pPr>
            <a:r>
              <a:rPr lang="ru-RU" sz="2400" dirty="0"/>
              <a:t>Были выделены основные сущности системы;</a:t>
            </a:r>
          </a:p>
          <a:p>
            <a:pPr marL="342900" indent="-342900">
              <a:buFont typeface="Arial" panose="020B0604020202020204" pitchFamily="34" charset="0"/>
              <a:buChar char="•"/>
            </a:pPr>
            <a:r>
              <a:rPr lang="ru-RU" sz="2400" dirty="0"/>
              <a:t>Разработана концептуальная схема данных;</a:t>
            </a:r>
          </a:p>
          <a:p>
            <a:pPr marL="342900" indent="-342900">
              <a:buFont typeface="Arial" panose="020B0604020202020204" pitchFamily="34" charset="0"/>
              <a:buChar char="•"/>
            </a:pPr>
            <a:r>
              <a:rPr lang="ru-RU" sz="2400" dirty="0"/>
              <a:t>Выбран инструментарий для реализации функционала веб-приложения;</a:t>
            </a:r>
          </a:p>
          <a:p>
            <a:pPr marL="342900" indent="-342900">
              <a:buFont typeface="Arial" panose="020B0604020202020204" pitchFamily="34" charset="0"/>
              <a:buChar char="•"/>
            </a:pPr>
            <a:r>
              <a:rPr lang="ru-RU" sz="2400" dirty="0"/>
              <a:t>Выведены UML-диаграммы сценариев;</a:t>
            </a:r>
          </a:p>
          <a:p>
            <a:pPr marL="342900" indent="-342900">
              <a:buFont typeface="Arial" panose="020B0604020202020204" pitchFamily="34" charset="0"/>
              <a:buChar char="•"/>
            </a:pPr>
            <a:r>
              <a:rPr lang="ru-RU" sz="2400" dirty="0"/>
              <a:t>Была реализована базовая часть веб-приложения, </a:t>
            </a:r>
          </a:p>
        </p:txBody>
      </p:sp>
    </p:spTree>
    <p:extLst>
      <p:ext uri="{BB962C8B-B14F-4D97-AF65-F5344CB8AC3E}">
        <p14:creationId xmlns:p14="http://schemas.microsoft.com/office/powerpoint/2010/main" val="147901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FEE6B36-6642-4D45-AEA7-A42FE11D9BE3}"/>
              </a:ext>
            </a:extLst>
          </p:cNvPr>
          <p:cNvSpPr txBox="1">
            <a:spLocks/>
          </p:cNvSpPr>
          <p:nvPr/>
        </p:nvSpPr>
        <p:spPr>
          <a:xfrm>
            <a:off x="457200" y="3153528"/>
            <a:ext cx="8229600" cy="55094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ru-RU" sz="3200" b="1" dirty="0">
                <a:latin typeface="HelveticaNeueCyr" panose="02000503040000020004" pitchFamily="50" charset="-52"/>
                <a:cs typeface="Times New Roman" panose="02020603050405020304" pitchFamily="18" charset="0"/>
              </a:rPr>
              <a:t>Спасибо за внимание!</a:t>
            </a:r>
          </a:p>
        </p:txBody>
      </p:sp>
    </p:spTree>
    <p:extLst>
      <p:ext uri="{BB962C8B-B14F-4D97-AF65-F5344CB8AC3E}">
        <p14:creationId xmlns:p14="http://schemas.microsoft.com/office/powerpoint/2010/main" val="1804717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980728"/>
            <a:ext cx="8229600" cy="550944"/>
          </a:xfrm>
        </p:spPr>
        <p:txBody>
          <a:bodyPr>
            <a:normAutofit/>
          </a:bodyPr>
          <a:lstStyle/>
          <a:p>
            <a:pPr algn="ctr"/>
            <a:r>
              <a:rPr lang="ru-RU" sz="3200" b="1" dirty="0">
                <a:latin typeface="HelveticaNeueCyr" panose="02000503040000020004" pitchFamily="50" charset="-52"/>
                <a:cs typeface="Times New Roman" panose="02020603050405020304" pitchFamily="18" charset="0"/>
              </a:rPr>
              <a:t>Цели и задачи</a:t>
            </a:r>
          </a:p>
        </p:txBody>
      </p:sp>
      <p:sp>
        <p:nvSpPr>
          <p:cNvPr id="3" name="Объект 2"/>
          <p:cNvSpPr>
            <a:spLocks noGrp="1"/>
          </p:cNvSpPr>
          <p:nvPr>
            <p:ph idx="1"/>
          </p:nvPr>
        </p:nvSpPr>
        <p:spPr>
          <a:xfrm>
            <a:off x="647564" y="1700808"/>
            <a:ext cx="8039236" cy="4608512"/>
          </a:xfrm>
        </p:spPr>
        <p:txBody>
          <a:bodyPr>
            <a:noAutofit/>
          </a:bodyPr>
          <a:lstStyle/>
          <a:p>
            <a:pPr marL="0" indent="0" algn="just">
              <a:lnSpc>
                <a:spcPct val="100000"/>
              </a:lnSpc>
              <a:buNone/>
            </a:pPr>
            <a:r>
              <a:rPr lang="ru-RU" sz="1800" dirty="0"/>
              <a:t>Цель: Разработка </a:t>
            </a:r>
            <a:r>
              <a:rPr lang="ru-RU" sz="1800" dirty="0" err="1"/>
              <a:t>web</a:t>
            </a:r>
            <a:r>
              <a:rPr lang="ru-RU" sz="1800" dirty="0"/>
              <a:t>-сервиса самозанятых “</a:t>
            </a:r>
            <a:r>
              <a:rPr lang="ru-RU" sz="1800" dirty="0" err="1"/>
              <a:t>HandyMady</a:t>
            </a:r>
            <a:r>
              <a:rPr lang="ru-RU" sz="1800" dirty="0"/>
              <a:t>”, для облегчения рабочего процесса самозанятых лиц, в реализации товаров и услуг</a:t>
            </a:r>
            <a:endParaRPr lang="en-US" sz="1800" dirty="0"/>
          </a:p>
          <a:p>
            <a:pPr marL="0" indent="0" algn="just">
              <a:lnSpc>
                <a:spcPct val="100000"/>
              </a:lnSpc>
              <a:buNone/>
            </a:pPr>
            <a:r>
              <a:rPr lang="ru-RU" sz="1800" dirty="0"/>
              <a:t>Задачи: </a:t>
            </a:r>
            <a:r>
              <a:rPr lang="en-US" sz="1800" dirty="0"/>
              <a:t>	</a:t>
            </a:r>
            <a:endParaRPr lang="ru-RU" sz="1800" dirty="0"/>
          </a:p>
          <a:p>
            <a:pPr marL="0" indent="0" algn="just">
              <a:lnSpc>
                <a:spcPct val="100000"/>
              </a:lnSpc>
              <a:buNone/>
            </a:pPr>
            <a:r>
              <a:rPr lang="ru-RU" sz="1800" b="1" dirty="0"/>
              <a:t>научно-исследовательская часть:</a:t>
            </a:r>
          </a:p>
          <a:p>
            <a:pPr marL="0" indent="0">
              <a:lnSpc>
                <a:spcPct val="100000"/>
              </a:lnSpc>
              <a:buNone/>
            </a:pPr>
            <a:r>
              <a:rPr lang="ru-RU" sz="1800" dirty="0"/>
              <a:t>	- анализ предметной области, разработать концептуальную схему данных, изучить пользовательские сценарии и составить перечень задач</a:t>
            </a:r>
          </a:p>
          <a:p>
            <a:pPr marL="0" indent="0">
              <a:lnSpc>
                <a:spcPct val="100000"/>
              </a:lnSpc>
              <a:buNone/>
            </a:pPr>
            <a:r>
              <a:rPr lang="ru-RU" sz="1800" b="1" dirty="0"/>
              <a:t>проектно-конструкторская часть: </a:t>
            </a:r>
          </a:p>
          <a:p>
            <a:pPr marL="0" indent="0">
              <a:lnSpc>
                <a:spcPct val="100000"/>
              </a:lnSpc>
              <a:buNone/>
            </a:pPr>
            <a:r>
              <a:rPr lang="ru-RU" sz="1800" dirty="0"/>
              <a:t>	- разработать структуру приложения, логическую схему базу данных и пользовательский интерфейс.</a:t>
            </a:r>
          </a:p>
          <a:p>
            <a:pPr marL="0" indent="0">
              <a:lnSpc>
                <a:spcPct val="100000"/>
              </a:lnSpc>
              <a:buNone/>
            </a:pPr>
            <a:r>
              <a:rPr lang="ru-RU" sz="1800" b="1" dirty="0"/>
              <a:t>проектно-технологическая часть:</a:t>
            </a:r>
          </a:p>
          <a:p>
            <a:pPr marL="0" indent="0">
              <a:lnSpc>
                <a:spcPct val="100000"/>
              </a:lnSpc>
              <a:buNone/>
            </a:pPr>
            <a:r>
              <a:rPr lang="ru-RU" sz="1800" dirty="0"/>
              <a:t>	- определить технологические решения, поддерживающие эксплуатационный цикл программы и разработать приложение</a:t>
            </a:r>
          </a:p>
        </p:txBody>
      </p:sp>
    </p:spTree>
    <p:extLst>
      <p:ext uri="{BB962C8B-B14F-4D97-AF65-F5344CB8AC3E}">
        <p14:creationId xmlns:p14="http://schemas.microsoft.com/office/powerpoint/2010/main" val="64216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0"/>
            <a:ext cx="8229600" cy="700467"/>
          </a:xfrm>
        </p:spPr>
        <p:txBody>
          <a:bodyPr>
            <a:normAutofit/>
          </a:bodyPr>
          <a:lstStyle/>
          <a:p>
            <a:pPr algn="ctr"/>
            <a:r>
              <a:rPr lang="ru-RU" sz="4000" b="1" dirty="0">
                <a:latin typeface="HelveticaNeueCyr" panose="02000503040000020004" pitchFamily="50" charset="-52"/>
                <a:cs typeface="Times New Roman" panose="02020603050405020304" pitchFamily="18" charset="0"/>
              </a:rPr>
              <a:t>Концептуальная схема данных</a:t>
            </a:r>
          </a:p>
        </p:txBody>
      </p:sp>
      <p:pic>
        <p:nvPicPr>
          <p:cNvPr id="5" name="Рисунок 4">
            <a:extLst>
              <a:ext uri="{FF2B5EF4-FFF2-40B4-BE49-F238E27FC236}">
                <a16:creationId xmlns:a16="http://schemas.microsoft.com/office/drawing/2014/main" id="{5E0AD536-89BB-4DE2-9BD8-321642EC3458}"/>
              </a:ext>
            </a:extLst>
          </p:cNvPr>
          <p:cNvPicPr/>
          <p:nvPr/>
        </p:nvPicPr>
        <p:blipFill>
          <a:blip r:embed="rId3"/>
          <a:stretch>
            <a:fillRect/>
          </a:stretch>
        </p:blipFill>
        <p:spPr>
          <a:xfrm>
            <a:off x="2123728" y="700467"/>
            <a:ext cx="4896544" cy="5910680"/>
          </a:xfrm>
          <a:prstGeom prst="rect">
            <a:avLst/>
          </a:prstGeom>
        </p:spPr>
      </p:pic>
    </p:spTree>
    <p:extLst>
      <p:ext uri="{BB962C8B-B14F-4D97-AF65-F5344CB8AC3E}">
        <p14:creationId xmlns:p14="http://schemas.microsoft.com/office/powerpoint/2010/main" val="417195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153659"/>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Пользовательские сценарии использования</a:t>
            </a:r>
          </a:p>
        </p:txBody>
      </p:sp>
      <p:pic>
        <p:nvPicPr>
          <p:cNvPr id="7" name="Рисунок 6">
            <a:extLst>
              <a:ext uri="{FF2B5EF4-FFF2-40B4-BE49-F238E27FC236}">
                <a16:creationId xmlns:a16="http://schemas.microsoft.com/office/drawing/2014/main" id="{02C3F5FF-55DE-4BDE-AD37-A51D454DC36F}"/>
              </a:ext>
            </a:extLst>
          </p:cNvPr>
          <p:cNvPicPr/>
          <p:nvPr/>
        </p:nvPicPr>
        <p:blipFill rotWithShape="1">
          <a:blip r:embed="rId3"/>
          <a:srcRect l="4767" r="5265"/>
          <a:stretch/>
        </p:blipFill>
        <p:spPr bwMode="auto">
          <a:xfrm>
            <a:off x="647660" y="1289563"/>
            <a:ext cx="8229600" cy="52914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546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153659"/>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Пользовательские сценарии использования</a:t>
            </a:r>
          </a:p>
        </p:txBody>
      </p:sp>
      <p:pic>
        <p:nvPicPr>
          <p:cNvPr id="6" name="Рисунок 5">
            <a:extLst>
              <a:ext uri="{FF2B5EF4-FFF2-40B4-BE49-F238E27FC236}">
                <a16:creationId xmlns:a16="http://schemas.microsoft.com/office/drawing/2014/main" id="{DC80E264-ED23-4D86-846F-A798C7CBF0EE}"/>
              </a:ext>
            </a:extLst>
          </p:cNvPr>
          <p:cNvPicPr/>
          <p:nvPr/>
        </p:nvPicPr>
        <p:blipFill rotWithShape="1">
          <a:blip r:embed="rId3"/>
          <a:srcRect l="2801" b="2243"/>
          <a:stretch/>
        </p:blipFill>
        <p:spPr bwMode="auto">
          <a:xfrm>
            <a:off x="1380227" y="1288804"/>
            <a:ext cx="6383546" cy="53454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784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200" y="620688"/>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Перечень задач, подлежащих решению в процессе разработки</a:t>
            </a:r>
          </a:p>
        </p:txBody>
      </p:sp>
      <p:sp>
        <p:nvSpPr>
          <p:cNvPr id="2" name="Прямоугольник 1">
            <a:extLst>
              <a:ext uri="{FF2B5EF4-FFF2-40B4-BE49-F238E27FC236}">
                <a16:creationId xmlns:a16="http://schemas.microsoft.com/office/drawing/2014/main" id="{1E3B0286-E64F-409F-B0E7-71A100084986}"/>
              </a:ext>
            </a:extLst>
          </p:cNvPr>
          <p:cNvSpPr/>
          <p:nvPr/>
        </p:nvSpPr>
        <p:spPr>
          <a:xfrm>
            <a:off x="1007604" y="2636912"/>
            <a:ext cx="7128792" cy="2677656"/>
          </a:xfrm>
          <a:prstGeom prst="rect">
            <a:avLst/>
          </a:prstGeom>
        </p:spPr>
        <p:txBody>
          <a:bodyPr wrap="square">
            <a:spAutoFit/>
          </a:bodyPr>
          <a:lstStyle/>
          <a:p>
            <a:r>
              <a:rPr lang="ru-RU" sz="2800" b="1" dirty="0"/>
              <a:t>Перечень реализуемых функций:</a:t>
            </a:r>
          </a:p>
          <a:p>
            <a:pPr marL="285750" lvl="0" indent="-285750">
              <a:buFont typeface="Arial" panose="020B0604020202020204" pitchFamily="34" charset="0"/>
              <a:buChar char="•"/>
            </a:pPr>
            <a:r>
              <a:rPr lang="ru-RU" sz="2800" dirty="0">
                <a:effectLst/>
              </a:rPr>
              <a:t>Возможность создавать свои магазины</a:t>
            </a:r>
          </a:p>
          <a:p>
            <a:pPr marL="285750" lvl="0" indent="-285750">
              <a:buFont typeface="Arial" panose="020B0604020202020204" pitchFamily="34" charset="0"/>
              <a:buChar char="•"/>
            </a:pPr>
            <a:r>
              <a:rPr lang="ru-RU" sz="2800" dirty="0">
                <a:effectLst/>
              </a:rPr>
              <a:t>Функция ведения товаров</a:t>
            </a:r>
          </a:p>
          <a:p>
            <a:pPr marL="285750" lvl="0" indent="-285750">
              <a:buFont typeface="Arial" panose="020B0604020202020204" pitchFamily="34" charset="0"/>
              <a:buChar char="•"/>
            </a:pPr>
            <a:r>
              <a:rPr lang="ru-RU" sz="2800" dirty="0">
                <a:effectLst/>
              </a:rPr>
              <a:t>Реализация поиска товаров по названию.</a:t>
            </a:r>
          </a:p>
          <a:p>
            <a:pPr marL="285750" lvl="0" indent="-285750">
              <a:buFont typeface="Arial" panose="020B0604020202020204" pitchFamily="34" charset="0"/>
              <a:buChar char="•"/>
            </a:pPr>
            <a:r>
              <a:rPr lang="ru-RU" sz="2800" dirty="0">
                <a:effectLst/>
              </a:rPr>
              <a:t>Система рейтинга, базирующаяся на оценках пользователей.</a:t>
            </a:r>
          </a:p>
        </p:txBody>
      </p:sp>
    </p:spTree>
    <p:extLst>
      <p:ext uri="{BB962C8B-B14F-4D97-AF65-F5344CB8AC3E}">
        <p14:creationId xmlns:p14="http://schemas.microsoft.com/office/powerpoint/2010/main" val="48382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Результаты научно-исследовательской части:</a:t>
            </a:r>
          </a:p>
        </p:txBody>
      </p:sp>
      <p:sp>
        <p:nvSpPr>
          <p:cNvPr id="6" name="Прямоугольник 5">
            <a:extLst>
              <a:ext uri="{FF2B5EF4-FFF2-40B4-BE49-F238E27FC236}">
                <a16:creationId xmlns:a16="http://schemas.microsoft.com/office/drawing/2014/main" id="{248D4DE9-0467-42D2-B784-86219D4E1CDB}"/>
              </a:ext>
            </a:extLst>
          </p:cNvPr>
          <p:cNvSpPr/>
          <p:nvPr/>
        </p:nvSpPr>
        <p:spPr>
          <a:xfrm>
            <a:off x="755576" y="2852936"/>
            <a:ext cx="7128792" cy="2677656"/>
          </a:xfrm>
          <a:prstGeom prst="rect">
            <a:avLst/>
          </a:prstGeom>
        </p:spPr>
        <p:txBody>
          <a:bodyPr wrap="square">
            <a:spAutoFit/>
          </a:bodyPr>
          <a:lstStyle/>
          <a:p>
            <a:pPr marL="457200" indent="-457200">
              <a:buFontTx/>
              <a:buChar char="-"/>
            </a:pPr>
            <a:r>
              <a:rPr lang="ru-RU" sz="2800" dirty="0"/>
              <a:t>анализ предметной области, </a:t>
            </a:r>
          </a:p>
          <a:p>
            <a:pPr marL="457200" indent="-457200">
              <a:buFontTx/>
              <a:buChar char="-"/>
            </a:pPr>
            <a:r>
              <a:rPr lang="ru-RU" sz="2800" dirty="0"/>
              <a:t>разработать концептуальную схему данных, </a:t>
            </a:r>
          </a:p>
          <a:p>
            <a:pPr marL="457200" indent="-457200">
              <a:buFontTx/>
              <a:buChar char="-"/>
            </a:pPr>
            <a:r>
              <a:rPr lang="ru-RU" sz="2800" dirty="0"/>
              <a:t>изучить пользовательские сценарии  </a:t>
            </a:r>
          </a:p>
          <a:p>
            <a:pPr marL="457200" indent="-457200">
              <a:buFontTx/>
              <a:buChar char="-"/>
            </a:pPr>
            <a:r>
              <a:rPr lang="ru-RU" sz="2800" dirty="0"/>
              <a:t>составить перечень задач</a:t>
            </a:r>
          </a:p>
          <a:p>
            <a:pPr marL="285750" lvl="0" indent="-285750">
              <a:buFont typeface="Arial" panose="020B0604020202020204" pitchFamily="34" charset="0"/>
              <a:buChar char="•"/>
            </a:pPr>
            <a:endParaRPr lang="ru-RU" sz="2800" dirty="0">
              <a:effectLst/>
            </a:endParaRPr>
          </a:p>
        </p:txBody>
      </p:sp>
    </p:spTree>
    <p:extLst>
      <p:ext uri="{BB962C8B-B14F-4D97-AF65-F5344CB8AC3E}">
        <p14:creationId xmlns:p14="http://schemas.microsoft.com/office/powerpoint/2010/main" val="281498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Разработка структуры программной системы</a:t>
            </a:r>
          </a:p>
        </p:txBody>
      </p:sp>
      <p:pic>
        <p:nvPicPr>
          <p:cNvPr id="4" name="Рисунок 3">
            <a:extLst>
              <a:ext uri="{FF2B5EF4-FFF2-40B4-BE49-F238E27FC236}">
                <a16:creationId xmlns:a16="http://schemas.microsoft.com/office/drawing/2014/main" id="{2DD234CC-80E9-40E1-81E8-D1D83C91258B}"/>
              </a:ext>
            </a:extLst>
          </p:cNvPr>
          <p:cNvPicPr/>
          <p:nvPr/>
        </p:nvPicPr>
        <p:blipFill>
          <a:blip r:embed="rId3"/>
          <a:stretch>
            <a:fillRect/>
          </a:stretch>
        </p:blipFill>
        <p:spPr>
          <a:xfrm>
            <a:off x="2769234" y="1556792"/>
            <a:ext cx="3605530" cy="5029200"/>
          </a:xfrm>
          <a:prstGeom prst="rect">
            <a:avLst/>
          </a:prstGeom>
        </p:spPr>
      </p:pic>
    </p:spTree>
    <p:extLst>
      <p:ext uri="{BB962C8B-B14F-4D97-AF65-F5344CB8AC3E}">
        <p14:creationId xmlns:p14="http://schemas.microsoft.com/office/powerpoint/2010/main" val="362581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1">
            <a:extLst>
              <a:ext uri="{FF2B5EF4-FFF2-40B4-BE49-F238E27FC236}">
                <a16:creationId xmlns:a16="http://schemas.microsoft.com/office/drawing/2014/main" id="{6EB50DA4-FD7C-495A-B14F-04BA1B43C063}"/>
              </a:ext>
            </a:extLst>
          </p:cNvPr>
          <p:cNvSpPr>
            <a:spLocks noGrp="1"/>
          </p:cNvSpPr>
          <p:nvPr>
            <p:ph type="title"/>
          </p:nvPr>
        </p:nvSpPr>
        <p:spPr>
          <a:xfrm>
            <a:off x="457199" y="457653"/>
            <a:ext cx="8229600" cy="981486"/>
          </a:xfrm>
        </p:spPr>
        <p:txBody>
          <a:bodyPr>
            <a:normAutofit fontScale="90000"/>
          </a:bodyPr>
          <a:lstStyle/>
          <a:p>
            <a:pPr algn="ctr"/>
            <a:r>
              <a:rPr lang="ru-RU" sz="4000" b="1" dirty="0">
                <a:latin typeface="HelveticaNeueCyr" panose="02000503040000020004" pitchFamily="50" charset="-52"/>
                <a:cs typeface="Times New Roman" panose="02020603050405020304" pitchFamily="18" charset="0"/>
              </a:rPr>
              <a:t>Разработка структуры программной системы</a:t>
            </a:r>
          </a:p>
        </p:txBody>
      </p:sp>
      <p:pic>
        <p:nvPicPr>
          <p:cNvPr id="5" name="Рисунок 4">
            <a:extLst>
              <a:ext uri="{FF2B5EF4-FFF2-40B4-BE49-F238E27FC236}">
                <a16:creationId xmlns:a16="http://schemas.microsoft.com/office/drawing/2014/main" id="{8527D71A-57DA-4E04-BAEC-2C2B8878AD0D}"/>
              </a:ext>
            </a:extLst>
          </p:cNvPr>
          <p:cNvPicPr/>
          <p:nvPr/>
        </p:nvPicPr>
        <p:blipFill rotWithShape="1">
          <a:blip r:embed="rId3"/>
          <a:srcRect t="2548" b="5188"/>
          <a:stretch/>
        </p:blipFill>
        <p:spPr bwMode="auto">
          <a:xfrm>
            <a:off x="264159" y="2060848"/>
            <a:ext cx="8615680" cy="4503420"/>
          </a:xfrm>
          <a:prstGeom prst="rect">
            <a:avLst/>
          </a:prstGeom>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1A83A699-9586-468D-AB49-B5E672E06F35}"/>
              </a:ext>
            </a:extLst>
          </p:cNvPr>
          <p:cNvPicPr/>
          <p:nvPr/>
        </p:nvPicPr>
        <p:blipFill>
          <a:blip r:embed="rId4"/>
          <a:stretch>
            <a:fillRect/>
          </a:stretch>
        </p:blipFill>
        <p:spPr>
          <a:xfrm>
            <a:off x="6223968" y="1439139"/>
            <a:ext cx="2667639" cy="2596754"/>
          </a:xfrm>
          <a:prstGeom prst="rect">
            <a:avLst/>
          </a:prstGeom>
        </p:spPr>
      </p:pic>
    </p:spTree>
    <p:extLst>
      <p:ext uri="{BB962C8B-B14F-4D97-AF65-F5344CB8AC3E}">
        <p14:creationId xmlns:p14="http://schemas.microsoft.com/office/powerpoint/2010/main" val="17261754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6002</TotalTime>
  <Words>1343</Words>
  <Application>Microsoft Office PowerPoint</Application>
  <PresentationFormat>Экран (4:3)</PresentationFormat>
  <Paragraphs>140</Paragraphs>
  <Slides>16</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Arial</vt:lpstr>
      <vt:lpstr>Calibri</vt:lpstr>
      <vt:lpstr>Calibri Light</vt:lpstr>
      <vt:lpstr>HelveticaNeueCyr</vt:lpstr>
      <vt:lpstr>Trebuchet MS</vt:lpstr>
      <vt:lpstr>Тема Office</vt:lpstr>
      <vt:lpstr>Презентация PowerPoint</vt:lpstr>
      <vt:lpstr>Цели и задачи</vt:lpstr>
      <vt:lpstr>Концептуальная схема данных</vt:lpstr>
      <vt:lpstr>Пользовательские сценарии использования</vt:lpstr>
      <vt:lpstr>Пользовательские сценарии использования</vt:lpstr>
      <vt:lpstr>Перечень задач, подлежащих решению в процессе разработки</vt:lpstr>
      <vt:lpstr>Результаты научно-исследовательской части:</vt:lpstr>
      <vt:lpstr>Разработка структуры программной системы</vt:lpstr>
      <vt:lpstr>Разработка структуры программной системы</vt:lpstr>
      <vt:lpstr>Логическая схема данных</vt:lpstr>
      <vt:lpstr>Разработка пользовательского интерфейса</vt:lpstr>
      <vt:lpstr>Результаты проектно-конструкторской части:</vt:lpstr>
      <vt:lpstr>Технологические решения, поддерживающие эксплуатационный цикл программы</vt:lpstr>
      <vt:lpstr>Результаты проектно-технологической части:</vt:lpstr>
      <vt:lpstr>Заключение</vt:lpstr>
      <vt:lpstr>Презентация PowerPoint</vt:lpstr>
    </vt:vector>
  </TitlesOfParts>
  <Company>Krokoz™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«Технико-экономическое обоснование совершенствования производства изделия «датчик фаз щелевой» на примере ОАО «Автоэлектроника»</dc:title>
  <dc:creator>Иришка</dc:creator>
  <cp:lastModifiedBy>Вадим Халмедов</cp:lastModifiedBy>
  <cp:revision>277</cp:revision>
  <cp:lastPrinted>2019-06-17T20:25:57Z</cp:lastPrinted>
  <dcterms:created xsi:type="dcterms:W3CDTF">2017-05-31T06:33:20Z</dcterms:created>
  <dcterms:modified xsi:type="dcterms:W3CDTF">2020-05-29T18:39:06Z</dcterms:modified>
</cp:coreProperties>
</file>