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812"/>
    <p:restoredTop sz="96327"/>
  </p:normalViewPr>
  <p:slideViewPr>
    <p:cSldViewPr snapToGrid="0">
      <p:cViewPr varScale="1">
        <p:scale>
          <a:sx n="128" d="100"/>
          <a:sy n="128" d="100"/>
        </p:scale>
        <p:origin x="22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8D82DD-69BC-DB49-95FF-E6105195AECC}" type="datetimeFigureOut">
              <a:rPr lang="en-US" smtClean="0"/>
              <a:t>2/29/24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F81A1D-549C-EF4B-9FAF-38CFE29BBA65}" type="slidenum">
              <a:rPr lang="en-US" smtClean="0"/>
              <a:t>‹#›</a:t>
            </a:fld>
            <a:endParaRPr lang="en-US"/>
          </a:p>
        </p:txBody>
      </p:sp>
    </p:spTree>
    <p:extLst>
      <p:ext uri="{BB962C8B-B14F-4D97-AF65-F5344CB8AC3E}">
        <p14:creationId xmlns:p14="http://schemas.microsoft.com/office/powerpoint/2010/main" val="754326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Hello everyone, today I’m going to share my final project for the supervised machine learning course. Basically, I used a KNN model to classify breast cancer.</a:t>
            </a:r>
          </a:p>
          <a:p>
            <a:endParaRPr lang="en-US" dirty="0"/>
          </a:p>
        </p:txBody>
      </p:sp>
      <p:sp>
        <p:nvSpPr>
          <p:cNvPr id="4" name="Slide Number Placeholder 3"/>
          <p:cNvSpPr>
            <a:spLocks noGrp="1"/>
          </p:cNvSpPr>
          <p:nvPr>
            <p:ph type="sldNum" sz="quarter" idx="5"/>
          </p:nvPr>
        </p:nvSpPr>
        <p:spPr/>
        <p:txBody>
          <a:bodyPr/>
          <a:lstStyle/>
          <a:p>
            <a:fld id="{B5F81A1D-549C-EF4B-9FAF-38CFE29BBA65}" type="slidenum">
              <a:rPr lang="en-US" smtClean="0"/>
              <a:t>1</a:t>
            </a:fld>
            <a:endParaRPr lang="en-US"/>
          </a:p>
        </p:txBody>
      </p:sp>
    </p:spTree>
    <p:extLst>
      <p:ext uri="{BB962C8B-B14F-4D97-AF65-F5344CB8AC3E}">
        <p14:creationId xmlns:p14="http://schemas.microsoft.com/office/powerpoint/2010/main" val="3056113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0"/>
              </a:spcBef>
              <a:spcAft>
                <a:spcPts val="800"/>
              </a:spcAft>
            </a:pP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To start with some background. We know that breast cancer is a serious disease, and it has the most number of new cases every year compared with other types of cancer as you can see from the graph on the left. So, it is important to develop tools to diagnose breast cancer. </a:t>
            </a:r>
          </a:p>
          <a:p>
            <a:pPr marL="0" marR="0">
              <a:lnSpc>
                <a:spcPct val="115000"/>
              </a:lnSpc>
              <a:spcBef>
                <a:spcPts val="0"/>
              </a:spcBef>
              <a:spcAft>
                <a:spcPts val="800"/>
              </a:spcAft>
            </a:pP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These years, machine learning algorithms emerge as an important tool for breast cancer </a:t>
            </a:r>
            <a:r>
              <a:rPr lang="en-US" sz="1800" kern="100" dirty="0">
                <a:solidFill>
                  <a:srgbClr val="FF0000"/>
                </a:solidFill>
                <a:effectLst/>
                <a:latin typeface="Aptos" panose="020B0004020202020204" pitchFamily="34" charset="0"/>
                <a:ea typeface="DengXian" panose="02010600030101010101" pitchFamily="2" charset="-122"/>
                <a:cs typeface="Times New Roman" panose="02020603050405020304" pitchFamily="18" charset="0"/>
              </a:rPr>
              <a:t>diag</a:t>
            </a:r>
            <a:r>
              <a:rPr lang="en-US" sz="1800" b="1" kern="100" dirty="0">
                <a:solidFill>
                  <a:srgbClr val="FF0000"/>
                </a:solidFill>
                <a:effectLst/>
                <a:latin typeface="Aptos" panose="020B0004020202020204" pitchFamily="34" charset="0"/>
                <a:ea typeface="DengXian" panose="02010600030101010101" pitchFamily="2" charset="-122"/>
                <a:cs typeface="Times New Roman" panose="02020603050405020304" pitchFamily="18" charset="0"/>
              </a:rPr>
              <a:t>no</a:t>
            </a:r>
            <a:r>
              <a:rPr lang="en-US" sz="1800" kern="100" dirty="0">
                <a:solidFill>
                  <a:srgbClr val="FF0000"/>
                </a:solidFill>
                <a:effectLst/>
                <a:latin typeface="Aptos" panose="020B0004020202020204" pitchFamily="34" charset="0"/>
                <a:ea typeface="DengXian" panose="02010600030101010101" pitchFamily="2" charset="-122"/>
                <a:cs typeface="Times New Roman" panose="02020603050405020304" pitchFamily="18" charset="0"/>
              </a:rPr>
              <a:t>sis</a:t>
            </a: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 Basically, doctors will collect breast cancer cells, and measure different properties of these cells, like their size, shape, and gene expression levels. They next will feed the data to machine learning algorithm to build a classifier to help with future diagnosis.</a:t>
            </a:r>
          </a:p>
          <a:p>
            <a:endParaRPr lang="en-US" dirty="0"/>
          </a:p>
        </p:txBody>
      </p:sp>
      <p:sp>
        <p:nvSpPr>
          <p:cNvPr id="4" name="Slide Number Placeholder 3"/>
          <p:cNvSpPr>
            <a:spLocks noGrp="1"/>
          </p:cNvSpPr>
          <p:nvPr>
            <p:ph type="sldNum" sz="quarter" idx="5"/>
          </p:nvPr>
        </p:nvSpPr>
        <p:spPr/>
        <p:txBody>
          <a:bodyPr/>
          <a:lstStyle/>
          <a:p>
            <a:fld id="{B5F81A1D-549C-EF4B-9FAF-38CFE29BBA65}" type="slidenum">
              <a:rPr lang="en-US" smtClean="0"/>
              <a:t>2</a:t>
            </a:fld>
            <a:endParaRPr lang="en-US"/>
          </a:p>
        </p:txBody>
      </p:sp>
    </p:spTree>
    <p:extLst>
      <p:ext uri="{BB962C8B-B14F-4D97-AF65-F5344CB8AC3E}">
        <p14:creationId xmlns:p14="http://schemas.microsoft.com/office/powerpoint/2010/main" val="2350866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F81A1D-549C-EF4B-9FAF-38CFE29BBA65}" type="slidenum">
              <a:rPr lang="en-US" smtClean="0"/>
              <a:t>5</a:t>
            </a:fld>
            <a:endParaRPr lang="en-US"/>
          </a:p>
        </p:txBody>
      </p:sp>
    </p:spTree>
    <p:extLst>
      <p:ext uri="{BB962C8B-B14F-4D97-AF65-F5344CB8AC3E}">
        <p14:creationId xmlns:p14="http://schemas.microsoft.com/office/powerpoint/2010/main" val="4471542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F81A1D-549C-EF4B-9FAF-38CFE29BBA65}" type="slidenum">
              <a:rPr lang="en-US" smtClean="0"/>
              <a:t>12</a:t>
            </a:fld>
            <a:endParaRPr lang="en-US"/>
          </a:p>
        </p:txBody>
      </p:sp>
    </p:spTree>
    <p:extLst>
      <p:ext uri="{BB962C8B-B14F-4D97-AF65-F5344CB8AC3E}">
        <p14:creationId xmlns:p14="http://schemas.microsoft.com/office/powerpoint/2010/main" val="2777321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E7B98-841B-7EFE-DC58-863D3E122A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947DC79-740E-E23B-8F4E-CA82B442B1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12F69DD-C787-C636-7F56-5874EF1070CD}"/>
              </a:ext>
            </a:extLst>
          </p:cNvPr>
          <p:cNvSpPr>
            <a:spLocks noGrp="1"/>
          </p:cNvSpPr>
          <p:nvPr>
            <p:ph type="dt" sz="half" idx="10"/>
          </p:nvPr>
        </p:nvSpPr>
        <p:spPr/>
        <p:txBody>
          <a:bodyPr/>
          <a:lstStyle/>
          <a:p>
            <a:fld id="{8E64CDF8-881B-EF4A-A941-A0DB749C5E6E}" type="datetimeFigureOut">
              <a:rPr lang="en-US" smtClean="0"/>
              <a:t>2/29/24</a:t>
            </a:fld>
            <a:endParaRPr lang="en-US"/>
          </a:p>
        </p:txBody>
      </p:sp>
      <p:sp>
        <p:nvSpPr>
          <p:cNvPr id="5" name="Footer Placeholder 4">
            <a:extLst>
              <a:ext uri="{FF2B5EF4-FFF2-40B4-BE49-F238E27FC236}">
                <a16:creationId xmlns:a16="http://schemas.microsoft.com/office/drawing/2014/main" id="{00B12514-3ACB-D57B-3F35-ED72D9BCA3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AEBEBB-ACBB-AB6D-ACBA-6B84BE29DF4D}"/>
              </a:ext>
            </a:extLst>
          </p:cNvPr>
          <p:cNvSpPr>
            <a:spLocks noGrp="1"/>
          </p:cNvSpPr>
          <p:nvPr>
            <p:ph type="sldNum" sz="quarter" idx="12"/>
          </p:nvPr>
        </p:nvSpPr>
        <p:spPr/>
        <p:txBody>
          <a:bodyPr/>
          <a:lstStyle/>
          <a:p>
            <a:fld id="{03060776-F3C6-554A-B0D5-1314C9F15C64}" type="slidenum">
              <a:rPr lang="en-US" smtClean="0"/>
              <a:t>‹#›</a:t>
            </a:fld>
            <a:endParaRPr lang="en-US"/>
          </a:p>
        </p:txBody>
      </p:sp>
    </p:spTree>
    <p:extLst>
      <p:ext uri="{BB962C8B-B14F-4D97-AF65-F5344CB8AC3E}">
        <p14:creationId xmlns:p14="http://schemas.microsoft.com/office/powerpoint/2010/main" val="1196889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2AE2D-34DF-5F2A-EF4E-4E5BC2F02EB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81B27A-BB81-6272-71B4-64D74D1B7D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20A692-677F-935E-1E12-0A03A3BE75CF}"/>
              </a:ext>
            </a:extLst>
          </p:cNvPr>
          <p:cNvSpPr>
            <a:spLocks noGrp="1"/>
          </p:cNvSpPr>
          <p:nvPr>
            <p:ph type="dt" sz="half" idx="10"/>
          </p:nvPr>
        </p:nvSpPr>
        <p:spPr/>
        <p:txBody>
          <a:bodyPr/>
          <a:lstStyle/>
          <a:p>
            <a:fld id="{8E64CDF8-881B-EF4A-A941-A0DB749C5E6E}" type="datetimeFigureOut">
              <a:rPr lang="en-US" smtClean="0"/>
              <a:t>2/29/24</a:t>
            </a:fld>
            <a:endParaRPr lang="en-US"/>
          </a:p>
        </p:txBody>
      </p:sp>
      <p:sp>
        <p:nvSpPr>
          <p:cNvPr id="5" name="Footer Placeholder 4">
            <a:extLst>
              <a:ext uri="{FF2B5EF4-FFF2-40B4-BE49-F238E27FC236}">
                <a16:creationId xmlns:a16="http://schemas.microsoft.com/office/drawing/2014/main" id="{0F27E18D-F74A-8F05-E02A-252C482115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5C2E64-5088-86C5-FD19-97C524BD1F8A}"/>
              </a:ext>
            </a:extLst>
          </p:cNvPr>
          <p:cNvSpPr>
            <a:spLocks noGrp="1"/>
          </p:cNvSpPr>
          <p:nvPr>
            <p:ph type="sldNum" sz="quarter" idx="12"/>
          </p:nvPr>
        </p:nvSpPr>
        <p:spPr/>
        <p:txBody>
          <a:bodyPr/>
          <a:lstStyle/>
          <a:p>
            <a:fld id="{03060776-F3C6-554A-B0D5-1314C9F15C64}" type="slidenum">
              <a:rPr lang="en-US" smtClean="0"/>
              <a:t>‹#›</a:t>
            </a:fld>
            <a:endParaRPr lang="en-US"/>
          </a:p>
        </p:txBody>
      </p:sp>
    </p:spTree>
    <p:extLst>
      <p:ext uri="{BB962C8B-B14F-4D97-AF65-F5344CB8AC3E}">
        <p14:creationId xmlns:p14="http://schemas.microsoft.com/office/powerpoint/2010/main" val="4279009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B5DA89-C663-45C8-2056-5FFDD4C54F0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00AEE82-91F1-0F06-6BCE-7F7A10DE08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A5DECA-F984-60DE-1308-B83562B324DF}"/>
              </a:ext>
            </a:extLst>
          </p:cNvPr>
          <p:cNvSpPr>
            <a:spLocks noGrp="1"/>
          </p:cNvSpPr>
          <p:nvPr>
            <p:ph type="dt" sz="half" idx="10"/>
          </p:nvPr>
        </p:nvSpPr>
        <p:spPr/>
        <p:txBody>
          <a:bodyPr/>
          <a:lstStyle/>
          <a:p>
            <a:fld id="{8E64CDF8-881B-EF4A-A941-A0DB749C5E6E}" type="datetimeFigureOut">
              <a:rPr lang="en-US" smtClean="0"/>
              <a:t>2/29/24</a:t>
            </a:fld>
            <a:endParaRPr lang="en-US"/>
          </a:p>
        </p:txBody>
      </p:sp>
      <p:sp>
        <p:nvSpPr>
          <p:cNvPr id="5" name="Footer Placeholder 4">
            <a:extLst>
              <a:ext uri="{FF2B5EF4-FFF2-40B4-BE49-F238E27FC236}">
                <a16:creationId xmlns:a16="http://schemas.microsoft.com/office/drawing/2014/main" id="{5B252D78-C410-5F50-F1BF-492515AEB2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21BAD3-970B-08DD-06A0-6E0782DAC470}"/>
              </a:ext>
            </a:extLst>
          </p:cNvPr>
          <p:cNvSpPr>
            <a:spLocks noGrp="1"/>
          </p:cNvSpPr>
          <p:nvPr>
            <p:ph type="sldNum" sz="quarter" idx="12"/>
          </p:nvPr>
        </p:nvSpPr>
        <p:spPr/>
        <p:txBody>
          <a:bodyPr/>
          <a:lstStyle/>
          <a:p>
            <a:fld id="{03060776-F3C6-554A-B0D5-1314C9F15C64}" type="slidenum">
              <a:rPr lang="en-US" smtClean="0"/>
              <a:t>‹#›</a:t>
            </a:fld>
            <a:endParaRPr lang="en-US"/>
          </a:p>
        </p:txBody>
      </p:sp>
    </p:spTree>
    <p:extLst>
      <p:ext uri="{BB962C8B-B14F-4D97-AF65-F5344CB8AC3E}">
        <p14:creationId xmlns:p14="http://schemas.microsoft.com/office/powerpoint/2010/main" val="510370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D4945-4C47-D4B0-6BC9-561C8CBD3F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4DFB52-BA3A-6275-20F6-C86077F509F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EF889A-A209-0A60-4970-DD6EF6063854}"/>
              </a:ext>
            </a:extLst>
          </p:cNvPr>
          <p:cNvSpPr>
            <a:spLocks noGrp="1"/>
          </p:cNvSpPr>
          <p:nvPr>
            <p:ph type="dt" sz="half" idx="10"/>
          </p:nvPr>
        </p:nvSpPr>
        <p:spPr/>
        <p:txBody>
          <a:bodyPr/>
          <a:lstStyle/>
          <a:p>
            <a:fld id="{8E64CDF8-881B-EF4A-A941-A0DB749C5E6E}" type="datetimeFigureOut">
              <a:rPr lang="en-US" smtClean="0"/>
              <a:t>2/29/24</a:t>
            </a:fld>
            <a:endParaRPr lang="en-US"/>
          </a:p>
        </p:txBody>
      </p:sp>
      <p:sp>
        <p:nvSpPr>
          <p:cNvPr id="5" name="Footer Placeholder 4">
            <a:extLst>
              <a:ext uri="{FF2B5EF4-FFF2-40B4-BE49-F238E27FC236}">
                <a16:creationId xmlns:a16="http://schemas.microsoft.com/office/drawing/2014/main" id="{88C32C79-D0BD-9EFC-5349-BFFA4AC474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A85E49-0A6C-CCFD-23D1-8647FCF51F43}"/>
              </a:ext>
            </a:extLst>
          </p:cNvPr>
          <p:cNvSpPr>
            <a:spLocks noGrp="1"/>
          </p:cNvSpPr>
          <p:nvPr>
            <p:ph type="sldNum" sz="quarter" idx="12"/>
          </p:nvPr>
        </p:nvSpPr>
        <p:spPr/>
        <p:txBody>
          <a:bodyPr/>
          <a:lstStyle/>
          <a:p>
            <a:fld id="{03060776-F3C6-554A-B0D5-1314C9F15C64}" type="slidenum">
              <a:rPr lang="en-US" smtClean="0"/>
              <a:t>‹#›</a:t>
            </a:fld>
            <a:endParaRPr lang="en-US"/>
          </a:p>
        </p:txBody>
      </p:sp>
    </p:spTree>
    <p:extLst>
      <p:ext uri="{BB962C8B-B14F-4D97-AF65-F5344CB8AC3E}">
        <p14:creationId xmlns:p14="http://schemas.microsoft.com/office/powerpoint/2010/main" val="2463525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10373-C705-396A-08D2-18203BB8FD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5B044EE-5F37-070A-5EE4-25F810FCA0E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6EC70F-795F-D60F-4905-ED9955026A92}"/>
              </a:ext>
            </a:extLst>
          </p:cNvPr>
          <p:cNvSpPr>
            <a:spLocks noGrp="1"/>
          </p:cNvSpPr>
          <p:nvPr>
            <p:ph type="dt" sz="half" idx="10"/>
          </p:nvPr>
        </p:nvSpPr>
        <p:spPr/>
        <p:txBody>
          <a:bodyPr/>
          <a:lstStyle/>
          <a:p>
            <a:fld id="{8E64CDF8-881B-EF4A-A941-A0DB749C5E6E}" type="datetimeFigureOut">
              <a:rPr lang="en-US" smtClean="0"/>
              <a:t>2/29/24</a:t>
            </a:fld>
            <a:endParaRPr lang="en-US"/>
          </a:p>
        </p:txBody>
      </p:sp>
      <p:sp>
        <p:nvSpPr>
          <p:cNvPr id="5" name="Footer Placeholder 4">
            <a:extLst>
              <a:ext uri="{FF2B5EF4-FFF2-40B4-BE49-F238E27FC236}">
                <a16:creationId xmlns:a16="http://schemas.microsoft.com/office/drawing/2014/main" id="{80FCF48E-3A8E-EDDE-BB07-0685C00BAB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D1B85-6B77-1CAE-9B2E-C7030F9D9729}"/>
              </a:ext>
            </a:extLst>
          </p:cNvPr>
          <p:cNvSpPr>
            <a:spLocks noGrp="1"/>
          </p:cNvSpPr>
          <p:nvPr>
            <p:ph type="sldNum" sz="quarter" idx="12"/>
          </p:nvPr>
        </p:nvSpPr>
        <p:spPr/>
        <p:txBody>
          <a:bodyPr/>
          <a:lstStyle/>
          <a:p>
            <a:fld id="{03060776-F3C6-554A-B0D5-1314C9F15C64}" type="slidenum">
              <a:rPr lang="en-US" smtClean="0"/>
              <a:t>‹#›</a:t>
            </a:fld>
            <a:endParaRPr lang="en-US"/>
          </a:p>
        </p:txBody>
      </p:sp>
    </p:spTree>
    <p:extLst>
      <p:ext uri="{BB962C8B-B14F-4D97-AF65-F5344CB8AC3E}">
        <p14:creationId xmlns:p14="http://schemas.microsoft.com/office/powerpoint/2010/main" val="3354272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38B0F-376A-8392-B1D3-6FFC7A1E26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1B6955-38FB-F01F-AEF9-3B3F6900AA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49A4DCA-DAEF-5447-93E0-61B36E8C69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E70C5F-AAC2-885B-4091-DFE807575460}"/>
              </a:ext>
            </a:extLst>
          </p:cNvPr>
          <p:cNvSpPr>
            <a:spLocks noGrp="1"/>
          </p:cNvSpPr>
          <p:nvPr>
            <p:ph type="dt" sz="half" idx="10"/>
          </p:nvPr>
        </p:nvSpPr>
        <p:spPr/>
        <p:txBody>
          <a:bodyPr/>
          <a:lstStyle/>
          <a:p>
            <a:fld id="{8E64CDF8-881B-EF4A-A941-A0DB749C5E6E}" type="datetimeFigureOut">
              <a:rPr lang="en-US" smtClean="0"/>
              <a:t>2/29/24</a:t>
            </a:fld>
            <a:endParaRPr lang="en-US"/>
          </a:p>
        </p:txBody>
      </p:sp>
      <p:sp>
        <p:nvSpPr>
          <p:cNvPr id="6" name="Footer Placeholder 5">
            <a:extLst>
              <a:ext uri="{FF2B5EF4-FFF2-40B4-BE49-F238E27FC236}">
                <a16:creationId xmlns:a16="http://schemas.microsoft.com/office/drawing/2014/main" id="{01EBBD9D-3C2D-851F-5BC5-BBA4C4B684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A7E13A-F3EF-AE3A-87B2-C925DEDE93FC}"/>
              </a:ext>
            </a:extLst>
          </p:cNvPr>
          <p:cNvSpPr>
            <a:spLocks noGrp="1"/>
          </p:cNvSpPr>
          <p:nvPr>
            <p:ph type="sldNum" sz="quarter" idx="12"/>
          </p:nvPr>
        </p:nvSpPr>
        <p:spPr/>
        <p:txBody>
          <a:bodyPr/>
          <a:lstStyle/>
          <a:p>
            <a:fld id="{03060776-F3C6-554A-B0D5-1314C9F15C64}" type="slidenum">
              <a:rPr lang="en-US" smtClean="0"/>
              <a:t>‹#›</a:t>
            </a:fld>
            <a:endParaRPr lang="en-US"/>
          </a:p>
        </p:txBody>
      </p:sp>
    </p:spTree>
    <p:extLst>
      <p:ext uri="{BB962C8B-B14F-4D97-AF65-F5344CB8AC3E}">
        <p14:creationId xmlns:p14="http://schemas.microsoft.com/office/powerpoint/2010/main" val="3628837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B080F-09ED-8F52-375A-329A8E7E1C7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6681CC5-8EC7-23C1-FEE0-34648D9DCF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A16E99-D2A8-CBB0-D416-2E0C170ED4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9ADF24-94B8-9A8A-DD0E-534F88650A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391AB3-D1DA-87E4-E7E8-52C441A31F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FDFDD61-06DD-F652-A895-38F2FE17E70F}"/>
              </a:ext>
            </a:extLst>
          </p:cNvPr>
          <p:cNvSpPr>
            <a:spLocks noGrp="1"/>
          </p:cNvSpPr>
          <p:nvPr>
            <p:ph type="dt" sz="half" idx="10"/>
          </p:nvPr>
        </p:nvSpPr>
        <p:spPr/>
        <p:txBody>
          <a:bodyPr/>
          <a:lstStyle/>
          <a:p>
            <a:fld id="{8E64CDF8-881B-EF4A-A941-A0DB749C5E6E}" type="datetimeFigureOut">
              <a:rPr lang="en-US" smtClean="0"/>
              <a:t>2/29/24</a:t>
            </a:fld>
            <a:endParaRPr lang="en-US"/>
          </a:p>
        </p:txBody>
      </p:sp>
      <p:sp>
        <p:nvSpPr>
          <p:cNvPr id="8" name="Footer Placeholder 7">
            <a:extLst>
              <a:ext uri="{FF2B5EF4-FFF2-40B4-BE49-F238E27FC236}">
                <a16:creationId xmlns:a16="http://schemas.microsoft.com/office/drawing/2014/main" id="{B97AF048-ECC8-308A-B843-C616E646405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9998512-3BE0-8B0F-CCF1-9D40788F5684}"/>
              </a:ext>
            </a:extLst>
          </p:cNvPr>
          <p:cNvSpPr>
            <a:spLocks noGrp="1"/>
          </p:cNvSpPr>
          <p:nvPr>
            <p:ph type="sldNum" sz="quarter" idx="12"/>
          </p:nvPr>
        </p:nvSpPr>
        <p:spPr/>
        <p:txBody>
          <a:bodyPr/>
          <a:lstStyle/>
          <a:p>
            <a:fld id="{03060776-F3C6-554A-B0D5-1314C9F15C64}" type="slidenum">
              <a:rPr lang="en-US" smtClean="0"/>
              <a:t>‹#›</a:t>
            </a:fld>
            <a:endParaRPr lang="en-US"/>
          </a:p>
        </p:txBody>
      </p:sp>
    </p:spTree>
    <p:extLst>
      <p:ext uri="{BB962C8B-B14F-4D97-AF65-F5344CB8AC3E}">
        <p14:creationId xmlns:p14="http://schemas.microsoft.com/office/powerpoint/2010/main" val="1472747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DF942-DAC4-CD69-F3C8-7091B2AAD3F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1AA3E1-B54E-6F6D-57BB-2A4EE462CA8E}"/>
              </a:ext>
            </a:extLst>
          </p:cNvPr>
          <p:cNvSpPr>
            <a:spLocks noGrp="1"/>
          </p:cNvSpPr>
          <p:nvPr>
            <p:ph type="dt" sz="half" idx="10"/>
          </p:nvPr>
        </p:nvSpPr>
        <p:spPr/>
        <p:txBody>
          <a:bodyPr/>
          <a:lstStyle/>
          <a:p>
            <a:fld id="{8E64CDF8-881B-EF4A-A941-A0DB749C5E6E}" type="datetimeFigureOut">
              <a:rPr lang="en-US" smtClean="0"/>
              <a:t>2/29/24</a:t>
            </a:fld>
            <a:endParaRPr lang="en-US"/>
          </a:p>
        </p:txBody>
      </p:sp>
      <p:sp>
        <p:nvSpPr>
          <p:cNvPr id="4" name="Footer Placeholder 3">
            <a:extLst>
              <a:ext uri="{FF2B5EF4-FFF2-40B4-BE49-F238E27FC236}">
                <a16:creationId xmlns:a16="http://schemas.microsoft.com/office/drawing/2014/main" id="{5585D392-7B93-BA17-6585-524F29A7A5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43FBFEA-8A3B-0532-DD4C-66D6182A44C1}"/>
              </a:ext>
            </a:extLst>
          </p:cNvPr>
          <p:cNvSpPr>
            <a:spLocks noGrp="1"/>
          </p:cNvSpPr>
          <p:nvPr>
            <p:ph type="sldNum" sz="quarter" idx="12"/>
          </p:nvPr>
        </p:nvSpPr>
        <p:spPr/>
        <p:txBody>
          <a:bodyPr/>
          <a:lstStyle/>
          <a:p>
            <a:fld id="{03060776-F3C6-554A-B0D5-1314C9F15C64}" type="slidenum">
              <a:rPr lang="en-US" smtClean="0"/>
              <a:t>‹#›</a:t>
            </a:fld>
            <a:endParaRPr lang="en-US"/>
          </a:p>
        </p:txBody>
      </p:sp>
    </p:spTree>
    <p:extLst>
      <p:ext uri="{BB962C8B-B14F-4D97-AF65-F5344CB8AC3E}">
        <p14:creationId xmlns:p14="http://schemas.microsoft.com/office/powerpoint/2010/main" val="4278127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C0B7DC-F61F-E4F2-2F50-AABCEC76C82C}"/>
              </a:ext>
            </a:extLst>
          </p:cNvPr>
          <p:cNvSpPr>
            <a:spLocks noGrp="1"/>
          </p:cNvSpPr>
          <p:nvPr>
            <p:ph type="dt" sz="half" idx="10"/>
          </p:nvPr>
        </p:nvSpPr>
        <p:spPr/>
        <p:txBody>
          <a:bodyPr/>
          <a:lstStyle/>
          <a:p>
            <a:fld id="{8E64CDF8-881B-EF4A-A941-A0DB749C5E6E}" type="datetimeFigureOut">
              <a:rPr lang="en-US" smtClean="0"/>
              <a:t>2/29/24</a:t>
            </a:fld>
            <a:endParaRPr lang="en-US"/>
          </a:p>
        </p:txBody>
      </p:sp>
      <p:sp>
        <p:nvSpPr>
          <p:cNvPr id="3" name="Footer Placeholder 2">
            <a:extLst>
              <a:ext uri="{FF2B5EF4-FFF2-40B4-BE49-F238E27FC236}">
                <a16:creationId xmlns:a16="http://schemas.microsoft.com/office/drawing/2014/main" id="{39158CD7-F7E0-7583-C70F-F83B7F4CD20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736C0B2-3982-CE27-863C-2782EDCFF093}"/>
              </a:ext>
            </a:extLst>
          </p:cNvPr>
          <p:cNvSpPr>
            <a:spLocks noGrp="1"/>
          </p:cNvSpPr>
          <p:nvPr>
            <p:ph type="sldNum" sz="quarter" idx="12"/>
          </p:nvPr>
        </p:nvSpPr>
        <p:spPr/>
        <p:txBody>
          <a:bodyPr/>
          <a:lstStyle/>
          <a:p>
            <a:fld id="{03060776-F3C6-554A-B0D5-1314C9F15C64}" type="slidenum">
              <a:rPr lang="en-US" smtClean="0"/>
              <a:t>‹#›</a:t>
            </a:fld>
            <a:endParaRPr lang="en-US"/>
          </a:p>
        </p:txBody>
      </p:sp>
    </p:spTree>
    <p:extLst>
      <p:ext uri="{BB962C8B-B14F-4D97-AF65-F5344CB8AC3E}">
        <p14:creationId xmlns:p14="http://schemas.microsoft.com/office/powerpoint/2010/main" val="2582124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3AC70-386D-447A-C01C-708E8B56F0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576747A-37A0-CE05-CF65-20EE7F30ED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B94EB8-FCED-5ED9-B77F-EC62D120D7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302CAD-AA89-AFE9-B821-9CA1F21BCB5E}"/>
              </a:ext>
            </a:extLst>
          </p:cNvPr>
          <p:cNvSpPr>
            <a:spLocks noGrp="1"/>
          </p:cNvSpPr>
          <p:nvPr>
            <p:ph type="dt" sz="half" idx="10"/>
          </p:nvPr>
        </p:nvSpPr>
        <p:spPr/>
        <p:txBody>
          <a:bodyPr/>
          <a:lstStyle/>
          <a:p>
            <a:fld id="{8E64CDF8-881B-EF4A-A941-A0DB749C5E6E}" type="datetimeFigureOut">
              <a:rPr lang="en-US" smtClean="0"/>
              <a:t>2/29/24</a:t>
            </a:fld>
            <a:endParaRPr lang="en-US"/>
          </a:p>
        </p:txBody>
      </p:sp>
      <p:sp>
        <p:nvSpPr>
          <p:cNvPr id="6" name="Footer Placeholder 5">
            <a:extLst>
              <a:ext uri="{FF2B5EF4-FFF2-40B4-BE49-F238E27FC236}">
                <a16:creationId xmlns:a16="http://schemas.microsoft.com/office/drawing/2014/main" id="{75C16FB8-5E31-876F-13A2-663F7B91CC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397528-09D5-9CBB-06CF-6A4A002A4773}"/>
              </a:ext>
            </a:extLst>
          </p:cNvPr>
          <p:cNvSpPr>
            <a:spLocks noGrp="1"/>
          </p:cNvSpPr>
          <p:nvPr>
            <p:ph type="sldNum" sz="quarter" idx="12"/>
          </p:nvPr>
        </p:nvSpPr>
        <p:spPr/>
        <p:txBody>
          <a:bodyPr/>
          <a:lstStyle/>
          <a:p>
            <a:fld id="{03060776-F3C6-554A-B0D5-1314C9F15C64}" type="slidenum">
              <a:rPr lang="en-US" smtClean="0"/>
              <a:t>‹#›</a:t>
            </a:fld>
            <a:endParaRPr lang="en-US"/>
          </a:p>
        </p:txBody>
      </p:sp>
    </p:spTree>
    <p:extLst>
      <p:ext uri="{BB962C8B-B14F-4D97-AF65-F5344CB8AC3E}">
        <p14:creationId xmlns:p14="http://schemas.microsoft.com/office/powerpoint/2010/main" val="2125562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6C360-A0F7-8131-3776-E0EFCC7761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5E723B7-4748-F740-58C1-BEB9CD64F2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694FA72-4B11-8A94-A712-D1A0DB8588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4F0FBD-C0B6-F80E-74ED-BBFCC791D6FC}"/>
              </a:ext>
            </a:extLst>
          </p:cNvPr>
          <p:cNvSpPr>
            <a:spLocks noGrp="1"/>
          </p:cNvSpPr>
          <p:nvPr>
            <p:ph type="dt" sz="half" idx="10"/>
          </p:nvPr>
        </p:nvSpPr>
        <p:spPr/>
        <p:txBody>
          <a:bodyPr/>
          <a:lstStyle/>
          <a:p>
            <a:fld id="{8E64CDF8-881B-EF4A-A941-A0DB749C5E6E}" type="datetimeFigureOut">
              <a:rPr lang="en-US" smtClean="0"/>
              <a:t>2/29/24</a:t>
            </a:fld>
            <a:endParaRPr lang="en-US"/>
          </a:p>
        </p:txBody>
      </p:sp>
      <p:sp>
        <p:nvSpPr>
          <p:cNvPr id="6" name="Footer Placeholder 5">
            <a:extLst>
              <a:ext uri="{FF2B5EF4-FFF2-40B4-BE49-F238E27FC236}">
                <a16:creationId xmlns:a16="http://schemas.microsoft.com/office/drawing/2014/main" id="{B03570AB-6DFE-D7D4-999C-3B3F9303C2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30B3C1-1DCC-CAF7-169D-28E5AC149ACE}"/>
              </a:ext>
            </a:extLst>
          </p:cNvPr>
          <p:cNvSpPr>
            <a:spLocks noGrp="1"/>
          </p:cNvSpPr>
          <p:nvPr>
            <p:ph type="sldNum" sz="quarter" idx="12"/>
          </p:nvPr>
        </p:nvSpPr>
        <p:spPr/>
        <p:txBody>
          <a:bodyPr/>
          <a:lstStyle/>
          <a:p>
            <a:fld id="{03060776-F3C6-554A-B0D5-1314C9F15C64}" type="slidenum">
              <a:rPr lang="en-US" smtClean="0"/>
              <a:t>‹#›</a:t>
            </a:fld>
            <a:endParaRPr lang="en-US"/>
          </a:p>
        </p:txBody>
      </p:sp>
    </p:spTree>
    <p:extLst>
      <p:ext uri="{BB962C8B-B14F-4D97-AF65-F5344CB8AC3E}">
        <p14:creationId xmlns:p14="http://schemas.microsoft.com/office/powerpoint/2010/main" val="2408800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4DC98D-5685-8207-C1D6-E465D17EF6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95989A0-3FD9-2C21-C15C-B6E3D9B571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6E8D4F-4BBB-F8C0-7B7D-83AF38A88B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E64CDF8-881B-EF4A-A941-A0DB749C5E6E}" type="datetimeFigureOut">
              <a:rPr lang="en-US" smtClean="0"/>
              <a:t>2/29/24</a:t>
            </a:fld>
            <a:endParaRPr lang="en-US"/>
          </a:p>
        </p:txBody>
      </p:sp>
      <p:sp>
        <p:nvSpPr>
          <p:cNvPr id="5" name="Footer Placeholder 4">
            <a:extLst>
              <a:ext uri="{FF2B5EF4-FFF2-40B4-BE49-F238E27FC236}">
                <a16:creationId xmlns:a16="http://schemas.microsoft.com/office/drawing/2014/main" id="{03A1B274-2E4C-480F-1E15-96368FAA12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9465B0D-651E-0149-C124-8F68D27668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3060776-F3C6-554A-B0D5-1314C9F15C64}" type="slidenum">
              <a:rPr lang="en-US" smtClean="0"/>
              <a:t>‹#›</a:t>
            </a:fld>
            <a:endParaRPr lang="en-US"/>
          </a:p>
        </p:txBody>
      </p:sp>
    </p:spTree>
    <p:extLst>
      <p:ext uri="{BB962C8B-B14F-4D97-AF65-F5344CB8AC3E}">
        <p14:creationId xmlns:p14="http://schemas.microsoft.com/office/powerpoint/2010/main" val="2535771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752B2-35B1-C9A5-33AE-38CE16217587}"/>
              </a:ext>
            </a:extLst>
          </p:cNvPr>
          <p:cNvSpPr>
            <a:spLocks noGrp="1"/>
          </p:cNvSpPr>
          <p:nvPr>
            <p:ph type="ctrTitle"/>
          </p:nvPr>
        </p:nvSpPr>
        <p:spPr/>
        <p:txBody>
          <a:bodyPr/>
          <a:lstStyle/>
          <a:p>
            <a:r>
              <a:rPr lang="en-US" dirty="0"/>
              <a:t>Breast Cancer Classification</a:t>
            </a:r>
          </a:p>
        </p:txBody>
      </p:sp>
      <p:sp>
        <p:nvSpPr>
          <p:cNvPr id="3" name="Subtitle 2">
            <a:extLst>
              <a:ext uri="{FF2B5EF4-FFF2-40B4-BE49-F238E27FC236}">
                <a16:creationId xmlns:a16="http://schemas.microsoft.com/office/drawing/2014/main" id="{441BF3EB-4C43-8F84-2254-86DAAF742C5D}"/>
              </a:ext>
            </a:extLst>
          </p:cNvPr>
          <p:cNvSpPr>
            <a:spLocks noGrp="1"/>
          </p:cNvSpPr>
          <p:nvPr>
            <p:ph type="subTitle" idx="1"/>
          </p:nvPr>
        </p:nvSpPr>
        <p:spPr/>
        <p:txBody>
          <a:bodyPr/>
          <a:lstStyle/>
          <a:p>
            <a:r>
              <a:rPr lang="en-US" dirty="0"/>
              <a:t>Using KNN model</a:t>
            </a:r>
          </a:p>
        </p:txBody>
      </p:sp>
      <p:sp>
        <p:nvSpPr>
          <p:cNvPr id="4" name="TextBox 3">
            <a:extLst>
              <a:ext uri="{FF2B5EF4-FFF2-40B4-BE49-F238E27FC236}">
                <a16:creationId xmlns:a16="http://schemas.microsoft.com/office/drawing/2014/main" id="{B1A16F1B-E292-DCAB-7FEB-2CB1E5F59428}"/>
              </a:ext>
            </a:extLst>
          </p:cNvPr>
          <p:cNvSpPr txBox="1"/>
          <p:nvPr/>
        </p:nvSpPr>
        <p:spPr>
          <a:xfrm>
            <a:off x="8989454" y="5550971"/>
            <a:ext cx="2351093" cy="369332"/>
          </a:xfrm>
          <a:prstGeom prst="rect">
            <a:avLst/>
          </a:prstGeom>
          <a:noFill/>
        </p:spPr>
        <p:txBody>
          <a:bodyPr wrap="none" rtlCol="0">
            <a:spAutoFit/>
          </a:bodyPr>
          <a:lstStyle/>
          <a:p>
            <a:r>
              <a:rPr lang="en-US" dirty="0"/>
              <a:t>-----5509 Final Project</a:t>
            </a:r>
          </a:p>
        </p:txBody>
      </p:sp>
    </p:spTree>
    <p:extLst>
      <p:ext uri="{BB962C8B-B14F-4D97-AF65-F5344CB8AC3E}">
        <p14:creationId xmlns:p14="http://schemas.microsoft.com/office/powerpoint/2010/main" val="4059137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E83DC-D517-5995-87AF-CAAD9F398476}"/>
              </a:ext>
            </a:extLst>
          </p:cNvPr>
          <p:cNvSpPr>
            <a:spLocks noGrp="1"/>
          </p:cNvSpPr>
          <p:nvPr>
            <p:ph type="title"/>
          </p:nvPr>
        </p:nvSpPr>
        <p:spPr/>
        <p:txBody>
          <a:bodyPr/>
          <a:lstStyle/>
          <a:p>
            <a:r>
              <a:rPr lang="en-US" dirty="0"/>
              <a:t>Model Evaluation</a:t>
            </a:r>
          </a:p>
        </p:txBody>
      </p:sp>
      <p:pic>
        <p:nvPicPr>
          <p:cNvPr id="5" name="Content Placeholder 4" descr="A number with black text&#10;&#10;Description automatically generated with medium confidence">
            <a:extLst>
              <a:ext uri="{FF2B5EF4-FFF2-40B4-BE49-F238E27FC236}">
                <a16:creationId xmlns:a16="http://schemas.microsoft.com/office/drawing/2014/main" id="{8956A222-BD59-C717-3A8B-7DC16F1CE615}"/>
              </a:ext>
            </a:extLst>
          </p:cNvPr>
          <p:cNvPicPr>
            <a:picLocks noGrp="1" noChangeAspect="1"/>
          </p:cNvPicPr>
          <p:nvPr>
            <p:ph idx="1"/>
          </p:nvPr>
        </p:nvPicPr>
        <p:blipFill>
          <a:blip r:embed="rId2"/>
          <a:stretch>
            <a:fillRect/>
          </a:stretch>
        </p:blipFill>
        <p:spPr>
          <a:xfrm>
            <a:off x="470468" y="3390900"/>
            <a:ext cx="5625532" cy="824796"/>
          </a:xfrm>
        </p:spPr>
      </p:pic>
      <p:pic>
        <p:nvPicPr>
          <p:cNvPr id="6146" name="Picture 2">
            <a:extLst>
              <a:ext uri="{FF2B5EF4-FFF2-40B4-BE49-F238E27FC236}">
                <a16:creationId xmlns:a16="http://schemas.microsoft.com/office/drawing/2014/main" id="{D6818DA6-6B4F-ECA0-9B52-5E860139E5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733902"/>
            <a:ext cx="4927600" cy="35433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0795C123-ABDD-67F5-1C4C-959CD4532893}"/>
              </a:ext>
            </a:extLst>
          </p:cNvPr>
          <p:cNvPicPr>
            <a:picLocks noChangeAspect="1"/>
          </p:cNvPicPr>
          <p:nvPr/>
        </p:nvPicPr>
        <p:blipFill>
          <a:blip r:embed="rId4"/>
          <a:stretch>
            <a:fillRect/>
          </a:stretch>
        </p:blipFill>
        <p:spPr>
          <a:xfrm>
            <a:off x="6515100" y="5320416"/>
            <a:ext cx="4508500" cy="419100"/>
          </a:xfrm>
          <a:prstGeom prst="rect">
            <a:avLst/>
          </a:prstGeom>
        </p:spPr>
      </p:pic>
    </p:spTree>
    <p:extLst>
      <p:ext uri="{BB962C8B-B14F-4D97-AF65-F5344CB8AC3E}">
        <p14:creationId xmlns:p14="http://schemas.microsoft.com/office/powerpoint/2010/main" val="1972324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A0081-6709-2C95-2932-2450270EC0D9}"/>
              </a:ext>
            </a:extLst>
          </p:cNvPr>
          <p:cNvSpPr>
            <a:spLocks noGrp="1"/>
          </p:cNvSpPr>
          <p:nvPr>
            <p:ph type="title"/>
          </p:nvPr>
        </p:nvSpPr>
        <p:spPr/>
        <p:txBody>
          <a:bodyPr/>
          <a:lstStyle/>
          <a:p>
            <a:r>
              <a:rPr lang="en-US" dirty="0"/>
              <a:t>Conclusion</a:t>
            </a:r>
          </a:p>
        </p:txBody>
      </p:sp>
      <p:pic>
        <p:nvPicPr>
          <p:cNvPr id="5" name="Picture 4">
            <a:extLst>
              <a:ext uri="{FF2B5EF4-FFF2-40B4-BE49-F238E27FC236}">
                <a16:creationId xmlns:a16="http://schemas.microsoft.com/office/drawing/2014/main" id="{B0611AE0-8019-D89C-FA9E-C648824EEA23}"/>
              </a:ext>
            </a:extLst>
          </p:cNvPr>
          <p:cNvPicPr>
            <a:picLocks noChangeAspect="1"/>
          </p:cNvPicPr>
          <p:nvPr/>
        </p:nvPicPr>
        <p:blipFill>
          <a:blip r:embed="rId2"/>
          <a:stretch>
            <a:fillRect/>
          </a:stretch>
        </p:blipFill>
        <p:spPr>
          <a:xfrm>
            <a:off x="741609" y="2356833"/>
            <a:ext cx="5180220" cy="3518745"/>
          </a:xfrm>
          <a:prstGeom prst="rect">
            <a:avLst/>
          </a:prstGeom>
        </p:spPr>
      </p:pic>
      <p:pic>
        <p:nvPicPr>
          <p:cNvPr id="7172" name="Picture 4">
            <a:extLst>
              <a:ext uri="{FF2B5EF4-FFF2-40B4-BE49-F238E27FC236}">
                <a16:creationId xmlns:a16="http://schemas.microsoft.com/office/drawing/2014/main" id="{20D9A73A-7FAD-6ABD-AA33-77212E5083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0173" y="2219456"/>
            <a:ext cx="5584870" cy="3793497"/>
          </a:xfrm>
          <a:prstGeom prst="rect">
            <a:avLst/>
          </a:prstGeom>
          <a:noFill/>
          <a:extLst>
            <a:ext uri="{909E8E84-426E-40DD-AFC4-6F175D3DCCD1}">
              <a14:hiddenFill xmlns:a14="http://schemas.microsoft.com/office/drawing/2010/main">
                <a:solidFill>
                  <a:srgbClr val="FFFFFF"/>
                </a:solidFill>
              </a14:hiddenFill>
            </a:ext>
          </a:extLst>
        </p:spPr>
      </p:pic>
      <p:pic>
        <p:nvPicPr>
          <p:cNvPr id="6" name="Content Placeholder 4" descr="A number with black text&#10;&#10;Description automatically generated with medium confidence">
            <a:extLst>
              <a:ext uri="{FF2B5EF4-FFF2-40B4-BE49-F238E27FC236}">
                <a16:creationId xmlns:a16="http://schemas.microsoft.com/office/drawing/2014/main" id="{7F7CD052-92A9-D43F-3D1A-41E6ABE50290}"/>
              </a:ext>
            </a:extLst>
          </p:cNvPr>
          <p:cNvPicPr>
            <a:picLocks noGrp="1" noChangeAspect="1"/>
          </p:cNvPicPr>
          <p:nvPr>
            <p:ph idx="1"/>
          </p:nvPr>
        </p:nvPicPr>
        <p:blipFill>
          <a:blip r:embed="rId4"/>
          <a:stretch>
            <a:fillRect/>
          </a:stretch>
        </p:blipFill>
        <p:spPr>
          <a:xfrm>
            <a:off x="2781868" y="1532037"/>
            <a:ext cx="4838132" cy="709350"/>
          </a:xfrm>
        </p:spPr>
      </p:pic>
      <p:cxnSp>
        <p:nvCxnSpPr>
          <p:cNvPr id="8" name="Straight Connector 7">
            <a:extLst>
              <a:ext uri="{FF2B5EF4-FFF2-40B4-BE49-F238E27FC236}">
                <a16:creationId xmlns:a16="http://schemas.microsoft.com/office/drawing/2014/main" id="{EEB7006F-07F6-1786-FB37-8DE7A12C9EF1}"/>
              </a:ext>
            </a:extLst>
          </p:cNvPr>
          <p:cNvCxnSpPr>
            <a:cxnSpLocks/>
          </p:cNvCxnSpPr>
          <p:nvPr/>
        </p:nvCxnSpPr>
        <p:spPr>
          <a:xfrm>
            <a:off x="4386509" y="2356833"/>
            <a:ext cx="0" cy="380547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EDCCDA5D-E0CD-A8AD-9CDA-9D38251B7E6E}"/>
              </a:ext>
            </a:extLst>
          </p:cNvPr>
          <p:cNvCxnSpPr>
            <a:cxnSpLocks/>
          </p:cNvCxnSpPr>
          <p:nvPr/>
        </p:nvCxnSpPr>
        <p:spPr>
          <a:xfrm>
            <a:off x="10279309" y="2267933"/>
            <a:ext cx="0" cy="380547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2143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174CC-2DAB-9DB9-6390-70B5DA1B5D36}"/>
              </a:ext>
            </a:extLst>
          </p:cNvPr>
          <p:cNvSpPr>
            <a:spLocks noGrp="1"/>
          </p:cNvSpPr>
          <p:nvPr>
            <p:ph type="title"/>
          </p:nvPr>
        </p:nvSpPr>
        <p:spPr/>
        <p:txBody>
          <a:bodyPr/>
          <a:lstStyle/>
          <a:p>
            <a:r>
              <a:rPr lang="en-US" dirty="0"/>
              <a:t>Summary</a:t>
            </a:r>
          </a:p>
        </p:txBody>
      </p:sp>
      <p:sp>
        <p:nvSpPr>
          <p:cNvPr id="4" name="Text Placeholder 3">
            <a:extLst>
              <a:ext uri="{FF2B5EF4-FFF2-40B4-BE49-F238E27FC236}">
                <a16:creationId xmlns:a16="http://schemas.microsoft.com/office/drawing/2014/main" id="{A50805CE-4363-BDC0-3A2E-6E09488C06F1}"/>
              </a:ext>
            </a:extLst>
          </p:cNvPr>
          <p:cNvSpPr>
            <a:spLocks noGrp="1"/>
          </p:cNvSpPr>
          <p:nvPr>
            <p:ph type="body" idx="1"/>
          </p:nvPr>
        </p:nvSpPr>
        <p:spPr/>
        <p:txBody>
          <a:bodyPr/>
          <a:lstStyle/>
          <a:p>
            <a:r>
              <a:rPr lang="en-US" dirty="0">
                <a:solidFill>
                  <a:srgbClr val="FF0000"/>
                </a:solidFill>
              </a:rPr>
              <a:t>Things that need improvement:</a:t>
            </a:r>
          </a:p>
        </p:txBody>
      </p:sp>
      <p:sp>
        <p:nvSpPr>
          <p:cNvPr id="5" name="Content Placeholder 4">
            <a:extLst>
              <a:ext uri="{FF2B5EF4-FFF2-40B4-BE49-F238E27FC236}">
                <a16:creationId xmlns:a16="http://schemas.microsoft.com/office/drawing/2014/main" id="{E511D75D-2F1F-68F4-53C8-556C0FD90DBB}"/>
              </a:ext>
            </a:extLst>
          </p:cNvPr>
          <p:cNvSpPr>
            <a:spLocks noGrp="1"/>
          </p:cNvSpPr>
          <p:nvPr>
            <p:ph sz="half" idx="2"/>
          </p:nvPr>
        </p:nvSpPr>
        <p:spPr/>
        <p:txBody>
          <a:bodyPr/>
          <a:lstStyle/>
          <a:p>
            <a:endParaRPr lang="en-US" dirty="0"/>
          </a:p>
          <a:p>
            <a:r>
              <a:rPr lang="en-US" dirty="0"/>
              <a:t>The model's misclassification of malignant tumors as benign (8 out of 71 instances) has serious consequences in real-life scenarios. </a:t>
            </a:r>
          </a:p>
        </p:txBody>
      </p:sp>
      <p:sp>
        <p:nvSpPr>
          <p:cNvPr id="6" name="Text Placeholder 5">
            <a:extLst>
              <a:ext uri="{FF2B5EF4-FFF2-40B4-BE49-F238E27FC236}">
                <a16:creationId xmlns:a16="http://schemas.microsoft.com/office/drawing/2014/main" id="{BD8ABC4C-E21F-1F41-246F-C58135720BD8}"/>
              </a:ext>
            </a:extLst>
          </p:cNvPr>
          <p:cNvSpPr>
            <a:spLocks noGrp="1"/>
          </p:cNvSpPr>
          <p:nvPr>
            <p:ph type="body" sz="quarter" idx="3"/>
          </p:nvPr>
        </p:nvSpPr>
        <p:spPr/>
        <p:txBody>
          <a:bodyPr/>
          <a:lstStyle/>
          <a:p>
            <a:r>
              <a:rPr lang="en-US" dirty="0">
                <a:solidFill>
                  <a:srgbClr val="FF0000"/>
                </a:solidFill>
              </a:rPr>
              <a:t>Ways to improve:</a:t>
            </a:r>
          </a:p>
        </p:txBody>
      </p:sp>
      <p:sp>
        <p:nvSpPr>
          <p:cNvPr id="7" name="Content Placeholder 6">
            <a:extLst>
              <a:ext uri="{FF2B5EF4-FFF2-40B4-BE49-F238E27FC236}">
                <a16:creationId xmlns:a16="http://schemas.microsoft.com/office/drawing/2014/main" id="{13458320-FAED-F844-910D-74E91E6F05AE}"/>
              </a:ext>
            </a:extLst>
          </p:cNvPr>
          <p:cNvSpPr>
            <a:spLocks noGrp="1"/>
          </p:cNvSpPr>
          <p:nvPr>
            <p:ph sz="quarter" idx="4"/>
          </p:nvPr>
        </p:nvSpPr>
        <p:spPr/>
        <p:txBody>
          <a:bodyPr/>
          <a:lstStyle/>
          <a:p>
            <a:endParaRPr lang="en-US" i="0" u="none" strike="noStrike" dirty="0">
              <a:solidFill>
                <a:srgbClr val="000000"/>
              </a:solidFill>
              <a:effectLst/>
            </a:endParaRPr>
          </a:p>
          <a:p>
            <a:r>
              <a:rPr lang="en-US" i="0" u="none" strike="noStrike" dirty="0">
                <a:solidFill>
                  <a:srgbClr val="000000"/>
                </a:solidFill>
                <a:effectLst/>
              </a:rPr>
              <a:t>Feature Relevance Ranking</a:t>
            </a:r>
          </a:p>
          <a:p>
            <a:r>
              <a:rPr lang="en-US" i="0" u="none" strike="noStrike" dirty="0">
                <a:solidFill>
                  <a:srgbClr val="000000"/>
                </a:solidFill>
                <a:effectLst/>
              </a:rPr>
              <a:t>Cross-Validation</a:t>
            </a:r>
          </a:p>
          <a:p>
            <a:r>
              <a:rPr lang="en-US" i="0" u="none" strike="noStrike" dirty="0">
                <a:solidFill>
                  <a:srgbClr val="000000"/>
                </a:solidFill>
                <a:effectLst/>
              </a:rPr>
              <a:t>Distance Metric Selection</a:t>
            </a:r>
            <a:endParaRPr lang="en-US" dirty="0"/>
          </a:p>
        </p:txBody>
      </p:sp>
    </p:spTree>
    <p:extLst>
      <p:ext uri="{BB962C8B-B14F-4D97-AF65-F5344CB8AC3E}">
        <p14:creationId xmlns:p14="http://schemas.microsoft.com/office/powerpoint/2010/main" val="2288293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65F7D-B5C6-CCF4-B819-02A9A97B30E9}"/>
              </a:ext>
            </a:extLst>
          </p:cNvPr>
          <p:cNvSpPr>
            <a:spLocks noGrp="1"/>
          </p:cNvSpPr>
          <p:nvPr>
            <p:ph type="title"/>
          </p:nvPr>
        </p:nvSpPr>
        <p:spPr/>
        <p:txBody>
          <a:bodyPr>
            <a:normAutofit/>
          </a:bodyPr>
          <a:lstStyle/>
          <a:p>
            <a:r>
              <a:rPr lang="en-US" sz="3600" dirty="0"/>
              <a:t>Introduction</a:t>
            </a:r>
          </a:p>
        </p:txBody>
      </p:sp>
      <p:pic>
        <p:nvPicPr>
          <p:cNvPr id="5" name="Picture 4" descr="A screenshot of a graph&#10;&#10;Description automatically generated">
            <a:extLst>
              <a:ext uri="{FF2B5EF4-FFF2-40B4-BE49-F238E27FC236}">
                <a16:creationId xmlns:a16="http://schemas.microsoft.com/office/drawing/2014/main" id="{DF3C5FB8-9B16-DBFD-054A-A93F5405711C}"/>
              </a:ext>
            </a:extLst>
          </p:cNvPr>
          <p:cNvPicPr>
            <a:picLocks noChangeAspect="1"/>
          </p:cNvPicPr>
          <p:nvPr/>
        </p:nvPicPr>
        <p:blipFill>
          <a:blip r:embed="rId3"/>
          <a:stretch>
            <a:fillRect/>
          </a:stretch>
        </p:blipFill>
        <p:spPr>
          <a:xfrm>
            <a:off x="520116" y="1278563"/>
            <a:ext cx="5510307" cy="4802187"/>
          </a:xfrm>
          <a:prstGeom prst="rect">
            <a:avLst/>
          </a:prstGeom>
        </p:spPr>
      </p:pic>
      <p:pic>
        <p:nvPicPr>
          <p:cNvPr id="8194" name="Picture 2" descr="Breath biopsy of breast cancer using sensor array signals and machine  learning analysis | Scientific Reports">
            <a:extLst>
              <a:ext uri="{FF2B5EF4-FFF2-40B4-BE49-F238E27FC236}">
                <a16:creationId xmlns:a16="http://schemas.microsoft.com/office/drawing/2014/main" id="{30D2C716-7F58-6406-8690-7FF8B559FF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48507" y="1545465"/>
            <a:ext cx="5627060" cy="376707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6B8473E-3CF0-4DBA-938D-6E9C558CFC19}"/>
              </a:ext>
            </a:extLst>
          </p:cNvPr>
          <p:cNvSpPr txBox="1"/>
          <p:nvPr/>
        </p:nvSpPr>
        <p:spPr>
          <a:xfrm>
            <a:off x="1305983" y="6123543"/>
            <a:ext cx="4242508" cy="369332"/>
          </a:xfrm>
          <a:prstGeom prst="rect">
            <a:avLst/>
          </a:prstGeom>
          <a:noFill/>
        </p:spPr>
        <p:txBody>
          <a:bodyPr wrap="none" rtlCol="0">
            <a:spAutoFit/>
          </a:bodyPr>
          <a:lstStyle/>
          <a:p>
            <a:r>
              <a:rPr lang="en-US" dirty="0"/>
              <a:t>Breast cancer is widespread and serious</a:t>
            </a:r>
          </a:p>
        </p:txBody>
      </p:sp>
      <p:sp>
        <p:nvSpPr>
          <p:cNvPr id="8" name="TextBox 7">
            <a:extLst>
              <a:ext uri="{FF2B5EF4-FFF2-40B4-BE49-F238E27FC236}">
                <a16:creationId xmlns:a16="http://schemas.microsoft.com/office/drawing/2014/main" id="{0889A71D-28C3-5DE6-4391-80BD50E0AAF6}"/>
              </a:ext>
            </a:extLst>
          </p:cNvPr>
          <p:cNvSpPr txBox="1"/>
          <p:nvPr/>
        </p:nvSpPr>
        <p:spPr>
          <a:xfrm>
            <a:off x="7120263" y="5661878"/>
            <a:ext cx="4855304" cy="646331"/>
          </a:xfrm>
          <a:prstGeom prst="rect">
            <a:avLst/>
          </a:prstGeom>
          <a:noFill/>
        </p:spPr>
        <p:txBody>
          <a:bodyPr wrap="none" rtlCol="0">
            <a:spAutoFit/>
          </a:bodyPr>
          <a:lstStyle/>
          <a:p>
            <a:r>
              <a:rPr lang="en-US" dirty="0"/>
              <a:t>Machine Learning classification emerges as an </a:t>
            </a:r>
          </a:p>
          <a:p>
            <a:r>
              <a:rPr lang="en-US" dirty="0"/>
              <a:t>important tool for breast cancer diagnosis</a:t>
            </a:r>
          </a:p>
        </p:txBody>
      </p:sp>
    </p:spTree>
    <p:extLst>
      <p:ext uri="{BB962C8B-B14F-4D97-AF65-F5344CB8AC3E}">
        <p14:creationId xmlns:p14="http://schemas.microsoft.com/office/powerpoint/2010/main" val="2125685246"/>
      </p:ext>
    </p:extLst>
  </p:cSld>
  <p:clrMapOvr>
    <a:masterClrMapping/>
  </p:clrMapOvr>
  <mc:AlternateContent xmlns:mc="http://schemas.openxmlformats.org/markup-compatibility/2006">
    <mc:Choice xmlns:p14="http://schemas.microsoft.com/office/powerpoint/2010/main" Requires="p14">
      <p:transition spd="slow" p14:dur="2000" advTm="5261"/>
    </mc:Choice>
    <mc:Fallback>
      <p:transition spd="slow" advTm="5261"/>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F2CA4-2288-DF66-ACB4-25DB8C1D6D51}"/>
              </a:ext>
            </a:extLst>
          </p:cNvPr>
          <p:cNvSpPr>
            <a:spLocks noGrp="1"/>
          </p:cNvSpPr>
          <p:nvPr>
            <p:ph type="title"/>
          </p:nvPr>
        </p:nvSpPr>
        <p:spPr/>
        <p:txBody>
          <a:bodyPr>
            <a:normAutofit/>
          </a:bodyPr>
          <a:lstStyle/>
          <a:p>
            <a:r>
              <a:rPr lang="en-US" sz="3600" dirty="0"/>
              <a:t>The Data</a:t>
            </a:r>
          </a:p>
        </p:txBody>
      </p:sp>
      <p:pic>
        <p:nvPicPr>
          <p:cNvPr id="7" name="Picture 6" descr="A screenshot of a medical information&#10;&#10;Description automatically generated">
            <a:extLst>
              <a:ext uri="{FF2B5EF4-FFF2-40B4-BE49-F238E27FC236}">
                <a16:creationId xmlns:a16="http://schemas.microsoft.com/office/drawing/2014/main" id="{2F7E17AA-5D6C-1B55-357A-5E4EA0569654}"/>
              </a:ext>
            </a:extLst>
          </p:cNvPr>
          <p:cNvPicPr>
            <a:picLocks noChangeAspect="1"/>
          </p:cNvPicPr>
          <p:nvPr/>
        </p:nvPicPr>
        <p:blipFill>
          <a:blip r:embed="rId2"/>
          <a:stretch>
            <a:fillRect/>
          </a:stretch>
        </p:blipFill>
        <p:spPr>
          <a:xfrm>
            <a:off x="492642" y="1338776"/>
            <a:ext cx="11190848" cy="3372747"/>
          </a:xfrm>
          <a:prstGeom prst="rect">
            <a:avLst/>
          </a:prstGeom>
        </p:spPr>
      </p:pic>
      <p:pic>
        <p:nvPicPr>
          <p:cNvPr id="9" name="Picture 8" descr="A logo for a machine reposition&#10;&#10;Description automatically generated">
            <a:extLst>
              <a:ext uri="{FF2B5EF4-FFF2-40B4-BE49-F238E27FC236}">
                <a16:creationId xmlns:a16="http://schemas.microsoft.com/office/drawing/2014/main" id="{33C1585F-4E07-06E8-5803-AE98D06262C2}"/>
              </a:ext>
            </a:extLst>
          </p:cNvPr>
          <p:cNvPicPr>
            <a:picLocks noChangeAspect="1"/>
          </p:cNvPicPr>
          <p:nvPr/>
        </p:nvPicPr>
        <p:blipFill>
          <a:blip r:embed="rId3"/>
          <a:stretch>
            <a:fillRect/>
          </a:stretch>
        </p:blipFill>
        <p:spPr>
          <a:xfrm>
            <a:off x="1584287" y="4856365"/>
            <a:ext cx="2599226" cy="1092200"/>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FDAFBCB9-4F90-5CEA-F3EE-C86BB909A8B2}"/>
              </a:ext>
            </a:extLst>
          </p:cNvPr>
          <p:cNvPicPr>
            <a:picLocks noChangeAspect="1"/>
          </p:cNvPicPr>
          <p:nvPr/>
        </p:nvPicPr>
        <p:blipFill>
          <a:blip r:embed="rId4"/>
          <a:stretch>
            <a:fillRect/>
          </a:stretch>
        </p:blipFill>
        <p:spPr>
          <a:xfrm>
            <a:off x="7064423" y="2664339"/>
            <a:ext cx="4815958" cy="3937000"/>
          </a:xfrm>
          <a:prstGeom prst="rect">
            <a:avLst/>
          </a:prstGeom>
        </p:spPr>
      </p:pic>
      <p:sp>
        <p:nvSpPr>
          <p:cNvPr id="12" name="TextBox 11">
            <a:extLst>
              <a:ext uri="{FF2B5EF4-FFF2-40B4-BE49-F238E27FC236}">
                <a16:creationId xmlns:a16="http://schemas.microsoft.com/office/drawing/2014/main" id="{6B09ABC9-2B98-6368-1D92-C53B18300029}"/>
              </a:ext>
            </a:extLst>
          </p:cNvPr>
          <p:cNvSpPr txBox="1"/>
          <p:nvPr/>
        </p:nvSpPr>
        <p:spPr>
          <a:xfrm>
            <a:off x="311619" y="6279343"/>
            <a:ext cx="6067687" cy="307777"/>
          </a:xfrm>
          <a:prstGeom prst="rect">
            <a:avLst/>
          </a:prstGeom>
          <a:noFill/>
        </p:spPr>
        <p:txBody>
          <a:bodyPr wrap="none" rtlCol="0">
            <a:spAutoFit/>
          </a:bodyPr>
          <a:lstStyle/>
          <a:p>
            <a:r>
              <a:rPr lang="en-US" sz="1400" dirty="0"/>
              <a:t>https://</a:t>
            </a:r>
            <a:r>
              <a:rPr lang="en-US" sz="1400" dirty="0" err="1"/>
              <a:t>archive.ics.uci.edu</a:t>
            </a:r>
            <a:r>
              <a:rPr lang="en-US" sz="1400" dirty="0"/>
              <a:t>/dataset/17/</a:t>
            </a:r>
            <a:r>
              <a:rPr lang="en-US" sz="1400" dirty="0" err="1"/>
              <a:t>breast+cancer+wisconsin+diagnostic</a:t>
            </a:r>
            <a:endParaRPr lang="en-US" sz="1400" dirty="0"/>
          </a:p>
        </p:txBody>
      </p:sp>
    </p:spTree>
    <p:extLst>
      <p:ext uri="{BB962C8B-B14F-4D97-AF65-F5344CB8AC3E}">
        <p14:creationId xmlns:p14="http://schemas.microsoft.com/office/powerpoint/2010/main" val="1274648066"/>
      </p:ext>
    </p:extLst>
  </p:cSld>
  <p:clrMapOvr>
    <a:masterClrMapping/>
  </p:clrMapOvr>
  <mc:AlternateContent xmlns:mc="http://schemas.openxmlformats.org/markup-compatibility/2006">
    <mc:Choice xmlns:p14="http://schemas.microsoft.com/office/powerpoint/2010/main" Requires="p14">
      <p:transition spd="slow" p14:dur="2000" advTm="5576"/>
    </mc:Choice>
    <mc:Fallback>
      <p:transition spd="slow" advTm="557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8C8C2-C84F-DE69-8C7F-D91BD81B38D9}"/>
              </a:ext>
            </a:extLst>
          </p:cNvPr>
          <p:cNvSpPr>
            <a:spLocks noGrp="1"/>
          </p:cNvSpPr>
          <p:nvPr>
            <p:ph type="title"/>
          </p:nvPr>
        </p:nvSpPr>
        <p:spPr/>
        <p:txBody>
          <a:bodyPr>
            <a:normAutofit/>
          </a:bodyPr>
          <a:lstStyle/>
          <a:p>
            <a:r>
              <a:rPr lang="en-US" sz="3600" dirty="0"/>
              <a:t>The Question</a:t>
            </a:r>
          </a:p>
        </p:txBody>
      </p:sp>
      <p:sp>
        <p:nvSpPr>
          <p:cNvPr id="6" name="AutoShape 2">
            <a:extLst>
              <a:ext uri="{FF2B5EF4-FFF2-40B4-BE49-F238E27FC236}">
                <a16:creationId xmlns:a16="http://schemas.microsoft.com/office/drawing/2014/main" id="{7194F46A-DF93-D079-B682-ED4AD21734A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E5667A70-BEE9-410C-BC6F-90AAEAC9F1D5}"/>
              </a:ext>
            </a:extLst>
          </p:cNvPr>
          <p:cNvPicPr>
            <a:picLocks noChangeAspect="1"/>
          </p:cNvPicPr>
          <p:nvPr/>
        </p:nvPicPr>
        <p:blipFill>
          <a:blip r:embed="rId2"/>
          <a:stretch>
            <a:fillRect/>
          </a:stretch>
        </p:blipFill>
        <p:spPr>
          <a:xfrm>
            <a:off x="96696" y="1603958"/>
            <a:ext cx="5923104" cy="4023360"/>
          </a:xfrm>
          <a:prstGeom prst="rect">
            <a:avLst/>
          </a:prstGeom>
        </p:spPr>
      </p:pic>
      <p:pic>
        <p:nvPicPr>
          <p:cNvPr id="8" name="Picture 4">
            <a:extLst>
              <a:ext uri="{FF2B5EF4-FFF2-40B4-BE49-F238E27FC236}">
                <a16:creationId xmlns:a16="http://schemas.microsoft.com/office/drawing/2014/main" id="{C266FB0F-BAFB-30FB-1274-4FC19A8C55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024" y="1569720"/>
            <a:ext cx="5923280" cy="402336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E1F6F94A-39DE-E544-9E20-7E6D605155F1}"/>
              </a:ext>
            </a:extLst>
          </p:cNvPr>
          <p:cNvSpPr txBox="1"/>
          <p:nvPr/>
        </p:nvSpPr>
        <p:spPr>
          <a:xfrm>
            <a:off x="2273300" y="6057900"/>
            <a:ext cx="7064563" cy="369332"/>
          </a:xfrm>
          <a:prstGeom prst="rect">
            <a:avLst/>
          </a:prstGeom>
          <a:noFill/>
        </p:spPr>
        <p:txBody>
          <a:bodyPr wrap="none" rtlCol="0">
            <a:spAutoFit/>
          </a:bodyPr>
          <a:lstStyle/>
          <a:p>
            <a:r>
              <a:rPr lang="en-US" dirty="0">
                <a:solidFill>
                  <a:srgbClr val="FF0000"/>
                </a:solidFill>
              </a:rPr>
              <a:t>How is KNN model compared to these machine learning algorithms?</a:t>
            </a:r>
          </a:p>
        </p:txBody>
      </p:sp>
    </p:spTree>
    <p:extLst>
      <p:ext uri="{BB962C8B-B14F-4D97-AF65-F5344CB8AC3E}">
        <p14:creationId xmlns:p14="http://schemas.microsoft.com/office/powerpoint/2010/main" val="77005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3D6F5-0BD3-720A-F5BB-E32E62821BBB}"/>
              </a:ext>
            </a:extLst>
          </p:cNvPr>
          <p:cNvSpPr>
            <a:spLocks noGrp="1"/>
          </p:cNvSpPr>
          <p:nvPr>
            <p:ph type="title"/>
          </p:nvPr>
        </p:nvSpPr>
        <p:spPr/>
        <p:txBody>
          <a:bodyPr>
            <a:normAutofit/>
          </a:bodyPr>
          <a:lstStyle/>
          <a:p>
            <a:r>
              <a:rPr lang="en-US" sz="3600" dirty="0"/>
              <a:t>Data Information</a:t>
            </a:r>
          </a:p>
        </p:txBody>
      </p:sp>
      <p:pic>
        <p:nvPicPr>
          <p:cNvPr id="5" name="Content Placeholder 4" descr="A screenshot of a computer code&#10;&#10;Description automatically generated">
            <a:extLst>
              <a:ext uri="{FF2B5EF4-FFF2-40B4-BE49-F238E27FC236}">
                <a16:creationId xmlns:a16="http://schemas.microsoft.com/office/drawing/2014/main" id="{4030776B-F070-5411-768A-77646F8B01B2}"/>
              </a:ext>
            </a:extLst>
          </p:cNvPr>
          <p:cNvPicPr>
            <a:picLocks noGrp="1" noChangeAspect="1"/>
          </p:cNvPicPr>
          <p:nvPr>
            <p:ph idx="1"/>
          </p:nvPr>
        </p:nvPicPr>
        <p:blipFill>
          <a:blip r:embed="rId3"/>
          <a:stretch>
            <a:fillRect/>
          </a:stretch>
        </p:blipFill>
        <p:spPr>
          <a:xfrm>
            <a:off x="1144378" y="1347788"/>
            <a:ext cx="3779126" cy="5510212"/>
          </a:xfrm>
        </p:spPr>
      </p:pic>
      <p:pic>
        <p:nvPicPr>
          <p:cNvPr id="1026" name="Picture 2">
            <a:extLst>
              <a:ext uri="{FF2B5EF4-FFF2-40B4-BE49-F238E27FC236}">
                <a16:creationId xmlns:a16="http://schemas.microsoft.com/office/drawing/2014/main" id="{1DEA3083-FD2C-083E-32E0-2E0F81CAB6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2635" y="1931988"/>
            <a:ext cx="5284987" cy="3757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7994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9026A-9008-EEEB-F0DA-46EEBDBCAF28}"/>
              </a:ext>
            </a:extLst>
          </p:cNvPr>
          <p:cNvSpPr>
            <a:spLocks noGrp="1"/>
          </p:cNvSpPr>
          <p:nvPr>
            <p:ph type="title"/>
          </p:nvPr>
        </p:nvSpPr>
        <p:spPr/>
        <p:txBody>
          <a:bodyPr>
            <a:normAutofit/>
          </a:bodyPr>
          <a:lstStyle/>
          <a:p>
            <a:r>
              <a:rPr lang="en-US" sz="3600" dirty="0"/>
              <a:t>Feature Selection</a:t>
            </a:r>
          </a:p>
        </p:txBody>
      </p:sp>
      <p:pic>
        <p:nvPicPr>
          <p:cNvPr id="2050" name="Picture 2">
            <a:extLst>
              <a:ext uri="{FF2B5EF4-FFF2-40B4-BE49-F238E27FC236}">
                <a16:creationId xmlns:a16="http://schemas.microsoft.com/office/drawing/2014/main" id="{6A6BD289-2F66-98F0-5AA1-5B44DD64B3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600" y="1325562"/>
            <a:ext cx="6298270" cy="553243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4150CAE-7970-CFEF-4EA0-B7B98E503E16}"/>
              </a:ext>
            </a:extLst>
          </p:cNvPr>
          <p:cNvSpPr txBox="1"/>
          <p:nvPr/>
        </p:nvSpPr>
        <p:spPr>
          <a:xfrm>
            <a:off x="7266902" y="2856944"/>
            <a:ext cx="4907818" cy="1477328"/>
          </a:xfrm>
          <a:prstGeom prst="rect">
            <a:avLst/>
          </a:prstGeom>
          <a:noFill/>
        </p:spPr>
        <p:txBody>
          <a:bodyPr wrap="none" rtlCol="0">
            <a:spAutoFit/>
          </a:bodyPr>
          <a:lstStyle/>
          <a:p>
            <a:r>
              <a:rPr lang="en-US" dirty="0"/>
              <a:t>Features removed due to high coefficient(&gt; 0.9):</a:t>
            </a:r>
          </a:p>
          <a:p>
            <a:endParaRPr lang="en-US" dirty="0"/>
          </a:p>
          <a:p>
            <a:r>
              <a:rPr lang="en-US" dirty="0"/>
              <a:t>"perimeter1", "perimeter2", "perimeter3", </a:t>
            </a:r>
          </a:p>
          <a:p>
            <a:r>
              <a:rPr lang="en-US" dirty="0"/>
              <a:t>"radius1", "radius2", "radius3",</a:t>
            </a:r>
          </a:p>
          <a:p>
            <a:r>
              <a:rPr lang="en-US" dirty="0"/>
              <a:t> "texture3", "area3", "concave_points3"</a:t>
            </a:r>
          </a:p>
        </p:txBody>
      </p:sp>
    </p:spTree>
    <p:extLst>
      <p:ext uri="{BB962C8B-B14F-4D97-AF65-F5344CB8AC3E}">
        <p14:creationId xmlns:p14="http://schemas.microsoft.com/office/powerpoint/2010/main" val="4014178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39F7C-579A-DA9B-9EC6-54C26B098598}"/>
              </a:ext>
            </a:extLst>
          </p:cNvPr>
          <p:cNvSpPr>
            <a:spLocks noGrp="1"/>
          </p:cNvSpPr>
          <p:nvPr>
            <p:ph type="title"/>
          </p:nvPr>
        </p:nvSpPr>
        <p:spPr/>
        <p:txBody>
          <a:bodyPr>
            <a:normAutofit/>
          </a:bodyPr>
          <a:lstStyle/>
          <a:p>
            <a:r>
              <a:rPr lang="en-US" sz="3600" dirty="0"/>
              <a:t>After Feature Selection</a:t>
            </a:r>
          </a:p>
        </p:txBody>
      </p:sp>
      <p:pic>
        <p:nvPicPr>
          <p:cNvPr id="3074" name="Picture 2">
            <a:extLst>
              <a:ext uri="{FF2B5EF4-FFF2-40B4-BE49-F238E27FC236}">
                <a16:creationId xmlns:a16="http://schemas.microsoft.com/office/drawing/2014/main" id="{4B50D16C-9AAA-0750-FC1C-AE4B97529D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014" y="1296988"/>
            <a:ext cx="6171762" cy="542131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CC9B256-9642-A3A3-5D0C-4C53E6089E32}"/>
              </a:ext>
            </a:extLst>
          </p:cNvPr>
          <p:cNvSpPr txBox="1"/>
          <p:nvPr/>
        </p:nvSpPr>
        <p:spPr>
          <a:xfrm>
            <a:off x="8420100" y="3162300"/>
            <a:ext cx="2077235" cy="369332"/>
          </a:xfrm>
          <a:prstGeom prst="rect">
            <a:avLst/>
          </a:prstGeom>
          <a:noFill/>
        </p:spPr>
        <p:txBody>
          <a:bodyPr wrap="none" rtlCol="0">
            <a:spAutoFit/>
          </a:bodyPr>
          <a:lstStyle/>
          <a:p>
            <a:r>
              <a:rPr lang="en-US" dirty="0"/>
              <a:t>21 features in total</a:t>
            </a:r>
          </a:p>
        </p:txBody>
      </p:sp>
    </p:spTree>
    <p:extLst>
      <p:ext uri="{BB962C8B-B14F-4D97-AF65-F5344CB8AC3E}">
        <p14:creationId xmlns:p14="http://schemas.microsoft.com/office/powerpoint/2010/main" val="1319528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26DD3-2781-12FF-15FF-3D78B7F53653}"/>
              </a:ext>
            </a:extLst>
          </p:cNvPr>
          <p:cNvSpPr>
            <a:spLocks noGrp="1"/>
          </p:cNvSpPr>
          <p:nvPr>
            <p:ph type="title"/>
          </p:nvPr>
        </p:nvSpPr>
        <p:spPr/>
        <p:txBody>
          <a:bodyPr/>
          <a:lstStyle/>
          <a:p>
            <a:r>
              <a:rPr lang="en-US" dirty="0"/>
              <a:t>KNN Modeling</a:t>
            </a:r>
          </a:p>
        </p:txBody>
      </p:sp>
      <p:pic>
        <p:nvPicPr>
          <p:cNvPr id="4098" name="Picture 2">
            <a:extLst>
              <a:ext uri="{FF2B5EF4-FFF2-40B4-BE49-F238E27FC236}">
                <a16:creationId xmlns:a16="http://schemas.microsoft.com/office/drawing/2014/main" id="{FBCF731A-9A10-C933-AA00-3AC79A7946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7299" y="2331244"/>
            <a:ext cx="9067800" cy="38735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3D16390-3C23-B3C3-4B40-EC25146FF490}"/>
              </a:ext>
            </a:extLst>
          </p:cNvPr>
          <p:cNvSpPr txBox="1"/>
          <p:nvPr/>
        </p:nvSpPr>
        <p:spPr>
          <a:xfrm>
            <a:off x="1897215" y="1789788"/>
            <a:ext cx="8123378" cy="369332"/>
          </a:xfrm>
          <a:prstGeom prst="rect">
            <a:avLst/>
          </a:prstGeom>
          <a:noFill/>
        </p:spPr>
        <p:txBody>
          <a:bodyPr wrap="none" rtlCol="0">
            <a:spAutoFit/>
          </a:bodyPr>
          <a:lstStyle/>
          <a:p>
            <a:r>
              <a:rPr lang="en-US" b="0" i="0" u="none" strike="noStrike" dirty="0">
                <a:solidFill>
                  <a:srgbClr val="000000"/>
                </a:solidFill>
                <a:effectLst/>
                <a:latin typeface="Helvetica Neue" panose="02000503000000020004" pitchFamily="2" charset="0"/>
              </a:rPr>
              <a:t>z-score normalization → split train and test data → find the best K value(K=5)</a:t>
            </a:r>
            <a:endParaRPr lang="en-US" dirty="0"/>
          </a:p>
        </p:txBody>
      </p:sp>
    </p:spTree>
    <p:extLst>
      <p:ext uri="{BB962C8B-B14F-4D97-AF65-F5344CB8AC3E}">
        <p14:creationId xmlns:p14="http://schemas.microsoft.com/office/powerpoint/2010/main" val="1048847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7CA91-85C1-DFD1-EEC5-479117B5B23E}"/>
              </a:ext>
            </a:extLst>
          </p:cNvPr>
          <p:cNvSpPr>
            <a:spLocks noGrp="1"/>
          </p:cNvSpPr>
          <p:nvPr>
            <p:ph type="title"/>
          </p:nvPr>
        </p:nvSpPr>
        <p:spPr/>
        <p:txBody>
          <a:bodyPr/>
          <a:lstStyle/>
          <a:p>
            <a:r>
              <a:rPr lang="en-US" dirty="0"/>
              <a:t>Model Evaluation</a:t>
            </a:r>
          </a:p>
        </p:txBody>
      </p:sp>
      <p:pic>
        <p:nvPicPr>
          <p:cNvPr id="5" name="Content Placeholder 4" descr="A screenshot of a table&#10;&#10;Description automatically generated">
            <a:extLst>
              <a:ext uri="{FF2B5EF4-FFF2-40B4-BE49-F238E27FC236}">
                <a16:creationId xmlns:a16="http://schemas.microsoft.com/office/drawing/2014/main" id="{55CCD6DB-8AFE-D0D8-916B-396E0904272A}"/>
              </a:ext>
            </a:extLst>
          </p:cNvPr>
          <p:cNvPicPr>
            <a:picLocks noGrp="1" noChangeAspect="1"/>
          </p:cNvPicPr>
          <p:nvPr>
            <p:ph idx="1"/>
          </p:nvPr>
        </p:nvPicPr>
        <p:blipFill>
          <a:blip r:embed="rId2"/>
          <a:stretch>
            <a:fillRect/>
          </a:stretch>
        </p:blipFill>
        <p:spPr>
          <a:xfrm>
            <a:off x="1081915" y="2475237"/>
            <a:ext cx="3524572" cy="3024041"/>
          </a:xfrm>
        </p:spPr>
      </p:pic>
      <p:pic>
        <p:nvPicPr>
          <p:cNvPr id="5122" name="Picture 2">
            <a:extLst>
              <a:ext uri="{FF2B5EF4-FFF2-40B4-BE49-F238E27FC236}">
                <a16:creationId xmlns:a16="http://schemas.microsoft.com/office/drawing/2014/main" id="{D8165E3B-8488-D3FC-CF2E-7BEEE8D49E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8949" y="2075907"/>
            <a:ext cx="4711700" cy="382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40406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222</TotalTime>
  <Words>335</Words>
  <Application>Microsoft Macintosh PowerPoint</Application>
  <PresentationFormat>Widescreen</PresentationFormat>
  <Paragraphs>41</Paragraphs>
  <Slides>12</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Aptos</vt:lpstr>
      <vt:lpstr>Aptos Display</vt:lpstr>
      <vt:lpstr>Arial</vt:lpstr>
      <vt:lpstr>Helvetica Neue</vt:lpstr>
      <vt:lpstr>Office Theme</vt:lpstr>
      <vt:lpstr>Breast Cancer Classification</vt:lpstr>
      <vt:lpstr>Introduction</vt:lpstr>
      <vt:lpstr>The Data</vt:lpstr>
      <vt:lpstr>The Question</vt:lpstr>
      <vt:lpstr>Data Information</vt:lpstr>
      <vt:lpstr>Feature Selection</vt:lpstr>
      <vt:lpstr>After Feature Selection</vt:lpstr>
      <vt:lpstr>KNN Modeling</vt:lpstr>
      <vt:lpstr>Model Evaluation</vt:lpstr>
      <vt:lpstr>Model Evaluation</vt:lpstr>
      <vt:lpstr>Conclusion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Breast Cancer Classification</dc:title>
  <dc:creator>Ryan Yue</dc:creator>
  <cp:lastModifiedBy>Ryan Yue</cp:lastModifiedBy>
  <cp:revision>5</cp:revision>
  <dcterms:created xsi:type="dcterms:W3CDTF">2024-02-29T02:59:15Z</dcterms:created>
  <dcterms:modified xsi:type="dcterms:W3CDTF">2024-02-29T23:05:00Z</dcterms:modified>
</cp:coreProperties>
</file>