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86" r:id="rId2"/>
    <p:sldId id="263" r:id="rId3"/>
    <p:sldId id="287" r:id="rId4"/>
    <p:sldId id="288" r:id="rId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8964BD-7784-4D1D-81EB-28E93F04E323}" type="datetimeFigureOut">
              <a:rPr lang="fr-FR" smtClean="0"/>
              <a:t>24/01/2017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E8025-9F31-4A66-A237-24E2BFDAD7CB}" type="slidenum">
              <a:rPr lang="fr-FR" smtClean="0"/>
              <a:t>‹N°›</a:t>
            </a:fld>
            <a:endParaRPr lang="fr-FR"/>
          </a:p>
        </p:txBody>
      </p:sp>
    </p:spTree>
    <p:extLst>
      <p:ext uri="{BB962C8B-B14F-4D97-AF65-F5344CB8AC3E}">
        <p14:creationId xmlns:p14="http://schemas.microsoft.com/office/powerpoint/2010/main" val="3568806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1200" dirty="0">
              <a:solidFill>
                <a:srgbClr val="1E1E1E"/>
              </a:solidFill>
            </a:endParaRPr>
          </a:p>
        </p:txBody>
      </p:sp>
      <p:sp>
        <p:nvSpPr>
          <p:cNvPr id="4" name="Footer Placeholder 3"/>
          <p:cNvSpPr>
            <a:spLocks noGrp="1"/>
          </p:cNvSpPr>
          <p:nvPr>
            <p:ph type="ftr" sz="quarter" idx="10"/>
          </p:nvPr>
        </p:nvSpPr>
        <p:spPr/>
        <p:txBody>
          <a:bodyPr/>
          <a:lstStyle/>
          <a:p>
            <a:pPr defTabSz="922783"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1/24/2017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638724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76B4FFBB-EBC4-496D-A087-58A487C05156}" type="datetimeFigureOut">
              <a:rPr lang="fr-FR" smtClean="0"/>
              <a:t>24/01/2017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CE69E49-A6E8-4C1E-89B7-8AAB479D0540}" type="slidenum">
              <a:rPr lang="fr-FR" smtClean="0"/>
              <a:t>‹N°›</a:t>
            </a:fld>
            <a:endParaRPr lang="fr-FR"/>
          </a:p>
        </p:txBody>
      </p:sp>
    </p:spTree>
    <p:extLst>
      <p:ext uri="{BB962C8B-B14F-4D97-AF65-F5344CB8AC3E}">
        <p14:creationId xmlns:p14="http://schemas.microsoft.com/office/powerpoint/2010/main" val="1169697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6B4FFBB-EBC4-496D-A087-58A487C05156}" type="datetimeFigureOut">
              <a:rPr lang="fr-FR" smtClean="0"/>
              <a:t>24/01/2017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CE69E49-A6E8-4C1E-89B7-8AAB479D0540}" type="slidenum">
              <a:rPr lang="fr-FR" smtClean="0"/>
              <a:t>‹N°›</a:t>
            </a:fld>
            <a:endParaRPr lang="fr-FR"/>
          </a:p>
        </p:txBody>
      </p:sp>
    </p:spTree>
    <p:extLst>
      <p:ext uri="{BB962C8B-B14F-4D97-AF65-F5344CB8AC3E}">
        <p14:creationId xmlns:p14="http://schemas.microsoft.com/office/powerpoint/2010/main" val="3510753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6B4FFBB-EBC4-496D-A087-58A487C05156}" type="datetimeFigureOut">
              <a:rPr lang="fr-FR" smtClean="0"/>
              <a:t>24/01/2017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CE69E49-A6E8-4C1E-89B7-8AAB479D0540}" type="slidenum">
              <a:rPr lang="fr-FR" smtClean="0"/>
              <a:t>‹N°›</a:t>
            </a:fld>
            <a:endParaRPr lang="fr-FR"/>
          </a:p>
        </p:txBody>
      </p:sp>
    </p:spTree>
    <p:extLst>
      <p:ext uri="{BB962C8B-B14F-4D97-AF65-F5344CB8AC3E}">
        <p14:creationId xmlns:p14="http://schemas.microsoft.com/office/powerpoint/2010/main" val="1324810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386493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6B4FFBB-EBC4-496D-A087-58A487C05156}" type="datetimeFigureOut">
              <a:rPr lang="fr-FR" smtClean="0"/>
              <a:t>24/01/2017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CE69E49-A6E8-4C1E-89B7-8AAB479D0540}" type="slidenum">
              <a:rPr lang="fr-FR" smtClean="0"/>
              <a:t>‹N°›</a:t>
            </a:fld>
            <a:endParaRPr lang="fr-FR"/>
          </a:p>
        </p:txBody>
      </p:sp>
    </p:spTree>
    <p:extLst>
      <p:ext uri="{BB962C8B-B14F-4D97-AF65-F5344CB8AC3E}">
        <p14:creationId xmlns:p14="http://schemas.microsoft.com/office/powerpoint/2010/main" val="1894578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76B4FFBB-EBC4-496D-A087-58A487C05156}" type="datetimeFigureOut">
              <a:rPr lang="fr-FR" smtClean="0"/>
              <a:t>24/01/2017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CE69E49-A6E8-4C1E-89B7-8AAB479D0540}" type="slidenum">
              <a:rPr lang="fr-FR" smtClean="0"/>
              <a:t>‹N°›</a:t>
            </a:fld>
            <a:endParaRPr lang="fr-FR"/>
          </a:p>
        </p:txBody>
      </p:sp>
    </p:spTree>
    <p:extLst>
      <p:ext uri="{BB962C8B-B14F-4D97-AF65-F5344CB8AC3E}">
        <p14:creationId xmlns:p14="http://schemas.microsoft.com/office/powerpoint/2010/main" val="4277465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76B4FFBB-EBC4-496D-A087-58A487C05156}" type="datetimeFigureOut">
              <a:rPr lang="fr-FR" smtClean="0"/>
              <a:t>24/01/2017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CE69E49-A6E8-4C1E-89B7-8AAB479D0540}" type="slidenum">
              <a:rPr lang="fr-FR" smtClean="0"/>
              <a:t>‹N°›</a:t>
            </a:fld>
            <a:endParaRPr lang="fr-FR"/>
          </a:p>
        </p:txBody>
      </p:sp>
    </p:spTree>
    <p:extLst>
      <p:ext uri="{BB962C8B-B14F-4D97-AF65-F5344CB8AC3E}">
        <p14:creationId xmlns:p14="http://schemas.microsoft.com/office/powerpoint/2010/main" val="2341383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76B4FFBB-EBC4-496D-A087-58A487C05156}" type="datetimeFigureOut">
              <a:rPr lang="fr-FR" smtClean="0"/>
              <a:t>24/01/2017</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CE69E49-A6E8-4C1E-89B7-8AAB479D0540}" type="slidenum">
              <a:rPr lang="fr-FR" smtClean="0"/>
              <a:t>‹N°›</a:t>
            </a:fld>
            <a:endParaRPr lang="fr-FR"/>
          </a:p>
        </p:txBody>
      </p:sp>
    </p:spTree>
    <p:extLst>
      <p:ext uri="{BB962C8B-B14F-4D97-AF65-F5344CB8AC3E}">
        <p14:creationId xmlns:p14="http://schemas.microsoft.com/office/powerpoint/2010/main" val="3685742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76B4FFBB-EBC4-496D-A087-58A487C05156}" type="datetimeFigureOut">
              <a:rPr lang="fr-FR" smtClean="0"/>
              <a:t>24/01/2017</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CE69E49-A6E8-4C1E-89B7-8AAB479D0540}" type="slidenum">
              <a:rPr lang="fr-FR" smtClean="0"/>
              <a:t>‹N°›</a:t>
            </a:fld>
            <a:endParaRPr lang="fr-FR"/>
          </a:p>
        </p:txBody>
      </p:sp>
    </p:spTree>
    <p:extLst>
      <p:ext uri="{BB962C8B-B14F-4D97-AF65-F5344CB8AC3E}">
        <p14:creationId xmlns:p14="http://schemas.microsoft.com/office/powerpoint/2010/main" val="1678667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6B4FFBB-EBC4-496D-A087-58A487C05156}" type="datetimeFigureOut">
              <a:rPr lang="fr-FR" smtClean="0"/>
              <a:t>24/01/2017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CE69E49-A6E8-4C1E-89B7-8AAB479D0540}" type="slidenum">
              <a:rPr lang="fr-FR" smtClean="0"/>
              <a:t>‹N°›</a:t>
            </a:fld>
            <a:endParaRPr lang="fr-FR"/>
          </a:p>
        </p:txBody>
      </p:sp>
    </p:spTree>
    <p:extLst>
      <p:ext uri="{BB962C8B-B14F-4D97-AF65-F5344CB8AC3E}">
        <p14:creationId xmlns:p14="http://schemas.microsoft.com/office/powerpoint/2010/main" val="2935061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76B4FFBB-EBC4-496D-A087-58A487C05156}" type="datetimeFigureOut">
              <a:rPr lang="fr-FR" smtClean="0"/>
              <a:t>24/01/2017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CE69E49-A6E8-4C1E-89B7-8AAB479D0540}" type="slidenum">
              <a:rPr lang="fr-FR" smtClean="0"/>
              <a:t>‹N°›</a:t>
            </a:fld>
            <a:endParaRPr lang="fr-FR"/>
          </a:p>
        </p:txBody>
      </p:sp>
    </p:spTree>
    <p:extLst>
      <p:ext uri="{BB962C8B-B14F-4D97-AF65-F5344CB8AC3E}">
        <p14:creationId xmlns:p14="http://schemas.microsoft.com/office/powerpoint/2010/main" val="121410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76B4FFBB-EBC4-496D-A087-58A487C05156}" type="datetimeFigureOut">
              <a:rPr lang="fr-FR" smtClean="0"/>
              <a:t>24/01/2017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CE69E49-A6E8-4C1E-89B7-8AAB479D0540}" type="slidenum">
              <a:rPr lang="fr-FR" smtClean="0"/>
              <a:t>‹N°›</a:t>
            </a:fld>
            <a:endParaRPr lang="fr-FR"/>
          </a:p>
        </p:txBody>
      </p:sp>
    </p:spTree>
    <p:extLst>
      <p:ext uri="{BB962C8B-B14F-4D97-AF65-F5344CB8AC3E}">
        <p14:creationId xmlns:p14="http://schemas.microsoft.com/office/powerpoint/2010/main" val="3464485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B4FFBB-EBC4-496D-A087-58A487C05156}" type="datetimeFigureOut">
              <a:rPr lang="fr-FR" smtClean="0"/>
              <a:t>24/01/2017</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E69E49-A6E8-4C1E-89B7-8AAB479D0540}" type="slidenum">
              <a:rPr lang="fr-FR" smtClean="0"/>
              <a:t>‹N°›</a:t>
            </a:fld>
            <a:endParaRPr lang="fr-FR"/>
          </a:p>
        </p:txBody>
      </p:sp>
    </p:spTree>
    <p:extLst>
      <p:ext uri="{BB962C8B-B14F-4D97-AF65-F5344CB8AC3E}">
        <p14:creationId xmlns:p14="http://schemas.microsoft.com/office/powerpoint/2010/main" val="61363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projects.spring.io/spring-clou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 name="Group 93"/>
          <p:cNvGrpSpPr/>
          <p:nvPr/>
        </p:nvGrpSpPr>
        <p:grpSpPr>
          <a:xfrm>
            <a:off x="1502116" y="5767382"/>
            <a:ext cx="1124068" cy="1079939"/>
            <a:chOff x="8511725" y="4456145"/>
            <a:chExt cx="3667575" cy="2204472"/>
          </a:xfrm>
        </p:grpSpPr>
        <p:sp>
          <p:nvSpPr>
            <p:cNvPr id="95" name="Freeform 9"/>
            <p:cNvSpPr>
              <a:spLocks noEditPoints="1"/>
            </p:cNvSpPr>
            <p:nvPr/>
          </p:nvSpPr>
          <p:spPr bwMode="auto">
            <a:xfrm>
              <a:off x="8511725" y="5582704"/>
              <a:ext cx="558141" cy="1077913"/>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65000"/>
              </a:schemeClr>
            </a:solidFill>
            <a:ln>
              <a:noFill/>
            </a:ln>
          </p:spPr>
          <p:txBody>
            <a:bodyPr vert="horz" wrap="square" lIns="68556" tIns="34278" rIns="68556" bIns="34278" numCol="1" anchor="t" anchorCtr="0" compatLnSpc="1">
              <a:prstTxWarp prst="textNoShape">
                <a:avLst/>
              </a:prstTxWarp>
            </a:bodyPr>
            <a:lstStyle/>
            <a:p>
              <a:pPr defTabSz="575863"/>
              <a:endParaRPr lang="en-US" sz="1100" dirty="0">
                <a:solidFill>
                  <a:srgbClr val="1E1E1E"/>
                </a:solidFill>
              </a:endParaRPr>
            </a:p>
          </p:txBody>
        </p:sp>
        <p:sp>
          <p:nvSpPr>
            <p:cNvPr id="96" name="Freeform 5"/>
            <p:cNvSpPr>
              <a:spLocks noEditPoints="1"/>
            </p:cNvSpPr>
            <p:nvPr/>
          </p:nvSpPr>
          <p:spPr bwMode="auto">
            <a:xfrm>
              <a:off x="9133366" y="4456145"/>
              <a:ext cx="1433512" cy="2204472"/>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8556" tIns="34278" rIns="68556" bIns="34278" numCol="1" anchor="t" anchorCtr="0" compatLnSpc="1">
              <a:prstTxWarp prst="textNoShape">
                <a:avLst/>
              </a:prstTxWarp>
            </a:bodyPr>
            <a:lstStyle/>
            <a:p>
              <a:pPr defTabSz="575863"/>
              <a:endParaRPr lang="en-US" sz="1100" dirty="0">
                <a:solidFill>
                  <a:srgbClr val="1E1E1E"/>
                </a:solidFill>
              </a:endParaRPr>
            </a:p>
          </p:txBody>
        </p:sp>
        <p:sp>
          <p:nvSpPr>
            <p:cNvPr id="97" name="Freeform 9"/>
            <p:cNvSpPr>
              <a:spLocks noEditPoints="1"/>
            </p:cNvSpPr>
            <p:nvPr/>
          </p:nvSpPr>
          <p:spPr bwMode="auto">
            <a:xfrm>
              <a:off x="11224241" y="4590530"/>
              <a:ext cx="955059" cy="2070087"/>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50000"/>
              </a:schemeClr>
            </a:solidFill>
            <a:ln>
              <a:noFill/>
            </a:ln>
          </p:spPr>
          <p:txBody>
            <a:bodyPr vert="horz" wrap="square" lIns="68556" tIns="34278" rIns="68556" bIns="34278" numCol="1" anchor="t" anchorCtr="0" compatLnSpc="1">
              <a:prstTxWarp prst="textNoShape">
                <a:avLst/>
              </a:prstTxWarp>
            </a:bodyPr>
            <a:lstStyle/>
            <a:p>
              <a:pPr defTabSz="575863"/>
              <a:endParaRPr lang="en-US" sz="1100" dirty="0">
                <a:solidFill>
                  <a:srgbClr val="1E1E1E"/>
                </a:solidFill>
              </a:endParaRPr>
            </a:p>
          </p:txBody>
        </p:sp>
        <p:sp>
          <p:nvSpPr>
            <p:cNvPr id="98" name="Freeform 97"/>
            <p:cNvSpPr/>
            <p:nvPr/>
          </p:nvSpPr>
          <p:spPr bwMode="auto">
            <a:xfrm flipH="1">
              <a:off x="10652741" y="5130578"/>
              <a:ext cx="994945" cy="1530039"/>
            </a:xfrm>
            <a:custGeom>
              <a:avLst/>
              <a:gdLst>
                <a:gd name="connsiteX0" fmla="*/ 563561 w 1433512"/>
                <a:gd name="connsiteY0" fmla="*/ 0 h 2204472"/>
                <a:gd name="connsiteX1" fmla="*/ 1433512 w 1433512"/>
                <a:gd name="connsiteY1" fmla="*/ 0 h 2204472"/>
                <a:gd name="connsiteX2" fmla="*/ 1433512 w 1433512"/>
                <a:gd name="connsiteY2" fmla="*/ 2204472 h 2204472"/>
                <a:gd name="connsiteX3" fmla="*/ 863601 w 1433512"/>
                <a:gd name="connsiteY3" fmla="*/ 2204472 h 2204472"/>
                <a:gd name="connsiteX4" fmla="*/ 563561 w 1433512"/>
                <a:gd name="connsiteY4" fmla="*/ 2204472 h 2204472"/>
                <a:gd name="connsiteX5" fmla="*/ 0 w 1433512"/>
                <a:gd name="connsiteY5" fmla="*/ 2204472 h 2204472"/>
                <a:gd name="connsiteX6" fmla="*/ 0 w 1433512"/>
                <a:gd name="connsiteY6" fmla="*/ 865693 h 2204472"/>
                <a:gd name="connsiteX7" fmla="*/ 563561 w 1433512"/>
                <a:gd name="connsiteY7" fmla="*/ 865693 h 2204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3512" h="2204472">
                  <a:moveTo>
                    <a:pt x="563561" y="0"/>
                  </a:moveTo>
                  <a:lnTo>
                    <a:pt x="1433512" y="0"/>
                  </a:lnTo>
                  <a:lnTo>
                    <a:pt x="1433512" y="2204472"/>
                  </a:lnTo>
                  <a:lnTo>
                    <a:pt x="863601" y="2204472"/>
                  </a:lnTo>
                  <a:lnTo>
                    <a:pt x="563561" y="2204472"/>
                  </a:lnTo>
                  <a:lnTo>
                    <a:pt x="0" y="2204472"/>
                  </a:lnTo>
                  <a:lnTo>
                    <a:pt x="0" y="865693"/>
                  </a:lnTo>
                  <a:lnTo>
                    <a:pt x="563561" y="865693"/>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10" tIns="109689" rIns="137110" bIns="109689" numCol="1" spcCol="0" rtlCol="0" fromWordArt="0" anchor="t" anchorCtr="0" forceAA="0" compatLnSpc="1">
              <a:prstTxWarp prst="textNoShape">
                <a:avLst/>
              </a:prstTxWarp>
              <a:noAutofit/>
            </a:bodyPr>
            <a:lstStyle/>
            <a:p>
              <a:pPr algn="ctr" defTabSz="575696"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99" name="Freeform 5"/>
            <p:cNvSpPr>
              <a:spLocks noEditPoints="1"/>
            </p:cNvSpPr>
            <p:nvPr/>
          </p:nvSpPr>
          <p:spPr bwMode="auto">
            <a:xfrm flipH="1">
              <a:off x="10652740" y="5130578"/>
              <a:ext cx="994945" cy="1530039"/>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8556" tIns="34278" rIns="68556" bIns="34278" numCol="1" anchor="t" anchorCtr="0" compatLnSpc="1">
              <a:prstTxWarp prst="textNoShape">
                <a:avLst/>
              </a:prstTxWarp>
            </a:bodyPr>
            <a:lstStyle/>
            <a:p>
              <a:pPr defTabSz="575863"/>
              <a:endParaRPr lang="en-US" sz="1100" dirty="0">
                <a:solidFill>
                  <a:srgbClr val="1E1E1E"/>
                </a:solidFill>
              </a:endParaRPr>
            </a:p>
          </p:txBody>
        </p:sp>
      </p:grpSp>
      <p:grpSp>
        <p:nvGrpSpPr>
          <p:cNvPr id="47" name="Group 46"/>
          <p:cNvGrpSpPr/>
          <p:nvPr/>
        </p:nvGrpSpPr>
        <p:grpSpPr>
          <a:xfrm>
            <a:off x="6991540" y="5756634"/>
            <a:ext cx="953005" cy="915592"/>
            <a:chOff x="8511725" y="4456145"/>
            <a:chExt cx="3667575" cy="2204472"/>
          </a:xfrm>
        </p:grpSpPr>
        <p:sp>
          <p:nvSpPr>
            <p:cNvPr id="48" name="Freeform 9"/>
            <p:cNvSpPr>
              <a:spLocks noEditPoints="1"/>
            </p:cNvSpPr>
            <p:nvPr/>
          </p:nvSpPr>
          <p:spPr bwMode="auto">
            <a:xfrm>
              <a:off x="8511725" y="5582704"/>
              <a:ext cx="558141" cy="1077913"/>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65000"/>
              </a:schemeClr>
            </a:solidFill>
            <a:ln>
              <a:noFill/>
            </a:ln>
          </p:spPr>
          <p:txBody>
            <a:bodyPr vert="horz" wrap="square" lIns="68556" tIns="34278" rIns="68556" bIns="34278" numCol="1" anchor="t" anchorCtr="0" compatLnSpc="1">
              <a:prstTxWarp prst="textNoShape">
                <a:avLst/>
              </a:prstTxWarp>
            </a:bodyPr>
            <a:lstStyle/>
            <a:p>
              <a:pPr defTabSz="575863"/>
              <a:endParaRPr lang="en-US" sz="1100" dirty="0">
                <a:solidFill>
                  <a:srgbClr val="1E1E1E"/>
                </a:solidFill>
              </a:endParaRPr>
            </a:p>
          </p:txBody>
        </p:sp>
        <p:sp>
          <p:nvSpPr>
            <p:cNvPr id="49" name="Freeform 5"/>
            <p:cNvSpPr>
              <a:spLocks noEditPoints="1"/>
            </p:cNvSpPr>
            <p:nvPr/>
          </p:nvSpPr>
          <p:spPr bwMode="auto">
            <a:xfrm>
              <a:off x="9133366" y="4456145"/>
              <a:ext cx="1433512" cy="2204472"/>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8556" tIns="34278" rIns="68556" bIns="34278" numCol="1" anchor="t" anchorCtr="0" compatLnSpc="1">
              <a:prstTxWarp prst="textNoShape">
                <a:avLst/>
              </a:prstTxWarp>
            </a:bodyPr>
            <a:lstStyle/>
            <a:p>
              <a:pPr defTabSz="575863"/>
              <a:endParaRPr lang="en-US" sz="1100" dirty="0">
                <a:solidFill>
                  <a:srgbClr val="1E1E1E"/>
                </a:solidFill>
              </a:endParaRPr>
            </a:p>
          </p:txBody>
        </p:sp>
        <p:sp>
          <p:nvSpPr>
            <p:cNvPr id="50" name="Freeform 9"/>
            <p:cNvSpPr>
              <a:spLocks noEditPoints="1"/>
            </p:cNvSpPr>
            <p:nvPr/>
          </p:nvSpPr>
          <p:spPr bwMode="auto">
            <a:xfrm>
              <a:off x="11224241" y="4590530"/>
              <a:ext cx="955059" cy="2070087"/>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50000"/>
              </a:schemeClr>
            </a:solidFill>
            <a:ln>
              <a:noFill/>
            </a:ln>
          </p:spPr>
          <p:txBody>
            <a:bodyPr vert="horz" wrap="square" lIns="68556" tIns="34278" rIns="68556" bIns="34278" numCol="1" anchor="t" anchorCtr="0" compatLnSpc="1">
              <a:prstTxWarp prst="textNoShape">
                <a:avLst/>
              </a:prstTxWarp>
            </a:bodyPr>
            <a:lstStyle/>
            <a:p>
              <a:pPr defTabSz="575863"/>
              <a:endParaRPr lang="en-US" sz="1100" dirty="0">
                <a:solidFill>
                  <a:srgbClr val="1E1E1E"/>
                </a:solidFill>
              </a:endParaRPr>
            </a:p>
          </p:txBody>
        </p:sp>
        <p:sp>
          <p:nvSpPr>
            <p:cNvPr id="51" name="Freeform 50"/>
            <p:cNvSpPr/>
            <p:nvPr/>
          </p:nvSpPr>
          <p:spPr bwMode="auto">
            <a:xfrm flipH="1">
              <a:off x="10652741" y="5130578"/>
              <a:ext cx="994945" cy="1530039"/>
            </a:xfrm>
            <a:custGeom>
              <a:avLst/>
              <a:gdLst>
                <a:gd name="connsiteX0" fmla="*/ 563561 w 1433512"/>
                <a:gd name="connsiteY0" fmla="*/ 0 h 2204472"/>
                <a:gd name="connsiteX1" fmla="*/ 1433512 w 1433512"/>
                <a:gd name="connsiteY1" fmla="*/ 0 h 2204472"/>
                <a:gd name="connsiteX2" fmla="*/ 1433512 w 1433512"/>
                <a:gd name="connsiteY2" fmla="*/ 2204472 h 2204472"/>
                <a:gd name="connsiteX3" fmla="*/ 863601 w 1433512"/>
                <a:gd name="connsiteY3" fmla="*/ 2204472 h 2204472"/>
                <a:gd name="connsiteX4" fmla="*/ 563561 w 1433512"/>
                <a:gd name="connsiteY4" fmla="*/ 2204472 h 2204472"/>
                <a:gd name="connsiteX5" fmla="*/ 0 w 1433512"/>
                <a:gd name="connsiteY5" fmla="*/ 2204472 h 2204472"/>
                <a:gd name="connsiteX6" fmla="*/ 0 w 1433512"/>
                <a:gd name="connsiteY6" fmla="*/ 865693 h 2204472"/>
                <a:gd name="connsiteX7" fmla="*/ 563561 w 1433512"/>
                <a:gd name="connsiteY7" fmla="*/ 865693 h 2204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3512" h="2204472">
                  <a:moveTo>
                    <a:pt x="563561" y="0"/>
                  </a:moveTo>
                  <a:lnTo>
                    <a:pt x="1433512" y="0"/>
                  </a:lnTo>
                  <a:lnTo>
                    <a:pt x="1433512" y="2204472"/>
                  </a:lnTo>
                  <a:lnTo>
                    <a:pt x="863601" y="2204472"/>
                  </a:lnTo>
                  <a:lnTo>
                    <a:pt x="563561" y="2204472"/>
                  </a:lnTo>
                  <a:lnTo>
                    <a:pt x="0" y="2204472"/>
                  </a:lnTo>
                  <a:lnTo>
                    <a:pt x="0" y="865693"/>
                  </a:lnTo>
                  <a:lnTo>
                    <a:pt x="563561" y="865693"/>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10" tIns="109689" rIns="137110" bIns="109689" numCol="1" spcCol="0" rtlCol="0" fromWordArt="0" anchor="t" anchorCtr="0" forceAA="0" compatLnSpc="1">
              <a:prstTxWarp prst="textNoShape">
                <a:avLst/>
              </a:prstTxWarp>
              <a:noAutofit/>
            </a:bodyPr>
            <a:lstStyle/>
            <a:p>
              <a:pPr algn="ctr" defTabSz="575696"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2" name="Freeform 5"/>
            <p:cNvSpPr>
              <a:spLocks noEditPoints="1"/>
            </p:cNvSpPr>
            <p:nvPr/>
          </p:nvSpPr>
          <p:spPr bwMode="auto">
            <a:xfrm flipH="1">
              <a:off x="10652740" y="5130578"/>
              <a:ext cx="994945" cy="1530039"/>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8556" tIns="34278" rIns="68556" bIns="34278" numCol="1" anchor="t" anchorCtr="0" compatLnSpc="1">
              <a:prstTxWarp prst="textNoShape">
                <a:avLst/>
              </a:prstTxWarp>
            </a:bodyPr>
            <a:lstStyle/>
            <a:p>
              <a:pPr defTabSz="575863"/>
              <a:endParaRPr lang="en-US" sz="1100" dirty="0">
                <a:solidFill>
                  <a:srgbClr val="1E1E1E"/>
                </a:solidFill>
              </a:endParaRPr>
            </a:p>
          </p:txBody>
        </p:sp>
      </p:grpSp>
      <p:grpSp>
        <p:nvGrpSpPr>
          <p:cNvPr id="53" name="Group 52"/>
          <p:cNvGrpSpPr/>
          <p:nvPr/>
        </p:nvGrpSpPr>
        <p:grpSpPr>
          <a:xfrm>
            <a:off x="1143293" y="6313580"/>
            <a:ext cx="6857416" cy="544386"/>
            <a:chOff x="0" y="6055238"/>
            <a:chExt cx="12436475" cy="940874"/>
          </a:xfrm>
        </p:grpSpPr>
        <p:sp>
          <p:nvSpPr>
            <p:cNvPr id="54" name="Freeform 53"/>
            <p:cNvSpPr>
              <a:spLocks/>
            </p:cNvSpPr>
            <p:nvPr/>
          </p:nvSpPr>
          <p:spPr bwMode="auto">
            <a:xfrm>
              <a:off x="0" y="6354074"/>
              <a:ext cx="3679825" cy="642037"/>
            </a:xfrm>
            <a:custGeom>
              <a:avLst/>
              <a:gdLst>
                <a:gd name="T0" fmla="*/ 408 w 661"/>
                <a:gd name="T1" fmla="*/ 25 h 155"/>
                <a:gd name="T2" fmla="*/ 408 w 661"/>
                <a:gd name="T3" fmla="*/ 25 h 155"/>
                <a:gd name="T4" fmla="*/ 0 w 661"/>
                <a:gd name="T5" fmla="*/ 155 h 155"/>
                <a:gd name="T6" fmla="*/ 234 w 661"/>
                <a:gd name="T7" fmla="*/ 155 h 155"/>
                <a:gd name="T8" fmla="*/ 661 w 661"/>
                <a:gd name="T9" fmla="*/ 155 h 155"/>
                <a:gd name="T10" fmla="*/ 408 w 661"/>
                <a:gd name="T11" fmla="*/ 25 h 155"/>
              </a:gdLst>
              <a:ahLst/>
              <a:cxnLst>
                <a:cxn ang="0">
                  <a:pos x="T0" y="T1"/>
                </a:cxn>
                <a:cxn ang="0">
                  <a:pos x="T2" y="T3"/>
                </a:cxn>
                <a:cxn ang="0">
                  <a:pos x="T4" y="T5"/>
                </a:cxn>
                <a:cxn ang="0">
                  <a:pos x="T6" y="T7"/>
                </a:cxn>
                <a:cxn ang="0">
                  <a:pos x="T8" y="T9"/>
                </a:cxn>
                <a:cxn ang="0">
                  <a:pos x="T10" y="T11"/>
                </a:cxn>
              </a:cxnLst>
              <a:rect l="0" t="0" r="r" b="b"/>
              <a:pathLst>
                <a:path w="661" h="155">
                  <a:moveTo>
                    <a:pt x="408" y="25"/>
                  </a:moveTo>
                  <a:cubicBezTo>
                    <a:pt x="408" y="25"/>
                    <a:pt x="408" y="25"/>
                    <a:pt x="408" y="25"/>
                  </a:cubicBezTo>
                  <a:cubicBezTo>
                    <a:pt x="264" y="0"/>
                    <a:pt x="111" y="44"/>
                    <a:pt x="0" y="155"/>
                  </a:cubicBezTo>
                  <a:cubicBezTo>
                    <a:pt x="234" y="155"/>
                    <a:pt x="234" y="155"/>
                    <a:pt x="234" y="155"/>
                  </a:cubicBezTo>
                  <a:cubicBezTo>
                    <a:pt x="661" y="155"/>
                    <a:pt x="661" y="155"/>
                    <a:pt x="661" y="155"/>
                  </a:cubicBezTo>
                  <a:cubicBezTo>
                    <a:pt x="589" y="84"/>
                    <a:pt x="501" y="40"/>
                    <a:pt x="408" y="25"/>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5" tIns="34283" rIns="68565" bIns="34283" numCol="1" anchor="t" anchorCtr="0" compatLnSpc="1">
              <a:prstTxWarp prst="textNoShape">
                <a:avLst/>
              </a:prstTxWarp>
            </a:bodyPr>
            <a:lstStyle/>
            <a:p>
              <a:pPr defTabSz="575973"/>
              <a:endParaRPr lang="en-US" sz="1100" dirty="0">
                <a:solidFill>
                  <a:prstClr val="black"/>
                </a:solidFill>
              </a:endParaRPr>
            </a:p>
          </p:txBody>
        </p:sp>
        <p:sp>
          <p:nvSpPr>
            <p:cNvPr id="55" name="Freeform 18"/>
            <p:cNvSpPr>
              <a:spLocks/>
            </p:cNvSpPr>
            <p:nvPr/>
          </p:nvSpPr>
          <p:spPr bwMode="auto">
            <a:xfrm>
              <a:off x="1670049" y="6055238"/>
              <a:ext cx="8040007" cy="940873"/>
            </a:xfrm>
            <a:custGeom>
              <a:avLst/>
              <a:gdLst>
                <a:gd name="T0" fmla="*/ 0 w 1014"/>
                <a:gd name="T1" fmla="*/ 296 h 296"/>
                <a:gd name="T2" fmla="*/ 0 w 1014"/>
                <a:gd name="T3" fmla="*/ 296 h 296"/>
                <a:gd name="T4" fmla="*/ 1014 w 1014"/>
                <a:gd name="T5" fmla="*/ 296 h 296"/>
                <a:gd name="T6" fmla="*/ 1014 w 1014"/>
                <a:gd name="T7" fmla="*/ 238 h 296"/>
                <a:gd name="T8" fmla="*/ 0 w 1014"/>
                <a:gd name="T9" fmla="*/ 296 h 296"/>
              </a:gdLst>
              <a:ahLst/>
              <a:cxnLst>
                <a:cxn ang="0">
                  <a:pos x="T0" y="T1"/>
                </a:cxn>
                <a:cxn ang="0">
                  <a:pos x="T2" y="T3"/>
                </a:cxn>
                <a:cxn ang="0">
                  <a:pos x="T4" y="T5"/>
                </a:cxn>
                <a:cxn ang="0">
                  <a:pos x="T6" y="T7"/>
                </a:cxn>
                <a:cxn ang="0">
                  <a:pos x="T8" y="T9"/>
                </a:cxn>
              </a:cxnLst>
              <a:rect l="0" t="0" r="r" b="b"/>
              <a:pathLst>
                <a:path w="1014" h="296">
                  <a:moveTo>
                    <a:pt x="0" y="296"/>
                  </a:moveTo>
                  <a:cubicBezTo>
                    <a:pt x="0" y="296"/>
                    <a:pt x="0" y="296"/>
                    <a:pt x="0" y="296"/>
                  </a:cubicBezTo>
                  <a:cubicBezTo>
                    <a:pt x="1014" y="296"/>
                    <a:pt x="1014" y="296"/>
                    <a:pt x="1014" y="296"/>
                  </a:cubicBezTo>
                  <a:cubicBezTo>
                    <a:pt x="1014" y="238"/>
                    <a:pt x="1014" y="238"/>
                    <a:pt x="1014" y="238"/>
                  </a:cubicBezTo>
                  <a:cubicBezTo>
                    <a:pt x="714" y="0"/>
                    <a:pt x="277" y="19"/>
                    <a:pt x="0" y="296"/>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5" tIns="34283" rIns="68565" bIns="34283" numCol="1" anchor="t" anchorCtr="0" compatLnSpc="1">
              <a:prstTxWarp prst="textNoShape">
                <a:avLst/>
              </a:prstTxWarp>
            </a:bodyPr>
            <a:lstStyle/>
            <a:p>
              <a:pPr defTabSz="575973"/>
              <a:endParaRPr lang="en-US" sz="1100" dirty="0">
                <a:solidFill>
                  <a:prstClr val="black"/>
                </a:solidFill>
              </a:endParaRPr>
            </a:p>
          </p:txBody>
        </p:sp>
        <p:sp>
          <p:nvSpPr>
            <p:cNvPr id="56" name="Freeform 29"/>
            <p:cNvSpPr>
              <a:spLocks/>
            </p:cNvSpPr>
            <p:nvPr/>
          </p:nvSpPr>
          <p:spPr bwMode="auto">
            <a:xfrm>
              <a:off x="5488668" y="6457364"/>
              <a:ext cx="3095625" cy="538748"/>
            </a:xfrm>
            <a:custGeom>
              <a:avLst/>
              <a:gdLst>
                <a:gd name="T0" fmla="*/ 344 w 556"/>
                <a:gd name="T1" fmla="*/ 21 h 130"/>
                <a:gd name="T2" fmla="*/ 344 w 556"/>
                <a:gd name="T3" fmla="*/ 21 h 130"/>
                <a:gd name="T4" fmla="*/ 0 w 556"/>
                <a:gd name="T5" fmla="*/ 130 h 130"/>
                <a:gd name="T6" fmla="*/ 197 w 556"/>
                <a:gd name="T7" fmla="*/ 130 h 130"/>
                <a:gd name="T8" fmla="*/ 556 w 556"/>
                <a:gd name="T9" fmla="*/ 130 h 130"/>
                <a:gd name="T10" fmla="*/ 344 w 556"/>
                <a:gd name="T11" fmla="*/ 21 h 130"/>
              </a:gdLst>
              <a:ahLst/>
              <a:cxnLst>
                <a:cxn ang="0">
                  <a:pos x="T0" y="T1"/>
                </a:cxn>
                <a:cxn ang="0">
                  <a:pos x="T2" y="T3"/>
                </a:cxn>
                <a:cxn ang="0">
                  <a:pos x="T4" y="T5"/>
                </a:cxn>
                <a:cxn ang="0">
                  <a:pos x="T6" y="T7"/>
                </a:cxn>
                <a:cxn ang="0">
                  <a:pos x="T8" y="T9"/>
                </a:cxn>
                <a:cxn ang="0">
                  <a:pos x="T10" y="T11"/>
                </a:cxn>
              </a:cxnLst>
              <a:rect l="0" t="0" r="r" b="b"/>
              <a:pathLst>
                <a:path w="556" h="130">
                  <a:moveTo>
                    <a:pt x="344" y="21"/>
                  </a:moveTo>
                  <a:cubicBezTo>
                    <a:pt x="344" y="21"/>
                    <a:pt x="344" y="21"/>
                    <a:pt x="344" y="21"/>
                  </a:cubicBezTo>
                  <a:cubicBezTo>
                    <a:pt x="223" y="0"/>
                    <a:pt x="94" y="37"/>
                    <a:pt x="0" y="130"/>
                  </a:cubicBezTo>
                  <a:cubicBezTo>
                    <a:pt x="197" y="130"/>
                    <a:pt x="197" y="130"/>
                    <a:pt x="197" y="130"/>
                  </a:cubicBezTo>
                  <a:cubicBezTo>
                    <a:pt x="556" y="130"/>
                    <a:pt x="556" y="130"/>
                    <a:pt x="556" y="130"/>
                  </a:cubicBezTo>
                  <a:cubicBezTo>
                    <a:pt x="496" y="70"/>
                    <a:pt x="422" y="34"/>
                    <a:pt x="344" y="21"/>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5" tIns="34283" rIns="68565" bIns="34283" numCol="1" anchor="t" anchorCtr="0" compatLnSpc="1">
              <a:prstTxWarp prst="textNoShape">
                <a:avLst/>
              </a:prstTxWarp>
            </a:bodyPr>
            <a:lstStyle/>
            <a:p>
              <a:pPr defTabSz="575973"/>
              <a:endParaRPr lang="en-US" sz="1100" dirty="0">
                <a:solidFill>
                  <a:prstClr val="black"/>
                </a:solidFill>
              </a:endParaRPr>
            </a:p>
          </p:txBody>
        </p:sp>
        <p:sp>
          <p:nvSpPr>
            <p:cNvPr id="57" name="Freeform 56"/>
            <p:cNvSpPr>
              <a:spLocks/>
            </p:cNvSpPr>
            <p:nvPr/>
          </p:nvSpPr>
          <p:spPr bwMode="auto">
            <a:xfrm>
              <a:off x="9042400" y="6259001"/>
              <a:ext cx="3394075" cy="737111"/>
            </a:xfrm>
            <a:custGeom>
              <a:avLst/>
              <a:gdLst>
                <a:gd name="T0" fmla="*/ 0 w 442"/>
                <a:gd name="T1" fmla="*/ 178 h 178"/>
                <a:gd name="T2" fmla="*/ 0 w 442"/>
                <a:gd name="T3" fmla="*/ 178 h 178"/>
                <a:gd name="T4" fmla="*/ 290 w 442"/>
                <a:gd name="T5" fmla="*/ 178 h 178"/>
                <a:gd name="T6" fmla="*/ 442 w 442"/>
                <a:gd name="T7" fmla="*/ 178 h 178"/>
                <a:gd name="T8" fmla="*/ 442 w 442"/>
                <a:gd name="T9" fmla="*/ 9 h 178"/>
                <a:gd name="T10" fmla="*/ 0 w 442"/>
                <a:gd name="T11" fmla="*/ 178 h 178"/>
              </a:gdLst>
              <a:ahLst/>
              <a:cxnLst>
                <a:cxn ang="0">
                  <a:pos x="T0" y="T1"/>
                </a:cxn>
                <a:cxn ang="0">
                  <a:pos x="T2" y="T3"/>
                </a:cxn>
                <a:cxn ang="0">
                  <a:pos x="T4" y="T5"/>
                </a:cxn>
                <a:cxn ang="0">
                  <a:pos x="T6" y="T7"/>
                </a:cxn>
                <a:cxn ang="0">
                  <a:pos x="T8" y="T9"/>
                </a:cxn>
                <a:cxn ang="0">
                  <a:pos x="T10" y="T11"/>
                </a:cxn>
              </a:cxnLst>
              <a:rect l="0" t="0" r="r" b="b"/>
              <a:pathLst>
                <a:path w="442" h="178">
                  <a:moveTo>
                    <a:pt x="0" y="178"/>
                  </a:moveTo>
                  <a:cubicBezTo>
                    <a:pt x="0" y="178"/>
                    <a:pt x="0" y="178"/>
                    <a:pt x="0" y="178"/>
                  </a:cubicBezTo>
                  <a:cubicBezTo>
                    <a:pt x="290" y="178"/>
                    <a:pt x="290" y="178"/>
                    <a:pt x="290" y="178"/>
                  </a:cubicBezTo>
                  <a:cubicBezTo>
                    <a:pt x="442" y="178"/>
                    <a:pt x="442" y="178"/>
                    <a:pt x="442" y="178"/>
                  </a:cubicBezTo>
                  <a:cubicBezTo>
                    <a:pt x="442" y="9"/>
                    <a:pt x="442" y="9"/>
                    <a:pt x="442" y="9"/>
                  </a:cubicBezTo>
                  <a:cubicBezTo>
                    <a:pt x="283" y="0"/>
                    <a:pt x="121" y="57"/>
                    <a:pt x="0" y="178"/>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5" tIns="34283" rIns="68565" bIns="34283" numCol="1" anchor="t" anchorCtr="0" compatLnSpc="1">
              <a:prstTxWarp prst="textNoShape">
                <a:avLst/>
              </a:prstTxWarp>
            </a:bodyPr>
            <a:lstStyle/>
            <a:p>
              <a:pPr defTabSz="575973"/>
              <a:endParaRPr lang="en-US" sz="1100" dirty="0">
                <a:solidFill>
                  <a:prstClr val="black"/>
                </a:solidFill>
              </a:endParaRPr>
            </a:p>
          </p:txBody>
        </p:sp>
      </p:grpSp>
      <p:grpSp>
        <p:nvGrpSpPr>
          <p:cNvPr id="58" name="Group 57"/>
          <p:cNvGrpSpPr/>
          <p:nvPr/>
        </p:nvGrpSpPr>
        <p:grpSpPr>
          <a:xfrm>
            <a:off x="1575290" y="6430892"/>
            <a:ext cx="229253" cy="407353"/>
            <a:chOff x="1358536" y="5468258"/>
            <a:chExt cx="905694" cy="1206954"/>
          </a:xfrm>
        </p:grpSpPr>
        <p:sp>
          <p:nvSpPr>
            <p:cNvPr id="59" name="Oval 58"/>
            <p:cNvSpPr/>
            <p:nvPr/>
          </p:nvSpPr>
          <p:spPr bwMode="auto">
            <a:xfrm>
              <a:off x="1358536" y="5468258"/>
              <a:ext cx="905694" cy="79828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30" tIns="109705" rIns="137130" bIns="109705" numCol="1" spcCol="0" rtlCol="0" fromWordArt="0" anchor="t" anchorCtr="0" forceAA="0" compatLnSpc="1">
              <a:prstTxWarp prst="textNoShape">
                <a:avLst/>
              </a:prstTxWarp>
              <a:noAutofit/>
            </a:bodyPr>
            <a:lstStyle/>
            <a:p>
              <a:pPr algn="ctr" defTabSz="575806"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60"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8565" tIns="34283" rIns="68565" bIns="34283" numCol="1" anchor="t" anchorCtr="0" compatLnSpc="1">
              <a:prstTxWarp prst="textNoShape">
                <a:avLst/>
              </a:prstTxWarp>
            </a:bodyPr>
            <a:lstStyle/>
            <a:p>
              <a:pPr defTabSz="575973"/>
              <a:endParaRPr lang="en-US" sz="1100" dirty="0">
                <a:solidFill>
                  <a:prstClr val="black"/>
                </a:solidFill>
              </a:endParaRPr>
            </a:p>
          </p:txBody>
        </p:sp>
        <p:grpSp>
          <p:nvGrpSpPr>
            <p:cNvPr id="61" name="Group 60"/>
            <p:cNvGrpSpPr/>
            <p:nvPr/>
          </p:nvGrpSpPr>
          <p:grpSpPr>
            <a:xfrm>
              <a:off x="1638534" y="5957662"/>
              <a:ext cx="354805" cy="170089"/>
              <a:chOff x="6512925" y="6276975"/>
              <a:chExt cx="293527" cy="170089"/>
            </a:xfrm>
          </p:grpSpPr>
          <p:cxnSp>
            <p:nvCxnSpPr>
              <p:cNvPr id="62" name="Straight Connector 61"/>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63" name="Straight Connector 62"/>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64" name="Straight Connector 63"/>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65" name="Straight Connector 64"/>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66" name="Straight Connector 65"/>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grpSp>
        <p:nvGrpSpPr>
          <p:cNvPr id="67" name="Group 66"/>
          <p:cNvGrpSpPr/>
          <p:nvPr/>
        </p:nvGrpSpPr>
        <p:grpSpPr>
          <a:xfrm>
            <a:off x="1267904" y="6252158"/>
            <a:ext cx="293708" cy="521878"/>
            <a:chOff x="1358536" y="5468258"/>
            <a:chExt cx="905694" cy="1206954"/>
          </a:xfrm>
        </p:grpSpPr>
        <p:sp>
          <p:nvSpPr>
            <p:cNvPr id="68" name="Oval 67"/>
            <p:cNvSpPr/>
            <p:nvPr/>
          </p:nvSpPr>
          <p:spPr bwMode="auto">
            <a:xfrm>
              <a:off x="1358536" y="5468258"/>
              <a:ext cx="905694" cy="798288"/>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30" tIns="109705" rIns="137130" bIns="109705" numCol="1" spcCol="0" rtlCol="0" fromWordArt="0" anchor="t" anchorCtr="0" forceAA="0" compatLnSpc="1">
              <a:prstTxWarp prst="textNoShape">
                <a:avLst/>
              </a:prstTxWarp>
              <a:noAutofit/>
            </a:bodyPr>
            <a:lstStyle/>
            <a:p>
              <a:pPr algn="ctr" defTabSz="575806"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69"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8565" tIns="34283" rIns="68565" bIns="34283" numCol="1" anchor="t" anchorCtr="0" compatLnSpc="1">
              <a:prstTxWarp prst="textNoShape">
                <a:avLst/>
              </a:prstTxWarp>
            </a:bodyPr>
            <a:lstStyle/>
            <a:p>
              <a:pPr defTabSz="575973"/>
              <a:endParaRPr lang="en-US" sz="1100" dirty="0">
                <a:solidFill>
                  <a:prstClr val="black"/>
                </a:solidFill>
              </a:endParaRPr>
            </a:p>
          </p:txBody>
        </p:sp>
        <p:grpSp>
          <p:nvGrpSpPr>
            <p:cNvPr id="70" name="Group 69"/>
            <p:cNvGrpSpPr/>
            <p:nvPr/>
          </p:nvGrpSpPr>
          <p:grpSpPr>
            <a:xfrm>
              <a:off x="1638534" y="5957662"/>
              <a:ext cx="354805" cy="170089"/>
              <a:chOff x="6512925" y="6276975"/>
              <a:chExt cx="293527" cy="170089"/>
            </a:xfrm>
          </p:grpSpPr>
          <p:cxnSp>
            <p:nvCxnSpPr>
              <p:cNvPr id="71" name="Straight Connector 70"/>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72" name="Straight Connector 71"/>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73" name="Straight Connector 72"/>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74" name="Straight Connector 73"/>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75" name="Straight Connector 74"/>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grpSp>
        <p:nvGrpSpPr>
          <p:cNvPr id="76" name="Group 75"/>
          <p:cNvGrpSpPr/>
          <p:nvPr/>
        </p:nvGrpSpPr>
        <p:grpSpPr>
          <a:xfrm>
            <a:off x="7629141" y="6243671"/>
            <a:ext cx="229253" cy="407353"/>
            <a:chOff x="1358536" y="5468258"/>
            <a:chExt cx="905694" cy="1206954"/>
          </a:xfrm>
        </p:grpSpPr>
        <p:sp>
          <p:nvSpPr>
            <p:cNvPr id="77" name="Oval 76"/>
            <p:cNvSpPr/>
            <p:nvPr/>
          </p:nvSpPr>
          <p:spPr bwMode="auto">
            <a:xfrm>
              <a:off x="1358536" y="5468258"/>
              <a:ext cx="905694" cy="79828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30" tIns="109705" rIns="137130" bIns="109705" numCol="1" spcCol="0" rtlCol="0" fromWordArt="0" anchor="t" anchorCtr="0" forceAA="0" compatLnSpc="1">
              <a:prstTxWarp prst="textNoShape">
                <a:avLst/>
              </a:prstTxWarp>
              <a:noAutofit/>
            </a:bodyPr>
            <a:lstStyle/>
            <a:p>
              <a:pPr algn="ctr" defTabSz="575806"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8"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8565" tIns="34283" rIns="68565" bIns="34283" numCol="1" anchor="t" anchorCtr="0" compatLnSpc="1">
              <a:prstTxWarp prst="textNoShape">
                <a:avLst/>
              </a:prstTxWarp>
            </a:bodyPr>
            <a:lstStyle/>
            <a:p>
              <a:pPr defTabSz="575973"/>
              <a:endParaRPr lang="en-US" sz="1100" dirty="0">
                <a:solidFill>
                  <a:prstClr val="black"/>
                </a:solidFill>
              </a:endParaRPr>
            </a:p>
          </p:txBody>
        </p:sp>
        <p:grpSp>
          <p:nvGrpSpPr>
            <p:cNvPr id="79" name="Group 78"/>
            <p:cNvGrpSpPr/>
            <p:nvPr/>
          </p:nvGrpSpPr>
          <p:grpSpPr>
            <a:xfrm>
              <a:off x="1638534" y="5957662"/>
              <a:ext cx="354805" cy="170089"/>
              <a:chOff x="6512925" y="6276975"/>
              <a:chExt cx="293527" cy="170089"/>
            </a:xfrm>
          </p:grpSpPr>
          <p:cxnSp>
            <p:nvCxnSpPr>
              <p:cNvPr id="80" name="Straight Connector 79"/>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81" name="Straight Connector 80"/>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82" name="Straight Connector 81"/>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83" name="Straight Connector 82"/>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84" name="Straight Connector 83"/>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grpSp>
        <p:nvGrpSpPr>
          <p:cNvPr id="85" name="Group 84"/>
          <p:cNvGrpSpPr/>
          <p:nvPr/>
        </p:nvGrpSpPr>
        <p:grpSpPr>
          <a:xfrm>
            <a:off x="1855749" y="6319175"/>
            <a:ext cx="196578" cy="349292"/>
            <a:chOff x="1358536" y="5468258"/>
            <a:chExt cx="905694" cy="1206954"/>
          </a:xfrm>
        </p:grpSpPr>
        <p:sp>
          <p:nvSpPr>
            <p:cNvPr id="86" name="Oval 85"/>
            <p:cNvSpPr/>
            <p:nvPr/>
          </p:nvSpPr>
          <p:spPr bwMode="auto">
            <a:xfrm>
              <a:off x="1358536" y="5468258"/>
              <a:ext cx="905694" cy="798288"/>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30" tIns="109705" rIns="137130" bIns="109705" numCol="1" spcCol="0" rtlCol="0" fromWordArt="0" anchor="t" anchorCtr="0" forceAA="0" compatLnSpc="1">
              <a:prstTxWarp prst="textNoShape">
                <a:avLst/>
              </a:prstTxWarp>
              <a:noAutofit/>
            </a:bodyPr>
            <a:lstStyle/>
            <a:p>
              <a:pPr algn="ctr" defTabSz="575806"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87"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8565" tIns="34283" rIns="68565" bIns="34283" numCol="1" anchor="t" anchorCtr="0" compatLnSpc="1">
              <a:prstTxWarp prst="textNoShape">
                <a:avLst/>
              </a:prstTxWarp>
            </a:bodyPr>
            <a:lstStyle/>
            <a:p>
              <a:pPr defTabSz="575973"/>
              <a:endParaRPr lang="en-US" sz="1100" dirty="0">
                <a:solidFill>
                  <a:prstClr val="black"/>
                </a:solidFill>
              </a:endParaRPr>
            </a:p>
          </p:txBody>
        </p:sp>
        <p:grpSp>
          <p:nvGrpSpPr>
            <p:cNvPr id="88" name="Group 87"/>
            <p:cNvGrpSpPr/>
            <p:nvPr/>
          </p:nvGrpSpPr>
          <p:grpSpPr>
            <a:xfrm>
              <a:off x="1638534" y="5957662"/>
              <a:ext cx="354805" cy="170089"/>
              <a:chOff x="6512925" y="6276975"/>
              <a:chExt cx="293527" cy="170089"/>
            </a:xfrm>
          </p:grpSpPr>
          <p:cxnSp>
            <p:nvCxnSpPr>
              <p:cNvPr id="89" name="Straight Connector 88"/>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90" name="Straight Connector 89"/>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91" name="Straight Connector 90"/>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92" name="Straight Connector 91"/>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93" name="Straight Connector 92"/>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sp>
        <p:nvSpPr>
          <p:cNvPr id="111" name="Title 3"/>
          <p:cNvSpPr txBox="1">
            <a:spLocks/>
          </p:cNvSpPr>
          <p:nvPr/>
        </p:nvSpPr>
        <p:spPr>
          <a:xfrm>
            <a:off x="826444" y="1851290"/>
            <a:ext cx="8317556" cy="1138132"/>
          </a:xfrm>
          <a:prstGeom prst="rect">
            <a:avLst/>
          </a:prstGeom>
        </p:spPr>
        <p:txBody>
          <a:bodyPr lIns="75301" tIns="37650" rIns="75301" bIns="37650"/>
          <a:lstStyle>
            <a:lvl1pPr algn="l" defTabSz="699347" rtl="0" eaLnBrk="1" latinLnBrk="0" hangingPunct="1">
              <a:lnSpc>
                <a:spcPct val="90000"/>
              </a:lnSpc>
              <a:spcBef>
                <a:spcPct val="0"/>
              </a:spcBef>
              <a:buNone/>
              <a:defRPr lang="en-US" sz="4049" b="0" kern="1200" cap="none" spc="-76"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fr-FR" sz="4400" dirty="0">
                <a:solidFill>
                  <a:schemeClr val="bg1"/>
                </a:solidFill>
              </a:rPr>
              <a:t>Cloud Design Patterns</a:t>
            </a:r>
            <a:endParaRPr sz="4400" dirty="0">
              <a:solidFill>
                <a:schemeClr val="bg1"/>
              </a:solidFill>
              <a:latin typeface="+mn-lt"/>
            </a:endParaRPr>
          </a:p>
        </p:txBody>
      </p:sp>
      <p:pic>
        <p:nvPicPr>
          <p:cNvPr id="114" name="Picture 113" descr="StoreSimple_Buildings_02.png"/>
          <p:cNvPicPr>
            <a:picLocks noChangeAspect="1"/>
          </p:cNvPicPr>
          <p:nvPr/>
        </p:nvPicPr>
        <p:blipFill rotWithShape="1">
          <a:blip r:embed="rId3">
            <a:extLst>
              <a:ext uri="{28A0092B-C50C-407E-A947-70E740481C1C}">
                <a14:useLocalDpi xmlns:a14="http://schemas.microsoft.com/office/drawing/2010/main" val="0"/>
              </a:ext>
            </a:extLst>
          </a:blip>
          <a:srcRect l="30468" b="468"/>
          <a:stretch/>
        </p:blipFill>
        <p:spPr>
          <a:xfrm>
            <a:off x="5909284" y="3798670"/>
            <a:ext cx="2091424" cy="3044576"/>
          </a:xfrm>
          <a:prstGeom prst="rect">
            <a:avLst/>
          </a:prstGeom>
        </p:spPr>
      </p:pic>
      <p:sp>
        <p:nvSpPr>
          <p:cNvPr id="100" name="Sous-titre 2"/>
          <p:cNvSpPr txBox="1">
            <a:spLocks/>
          </p:cNvSpPr>
          <p:nvPr/>
        </p:nvSpPr>
        <p:spPr>
          <a:xfrm>
            <a:off x="881968" y="2729999"/>
            <a:ext cx="3488432" cy="55091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dirty="0" smtClean="0">
                <a:solidFill>
                  <a:schemeClr val="bg1"/>
                </a:solidFill>
              </a:rPr>
              <a:t>TP</a:t>
            </a:r>
            <a:endParaRPr lang="fr-FR" dirty="0">
              <a:solidFill>
                <a:schemeClr val="bg1"/>
              </a:solidFill>
            </a:endParaRPr>
          </a:p>
        </p:txBody>
      </p:sp>
    </p:spTree>
    <p:extLst>
      <p:ext uri="{BB962C8B-B14F-4D97-AF65-F5344CB8AC3E}">
        <p14:creationId xmlns:p14="http://schemas.microsoft.com/office/powerpoint/2010/main" val="19555727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err="1" smtClean="0"/>
              <a:t>Spring</a:t>
            </a:r>
            <a:r>
              <a:rPr lang="fr-FR" dirty="0" smtClean="0"/>
              <a:t> Cloud</a:t>
            </a:r>
            <a:endParaRPr lang="fr-FR" dirty="0"/>
          </a:p>
        </p:txBody>
      </p:sp>
      <p:sp>
        <p:nvSpPr>
          <p:cNvPr id="3" name="Espace réservé du contenu 2"/>
          <p:cNvSpPr>
            <a:spLocks noGrp="1"/>
          </p:cNvSpPr>
          <p:nvPr>
            <p:ph idx="1"/>
          </p:nvPr>
        </p:nvSpPr>
        <p:spPr/>
        <p:txBody>
          <a:bodyPr>
            <a:normAutofit fontScale="77500" lnSpcReduction="20000"/>
          </a:bodyPr>
          <a:lstStyle/>
          <a:p>
            <a:pPr marL="0" indent="0">
              <a:buNone/>
            </a:pPr>
            <a:r>
              <a:rPr lang="en-US" dirty="0"/>
              <a:t>Spring Cloud focuses on providing good out of box experience for typical use cases and extensibility mechanism to cover others.</a:t>
            </a:r>
          </a:p>
          <a:p>
            <a:r>
              <a:rPr lang="en-US" dirty="0"/>
              <a:t>Distributed/versioned configuration</a:t>
            </a:r>
          </a:p>
          <a:p>
            <a:r>
              <a:rPr lang="en-US" dirty="0"/>
              <a:t>Service registration and discovery</a:t>
            </a:r>
          </a:p>
          <a:p>
            <a:r>
              <a:rPr lang="en-US" dirty="0"/>
              <a:t>Routing</a:t>
            </a:r>
          </a:p>
          <a:p>
            <a:r>
              <a:rPr lang="en-US" dirty="0"/>
              <a:t>Service-to-service calls</a:t>
            </a:r>
          </a:p>
          <a:p>
            <a:r>
              <a:rPr lang="en-US" dirty="0"/>
              <a:t>Load balancing</a:t>
            </a:r>
          </a:p>
          <a:p>
            <a:r>
              <a:rPr lang="en-US" dirty="0"/>
              <a:t>Circuit Breakers</a:t>
            </a:r>
          </a:p>
          <a:p>
            <a:r>
              <a:rPr lang="en-US" dirty="0"/>
              <a:t>Global locks</a:t>
            </a:r>
          </a:p>
          <a:p>
            <a:r>
              <a:rPr lang="en-US" dirty="0"/>
              <a:t>Leadership election and cluster state</a:t>
            </a:r>
          </a:p>
          <a:p>
            <a:r>
              <a:rPr lang="en-US" dirty="0"/>
              <a:t>Distributed messaging</a:t>
            </a:r>
          </a:p>
          <a:p>
            <a:endParaRPr lang="fr-FR" dirty="0"/>
          </a:p>
        </p:txBody>
      </p:sp>
    </p:spTree>
    <p:extLst>
      <p:ext uri="{BB962C8B-B14F-4D97-AF65-F5344CB8AC3E}">
        <p14:creationId xmlns:p14="http://schemas.microsoft.com/office/powerpoint/2010/main" val="2528324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err="1" smtClean="0"/>
              <a:t>Spring</a:t>
            </a:r>
            <a:r>
              <a:rPr lang="fr-FR" dirty="0" smtClean="0"/>
              <a:t> Cloud</a:t>
            </a:r>
            <a:endParaRPr lang="fr-FR" dirty="0"/>
          </a:p>
        </p:txBody>
      </p:sp>
      <p:sp>
        <p:nvSpPr>
          <p:cNvPr id="3" name="Espace réservé du contenu 2"/>
          <p:cNvSpPr>
            <a:spLocks noGrp="1"/>
          </p:cNvSpPr>
          <p:nvPr>
            <p:ph idx="1"/>
          </p:nvPr>
        </p:nvSpPr>
        <p:spPr/>
        <p:txBody>
          <a:bodyPr>
            <a:normAutofit/>
          </a:bodyPr>
          <a:lstStyle/>
          <a:p>
            <a:r>
              <a:rPr lang="en-US" dirty="0" smtClean="0"/>
              <a:t>One URL</a:t>
            </a:r>
          </a:p>
          <a:p>
            <a:pPr lvl="1"/>
            <a:r>
              <a:rPr lang="en-US" dirty="0">
                <a:hlinkClick r:id="rId2"/>
              </a:rPr>
              <a:t>http://projects.spring.io/spring-cloud</a:t>
            </a:r>
            <a:r>
              <a:rPr lang="en-US" dirty="0" smtClean="0">
                <a:hlinkClick r:id="rId2"/>
              </a:rPr>
              <a:t>/</a:t>
            </a:r>
            <a:endParaRPr lang="en-US" dirty="0" smtClean="0"/>
          </a:p>
          <a:p>
            <a:r>
              <a:rPr lang="en-US" dirty="0" smtClean="0"/>
              <a:t>Can be used with Grails 3.x</a:t>
            </a:r>
            <a:endParaRPr lang="en-US" dirty="0"/>
          </a:p>
          <a:p>
            <a:endParaRPr lang="fr-FR" dirty="0"/>
          </a:p>
        </p:txBody>
      </p:sp>
    </p:spTree>
    <p:extLst>
      <p:ext uri="{BB962C8B-B14F-4D97-AF65-F5344CB8AC3E}">
        <p14:creationId xmlns:p14="http://schemas.microsoft.com/office/powerpoint/2010/main" val="1457338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err="1" smtClean="0"/>
              <a:t>Expected</a:t>
            </a:r>
            <a:r>
              <a:rPr lang="fr-FR" dirty="0" smtClean="0"/>
              <a:t> </a:t>
            </a:r>
            <a:r>
              <a:rPr lang="fr-FR" dirty="0" err="1" smtClean="0"/>
              <a:t>features</a:t>
            </a:r>
            <a:endParaRPr lang="fr-FR" dirty="0"/>
          </a:p>
        </p:txBody>
      </p:sp>
      <p:sp>
        <p:nvSpPr>
          <p:cNvPr id="3" name="Espace réservé du contenu 2"/>
          <p:cNvSpPr>
            <a:spLocks noGrp="1"/>
          </p:cNvSpPr>
          <p:nvPr>
            <p:ph idx="1"/>
          </p:nvPr>
        </p:nvSpPr>
        <p:spPr/>
        <p:txBody>
          <a:bodyPr>
            <a:normAutofit fontScale="85000" lnSpcReduction="10000"/>
          </a:bodyPr>
          <a:lstStyle/>
          <a:p>
            <a:pPr marL="0" indent="0">
              <a:buNone/>
            </a:pPr>
            <a:r>
              <a:rPr lang="en-US" dirty="0" smtClean="0"/>
              <a:t>The goal of the project is to transform your initial Stack Overflow application to make it Cloud Ready. </a:t>
            </a:r>
          </a:p>
          <a:p>
            <a:pPr marL="0" indent="0">
              <a:buNone/>
            </a:pPr>
            <a:r>
              <a:rPr lang="en-US" dirty="0" smtClean="0"/>
              <a:t>It will have to:</a:t>
            </a:r>
          </a:p>
          <a:p>
            <a:r>
              <a:rPr lang="en-US" dirty="0" smtClean="0"/>
              <a:t>provide Feature flipping capabilities</a:t>
            </a:r>
          </a:p>
          <a:p>
            <a:r>
              <a:rPr lang="en-US" dirty="0"/>
              <a:t>b</a:t>
            </a:r>
            <a:r>
              <a:rPr lang="en-US" dirty="0" smtClean="0"/>
              <a:t>e </a:t>
            </a:r>
            <a:r>
              <a:rPr lang="en-US" dirty="0" smtClean="0"/>
              <a:t>Stateless</a:t>
            </a:r>
          </a:p>
          <a:p>
            <a:r>
              <a:rPr lang="en-US" dirty="0" smtClean="0"/>
              <a:t>With an authentication mechanism (spring-security-rest)</a:t>
            </a:r>
            <a:endParaRPr lang="en-US" dirty="0" smtClean="0"/>
          </a:p>
          <a:p>
            <a:r>
              <a:rPr lang="en-US" dirty="0"/>
              <a:t>e</a:t>
            </a:r>
            <a:r>
              <a:rPr lang="en-US" dirty="0" smtClean="0"/>
              <a:t>mbed Health Check for all underlying components</a:t>
            </a:r>
          </a:p>
          <a:p>
            <a:r>
              <a:rPr lang="en-US" dirty="0"/>
              <a:t>i</a:t>
            </a:r>
            <a:r>
              <a:rPr lang="en-US" dirty="0" smtClean="0"/>
              <a:t>mplement Circuit Breaker &amp; Graceful degradation with a third party service</a:t>
            </a:r>
          </a:p>
          <a:p>
            <a:endParaRPr lang="en-US" dirty="0"/>
          </a:p>
          <a:p>
            <a:endParaRPr lang="fr-FR" dirty="0"/>
          </a:p>
        </p:txBody>
      </p:sp>
    </p:spTree>
    <p:extLst>
      <p:ext uri="{BB962C8B-B14F-4D97-AF65-F5344CB8AC3E}">
        <p14:creationId xmlns:p14="http://schemas.microsoft.com/office/powerpoint/2010/main" val="219252061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12217</TotalTime>
  <Words>239</Words>
  <Application>Microsoft Office PowerPoint</Application>
  <PresentationFormat>Affichage à l'écran (4:3)</PresentationFormat>
  <Paragraphs>28</Paragraphs>
  <Slides>4</Slides>
  <Notes>1</Notes>
  <HiddenSlides>0</HiddenSlides>
  <MMClips>0</MMClips>
  <ScaleCrop>false</ScaleCrop>
  <HeadingPairs>
    <vt:vector size="4" baseType="variant">
      <vt:variant>
        <vt:lpstr>Thème</vt:lpstr>
      </vt:variant>
      <vt:variant>
        <vt:i4>1</vt:i4>
      </vt:variant>
      <vt:variant>
        <vt:lpstr>Titres des diapositives</vt:lpstr>
      </vt:variant>
      <vt:variant>
        <vt:i4>4</vt:i4>
      </vt:variant>
    </vt:vector>
  </HeadingPairs>
  <TitlesOfParts>
    <vt:vector size="5" baseType="lpstr">
      <vt:lpstr>Thème Office</vt:lpstr>
      <vt:lpstr>Présentation PowerPoint</vt:lpstr>
      <vt:lpstr>Spring Cloud</vt:lpstr>
      <vt:lpstr>Spring Cloud</vt:lpstr>
      <vt:lpstr>Expected features</vt:lpstr>
    </vt:vector>
  </TitlesOfParts>
  <Company>MICHELIN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Plantin</dc:creator>
  <cp:lastModifiedBy>Alexis Plantin</cp:lastModifiedBy>
  <cp:revision>52</cp:revision>
  <dcterms:created xsi:type="dcterms:W3CDTF">2017-01-03T09:22:52Z</dcterms:created>
  <dcterms:modified xsi:type="dcterms:W3CDTF">2017-01-24T11:07:11Z</dcterms:modified>
</cp:coreProperties>
</file>