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68" r:id="rId3"/>
    <p:sldId id="257" r:id="rId4"/>
    <p:sldId id="258" r:id="rId5"/>
    <p:sldId id="259" r:id="rId6"/>
    <p:sldId id="260" r:id="rId7"/>
    <p:sldId id="261" r:id="rId8"/>
    <p:sldId id="262" r:id="rId9"/>
    <p:sldId id="263" r:id="rId10"/>
    <p:sldId id="264" r:id="rId11"/>
    <p:sldId id="266" r:id="rId12"/>
    <p:sldId id="267" r:id="rId13"/>
    <p:sldId id="265" r:id="rId14"/>
    <p:sldId id="269" r:id="rId15"/>
  </p:sldIdLst>
  <p:sldSz cx="14630400" cy="8229600"/>
  <p:notesSz cx="8229600" cy="14630400"/>
  <p:embeddedFontLst>
    <p:embeddedFont>
      <p:font typeface="微软雅黑" panose="020B0503020204020204" pitchFamily="34" charset="-122"/>
      <p:regular r:id="rId17"/>
      <p:bold r:id="rId18"/>
    </p:embeddedFont>
    <p:embeddedFont>
      <p:font typeface="DM Sans" pitchFamily="2" charset="0"/>
      <p:regular r:id="rId19"/>
      <p:bold r:id="rId20"/>
      <p:italic r:id="rId21"/>
      <p:boldItalic r:id="rId22"/>
    </p:embeddedFont>
    <p:embeddedFont>
      <p:font typeface="Lato" panose="020F0502020204030203" pitchFamily="34" charset="0"/>
      <p:regular r:id="rId23"/>
      <p:bold r:id="rId24"/>
      <p:italic r:id="rId25"/>
      <p:boldItalic r:id="rId26"/>
    </p:embeddedFont>
    <p:embeddedFont>
      <p:font typeface="Lato Bold" panose="020F0502020204030203"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B66"/>
    <a:srgbClr val="D4AC02"/>
    <a:srgbClr val="FF9966"/>
    <a:srgbClr val="625C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3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2A1A9BF5-6616-487B-B214-FACD4095F15D}" type="datetimeFigureOut">
              <a:rPr lang="en-US" smtClean="0"/>
              <a:t>5/21/2025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941C7670-B611-406A-B352-88FEF9372BEC}" type="slidenum">
              <a:rPr lang="en-US" smtClean="0"/>
              <a:t>‹#›</a:t>
            </a:fld>
            <a:endParaRPr lang="en-US"/>
          </a:p>
        </p:txBody>
      </p:sp>
    </p:spTree>
    <p:extLst>
      <p:ext uri="{BB962C8B-B14F-4D97-AF65-F5344CB8AC3E}">
        <p14:creationId xmlns:p14="http://schemas.microsoft.com/office/powerpoint/2010/main" val="8785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2CF26-6DCD-93A2-86C5-BCD8F5408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94D30-9EE4-19FA-3107-B9A9F5DD02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D5BD86-AEF4-BBB6-5D5D-1B82EBBE2D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2909A2-B963-2827-033C-895E39A04C09}"/>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10628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AD9C5-978E-D882-ACCD-7ADECFFC09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783F7-FC9B-D9B0-BBA4-956F736E79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54E0B8-AF28-05EC-04B0-AE298162C7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973BD8-1DE7-7375-8C14-8D79FA5FE0E5}"/>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224925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jpe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Rectangle 4"/>
          <p:cNvSpPr/>
          <p:nvPr/>
        </p:nvSpPr>
        <p:spPr>
          <a:xfrm>
            <a:off x="12755105" y="7718155"/>
            <a:ext cx="1766807" cy="449451"/>
          </a:xfrm>
          <a:prstGeom prst="rect">
            <a:avLst/>
          </a:prstGeom>
          <a:noFill/>
          <a:ln>
            <a:solidFill>
              <a:srgbClr val="625C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sp>
        <p:nvSpPr>
          <p:cNvPr id="2" name="Rectangle: Diagonal Corners Rounded 1">
            <a:extLst>
              <a:ext uri="{FF2B5EF4-FFF2-40B4-BE49-F238E27FC236}">
                <a16:creationId xmlns:a16="http://schemas.microsoft.com/office/drawing/2014/main" id="{9AD3A9E2-9099-BD27-6D1C-2C76BCA9E0CE}"/>
              </a:ext>
            </a:extLst>
          </p:cNvPr>
          <p:cNvSpPr/>
          <p:nvPr/>
        </p:nvSpPr>
        <p:spPr>
          <a:xfrm>
            <a:off x="533399" y="457200"/>
            <a:ext cx="13552271" cy="7315200"/>
          </a:xfrm>
          <a:prstGeom prst="round2DiagRect">
            <a:avLst/>
          </a:prstGeom>
          <a:gradFill flip="none" rotWithShape="1">
            <a:gsLst>
              <a:gs pos="0">
                <a:srgbClr val="DEAB66">
                  <a:shade val="30000"/>
                  <a:satMod val="115000"/>
                </a:srgbClr>
              </a:gs>
              <a:gs pos="50000">
                <a:srgbClr val="DEAB66">
                  <a:shade val="67500"/>
                  <a:satMod val="115000"/>
                </a:srgbClr>
              </a:gs>
              <a:gs pos="100000">
                <a:srgbClr val="DEAB66">
                  <a:shade val="100000"/>
                  <a:satMod val="115000"/>
                </a:srgb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b="1">
              <a:ln w="0"/>
              <a:solidFill>
                <a:schemeClr val="accent1"/>
              </a:solidFill>
              <a:effectLst>
                <a:outerShdw blurRad="38100" dist="25400" dir="5400000" algn="ctr" rotWithShape="0">
                  <a:srgbClr val="6E747A">
                    <a:alpha val="43000"/>
                  </a:srgbClr>
                </a:outerShdw>
              </a:effectLst>
            </a:endParaRPr>
          </a:p>
        </p:txBody>
      </p:sp>
      <p:sp>
        <p:nvSpPr>
          <p:cNvPr id="7" name="AutoShape 2">
            <a:extLst>
              <a:ext uri="{FF2B5EF4-FFF2-40B4-BE49-F238E27FC236}">
                <a16:creationId xmlns:a16="http://schemas.microsoft.com/office/drawing/2014/main" id="{FF5B71E6-0276-BBA9-22D9-F83ACEAF3E14}"/>
              </a:ext>
            </a:extLst>
          </p:cNvPr>
          <p:cNvSpPr txBox="1">
            <a:spLocks/>
          </p:cNvSpPr>
          <p:nvPr/>
        </p:nvSpPr>
        <p:spPr>
          <a:xfrm>
            <a:off x="463970" y="2138600"/>
            <a:ext cx="13552271" cy="1569660"/>
          </a:xfrm>
          <a:prstGeom prst="rect">
            <a:avLst/>
          </a:prstGeom>
        </p:spPr>
        <p:txBody>
          <a:bodyPr vert="horz" wrap="square" lIns="91440" tIns="45720" rIns="91440" bIns="45720" anchor="t">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zh-CN" sz="4800" b="1" dirty="0">
                <a:solidFill>
                  <a:srgbClr val="FFFFFF"/>
                </a:solidFill>
                <a:latin typeface="微软雅黑"/>
                <a:ea typeface="微软雅黑"/>
              </a:rPr>
              <a:t>CLOUD NATIVE STUDENT PERFORMACE PREDICTION</a:t>
            </a:r>
            <a:r>
              <a:rPr lang="zh-CN" altLang="en-US" sz="4800" b="1" dirty="0">
                <a:solidFill>
                  <a:srgbClr val="FFFFFF"/>
                </a:solidFill>
                <a:latin typeface="微软雅黑"/>
                <a:ea typeface="微软雅黑"/>
              </a:rPr>
              <a:t> </a:t>
            </a:r>
          </a:p>
        </p:txBody>
      </p:sp>
      <p:sp>
        <p:nvSpPr>
          <p:cNvPr id="8" name="TextBox 3">
            <a:extLst>
              <a:ext uri="{FF2B5EF4-FFF2-40B4-BE49-F238E27FC236}">
                <a16:creationId xmlns:a16="http://schemas.microsoft.com/office/drawing/2014/main" id="{7334D22D-CFD8-A009-488C-252589DBBAA2}"/>
              </a:ext>
            </a:extLst>
          </p:cNvPr>
          <p:cNvSpPr txBox="1"/>
          <p:nvPr/>
        </p:nvSpPr>
        <p:spPr>
          <a:xfrm>
            <a:off x="1523999" y="972218"/>
            <a:ext cx="12113941" cy="707886"/>
          </a:xfrm>
          <a:prstGeom prst="rect">
            <a:avLst/>
          </a:prstGeom>
        </p:spPr>
        <p:txBody>
          <a:bodyPr vert="horz" wrap="square" lIns="91440" tIns="45720" rIns="91440" bIns="45720" rtlCol="0" anchor="b">
            <a:spAutoFit/>
          </a:bodyPr>
          <a:lstStyle/>
          <a:p>
            <a:pPr marL="0" algn="ctr">
              <a:defRPr/>
            </a:pPr>
            <a:r>
              <a:rPr lang="en-US" sz="4000" b="1" dirty="0">
                <a:solidFill>
                  <a:srgbClr val="FFFFFF"/>
                </a:solidFill>
                <a:latin typeface="Arial"/>
              </a:rPr>
              <a:t>PROJECT PHASE-2 PRESENTATION</a:t>
            </a:r>
            <a:endParaRPr lang="en-US" sz="500" b="1" dirty="0"/>
          </a:p>
        </p:txBody>
      </p:sp>
      <p:sp>
        <p:nvSpPr>
          <p:cNvPr id="9" name="TextBox 8">
            <a:extLst>
              <a:ext uri="{FF2B5EF4-FFF2-40B4-BE49-F238E27FC236}">
                <a16:creationId xmlns:a16="http://schemas.microsoft.com/office/drawing/2014/main" id="{3CD82ECE-5F4F-0F77-7AA4-91645CCBC4C3}"/>
              </a:ext>
            </a:extLst>
          </p:cNvPr>
          <p:cNvSpPr txBox="1"/>
          <p:nvPr/>
        </p:nvSpPr>
        <p:spPr>
          <a:xfrm>
            <a:off x="5175320" y="4835905"/>
            <a:ext cx="3531924" cy="1631216"/>
          </a:xfrm>
          <a:prstGeom prst="rect">
            <a:avLst/>
          </a:prstGeom>
          <a:noFill/>
        </p:spPr>
        <p:txBody>
          <a:bodyPr wrap="square">
            <a:spAutoFit/>
          </a:bodyPr>
          <a:lstStyle/>
          <a:p>
            <a:r>
              <a:rPr lang="en-IN" sz="2000" b="1" dirty="0">
                <a:solidFill>
                  <a:schemeClr val="bg1"/>
                </a:solidFill>
              </a:rPr>
              <a:t>    TARUN</a:t>
            </a:r>
            <a:r>
              <a:rPr lang="en-IN" sz="2000" b="1" i="0" u="none" strike="noStrike" baseline="0" dirty="0">
                <a:solidFill>
                  <a:schemeClr val="bg1"/>
                </a:solidFill>
              </a:rPr>
              <a:t> KUMAR RATHORE</a:t>
            </a:r>
          </a:p>
          <a:p>
            <a:r>
              <a:rPr lang="en-IN" sz="2000" b="1" i="0" u="none" strike="noStrike" baseline="0" dirty="0">
                <a:solidFill>
                  <a:schemeClr val="bg1"/>
                </a:solidFill>
              </a:rPr>
              <a:t>(8</a:t>
            </a:r>
            <a:r>
              <a:rPr lang="en-IN" sz="2000" b="1" i="0" u="none" strike="noStrike" baseline="30000" dirty="0">
                <a:solidFill>
                  <a:schemeClr val="bg1"/>
                </a:solidFill>
              </a:rPr>
              <a:t>TH</a:t>
            </a:r>
            <a:r>
              <a:rPr lang="en-IN" sz="2000" b="1" i="0" u="none" strike="noStrike" baseline="0" dirty="0">
                <a:solidFill>
                  <a:schemeClr val="bg1"/>
                </a:solidFill>
              </a:rPr>
              <a:t> SEM CSE|300202221007)</a:t>
            </a:r>
          </a:p>
          <a:p>
            <a:r>
              <a:rPr lang="en-IN" sz="2000" b="1" dirty="0">
                <a:solidFill>
                  <a:schemeClr val="bg1"/>
                </a:solidFill>
              </a:rPr>
              <a:t>     NIKHIL KUMAR MAHANT</a:t>
            </a:r>
            <a:r>
              <a:rPr lang="en-IN" sz="2000" b="1" i="0" u="none" strike="noStrike" baseline="0" dirty="0">
                <a:solidFill>
                  <a:schemeClr val="bg1"/>
                </a:solidFill>
              </a:rPr>
              <a:t> </a:t>
            </a:r>
          </a:p>
          <a:p>
            <a:r>
              <a:rPr lang="en-IN" sz="2000" b="1" i="0" u="none" strike="noStrike" baseline="0" dirty="0">
                <a:solidFill>
                  <a:schemeClr val="bg1"/>
                </a:solidFill>
              </a:rPr>
              <a:t>(8</a:t>
            </a:r>
            <a:r>
              <a:rPr lang="en-IN" sz="2000" b="1" i="0" u="none" strike="noStrike" baseline="30000" dirty="0">
                <a:solidFill>
                  <a:schemeClr val="bg1"/>
                </a:solidFill>
              </a:rPr>
              <a:t>TH</a:t>
            </a:r>
            <a:r>
              <a:rPr lang="en-IN" sz="2000" b="1" i="0" u="none" strike="noStrike" baseline="0" dirty="0">
                <a:solidFill>
                  <a:schemeClr val="bg1"/>
                </a:solidFill>
              </a:rPr>
              <a:t> SEM CSE|300202221073) </a:t>
            </a:r>
          </a:p>
          <a:p>
            <a:r>
              <a:rPr lang="en-IN" sz="2000" b="1" i="0" u="none" strike="noStrike" baseline="0" dirty="0">
                <a:solidFill>
                  <a:schemeClr val="bg1"/>
                </a:solidFill>
              </a:rPr>
              <a:t> </a:t>
            </a:r>
          </a:p>
        </p:txBody>
      </p:sp>
      <p:sp>
        <p:nvSpPr>
          <p:cNvPr id="10" name="TextBox 9">
            <a:extLst>
              <a:ext uri="{FF2B5EF4-FFF2-40B4-BE49-F238E27FC236}">
                <a16:creationId xmlns:a16="http://schemas.microsoft.com/office/drawing/2014/main" id="{62F718F5-9342-0CC6-1AD0-426D51E5327A}"/>
              </a:ext>
            </a:extLst>
          </p:cNvPr>
          <p:cNvSpPr txBox="1"/>
          <p:nvPr/>
        </p:nvSpPr>
        <p:spPr>
          <a:xfrm>
            <a:off x="1860573" y="4189336"/>
            <a:ext cx="3417671" cy="2246769"/>
          </a:xfrm>
          <a:prstGeom prst="rect">
            <a:avLst/>
          </a:prstGeom>
          <a:noFill/>
        </p:spPr>
        <p:txBody>
          <a:bodyPr wrap="square">
            <a:spAutoFit/>
          </a:bodyPr>
          <a:lstStyle/>
          <a:p>
            <a:r>
              <a:rPr lang="en-IN" sz="2000" b="1" i="0" u="none" strike="noStrike" baseline="0" dirty="0">
                <a:solidFill>
                  <a:schemeClr val="bg1"/>
                </a:solidFill>
              </a:rPr>
              <a:t>         Team Members :- </a:t>
            </a:r>
          </a:p>
          <a:p>
            <a:endParaRPr lang="en-IN" sz="2000" b="1" i="0" u="none" strike="noStrike" baseline="0" dirty="0">
              <a:solidFill>
                <a:schemeClr val="bg1"/>
              </a:solidFill>
            </a:endParaRPr>
          </a:p>
          <a:p>
            <a:r>
              <a:rPr lang="en-IN" sz="2000" b="1" i="0" u="none" strike="noStrike" baseline="0" dirty="0">
                <a:solidFill>
                  <a:schemeClr val="bg1"/>
                </a:solidFill>
              </a:rPr>
              <a:t>           ANIRUDH TRIVEDI</a:t>
            </a:r>
            <a:endParaRPr lang="en-IN" sz="2000" b="1" dirty="0">
              <a:solidFill>
                <a:schemeClr val="bg1"/>
              </a:solidFill>
            </a:endParaRPr>
          </a:p>
          <a:p>
            <a:r>
              <a:rPr lang="en-IN" sz="2000" b="1" i="0" u="none" strike="noStrike" baseline="0" dirty="0">
                <a:solidFill>
                  <a:schemeClr val="bg1"/>
                </a:solidFill>
              </a:rPr>
              <a:t>(8</a:t>
            </a:r>
            <a:r>
              <a:rPr lang="en-IN" sz="2000" b="1" i="0" u="none" strike="noStrike" baseline="30000" dirty="0">
                <a:solidFill>
                  <a:schemeClr val="bg1"/>
                </a:solidFill>
              </a:rPr>
              <a:t>TH</a:t>
            </a:r>
            <a:r>
              <a:rPr lang="en-IN" sz="2000" b="1" i="0" u="none" strike="noStrike" baseline="0" dirty="0">
                <a:solidFill>
                  <a:schemeClr val="bg1"/>
                </a:solidFill>
              </a:rPr>
              <a:t> SEM CSE|300202221069) </a:t>
            </a:r>
          </a:p>
          <a:p>
            <a:r>
              <a:rPr lang="en-IN" sz="2000" b="1" i="0" u="none" strike="noStrike" baseline="0" dirty="0">
                <a:solidFill>
                  <a:schemeClr val="bg1"/>
                </a:solidFill>
              </a:rPr>
              <a:t>    SHIVAM KUMAR YADAV</a:t>
            </a:r>
          </a:p>
          <a:p>
            <a:r>
              <a:rPr lang="en-IN" sz="2000" b="1" i="0" u="none" strike="noStrike" baseline="0" dirty="0">
                <a:solidFill>
                  <a:schemeClr val="bg1"/>
                </a:solidFill>
              </a:rPr>
              <a:t>(8</a:t>
            </a:r>
            <a:r>
              <a:rPr lang="en-IN" sz="2000" b="1" i="0" u="none" strike="noStrike" baseline="30000" dirty="0">
                <a:solidFill>
                  <a:schemeClr val="bg1"/>
                </a:solidFill>
              </a:rPr>
              <a:t>TH</a:t>
            </a:r>
            <a:r>
              <a:rPr lang="en-IN" sz="2000" b="1" i="0" u="none" strike="noStrike" baseline="0" dirty="0">
                <a:solidFill>
                  <a:schemeClr val="bg1"/>
                </a:solidFill>
              </a:rPr>
              <a:t> SEM CSE|300202221057) </a:t>
            </a:r>
          </a:p>
          <a:p>
            <a:r>
              <a:rPr lang="en-IN" sz="2000" b="1" i="0" u="none" strike="noStrike" baseline="0" dirty="0">
                <a:solidFill>
                  <a:schemeClr val="bg1"/>
                </a:solidFill>
              </a:rPr>
              <a:t> </a:t>
            </a:r>
          </a:p>
        </p:txBody>
      </p:sp>
      <p:sp>
        <p:nvSpPr>
          <p:cNvPr id="11" name="TextBox 10">
            <a:extLst>
              <a:ext uri="{FF2B5EF4-FFF2-40B4-BE49-F238E27FC236}">
                <a16:creationId xmlns:a16="http://schemas.microsoft.com/office/drawing/2014/main" id="{1570F881-5D10-0184-EC53-D12A4D4F6F9E}"/>
              </a:ext>
            </a:extLst>
          </p:cNvPr>
          <p:cNvSpPr txBox="1"/>
          <p:nvPr/>
        </p:nvSpPr>
        <p:spPr>
          <a:xfrm>
            <a:off x="8227918" y="4945621"/>
            <a:ext cx="5030356" cy="1261884"/>
          </a:xfrm>
          <a:prstGeom prst="rect">
            <a:avLst/>
          </a:prstGeom>
          <a:noFill/>
        </p:spPr>
        <p:txBody>
          <a:bodyPr wrap="square">
            <a:spAutoFit/>
          </a:bodyPr>
          <a:lstStyle/>
          <a:p>
            <a:pPr algn="ctr"/>
            <a:r>
              <a:rPr lang="en-GB" sz="2800" b="1" dirty="0">
                <a:solidFill>
                  <a:schemeClr val="bg1"/>
                </a:solidFill>
                <a:latin typeface="Aptos" panose="020B0004020202020204" pitchFamily="34" charset="0"/>
              </a:rPr>
              <a:t> </a:t>
            </a:r>
            <a:r>
              <a:rPr lang="en-GB" sz="2400" b="1" dirty="0">
                <a:solidFill>
                  <a:schemeClr val="bg1"/>
                </a:solidFill>
                <a:latin typeface="Aptos" panose="020B0004020202020204" pitchFamily="34" charset="0"/>
              </a:rPr>
              <a:t>Guided By</a:t>
            </a:r>
            <a:r>
              <a:rPr lang="en-GB" sz="2400" b="1" i="0" u="none" strike="noStrike" baseline="0" dirty="0">
                <a:solidFill>
                  <a:schemeClr val="bg1"/>
                </a:solidFill>
                <a:latin typeface="Aptos" panose="020B0004020202020204" pitchFamily="34" charset="0"/>
              </a:rPr>
              <a:t> :-</a:t>
            </a:r>
          </a:p>
          <a:p>
            <a:pPr algn="ctr"/>
            <a:r>
              <a:rPr lang="en-GB" sz="2400" b="1" i="0" u="none" strike="noStrike" baseline="0" dirty="0" err="1">
                <a:solidFill>
                  <a:schemeClr val="bg1"/>
                </a:solidFill>
                <a:latin typeface="Aptos" panose="020B0004020202020204" pitchFamily="34" charset="0"/>
              </a:rPr>
              <a:t>Dr.</a:t>
            </a:r>
            <a:r>
              <a:rPr lang="en-GB" sz="2400" b="1" i="0" u="none" strike="noStrike" baseline="0" dirty="0">
                <a:solidFill>
                  <a:schemeClr val="bg1"/>
                </a:solidFill>
                <a:latin typeface="Aptos" panose="020B0004020202020204" pitchFamily="34" charset="0"/>
              </a:rPr>
              <a:t> Shanu </a:t>
            </a:r>
            <a:r>
              <a:rPr lang="en-GB" sz="2400" b="1" dirty="0">
                <a:solidFill>
                  <a:schemeClr val="bg1"/>
                </a:solidFill>
                <a:latin typeface="Aptos" panose="020B0004020202020204" pitchFamily="34" charset="0"/>
              </a:rPr>
              <a:t>K. </a:t>
            </a:r>
            <a:r>
              <a:rPr lang="en-GB" sz="2400" b="1">
                <a:solidFill>
                  <a:schemeClr val="bg1"/>
                </a:solidFill>
                <a:latin typeface="Aptos" panose="020B0004020202020204" pitchFamily="34" charset="0"/>
              </a:rPr>
              <a:t>Rakesh</a:t>
            </a:r>
            <a:endParaRPr lang="en-GB" sz="2400" b="1" i="0" u="none" strike="noStrike" baseline="0" dirty="0">
              <a:solidFill>
                <a:schemeClr val="bg1"/>
              </a:solidFill>
              <a:latin typeface="Aptos" panose="020B0004020202020204" pitchFamily="34" charset="0"/>
            </a:endParaRPr>
          </a:p>
          <a:p>
            <a:pPr algn="ctr"/>
            <a:r>
              <a:rPr lang="en-GB" sz="2400" b="1" i="0" u="none" strike="noStrike" baseline="0" dirty="0">
                <a:solidFill>
                  <a:schemeClr val="bg1"/>
                </a:solidFill>
                <a:latin typeface="Aptos" panose="020B0004020202020204" pitchFamily="34" charset="0"/>
              </a:rPr>
              <a:t>HOD CSE </a:t>
            </a:r>
            <a:endParaRPr lang="en-IN" sz="2400" b="1" dirty="0">
              <a:solidFill>
                <a:schemeClr val="bg1"/>
              </a:solidFill>
            </a:endParaRPr>
          </a:p>
        </p:txBody>
      </p:sp>
      <p:sp>
        <p:nvSpPr>
          <p:cNvPr id="12" name="TextBox 11">
            <a:extLst>
              <a:ext uri="{FF2B5EF4-FFF2-40B4-BE49-F238E27FC236}">
                <a16:creationId xmlns:a16="http://schemas.microsoft.com/office/drawing/2014/main" id="{422F8272-3FAE-88F6-D795-569ED39F7ED4}"/>
              </a:ext>
            </a:extLst>
          </p:cNvPr>
          <p:cNvSpPr txBox="1"/>
          <p:nvPr/>
        </p:nvSpPr>
        <p:spPr>
          <a:xfrm>
            <a:off x="9168539" y="3802621"/>
            <a:ext cx="3204924" cy="1261884"/>
          </a:xfrm>
          <a:prstGeom prst="rect">
            <a:avLst/>
          </a:prstGeom>
          <a:noFill/>
        </p:spPr>
        <p:txBody>
          <a:bodyPr wrap="square">
            <a:spAutoFit/>
          </a:bodyPr>
          <a:lstStyle/>
          <a:p>
            <a:pPr algn="ctr"/>
            <a:r>
              <a:rPr lang="en-GB" sz="2800" b="1" dirty="0">
                <a:solidFill>
                  <a:schemeClr val="bg1"/>
                </a:solidFill>
                <a:latin typeface="Aptos" panose="020B0004020202020204" pitchFamily="34" charset="0"/>
              </a:rPr>
              <a:t> </a:t>
            </a:r>
            <a:r>
              <a:rPr lang="en-GB" sz="2400" b="1" i="0" u="none" strike="noStrike" baseline="0" dirty="0">
                <a:solidFill>
                  <a:schemeClr val="bg1"/>
                </a:solidFill>
                <a:latin typeface="Aptos" panose="020B0004020202020204" pitchFamily="34" charset="0"/>
              </a:rPr>
              <a:t>Submitted To :-</a:t>
            </a:r>
          </a:p>
          <a:p>
            <a:pPr algn="ctr"/>
            <a:r>
              <a:rPr lang="en-GB" sz="2400" b="1" i="0" u="none" strike="noStrike" baseline="0" dirty="0" err="1">
                <a:solidFill>
                  <a:schemeClr val="bg1"/>
                </a:solidFill>
                <a:latin typeface="Aptos" panose="020B0004020202020204" pitchFamily="34" charset="0"/>
              </a:rPr>
              <a:t>Dr.</a:t>
            </a:r>
            <a:r>
              <a:rPr lang="en-GB" sz="2400" b="1" i="0" u="none" strike="noStrike" baseline="0" dirty="0">
                <a:solidFill>
                  <a:schemeClr val="bg1"/>
                </a:solidFill>
                <a:latin typeface="Aptos" panose="020B0004020202020204" pitchFamily="34" charset="0"/>
              </a:rPr>
              <a:t> Shanu K. Rakesh</a:t>
            </a:r>
          </a:p>
          <a:p>
            <a:pPr algn="ctr"/>
            <a:r>
              <a:rPr lang="en-GB" sz="2400" b="1" i="0" u="none" strike="noStrike" baseline="0" dirty="0">
                <a:solidFill>
                  <a:schemeClr val="bg1"/>
                </a:solidFill>
                <a:latin typeface="Aptos" panose="020B0004020202020204" pitchFamily="34" charset="0"/>
              </a:rPr>
              <a:t>HOD CSE </a:t>
            </a:r>
            <a:endParaRPr lang="en-IN" sz="2400" b="1" dirty="0">
              <a:solidFill>
                <a:schemeClr val="bg1"/>
              </a:solidFill>
            </a:endParaRPr>
          </a:p>
        </p:txBody>
      </p:sp>
      <p:sp>
        <p:nvSpPr>
          <p:cNvPr id="13" name="Text 0">
            <a:extLst>
              <a:ext uri="{FF2B5EF4-FFF2-40B4-BE49-F238E27FC236}">
                <a16:creationId xmlns:a16="http://schemas.microsoft.com/office/drawing/2014/main" id="{C2D4B620-987E-E220-B709-26484765BB8F}"/>
              </a:ext>
            </a:extLst>
          </p:cNvPr>
          <p:cNvSpPr/>
          <p:nvPr/>
        </p:nvSpPr>
        <p:spPr>
          <a:xfrm>
            <a:off x="3094460" y="6396228"/>
            <a:ext cx="6711077" cy="838914"/>
          </a:xfrm>
          <a:prstGeom prst="rect">
            <a:avLst/>
          </a:prstGeom>
          <a:noFill/>
          <a:ln/>
        </p:spPr>
        <p:txBody>
          <a:bodyPr wrap="none" lIns="0" tIns="0" rIns="0" bIns="0" rtlCol="0" anchor="t"/>
          <a:lstStyle/>
          <a:p>
            <a:pPr marL="0" indent="0">
              <a:lnSpc>
                <a:spcPts val="6600"/>
              </a:lnSpc>
              <a:buNone/>
            </a:pPr>
            <a:r>
              <a:rPr lang="en-US" sz="4000" b="1" dirty="0">
                <a:solidFill>
                  <a:schemeClr val="bg1"/>
                </a:solidFill>
                <a:latin typeface="DM Sans" pitchFamily="34" charset="0"/>
              </a:rPr>
              <a:t>Chouksey Engineering College, Bilaspur</a:t>
            </a:r>
            <a:endParaRPr lang="en-US" sz="4800" b="1" dirty="0">
              <a:solidFill>
                <a:schemeClr val="bg1"/>
              </a:solidFill>
            </a:endParaRPr>
          </a:p>
        </p:txBody>
      </p:sp>
      <p:pic>
        <p:nvPicPr>
          <p:cNvPr id="14" name="Picture 13" descr="A logo of a college&#10;&#10;Description automatically generated">
            <a:extLst>
              <a:ext uri="{FF2B5EF4-FFF2-40B4-BE49-F238E27FC236}">
                <a16:creationId xmlns:a16="http://schemas.microsoft.com/office/drawing/2014/main" id="{3A72310F-953E-7FB6-0586-B3B44F5AE635}"/>
              </a:ext>
            </a:extLst>
          </p:cNvPr>
          <p:cNvPicPr>
            <a:picLocks noChangeAspect="1"/>
          </p:cNvPicPr>
          <p:nvPr/>
        </p:nvPicPr>
        <p:blipFill>
          <a:blip r:embed="rId4"/>
          <a:stretch>
            <a:fillRect/>
          </a:stretch>
        </p:blipFill>
        <p:spPr>
          <a:xfrm>
            <a:off x="1902301" y="6371632"/>
            <a:ext cx="1058796" cy="105879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054118" y="495242"/>
            <a:ext cx="11392853"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Cloud Deployment on Google Cloud Platform</a:t>
            </a:r>
            <a:endParaRPr lang="en-US" sz="4450" dirty="0"/>
          </a:p>
        </p:txBody>
      </p:sp>
      <p:sp>
        <p:nvSpPr>
          <p:cNvPr id="3" name="Text 1"/>
          <p:cNvSpPr/>
          <p:nvPr/>
        </p:nvSpPr>
        <p:spPr>
          <a:xfrm>
            <a:off x="1054118" y="177099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Artifact Registry</a:t>
            </a:r>
            <a:endParaRPr lang="en-US" sz="2200" dirty="0"/>
          </a:p>
        </p:txBody>
      </p:sp>
      <p:sp>
        <p:nvSpPr>
          <p:cNvPr id="4" name="Text 2"/>
          <p:cNvSpPr/>
          <p:nvPr/>
        </p:nvSpPr>
        <p:spPr>
          <a:xfrm>
            <a:off x="1054118" y="2352140"/>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Stores Docker image securely.</a:t>
            </a:r>
            <a:endParaRPr lang="en-US" sz="1750" dirty="0"/>
          </a:p>
        </p:txBody>
      </p:sp>
      <p:sp>
        <p:nvSpPr>
          <p:cNvPr id="5" name="Text 3"/>
          <p:cNvSpPr/>
          <p:nvPr/>
        </p:nvSpPr>
        <p:spPr>
          <a:xfrm>
            <a:off x="5593256" y="177099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Cloud Run</a:t>
            </a:r>
            <a:endParaRPr lang="en-US" sz="2200" dirty="0"/>
          </a:p>
        </p:txBody>
      </p:sp>
      <p:sp>
        <p:nvSpPr>
          <p:cNvPr id="6" name="Text 4"/>
          <p:cNvSpPr/>
          <p:nvPr/>
        </p:nvSpPr>
        <p:spPr>
          <a:xfrm>
            <a:off x="5593256" y="2352140"/>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Serves prediction service serverlessly and scalably.</a:t>
            </a:r>
            <a:endParaRPr lang="en-US" sz="1750" dirty="0"/>
          </a:p>
        </p:txBody>
      </p:sp>
      <p:sp>
        <p:nvSpPr>
          <p:cNvPr id="7" name="Text 5"/>
          <p:cNvSpPr/>
          <p:nvPr/>
        </p:nvSpPr>
        <p:spPr>
          <a:xfrm>
            <a:off x="10132395" y="177099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Accessibility</a:t>
            </a:r>
            <a:endParaRPr lang="en-US" sz="2200" dirty="0"/>
          </a:p>
        </p:txBody>
      </p:sp>
      <p:sp>
        <p:nvSpPr>
          <p:cNvPr id="8" name="Text 6"/>
          <p:cNvSpPr/>
          <p:nvPr/>
        </p:nvSpPr>
        <p:spPr>
          <a:xfrm>
            <a:off x="10132395" y="2352140"/>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Publicly accessible for educational stakeholders.</a:t>
            </a:r>
            <a:endParaRPr lang="en-US" sz="175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AA9597AD-CBC2-09E9-5B6E-B7A6E8DE08C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3176" y="3454923"/>
            <a:ext cx="7955521" cy="44745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sp>
        <p:nvSpPr>
          <p:cNvPr id="4" name="Text 0">
            <a:extLst>
              <a:ext uri="{FF2B5EF4-FFF2-40B4-BE49-F238E27FC236}">
                <a16:creationId xmlns:a16="http://schemas.microsoft.com/office/drawing/2014/main" id="{89F3ED1A-700A-68FD-30AC-8211B046D20B}"/>
              </a:ext>
            </a:extLst>
          </p:cNvPr>
          <p:cNvSpPr/>
          <p:nvPr/>
        </p:nvSpPr>
        <p:spPr>
          <a:xfrm>
            <a:off x="1054118" y="495242"/>
            <a:ext cx="11392853"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Summary of EDA Findings</a:t>
            </a:r>
            <a:endParaRPr lang="en-US" sz="4450" dirty="0"/>
          </a:p>
        </p:txBody>
      </p:sp>
      <p:pic>
        <p:nvPicPr>
          <p:cNvPr id="5" name="Picture 4">
            <a:extLst>
              <a:ext uri="{FF2B5EF4-FFF2-40B4-BE49-F238E27FC236}">
                <a16:creationId xmlns:a16="http://schemas.microsoft.com/office/drawing/2014/main" id="{6E9BBF02-5E76-3928-3BC4-DEA9869CA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39" y="1677096"/>
            <a:ext cx="5348605" cy="2620010"/>
          </a:xfrm>
          <a:prstGeom prst="rect">
            <a:avLst/>
          </a:prstGeom>
        </p:spPr>
      </p:pic>
      <p:pic>
        <p:nvPicPr>
          <p:cNvPr id="6" name="Picture 5">
            <a:extLst>
              <a:ext uri="{FF2B5EF4-FFF2-40B4-BE49-F238E27FC236}">
                <a16:creationId xmlns:a16="http://schemas.microsoft.com/office/drawing/2014/main" id="{91E56D67-B1AD-A25B-299A-910D77B5AF40}"/>
              </a:ext>
            </a:extLst>
          </p:cNvPr>
          <p:cNvPicPr>
            <a:picLocks noChangeAspect="1"/>
          </p:cNvPicPr>
          <p:nvPr/>
        </p:nvPicPr>
        <p:blipFill>
          <a:blip r:embed="rId4">
            <a:extLst>
              <a:ext uri="{28A0092B-C50C-407E-A947-70E740481C1C}">
                <a14:useLocalDpi xmlns:a14="http://schemas.microsoft.com/office/drawing/2010/main" val="0"/>
              </a:ext>
            </a:extLst>
          </a:blip>
          <a:srcRect t="3980"/>
          <a:stretch/>
        </p:blipFill>
        <p:spPr>
          <a:xfrm>
            <a:off x="8970253" y="725579"/>
            <a:ext cx="4711700" cy="3652884"/>
          </a:xfrm>
          <a:prstGeom prst="rect">
            <a:avLst/>
          </a:prstGeom>
        </p:spPr>
      </p:pic>
      <p:pic>
        <p:nvPicPr>
          <p:cNvPr id="7" name="Picture 6" descr="A graph of different colored bars&#10;&#10;AI-generated content may be incorrect.">
            <a:extLst>
              <a:ext uri="{FF2B5EF4-FFF2-40B4-BE49-F238E27FC236}">
                <a16:creationId xmlns:a16="http://schemas.microsoft.com/office/drawing/2014/main" id="{CB9CE83C-BFD7-24F6-BEAC-0A786742937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7248" y="5167529"/>
            <a:ext cx="6263005" cy="2748280"/>
          </a:xfrm>
          <a:prstGeom prst="rect">
            <a:avLst/>
          </a:prstGeom>
        </p:spPr>
      </p:pic>
      <p:sp>
        <p:nvSpPr>
          <p:cNvPr id="8" name="Text 2">
            <a:extLst>
              <a:ext uri="{FF2B5EF4-FFF2-40B4-BE49-F238E27FC236}">
                <a16:creationId xmlns:a16="http://schemas.microsoft.com/office/drawing/2014/main" id="{D683D45C-F56F-2137-CF40-09693ABD85FE}"/>
              </a:ext>
            </a:extLst>
          </p:cNvPr>
          <p:cNvSpPr/>
          <p:nvPr/>
        </p:nvSpPr>
        <p:spPr>
          <a:xfrm>
            <a:off x="2537230" y="4407278"/>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Histogram of Total score</a:t>
            </a:r>
            <a:endParaRPr lang="en-US" sz="1750" dirty="0"/>
          </a:p>
        </p:txBody>
      </p:sp>
      <p:sp>
        <p:nvSpPr>
          <p:cNvPr id="9" name="Text 2">
            <a:extLst>
              <a:ext uri="{FF2B5EF4-FFF2-40B4-BE49-F238E27FC236}">
                <a16:creationId xmlns:a16="http://schemas.microsoft.com/office/drawing/2014/main" id="{3E2D4AF3-2FF4-CF07-CE36-404B38960CDB}"/>
              </a:ext>
            </a:extLst>
          </p:cNvPr>
          <p:cNvSpPr/>
          <p:nvPr/>
        </p:nvSpPr>
        <p:spPr>
          <a:xfrm>
            <a:off x="9436208" y="6360217"/>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Count Plot of test preparation course and lunch</a:t>
            </a:r>
            <a:endParaRPr lang="en-US" sz="1750" dirty="0"/>
          </a:p>
        </p:txBody>
      </p:sp>
      <p:sp>
        <p:nvSpPr>
          <p:cNvPr id="10" name="Text 2">
            <a:extLst>
              <a:ext uri="{FF2B5EF4-FFF2-40B4-BE49-F238E27FC236}">
                <a16:creationId xmlns:a16="http://schemas.microsoft.com/office/drawing/2014/main" id="{18313009-0E41-C36E-12DE-39D362774CA8}"/>
              </a:ext>
            </a:extLst>
          </p:cNvPr>
          <p:cNvSpPr/>
          <p:nvPr/>
        </p:nvSpPr>
        <p:spPr>
          <a:xfrm>
            <a:off x="9666847" y="4454998"/>
            <a:ext cx="3978116" cy="362903"/>
          </a:xfrm>
          <a:prstGeom prst="rect">
            <a:avLst/>
          </a:prstGeom>
          <a:noFill/>
          <a:ln/>
        </p:spPr>
        <p:txBody>
          <a:bodyPr wrap="none" lIns="0" tIns="0" rIns="0" bIns="0" rtlCol="0" anchor="t"/>
          <a:lstStyle/>
          <a:p>
            <a:pPr marL="0" indent="0" algn="l">
              <a:lnSpc>
                <a:spcPts val="2850"/>
              </a:lnSpc>
              <a:buNone/>
            </a:pPr>
            <a:r>
              <a:rPr lang="en-US" sz="1750" dirty="0"/>
              <a:t>Bar Graph of total marks vs subject score</a:t>
            </a:r>
          </a:p>
        </p:txBody>
      </p:sp>
    </p:spTree>
    <p:extLst>
      <p:ext uri="{BB962C8B-B14F-4D97-AF65-F5344CB8AC3E}">
        <p14:creationId xmlns:p14="http://schemas.microsoft.com/office/powerpoint/2010/main" val="203968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7EF9E-834A-59B0-0235-6A68A9CEF33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EAA05A0-60DB-6B39-AE1A-9EFB884C2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sp>
        <p:nvSpPr>
          <p:cNvPr id="4" name="Text 0">
            <a:extLst>
              <a:ext uri="{FF2B5EF4-FFF2-40B4-BE49-F238E27FC236}">
                <a16:creationId xmlns:a16="http://schemas.microsoft.com/office/drawing/2014/main" id="{FE9FC98C-9950-26CA-B004-82BA7FF4516C}"/>
              </a:ext>
            </a:extLst>
          </p:cNvPr>
          <p:cNvSpPr/>
          <p:nvPr/>
        </p:nvSpPr>
        <p:spPr>
          <a:xfrm>
            <a:off x="1054118" y="495242"/>
            <a:ext cx="11392853"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Result and Model Comparison</a:t>
            </a:r>
            <a:endParaRPr lang="en-US" sz="4450" dirty="0"/>
          </a:p>
        </p:txBody>
      </p:sp>
      <p:sp>
        <p:nvSpPr>
          <p:cNvPr id="9" name="Text 2">
            <a:extLst>
              <a:ext uri="{FF2B5EF4-FFF2-40B4-BE49-F238E27FC236}">
                <a16:creationId xmlns:a16="http://schemas.microsoft.com/office/drawing/2014/main" id="{13F3DE10-4FE7-35ED-50BF-77B6850D6169}"/>
              </a:ext>
            </a:extLst>
          </p:cNvPr>
          <p:cNvSpPr/>
          <p:nvPr/>
        </p:nvSpPr>
        <p:spPr>
          <a:xfrm>
            <a:off x="6665304" y="3010225"/>
            <a:ext cx="3978116" cy="362903"/>
          </a:xfrm>
          <a:prstGeom prst="rect">
            <a:avLst/>
          </a:prstGeom>
          <a:noFill/>
          <a:ln/>
        </p:spPr>
        <p:txBody>
          <a:bodyPr wrap="none" lIns="0" tIns="0" rIns="0" bIns="0" rtlCol="0" anchor="t"/>
          <a:lstStyle/>
          <a:p>
            <a:pPr marL="0" indent="0" algn="l">
              <a:lnSpc>
                <a:spcPts val="2850"/>
              </a:lnSpc>
              <a:buNone/>
            </a:pPr>
            <a:r>
              <a:rPr lang="en-IN" sz="1800" dirty="0">
                <a:effectLst/>
                <a:latin typeface="Times New Roman" panose="02020603050405020304" pitchFamily="18" charset="0"/>
                <a:ea typeface="Aptos" panose="020B0004020202020204" pitchFamily="34" charset="0"/>
              </a:rPr>
              <a:t>This provides a scalable, highly available, and publicly accessible HTTPS </a:t>
            </a:r>
          </a:p>
          <a:p>
            <a:pPr marL="0" indent="0" algn="l">
              <a:lnSpc>
                <a:spcPts val="2850"/>
              </a:lnSpc>
              <a:buNone/>
            </a:pPr>
            <a:r>
              <a:rPr lang="en-IN" sz="1800" dirty="0">
                <a:effectLst/>
                <a:latin typeface="Times New Roman" panose="02020603050405020304" pitchFamily="18" charset="0"/>
                <a:ea typeface="Aptos" panose="020B0004020202020204" pitchFamily="34" charset="0"/>
              </a:rPr>
              <a:t>endpoint for making predictions, demonstrating a practical application of </a:t>
            </a:r>
          </a:p>
          <a:p>
            <a:pPr marL="0" indent="0" algn="l">
              <a:lnSpc>
                <a:spcPts val="2850"/>
              </a:lnSpc>
              <a:buNone/>
            </a:pPr>
            <a:r>
              <a:rPr lang="en-IN" sz="1800" dirty="0">
                <a:effectLst/>
                <a:latin typeface="Times New Roman" panose="02020603050405020304" pitchFamily="18" charset="0"/>
                <a:ea typeface="Aptos" panose="020B0004020202020204" pitchFamily="34" charset="0"/>
              </a:rPr>
              <a:t>machine learning in an educational context using modern cloud infrastructure. </a:t>
            </a:r>
            <a:endParaRPr lang="en-US" sz="1750" dirty="0"/>
          </a:p>
        </p:txBody>
      </p:sp>
      <p:sp>
        <p:nvSpPr>
          <p:cNvPr id="10" name="Text 2">
            <a:extLst>
              <a:ext uri="{FF2B5EF4-FFF2-40B4-BE49-F238E27FC236}">
                <a16:creationId xmlns:a16="http://schemas.microsoft.com/office/drawing/2014/main" id="{35AAB8A4-0111-5BF1-DFC3-7BB83904EB72}"/>
              </a:ext>
            </a:extLst>
          </p:cNvPr>
          <p:cNvSpPr/>
          <p:nvPr/>
        </p:nvSpPr>
        <p:spPr>
          <a:xfrm>
            <a:off x="6665304" y="1891333"/>
            <a:ext cx="4759962" cy="840716"/>
          </a:xfrm>
          <a:prstGeom prst="rect">
            <a:avLst/>
          </a:prstGeom>
          <a:noFill/>
          <a:ln/>
        </p:spPr>
        <p:txBody>
          <a:bodyPr wrap="none" lIns="0" tIns="0" rIns="0" bIns="0" rtlCol="0" anchor="t"/>
          <a:lstStyle/>
          <a:p>
            <a:pPr marL="0" indent="0" algn="l">
              <a:lnSpc>
                <a:spcPts val="2850"/>
              </a:lnSpc>
              <a:buNone/>
            </a:pPr>
            <a:r>
              <a:rPr lang="en-IN" sz="1800" dirty="0">
                <a:effectLst/>
                <a:latin typeface="Times New Roman" panose="02020603050405020304" pitchFamily="18" charset="0"/>
                <a:ea typeface="Aptos" panose="020B0004020202020204" pitchFamily="34" charset="0"/>
              </a:rPr>
              <a:t>This project successfully developed and deployed a machine learning system</a:t>
            </a:r>
          </a:p>
          <a:p>
            <a:pPr marL="0" indent="0" algn="l">
              <a:lnSpc>
                <a:spcPts val="2850"/>
              </a:lnSpc>
              <a:buNone/>
            </a:pPr>
            <a:r>
              <a:rPr lang="en-IN" sz="1800" dirty="0">
                <a:effectLst/>
                <a:latin typeface="Times New Roman" panose="02020603050405020304" pitchFamily="18" charset="0"/>
                <a:ea typeface="Aptos" panose="020B0004020202020204" pitchFamily="34" charset="0"/>
              </a:rPr>
              <a:t> for predicting student academic performance</a:t>
            </a:r>
            <a:endParaRPr lang="en-US" sz="1750" dirty="0"/>
          </a:p>
        </p:txBody>
      </p:sp>
      <p:graphicFrame>
        <p:nvGraphicFramePr>
          <p:cNvPr id="3" name="Table 2">
            <a:extLst>
              <a:ext uri="{FF2B5EF4-FFF2-40B4-BE49-F238E27FC236}">
                <a16:creationId xmlns:a16="http://schemas.microsoft.com/office/drawing/2014/main" id="{A42A3BCB-C6A0-99B2-AB80-484AC4CE5252}"/>
              </a:ext>
            </a:extLst>
          </p:cNvPr>
          <p:cNvGraphicFramePr>
            <a:graphicFrameLocks noGrp="1"/>
          </p:cNvGraphicFramePr>
          <p:nvPr>
            <p:extLst>
              <p:ext uri="{D42A27DB-BD31-4B8C-83A1-F6EECF244321}">
                <p14:modId xmlns:p14="http://schemas.microsoft.com/office/powerpoint/2010/main" val="2563854064"/>
              </p:ext>
            </p:extLst>
          </p:nvPr>
        </p:nvGraphicFramePr>
        <p:xfrm>
          <a:off x="805664" y="1587840"/>
          <a:ext cx="4670168" cy="2844769"/>
        </p:xfrm>
        <a:graphic>
          <a:graphicData uri="http://schemas.openxmlformats.org/drawingml/2006/table">
            <a:tbl>
              <a:tblPr firstRow="1" firstCol="1" bandRow="1">
                <a:tableStyleId>{8EC20E35-A176-4012-BC5E-935CFFF8708E}</a:tableStyleId>
              </a:tblPr>
              <a:tblGrid>
                <a:gridCol w="1167542">
                  <a:extLst>
                    <a:ext uri="{9D8B030D-6E8A-4147-A177-3AD203B41FA5}">
                      <a16:colId xmlns:a16="http://schemas.microsoft.com/office/drawing/2014/main" val="2805817848"/>
                    </a:ext>
                  </a:extLst>
                </a:gridCol>
                <a:gridCol w="1167542">
                  <a:extLst>
                    <a:ext uri="{9D8B030D-6E8A-4147-A177-3AD203B41FA5}">
                      <a16:colId xmlns:a16="http://schemas.microsoft.com/office/drawing/2014/main" val="1968977846"/>
                    </a:ext>
                  </a:extLst>
                </a:gridCol>
                <a:gridCol w="1167542">
                  <a:extLst>
                    <a:ext uri="{9D8B030D-6E8A-4147-A177-3AD203B41FA5}">
                      <a16:colId xmlns:a16="http://schemas.microsoft.com/office/drawing/2014/main" val="990864618"/>
                    </a:ext>
                  </a:extLst>
                </a:gridCol>
                <a:gridCol w="1167542">
                  <a:extLst>
                    <a:ext uri="{9D8B030D-6E8A-4147-A177-3AD203B41FA5}">
                      <a16:colId xmlns:a16="http://schemas.microsoft.com/office/drawing/2014/main" val="2395158796"/>
                    </a:ext>
                  </a:extLst>
                </a:gridCol>
              </a:tblGrid>
              <a:tr h="622146">
                <a:tc>
                  <a:txBody>
                    <a:bodyPr/>
                    <a:lstStyle/>
                    <a:p>
                      <a:pPr algn="just">
                        <a:lnSpc>
                          <a:spcPct val="115000"/>
                        </a:lnSpc>
                        <a:spcAft>
                          <a:spcPts val="800"/>
                        </a:spcAft>
                        <a:buNone/>
                      </a:pPr>
                      <a:r>
                        <a:rPr lang="en-IN" sz="1200" kern="100">
                          <a:effectLst/>
                        </a:rPr>
                        <a:t>Metric</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Linear Regression</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Decision Tree Regressor</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Better Model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36469643"/>
                  </a:ext>
                </a:extLst>
              </a:tr>
              <a:tr h="528253">
                <a:tc>
                  <a:txBody>
                    <a:bodyPr/>
                    <a:lstStyle/>
                    <a:p>
                      <a:pPr algn="just">
                        <a:lnSpc>
                          <a:spcPct val="115000"/>
                        </a:lnSpc>
                        <a:spcAft>
                          <a:spcPts val="800"/>
                        </a:spcAft>
                        <a:buNone/>
                      </a:pPr>
                      <a:r>
                        <a:rPr lang="en-IN" sz="1200" kern="100">
                          <a:effectLst/>
                        </a:rPr>
                        <a:t>Mean Absolute Error (MAE)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4.21</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6.02</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4.2/6.02</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07849529"/>
                  </a:ext>
                </a:extLst>
              </a:tr>
              <a:tr h="528253">
                <a:tc>
                  <a:txBody>
                    <a:bodyPr/>
                    <a:lstStyle/>
                    <a:p>
                      <a:pPr algn="just">
                        <a:lnSpc>
                          <a:spcPct val="115000"/>
                        </a:lnSpc>
                        <a:spcAft>
                          <a:spcPts val="800"/>
                        </a:spcAft>
                        <a:buNone/>
                      </a:pPr>
                      <a:r>
                        <a:rPr lang="en-IN" sz="1200" kern="100">
                          <a:effectLst/>
                        </a:rPr>
                        <a:t>Mean Squared Error (MSE)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53.9</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76.3</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53.9/76.3</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93727289"/>
                  </a:ext>
                </a:extLst>
              </a:tr>
              <a:tr h="799378">
                <a:tc>
                  <a:txBody>
                    <a:bodyPr/>
                    <a:lstStyle/>
                    <a:p>
                      <a:pPr algn="just">
                        <a:lnSpc>
                          <a:spcPct val="115000"/>
                        </a:lnSpc>
                        <a:spcAft>
                          <a:spcPts val="800"/>
                        </a:spcAft>
                        <a:buNone/>
                      </a:pPr>
                      <a:r>
                        <a:rPr lang="en-IN" sz="1200" kern="100">
                          <a:effectLst/>
                        </a:rPr>
                        <a:t>Root Mean Squared Error (RMSE)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5.3</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dirty="0">
                          <a:effectLst/>
                        </a:rPr>
                        <a:t>7.6</a:t>
                      </a:r>
                      <a:endParaRPr lang="en-IN"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dirty="0">
                          <a:effectLst/>
                        </a:rPr>
                        <a:t>5.3/7.6</a:t>
                      </a:r>
                      <a:endParaRPr lang="en-IN"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7013996"/>
                  </a:ext>
                </a:extLst>
              </a:tr>
              <a:tr h="366739">
                <a:tc>
                  <a:txBody>
                    <a:bodyPr/>
                    <a:lstStyle/>
                    <a:p>
                      <a:pPr algn="just">
                        <a:lnSpc>
                          <a:spcPct val="115000"/>
                        </a:lnSpc>
                        <a:spcAft>
                          <a:spcPts val="800"/>
                        </a:spcAft>
                        <a:buNone/>
                      </a:pPr>
                      <a:r>
                        <a:rPr lang="en-IN" sz="1200" kern="100">
                          <a:effectLst/>
                        </a:rPr>
                        <a:t>R-squared (R²)</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0.88</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0.76</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dirty="0">
                          <a:effectLst/>
                        </a:rPr>
                        <a:t>0.88/0.76</a:t>
                      </a:r>
                      <a:endParaRPr lang="en-IN"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83763295"/>
                  </a:ext>
                </a:extLst>
              </a:tr>
            </a:tbl>
          </a:graphicData>
        </a:graphic>
      </p:graphicFrame>
      <p:sp>
        <p:nvSpPr>
          <p:cNvPr id="12" name="Shape 1">
            <a:extLst>
              <a:ext uri="{FF2B5EF4-FFF2-40B4-BE49-F238E27FC236}">
                <a16:creationId xmlns:a16="http://schemas.microsoft.com/office/drawing/2014/main" id="{FCE138DB-DB57-7C23-3274-377FFA89BF76}"/>
              </a:ext>
            </a:extLst>
          </p:cNvPr>
          <p:cNvSpPr/>
          <p:nvPr/>
        </p:nvSpPr>
        <p:spPr>
          <a:xfrm>
            <a:off x="6012552" y="3118366"/>
            <a:ext cx="510302" cy="510302"/>
          </a:xfrm>
          <a:prstGeom prst="roundRect">
            <a:avLst>
              <a:gd name="adj" fmla="val 6667"/>
            </a:avLst>
          </a:prstGeom>
          <a:solidFill>
            <a:srgbClr val="E5DFD2"/>
          </a:solidFill>
          <a:ln/>
        </p:spPr>
        <p:txBody>
          <a:bodyPr/>
          <a:lstStyle/>
          <a:p>
            <a:endParaRPr lang="en-IN"/>
          </a:p>
        </p:txBody>
      </p:sp>
      <p:pic>
        <p:nvPicPr>
          <p:cNvPr id="13" name="Image 1" descr="preencoded.png">
            <a:extLst>
              <a:ext uri="{FF2B5EF4-FFF2-40B4-BE49-F238E27FC236}">
                <a16:creationId xmlns:a16="http://schemas.microsoft.com/office/drawing/2014/main" id="{A8650004-2FEC-BCE7-C3B9-1151FFF3541B}"/>
              </a:ext>
            </a:extLst>
          </p:cNvPr>
          <p:cNvPicPr>
            <a:picLocks noChangeAspect="1"/>
          </p:cNvPicPr>
          <p:nvPr/>
        </p:nvPicPr>
        <p:blipFill>
          <a:blip r:embed="rId3"/>
          <a:stretch>
            <a:fillRect/>
          </a:stretch>
        </p:blipFill>
        <p:spPr>
          <a:xfrm>
            <a:off x="6097622" y="3160871"/>
            <a:ext cx="340162" cy="425291"/>
          </a:xfrm>
          <a:prstGeom prst="rect">
            <a:avLst/>
          </a:prstGeom>
        </p:spPr>
      </p:pic>
      <p:sp>
        <p:nvSpPr>
          <p:cNvPr id="14" name="Shape 1">
            <a:extLst>
              <a:ext uri="{FF2B5EF4-FFF2-40B4-BE49-F238E27FC236}">
                <a16:creationId xmlns:a16="http://schemas.microsoft.com/office/drawing/2014/main" id="{845A62D1-3A28-1E2A-17CB-C5CBA2E65D0E}"/>
              </a:ext>
            </a:extLst>
          </p:cNvPr>
          <p:cNvSpPr/>
          <p:nvPr/>
        </p:nvSpPr>
        <p:spPr>
          <a:xfrm>
            <a:off x="6001401" y="1936340"/>
            <a:ext cx="510302" cy="510302"/>
          </a:xfrm>
          <a:prstGeom prst="roundRect">
            <a:avLst>
              <a:gd name="adj" fmla="val 6667"/>
            </a:avLst>
          </a:prstGeom>
          <a:solidFill>
            <a:srgbClr val="E5DFD2"/>
          </a:solidFill>
          <a:ln/>
        </p:spPr>
        <p:txBody>
          <a:bodyPr/>
          <a:lstStyle/>
          <a:p>
            <a:endParaRPr lang="en-IN"/>
          </a:p>
        </p:txBody>
      </p:sp>
      <p:pic>
        <p:nvPicPr>
          <p:cNvPr id="15" name="Image 1" descr="preencoded.png">
            <a:extLst>
              <a:ext uri="{FF2B5EF4-FFF2-40B4-BE49-F238E27FC236}">
                <a16:creationId xmlns:a16="http://schemas.microsoft.com/office/drawing/2014/main" id="{9F0CC952-3914-344A-7DDD-CABC9F1ADBD0}"/>
              </a:ext>
            </a:extLst>
          </p:cNvPr>
          <p:cNvPicPr>
            <a:picLocks noChangeAspect="1"/>
          </p:cNvPicPr>
          <p:nvPr/>
        </p:nvPicPr>
        <p:blipFill>
          <a:blip r:embed="rId3"/>
          <a:stretch>
            <a:fillRect/>
          </a:stretch>
        </p:blipFill>
        <p:spPr>
          <a:xfrm>
            <a:off x="6086471" y="1978845"/>
            <a:ext cx="340162" cy="425291"/>
          </a:xfrm>
          <a:prstGeom prst="rect">
            <a:avLst/>
          </a:prstGeom>
        </p:spPr>
      </p:pic>
      <p:pic>
        <p:nvPicPr>
          <p:cNvPr id="16" name="Picture 15">
            <a:extLst>
              <a:ext uri="{FF2B5EF4-FFF2-40B4-BE49-F238E27FC236}">
                <a16:creationId xmlns:a16="http://schemas.microsoft.com/office/drawing/2014/main" id="{90F7A983-C99E-614F-AAF2-2632C23FBC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751" y="4944877"/>
            <a:ext cx="6002882" cy="2611755"/>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56D63B5F-5669-2CD5-27DE-5AFD2270D8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04603" y="4975860"/>
            <a:ext cx="5170170" cy="2908300"/>
          </a:xfrm>
          <a:prstGeom prst="rect">
            <a:avLst/>
          </a:prstGeom>
        </p:spPr>
      </p:pic>
    </p:spTree>
    <p:extLst>
      <p:ext uri="{BB962C8B-B14F-4D97-AF65-F5344CB8AC3E}">
        <p14:creationId xmlns:p14="http://schemas.microsoft.com/office/powerpoint/2010/main" val="128113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5268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Conclusion and Future Directions</a:t>
            </a:r>
            <a:endParaRPr lang="en-US" sz="4450" dirty="0"/>
          </a:p>
        </p:txBody>
      </p:sp>
      <p:sp>
        <p:nvSpPr>
          <p:cNvPr id="4" name="Shape 1"/>
          <p:cNvSpPr/>
          <p:nvPr/>
        </p:nvSpPr>
        <p:spPr>
          <a:xfrm>
            <a:off x="793790" y="3210401"/>
            <a:ext cx="3664863" cy="2032754"/>
          </a:xfrm>
          <a:prstGeom prst="roundRect">
            <a:avLst>
              <a:gd name="adj" fmla="val 1674"/>
            </a:avLst>
          </a:prstGeom>
          <a:solidFill>
            <a:srgbClr val="E5DFD2"/>
          </a:solidFill>
          <a:ln/>
        </p:spPr>
        <p:txBody>
          <a:bodyPr/>
          <a:lstStyle/>
          <a:p>
            <a:endParaRPr lang="en-IN"/>
          </a:p>
        </p:txBody>
      </p:sp>
      <p:sp>
        <p:nvSpPr>
          <p:cNvPr id="5" name="Text 2"/>
          <p:cNvSpPr/>
          <p:nvPr/>
        </p:nvSpPr>
        <p:spPr>
          <a:xfrm>
            <a:off x="1020604" y="34372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Key Achievements</a:t>
            </a:r>
            <a:endParaRPr lang="en-US" sz="2200" dirty="0"/>
          </a:p>
        </p:txBody>
      </p:sp>
      <p:sp>
        <p:nvSpPr>
          <p:cNvPr id="6" name="Text 3"/>
          <p:cNvSpPr/>
          <p:nvPr/>
        </p:nvSpPr>
        <p:spPr>
          <a:xfrm>
            <a:off x="1020604" y="3927634"/>
            <a:ext cx="3211235"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Developed and deployed ML models predicting student performance.</a:t>
            </a:r>
            <a:endParaRPr lang="en-US" sz="1750" dirty="0"/>
          </a:p>
        </p:txBody>
      </p:sp>
      <p:sp>
        <p:nvSpPr>
          <p:cNvPr id="7" name="Shape 4"/>
          <p:cNvSpPr/>
          <p:nvPr/>
        </p:nvSpPr>
        <p:spPr>
          <a:xfrm>
            <a:off x="4685467" y="3210401"/>
            <a:ext cx="3664863" cy="2032754"/>
          </a:xfrm>
          <a:prstGeom prst="roundRect">
            <a:avLst>
              <a:gd name="adj" fmla="val 1674"/>
            </a:avLst>
          </a:prstGeom>
          <a:solidFill>
            <a:srgbClr val="E5DFD2"/>
          </a:solidFill>
          <a:ln/>
        </p:spPr>
        <p:txBody>
          <a:bodyPr/>
          <a:lstStyle/>
          <a:p>
            <a:endParaRPr lang="en-IN"/>
          </a:p>
        </p:txBody>
      </p:sp>
      <p:sp>
        <p:nvSpPr>
          <p:cNvPr id="8" name="Text 5"/>
          <p:cNvSpPr/>
          <p:nvPr/>
        </p:nvSpPr>
        <p:spPr>
          <a:xfrm>
            <a:off x="4912281" y="3437215"/>
            <a:ext cx="3087648"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Potential Enhancements</a:t>
            </a:r>
            <a:endParaRPr lang="en-US" sz="2200" dirty="0"/>
          </a:p>
        </p:txBody>
      </p:sp>
      <p:sp>
        <p:nvSpPr>
          <p:cNvPr id="9" name="Text 6"/>
          <p:cNvSpPr/>
          <p:nvPr/>
        </p:nvSpPr>
        <p:spPr>
          <a:xfrm>
            <a:off x="4912281" y="3927634"/>
            <a:ext cx="3211235"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Include more factors and build intervention strategies.</a:t>
            </a:r>
            <a:endParaRPr lang="en-US" sz="1750" dirty="0"/>
          </a:p>
        </p:txBody>
      </p:sp>
      <p:sp>
        <p:nvSpPr>
          <p:cNvPr id="10" name="Shape 7"/>
          <p:cNvSpPr/>
          <p:nvPr/>
        </p:nvSpPr>
        <p:spPr>
          <a:xfrm>
            <a:off x="793790" y="5469969"/>
            <a:ext cx="7556421" cy="1306949"/>
          </a:xfrm>
          <a:prstGeom prst="roundRect">
            <a:avLst>
              <a:gd name="adj" fmla="val 2603"/>
            </a:avLst>
          </a:prstGeom>
          <a:solidFill>
            <a:srgbClr val="E5DFD2"/>
          </a:solidFill>
          <a:ln/>
        </p:spPr>
        <p:txBody>
          <a:bodyPr/>
          <a:lstStyle/>
          <a:p>
            <a:endParaRPr lang="en-IN"/>
          </a:p>
        </p:txBody>
      </p:sp>
      <p:sp>
        <p:nvSpPr>
          <p:cNvPr id="11" name="Text 8"/>
          <p:cNvSpPr/>
          <p:nvPr/>
        </p:nvSpPr>
        <p:spPr>
          <a:xfrm>
            <a:off x="1020604" y="569678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Next Steps</a:t>
            </a:r>
            <a:endParaRPr lang="en-US" sz="2200" dirty="0"/>
          </a:p>
        </p:txBody>
      </p:sp>
      <p:sp>
        <p:nvSpPr>
          <p:cNvPr id="12" name="Text 9"/>
          <p:cNvSpPr/>
          <p:nvPr/>
        </p:nvSpPr>
        <p:spPr>
          <a:xfrm>
            <a:off x="1020604" y="6187202"/>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Expand dataset, improve accuracy, and enhance user interface.</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2E9C2-845D-322C-559A-14F5823FFF7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54F9DED-00FB-2F93-29CB-641C51B7D02B}"/>
              </a:ext>
            </a:extLst>
          </p:cNvPr>
          <p:cNvPicPr>
            <a:picLocks noChangeAspect="1"/>
          </p:cNvPicPr>
          <p:nvPr/>
        </p:nvPicPr>
        <p:blipFill>
          <a:blip r:embed="rId3"/>
          <a:stretch>
            <a:fillRect/>
          </a:stretch>
        </p:blipFill>
        <p:spPr>
          <a:xfrm>
            <a:off x="9144000" y="0"/>
            <a:ext cx="5486400" cy="8229600"/>
          </a:xfrm>
          <a:prstGeom prst="rect">
            <a:avLst/>
          </a:prstGeom>
        </p:spPr>
      </p:pic>
      <p:sp>
        <p:nvSpPr>
          <p:cNvPr id="3" name="Text 0">
            <a:extLst>
              <a:ext uri="{FF2B5EF4-FFF2-40B4-BE49-F238E27FC236}">
                <a16:creationId xmlns:a16="http://schemas.microsoft.com/office/drawing/2014/main" id="{F58B0A07-EEEC-5494-F12C-28234A0694C5}"/>
              </a:ext>
            </a:extLst>
          </p:cNvPr>
          <p:cNvSpPr/>
          <p:nvPr/>
        </p:nvSpPr>
        <p:spPr>
          <a:xfrm>
            <a:off x="793790" y="3537962"/>
            <a:ext cx="7556421" cy="1417558"/>
          </a:xfrm>
          <a:prstGeom prst="rect">
            <a:avLst/>
          </a:prstGeom>
          <a:noFill/>
          <a:ln/>
        </p:spPr>
        <p:txBody>
          <a:bodyPr wrap="square" lIns="0" tIns="0" rIns="0" bIns="0" rtlCol="0" anchor="t"/>
          <a:lstStyle/>
          <a:p>
            <a:pPr marL="0" indent="0" algn="l">
              <a:lnSpc>
                <a:spcPts val="5550"/>
              </a:lnSpc>
              <a:buNone/>
            </a:pPr>
            <a:r>
              <a:rPr lang="en-US" sz="6000" b="1" dirty="0">
                <a:solidFill>
                  <a:srgbClr val="282824"/>
                </a:solidFill>
                <a:latin typeface="Lato Bold" pitchFamily="34" charset="0"/>
                <a:ea typeface="Lato Bold" pitchFamily="34" charset="-122"/>
                <a:cs typeface="Lato Bold" pitchFamily="34" charset="-120"/>
              </a:rPr>
              <a:t>THANK YOU ! …..</a:t>
            </a:r>
            <a:endParaRPr lang="en-US" sz="6000" dirty="0"/>
          </a:p>
        </p:txBody>
      </p:sp>
    </p:spTree>
    <p:extLst>
      <p:ext uri="{BB962C8B-B14F-4D97-AF65-F5344CB8AC3E}">
        <p14:creationId xmlns:p14="http://schemas.microsoft.com/office/powerpoint/2010/main" val="1285971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07E63-765B-8DDA-5C41-A20D804783A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554B2EB3-183C-0006-C557-BC639E49542F}"/>
              </a:ext>
            </a:extLst>
          </p:cNvPr>
          <p:cNvSpPr/>
          <p:nvPr/>
        </p:nvSpPr>
        <p:spPr>
          <a:xfrm>
            <a:off x="6492063" y="759786"/>
            <a:ext cx="7556421" cy="900018"/>
          </a:xfrm>
          <a:prstGeom prst="rect">
            <a:avLst/>
          </a:prstGeom>
          <a:noFill/>
          <a:ln/>
        </p:spPr>
        <p:txBody>
          <a:bodyPr wrap="square" lIns="0" tIns="0" rIns="0" bIns="0" rtlCol="0" anchor="t"/>
          <a:lstStyle/>
          <a:p>
            <a:pPr marL="0" indent="0" algn="l">
              <a:lnSpc>
                <a:spcPts val="5550"/>
              </a:lnSpc>
              <a:buNone/>
            </a:pPr>
            <a:r>
              <a:rPr lang="en-US" sz="4800" b="1" dirty="0">
                <a:solidFill>
                  <a:srgbClr val="282824"/>
                </a:solidFill>
                <a:latin typeface="Lato Bold" pitchFamily="34" charset="0"/>
                <a:ea typeface="Lato Bold" pitchFamily="34" charset="-122"/>
                <a:cs typeface="Lato Bold" pitchFamily="34" charset="-120"/>
              </a:rPr>
              <a:t>CONTENT</a:t>
            </a:r>
            <a:endParaRPr lang="en-US" sz="4800" dirty="0"/>
          </a:p>
        </p:txBody>
      </p:sp>
      <p:pic>
        <p:nvPicPr>
          <p:cNvPr id="6" name="Picture 5">
            <a:extLst>
              <a:ext uri="{FF2B5EF4-FFF2-40B4-BE49-F238E27FC236}">
                <a16:creationId xmlns:a16="http://schemas.microsoft.com/office/drawing/2014/main" id="{5544A31B-CBD9-1733-23D1-1C7F21A35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573679"/>
            <a:ext cx="1896893" cy="600159"/>
          </a:xfrm>
          <a:prstGeom prst="rect">
            <a:avLst/>
          </a:prstGeom>
        </p:spPr>
      </p:pic>
      <p:pic>
        <p:nvPicPr>
          <p:cNvPr id="5122" name="Picture 2" descr="Ai Predict Student Performance Education Process Stock Vector (Royalty  Free) 2300436329 | Shutterstock">
            <a:extLst>
              <a:ext uri="{FF2B5EF4-FFF2-40B4-BE49-F238E27FC236}">
                <a16:creationId xmlns:a16="http://schemas.microsoft.com/office/drawing/2014/main" id="{2BFF8243-E99A-D022-B537-BA785F67E1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542" r="16084" b="4674"/>
          <a:stretch/>
        </p:blipFill>
        <p:spPr bwMode="auto">
          <a:xfrm>
            <a:off x="245328" y="1153222"/>
            <a:ext cx="5688222" cy="569362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nector 3">
            <a:extLst>
              <a:ext uri="{FF2B5EF4-FFF2-40B4-BE49-F238E27FC236}">
                <a16:creationId xmlns:a16="http://schemas.microsoft.com/office/drawing/2014/main" id="{22E96EE9-86C4-B5FC-1949-2C53DB1747BC}"/>
              </a:ext>
            </a:extLst>
          </p:cNvPr>
          <p:cNvCxnSpPr>
            <a:cxnSpLocks/>
          </p:cNvCxnSpPr>
          <p:nvPr/>
        </p:nvCxnSpPr>
        <p:spPr>
          <a:xfrm>
            <a:off x="7078706" y="2627319"/>
            <a:ext cx="2562675" cy="0"/>
          </a:xfrm>
          <a:prstGeom prst="line">
            <a:avLst/>
          </a:prstGeom>
          <a:ln w="12700">
            <a:solidFill>
              <a:schemeClr val="accent2"/>
            </a:solidFill>
          </a:ln>
        </p:spPr>
      </p:cxnSp>
      <p:sp>
        <p:nvSpPr>
          <p:cNvPr id="8" name="AutoShape 4">
            <a:extLst>
              <a:ext uri="{FF2B5EF4-FFF2-40B4-BE49-F238E27FC236}">
                <a16:creationId xmlns:a16="http://schemas.microsoft.com/office/drawing/2014/main" id="{42E6D229-7418-C328-502C-C43BDF4445F7}"/>
              </a:ext>
            </a:extLst>
          </p:cNvPr>
          <p:cNvSpPr/>
          <p:nvPr/>
        </p:nvSpPr>
        <p:spPr>
          <a:xfrm>
            <a:off x="6466106" y="1906619"/>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dirty="0">
                <a:solidFill>
                  <a:schemeClr val="lt1"/>
                </a:solidFill>
                <a:latin typeface="Arial"/>
                <a:ea typeface="Arial"/>
              </a:rPr>
              <a:t>01</a:t>
            </a:r>
          </a:p>
        </p:txBody>
      </p:sp>
      <p:sp>
        <p:nvSpPr>
          <p:cNvPr id="9" name="AutoShape 5">
            <a:extLst>
              <a:ext uri="{FF2B5EF4-FFF2-40B4-BE49-F238E27FC236}">
                <a16:creationId xmlns:a16="http://schemas.microsoft.com/office/drawing/2014/main" id="{ECF7A5EB-6BE7-9D02-2127-2983B77486F7}"/>
              </a:ext>
            </a:extLst>
          </p:cNvPr>
          <p:cNvSpPr/>
          <p:nvPr/>
        </p:nvSpPr>
        <p:spPr>
          <a:xfrm>
            <a:off x="7193378" y="1979585"/>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Background and Motivation</a:t>
            </a:r>
            <a:endParaRPr lang="zh-CN" altLang="en-US" sz="2000" b="1" i="0" u="none" baseline="0" dirty="0">
              <a:solidFill>
                <a:srgbClr val="000000"/>
              </a:solidFill>
              <a:latin typeface="微软雅黑"/>
              <a:ea typeface="微软雅黑"/>
            </a:endParaRPr>
          </a:p>
        </p:txBody>
      </p:sp>
      <p:cxnSp>
        <p:nvCxnSpPr>
          <p:cNvPr id="10" name="Connector 6">
            <a:extLst>
              <a:ext uri="{FF2B5EF4-FFF2-40B4-BE49-F238E27FC236}">
                <a16:creationId xmlns:a16="http://schemas.microsoft.com/office/drawing/2014/main" id="{C887BB44-DA98-2AFE-0D8B-2680459FDBA1}"/>
              </a:ext>
            </a:extLst>
          </p:cNvPr>
          <p:cNvCxnSpPr>
            <a:cxnSpLocks/>
          </p:cNvCxnSpPr>
          <p:nvPr/>
        </p:nvCxnSpPr>
        <p:spPr>
          <a:xfrm>
            <a:off x="11250145" y="2627319"/>
            <a:ext cx="2562675" cy="0"/>
          </a:xfrm>
          <a:prstGeom prst="line">
            <a:avLst/>
          </a:prstGeom>
          <a:ln w="12700">
            <a:solidFill>
              <a:schemeClr val="accent2"/>
            </a:solidFill>
          </a:ln>
        </p:spPr>
      </p:cxnSp>
      <p:sp>
        <p:nvSpPr>
          <p:cNvPr id="11" name="AutoShape 7">
            <a:extLst>
              <a:ext uri="{FF2B5EF4-FFF2-40B4-BE49-F238E27FC236}">
                <a16:creationId xmlns:a16="http://schemas.microsoft.com/office/drawing/2014/main" id="{0AE9C552-7FA1-C5E9-C24C-13802D51A662}"/>
              </a:ext>
            </a:extLst>
          </p:cNvPr>
          <p:cNvSpPr/>
          <p:nvPr/>
        </p:nvSpPr>
        <p:spPr>
          <a:xfrm>
            <a:off x="10637545" y="1906619"/>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a:solidFill>
                  <a:schemeClr val="lt1"/>
                </a:solidFill>
                <a:latin typeface="Arial"/>
                <a:ea typeface="Arial"/>
              </a:rPr>
              <a:t>02</a:t>
            </a:r>
          </a:p>
        </p:txBody>
      </p:sp>
      <p:sp>
        <p:nvSpPr>
          <p:cNvPr id="12" name="AutoShape 8">
            <a:extLst>
              <a:ext uri="{FF2B5EF4-FFF2-40B4-BE49-F238E27FC236}">
                <a16:creationId xmlns:a16="http://schemas.microsoft.com/office/drawing/2014/main" id="{80AEB057-631F-D9C0-D74B-2F221021A298}"/>
              </a:ext>
            </a:extLst>
          </p:cNvPr>
          <p:cNvSpPr/>
          <p:nvPr/>
        </p:nvSpPr>
        <p:spPr>
          <a:xfrm>
            <a:off x="11364817" y="1979585"/>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zh-CN" altLang="en-US" sz="2000" b="1" i="0" u="none" baseline="0">
                <a:solidFill>
                  <a:srgbClr val="000000"/>
                </a:solidFill>
                <a:latin typeface="微软雅黑"/>
                <a:ea typeface="微软雅黑"/>
              </a:rPr>
              <a:t>Problem Statement</a:t>
            </a:r>
          </a:p>
        </p:txBody>
      </p:sp>
      <p:cxnSp>
        <p:nvCxnSpPr>
          <p:cNvPr id="13" name="Connector 9">
            <a:extLst>
              <a:ext uri="{FF2B5EF4-FFF2-40B4-BE49-F238E27FC236}">
                <a16:creationId xmlns:a16="http://schemas.microsoft.com/office/drawing/2014/main" id="{B5350101-8612-48C8-5FA2-8C6EB6AB0FE6}"/>
              </a:ext>
            </a:extLst>
          </p:cNvPr>
          <p:cNvCxnSpPr>
            <a:cxnSpLocks/>
          </p:cNvCxnSpPr>
          <p:nvPr/>
        </p:nvCxnSpPr>
        <p:spPr>
          <a:xfrm>
            <a:off x="7078706" y="3598364"/>
            <a:ext cx="2562675" cy="0"/>
          </a:xfrm>
          <a:prstGeom prst="line">
            <a:avLst/>
          </a:prstGeom>
          <a:ln w="12700">
            <a:solidFill>
              <a:schemeClr val="accent2"/>
            </a:solidFill>
          </a:ln>
        </p:spPr>
      </p:cxnSp>
      <p:sp>
        <p:nvSpPr>
          <p:cNvPr id="14" name="AutoShape 10">
            <a:extLst>
              <a:ext uri="{FF2B5EF4-FFF2-40B4-BE49-F238E27FC236}">
                <a16:creationId xmlns:a16="http://schemas.microsoft.com/office/drawing/2014/main" id="{55925D82-1125-92FE-3DDB-5C4F7F972AC0}"/>
              </a:ext>
            </a:extLst>
          </p:cNvPr>
          <p:cNvSpPr/>
          <p:nvPr/>
        </p:nvSpPr>
        <p:spPr>
          <a:xfrm>
            <a:off x="6466106" y="2877664"/>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a:solidFill>
                  <a:schemeClr val="lt1"/>
                </a:solidFill>
                <a:latin typeface="Arial"/>
                <a:ea typeface="Arial"/>
              </a:rPr>
              <a:t>03</a:t>
            </a:r>
          </a:p>
        </p:txBody>
      </p:sp>
      <p:sp>
        <p:nvSpPr>
          <p:cNvPr id="15" name="AutoShape 11">
            <a:extLst>
              <a:ext uri="{FF2B5EF4-FFF2-40B4-BE49-F238E27FC236}">
                <a16:creationId xmlns:a16="http://schemas.microsoft.com/office/drawing/2014/main" id="{A36D09C1-F43C-8094-2FF1-6C7B01156DCB}"/>
              </a:ext>
            </a:extLst>
          </p:cNvPr>
          <p:cNvSpPr/>
          <p:nvPr/>
        </p:nvSpPr>
        <p:spPr>
          <a:xfrm>
            <a:off x="7193378" y="2950630"/>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Problem Objectives</a:t>
            </a:r>
            <a:endParaRPr lang="zh-CN" altLang="en-US" sz="2000" b="1" i="0" u="none" baseline="0" dirty="0">
              <a:solidFill>
                <a:srgbClr val="000000"/>
              </a:solidFill>
              <a:latin typeface="微软雅黑"/>
              <a:ea typeface="微软雅黑"/>
            </a:endParaRPr>
          </a:p>
        </p:txBody>
      </p:sp>
      <p:cxnSp>
        <p:nvCxnSpPr>
          <p:cNvPr id="16" name="Connector 12">
            <a:extLst>
              <a:ext uri="{FF2B5EF4-FFF2-40B4-BE49-F238E27FC236}">
                <a16:creationId xmlns:a16="http://schemas.microsoft.com/office/drawing/2014/main" id="{A71B4FC5-014E-FA0B-6074-BB36D753260E}"/>
              </a:ext>
            </a:extLst>
          </p:cNvPr>
          <p:cNvCxnSpPr>
            <a:cxnSpLocks/>
          </p:cNvCxnSpPr>
          <p:nvPr/>
        </p:nvCxnSpPr>
        <p:spPr>
          <a:xfrm>
            <a:off x="11250145" y="3598364"/>
            <a:ext cx="2562675" cy="0"/>
          </a:xfrm>
          <a:prstGeom prst="line">
            <a:avLst/>
          </a:prstGeom>
          <a:ln w="12700">
            <a:solidFill>
              <a:schemeClr val="accent2"/>
            </a:solidFill>
          </a:ln>
        </p:spPr>
      </p:cxnSp>
      <p:sp>
        <p:nvSpPr>
          <p:cNvPr id="17" name="AutoShape 13">
            <a:extLst>
              <a:ext uri="{FF2B5EF4-FFF2-40B4-BE49-F238E27FC236}">
                <a16:creationId xmlns:a16="http://schemas.microsoft.com/office/drawing/2014/main" id="{0991A98A-40E0-451F-1CD4-05F300526A48}"/>
              </a:ext>
            </a:extLst>
          </p:cNvPr>
          <p:cNvSpPr/>
          <p:nvPr/>
        </p:nvSpPr>
        <p:spPr>
          <a:xfrm>
            <a:off x="10637545" y="2877664"/>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a:solidFill>
                  <a:schemeClr val="lt1"/>
                </a:solidFill>
                <a:latin typeface="Arial"/>
                <a:ea typeface="Arial"/>
              </a:rPr>
              <a:t>04</a:t>
            </a:r>
          </a:p>
        </p:txBody>
      </p:sp>
      <p:sp>
        <p:nvSpPr>
          <p:cNvPr id="18" name="AutoShape 14">
            <a:extLst>
              <a:ext uri="{FF2B5EF4-FFF2-40B4-BE49-F238E27FC236}">
                <a16:creationId xmlns:a16="http://schemas.microsoft.com/office/drawing/2014/main" id="{F9B24921-4052-B9FB-1F83-818A075D480F}"/>
              </a:ext>
            </a:extLst>
          </p:cNvPr>
          <p:cNvSpPr/>
          <p:nvPr/>
        </p:nvSpPr>
        <p:spPr>
          <a:xfrm>
            <a:off x="11364817" y="2950630"/>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Scope and Limitation</a:t>
            </a:r>
            <a:endParaRPr lang="zh-CN" altLang="en-US" sz="2000" b="1" i="0" u="none" baseline="0" dirty="0">
              <a:solidFill>
                <a:srgbClr val="000000"/>
              </a:solidFill>
              <a:latin typeface="微软雅黑"/>
              <a:ea typeface="微软雅黑"/>
            </a:endParaRPr>
          </a:p>
        </p:txBody>
      </p:sp>
      <p:cxnSp>
        <p:nvCxnSpPr>
          <p:cNvPr id="19" name="Connector 15">
            <a:extLst>
              <a:ext uri="{FF2B5EF4-FFF2-40B4-BE49-F238E27FC236}">
                <a16:creationId xmlns:a16="http://schemas.microsoft.com/office/drawing/2014/main" id="{D5DC9FA9-5E0E-5A30-8939-88CFE32C1AA5}"/>
              </a:ext>
            </a:extLst>
          </p:cNvPr>
          <p:cNvCxnSpPr>
            <a:cxnSpLocks/>
          </p:cNvCxnSpPr>
          <p:nvPr/>
        </p:nvCxnSpPr>
        <p:spPr>
          <a:xfrm>
            <a:off x="7078706" y="4617590"/>
            <a:ext cx="2562675" cy="0"/>
          </a:xfrm>
          <a:prstGeom prst="line">
            <a:avLst/>
          </a:prstGeom>
          <a:ln w="12700">
            <a:solidFill>
              <a:schemeClr val="accent2"/>
            </a:solidFill>
          </a:ln>
        </p:spPr>
      </p:cxnSp>
      <p:sp>
        <p:nvSpPr>
          <p:cNvPr id="20" name="AutoShape 16">
            <a:extLst>
              <a:ext uri="{FF2B5EF4-FFF2-40B4-BE49-F238E27FC236}">
                <a16:creationId xmlns:a16="http://schemas.microsoft.com/office/drawing/2014/main" id="{E7AB550D-D880-9788-09A9-4D81A592BAE8}"/>
              </a:ext>
            </a:extLst>
          </p:cNvPr>
          <p:cNvSpPr/>
          <p:nvPr/>
        </p:nvSpPr>
        <p:spPr>
          <a:xfrm>
            <a:off x="6466106" y="3896890"/>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a:solidFill>
                  <a:schemeClr val="lt1"/>
                </a:solidFill>
                <a:latin typeface="Arial"/>
                <a:ea typeface="Arial"/>
              </a:rPr>
              <a:t>05</a:t>
            </a:r>
          </a:p>
        </p:txBody>
      </p:sp>
      <p:sp>
        <p:nvSpPr>
          <p:cNvPr id="21" name="AutoShape 17">
            <a:extLst>
              <a:ext uri="{FF2B5EF4-FFF2-40B4-BE49-F238E27FC236}">
                <a16:creationId xmlns:a16="http://schemas.microsoft.com/office/drawing/2014/main" id="{9CD3E2DC-72FC-83B1-D8E2-A5132656E7CF}"/>
              </a:ext>
            </a:extLst>
          </p:cNvPr>
          <p:cNvSpPr/>
          <p:nvPr/>
        </p:nvSpPr>
        <p:spPr>
          <a:xfrm>
            <a:off x="7193378" y="3969856"/>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Data Collection and Processing</a:t>
            </a:r>
            <a:endParaRPr lang="zh-CN" altLang="en-US" sz="2000" b="1" i="0" u="none" baseline="0" dirty="0">
              <a:solidFill>
                <a:srgbClr val="000000"/>
              </a:solidFill>
              <a:latin typeface="微软雅黑"/>
              <a:ea typeface="微软雅黑"/>
            </a:endParaRPr>
          </a:p>
        </p:txBody>
      </p:sp>
      <p:cxnSp>
        <p:nvCxnSpPr>
          <p:cNvPr id="22" name="Connector 18">
            <a:extLst>
              <a:ext uri="{FF2B5EF4-FFF2-40B4-BE49-F238E27FC236}">
                <a16:creationId xmlns:a16="http://schemas.microsoft.com/office/drawing/2014/main" id="{07E0417F-8E02-CB25-2C7E-3480E578A92B}"/>
              </a:ext>
            </a:extLst>
          </p:cNvPr>
          <p:cNvCxnSpPr>
            <a:cxnSpLocks/>
          </p:cNvCxnSpPr>
          <p:nvPr/>
        </p:nvCxnSpPr>
        <p:spPr>
          <a:xfrm>
            <a:off x="11250145" y="4617590"/>
            <a:ext cx="2562675" cy="0"/>
          </a:xfrm>
          <a:prstGeom prst="line">
            <a:avLst/>
          </a:prstGeom>
          <a:ln w="12700">
            <a:solidFill>
              <a:schemeClr val="accent2"/>
            </a:solidFill>
          </a:ln>
        </p:spPr>
      </p:cxnSp>
      <p:sp>
        <p:nvSpPr>
          <p:cNvPr id="23" name="AutoShape 19">
            <a:extLst>
              <a:ext uri="{FF2B5EF4-FFF2-40B4-BE49-F238E27FC236}">
                <a16:creationId xmlns:a16="http://schemas.microsoft.com/office/drawing/2014/main" id="{E6825318-4D8D-60C2-8F9C-9934EED6B794}"/>
              </a:ext>
            </a:extLst>
          </p:cNvPr>
          <p:cNvSpPr/>
          <p:nvPr/>
        </p:nvSpPr>
        <p:spPr>
          <a:xfrm>
            <a:off x="10637545" y="3896890"/>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a:solidFill>
                  <a:schemeClr val="lt1"/>
                </a:solidFill>
                <a:latin typeface="Arial"/>
                <a:ea typeface="Arial"/>
              </a:rPr>
              <a:t>06</a:t>
            </a:r>
          </a:p>
        </p:txBody>
      </p:sp>
      <p:sp>
        <p:nvSpPr>
          <p:cNvPr id="24" name="AutoShape 20">
            <a:extLst>
              <a:ext uri="{FF2B5EF4-FFF2-40B4-BE49-F238E27FC236}">
                <a16:creationId xmlns:a16="http://schemas.microsoft.com/office/drawing/2014/main" id="{DC4B4CCB-4B33-C588-F420-6BFD7FFD095D}"/>
              </a:ext>
            </a:extLst>
          </p:cNvPr>
          <p:cNvSpPr/>
          <p:nvPr/>
        </p:nvSpPr>
        <p:spPr>
          <a:xfrm>
            <a:off x="11364816" y="3950883"/>
            <a:ext cx="3157095"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Model Implementation and evaluation</a:t>
            </a:r>
            <a:endParaRPr lang="zh-CN" altLang="en-US" sz="2000" b="1" i="0" u="none" baseline="0" dirty="0">
              <a:solidFill>
                <a:srgbClr val="000000"/>
              </a:solidFill>
              <a:latin typeface="微软雅黑"/>
              <a:ea typeface="微软雅黑"/>
            </a:endParaRPr>
          </a:p>
        </p:txBody>
      </p:sp>
      <p:cxnSp>
        <p:nvCxnSpPr>
          <p:cNvPr id="37" name="Connector 9">
            <a:extLst>
              <a:ext uri="{FF2B5EF4-FFF2-40B4-BE49-F238E27FC236}">
                <a16:creationId xmlns:a16="http://schemas.microsoft.com/office/drawing/2014/main" id="{5E88753C-9A3B-FA6A-D218-B5D214A27AFC}"/>
              </a:ext>
            </a:extLst>
          </p:cNvPr>
          <p:cNvCxnSpPr>
            <a:cxnSpLocks/>
          </p:cNvCxnSpPr>
          <p:nvPr/>
        </p:nvCxnSpPr>
        <p:spPr>
          <a:xfrm>
            <a:off x="7086143" y="5613023"/>
            <a:ext cx="2562675" cy="0"/>
          </a:xfrm>
          <a:prstGeom prst="line">
            <a:avLst/>
          </a:prstGeom>
          <a:ln w="12700">
            <a:solidFill>
              <a:schemeClr val="accent2"/>
            </a:solidFill>
          </a:ln>
        </p:spPr>
      </p:cxnSp>
      <p:sp>
        <p:nvSpPr>
          <p:cNvPr id="38" name="AutoShape 10">
            <a:extLst>
              <a:ext uri="{FF2B5EF4-FFF2-40B4-BE49-F238E27FC236}">
                <a16:creationId xmlns:a16="http://schemas.microsoft.com/office/drawing/2014/main" id="{7D0223CF-5BBA-0D89-91B8-17A44D62CE2A}"/>
              </a:ext>
            </a:extLst>
          </p:cNvPr>
          <p:cNvSpPr/>
          <p:nvPr/>
        </p:nvSpPr>
        <p:spPr>
          <a:xfrm>
            <a:off x="6473543" y="4892323"/>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dirty="0">
                <a:solidFill>
                  <a:schemeClr val="lt1"/>
                </a:solidFill>
                <a:latin typeface="Arial"/>
                <a:ea typeface="Arial"/>
              </a:rPr>
              <a:t>07</a:t>
            </a:r>
          </a:p>
        </p:txBody>
      </p:sp>
      <p:sp>
        <p:nvSpPr>
          <p:cNvPr id="39" name="AutoShape 11">
            <a:extLst>
              <a:ext uri="{FF2B5EF4-FFF2-40B4-BE49-F238E27FC236}">
                <a16:creationId xmlns:a16="http://schemas.microsoft.com/office/drawing/2014/main" id="{6D689D69-13E1-85E2-E6FF-95312CA4ACA9}"/>
              </a:ext>
            </a:extLst>
          </p:cNvPr>
          <p:cNvSpPr/>
          <p:nvPr/>
        </p:nvSpPr>
        <p:spPr>
          <a:xfrm>
            <a:off x="7200815" y="4965289"/>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Containerization with Docker</a:t>
            </a:r>
            <a:endParaRPr lang="zh-CN" altLang="en-US" sz="2000" b="1" i="0" u="none" baseline="0" dirty="0">
              <a:solidFill>
                <a:srgbClr val="000000"/>
              </a:solidFill>
              <a:latin typeface="微软雅黑"/>
              <a:ea typeface="微软雅黑"/>
            </a:endParaRPr>
          </a:p>
        </p:txBody>
      </p:sp>
      <p:cxnSp>
        <p:nvCxnSpPr>
          <p:cNvPr id="40" name="Connector 12">
            <a:extLst>
              <a:ext uri="{FF2B5EF4-FFF2-40B4-BE49-F238E27FC236}">
                <a16:creationId xmlns:a16="http://schemas.microsoft.com/office/drawing/2014/main" id="{50AAC15D-7004-7A85-94C1-1AAF50736156}"/>
              </a:ext>
            </a:extLst>
          </p:cNvPr>
          <p:cNvCxnSpPr>
            <a:cxnSpLocks/>
          </p:cNvCxnSpPr>
          <p:nvPr/>
        </p:nvCxnSpPr>
        <p:spPr>
          <a:xfrm>
            <a:off x="11257582" y="5613023"/>
            <a:ext cx="2562675" cy="0"/>
          </a:xfrm>
          <a:prstGeom prst="line">
            <a:avLst/>
          </a:prstGeom>
          <a:ln w="12700">
            <a:solidFill>
              <a:schemeClr val="accent2"/>
            </a:solidFill>
          </a:ln>
        </p:spPr>
      </p:cxnSp>
      <p:sp>
        <p:nvSpPr>
          <p:cNvPr id="41" name="AutoShape 13">
            <a:extLst>
              <a:ext uri="{FF2B5EF4-FFF2-40B4-BE49-F238E27FC236}">
                <a16:creationId xmlns:a16="http://schemas.microsoft.com/office/drawing/2014/main" id="{7FCC959F-6498-3738-F538-F336736E5CC2}"/>
              </a:ext>
            </a:extLst>
          </p:cNvPr>
          <p:cNvSpPr/>
          <p:nvPr/>
        </p:nvSpPr>
        <p:spPr>
          <a:xfrm>
            <a:off x="10644982" y="4892323"/>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dirty="0">
                <a:solidFill>
                  <a:schemeClr val="lt1"/>
                </a:solidFill>
                <a:latin typeface="Arial"/>
                <a:ea typeface="Arial"/>
              </a:rPr>
              <a:t>08</a:t>
            </a:r>
          </a:p>
        </p:txBody>
      </p:sp>
      <p:sp>
        <p:nvSpPr>
          <p:cNvPr id="42" name="AutoShape 14">
            <a:extLst>
              <a:ext uri="{FF2B5EF4-FFF2-40B4-BE49-F238E27FC236}">
                <a16:creationId xmlns:a16="http://schemas.microsoft.com/office/drawing/2014/main" id="{4D2B50D6-F49A-588D-F442-82FF291CE05F}"/>
              </a:ext>
            </a:extLst>
          </p:cNvPr>
          <p:cNvSpPr/>
          <p:nvPr/>
        </p:nvSpPr>
        <p:spPr>
          <a:xfrm>
            <a:off x="11372254" y="4965289"/>
            <a:ext cx="2676230"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Cloud Deployment in GCP</a:t>
            </a:r>
            <a:endParaRPr lang="zh-CN" altLang="en-US" sz="2000" b="1" i="0" u="none" baseline="0" dirty="0">
              <a:solidFill>
                <a:srgbClr val="000000"/>
              </a:solidFill>
              <a:latin typeface="微软雅黑"/>
              <a:ea typeface="微软雅黑"/>
            </a:endParaRPr>
          </a:p>
        </p:txBody>
      </p:sp>
      <p:cxnSp>
        <p:nvCxnSpPr>
          <p:cNvPr id="43" name="Connector 9">
            <a:extLst>
              <a:ext uri="{FF2B5EF4-FFF2-40B4-BE49-F238E27FC236}">
                <a16:creationId xmlns:a16="http://schemas.microsoft.com/office/drawing/2014/main" id="{39EC1ACF-3756-88F3-D65A-15B10B1CBE0A}"/>
              </a:ext>
            </a:extLst>
          </p:cNvPr>
          <p:cNvCxnSpPr>
            <a:cxnSpLocks/>
          </p:cNvCxnSpPr>
          <p:nvPr/>
        </p:nvCxnSpPr>
        <p:spPr>
          <a:xfrm>
            <a:off x="7086140" y="6616618"/>
            <a:ext cx="2562675" cy="0"/>
          </a:xfrm>
          <a:prstGeom prst="line">
            <a:avLst/>
          </a:prstGeom>
          <a:ln w="12700">
            <a:solidFill>
              <a:schemeClr val="accent2"/>
            </a:solidFill>
          </a:ln>
        </p:spPr>
      </p:cxnSp>
      <p:sp>
        <p:nvSpPr>
          <p:cNvPr id="44" name="AutoShape 10">
            <a:extLst>
              <a:ext uri="{FF2B5EF4-FFF2-40B4-BE49-F238E27FC236}">
                <a16:creationId xmlns:a16="http://schemas.microsoft.com/office/drawing/2014/main" id="{53A9BF0C-A3AC-1FC8-07EE-CEF228ABEBD1}"/>
              </a:ext>
            </a:extLst>
          </p:cNvPr>
          <p:cNvSpPr/>
          <p:nvPr/>
        </p:nvSpPr>
        <p:spPr>
          <a:xfrm>
            <a:off x="6473540" y="5895918"/>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b="0" i="0" u="none" baseline="0" dirty="0">
                <a:solidFill>
                  <a:schemeClr val="lt1"/>
                </a:solidFill>
                <a:latin typeface="Arial"/>
                <a:ea typeface="Arial"/>
              </a:rPr>
              <a:t>09</a:t>
            </a:r>
          </a:p>
        </p:txBody>
      </p:sp>
      <p:sp>
        <p:nvSpPr>
          <p:cNvPr id="45" name="AutoShape 11">
            <a:extLst>
              <a:ext uri="{FF2B5EF4-FFF2-40B4-BE49-F238E27FC236}">
                <a16:creationId xmlns:a16="http://schemas.microsoft.com/office/drawing/2014/main" id="{56F290EB-B00C-507D-4ED9-70C4AEB22CE4}"/>
              </a:ext>
            </a:extLst>
          </p:cNvPr>
          <p:cNvSpPr/>
          <p:nvPr/>
        </p:nvSpPr>
        <p:spPr>
          <a:xfrm>
            <a:off x="7200812" y="5968884"/>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Summary of EDA Findings</a:t>
            </a:r>
            <a:endParaRPr lang="zh-CN" altLang="en-US" sz="2000" b="1" i="0" u="none" baseline="0" dirty="0">
              <a:solidFill>
                <a:srgbClr val="000000"/>
              </a:solidFill>
              <a:latin typeface="微软雅黑"/>
              <a:ea typeface="微软雅黑"/>
            </a:endParaRPr>
          </a:p>
        </p:txBody>
      </p:sp>
      <p:cxnSp>
        <p:nvCxnSpPr>
          <p:cNvPr id="46" name="Connector 12">
            <a:extLst>
              <a:ext uri="{FF2B5EF4-FFF2-40B4-BE49-F238E27FC236}">
                <a16:creationId xmlns:a16="http://schemas.microsoft.com/office/drawing/2014/main" id="{D554BFB3-6C43-52AD-36A3-CDDB8430EF48}"/>
              </a:ext>
            </a:extLst>
          </p:cNvPr>
          <p:cNvCxnSpPr>
            <a:cxnSpLocks/>
          </p:cNvCxnSpPr>
          <p:nvPr/>
        </p:nvCxnSpPr>
        <p:spPr>
          <a:xfrm>
            <a:off x="11257579" y="6616618"/>
            <a:ext cx="2562675" cy="0"/>
          </a:xfrm>
          <a:prstGeom prst="line">
            <a:avLst/>
          </a:prstGeom>
          <a:ln w="12700">
            <a:solidFill>
              <a:schemeClr val="accent2"/>
            </a:solidFill>
          </a:ln>
        </p:spPr>
      </p:cxnSp>
      <p:sp>
        <p:nvSpPr>
          <p:cNvPr id="47" name="AutoShape 13">
            <a:extLst>
              <a:ext uri="{FF2B5EF4-FFF2-40B4-BE49-F238E27FC236}">
                <a16:creationId xmlns:a16="http://schemas.microsoft.com/office/drawing/2014/main" id="{9AD44A27-3168-8755-397C-95D7DB753E03}"/>
              </a:ext>
            </a:extLst>
          </p:cNvPr>
          <p:cNvSpPr/>
          <p:nvPr/>
        </p:nvSpPr>
        <p:spPr>
          <a:xfrm>
            <a:off x="10644979" y="5895918"/>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dirty="0">
                <a:solidFill>
                  <a:schemeClr val="lt1"/>
                </a:solidFill>
                <a:latin typeface="Arial"/>
                <a:ea typeface="Arial"/>
              </a:rPr>
              <a:t>10</a:t>
            </a:r>
            <a:endParaRPr lang="en-US" sz="2400" b="0" i="0" u="none" baseline="0" dirty="0">
              <a:solidFill>
                <a:schemeClr val="lt1"/>
              </a:solidFill>
              <a:latin typeface="Arial"/>
              <a:ea typeface="Arial"/>
            </a:endParaRPr>
          </a:p>
        </p:txBody>
      </p:sp>
      <p:sp>
        <p:nvSpPr>
          <p:cNvPr id="48" name="AutoShape 14">
            <a:extLst>
              <a:ext uri="{FF2B5EF4-FFF2-40B4-BE49-F238E27FC236}">
                <a16:creationId xmlns:a16="http://schemas.microsoft.com/office/drawing/2014/main" id="{67D25D26-6D1A-7905-5D07-E301A5D217D5}"/>
              </a:ext>
            </a:extLst>
          </p:cNvPr>
          <p:cNvSpPr/>
          <p:nvPr/>
        </p:nvSpPr>
        <p:spPr>
          <a:xfrm>
            <a:off x="11372251" y="5968884"/>
            <a:ext cx="2676233"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i="0" u="none" baseline="0" dirty="0">
                <a:solidFill>
                  <a:srgbClr val="000000"/>
                </a:solidFill>
                <a:latin typeface="微软雅黑"/>
                <a:ea typeface="微软雅黑"/>
              </a:rPr>
              <a:t>Result and Model </a:t>
            </a:r>
            <a:r>
              <a:rPr lang="en-GB" altLang="zh-CN" sz="2000" b="1" i="0" u="none" baseline="0" dirty="0" err="1">
                <a:solidFill>
                  <a:srgbClr val="000000"/>
                </a:solidFill>
                <a:latin typeface="微软雅黑"/>
                <a:ea typeface="微软雅黑"/>
              </a:rPr>
              <a:t>Comparision</a:t>
            </a:r>
            <a:endParaRPr lang="zh-CN" altLang="en-US" sz="2000" b="1" i="0" u="none" baseline="0" dirty="0">
              <a:solidFill>
                <a:srgbClr val="000000"/>
              </a:solidFill>
              <a:latin typeface="微软雅黑"/>
              <a:ea typeface="微软雅黑"/>
            </a:endParaRPr>
          </a:p>
        </p:txBody>
      </p:sp>
      <p:cxnSp>
        <p:nvCxnSpPr>
          <p:cNvPr id="49" name="Connector 9">
            <a:extLst>
              <a:ext uri="{FF2B5EF4-FFF2-40B4-BE49-F238E27FC236}">
                <a16:creationId xmlns:a16="http://schemas.microsoft.com/office/drawing/2014/main" id="{9F43439B-7D65-FDD0-EDD7-B07C5DE45BA3}"/>
              </a:ext>
            </a:extLst>
          </p:cNvPr>
          <p:cNvCxnSpPr>
            <a:cxnSpLocks/>
          </p:cNvCxnSpPr>
          <p:nvPr/>
        </p:nvCxnSpPr>
        <p:spPr>
          <a:xfrm>
            <a:off x="9149115" y="7575624"/>
            <a:ext cx="2562675" cy="0"/>
          </a:xfrm>
          <a:prstGeom prst="line">
            <a:avLst/>
          </a:prstGeom>
          <a:ln w="12700">
            <a:solidFill>
              <a:schemeClr val="accent2"/>
            </a:solidFill>
          </a:ln>
        </p:spPr>
      </p:cxnSp>
      <p:sp>
        <p:nvSpPr>
          <p:cNvPr id="50" name="AutoShape 10">
            <a:extLst>
              <a:ext uri="{FF2B5EF4-FFF2-40B4-BE49-F238E27FC236}">
                <a16:creationId xmlns:a16="http://schemas.microsoft.com/office/drawing/2014/main" id="{81648E43-3D2C-0EC5-3575-EF387F0830AD}"/>
              </a:ext>
            </a:extLst>
          </p:cNvPr>
          <p:cNvSpPr/>
          <p:nvPr/>
        </p:nvSpPr>
        <p:spPr>
          <a:xfrm>
            <a:off x="8536515" y="6854924"/>
            <a:ext cx="610161" cy="745210"/>
          </a:xfrm>
          <a:prstGeom prst="snip1Rect">
            <a:avLst/>
          </a:prstGeom>
          <a:gradFill>
            <a:gsLst>
              <a:gs pos="23000">
                <a:srgbClr val="E1AE6A"/>
              </a:gs>
              <a:gs pos="100000">
                <a:srgbClr val="C38F49"/>
              </a:gs>
            </a:gsLst>
            <a:lin ang="2700000"/>
          </a:gradFill>
          <a:ln>
            <a:noFill/>
          </a:ln>
          <a:effectLst>
            <a:outerShdw blurRad="381000" dist="190500" dir="5400000" algn="t" rotWithShape="0">
              <a:schemeClr val="accent1">
                <a:alpha val="20000"/>
                <a:lumMod val="75000"/>
              </a:schemeClr>
            </a:outerShdw>
          </a:effectLst>
        </p:spPr>
        <p:txBody>
          <a:bodyPr rot="0" vert="horz" wrap="square" lIns="91440" tIns="45720" rIns="91440" bIns="45720" anchor="ctr">
            <a:prstTxWarp prst="textNoShape">
              <a:avLst/>
            </a:prstTxWarp>
            <a:normAutofit/>
          </a:bodyPr>
          <a:lstStyle/>
          <a:p>
            <a:pPr marL="0" algn="ctr"/>
            <a:r>
              <a:rPr lang="en-US" sz="2400" dirty="0">
                <a:solidFill>
                  <a:schemeClr val="lt1"/>
                </a:solidFill>
                <a:latin typeface="Arial"/>
                <a:ea typeface="Arial"/>
              </a:rPr>
              <a:t>11</a:t>
            </a:r>
            <a:endParaRPr lang="en-US" sz="2400" b="0" i="0" u="none" baseline="0" dirty="0">
              <a:solidFill>
                <a:schemeClr val="lt1"/>
              </a:solidFill>
              <a:latin typeface="Arial"/>
              <a:ea typeface="Arial"/>
            </a:endParaRPr>
          </a:p>
        </p:txBody>
      </p:sp>
      <p:sp>
        <p:nvSpPr>
          <p:cNvPr id="51" name="AutoShape 11">
            <a:extLst>
              <a:ext uri="{FF2B5EF4-FFF2-40B4-BE49-F238E27FC236}">
                <a16:creationId xmlns:a16="http://schemas.microsoft.com/office/drawing/2014/main" id="{6C2B1C2E-2233-CD44-DA6A-AAB2E38936BA}"/>
              </a:ext>
            </a:extLst>
          </p:cNvPr>
          <p:cNvSpPr/>
          <p:nvPr/>
        </p:nvSpPr>
        <p:spPr>
          <a:xfrm>
            <a:off x="9263787" y="6927890"/>
            <a:ext cx="2318611" cy="710067"/>
          </a:xfrm>
          <a:prstGeom prst="rect">
            <a:avLst/>
          </a:prstGeom>
          <a:noFill/>
          <a:ln>
            <a:noFill/>
          </a:ln>
        </p:spPr>
        <p:txBody>
          <a:bodyPr vert="horz" wrap="square" lIns="90000" tIns="46800" rIns="90000" bIns="46800" anchor="ctr">
            <a:spAutoFit/>
          </a:bodyPr>
          <a:lstStyle/>
          <a:p>
            <a:pPr marL="0" algn="l">
              <a:lnSpc>
                <a:spcPct val="100000"/>
              </a:lnSpc>
            </a:pPr>
            <a:r>
              <a:rPr lang="en-GB" altLang="zh-CN" sz="2000" b="1" dirty="0">
                <a:solidFill>
                  <a:srgbClr val="000000"/>
                </a:solidFill>
                <a:latin typeface="微软雅黑"/>
                <a:ea typeface="微软雅黑"/>
              </a:rPr>
              <a:t>Conclusion and Future Direction</a:t>
            </a:r>
            <a:endParaRPr lang="zh-CN" altLang="en-US" sz="2000" b="1" i="0" u="none" baseline="0" dirty="0">
              <a:solidFill>
                <a:srgbClr val="000000"/>
              </a:solidFill>
              <a:latin typeface="微软雅黑"/>
              <a:ea typeface="微软雅黑"/>
            </a:endParaRPr>
          </a:p>
        </p:txBody>
      </p:sp>
    </p:spTree>
    <p:extLst>
      <p:ext uri="{BB962C8B-B14F-4D97-AF65-F5344CB8AC3E}">
        <p14:creationId xmlns:p14="http://schemas.microsoft.com/office/powerpoint/2010/main" val="132309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280190" y="573568"/>
            <a:ext cx="7065407"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Background and Motivation</a:t>
            </a:r>
            <a:endParaRPr lang="en-US" sz="4450" dirty="0"/>
          </a:p>
        </p:txBody>
      </p:sp>
      <p:sp>
        <p:nvSpPr>
          <p:cNvPr id="4" name="Shape 1"/>
          <p:cNvSpPr/>
          <p:nvPr/>
        </p:nvSpPr>
        <p:spPr>
          <a:xfrm>
            <a:off x="6280190" y="1474457"/>
            <a:ext cx="3664863" cy="4324178"/>
          </a:xfrm>
          <a:prstGeom prst="roundRect">
            <a:avLst>
              <a:gd name="adj" fmla="val 1425"/>
            </a:avLst>
          </a:prstGeom>
          <a:solidFill>
            <a:srgbClr val="E5DFD2"/>
          </a:solidFill>
          <a:ln/>
        </p:spPr>
        <p:txBody>
          <a:bodyPr/>
          <a:lstStyle/>
          <a:p>
            <a:endParaRPr lang="en-IN"/>
          </a:p>
        </p:txBody>
      </p:sp>
      <p:sp>
        <p:nvSpPr>
          <p:cNvPr id="5" name="Text 2"/>
          <p:cNvSpPr/>
          <p:nvPr/>
        </p:nvSpPr>
        <p:spPr>
          <a:xfrm>
            <a:off x="6507004" y="1701271"/>
            <a:ext cx="3211235" cy="1434222"/>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Importance of Academic Performance</a:t>
            </a:r>
            <a:endParaRPr lang="en-US" sz="2200" dirty="0"/>
          </a:p>
        </p:txBody>
      </p:sp>
      <p:sp>
        <p:nvSpPr>
          <p:cNvPr id="7" name="Shape 4"/>
          <p:cNvSpPr/>
          <p:nvPr/>
        </p:nvSpPr>
        <p:spPr>
          <a:xfrm>
            <a:off x="10171867" y="1496759"/>
            <a:ext cx="3664863" cy="4324178"/>
          </a:xfrm>
          <a:prstGeom prst="roundRect">
            <a:avLst>
              <a:gd name="adj" fmla="val 1425"/>
            </a:avLst>
          </a:prstGeom>
          <a:solidFill>
            <a:srgbClr val="E5DFD2"/>
          </a:solidFill>
          <a:ln/>
        </p:spPr>
        <p:txBody>
          <a:bodyPr/>
          <a:lstStyle/>
          <a:p>
            <a:endParaRPr lang="en-IN"/>
          </a:p>
        </p:txBody>
      </p:sp>
      <p:sp>
        <p:nvSpPr>
          <p:cNvPr id="8" name="Text 5"/>
          <p:cNvSpPr/>
          <p:nvPr/>
        </p:nvSpPr>
        <p:spPr>
          <a:xfrm>
            <a:off x="10398681" y="1723573"/>
            <a:ext cx="3211235" cy="1434222"/>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Need for Early Intervention</a:t>
            </a:r>
            <a:endParaRPr lang="en-US" sz="2200" dirty="0"/>
          </a:p>
        </p:txBody>
      </p:sp>
      <p:sp>
        <p:nvSpPr>
          <p:cNvPr id="10" name="Shape 7"/>
          <p:cNvSpPr/>
          <p:nvPr/>
        </p:nvSpPr>
        <p:spPr>
          <a:xfrm>
            <a:off x="6280190" y="5894853"/>
            <a:ext cx="7556421" cy="1306949"/>
          </a:xfrm>
          <a:prstGeom prst="roundRect">
            <a:avLst>
              <a:gd name="adj" fmla="val 2603"/>
            </a:avLst>
          </a:prstGeom>
          <a:solidFill>
            <a:srgbClr val="E5DFD2"/>
          </a:solidFill>
          <a:ln/>
        </p:spPr>
        <p:txBody>
          <a:bodyPr/>
          <a:lstStyle/>
          <a:p>
            <a:endParaRPr lang="en-IN"/>
          </a:p>
        </p:txBody>
      </p:sp>
      <p:sp>
        <p:nvSpPr>
          <p:cNvPr id="11" name="Text 8"/>
          <p:cNvSpPr/>
          <p:nvPr/>
        </p:nvSpPr>
        <p:spPr>
          <a:xfrm>
            <a:off x="6507004" y="6121667"/>
            <a:ext cx="3199328"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Role of Machine Learning</a:t>
            </a:r>
            <a:endParaRPr lang="en-US" sz="2200" dirty="0"/>
          </a:p>
        </p:txBody>
      </p:sp>
      <p:sp>
        <p:nvSpPr>
          <p:cNvPr id="12" name="Text 9"/>
          <p:cNvSpPr/>
          <p:nvPr/>
        </p:nvSpPr>
        <p:spPr>
          <a:xfrm>
            <a:off x="6507004" y="6612086"/>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Analyzes data to predict outcomes and improve educational strategies.</a:t>
            </a:r>
            <a:endParaRPr lang="en-US" sz="175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pic>
        <p:nvPicPr>
          <p:cNvPr id="4098" name="Picture 2" descr="Academic Performance Stock Illustrations – 1,524 Academic Performance Stock  Illustrations, Vectors &amp; Clipart - Dreamstime">
            <a:extLst>
              <a:ext uri="{FF2B5EF4-FFF2-40B4-BE49-F238E27FC236}">
                <a16:creationId xmlns:a16="http://schemas.microsoft.com/office/drawing/2014/main" id="{8372AA43-D8C2-96FE-6EAD-A2ADF5C40C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503" r="6003"/>
          <a:stretch/>
        </p:blipFill>
        <p:spPr bwMode="auto">
          <a:xfrm>
            <a:off x="211869" y="374563"/>
            <a:ext cx="5885126" cy="71079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42A2EB5-54EE-6C46-586E-6D2E020DF588}"/>
              </a:ext>
            </a:extLst>
          </p:cNvPr>
          <p:cNvSpPr txBox="1"/>
          <p:nvPr/>
        </p:nvSpPr>
        <p:spPr>
          <a:xfrm>
            <a:off x="10248940" y="2416902"/>
            <a:ext cx="3394430" cy="3139321"/>
          </a:xfrm>
          <a:prstGeom prst="rect">
            <a:avLst/>
          </a:prstGeom>
          <a:noFill/>
        </p:spPr>
        <p:txBody>
          <a:bodyPr wrap="square" rtlCol="0">
            <a:spAutoFit/>
          </a:bodyPr>
          <a:lstStyle/>
          <a:p>
            <a:pPr algn="just"/>
            <a:r>
              <a:rPr lang="zh-CN" altLang="en-US" i="0" u="none" baseline="0" dirty="0">
                <a:solidFill>
                  <a:srgbClr val="000000"/>
                </a:solidFill>
                <a:latin typeface="Lato" panose="020F0502020204030203" pitchFamily="34" charset="0"/>
                <a:ea typeface="微软雅黑"/>
                <a:cs typeface="Lato" panose="020F0502020204030203" pitchFamily="34" charset="0"/>
              </a:rPr>
              <a:t>Predicting student performance enables educators to identify at-risk students early and implement interventions. This proactive approach not only enhances individual learning experiences but also contributes to overall academic success within educational institutions.</a:t>
            </a:r>
          </a:p>
          <a:p>
            <a:pPr algn="just"/>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14" name="TextBox 13">
            <a:extLst>
              <a:ext uri="{FF2B5EF4-FFF2-40B4-BE49-F238E27FC236}">
                <a16:creationId xmlns:a16="http://schemas.microsoft.com/office/drawing/2014/main" id="{391F16E2-382C-CF90-D2D7-41C173A8F1E1}"/>
              </a:ext>
            </a:extLst>
          </p:cNvPr>
          <p:cNvSpPr txBox="1"/>
          <p:nvPr/>
        </p:nvSpPr>
        <p:spPr>
          <a:xfrm>
            <a:off x="6375754" y="2424339"/>
            <a:ext cx="3387089" cy="3416320"/>
          </a:xfrm>
          <a:prstGeom prst="rect">
            <a:avLst/>
          </a:prstGeom>
          <a:noFill/>
        </p:spPr>
        <p:txBody>
          <a:bodyPr wrap="square" rtlCol="0">
            <a:spAutoFit/>
          </a:bodyPr>
          <a:lstStyle/>
          <a:p>
            <a:pPr marL="0" algn="just"/>
            <a:r>
              <a:rPr lang="zh-CN" altLang="en-US" i="0" u="none" baseline="0" dirty="0">
                <a:solidFill>
                  <a:srgbClr val="000000"/>
                </a:solidFill>
                <a:latin typeface="Lato" panose="020F0502020204030203" pitchFamily="34" charset="0"/>
                <a:ea typeface="微软雅黑"/>
                <a:cs typeface="Lato" panose="020F0502020204030203" pitchFamily="34" charset="0"/>
              </a:rPr>
              <a:t>Student performance is a multifaceted topic influenced by various factors such as socioeconomic status, learning environment, and individual student characteristics. As education continues to evolve, understanding these dynamics through data can provide insights that are pivotal for improving educational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69425"/>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Problem Statement</a:t>
            </a:r>
            <a:endParaRPr lang="en-US" sz="4450" dirty="0"/>
          </a:p>
        </p:txBody>
      </p:sp>
      <p:sp>
        <p:nvSpPr>
          <p:cNvPr id="4" name="Shape 1"/>
          <p:cNvSpPr/>
          <p:nvPr/>
        </p:nvSpPr>
        <p:spPr>
          <a:xfrm>
            <a:off x="6280190" y="3118366"/>
            <a:ext cx="510302" cy="510302"/>
          </a:xfrm>
          <a:prstGeom prst="roundRect">
            <a:avLst>
              <a:gd name="adj" fmla="val 6667"/>
            </a:avLst>
          </a:prstGeom>
          <a:solidFill>
            <a:srgbClr val="E5DFD2"/>
          </a:solidFill>
          <a:ln/>
        </p:spPr>
        <p:txBody>
          <a:bodyPr/>
          <a:lstStyle/>
          <a:p>
            <a:endParaRPr lang="en-IN"/>
          </a:p>
        </p:txBody>
      </p:sp>
      <p:pic>
        <p:nvPicPr>
          <p:cNvPr id="5" name="Image 1" descr="preencoded.png"/>
          <p:cNvPicPr>
            <a:picLocks noChangeAspect="1"/>
          </p:cNvPicPr>
          <p:nvPr/>
        </p:nvPicPr>
        <p:blipFill>
          <a:blip r:embed="rId4"/>
          <a:stretch>
            <a:fillRect/>
          </a:stretch>
        </p:blipFill>
        <p:spPr>
          <a:xfrm>
            <a:off x="6365260" y="3160871"/>
            <a:ext cx="340162" cy="425291"/>
          </a:xfrm>
          <a:prstGeom prst="rect">
            <a:avLst/>
          </a:prstGeom>
        </p:spPr>
      </p:pic>
      <p:sp>
        <p:nvSpPr>
          <p:cNvPr id="6" name="Text 2"/>
          <p:cNvSpPr/>
          <p:nvPr/>
        </p:nvSpPr>
        <p:spPr>
          <a:xfrm>
            <a:off x="7017306" y="31962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Automated Prediction</a:t>
            </a:r>
            <a:endParaRPr lang="en-US" sz="2200" dirty="0"/>
          </a:p>
        </p:txBody>
      </p:sp>
      <p:sp>
        <p:nvSpPr>
          <p:cNvPr id="7" name="Text 3"/>
          <p:cNvSpPr/>
          <p:nvPr/>
        </p:nvSpPr>
        <p:spPr>
          <a:xfrm>
            <a:off x="7017306" y="3686651"/>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System predicts final student performance score from key factors.</a:t>
            </a:r>
            <a:endParaRPr lang="en-US" sz="1750" dirty="0"/>
          </a:p>
        </p:txBody>
      </p:sp>
      <p:sp>
        <p:nvSpPr>
          <p:cNvPr id="8" name="Shape 4"/>
          <p:cNvSpPr/>
          <p:nvPr/>
        </p:nvSpPr>
        <p:spPr>
          <a:xfrm>
            <a:off x="10200203" y="3118366"/>
            <a:ext cx="510302" cy="510302"/>
          </a:xfrm>
          <a:prstGeom prst="roundRect">
            <a:avLst>
              <a:gd name="adj" fmla="val 6667"/>
            </a:avLst>
          </a:prstGeom>
          <a:solidFill>
            <a:srgbClr val="E5DFD2"/>
          </a:solidFill>
          <a:ln/>
        </p:spPr>
        <p:txBody>
          <a:bodyPr/>
          <a:lstStyle/>
          <a:p>
            <a:endParaRPr lang="en-IN"/>
          </a:p>
        </p:txBody>
      </p:sp>
      <p:pic>
        <p:nvPicPr>
          <p:cNvPr id="9" name="Image 2" descr="preencoded.png"/>
          <p:cNvPicPr>
            <a:picLocks noChangeAspect="1"/>
          </p:cNvPicPr>
          <p:nvPr/>
        </p:nvPicPr>
        <p:blipFill>
          <a:blip r:embed="rId4"/>
          <a:stretch>
            <a:fillRect/>
          </a:stretch>
        </p:blipFill>
        <p:spPr>
          <a:xfrm>
            <a:off x="10285274" y="3160871"/>
            <a:ext cx="340162" cy="425291"/>
          </a:xfrm>
          <a:prstGeom prst="rect">
            <a:avLst/>
          </a:prstGeom>
        </p:spPr>
      </p:pic>
      <p:sp>
        <p:nvSpPr>
          <p:cNvPr id="10" name="Text 5"/>
          <p:cNvSpPr/>
          <p:nvPr/>
        </p:nvSpPr>
        <p:spPr>
          <a:xfrm>
            <a:off x="10937319" y="31962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Input Features</a:t>
            </a:r>
            <a:endParaRPr lang="en-US" sz="2200" dirty="0"/>
          </a:p>
        </p:txBody>
      </p:sp>
      <p:sp>
        <p:nvSpPr>
          <p:cNvPr id="11" name="Text 6"/>
          <p:cNvSpPr/>
          <p:nvPr/>
        </p:nvSpPr>
        <p:spPr>
          <a:xfrm>
            <a:off x="10937319" y="3686651"/>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Includes gender, section, parental education, lunch type, test prep, and marks.</a:t>
            </a:r>
            <a:endParaRPr lang="en-US" sz="1750" dirty="0"/>
          </a:p>
        </p:txBody>
      </p:sp>
      <p:sp>
        <p:nvSpPr>
          <p:cNvPr id="12" name="Shape 7"/>
          <p:cNvSpPr/>
          <p:nvPr/>
        </p:nvSpPr>
        <p:spPr>
          <a:xfrm>
            <a:off x="6280190" y="5228987"/>
            <a:ext cx="510302" cy="510302"/>
          </a:xfrm>
          <a:prstGeom prst="roundRect">
            <a:avLst>
              <a:gd name="adj" fmla="val 6667"/>
            </a:avLst>
          </a:prstGeom>
          <a:solidFill>
            <a:srgbClr val="E5DFD2"/>
          </a:solidFill>
          <a:ln/>
        </p:spPr>
        <p:txBody>
          <a:bodyPr/>
          <a:lstStyle/>
          <a:p>
            <a:endParaRPr lang="en-IN"/>
          </a:p>
        </p:txBody>
      </p:sp>
      <p:pic>
        <p:nvPicPr>
          <p:cNvPr id="13" name="Image 3" descr="preencoded.png"/>
          <p:cNvPicPr>
            <a:picLocks noChangeAspect="1"/>
          </p:cNvPicPr>
          <p:nvPr/>
        </p:nvPicPr>
        <p:blipFill>
          <a:blip r:embed="rId4"/>
          <a:stretch>
            <a:fillRect/>
          </a:stretch>
        </p:blipFill>
        <p:spPr>
          <a:xfrm>
            <a:off x="6365260" y="5271492"/>
            <a:ext cx="340162" cy="425291"/>
          </a:xfrm>
          <a:prstGeom prst="rect">
            <a:avLst/>
          </a:prstGeom>
        </p:spPr>
      </p:pic>
      <p:sp>
        <p:nvSpPr>
          <p:cNvPr id="14" name="Text 8"/>
          <p:cNvSpPr/>
          <p:nvPr/>
        </p:nvSpPr>
        <p:spPr>
          <a:xfrm>
            <a:off x="7017306" y="5306854"/>
            <a:ext cx="3494008"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Accessibility and Scalability</a:t>
            </a:r>
            <a:endParaRPr lang="en-US" sz="2200" dirty="0"/>
          </a:p>
        </p:txBody>
      </p:sp>
      <p:sp>
        <p:nvSpPr>
          <p:cNvPr id="15" name="Text 9"/>
          <p:cNvSpPr/>
          <p:nvPr/>
        </p:nvSpPr>
        <p:spPr>
          <a:xfrm>
            <a:off x="7017306" y="5797272"/>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Deployment must be robust, scalable, and publicly accessible.</a:t>
            </a:r>
            <a:endParaRPr lang="en-US" sz="1750" dirty="0"/>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46590"/>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Project Objectives</a:t>
            </a:r>
            <a:endParaRPr lang="en-US" sz="4450" dirty="0"/>
          </a:p>
        </p:txBody>
      </p:sp>
      <p:sp>
        <p:nvSpPr>
          <p:cNvPr id="3" name="Text 1"/>
          <p:cNvSpPr/>
          <p:nvPr/>
        </p:nvSpPr>
        <p:spPr>
          <a:xfrm>
            <a:off x="793790" y="3408998"/>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2400" dirty="0">
                <a:solidFill>
                  <a:srgbClr val="4A4A45"/>
                </a:solidFill>
                <a:latin typeface="Lato" pitchFamily="34" charset="0"/>
                <a:ea typeface="Lato" pitchFamily="34" charset="-122"/>
                <a:cs typeface="Lato" pitchFamily="34" charset="-120"/>
              </a:rPr>
              <a:t>Collect and preprocess student dataset.</a:t>
            </a:r>
            <a:endParaRPr lang="en-US" sz="2400" dirty="0"/>
          </a:p>
        </p:txBody>
      </p:sp>
      <p:sp>
        <p:nvSpPr>
          <p:cNvPr id="4" name="Text 2"/>
          <p:cNvSpPr/>
          <p:nvPr/>
        </p:nvSpPr>
        <p:spPr>
          <a:xfrm>
            <a:off x="793790" y="3918102"/>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2400" dirty="0">
                <a:solidFill>
                  <a:srgbClr val="4A4A45"/>
                </a:solidFill>
                <a:latin typeface="Lato" pitchFamily="34" charset="0"/>
                <a:ea typeface="Lato" pitchFamily="34" charset="-122"/>
                <a:cs typeface="Lato" pitchFamily="34" charset="-120"/>
              </a:rPr>
              <a:t>Perform exploratory data analysis (EDA).</a:t>
            </a:r>
            <a:endParaRPr lang="en-US" sz="2400" dirty="0"/>
          </a:p>
        </p:txBody>
      </p:sp>
      <p:sp>
        <p:nvSpPr>
          <p:cNvPr id="5" name="Text 3"/>
          <p:cNvSpPr/>
          <p:nvPr/>
        </p:nvSpPr>
        <p:spPr>
          <a:xfrm>
            <a:off x="793790" y="4382602"/>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2400" dirty="0">
                <a:solidFill>
                  <a:srgbClr val="4A4A45"/>
                </a:solidFill>
                <a:latin typeface="Lato" pitchFamily="34" charset="0"/>
                <a:ea typeface="Lato" pitchFamily="34" charset="-122"/>
                <a:cs typeface="Lato" pitchFamily="34" charset="-120"/>
              </a:rPr>
              <a:t>Train Linear Regression and Decision Tree models.</a:t>
            </a:r>
            <a:endParaRPr lang="en-US" sz="2400" dirty="0"/>
          </a:p>
        </p:txBody>
      </p:sp>
      <p:sp>
        <p:nvSpPr>
          <p:cNvPr id="6" name="Text 4"/>
          <p:cNvSpPr/>
          <p:nvPr/>
        </p:nvSpPr>
        <p:spPr>
          <a:xfrm>
            <a:off x="793790" y="4813646"/>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sz="2400" dirty="0">
                <a:solidFill>
                  <a:srgbClr val="4A4A45"/>
                </a:solidFill>
                <a:latin typeface="Lato" pitchFamily="34" charset="0"/>
                <a:ea typeface="Lato" pitchFamily="34" charset="-122"/>
                <a:cs typeface="Lato" pitchFamily="34" charset="-120"/>
              </a:rPr>
              <a:t>Evaluate models using MAE, MSE, RMSE, and R².</a:t>
            </a:r>
            <a:endParaRPr lang="en-US" sz="2400" dirty="0"/>
          </a:p>
        </p:txBody>
      </p:sp>
      <p:sp>
        <p:nvSpPr>
          <p:cNvPr id="7" name="Text 5"/>
          <p:cNvSpPr/>
          <p:nvPr/>
        </p:nvSpPr>
        <p:spPr>
          <a:xfrm>
            <a:off x="793790" y="5266998"/>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5"/>
            </a:pPr>
            <a:r>
              <a:rPr lang="en-US" sz="2400" dirty="0">
                <a:solidFill>
                  <a:srgbClr val="4A4A45"/>
                </a:solidFill>
                <a:latin typeface="Lato" pitchFamily="34" charset="0"/>
                <a:ea typeface="Lato" pitchFamily="34" charset="-122"/>
                <a:cs typeface="Lato" pitchFamily="34" charset="-120"/>
              </a:rPr>
              <a:t>Containerize app with Docker.</a:t>
            </a:r>
            <a:endParaRPr lang="en-US" sz="2400" dirty="0"/>
          </a:p>
        </p:txBody>
      </p:sp>
      <p:sp>
        <p:nvSpPr>
          <p:cNvPr id="8" name="Text 6"/>
          <p:cNvSpPr/>
          <p:nvPr/>
        </p:nvSpPr>
        <p:spPr>
          <a:xfrm>
            <a:off x="793790" y="5720348"/>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6"/>
            </a:pPr>
            <a:r>
              <a:rPr lang="en-US" sz="2400" dirty="0">
                <a:solidFill>
                  <a:srgbClr val="4A4A45"/>
                </a:solidFill>
                <a:latin typeface="Lato" pitchFamily="34" charset="0"/>
                <a:ea typeface="Lato" pitchFamily="34" charset="-122"/>
                <a:cs typeface="Lato" pitchFamily="34" charset="-120"/>
              </a:rPr>
              <a:t>Deploy on Google Cloud Platform.</a:t>
            </a:r>
            <a:endParaRPr lang="en-US" sz="24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pic>
        <p:nvPicPr>
          <p:cNvPr id="11" name="Picture 10">
            <a:extLst>
              <a:ext uri="{FF2B5EF4-FFF2-40B4-BE49-F238E27FC236}">
                <a16:creationId xmlns:a16="http://schemas.microsoft.com/office/drawing/2014/main" id="{08E6BF02-1923-3FED-E338-768785B979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7284" y="0"/>
            <a:ext cx="2766223"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080855"/>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Scope and Limitations</a:t>
            </a:r>
            <a:endParaRPr lang="en-US" sz="4450" dirty="0"/>
          </a:p>
        </p:txBody>
      </p:sp>
      <p:sp>
        <p:nvSpPr>
          <p:cNvPr id="3" name="Text 1"/>
          <p:cNvSpPr/>
          <p:nvPr/>
        </p:nvSpPr>
        <p:spPr>
          <a:xfrm>
            <a:off x="793790" y="335661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Scope</a:t>
            </a:r>
            <a:endParaRPr lang="en-US" sz="2200" dirty="0"/>
          </a:p>
        </p:txBody>
      </p:sp>
      <p:sp>
        <p:nvSpPr>
          <p:cNvPr id="4" name="Text 2"/>
          <p:cNvSpPr/>
          <p:nvPr/>
        </p:nvSpPr>
        <p:spPr>
          <a:xfrm>
            <a:off x="793790"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Predict continuous performance score.</a:t>
            </a:r>
            <a:endParaRPr lang="en-US" sz="1750" dirty="0"/>
          </a:p>
        </p:txBody>
      </p:sp>
      <p:sp>
        <p:nvSpPr>
          <p:cNvPr id="5" name="Text 3"/>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Use Python, Linear Regression, Decision Tree.</a:t>
            </a:r>
            <a:endParaRPr lang="en-US" sz="1750" dirty="0"/>
          </a:p>
        </p:txBody>
      </p:sp>
      <p:sp>
        <p:nvSpPr>
          <p:cNvPr id="6" name="Text 4"/>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Deploy with Docker and GCP services.</a:t>
            </a:r>
            <a:endParaRPr lang="en-US" sz="1750" dirty="0"/>
          </a:p>
        </p:txBody>
      </p:sp>
      <p:sp>
        <p:nvSpPr>
          <p:cNvPr id="7" name="Text 5"/>
          <p:cNvSpPr/>
          <p:nvPr/>
        </p:nvSpPr>
        <p:spPr>
          <a:xfrm>
            <a:off x="7599521" y="335661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Limitations</a:t>
            </a:r>
            <a:endParaRPr lang="en-US" sz="2200" dirty="0"/>
          </a:p>
        </p:txBody>
      </p:sp>
      <p:sp>
        <p:nvSpPr>
          <p:cNvPr id="8" name="Text 6"/>
          <p:cNvSpPr/>
          <p:nvPr/>
        </p:nvSpPr>
        <p:spPr>
          <a:xfrm>
            <a:off x="7599521"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Depends on dataset quality and representativeness.</a:t>
            </a:r>
            <a:endParaRPr lang="en-US" sz="1750" dirty="0"/>
          </a:p>
        </p:txBody>
      </p:sp>
      <p:sp>
        <p:nvSpPr>
          <p:cNvPr id="9" name="Text 7"/>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Excludes factors like motivation and attendance.</a:t>
            </a:r>
            <a:endParaRPr lang="en-US" sz="1750" dirty="0"/>
          </a:p>
        </p:txBody>
      </p:sp>
      <p:sp>
        <p:nvSpPr>
          <p:cNvPr id="10" name="Text 8"/>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No intervention strategies implemented.</a:t>
            </a:r>
            <a:endParaRPr lang="en-US" sz="1750" dirty="0"/>
          </a:p>
        </p:txBody>
      </p:sp>
      <p:sp>
        <p:nvSpPr>
          <p:cNvPr id="11" name="Text 9"/>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Limited UI; focuses on prediction endpoint.</a:t>
            </a:r>
            <a:endParaRPr lang="en-US" sz="1750" dirty="0"/>
          </a:p>
        </p:txBody>
      </p:sp>
      <p:sp>
        <p:nvSpPr>
          <p:cNvPr id="12" name="Text 10"/>
          <p:cNvSpPr/>
          <p:nvPr/>
        </p:nvSpPr>
        <p:spPr>
          <a:xfrm>
            <a:off x="7599521" y="57065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Ethical concerns briefly addressed.</a:t>
            </a:r>
            <a:endParaRPr lang="en-US" sz="1750"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1714976"/>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Data Collection and Preprocessing</a:t>
            </a:r>
            <a:endParaRPr lang="en-US" sz="4450" dirty="0"/>
          </a:p>
        </p:txBody>
      </p:sp>
      <p:sp>
        <p:nvSpPr>
          <p:cNvPr id="4" name="Shape 1"/>
          <p:cNvSpPr/>
          <p:nvPr/>
        </p:nvSpPr>
        <p:spPr>
          <a:xfrm>
            <a:off x="793790" y="3472696"/>
            <a:ext cx="510302" cy="510302"/>
          </a:xfrm>
          <a:prstGeom prst="roundRect">
            <a:avLst>
              <a:gd name="adj" fmla="val 6667"/>
            </a:avLst>
          </a:prstGeom>
          <a:solidFill>
            <a:srgbClr val="E5DFD2"/>
          </a:solidFill>
          <a:ln/>
        </p:spPr>
        <p:txBody>
          <a:bodyPr/>
          <a:lstStyle/>
          <a:p>
            <a:endParaRPr lang="en-IN"/>
          </a:p>
        </p:txBody>
      </p:sp>
      <p:pic>
        <p:nvPicPr>
          <p:cNvPr id="5" name="Image 1" descr="preencoded.png"/>
          <p:cNvPicPr>
            <a:picLocks noChangeAspect="1"/>
          </p:cNvPicPr>
          <p:nvPr/>
        </p:nvPicPr>
        <p:blipFill>
          <a:blip r:embed="rId3"/>
          <a:stretch>
            <a:fillRect/>
          </a:stretch>
        </p:blipFill>
        <p:spPr>
          <a:xfrm>
            <a:off x="878860" y="3515201"/>
            <a:ext cx="340162" cy="425291"/>
          </a:xfrm>
          <a:prstGeom prst="rect">
            <a:avLst/>
          </a:prstGeom>
        </p:spPr>
      </p:pic>
      <p:sp>
        <p:nvSpPr>
          <p:cNvPr id="6" name="Text 2"/>
          <p:cNvSpPr/>
          <p:nvPr/>
        </p:nvSpPr>
        <p:spPr>
          <a:xfrm>
            <a:off x="1530906" y="355056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Dataset Features</a:t>
            </a:r>
            <a:endParaRPr lang="en-US" sz="2200" dirty="0"/>
          </a:p>
        </p:txBody>
      </p:sp>
      <p:sp>
        <p:nvSpPr>
          <p:cNvPr id="7" name="Text 3"/>
          <p:cNvSpPr/>
          <p:nvPr/>
        </p:nvSpPr>
        <p:spPr>
          <a:xfrm>
            <a:off x="1530906" y="4040981"/>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Includes demographics, socio-economic, and academic inputs.</a:t>
            </a:r>
            <a:endParaRPr lang="en-US" sz="1750" dirty="0"/>
          </a:p>
        </p:txBody>
      </p:sp>
      <p:sp>
        <p:nvSpPr>
          <p:cNvPr id="8" name="Shape 4"/>
          <p:cNvSpPr/>
          <p:nvPr/>
        </p:nvSpPr>
        <p:spPr>
          <a:xfrm>
            <a:off x="4713803" y="3472696"/>
            <a:ext cx="510302" cy="510302"/>
          </a:xfrm>
          <a:prstGeom prst="roundRect">
            <a:avLst>
              <a:gd name="adj" fmla="val 6667"/>
            </a:avLst>
          </a:prstGeom>
          <a:solidFill>
            <a:srgbClr val="E5DFD2"/>
          </a:solidFill>
          <a:ln/>
        </p:spPr>
        <p:txBody>
          <a:bodyPr/>
          <a:lstStyle/>
          <a:p>
            <a:endParaRPr lang="en-IN"/>
          </a:p>
        </p:txBody>
      </p:sp>
      <p:pic>
        <p:nvPicPr>
          <p:cNvPr id="9" name="Image 2" descr="preencoded.png"/>
          <p:cNvPicPr>
            <a:picLocks noChangeAspect="1"/>
          </p:cNvPicPr>
          <p:nvPr/>
        </p:nvPicPr>
        <p:blipFill>
          <a:blip r:embed="rId3"/>
          <a:stretch>
            <a:fillRect/>
          </a:stretch>
        </p:blipFill>
        <p:spPr>
          <a:xfrm>
            <a:off x="4798874" y="3515201"/>
            <a:ext cx="340162" cy="425291"/>
          </a:xfrm>
          <a:prstGeom prst="rect">
            <a:avLst/>
          </a:prstGeom>
        </p:spPr>
      </p:pic>
      <p:sp>
        <p:nvSpPr>
          <p:cNvPr id="10" name="Text 5"/>
          <p:cNvSpPr/>
          <p:nvPr/>
        </p:nvSpPr>
        <p:spPr>
          <a:xfrm>
            <a:off x="5450919" y="355056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Preprocessing Steps</a:t>
            </a:r>
            <a:endParaRPr lang="en-US" sz="2200" dirty="0"/>
          </a:p>
        </p:txBody>
      </p:sp>
      <p:sp>
        <p:nvSpPr>
          <p:cNvPr id="11" name="Text 6"/>
          <p:cNvSpPr/>
          <p:nvPr/>
        </p:nvSpPr>
        <p:spPr>
          <a:xfrm>
            <a:off x="5450919" y="4040981"/>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Data cleaning, handling missing values, encoding categorical data.</a:t>
            </a:r>
            <a:endParaRPr lang="en-US" sz="1750" dirty="0"/>
          </a:p>
        </p:txBody>
      </p:sp>
      <p:sp>
        <p:nvSpPr>
          <p:cNvPr id="12" name="Shape 7"/>
          <p:cNvSpPr/>
          <p:nvPr/>
        </p:nvSpPr>
        <p:spPr>
          <a:xfrm>
            <a:off x="793790" y="5583317"/>
            <a:ext cx="510302" cy="510302"/>
          </a:xfrm>
          <a:prstGeom prst="roundRect">
            <a:avLst>
              <a:gd name="adj" fmla="val 6667"/>
            </a:avLst>
          </a:prstGeom>
          <a:solidFill>
            <a:srgbClr val="E5DFD2"/>
          </a:solidFill>
          <a:ln/>
        </p:spPr>
        <p:txBody>
          <a:bodyPr/>
          <a:lstStyle/>
          <a:p>
            <a:endParaRPr lang="en-IN"/>
          </a:p>
        </p:txBody>
      </p:sp>
      <p:pic>
        <p:nvPicPr>
          <p:cNvPr id="13" name="Image 3" descr="preencoded.png"/>
          <p:cNvPicPr>
            <a:picLocks noChangeAspect="1"/>
          </p:cNvPicPr>
          <p:nvPr/>
        </p:nvPicPr>
        <p:blipFill>
          <a:blip r:embed="rId3"/>
          <a:stretch>
            <a:fillRect/>
          </a:stretch>
        </p:blipFill>
        <p:spPr>
          <a:xfrm>
            <a:off x="878860" y="5625822"/>
            <a:ext cx="340162" cy="425291"/>
          </a:xfrm>
          <a:prstGeom prst="rect">
            <a:avLst/>
          </a:prstGeom>
        </p:spPr>
      </p:pic>
      <p:sp>
        <p:nvSpPr>
          <p:cNvPr id="14" name="Text 8"/>
          <p:cNvSpPr/>
          <p:nvPr/>
        </p:nvSpPr>
        <p:spPr>
          <a:xfrm>
            <a:off x="1530906" y="5661184"/>
            <a:ext cx="3301722"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Exploratory Data Analysis</a:t>
            </a:r>
            <a:endParaRPr lang="en-US" sz="2200" dirty="0"/>
          </a:p>
        </p:txBody>
      </p:sp>
      <p:sp>
        <p:nvSpPr>
          <p:cNvPr id="15" name="Text 9"/>
          <p:cNvSpPr/>
          <p:nvPr/>
        </p:nvSpPr>
        <p:spPr>
          <a:xfrm>
            <a:off x="1530906" y="6151602"/>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Identified relationships and patterns among variables.</a:t>
            </a:r>
            <a:endParaRPr lang="en-US" sz="1750" dirty="0"/>
          </a:p>
        </p:txBody>
      </p:sp>
      <p:graphicFrame>
        <p:nvGraphicFramePr>
          <p:cNvPr id="16" name="Table 15">
            <a:extLst>
              <a:ext uri="{FF2B5EF4-FFF2-40B4-BE49-F238E27FC236}">
                <a16:creationId xmlns:a16="http://schemas.microsoft.com/office/drawing/2014/main" id="{FECD71E5-DFF9-3708-7C94-C1D9304B1905}"/>
              </a:ext>
            </a:extLst>
          </p:cNvPr>
          <p:cNvGraphicFramePr>
            <a:graphicFrameLocks noGrp="1"/>
          </p:cNvGraphicFramePr>
          <p:nvPr>
            <p:extLst>
              <p:ext uri="{D42A27DB-BD31-4B8C-83A1-F6EECF244321}">
                <p14:modId xmlns:p14="http://schemas.microsoft.com/office/powerpoint/2010/main" val="30006659"/>
              </p:ext>
            </p:extLst>
          </p:nvPr>
        </p:nvGraphicFramePr>
        <p:xfrm>
          <a:off x="8144056" y="1644735"/>
          <a:ext cx="6140652" cy="4914373"/>
        </p:xfrm>
        <a:graphic>
          <a:graphicData uri="http://schemas.openxmlformats.org/drawingml/2006/table">
            <a:tbl>
              <a:tblPr firstRow="1" firstCol="1" bandRow="1">
                <a:tableStyleId>{37CE84F3-28C3-443E-9E96-99CF82512B78}</a:tableStyleId>
              </a:tblPr>
              <a:tblGrid>
                <a:gridCol w="1535163">
                  <a:extLst>
                    <a:ext uri="{9D8B030D-6E8A-4147-A177-3AD203B41FA5}">
                      <a16:colId xmlns:a16="http://schemas.microsoft.com/office/drawing/2014/main" val="355226065"/>
                    </a:ext>
                  </a:extLst>
                </a:gridCol>
                <a:gridCol w="1535163">
                  <a:extLst>
                    <a:ext uri="{9D8B030D-6E8A-4147-A177-3AD203B41FA5}">
                      <a16:colId xmlns:a16="http://schemas.microsoft.com/office/drawing/2014/main" val="3624846096"/>
                    </a:ext>
                  </a:extLst>
                </a:gridCol>
                <a:gridCol w="1535163">
                  <a:extLst>
                    <a:ext uri="{9D8B030D-6E8A-4147-A177-3AD203B41FA5}">
                      <a16:colId xmlns:a16="http://schemas.microsoft.com/office/drawing/2014/main" val="2695478666"/>
                    </a:ext>
                  </a:extLst>
                </a:gridCol>
                <a:gridCol w="1535163">
                  <a:extLst>
                    <a:ext uri="{9D8B030D-6E8A-4147-A177-3AD203B41FA5}">
                      <a16:colId xmlns:a16="http://schemas.microsoft.com/office/drawing/2014/main" val="357321458"/>
                    </a:ext>
                  </a:extLst>
                </a:gridCol>
              </a:tblGrid>
              <a:tr h="307707">
                <a:tc>
                  <a:txBody>
                    <a:bodyPr/>
                    <a:lstStyle/>
                    <a:p>
                      <a:pPr algn="just">
                        <a:lnSpc>
                          <a:spcPct val="115000"/>
                        </a:lnSpc>
                        <a:spcAft>
                          <a:spcPts val="800"/>
                        </a:spcAft>
                        <a:buNone/>
                      </a:pPr>
                      <a:r>
                        <a:rPr lang="en-IN" sz="1200" kern="100">
                          <a:effectLst/>
                        </a:rPr>
                        <a:t>Feature Name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Description</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Data Type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Example Values</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150324698"/>
                  </a:ext>
                </a:extLst>
              </a:tr>
              <a:tr h="307707">
                <a:tc>
                  <a:txBody>
                    <a:bodyPr/>
                    <a:lstStyle/>
                    <a:p>
                      <a:pPr algn="just">
                        <a:lnSpc>
                          <a:spcPct val="115000"/>
                        </a:lnSpc>
                        <a:spcAft>
                          <a:spcPts val="800"/>
                        </a:spcAft>
                        <a:buNone/>
                      </a:pPr>
                      <a:r>
                        <a:rPr lang="en-IN" sz="1200" kern="100">
                          <a:effectLst/>
                        </a:rPr>
                        <a:t>gender</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Student's gender</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Categorical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'Male', 'Female'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14597366"/>
                  </a:ext>
                </a:extLst>
              </a:tr>
              <a:tr h="448147">
                <a:tc>
                  <a:txBody>
                    <a:bodyPr/>
                    <a:lstStyle/>
                    <a:p>
                      <a:pPr algn="just">
                        <a:lnSpc>
                          <a:spcPct val="115000"/>
                        </a:lnSpc>
                        <a:spcAft>
                          <a:spcPts val="800"/>
                        </a:spcAft>
                        <a:buNone/>
                      </a:pPr>
                      <a:r>
                        <a:rPr lang="en-IN" sz="1200" kern="100">
                          <a:effectLst/>
                        </a:rPr>
                        <a:t>section</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Class section or group</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Categorical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'A', 'B', 'C'</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730305585"/>
                  </a:ext>
                </a:extLst>
              </a:tr>
              <a:tr h="1138180">
                <a:tc>
                  <a:txBody>
                    <a:bodyPr/>
                    <a:lstStyle/>
                    <a:p>
                      <a:pPr algn="just">
                        <a:lnSpc>
                          <a:spcPct val="115000"/>
                        </a:lnSpc>
                        <a:spcAft>
                          <a:spcPts val="800"/>
                        </a:spcAft>
                        <a:buNone/>
                      </a:pPr>
                      <a:r>
                        <a:rPr lang="en-IN" sz="1200" kern="100">
                          <a:effectLst/>
                        </a:rPr>
                        <a:t>parental_education</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Highest education level of parent(s)</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Categorical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'High School', 'Some College', 'Bachelor's Degree', 'Master's Degree', 'Associate's Degree'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537450540"/>
                  </a:ext>
                </a:extLst>
              </a:tr>
              <a:tr h="678158">
                <a:tc>
                  <a:txBody>
                    <a:bodyPr/>
                    <a:lstStyle/>
                    <a:p>
                      <a:pPr algn="just">
                        <a:lnSpc>
                          <a:spcPct val="115000"/>
                        </a:lnSpc>
                        <a:spcAft>
                          <a:spcPts val="800"/>
                        </a:spcAft>
                        <a:buNone/>
                      </a:pPr>
                      <a:r>
                        <a:rPr lang="en-IN" sz="1200" kern="100">
                          <a:effectLst/>
                        </a:rPr>
                        <a:t>lunch_type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Type of lunch program (proxy for SES)</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Categorical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'Standard', 'Free/Reduced'</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029618"/>
                  </a:ext>
                </a:extLst>
              </a:tr>
              <a:tr h="678158">
                <a:tc>
                  <a:txBody>
                    <a:bodyPr/>
                    <a:lstStyle/>
                    <a:p>
                      <a:pPr algn="just">
                        <a:lnSpc>
                          <a:spcPct val="115000"/>
                        </a:lnSpc>
                        <a:spcAft>
                          <a:spcPts val="800"/>
                        </a:spcAft>
                        <a:buNone/>
                      </a:pPr>
                      <a:r>
                        <a:rPr lang="en-IN" sz="1200" kern="100">
                          <a:effectLst/>
                        </a:rPr>
                        <a:t>test_preparation_course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Whether the student completed a prep course</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dirty="0">
                          <a:effectLst/>
                        </a:rPr>
                        <a:t>Categorical</a:t>
                      </a:r>
                      <a:endParaRPr lang="en-IN"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'None', 'Completed'</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08683675"/>
                  </a:ext>
                </a:extLst>
              </a:tr>
              <a:tr h="678158">
                <a:tc>
                  <a:txBody>
                    <a:bodyPr/>
                    <a:lstStyle/>
                    <a:p>
                      <a:pPr algn="just">
                        <a:lnSpc>
                          <a:spcPct val="115000"/>
                        </a:lnSpc>
                        <a:spcAft>
                          <a:spcPts val="800"/>
                        </a:spcAft>
                        <a:buNone/>
                      </a:pPr>
                      <a:r>
                        <a:rPr lang="en-IN" sz="1200" kern="100">
                          <a:effectLst/>
                        </a:rPr>
                        <a:t>theory_marks</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Marks obtained in theory component (e.g., 0-100)</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Numerical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75, 88, 52</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562236388"/>
                  </a:ext>
                </a:extLst>
              </a:tr>
              <a:tr h="678158">
                <a:tc>
                  <a:txBody>
                    <a:bodyPr/>
                    <a:lstStyle/>
                    <a:p>
                      <a:pPr algn="just">
                        <a:lnSpc>
                          <a:spcPct val="115000"/>
                        </a:lnSpc>
                        <a:spcAft>
                          <a:spcPts val="800"/>
                        </a:spcAft>
                        <a:buNone/>
                      </a:pPr>
                      <a:r>
                        <a:rPr lang="en-IN" sz="1200" kern="100">
                          <a:effectLst/>
                        </a:rPr>
                        <a:t>practical_marks</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Marks obtained in practical component (e.g., 0-50)</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a:effectLst/>
                        </a:rPr>
                        <a:t>Numerical</a:t>
                      </a:r>
                      <a:endParaRPr lang="en-IN"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just">
                        <a:lnSpc>
                          <a:spcPct val="115000"/>
                        </a:lnSpc>
                        <a:spcAft>
                          <a:spcPts val="800"/>
                        </a:spcAft>
                        <a:buNone/>
                      </a:pPr>
                      <a:r>
                        <a:rPr lang="en-IN" sz="1200" kern="100" dirty="0">
                          <a:effectLst/>
                        </a:rPr>
                        <a:t>40, 35, 48</a:t>
                      </a:r>
                      <a:endParaRPr lang="en-IN"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751957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0808" y="829615"/>
            <a:ext cx="9683948"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Model Implementation and Evaluation</a:t>
            </a:r>
            <a:endParaRPr lang="en-US" sz="4450" dirty="0"/>
          </a:p>
        </p:txBody>
      </p:sp>
      <p:sp>
        <p:nvSpPr>
          <p:cNvPr id="3" name="Text 1"/>
          <p:cNvSpPr/>
          <p:nvPr/>
        </p:nvSpPr>
        <p:spPr>
          <a:xfrm>
            <a:off x="631513" y="212925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Models Used</a:t>
            </a:r>
            <a:endParaRPr lang="en-US" sz="2200" dirty="0"/>
          </a:p>
        </p:txBody>
      </p:sp>
      <p:sp>
        <p:nvSpPr>
          <p:cNvPr id="4" name="Text 2"/>
          <p:cNvSpPr/>
          <p:nvPr/>
        </p:nvSpPr>
        <p:spPr>
          <a:xfrm>
            <a:off x="631513" y="2710400"/>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Linear Regression and Decision Tree Regressor.</a:t>
            </a:r>
            <a:endParaRPr lang="en-US" sz="1750" dirty="0"/>
          </a:p>
        </p:txBody>
      </p:sp>
      <p:sp>
        <p:nvSpPr>
          <p:cNvPr id="5" name="Text 3"/>
          <p:cNvSpPr/>
          <p:nvPr/>
        </p:nvSpPr>
        <p:spPr>
          <a:xfrm>
            <a:off x="9576010" y="205076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Evaluation Metrics</a:t>
            </a:r>
            <a:endParaRPr lang="en-US" sz="2200" dirty="0"/>
          </a:p>
        </p:txBody>
      </p:sp>
      <p:sp>
        <p:nvSpPr>
          <p:cNvPr id="6" name="Text 4"/>
          <p:cNvSpPr/>
          <p:nvPr/>
        </p:nvSpPr>
        <p:spPr>
          <a:xfrm>
            <a:off x="9576010" y="263190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Mean Absolute Error (MAE)</a:t>
            </a:r>
            <a:endParaRPr lang="en-US" sz="1750" dirty="0"/>
          </a:p>
        </p:txBody>
      </p:sp>
      <p:sp>
        <p:nvSpPr>
          <p:cNvPr id="7" name="Text 5"/>
          <p:cNvSpPr/>
          <p:nvPr/>
        </p:nvSpPr>
        <p:spPr>
          <a:xfrm>
            <a:off x="9576010" y="307410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Mean Squared Error (MSE)</a:t>
            </a:r>
            <a:endParaRPr lang="en-US" sz="1750" dirty="0"/>
          </a:p>
        </p:txBody>
      </p:sp>
      <p:sp>
        <p:nvSpPr>
          <p:cNvPr id="8" name="Text 6"/>
          <p:cNvSpPr/>
          <p:nvPr/>
        </p:nvSpPr>
        <p:spPr>
          <a:xfrm>
            <a:off x="9576010" y="35163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Root Mean Squared Error (RMSE)</a:t>
            </a:r>
            <a:endParaRPr lang="en-US" sz="1750" dirty="0"/>
          </a:p>
        </p:txBody>
      </p:sp>
      <p:sp>
        <p:nvSpPr>
          <p:cNvPr id="9" name="Text 7"/>
          <p:cNvSpPr/>
          <p:nvPr/>
        </p:nvSpPr>
        <p:spPr>
          <a:xfrm>
            <a:off x="9576010" y="39585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R-squared (R²)</a:t>
            </a:r>
            <a:endParaRPr lang="en-US" sz="175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507" y="7629441"/>
            <a:ext cx="1896893" cy="600159"/>
          </a:xfrm>
          <a:prstGeom prst="rect">
            <a:avLst/>
          </a:prstGeom>
        </p:spPr>
      </p:pic>
      <p:pic>
        <p:nvPicPr>
          <p:cNvPr id="12" name="Picture 11" descr="Decision Tree Regression Explained with Implementation in Python | by The  Click Reader | Medium">
            <a:extLst>
              <a:ext uri="{FF2B5EF4-FFF2-40B4-BE49-F238E27FC236}">
                <a16:creationId xmlns:a16="http://schemas.microsoft.com/office/drawing/2014/main" id="{C08146A9-DF44-132C-DEDB-5520DD23A4A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1202" y="4478414"/>
            <a:ext cx="5541716" cy="3116343"/>
          </a:xfrm>
          <a:prstGeom prst="rect">
            <a:avLst/>
          </a:prstGeom>
          <a:noFill/>
          <a:ln>
            <a:noFill/>
          </a:ln>
        </p:spPr>
      </p:pic>
      <p:pic>
        <p:nvPicPr>
          <p:cNvPr id="2050" name="Picture 2" descr="All About Linear Regression Formula - Shiksha Online">
            <a:extLst>
              <a:ext uri="{FF2B5EF4-FFF2-40B4-BE49-F238E27FC236}">
                <a16:creationId xmlns:a16="http://schemas.microsoft.com/office/drawing/2014/main" id="{397F4C68-EFA6-F848-66AE-124C6DA707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024" t="29558" r="33220" b="16365"/>
          <a:stretch/>
        </p:blipFill>
        <p:spPr bwMode="auto">
          <a:xfrm>
            <a:off x="359542" y="3798373"/>
            <a:ext cx="5048800" cy="3796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93790" y="2069425"/>
            <a:ext cx="7495699"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Containerization with Docker</a:t>
            </a:r>
            <a:endParaRPr lang="en-US" sz="4450" dirty="0"/>
          </a:p>
        </p:txBody>
      </p:sp>
      <p:sp>
        <p:nvSpPr>
          <p:cNvPr id="4" name="Shape 1"/>
          <p:cNvSpPr/>
          <p:nvPr/>
        </p:nvSpPr>
        <p:spPr>
          <a:xfrm>
            <a:off x="793790" y="3118366"/>
            <a:ext cx="510302" cy="510302"/>
          </a:xfrm>
          <a:prstGeom prst="roundRect">
            <a:avLst>
              <a:gd name="adj" fmla="val 6667"/>
            </a:avLst>
          </a:prstGeom>
          <a:solidFill>
            <a:srgbClr val="E5DFD2"/>
          </a:solidFill>
          <a:ln/>
        </p:spPr>
        <p:txBody>
          <a:bodyPr/>
          <a:lstStyle/>
          <a:p>
            <a:endParaRPr lang="en-IN"/>
          </a:p>
        </p:txBody>
      </p:sp>
      <p:pic>
        <p:nvPicPr>
          <p:cNvPr id="5" name="Image 1" descr="preencoded.png"/>
          <p:cNvPicPr>
            <a:picLocks noChangeAspect="1"/>
          </p:cNvPicPr>
          <p:nvPr/>
        </p:nvPicPr>
        <p:blipFill>
          <a:blip r:embed="rId3"/>
          <a:stretch>
            <a:fillRect/>
          </a:stretch>
        </p:blipFill>
        <p:spPr>
          <a:xfrm>
            <a:off x="878860" y="3160871"/>
            <a:ext cx="340162" cy="425291"/>
          </a:xfrm>
          <a:prstGeom prst="rect">
            <a:avLst/>
          </a:prstGeom>
        </p:spPr>
      </p:pic>
      <p:sp>
        <p:nvSpPr>
          <p:cNvPr id="6" name="Text 2"/>
          <p:cNvSpPr/>
          <p:nvPr/>
        </p:nvSpPr>
        <p:spPr>
          <a:xfrm>
            <a:off x="1530906" y="31962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Purpose</a:t>
            </a:r>
            <a:endParaRPr lang="en-US" sz="2200" dirty="0"/>
          </a:p>
        </p:txBody>
      </p:sp>
      <p:sp>
        <p:nvSpPr>
          <p:cNvPr id="7" name="Text 3"/>
          <p:cNvSpPr/>
          <p:nvPr/>
        </p:nvSpPr>
        <p:spPr>
          <a:xfrm>
            <a:off x="1530906" y="3686651"/>
            <a:ext cx="2899410"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Ensure consistency and portability of the prediction app.</a:t>
            </a:r>
            <a:endParaRPr lang="en-US" sz="1750" dirty="0"/>
          </a:p>
        </p:txBody>
      </p:sp>
      <p:sp>
        <p:nvSpPr>
          <p:cNvPr id="8" name="Shape 4"/>
          <p:cNvSpPr/>
          <p:nvPr/>
        </p:nvSpPr>
        <p:spPr>
          <a:xfrm>
            <a:off x="4713803" y="3118366"/>
            <a:ext cx="510302" cy="510302"/>
          </a:xfrm>
          <a:prstGeom prst="roundRect">
            <a:avLst>
              <a:gd name="adj" fmla="val 6667"/>
            </a:avLst>
          </a:prstGeom>
          <a:solidFill>
            <a:srgbClr val="E5DFD2"/>
          </a:solidFill>
          <a:ln/>
        </p:spPr>
        <p:txBody>
          <a:bodyPr/>
          <a:lstStyle/>
          <a:p>
            <a:endParaRPr lang="en-IN"/>
          </a:p>
        </p:txBody>
      </p:sp>
      <p:pic>
        <p:nvPicPr>
          <p:cNvPr id="9" name="Image 2" descr="preencoded.png"/>
          <p:cNvPicPr>
            <a:picLocks noChangeAspect="1"/>
          </p:cNvPicPr>
          <p:nvPr/>
        </p:nvPicPr>
        <p:blipFill>
          <a:blip r:embed="rId3"/>
          <a:stretch>
            <a:fillRect/>
          </a:stretch>
        </p:blipFill>
        <p:spPr>
          <a:xfrm>
            <a:off x="4798874" y="3160871"/>
            <a:ext cx="340162" cy="425291"/>
          </a:xfrm>
          <a:prstGeom prst="rect">
            <a:avLst/>
          </a:prstGeom>
        </p:spPr>
      </p:pic>
      <p:sp>
        <p:nvSpPr>
          <p:cNvPr id="10" name="Text 5"/>
          <p:cNvSpPr/>
          <p:nvPr/>
        </p:nvSpPr>
        <p:spPr>
          <a:xfrm>
            <a:off x="5450919" y="31962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Contents</a:t>
            </a:r>
            <a:endParaRPr lang="en-US" sz="2200" dirty="0"/>
          </a:p>
        </p:txBody>
      </p:sp>
      <p:sp>
        <p:nvSpPr>
          <p:cNvPr id="11" name="Text 6"/>
          <p:cNvSpPr/>
          <p:nvPr/>
        </p:nvSpPr>
        <p:spPr>
          <a:xfrm>
            <a:off x="5450919" y="3686651"/>
            <a:ext cx="2899410"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Includes trained model and prediction endpoint.</a:t>
            </a:r>
            <a:endParaRPr lang="en-US" sz="1750" dirty="0"/>
          </a:p>
        </p:txBody>
      </p:sp>
      <p:sp>
        <p:nvSpPr>
          <p:cNvPr id="12" name="Shape 7"/>
          <p:cNvSpPr/>
          <p:nvPr/>
        </p:nvSpPr>
        <p:spPr>
          <a:xfrm>
            <a:off x="793790" y="5228987"/>
            <a:ext cx="510302" cy="510302"/>
          </a:xfrm>
          <a:prstGeom prst="roundRect">
            <a:avLst>
              <a:gd name="adj" fmla="val 6667"/>
            </a:avLst>
          </a:prstGeom>
          <a:solidFill>
            <a:srgbClr val="E5DFD2"/>
          </a:solidFill>
          <a:ln/>
        </p:spPr>
        <p:txBody>
          <a:bodyPr/>
          <a:lstStyle/>
          <a:p>
            <a:endParaRPr lang="en-IN"/>
          </a:p>
        </p:txBody>
      </p:sp>
      <p:pic>
        <p:nvPicPr>
          <p:cNvPr id="13" name="Image 3" descr="preencoded.png"/>
          <p:cNvPicPr>
            <a:picLocks noChangeAspect="1"/>
          </p:cNvPicPr>
          <p:nvPr/>
        </p:nvPicPr>
        <p:blipFill>
          <a:blip r:embed="rId3"/>
          <a:stretch>
            <a:fillRect/>
          </a:stretch>
        </p:blipFill>
        <p:spPr>
          <a:xfrm>
            <a:off x="878860" y="5271492"/>
            <a:ext cx="340162" cy="425291"/>
          </a:xfrm>
          <a:prstGeom prst="rect">
            <a:avLst/>
          </a:prstGeom>
        </p:spPr>
      </p:pic>
      <p:sp>
        <p:nvSpPr>
          <p:cNvPr id="14" name="Text 8"/>
          <p:cNvSpPr/>
          <p:nvPr/>
        </p:nvSpPr>
        <p:spPr>
          <a:xfrm>
            <a:off x="1530906" y="530685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Benefits</a:t>
            </a:r>
            <a:endParaRPr lang="en-US" sz="2200" dirty="0"/>
          </a:p>
        </p:txBody>
      </p:sp>
      <p:sp>
        <p:nvSpPr>
          <p:cNvPr id="15" name="Text 9"/>
          <p:cNvSpPr/>
          <p:nvPr/>
        </p:nvSpPr>
        <p:spPr>
          <a:xfrm>
            <a:off x="1530906" y="5797272"/>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Easy deployment and scalability across environments.</a:t>
            </a:r>
            <a:endParaRPr lang="en-US" sz="175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862" y="3582"/>
            <a:ext cx="433614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1278</Words>
  <Application>Microsoft Office PowerPoint</Application>
  <PresentationFormat>Custom</PresentationFormat>
  <Paragraphs>187</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Aptos</vt:lpstr>
      <vt:lpstr>Lato</vt:lpstr>
      <vt:lpstr>微软雅黑</vt:lpstr>
      <vt:lpstr>Arial</vt:lpstr>
      <vt:lpstr>Times New Roman</vt:lpstr>
      <vt:lpstr>Lato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Anirudh Ojha</cp:lastModifiedBy>
  <cp:revision>10</cp:revision>
  <dcterms:created xsi:type="dcterms:W3CDTF">2025-05-04T15:48:40Z</dcterms:created>
  <dcterms:modified xsi:type="dcterms:W3CDTF">2025-05-21T06:19:34Z</dcterms:modified>
</cp:coreProperties>
</file>