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4" r:id="rId15"/>
    <p:sldId id="275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E436A-5272-43D8-8A21-1D225383AEF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744E9-D6C6-4745-BE84-439894EA605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400" dirty="0"/>
            <a:t>The Spam Dataset </a:t>
          </a:r>
          <a:r>
            <a:rPr lang="fr-FR" sz="1400" dirty="0" err="1"/>
            <a:t>is</a:t>
          </a:r>
          <a:r>
            <a:rPr lang="fr-FR" sz="1400" dirty="0"/>
            <a:t> a set of </a:t>
          </a:r>
          <a:r>
            <a:rPr lang="fr-FR" sz="1400" dirty="0" err="1"/>
            <a:t>features</a:t>
          </a:r>
          <a:r>
            <a:rPr lang="fr-FR" sz="1400" dirty="0"/>
            <a:t> </a:t>
          </a:r>
          <a:r>
            <a:rPr lang="fr-FR" sz="1400" dirty="0" err="1"/>
            <a:t>Extracted</a:t>
          </a:r>
          <a:r>
            <a:rPr lang="fr-FR" sz="1400" dirty="0"/>
            <a:t> </a:t>
          </a:r>
          <a:r>
            <a:rPr lang="fr-FR" sz="1400" dirty="0" err="1"/>
            <a:t>from</a:t>
          </a:r>
          <a:r>
            <a:rPr lang="fr-FR" sz="1400" dirty="0"/>
            <a:t> emails </a:t>
          </a:r>
          <a:r>
            <a:rPr lang="fr-FR" sz="1400" dirty="0" err="1"/>
            <a:t>that</a:t>
          </a:r>
          <a:r>
            <a:rPr lang="fr-FR" sz="1400" dirty="0"/>
            <a:t> </a:t>
          </a:r>
          <a:r>
            <a:rPr lang="fr-FR" sz="1400" dirty="0" err="1"/>
            <a:t>hints</a:t>
          </a:r>
          <a:r>
            <a:rPr lang="fr-FR" sz="1400" dirty="0"/>
            <a:t> </a:t>
          </a:r>
          <a:r>
            <a:rPr lang="fr-FR" sz="1400" dirty="0" err="1"/>
            <a:t>whether</a:t>
          </a:r>
          <a:r>
            <a:rPr lang="fr-FR" sz="1400" dirty="0"/>
            <a:t> the email </a:t>
          </a:r>
          <a:r>
            <a:rPr lang="fr-FR" sz="1400" dirty="0" err="1"/>
            <a:t>is</a:t>
          </a:r>
          <a:r>
            <a:rPr lang="fr-FR" sz="1400" dirty="0"/>
            <a:t> a Spam or not</a:t>
          </a:r>
          <a:endParaRPr lang="en-US" sz="1400" dirty="0"/>
        </a:p>
      </dgm:t>
    </dgm:pt>
    <dgm:pt modelId="{4B17F358-4637-4757-9B5D-9DC8A6E4C24E}" type="parTrans" cxnId="{A53CA91D-55B7-4B9E-8236-744D3A4C9D42}">
      <dgm:prSet/>
      <dgm:spPr/>
      <dgm:t>
        <a:bodyPr/>
        <a:lstStyle/>
        <a:p>
          <a:endParaRPr lang="en-US"/>
        </a:p>
      </dgm:t>
    </dgm:pt>
    <dgm:pt modelId="{06562E9A-B3E9-4E0D-B750-0675E621BA90}" type="sibTrans" cxnId="{A53CA91D-55B7-4B9E-8236-744D3A4C9D42}">
      <dgm:prSet/>
      <dgm:spPr/>
      <dgm:t>
        <a:bodyPr/>
        <a:lstStyle/>
        <a:p>
          <a:endParaRPr lang="en-US"/>
        </a:p>
      </dgm:t>
    </dgm:pt>
    <dgm:pt modelId="{C467C320-A96F-49AB-B69C-6D6F9A89D69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400" dirty="0"/>
            <a:t>It </a:t>
          </a:r>
          <a:r>
            <a:rPr lang="fr-FR" sz="1400" dirty="0" err="1"/>
            <a:t>is</a:t>
          </a:r>
          <a:r>
            <a:rPr lang="fr-FR" sz="1400" dirty="0"/>
            <a:t> </a:t>
          </a:r>
          <a:r>
            <a:rPr lang="fr-FR" sz="1400" dirty="0" err="1"/>
            <a:t>composed</a:t>
          </a:r>
          <a:r>
            <a:rPr lang="fr-FR" sz="1400" dirty="0"/>
            <a:t> of 58 </a:t>
          </a:r>
          <a:r>
            <a:rPr lang="fr-FR" sz="1400" dirty="0" err="1"/>
            <a:t>features</a:t>
          </a:r>
          <a:r>
            <a:rPr lang="fr-FR" sz="1400" dirty="0"/>
            <a:t> (the last one </a:t>
          </a:r>
          <a:r>
            <a:rPr lang="fr-FR" sz="1400" dirty="0" err="1"/>
            <a:t>determines</a:t>
          </a:r>
          <a:r>
            <a:rPr lang="fr-FR" sz="1400" dirty="0"/>
            <a:t> if </a:t>
          </a:r>
          <a:r>
            <a:rPr lang="fr-FR" sz="1400" dirty="0" err="1"/>
            <a:t>it</a:t>
          </a:r>
          <a:r>
            <a:rPr lang="fr-FR" sz="1400" dirty="0"/>
            <a:t> </a:t>
          </a:r>
          <a:r>
            <a:rPr lang="fr-FR" sz="1400" dirty="0" err="1"/>
            <a:t>is</a:t>
          </a:r>
          <a:r>
            <a:rPr lang="fr-FR" sz="1400" dirty="0"/>
            <a:t> a spam), and of 4061 entries, </a:t>
          </a:r>
          <a:r>
            <a:rPr lang="fr-FR" sz="1400" dirty="0" err="1"/>
            <a:t>each</a:t>
          </a:r>
          <a:r>
            <a:rPr lang="fr-FR" sz="1400" dirty="0"/>
            <a:t> </a:t>
          </a:r>
          <a:r>
            <a:rPr lang="fr-FR" sz="1400" dirty="0" err="1"/>
            <a:t>representing</a:t>
          </a:r>
          <a:r>
            <a:rPr lang="fr-FR" sz="1400" dirty="0"/>
            <a:t> an email.  </a:t>
          </a:r>
          <a:endParaRPr lang="en-US" sz="1400" dirty="0"/>
        </a:p>
      </dgm:t>
    </dgm:pt>
    <dgm:pt modelId="{D08773D0-06AE-489C-AB2D-897CDDBDE294}" type="parTrans" cxnId="{0D206FB8-4733-493F-8CCA-D338DB24638C}">
      <dgm:prSet/>
      <dgm:spPr/>
      <dgm:t>
        <a:bodyPr/>
        <a:lstStyle/>
        <a:p>
          <a:endParaRPr lang="en-US"/>
        </a:p>
      </dgm:t>
    </dgm:pt>
    <dgm:pt modelId="{3BA5ABC7-5DB5-451E-B447-386F66E50DAC}" type="sibTrans" cxnId="{0D206FB8-4733-493F-8CCA-D338DB24638C}">
      <dgm:prSet/>
      <dgm:spPr/>
      <dgm:t>
        <a:bodyPr/>
        <a:lstStyle/>
        <a:p>
          <a:endParaRPr lang="en-US"/>
        </a:p>
      </dgm:t>
    </dgm:pt>
    <dgm:pt modelId="{8A14D5F5-161D-459C-8A30-CDD3B6F2D04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400" dirty="0"/>
            <a:t>48 FEATURES </a:t>
          </a:r>
          <a:r>
            <a:rPr lang="en-US" sz="1400" noProof="0" dirty="0"/>
            <a:t>indicate</a:t>
          </a:r>
          <a:r>
            <a:rPr lang="fr-FR" sz="1400" dirty="0"/>
            <a:t> </a:t>
          </a:r>
          <a:r>
            <a:rPr lang="fr-FR" sz="1400" dirty="0" err="1"/>
            <a:t>specific</a:t>
          </a:r>
          <a:r>
            <a:rPr lang="fr-FR" sz="1400" dirty="0"/>
            <a:t> </a:t>
          </a:r>
          <a:r>
            <a:rPr lang="fr-FR" sz="1400" dirty="0" err="1"/>
            <a:t>word</a:t>
          </a:r>
          <a:r>
            <a:rPr lang="fr-FR" sz="1400" dirty="0"/>
            <a:t> </a:t>
          </a:r>
          <a:r>
            <a:rPr lang="fr-FR" sz="1400" dirty="0" err="1"/>
            <a:t>frequencies</a:t>
          </a:r>
          <a:r>
            <a:rPr lang="fr-FR" sz="1400" dirty="0"/>
            <a:t> in the email. 6 </a:t>
          </a:r>
          <a:r>
            <a:rPr lang="fr-FR" sz="1400" dirty="0" err="1"/>
            <a:t>features</a:t>
          </a:r>
          <a:r>
            <a:rPr lang="fr-FR" sz="1400" dirty="0"/>
            <a:t> do </a:t>
          </a:r>
          <a:r>
            <a:rPr lang="en-US" sz="1400" noProof="0" dirty="0"/>
            <a:t>the</a:t>
          </a:r>
          <a:r>
            <a:rPr lang="fr-FR" sz="1400" dirty="0"/>
            <a:t> </a:t>
          </a:r>
          <a:r>
            <a:rPr lang="fr-FR" sz="1400" dirty="0" err="1"/>
            <a:t>same</a:t>
          </a:r>
          <a:r>
            <a:rPr lang="fr-FR" sz="1400" dirty="0"/>
            <a:t> for </a:t>
          </a:r>
          <a:r>
            <a:rPr lang="fr-FR" sz="1400" dirty="0" err="1"/>
            <a:t>character</a:t>
          </a:r>
          <a:r>
            <a:rPr lang="fr-FR" sz="1400" dirty="0"/>
            <a:t> </a:t>
          </a:r>
          <a:r>
            <a:rPr lang="fr-FR" sz="1400" dirty="0" err="1"/>
            <a:t>frequencies</a:t>
          </a:r>
          <a:r>
            <a:rPr lang="fr-FR" sz="1400" dirty="0"/>
            <a:t> (like ‘!’ or ‘;‘ ) and the last 3 </a:t>
          </a:r>
          <a:r>
            <a:rPr lang="fr-FR" sz="1400" dirty="0" err="1"/>
            <a:t>indicate</a:t>
          </a:r>
          <a:r>
            <a:rPr lang="fr-FR" sz="1400" dirty="0"/>
            <a:t> capital </a:t>
          </a:r>
          <a:r>
            <a:rPr lang="fr-FR" sz="1400" dirty="0" err="1"/>
            <a:t>letterS</a:t>
          </a:r>
          <a:r>
            <a:rPr lang="fr-FR" sz="1400" dirty="0"/>
            <a:t> run </a:t>
          </a:r>
          <a:r>
            <a:rPr lang="fr-FR" sz="1400" dirty="0" err="1"/>
            <a:t>length</a:t>
          </a:r>
          <a:r>
            <a:rPr lang="fr-FR" sz="1400" dirty="0"/>
            <a:t>.</a:t>
          </a:r>
          <a:endParaRPr lang="en-US" sz="1400" dirty="0"/>
        </a:p>
      </dgm:t>
    </dgm:pt>
    <dgm:pt modelId="{E2C833E4-3657-447B-91C4-A83EA7F6FE3E}" type="parTrans" cxnId="{1E9B870F-ACCA-4987-B757-402A288A4740}">
      <dgm:prSet/>
      <dgm:spPr/>
      <dgm:t>
        <a:bodyPr/>
        <a:lstStyle/>
        <a:p>
          <a:endParaRPr lang="en-US"/>
        </a:p>
      </dgm:t>
    </dgm:pt>
    <dgm:pt modelId="{C7B3ECBD-9DE2-4453-BF7D-5293159AF7B9}" type="sibTrans" cxnId="{1E9B870F-ACCA-4987-B757-402A288A4740}">
      <dgm:prSet/>
      <dgm:spPr/>
      <dgm:t>
        <a:bodyPr/>
        <a:lstStyle/>
        <a:p>
          <a:endParaRPr lang="en-US"/>
        </a:p>
      </dgm:t>
    </dgm:pt>
    <dgm:pt modelId="{C7552C3E-189C-4DA9-AF0E-D9990BF8EBCF}" type="pres">
      <dgm:prSet presAssocID="{801E436A-5272-43D8-8A21-1D225383AEF0}" presName="root" presStyleCnt="0">
        <dgm:presLayoutVars>
          <dgm:dir/>
          <dgm:resizeHandles val="exact"/>
        </dgm:presLayoutVars>
      </dgm:prSet>
      <dgm:spPr/>
    </dgm:pt>
    <dgm:pt modelId="{3876DF47-8176-4F79-A8A1-91A400ED1857}" type="pres">
      <dgm:prSet presAssocID="{881744E9-D6C6-4745-BE84-439894EA6052}" presName="compNode" presStyleCnt="0"/>
      <dgm:spPr/>
    </dgm:pt>
    <dgm:pt modelId="{283DB884-EEE2-4E44-8CFD-3B3DFB30F371}" type="pres">
      <dgm:prSet presAssocID="{881744E9-D6C6-4745-BE84-439894EA6052}" presName="iconBgRect" presStyleLbl="bgShp" presStyleIdx="0" presStyleCnt="3"/>
      <dgm:spPr/>
    </dgm:pt>
    <dgm:pt modelId="{C85163E3-E74A-484C-9A87-C02BC240790F}" type="pres">
      <dgm:prSet presAssocID="{881744E9-D6C6-4745-BE84-439894EA60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pe"/>
        </a:ext>
      </dgm:extLst>
    </dgm:pt>
    <dgm:pt modelId="{856A3D77-8B13-4390-B48C-76CFCC663E60}" type="pres">
      <dgm:prSet presAssocID="{881744E9-D6C6-4745-BE84-439894EA6052}" presName="spaceRect" presStyleCnt="0"/>
      <dgm:spPr/>
    </dgm:pt>
    <dgm:pt modelId="{E0A88B89-18EF-4FDE-8D9F-0599FC91CD08}" type="pres">
      <dgm:prSet presAssocID="{881744E9-D6C6-4745-BE84-439894EA6052}" presName="textRect" presStyleLbl="revTx" presStyleIdx="0" presStyleCnt="3">
        <dgm:presLayoutVars>
          <dgm:chMax val="1"/>
          <dgm:chPref val="1"/>
        </dgm:presLayoutVars>
      </dgm:prSet>
      <dgm:spPr/>
    </dgm:pt>
    <dgm:pt modelId="{FB5C2EE5-FC0D-46B3-B103-FC81C9A19BDE}" type="pres">
      <dgm:prSet presAssocID="{06562E9A-B3E9-4E0D-B750-0675E621BA90}" presName="sibTrans" presStyleCnt="0"/>
      <dgm:spPr/>
    </dgm:pt>
    <dgm:pt modelId="{7B0E6C73-730E-4154-A0E4-6C00A9B78DA9}" type="pres">
      <dgm:prSet presAssocID="{C467C320-A96F-49AB-B69C-6D6F9A89D697}" presName="compNode" presStyleCnt="0"/>
      <dgm:spPr/>
    </dgm:pt>
    <dgm:pt modelId="{F4968808-6B69-411D-988D-5CE1BC59E18C}" type="pres">
      <dgm:prSet presAssocID="{C467C320-A96F-49AB-B69C-6D6F9A89D697}" presName="iconBgRect" presStyleLbl="bgShp" presStyleIdx="1" presStyleCnt="3"/>
      <dgm:spPr/>
    </dgm:pt>
    <dgm:pt modelId="{32331270-7A49-4B0E-B875-98A2D6A99094}" type="pres">
      <dgm:prSet presAssocID="{C467C320-A96F-49AB-B69C-6D6F9A89D6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D4D335ED-5D6B-4CB8-A27D-E0EE431EF228}" type="pres">
      <dgm:prSet presAssocID="{C467C320-A96F-49AB-B69C-6D6F9A89D697}" presName="spaceRect" presStyleCnt="0"/>
      <dgm:spPr/>
    </dgm:pt>
    <dgm:pt modelId="{BF0A2BA1-49B1-48F8-85B2-E32239AA7DE2}" type="pres">
      <dgm:prSet presAssocID="{C467C320-A96F-49AB-B69C-6D6F9A89D697}" presName="textRect" presStyleLbl="revTx" presStyleIdx="1" presStyleCnt="3">
        <dgm:presLayoutVars>
          <dgm:chMax val="1"/>
          <dgm:chPref val="1"/>
        </dgm:presLayoutVars>
      </dgm:prSet>
      <dgm:spPr/>
    </dgm:pt>
    <dgm:pt modelId="{E2B7FBFF-552C-4701-9178-EE3F90DB915E}" type="pres">
      <dgm:prSet presAssocID="{3BA5ABC7-5DB5-451E-B447-386F66E50DAC}" presName="sibTrans" presStyleCnt="0"/>
      <dgm:spPr/>
    </dgm:pt>
    <dgm:pt modelId="{07470CA0-6B57-4B2C-9433-B396246305B9}" type="pres">
      <dgm:prSet presAssocID="{8A14D5F5-161D-459C-8A30-CDD3B6F2D04C}" presName="compNode" presStyleCnt="0"/>
      <dgm:spPr/>
    </dgm:pt>
    <dgm:pt modelId="{FBB2704D-8AD2-4904-A296-E684971EC401}" type="pres">
      <dgm:prSet presAssocID="{8A14D5F5-161D-459C-8A30-CDD3B6F2D04C}" presName="iconBgRect" presStyleLbl="bgShp" presStyleIdx="2" presStyleCnt="3"/>
      <dgm:spPr/>
    </dgm:pt>
    <dgm:pt modelId="{4A3F5FA0-CB4E-4933-AE8B-76650D14A29D}" type="pres">
      <dgm:prSet presAssocID="{8A14D5F5-161D-459C-8A30-CDD3B6F2D0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resse de courrier"/>
        </a:ext>
      </dgm:extLst>
    </dgm:pt>
    <dgm:pt modelId="{F6A0D3DA-C62D-46E5-9EF5-6741E01C0828}" type="pres">
      <dgm:prSet presAssocID="{8A14D5F5-161D-459C-8A30-CDD3B6F2D04C}" presName="spaceRect" presStyleCnt="0"/>
      <dgm:spPr/>
    </dgm:pt>
    <dgm:pt modelId="{EE1A20D9-EE40-4E72-996A-AC647D76D020}" type="pres">
      <dgm:prSet presAssocID="{8A14D5F5-161D-459C-8A30-CDD3B6F2D0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B48106-9609-4D3D-A66B-72DB35A99256}" type="presOf" srcId="{8A14D5F5-161D-459C-8A30-CDD3B6F2D04C}" destId="{EE1A20D9-EE40-4E72-996A-AC647D76D020}" srcOrd="0" destOrd="0" presId="urn:microsoft.com/office/officeart/2018/5/layout/IconCircleLabelList"/>
    <dgm:cxn modelId="{1E9B870F-ACCA-4987-B757-402A288A4740}" srcId="{801E436A-5272-43D8-8A21-1D225383AEF0}" destId="{8A14D5F5-161D-459C-8A30-CDD3B6F2D04C}" srcOrd="2" destOrd="0" parTransId="{E2C833E4-3657-447B-91C4-A83EA7F6FE3E}" sibTransId="{C7B3ECBD-9DE2-4453-BF7D-5293159AF7B9}"/>
    <dgm:cxn modelId="{A53CA91D-55B7-4B9E-8236-744D3A4C9D42}" srcId="{801E436A-5272-43D8-8A21-1D225383AEF0}" destId="{881744E9-D6C6-4745-BE84-439894EA6052}" srcOrd="0" destOrd="0" parTransId="{4B17F358-4637-4757-9B5D-9DC8A6E4C24E}" sibTransId="{06562E9A-B3E9-4E0D-B750-0675E621BA90}"/>
    <dgm:cxn modelId="{2D794E50-38E2-4A9E-8B64-E94CEC84C0EC}" type="presOf" srcId="{C467C320-A96F-49AB-B69C-6D6F9A89D697}" destId="{BF0A2BA1-49B1-48F8-85B2-E32239AA7DE2}" srcOrd="0" destOrd="0" presId="urn:microsoft.com/office/officeart/2018/5/layout/IconCircleLabelList"/>
    <dgm:cxn modelId="{F38637A8-5197-44D8-B631-5A4771176713}" type="presOf" srcId="{801E436A-5272-43D8-8A21-1D225383AEF0}" destId="{C7552C3E-189C-4DA9-AF0E-D9990BF8EBCF}" srcOrd="0" destOrd="0" presId="urn:microsoft.com/office/officeart/2018/5/layout/IconCircleLabelList"/>
    <dgm:cxn modelId="{0D206FB8-4733-493F-8CCA-D338DB24638C}" srcId="{801E436A-5272-43D8-8A21-1D225383AEF0}" destId="{C467C320-A96F-49AB-B69C-6D6F9A89D697}" srcOrd="1" destOrd="0" parTransId="{D08773D0-06AE-489C-AB2D-897CDDBDE294}" sibTransId="{3BA5ABC7-5DB5-451E-B447-386F66E50DAC}"/>
    <dgm:cxn modelId="{C1F1B1E0-0671-4138-AF2D-1FB06611CD5E}" type="presOf" srcId="{881744E9-D6C6-4745-BE84-439894EA6052}" destId="{E0A88B89-18EF-4FDE-8D9F-0599FC91CD08}" srcOrd="0" destOrd="0" presId="urn:microsoft.com/office/officeart/2018/5/layout/IconCircleLabelList"/>
    <dgm:cxn modelId="{4E46B82B-C886-4E5C-8B2F-98EA02DC3554}" type="presParOf" srcId="{C7552C3E-189C-4DA9-AF0E-D9990BF8EBCF}" destId="{3876DF47-8176-4F79-A8A1-91A400ED1857}" srcOrd="0" destOrd="0" presId="urn:microsoft.com/office/officeart/2018/5/layout/IconCircleLabelList"/>
    <dgm:cxn modelId="{54E06665-FDB2-483A-8277-AC87D0AA9274}" type="presParOf" srcId="{3876DF47-8176-4F79-A8A1-91A400ED1857}" destId="{283DB884-EEE2-4E44-8CFD-3B3DFB30F371}" srcOrd="0" destOrd="0" presId="urn:microsoft.com/office/officeart/2018/5/layout/IconCircleLabelList"/>
    <dgm:cxn modelId="{FFE6FE2E-93E5-420E-A5BB-702FFF98560F}" type="presParOf" srcId="{3876DF47-8176-4F79-A8A1-91A400ED1857}" destId="{C85163E3-E74A-484C-9A87-C02BC240790F}" srcOrd="1" destOrd="0" presId="urn:microsoft.com/office/officeart/2018/5/layout/IconCircleLabelList"/>
    <dgm:cxn modelId="{A4448385-A9CD-4586-80B0-9E7715B39CDC}" type="presParOf" srcId="{3876DF47-8176-4F79-A8A1-91A400ED1857}" destId="{856A3D77-8B13-4390-B48C-76CFCC663E60}" srcOrd="2" destOrd="0" presId="urn:microsoft.com/office/officeart/2018/5/layout/IconCircleLabelList"/>
    <dgm:cxn modelId="{77FFD7D1-0D43-4E0E-86E1-506A28C56C31}" type="presParOf" srcId="{3876DF47-8176-4F79-A8A1-91A400ED1857}" destId="{E0A88B89-18EF-4FDE-8D9F-0599FC91CD08}" srcOrd="3" destOrd="0" presId="urn:microsoft.com/office/officeart/2018/5/layout/IconCircleLabelList"/>
    <dgm:cxn modelId="{45361379-B70D-480E-8D30-23BB1A93636D}" type="presParOf" srcId="{C7552C3E-189C-4DA9-AF0E-D9990BF8EBCF}" destId="{FB5C2EE5-FC0D-46B3-B103-FC81C9A19BDE}" srcOrd="1" destOrd="0" presId="urn:microsoft.com/office/officeart/2018/5/layout/IconCircleLabelList"/>
    <dgm:cxn modelId="{47A43D5E-37FF-4AC9-AE73-B7E90EF6E645}" type="presParOf" srcId="{C7552C3E-189C-4DA9-AF0E-D9990BF8EBCF}" destId="{7B0E6C73-730E-4154-A0E4-6C00A9B78DA9}" srcOrd="2" destOrd="0" presId="urn:microsoft.com/office/officeart/2018/5/layout/IconCircleLabelList"/>
    <dgm:cxn modelId="{11C060A1-03BA-4DFA-8E97-477C6E2C755D}" type="presParOf" srcId="{7B0E6C73-730E-4154-A0E4-6C00A9B78DA9}" destId="{F4968808-6B69-411D-988D-5CE1BC59E18C}" srcOrd="0" destOrd="0" presId="urn:microsoft.com/office/officeart/2018/5/layout/IconCircleLabelList"/>
    <dgm:cxn modelId="{A71EABAD-783F-4B2C-BB04-3B5DA560B94A}" type="presParOf" srcId="{7B0E6C73-730E-4154-A0E4-6C00A9B78DA9}" destId="{32331270-7A49-4B0E-B875-98A2D6A99094}" srcOrd="1" destOrd="0" presId="urn:microsoft.com/office/officeart/2018/5/layout/IconCircleLabelList"/>
    <dgm:cxn modelId="{7857C4D8-CC45-42ED-BC0C-87DABA31F6BF}" type="presParOf" srcId="{7B0E6C73-730E-4154-A0E4-6C00A9B78DA9}" destId="{D4D335ED-5D6B-4CB8-A27D-E0EE431EF228}" srcOrd="2" destOrd="0" presId="urn:microsoft.com/office/officeart/2018/5/layout/IconCircleLabelList"/>
    <dgm:cxn modelId="{2FD84B86-DADB-4D19-807E-B5522D7EEDB7}" type="presParOf" srcId="{7B0E6C73-730E-4154-A0E4-6C00A9B78DA9}" destId="{BF0A2BA1-49B1-48F8-85B2-E32239AA7DE2}" srcOrd="3" destOrd="0" presId="urn:microsoft.com/office/officeart/2018/5/layout/IconCircleLabelList"/>
    <dgm:cxn modelId="{4211C431-2E2B-4970-B38F-58D293F749C7}" type="presParOf" srcId="{C7552C3E-189C-4DA9-AF0E-D9990BF8EBCF}" destId="{E2B7FBFF-552C-4701-9178-EE3F90DB915E}" srcOrd="3" destOrd="0" presId="urn:microsoft.com/office/officeart/2018/5/layout/IconCircleLabelList"/>
    <dgm:cxn modelId="{3E3DA0F8-5A29-47C4-A47A-E86D09A3D2F6}" type="presParOf" srcId="{C7552C3E-189C-4DA9-AF0E-D9990BF8EBCF}" destId="{07470CA0-6B57-4B2C-9433-B396246305B9}" srcOrd="4" destOrd="0" presId="urn:microsoft.com/office/officeart/2018/5/layout/IconCircleLabelList"/>
    <dgm:cxn modelId="{F97EF9A8-9162-4FD5-90EC-95ED8A627467}" type="presParOf" srcId="{07470CA0-6B57-4B2C-9433-B396246305B9}" destId="{FBB2704D-8AD2-4904-A296-E684971EC401}" srcOrd="0" destOrd="0" presId="urn:microsoft.com/office/officeart/2018/5/layout/IconCircleLabelList"/>
    <dgm:cxn modelId="{9A01DFC2-31B9-4026-8DF7-ACDA0AD16F97}" type="presParOf" srcId="{07470CA0-6B57-4B2C-9433-B396246305B9}" destId="{4A3F5FA0-CB4E-4933-AE8B-76650D14A29D}" srcOrd="1" destOrd="0" presId="urn:microsoft.com/office/officeart/2018/5/layout/IconCircleLabelList"/>
    <dgm:cxn modelId="{D080CF6F-614B-467E-BC1D-59FAF5F97476}" type="presParOf" srcId="{07470CA0-6B57-4B2C-9433-B396246305B9}" destId="{F6A0D3DA-C62D-46E5-9EF5-6741E01C0828}" srcOrd="2" destOrd="0" presId="urn:microsoft.com/office/officeart/2018/5/layout/IconCircleLabelList"/>
    <dgm:cxn modelId="{1400C177-5813-4B3F-8746-B5C17DDEC089}" type="presParOf" srcId="{07470CA0-6B57-4B2C-9433-B396246305B9}" destId="{EE1A20D9-EE40-4E72-996A-AC647D76D0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C8C5B7-36F1-4C2A-B6DF-38C48B7606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8F014C1-F3DB-41F7-8CC9-39BF791E156F}">
      <dgm:prSet custT="1"/>
      <dgm:spPr/>
      <dgm:t>
        <a:bodyPr/>
        <a:lstStyle/>
        <a:p>
          <a:r>
            <a:rPr lang="fr-FR" sz="1600" dirty="0" err="1"/>
            <a:t>After</a:t>
          </a:r>
          <a:r>
            <a:rPr lang="fr-FR" sz="1600" dirty="0"/>
            <a:t> </a:t>
          </a:r>
          <a:r>
            <a:rPr lang="fr-FR" sz="1600" dirty="0" err="1"/>
            <a:t>having</a:t>
          </a:r>
          <a:r>
            <a:rPr lang="fr-FR" sz="1600" dirty="0"/>
            <a:t> </a:t>
          </a:r>
          <a:r>
            <a:rPr lang="fr-FR" sz="1600" dirty="0" err="1"/>
            <a:t>done</a:t>
          </a:r>
          <a:r>
            <a:rPr lang="fr-FR" sz="1600" dirty="0"/>
            <a:t> Data </a:t>
          </a:r>
          <a:r>
            <a:rPr lang="fr-FR" sz="1600" dirty="0" err="1"/>
            <a:t>Analysis</a:t>
          </a:r>
          <a:r>
            <a:rPr lang="fr-FR" sz="1600" dirty="0"/>
            <a:t> and </a:t>
          </a:r>
          <a:r>
            <a:rPr lang="fr-FR" sz="1600" dirty="0" err="1"/>
            <a:t>Supervised</a:t>
          </a:r>
          <a:r>
            <a:rPr lang="fr-FR" sz="1600" dirty="0"/>
            <a:t> Learning on the Spam dataset,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really</a:t>
          </a:r>
          <a:r>
            <a:rPr lang="fr-FR" sz="1600" dirty="0"/>
            <a:t> </a:t>
          </a:r>
          <a:r>
            <a:rPr lang="fr-FR" sz="1600" dirty="0" err="1"/>
            <a:t>enjoyed</a:t>
          </a:r>
          <a:r>
            <a:rPr lang="fr-FR" sz="1600" dirty="0"/>
            <a:t> </a:t>
          </a:r>
          <a:r>
            <a:rPr lang="fr-FR" sz="1600" dirty="0" err="1"/>
            <a:t>working</a:t>
          </a:r>
          <a:r>
            <a:rPr lang="fr-FR" sz="1600" dirty="0"/>
            <a:t> on a </a:t>
          </a:r>
          <a:r>
            <a:rPr lang="fr-FR" sz="1600" dirty="0" err="1"/>
            <a:t>database</a:t>
          </a:r>
          <a:r>
            <a:rPr lang="fr-FR" sz="1600" dirty="0"/>
            <a:t> relevant to </a:t>
          </a:r>
          <a:r>
            <a:rPr lang="fr-FR" sz="1600" dirty="0" err="1"/>
            <a:t>everyday</a:t>
          </a:r>
          <a:r>
            <a:rPr lang="fr-FR" sz="1600" dirty="0"/>
            <a:t> life.</a:t>
          </a:r>
          <a:endParaRPr lang="en-US" sz="1600" dirty="0"/>
        </a:p>
      </dgm:t>
    </dgm:pt>
    <dgm:pt modelId="{3744F123-D347-42A7-98F3-7BF0930BF5A9}" type="parTrans" cxnId="{BE4647E0-FD24-4EDB-AD18-1CDDB55DC159}">
      <dgm:prSet/>
      <dgm:spPr/>
      <dgm:t>
        <a:bodyPr/>
        <a:lstStyle/>
        <a:p>
          <a:endParaRPr lang="en-US"/>
        </a:p>
      </dgm:t>
    </dgm:pt>
    <dgm:pt modelId="{600F9127-818C-4AA0-A98E-05718FD4BF1A}" type="sibTrans" cxnId="{BE4647E0-FD24-4EDB-AD18-1CDDB55DC159}">
      <dgm:prSet/>
      <dgm:spPr/>
      <dgm:t>
        <a:bodyPr/>
        <a:lstStyle/>
        <a:p>
          <a:endParaRPr lang="en-US"/>
        </a:p>
      </dgm:t>
    </dgm:pt>
    <dgm:pt modelId="{A6A73939-4D32-439B-933F-62954A6E3D1E}">
      <dgm:prSet/>
      <dgm:spPr/>
      <dgm:t>
        <a:bodyPr/>
        <a:lstStyle/>
        <a:p>
          <a:r>
            <a:rPr lang="fr-FR" dirty="0"/>
            <a:t>By </a:t>
          </a:r>
          <a:r>
            <a:rPr lang="fr-FR" dirty="0" err="1"/>
            <a:t>working</a:t>
          </a:r>
          <a:r>
            <a:rPr lang="fr-FR" dirty="0"/>
            <a:t> on </a:t>
          </a:r>
          <a:r>
            <a:rPr lang="fr-FR" dirty="0" err="1"/>
            <a:t>this</a:t>
          </a:r>
          <a:r>
            <a:rPr lang="fr-FR" dirty="0"/>
            <a:t> </a:t>
          </a:r>
          <a:r>
            <a:rPr lang="fr-FR" dirty="0" err="1"/>
            <a:t>project</a:t>
          </a:r>
          <a:r>
            <a:rPr lang="fr-FR" dirty="0"/>
            <a:t>,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attained</a:t>
          </a:r>
          <a:r>
            <a:rPr lang="fr-FR" dirty="0"/>
            <a:t> a </a:t>
          </a:r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understanding</a:t>
          </a:r>
          <a:r>
            <a:rPr lang="fr-FR" dirty="0"/>
            <a:t> of spam structures. It </a:t>
          </a:r>
          <a:r>
            <a:rPr lang="fr-FR" dirty="0" err="1"/>
            <a:t>served</a:t>
          </a:r>
          <a:r>
            <a:rPr lang="fr-FR" dirty="0"/>
            <a:t> as a </a:t>
          </a:r>
          <a:r>
            <a:rPr lang="fr-FR" dirty="0" err="1"/>
            <a:t>great</a:t>
          </a:r>
          <a:r>
            <a:rPr lang="fr-FR" dirty="0"/>
            <a:t> </a:t>
          </a:r>
          <a:r>
            <a:rPr lang="fr-FR" dirty="0" err="1"/>
            <a:t>example</a:t>
          </a:r>
          <a:r>
            <a:rPr lang="fr-FR" dirty="0"/>
            <a:t> of how to use AI </a:t>
          </a:r>
          <a:r>
            <a:rPr lang="fr-FR" dirty="0" err="1"/>
            <a:t>knowledge</a:t>
          </a:r>
          <a:r>
            <a:rPr lang="fr-FR" dirty="0"/>
            <a:t> for </a:t>
          </a:r>
          <a:r>
            <a:rPr lang="fr-FR" dirty="0" err="1"/>
            <a:t>practical</a:t>
          </a:r>
          <a:r>
            <a:rPr lang="fr-FR" dirty="0"/>
            <a:t> applications.</a:t>
          </a:r>
          <a:endParaRPr lang="en-US" dirty="0"/>
        </a:p>
      </dgm:t>
    </dgm:pt>
    <dgm:pt modelId="{77A50DE4-0211-4746-B3A2-29E17A32FCA5}" type="parTrans" cxnId="{880768B4-004E-4DA6-8E59-D3ED98B3C002}">
      <dgm:prSet/>
      <dgm:spPr/>
      <dgm:t>
        <a:bodyPr/>
        <a:lstStyle/>
        <a:p>
          <a:endParaRPr lang="en-US"/>
        </a:p>
      </dgm:t>
    </dgm:pt>
    <dgm:pt modelId="{992C27A1-BDA0-4205-9DB9-FD665BA50D34}" type="sibTrans" cxnId="{880768B4-004E-4DA6-8E59-D3ED98B3C002}">
      <dgm:prSet/>
      <dgm:spPr/>
      <dgm:t>
        <a:bodyPr/>
        <a:lstStyle/>
        <a:p>
          <a:endParaRPr lang="en-US"/>
        </a:p>
      </dgm:t>
    </dgm:pt>
    <dgm:pt modelId="{3D82AB36-B42A-4A40-A4E0-44875108EA2D}" type="pres">
      <dgm:prSet presAssocID="{44C8C5B7-36F1-4C2A-B6DF-38C48B7606A5}" presName="root" presStyleCnt="0">
        <dgm:presLayoutVars>
          <dgm:dir/>
          <dgm:resizeHandles val="exact"/>
        </dgm:presLayoutVars>
      </dgm:prSet>
      <dgm:spPr/>
    </dgm:pt>
    <dgm:pt modelId="{F0E73266-D95A-497F-9DD4-3FA0D9008915}" type="pres">
      <dgm:prSet presAssocID="{38F014C1-F3DB-41F7-8CC9-39BF791E156F}" presName="compNode" presStyleCnt="0"/>
      <dgm:spPr/>
    </dgm:pt>
    <dgm:pt modelId="{A6D549FE-9613-4D34-854C-CB8678D3C9CB}" type="pres">
      <dgm:prSet presAssocID="{38F014C1-F3DB-41F7-8CC9-39BF791E15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472860A7-6384-4ABB-A3B8-F7BB2EDC6EE6}" type="pres">
      <dgm:prSet presAssocID="{38F014C1-F3DB-41F7-8CC9-39BF791E156F}" presName="spaceRect" presStyleCnt="0"/>
      <dgm:spPr/>
    </dgm:pt>
    <dgm:pt modelId="{4EA51A14-B74D-458E-B392-5A81A053052B}" type="pres">
      <dgm:prSet presAssocID="{38F014C1-F3DB-41F7-8CC9-39BF791E156F}" presName="textRect" presStyleLbl="revTx" presStyleIdx="0" presStyleCnt="2">
        <dgm:presLayoutVars>
          <dgm:chMax val="1"/>
          <dgm:chPref val="1"/>
        </dgm:presLayoutVars>
      </dgm:prSet>
      <dgm:spPr/>
    </dgm:pt>
    <dgm:pt modelId="{C42A1FB9-7D31-443B-89E9-192982E8E5F4}" type="pres">
      <dgm:prSet presAssocID="{600F9127-818C-4AA0-A98E-05718FD4BF1A}" presName="sibTrans" presStyleCnt="0"/>
      <dgm:spPr/>
    </dgm:pt>
    <dgm:pt modelId="{CF2023FB-90D9-48D8-A80F-33463CB504ED}" type="pres">
      <dgm:prSet presAssocID="{A6A73939-4D32-439B-933F-62954A6E3D1E}" presName="compNode" presStyleCnt="0"/>
      <dgm:spPr/>
    </dgm:pt>
    <dgm:pt modelId="{0186E6BD-3E07-4AF6-BF82-F2E987F8F34F}" type="pres">
      <dgm:prSet presAssocID="{A6A73939-4D32-439B-933F-62954A6E3D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pe"/>
        </a:ext>
      </dgm:extLst>
    </dgm:pt>
    <dgm:pt modelId="{F40CFDC8-6ECC-4F6C-8CAF-98610FE59287}" type="pres">
      <dgm:prSet presAssocID="{A6A73939-4D32-439B-933F-62954A6E3D1E}" presName="spaceRect" presStyleCnt="0"/>
      <dgm:spPr/>
    </dgm:pt>
    <dgm:pt modelId="{E3E2FE30-064B-4D45-9A87-A7936A4BD29B}" type="pres">
      <dgm:prSet presAssocID="{A6A73939-4D32-439B-933F-62954A6E3D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245B6A-1F2A-4A27-BE6E-C447C5C9C9E9}" type="presOf" srcId="{A6A73939-4D32-439B-933F-62954A6E3D1E}" destId="{E3E2FE30-064B-4D45-9A87-A7936A4BD29B}" srcOrd="0" destOrd="0" presId="urn:microsoft.com/office/officeart/2018/2/layout/IconLabelList"/>
    <dgm:cxn modelId="{880768B4-004E-4DA6-8E59-D3ED98B3C002}" srcId="{44C8C5B7-36F1-4C2A-B6DF-38C48B7606A5}" destId="{A6A73939-4D32-439B-933F-62954A6E3D1E}" srcOrd="1" destOrd="0" parTransId="{77A50DE4-0211-4746-B3A2-29E17A32FCA5}" sibTransId="{992C27A1-BDA0-4205-9DB9-FD665BA50D34}"/>
    <dgm:cxn modelId="{BE4647E0-FD24-4EDB-AD18-1CDDB55DC159}" srcId="{44C8C5B7-36F1-4C2A-B6DF-38C48B7606A5}" destId="{38F014C1-F3DB-41F7-8CC9-39BF791E156F}" srcOrd="0" destOrd="0" parTransId="{3744F123-D347-42A7-98F3-7BF0930BF5A9}" sibTransId="{600F9127-818C-4AA0-A98E-05718FD4BF1A}"/>
    <dgm:cxn modelId="{96F6AEE3-8BE8-4434-AAFC-C13A28F3BB60}" type="presOf" srcId="{44C8C5B7-36F1-4C2A-B6DF-38C48B7606A5}" destId="{3D82AB36-B42A-4A40-A4E0-44875108EA2D}" srcOrd="0" destOrd="0" presId="urn:microsoft.com/office/officeart/2018/2/layout/IconLabelList"/>
    <dgm:cxn modelId="{5264C9F4-8CD6-4673-A133-FFF803D95AA9}" type="presOf" srcId="{38F014C1-F3DB-41F7-8CC9-39BF791E156F}" destId="{4EA51A14-B74D-458E-B392-5A81A053052B}" srcOrd="0" destOrd="0" presId="urn:microsoft.com/office/officeart/2018/2/layout/IconLabelList"/>
    <dgm:cxn modelId="{FF03F1D8-1FC5-4977-82C8-5B331EC99C81}" type="presParOf" srcId="{3D82AB36-B42A-4A40-A4E0-44875108EA2D}" destId="{F0E73266-D95A-497F-9DD4-3FA0D9008915}" srcOrd="0" destOrd="0" presId="urn:microsoft.com/office/officeart/2018/2/layout/IconLabelList"/>
    <dgm:cxn modelId="{2A4146C6-0A6C-484A-9D14-0823DD3B7B8B}" type="presParOf" srcId="{F0E73266-D95A-497F-9DD4-3FA0D9008915}" destId="{A6D549FE-9613-4D34-854C-CB8678D3C9CB}" srcOrd="0" destOrd="0" presId="urn:microsoft.com/office/officeart/2018/2/layout/IconLabelList"/>
    <dgm:cxn modelId="{CC5BA26D-D3B1-4A20-97DB-44A6B9F3BA75}" type="presParOf" srcId="{F0E73266-D95A-497F-9DD4-3FA0D9008915}" destId="{472860A7-6384-4ABB-A3B8-F7BB2EDC6EE6}" srcOrd="1" destOrd="0" presId="urn:microsoft.com/office/officeart/2018/2/layout/IconLabelList"/>
    <dgm:cxn modelId="{9E65F8E7-3A87-4B08-B9F6-022E3972B002}" type="presParOf" srcId="{F0E73266-D95A-497F-9DD4-3FA0D9008915}" destId="{4EA51A14-B74D-458E-B392-5A81A053052B}" srcOrd="2" destOrd="0" presId="urn:microsoft.com/office/officeart/2018/2/layout/IconLabelList"/>
    <dgm:cxn modelId="{66F616B2-71DA-4A83-B90C-6F435F92DB79}" type="presParOf" srcId="{3D82AB36-B42A-4A40-A4E0-44875108EA2D}" destId="{C42A1FB9-7D31-443B-89E9-192982E8E5F4}" srcOrd="1" destOrd="0" presId="urn:microsoft.com/office/officeart/2018/2/layout/IconLabelList"/>
    <dgm:cxn modelId="{E54AFDFC-A32E-4FC7-AB12-A4EC6AD3B40D}" type="presParOf" srcId="{3D82AB36-B42A-4A40-A4E0-44875108EA2D}" destId="{CF2023FB-90D9-48D8-A80F-33463CB504ED}" srcOrd="2" destOrd="0" presId="urn:microsoft.com/office/officeart/2018/2/layout/IconLabelList"/>
    <dgm:cxn modelId="{1DBB0CF8-20C2-4E47-BF82-B29A685EF532}" type="presParOf" srcId="{CF2023FB-90D9-48D8-A80F-33463CB504ED}" destId="{0186E6BD-3E07-4AF6-BF82-F2E987F8F34F}" srcOrd="0" destOrd="0" presId="urn:microsoft.com/office/officeart/2018/2/layout/IconLabelList"/>
    <dgm:cxn modelId="{B5600421-48E4-4544-B939-78D49C3792F4}" type="presParOf" srcId="{CF2023FB-90D9-48D8-A80F-33463CB504ED}" destId="{F40CFDC8-6ECC-4F6C-8CAF-98610FE59287}" srcOrd="1" destOrd="0" presId="urn:microsoft.com/office/officeart/2018/2/layout/IconLabelList"/>
    <dgm:cxn modelId="{FB2D29AB-5DA0-4B46-B5EC-EA384F668532}" type="presParOf" srcId="{CF2023FB-90D9-48D8-A80F-33463CB504ED}" destId="{E3E2FE30-064B-4D45-9A87-A7936A4BD2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DB884-EEE2-4E44-8CFD-3B3DFB30F371}">
      <dsp:nvSpPr>
        <dsp:cNvPr id="0" name=""/>
        <dsp:cNvSpPr/>
      </dsp:nvSpPr>
      <dsp:spPr>
        <a:xfrm>
          <a:off x="666092" y="734426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163E3-E74A-484C-9A87-C02BC240790F}">
      <dsp:nvSpPr>
        <dsp:cNvPr id="0" name=""/>
        <dsp:cNvSpPr/>
      </dsp:nvSpPr>
      <dsp:spPr>
        <a:xfrm>
          <a:off x="1053655" y="1121989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88B89-18EF-4FDE-8D9F-0599FC91CD08}">
      <dsp:nvSpPr>
        <dsp:cNvPr id="0" name=""/>
        <dsp:cNvSpPr/>
      </dsp:nvSpPr>
      <dsp:spPr>
        <a:xfrm>
          <a:off x="84749" y="3119427"/>
          <a:ext cx="2981250" cy="131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 dirty="0"/>
            <a:t>The Spam Dataset </a:t>
          </a:r>
          <a:r>
            <a:rPr lang="fr-FR" sz="1400" kern="1200" dirty="0" err="1"/>
            <a:t>is</a:t>
          </a:r>
          <a:r>
            <a:rPr lang="fr-FR" sz="1400" kern="1200" dirty="0"/>
            <a:t> a set of </a:t>
          </a:r>
          <a:r>
            <a:rPr lang="fr-FR" sz="1400" kern="1200" dirty="0" err="1"/>
            <a:t>features</a:t>
          </a:r>
          <a:r>
            <a:rPr lang="fr-FR" sz="1400" kern="1200" dirty="0"/>
            <a:t> </a:t>
          </a:r>
          <a:r>
            <a:rPr lang="fr-FR" sz="1400" kern="1200" dirty="0" err="1"/>
            <a:t>Extracted</a:t>
          </a:r>
          <a:r>
            <a:rPr lang="fr-FR" sz="1400" kern="1200" dirty="0"/>
            <a:t> </a:t>
          </a:r>
          <a:r>
            <a:rPr lang="fr-FR" sz="1400" kern="1200" dirty="0" err="1"/>
            <a:t>from</a:t>
          </a:r>
          <a:r>
            <a:rPr lang="fr-FR" sz="1400" kern="1200" dirty="0"/>
            <a:t> emails </a:t>
          </a:r>
          <a:r>
            <a:rPr lang="fr-FR" sz="1400" kern="1200" dirty="0" err="1"/>
            <a:t>that</a:t>
          </a:r>
          <a:r>
            <a:rPr lang="fr-FR" sz="1400" kern="1200" dirty="0"/>
            <a:t> </a:t>
          </a:r>
          <a:r>
            <a:rPr lang="fr-FR" sz="1400" kern="1200" dirty="0" err="1"/>
            <a:t>hints</a:t>
          </a:r>
          <a:r>
            <a:rPr lang="fr-FR" sz="1400" kern="1200" dirty="0"/>
            <a:t> </a:t>
          </a:r>
          <a:r>
            <a:rPr lang="fr-FR" sz="1400" kern="1200" dirty="0" err="1"/>
            <a:t>whether</a:t>
          </a:r>
          <a:r>
            <a:rPr lang="fr-FR" sz="1400" kern="1200" dirty="0"/>
            <a:t> the email </a:t>
          </a:r>
          <a:r>
            <a:rPr lang="fr-FR" sz="1400" kern="1200" dirty="0" err="1"/>
            <a:t>is</a:t>
          </a:r>
          <a:r>
            <a:rPr lang="fr-FR" sz="1400" kern="1200" dirty="0"/>
            <a:t> a Spam or not</a:t>
          </a:r>
          <a:endParaRPr lang="en-US" sz="1400" kern="1200" dirty="0"/>
        </a:p>
      </dsp:txBody>
      <dsp:txXfrm>
        <a:off x="84749" y="3119427"/>
        <a:ext cx="2981250" cy="1316250"/>
      </dsp:txXfrm>
    </dsp:sp>
    <dsp:sp modelId="{F4968808-6B69-411D-988D-5CE1BC59E18C}">
      <dsp:nvSpPr>
        <dsp:cNvPr id="0" name=""/>
        <dsp:cNvSpPr/>
      </dsp:nvSpPr>
      <dsp:spPr>
        <a:xfrm>
          <a:off x="4169061" y="734426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31270-7A49-4B0E-B875-98A2D6A99094}">
      <dsp:nvSpPr>
        <dsp:cNvPr id="0" name=""/>
        <dsp:cNvSpPr/>
      </dsp:nvSpPr>
      <dsp:spPr>
        <a:xfrm>
          <a:off x="4556624" y="1121989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A2BA1-49B1-48F8-85B2-E32239AA7DE2}">
      <dsp:nvSpPr>
        <dsp:cNvPr id="0" name=""/>
        <dsp:cNvSpPr/>
      </dsp:nvSpPr>
      <dsp:spPr>
        <a:xfrm>
          <a:off x="3587717" y="3119427"/>
          <a:ext cx="2981250" cy="131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 dirty="0"/>
            <a:t>It </a:t>
          </a:r>
          <a:r>
            <a:rPr lang="fr-FR" sz="1400" kern="1200" dirty="0" err="1"/>
            <a:t>is</a:t>
          </a:r>
          <a:r>
            <a:rPr lang="fr-FR" sz="1400" kern="1200" dirty="0"/>
            <a:t> </a:t>
          </a:r>
          <a:r>
            <a:rPr lang="fr-FR" sz="1400" kern="1200" dirty="0" err="1"/>
            <a:t>composed</a:t>
          </a:r>
          <a:r>
            <a:rPr lang="fr-FR" sz="1400" kern="1200" dirty="0"/>
            <a:t> of 58 </a:t>
          </a:r>
          <a:r>
            <a:rPr lang="fr-FR" sz="1400" kern="1200" dirty="0" err="1"/>
            <a:t>features</a:t>
          </a:r>
          <a:r>
            <a:rPr lang="fr-FR" sz="1400" kern="1200" dirty="0"/>
            <a:t> (the last one </a:t>
          </a:r>
          <a:r>
            <a:rPr lang="fr-FR" sz="1400" kern="1200" dirty="0" err="1"/>
            <a:t>determines</a:t>
          </a:r>
          <a:r>
            <a:rPr lang="fr-FR" sz="1400" kern="1200" dirty="0"/>
            <a:t> if </a:t>
          </a:r>
          <a:r>
            <a:rPr lang="fr-FR" sz="1400" kern="1200" dirty="0" err="1"/>
            <a:t>it</a:t>
          </a:r>
          <a:r>
            <a:rPr lang="fr-FR" sz="1400" kern="1200" dirty="0"/>
            <a:t> </a:t>
          </a:r>
          <a:r>
            <a:rPr lang="fr-FR" sz="1400" kern="1200" dirty="0" err="1"/>
            <a:t>is</a:t>
          </a:r>
          <a:r>
            <a:rPr lang="fr-FR" sz="1400" kern="1200" dirty="0"/>
            <a:t> a spam), and of 4061 entries, </a:t>
          </a:r>
          <a:r>
            <a:rPr lang="fr-FR" sz="1400" kern="1200" dirty="0" err="1"/>
            <a:t>each</a:t>
          </a:r>
          <a:r>
            <a:rPr lang="fr-FR" sz="1400" kern="1200" dirty="0"/>
            <a:t> </a:t>
          </a:r>
          <a:r>
            <a:rPr lang="fr-FR" sz="1400" kern="1200" dirty="0" err="1"/>
            <a:t>representing</a:t>
          </a:r>
          <a:r>
            <a:rPr lang="fr-FR" sz="1400" kern="1200" dirty="0"/>
            <a:t> an email.  </a:t>
          </a:r>
          <a:endParaRPr lang="en-US" sz="1400" kern="1200" dirty="0"/>
        </a:p>
      </dsp:txBody>
      <dsp:txXfrm>
        <a:off x="3587717" y="3119427"/>
        <a:ext cx="2981250" cy="1316250"/>
      </dsp:txXfrm>
    </dsp:sp>
    <dsp:sp modelId="{FBB2704D-8AD2-4904-A296-E684971EC401}">
      <dsp:nvSpPr>
        <dsp:cNvPr id="0" name=""/>
        <dsp:cNvSpPr/>
      </dsp:nvSpPr>
      <dsp:spPr>
        <a:xfrm>
          <a:off x="7672030" y="734426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F5FA0-CB4E-4933-AE8B-76650D14A29D}">
      <dsp:nvSpPr>
        <dsp:cNvPr id="0" name=""/>
        <dsp:cNvSpPr/>
      </dsp:nvSpPr>
      <dsp:spPr>
        <a:xfrm>
          <a:off x="8059593" y="1121989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A20D9-EE40-4E72-996A-AC647D76D020}">
      <dsp:nvSpPr>
        <dsp:cNvPr id="0" name=""/>
        <dsp:cNvSpPr/>
      </dsp:nvSpPr>
      <dsp:spPr>
        <a:xfrm>
          <a:off x="7090686" y="3119427"/>
          <a:ext cx="2981250" cy="131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 dirty="0"/>
            <a:t>48 FEATURES </a:t>
          </a:r>
          <a:r>
            <a:rPr lang="en-US" sz="1400" kern="1200" noProof="0" dirty="0"/>
            <a:t>indicate</a:t>
          </a:r>
          <a:r>
            <a:rPr lang="fr-FR" sz="1400" kern="1200" dirty="0"/>
            <a:t> </a:t>
          </a:r>
          <a:r>
            <a:rPr lang="fr-FR" sz="1400" kern="1200" dirty="0" err="1"/>
            <a:t>specific</a:t>
          </a:r>
          <a:r>
            <a:rPr lang="fr-FR" sz="1400" kern="1200" dirty="0"/>
            <a:t> </a:t>
          </a:r>
          <a:r>
            <a:rPr lang="fr-FR" sz="1400" kern="1200" dirty="0" err="1"/>
            <a:t>word</a:t>
          </a:r>
          <a:r>
            <a:rPr lang="fr-FR" sz="1400" kern="1200" dirty="0"/>
            <a:t> </a:t>
          </a:r>
          <a:r>
            <a:rPr lang="fr-FR" sz="1400" kern="1200" dirty="0" err="1"/>
            <a:t>frequencies</a:t>
          </a:r>
          <a:r>
            <a:rPr lang="fr-FR" sz="1400" kern="1200" dirty="0"/>
            <a:t> in the email. 6 </a:t>
          </a:r>
          <a:r>
            <a:rPr lang="fr-FR" sz="1400" kern="1200" dirty="0" err="1"/>
            <a:t>features</a:t>
          </a:r>
          <a:r>
            <a:rPr lang="fr-FR" sz="1400" kern="1200" dirty="0"/>
            <a:t> do </a:t>
          </a:r>
          <a:r>
            <a:rPr lang="en-US" sz="1400" kern="1200" noProof="0" dirty="0"/>
            <a:t>the</a:t>
          </a:r>
          <a:r>
            <a:rPr lang="fr-FR" sz="1400" kern="1200" dirty="0"/>
            <a:t> </a:t>
          </a:r>
          <a:r>
            <a:rPr lang="fr-FR" sz="1400" kern="1200" dirty="0" err="1"/>
            <a:t>same</a:t>
          </a:r>
          <a:r>
            <a:rPr lang="fr-FR" sz="1400" kern="1200" dirty="0"/>
            <a:t> for </a:t>
          </a:r>
          <a:r>
            <a:rPr lang="fr-FR" sz="1400" kern="1200" dirty="0" err="1"/>
            <a:t>character</a:t>
          </a:r>
          <a:r>
            <a:rPr lang="fr-FR" sz="1400" kern="1200" dirty="0"/>
            <a:t> </a:t>
          </a:r>
          <a:r>
            <a:rPr lang="fr-FR" sz="1400" kern="1200" dirty="0" err="1"/>
            <a:t>frequencies</a:t>
          </a:r>
          <a:r>
            <a:rPr lang="fr-FR" sz="1400" kern="1200" dirty="0"/>
            <a:t> (like ‘!’ or ‘;‘ ) and the last 3 </a:t>
          </a:r>
          <a:r>
            <a:rPr lang="fr-FR" sz="1400" kern="1200" dirty="0" err="1"/>
            <a:t>indicate</a:t>
          </a:r>
          <a:r>
            <a:rPr lang="fr-FR" sz="1400" kern="1200" dirty="0"/>
            <a:t> capital </a:t>
          </a:r>
          <a:r>
            <a:rPr lang="fr-FR" sz="1400" kern="1200" dirty="0" err="1"/>
            <a:t>letterS</a:t>
          </a:r>
          <a:r>
            <a:rPr lang="fr-FR" sz="1400" kern="1200" dirty="0"/>
            <a:t> run </a:t>
          </a:r>
          <a:r>
            <a:rPr lang="fr-FR" sz="1400" kern="1200" dirty="0" err="1"/>
            <a:t>length</a:t>
          </a:r>
          <a:r>
            <a:rPr lang="fr-FR" sz="1400" kern="1200" dirty="0"/>
            <a:t>.</a:t>
          </a:r>
          <a:endParaRPr lang="en-US" sz="1400" kern="1200" dirty="0"/>
        </a:p>
      </dsp:txBody>
      <dsp:txXfrm>
        <a:off x="7090686" y="3119427"/>
        <a:ext cx="2981250" cy="131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549FE-9613-4D34-854C-CB8678D3C9CB}">
      <dsp:nvSpPr>
        <dsp:cNvPr id="0" name=""/>
        <dsp:cNvSpPr/>
      </dsp:nvSpPr>
      <dsp:spPr>
        <a:xfrm>
          <a:off x="1900199" y="1343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51A14-B74D-458E-B392-5A81A053052B}">
      <dsp:nvSpPr>
        <dsp:cNvPr id="0" name=""/>
        <dsp:cNvSpPr/>
      </dsp:nvSpPr>
      <dsp:spPr>
        <a:xfrm>
          <a:off x="712199" y="2580353"/>
          <a:ext cx="432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After</a:t>
          </a:r>
          <a:r>
            <a:rPr lang="fr-FR" sz="1600" kern="1200" dirty="0"/>
            <a:t> </a:t>
          </a:r>
          <a:r>
            <a:rPr lang="fr-FR" sz="1600" kern="1200" dirty="0" err="1"/>
            <a:t>having</a:t>
          </a:r>
          <a:r>
            <a:rPr lang="fr-FR" sz="1600" kern="1200" dirty="0"/>
            <a:t> </a:t>
          </a:r>
          <a:r>
            <a:rPr lang="fr-FR" sz="1600" kern="1200" dirty="0" err="1"/>
            <a:t>done</a:t>
          </a:r>
          <a:r>
            <a:rPr lang="fr-FR" sz="1600" kern="1200" dirty="0"/>
            <a:t> Data </a:t>
          </a:r>
          <a:r>
            <a:rPr lang="fr-FR" sz="1600" kern="1200" dirty="0" err="1"/>
            <a:t>Analysis</a:t>
          </a:r>
          <a:r>
            <a:rPr lang="fr-FR" sz="1600" kern="1200" dirty="0"/>
            <a:t> and </a:t>
          </a:r>
          <a:r>
            <a:rPr lang="fr-FR" sz="1600" kern="1200" dirty="0" err="1"/>
            <a:t>Supervised</a:t>
          </a:r>
          <a:r>
            <a:rPr lang="fr-FR" sz="1600" kern="1200" dirty="0"/>
            <a:t> Learning on the Spam dataset,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really</a:t>
          </a:r>
          <a:r>
            <a:rPr lang="fr-FR" sz="1600" kern="1200" dirty="0"/>
            <a:t> </a:t>
          </a:r>
          <a:r>
            <a:rPr lang="fr-FR" sz="1600" kern="1200" dirty="0" err="1"/>
            <a:t>enjoyed</a:t>
          </a:r>
          <a:r>
            <a:rPr lang="fr-FR" sz="1600" kern="1200" dirty="0"/>
            <a:t> </a:t>
          </a:r>
          <a:r>
            <a:rPr lang="fr-FR" sz="1600" kern="1200" dirty="0" err="1"/>
            <a:t>working</a:t>
          </a:r>
          <a:r>
            <a:rPr lang="fr-FR" sz="1600" kern="1200" dirty="0"/>
            <a:t> on a </a:t>
          </a:r>
          <a:r>
            <a:rPr lang="fr-FR" sz="1600" kern="1200" dirty="0" err="1"/>
            <a:t>database</a:t>
          </a:r>
          <a:r>
            <a:rPr lang="fr-FR" sz="1600" kern="1200" dirty="0"/>
            <a:t> relevant to </a:t>
          </a:r>
          <a:r>
            <a:rPr lang="fr-FR" sz="1600" kern="1200" dirty="0" err="1"/>
            <a:t>everyday</a:t>
          </a:r>
          <a:r>
            <a:rPr lang="fr-FR" sz="1600" kern="1200" dirty="0"/>
            <a:t> life.</a:t>
          </a:r>
          <a:endParaRPr lang="en-US" sz="1600" kern="1200" dirty="0"/>
        </a:p>
      </dsp:txBody>
      <dsp:txXfrm>
        <a:off x="712199" y="2580353"/>
        <a:ext cx="4320000" cy="900000"/>
      </dsp:txXfrm>
    </dsp:sp>
    <dsp:sp modelId="{0186E6BD-3E07-4AF6-BF82-F2E987F8F34F}">
      <dsp:nvSpPr>
        <dsp:cNvPr id="0" name=""/>
        <dsp:cNvSpPr/>
      </dsp:nvSpPr>
      <dsp:spPr>
        <a:xfrm>
          <a:off x="6976199" y="1343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2FE30-064B-4D45-9A87-A7936A4BD29B}">
      <dsp:nvSpPr>
        <dsp:cNvPr id="0" name=""/>
        <dsp:cNvSpPr/>
      </dsp:nvSpPr>
      <dsp:spPr>
        <a:xfrm>
          <a:off x="5788199" y="2580353"/>
          <a:ext cx="432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By </a:t>
          </a:r>
          <a:r>
            <a:rPr lang="fr-FR" sz="1600" kern="1200" dirty="0" err="1"/>
            <a:t>working</a:t>
          </a:r>
          <a:r>
            <a:rPr lang="fr-FR" sz="1600" kern="1200" dirty="0"/>
            <a:t> on </a:t>
          </a:r>
          <a:r>
            <a:rPr lang="fr-FR" sz="1600" kern="1200" dirty="0" err="1"/>
            <a:t>this</a:t>
          </a:r>
          <a:r>
            <a:rPr lang="fr-FR" sz="1600" kern="1200" dirty="0"/>
            <a:t> </a:t>
          </a:r>
          <a:r>
            <a:rPr lang="fr-FR" sz="1600" kern="1200" dirty="0" err="1"/>
            <a:t>project</a:t>
          </a:r>
          <a:r>
            <a:rPr lang="fr-FR" sz="1600" kern="1200" dirty="0"/>
            <a:t>,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attained</a:t>
          </a:r>
          <a:r>
            <a:rPr lang="fr-FR" sz="1600" kern="1200" dirty="0"/>
            <a:t> a </a:t>
          </a:r>
          <a:r>
            <a:rPr lang="fr-FR" sz="1600" kern="1200" dirty="0" err="1"/>
            <a:t>better</a:t>
          </a:r>
          <a:r>
            <a:rPr lang="fr-FR" sz="1600" kern="1200" dirty="0"/>
            <a:t> </a:t>
          </a:r>
          <a:r>
            <a:rPr lang="fr-FR" sz="1600" kern="1200" dirty="0" err="1"/>
            <a:t>understanding</a:t>
          </a:r>
          <a:r>
            <a:rPr lang="fr-FR" sz="1600" kern="1200" dirty="0"/>
            <a:t> of spam structures. It </a:t>
          </a:r>
          <a:r>
            <a:rPr lang="fr-FR" sz="1600" kern="1200" dirty="0" err="1"/>
            <a:t>served</a:t>
          </a:r>
          <a:r>
            <a:rPr lang="fr-FR" sz="1600" kern="1200" dirty="0"/>
            <a:t> as a </a:t>
          </a:r>
          <a:r>
            <a:rPr lang="fr-FR" sz="1600" kern="1200" dirty="0" err="1"/>
            <a:t>great</a:t>
          </a:r>
          <a:r>
            <a:rPr lang="fr-FR" sz="1600" kern="1200" dirty="0"/>
            <a:t> </a:t>
          </a:r>
          <a:r>
            <a:rPr lang="fr-FR" sz="1600" kern="1200" dirty="0" err="1"/>
            <a:t>example</a:t>
          </a:r>
          <a:r>
            <a:rPr lang="fr-FR" sz="1600" kern="1200" dirty="0"/>
            <a:t> of how to use AI </a:t>
          </a:r>
          <a:r>
            <a:rPr lang="fr-FR" sz="1600" kern="1200" dirty="0" err="1"/>
            <a:t>knowledge</a:t>
          </a:r>
          <a:r>
            <a:rPr lang="fr-FR" sz="1600" kern="1200" dirty="0"/>
            <a:t> for </a:t>
          </a:r>
          <a:r>
            <a:rPr lang="fr-FR" sz="1600" kern="1200" dirty="0" err="1"/>
            <a:t>practical</a:t>
          </a:r>
          <a:r>
            <a:rPr lang="fr-FR" sz="1600" kern="1200" dirty="0"/>
            <a:t> applications.</a:t>
          </a:r>
          <a:endParaRPr lang="en-US" sz="1600" kern="1200" dirty="0"/>
        </a:p>
      </dsp:txBody>
      <dsp:txXfrm>
        <a:off x="5788199" y="2580353"/>
        <a:ext cx="432000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pamails.herokuapp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BBFB3-CA6A-4851-81D3-ECA8133C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416" y="1419958"/>
            <a:ext cx="8001000" cy="1551842"/>
          </a:xfrm>
        </p:spPr>
        <p:txBody>
          <a:bodyPr/>
          <a:lstStyle/>
          <a:p>
            <a:r>
              <a:rPr lang="fr-FR" dirty="0"/>
              <a:t>SPAM DATASET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262F35-E64A-4C89-B52C-C34CF6008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PROJECT – PYTHON FOR DATA ANALYSIS</a:t>
            </a:r>
          </a:p>
          <a:p>
            <a:endParaRPr lang="fr-FR" dirty="0"/>
          </a:p>
          <a:p>
            <a:r>
              <a:rPr lang="fr-FR" dirty="0"/>
              <a:t>YVANN VINCENT</a:t>
            </a:r>
            <a:br>
              <a:rPr lang="fr-FR"/>
            </a:br>
            <a:r>
              <a:rPr lang="fr-FR"/>
              <a:t>ANTOINE SERAFINI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969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144CB-6556-40B5-A6FB-F2EC60E7E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8EDF5B-DCEA-4907-9363-E83F1DBB8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32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E9A02E-0090-402A-9AE3-0EEF1F0CE544}"/>
              </a:ext>
            </a:extLst>
          </p:cNvPr>
          <p:cNvSpPr txBox="1"/>
          <p:nvPr/>
        </p:nvSpPr>
        <p:spPr>
          <a:xfrm>
            <a:off x="1663927" y="89108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this part, our goal was to determine if an email was a Spam or not with the best possible accuracy.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DBB9A3-2CFE-4050-AA87-3C0346A14B1E}"/>
              </a:ext>
            </a:extLst>
          </p:cNvPr>
          <p:cNvSpPr txBox="1"/>
          <p:nvPr/>
        </p:nvSpPr>
        <p:spPr>
          <a:xfrm>
            <a:off x="2787444" y="3196929"/>
            <a:ext cx="61062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To </a:t>
            </a:r>
            <a:r>
              <a:rPr lang="fr-FR" dirty="0" err="1"/>
              <a:t>maximize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have to </a:t>
            </a:r>
            <a:r>
              <a:rPr lang="fr-FR" dirty="0" err="1"/>
              <a:t>determine</a:t>
            </a:r>
            <a:r>
              <a:rPr lang="fr-FR" dirty="0"/>
              <a:t> :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	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to use</a:t>
            </a:r>
          </a:p>
          <a:p>
            <a:pPr>
              <a:spcAft>
                <a:spcPts val="600"/>
              </a:spcAft>
            </a:pPr>
            <a:r>
              <a:rPr lang="fr-FR" dirty="0"/>
              <a:t>	- </a:t>
            </a:r>
            <a:r>
              <a:rPr lang="fr-FR" dirty="0" err="1"/>
              <a:t>What</a:t>
            </a:r>
            <a:r>
              <a:rPr lang="fr-FR" dirty="0"/>
              <a:t> model to use</a:t>
            </a:r>
          </a:p>
          <a:p>
            <a:pPr>
              <a:spcAft>
                <a:spcPts val="600"/>
              </a:spcAft>
            </a:pPr>
            <a:r>
              <a:rPr lang="fr-FR" dirty="0"/>
              <a:t>	- How to tune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fit the </a:t>
            </a:r>
            <a:r>
              <a:rPr lang="fr-FR" dirty="0" err="1"/>
              <a:t>dataset</a:t>
            </a: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	</a:t>
            </a:r>
          </a:p>
          <a:p>
            <a:pPr>
              <a:spcAft>
                <a:spcPts val="600"/>
              </a:spcAft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796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594F56-CEA6-4C0E-8859-A23228F88BE1}"/>
              </a:ext>
            </a:extLst>
          </p:cNvPr>
          <p:cNvSpPr txBox="1"/>
          <p:nvPr/>
        </p:nvSpPr>
        <p:spPr>
          <a:xfrm>
            <a:off x="2123545" y="292425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optimize feature choice for training, we compared results on 4 subsets 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- the entire dataset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- a subset with the 17th best ranked features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- a subset with the 22nd best ranked variables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- a subset with the best 10 and worst 10 ranked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78F9A5-C5E5-41A8-BF14-AD96911D9C3B}"/>
              </a:ext>
            </a:extLst>
          </p:cNvPr>
          <p:cNvSpPr txBox="1"/>
          <p:nvPr/>
        </p:nvSpPr>
        <p:spPr>
          <a:xfrm>
            <a:off x="1185248" y="3870055"/>
            <a:ext cx="356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 err="1"/>
              <a:t>We</a:t>
            </a:r>
            <a:r>
              <a:rPr lang="fr-FR" sz="1600" dirty="0"/>
              <a:t> chose </a:t>
            </a:r>
            <a:r>
              <a:rPr lang="fr-FR" sz="1600" dirty="0" err="1"/>
              <a:t>ranks</a:t>
            </a:r>
            <a:r>
              <a:rPr lang="fr-FR" sz="1600" dirty="0"/>
              <a:t> 10, 17 and 22 </a:t>
            </a:r>
            <a:r>
              <a:rPr lang="fr-FR" sz="1600" dirty="0" err="1"/>
              <a:t>because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represent</a:t>
            </a:r>
            <a:r>
              <a:rPr lang="fr-FR" sz="1600" dirty="0"/>
              <a:t> important </a:t>
            </a:r>
            <a:r>
              <a:rPr lang="fr-FR" sz="1600" dirty="0" err="1"/>
              <a:t>correlation</a:t>
            </a:r>
            <a:r>
              <a:rPr lang="fr-FR" sz="1600" dirty="0"/>
              <a:t> gaps in the </a:t>
            </a:r>
            <a:r>
              <a:rPr lang="fr-FR" sz="1600" dirty="0" err="1"/>
              <a:t>ranking</a:t>
            </a:r>
            <a:endParaRPr lang="fr-FR" sz="1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8612CB-8AB8-432A-B41E-55258EBA3046}"/>
              </a:ext>
            </a:extLst>
          </p:cNvPr>
          <p:cNvSpPr txBox="1"/>
          <p:nvPr/>
        </p:nvSpPr>
        <p:spPr>
          <a:xfrm>
            <a:off x="6156488" y="3670000"/>
            <a:ext cx="5455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err="1"/>
              <a:t>After</a:t>
            </a:r>
            <a:r>
              <a:rPr lang="fr-FR" dirty="0"/>
              <a:t> training </a:t>
            </a:r>
            <a:r>
              <a:rPr lang="fr-FR" dirty="0" err="1"/>
              <a:t>models</a:t>
            </a:r>
            <a:r>
              <a:rPr lang="fr-FR" dirty="0"/>
              <a:t> on the 4 sets, training on the full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proved</a:t>
            </a:r>
            <a:r>
              <a:rPr lang="fr-FR" dirty="0"/>
              <a:t> to </a:t>
            </a:r>
            <a:r>
              <a:rPr lang="fr-FR" dirty="0" err="1"/>
              <a:t>yield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on </a:t>
            </a:r>
            <a:r>
              <a:rPr lang="fr-FR" dirty="0" err="1"/>
              <a:t>testing</a:t>
            </a:r>
            <a:r>
              <a:rPr lang="fr-FR" dirty="0"/>
              <a:t> sets (</a:t>
            </a:r>
            <a:r>
              <a:rPr lang="fr-FR" dirty="0" err="1"/>
              <a:t>with</a:t>
            </a:r>
            <a:r>
              <a:rPr lang="fr-FR" dirty="0"/>
              <a:t> scores 2 points </a:t>
            </a:r>
            <a:r>
              <a:rPr lang="fr-FR" dirty="0" err="1"/>
              <a:t>better</a:t>
            </a:r>
            <a:r>
              <a:rPr lang="fr-FR" dirty="0"/>
              <a:t> on </a:t>
            </a:r>
            <a:r>
              <a:rPr lang="fr-FR" dirty="0" err="1"/>
              <a:t>average</a:t>
            </a:r>
            <a:r>
              <a:rPr lang="fr-FR" dirty="0"/>
              <a:t>).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BD94E1-7787-47AC-96E5-923029BAD8FA}"/>
              </a:ext>
            </a:extLst>
          </p:cNvPr>
          <p:cNvSpPr txBox="1"/>
          <p:nvPr/>
        </p:nvSpPr>
        <p:spPr>
          <a:xfrm>
            <a:off x="4249508" y="5365344"/>
            <a:ext cx="310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So,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train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model on the full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0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31E60D7-1C5B-4C60-BC23-1F899CF65CAB}"/>
              </a:ext>
            </a:extLst>
          </p:cNvPr>
          <p:cNvSpPr txBox="1"/>
          <p:nvPr/>
        </p:nvSpPr>
        <p:spPr>
          <a:xfrm>
            <a:off x="6298531" y="17991"/>
            <a:ext cx="4822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find</a:t>
            </a:r>
            <a:r>
              <a:rPr lang="fr-FR" dirty="0"/>
              <a:t> the best model </a:t>
            </a:r>
            <a:r>
              <a:rPr lang="fr-FR" dirty="0" err="1"/>
              <a:t>with</a:t>
            </a:r>
            <a:r>
              <a:rPr lang="fr-FR" dirty="0"/>
              <a:t> the best </a:t>
            </a:r>
            <a:r>
              <a:rPr lang="fr-FR" dirty="0" err="1"/>
              <a:t>parameters</a:t>
            </a:r>
            <a:r>
              <a:rPr lang="fr-FR" dirty="0"/>
              <a:t>, </a:t>
            </a:r>
            <a:r>
              <a:rPr lang="en-US" dirty="0"/>
              <a:t>we proceeded by trial and error. We tested differents model from the </a:t>
            </a:r>
            <a:r>
              <a:rPr lang="en-US" dirty="0" err="1"/>
              <a:t>sklearn</a:t>
            </a:r>
            <a:r>
              <a:rPr lang="en-US" dirty="0"/>
              <a:t> library(like SVC, </a:t>
            </a:r>
            <a:r>
              <a:rPr lang="en-US" dirty="0" err="1"/>
              <a:t>Logisitic</a:t>
            </a:r>
            <a:r>
              <a:rPr lang="en-US" dirty="0"/>
              <a:t> Regression or KNN) and also from TensorFlow to try Deep Learning. </a:t>
            </a:r>
          </a:p>
          <a:p>
            <a:endParaRPr lang="en-US" dirty="0"/>
          </a:p>
          <a:p>
            <a:r>
              <a:rPr lang="en-US" dirty="0"/>
              <a:t>Deep Learning provided disappointing results for great effort, so we shifted our focus on more standard protocols.</a:t>
            </a:r>
          </a:p>
          <a:p>
            <a:endParaRPr lang="en-US" dirty="0"/>
          </a:p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EE609-6DF8-41DB-9346-CFDD9B18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9" y="17991"/>
            <a:ext cx="5227645" cy="35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6D1205F-47C6-4055-9EB7-0026C1F6C73F}"/>
              </a:ext>
            </a:extLst>
          </p:cNvPr>
          <p:cNvSpPr txBox="1"/>
          <p:nvPr/>
        </p:nvSpPr>
        <p:spPr>
          <a:xfrm>
            <a:off x="356089" y="3612765"/>
            <a:ext cx="4659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results were obtained using the K-Nearest-Neighbors (KNN) algorithm, which scored an impressive 93% prediction accuracy.</a:t>
            </a:r>
          </a:p>
          <a:p>
            <a:endParaRPr lang="en-US" dirty="0"/>
          </a:p>
          <a:p>
            <a:r>
              <a:rPr lang="en-US" dirty="0"/>
              <a:t>To tune the algorithm, we used both a loop testing all the parameters to find the best accuracy and a grid search. For the number of neighbors, we plotted the accuracy to determine if we weren’t overfitting to the dataset.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E80BE5-BA52-43EE-8258-CBD485FE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13" y="3793878"/>
            <a:ext cx="5649368" cy="25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8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144CB-6556-40B5-A6FB-F2EC60E7E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API &amp; WEBSITE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8EDF5B-DCEA-4907-9363-E83F1DBB8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99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2E9A02E-0090-402A-9AE3-0EEF1F0CE544}"/>
              </a:ext>
            </a:extLst>
          </p:cNvPr>
          <p:cNvSpPr txBox="1"/>
          <p:nvPr/>
        </p:nvSpPr>
        <p:spPr>
          <a:xfrm>
            <a:off x="1663927" y="89108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last step to completion was to develop an API to make our prediction model accessible to everyone.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DBB9A3-2CFE-4050-AA87-3C0346A14B1E}"/>
              </a:ext>
            </a:extLst>
          </p:cNvPr>
          <p:cNvSpPr txBox="1"/>
          <p:nvPr/>
        </p:nvSpPr>
        <p:spPr>
          <a:xfrm>
            <a:off x="2787444" y="3196929"/>
            <a:ext cx="610625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err="1"/>
              <a:t>We</a:t>
            </a:r>
            <a:r>
              <a:rPr lang="fr-FR" dirty="0"/>
              <a:t> have made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SPAMAILS.</a:t>
            </a:r>
          </a:p>
          <a:p>
            <a:pPr>
              <a:spcAft>
                <a:spcPts val="600"/>
              </a:spcAft>
            </a:pPr>
            <a:r>
              <a:rPr lang="fr-FR" dirty="0"/>
              <a:t>You can check </a:t>
            </a:r>
            <a:r>
              <a:rPr lang="fr-FR" dirty="0" err="1"/>
              <a:t>it</a:t>
            </a:r>
            <a:r>
              <a:rPr lang="fr-FR" dirty="0"/>
              <a:t> out </a:t>
            </a:r>
            <a:r>
              <a:rPr lang="fr-FR" b="1" u="sng" dirty="0" err="1"/>
              <a:t>here</a:t>
            </a:r>
            <a:r>
              <a:rPr lang="fr-FR" dirty="0"/>
              <a:t> :</a:t>
            </a:r>
          </a:p>
          <a:p>
            <a:pPr algn="ctr">
              <a:spcAft>
                <a:spcPts val="600"/>
              </a:spcAft>
            </a:pPr>
            <a:endParaRPr lang="fr-FR" dirty="0"/>
          </a:p>
          <a:p>
            <a:pPr algn="ctr">
              <a:spcAft>
                <a:spcPts val="600"/>
              </a:spcAft>
            </a:pPr>
            <a:r>
              <a:rPr lang="fr-FR" dirty="0">
                <a:hlinkClick r:id="rId2"/>
              </a:rPr>
              <a:t>https://spamails.herokuapp.com/</a:t>
            </a: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	</a:t>
            </a:r>
          </a:p>
          <a:p>
            <a:pPr>
              <a:spcAft>
                <a:spcPts val="600"/>
              </a:spcAft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873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6FCDAA-76C3-414B-9868-73075E15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Diagonal Corner Rectangle 16">
            <a:extLst>
              <a:ext uri="{FF2B5EF4-FFF2-40B4-BE49-F238E27FC236}">
                <a16:creationId xmlns:a16="http://schemas.microsoft.com/office/drawing/2014/main" id="{02C8A649-1D4D-44CF-8C8E-C38947F4C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4A6C00-FAAC-4ADA-BBD2-662D2351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83" y="3805024"/>
            <a:ext cx="3021544" cy="17524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1C4F06-6400-410C-BE18-58AA9ED2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09" y="1434512"/>
            <a:ext cx="3020257" cy="13440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2BE0C85-81B4-445F-929F-50CC0118C953}"/>
              </a:ext>
            </a:extLst>
          </p:cNvPr>
          <p:cNvSpPr txBox="1"/>
          <p:nvPr/>
        </p:nvSpPr>
        <p:spPr>
          <a:xfrm>
            <a:off x="4661860" y="685800"/>
            <a:ext cx="625379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dirty="0"/>
              <a:t>Once we were done training models, we focused on creating an API that can parse data from a real text and turn it into the required parameters for our model.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dirty="0"/>
              <a:t>The point of this experiment was also to test our model’s real-world efficiency, where parsed data can significantly differ from what’s in the training dataset.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dirty="0"/>
              <a:t>First, we had to implement function to compute word/character frequencies and run lengths from a string input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dirty="0"/>
              <a:t>We then feed the data to the model to get a prediction.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5301E-91B2-4536-893D-47EA2744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3E5BFD-97A3-4CE9-8A0E-58925ADC2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47D4CB-D05F-43B7-8F49-A8C05F152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A6C8F7-8B78-4F06-BB3B-CEDC620AE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4E8F06-BC4C-45A5-8A7F-CDF897B9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88604C-C490-4533-AA80-11F92325C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21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1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256FCDAA-76C3-414B-9868-73075E15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Diagonal Corner Rectangle 16">
            <a:extLst>
              <a:ext uri="{FF2B5EF4-FFF2-40B4-BE49-F238E27FC236}">
                <a16:creationId xmlns:a16="http://schemas.microsoft.com/office/drawing/2014/main" id="{02C8A649-1D4D-44CF-8C8E-C38947F4C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C34AAD-AFD4-4A26-8ED5-B3C6903C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09" y="942456"/>
            <a:ext cx="2952623" cy="24432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69F4B8-C735-4D4D-9111-285B6631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75" y="3563552"/>
            <a:ext cx="2732803" cy="20222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938E9BA-ADA9-4165-9DBC-C4E65E24009D}"/>
              </a:ext>
            </a:extLst>
          </p:cNvPr>
          <p:cNvSpPr txBox="1"/>
          <p:nvPr/>
        </p:nvSpPr>
        <p:spPr>
          <a:xfrm>
            <a:off x="4661860" y="685800"/>
            <a:ext cx="625379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In order to better explore the database and this AI’s behavior, we have implemented a Sandbox mode on the website to let users experiment with features values, either at random or chosen. This allows better understanding of the characteristics of spam emails.</a:t>
            </a:r>
          </a:p>
        </p:txBody>
      </p:sp>
      <p:grpSp>
        <p:nvGrpSpPr>
          <p:cNvPr id="37" name="Group 22">
            <a:extLst>
              <a:ext uri="{FF2B5EF4-FFF2-40B4-BE49-F238E27FC236}">
                <a16:creationId xmlns:a16="http://schemas.microsoft.com/office/drawing/2014/main" id="{67C5301E-91B2-4536-893D-47EA2744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3E5BFD-97A3-4CE9-8A0E-58925ADC2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4">
              <a:extLst>
                <a:ext uri="{FF2B5EF4-FFF2-40B4-BE49-F238E27FC236}">
                  <a16:creationId xmlns:a16="http://schemas.microsoft.com/office/drawing/2014/main" id="{7D47D4CB-D05F-43B7-8F49-A8C05F152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A6C8F7-8B78-4F06-BB3B-CEDC620AE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6">
              <a:extLst>
                <a:ext uri="{FF2B5EF4-FFF2-40B4-BE49-F238E27FC236}">
                  <a16:creationId xmlns:a16="http://schemas.microsoft.com/office/drawing/2014/main" id="{C34E8F06-BC4C-45A5-8A7F-CDF897B9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88604C-C490-4533-AA80-11F92325C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92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67692-CB39-42D0-B309-825DF125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63C606-93AA-4D77-A0C4-018DA89E8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26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ZoneTexte 1">
            <a:extLst>
              <a:ext uri="{FF2B5EF4-FFF2-40B4-BE49-F238E27FC236}">
                <a16:creationId xmlns:a16="http://schemas.microsoft.com/office/drawing/2014/main" id="{F333DC4B-7C30-4288-9C30-4D70C01EE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8107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87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3CC08-EBC2-4313-9678-DC49450A0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20AA1A-85A1-41A7-8B52-C96A06C39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48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13">
            <a:extLst>
              <a:ext uri="{FF2B5EF4-FFF2-40B4-BE49-F238E27FC236}">
                <a16:creationId xmlns:a16="http://schemas.microsoft.com/office/drawing/2014/main" id="{00DF21D5-92B5-4D0E-8ACB-CD3732E4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Diagonal Corner Rectangle 21">
            <a:extLst>
              <a:ext uri="{FF2B5EF4-FFF2-40B4-BE49-F238E27FC236}">
                <a16:creationId xmlns:a16="http://schemas.microsoft.com/office/drawing/2014/main" id="{B729B08C-A8E8-4A5F-BE85-F0B9269F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3AF0DAB2-66C2-4FB9-A4F3-E117F1D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7822CD-C541-4174-B43B-4A5E2881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9">
              <a:extLst>
                <a:ext uri="{FF2B5EF4-FFF2-40B4-BE49-F238E27FC236}">
                  <a16:creationId xmlns:a16="http://schemas.microsoft.com/office/drawing/2014/main" id="{A98BC445-D166-4C73-9048-E9EAA3130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D18988-C2FA-49D2-BDF7-5C306094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EBDE56-D9C2-4852-B55B-3DB8E679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5952F4-0479-49EC-8294-C078F235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5A93C7-97FD-44C5-A497-6E5052184764}"/>
              </a:ext>
            </a:extLst>
          </p:cNvPr>
          <p:cNvSpPr txBox="1"/>
          <p:nvPr/>
        </p:nvSpPr>
        <p:spPr>
          <a:xfrm>
            <a:off x="684212" y="941424"/>
            <a:ext cx="6261337" cy="475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However, our IA can fail, especially since the training dataset is from 1998. Emails (and messages overall) from today are different from 1998’s standard, which can lead to flawed predictions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Notably, emails and messages today are shorter due to more spontaneous communication. It makes a frequency-based approach highly unstable on modern messages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Frequency based approach creates a strong bias for high ranked features like word “you” or “your” in Spam prediction. Seeing only one in a short text is enough to trick the AI into thinking </a:t>
            </a:r>
            <a:r>
              <a:rPr lang="en-US"/>
              <a:t>it’s spam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We recommend an approach based on both frequency and count to compensate for skyrocketing frequency values on short texts, that are closer to today’s standard but not represented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2820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63EF1C-34F9-432E-9A21-59290DEB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89" y="5230852"/>
            <a:ext cx="2885637" cy="3184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5CC0E9B-2FCA-45AD-AA59-510B790DE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22" y="4750865"/>
            <a:ext cx="4078996" cy="2009442"/>
          </a:xfrm>
          <a:prstGeom prst="rect">
            <a:avLst/>
          </a:prstGeom>
        </p:spPr>
      </p:pic>
      <p:graphicFrame>
        <p:nvGraphicFramePr>
          <p:cNvPr id="12" name="ZoneTexte 1">
            <a:extLst>
              <a:ext uri="{FF2B5EF4-FFF2-40B4-BE49-F238E27FC236}">
                <a16:creationId xmlns:a16="http://schemas.microsoft.com/office/drawing/2014/main" id="{3600D457-19AD-4F99-B297-319DCCBEA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242278"/>
              </p:ext>
            </p:extLst>
          </p:nvPr>
        </p:nvGraphicFramePr>
        <p:xfrm>
          <a:off x="830586" y="219978"/>
          <a:ext cx="10156686" cy="517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108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D90646A-3E91-4348-80BF-9E37EA59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195342B-FB4C-4C18-BA6A-6112A32D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8EF1C2-BF97-4134-957C-80372B5F3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A97DE5-C666-4369-966D-58CBE552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E8B107-0B98-4A8D-A8BC-A3BF3B02D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5A7D6B-04EE-4D39-83C0-48248654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470638-9753-4B1A-8B3D-ACD1B3ED5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nip Single Corner Rectangle 1">
            <a:extLst>
              <a:ext uri="{FF2B5EF4-FFF2-40B4-BE49-F238E27FC236}">
                <a16:creationId xmlns:a16="http://schemas.microsoft.com/office/drawing/2014/main" id="{0861F19F-ACF9-40B2-B921-C4FC23783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8508" y="786117"/>
            <a:ext cx="3013681" cy="2397590"/>
          </a:xfrm>
          <a:prstGeom prst="snip1Rect">
            <a:avLst>
              <a:gd name="adj" fmla="val 21472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86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nip Single Corner Rectangle 25">
            <a:extLst>
              <a:ext uri="{FF2B5EF4-FFF2-40B4-BE49-F238E27FC236}">
                <a16:creationId xmlns:a16="http://schemas.microsoft.com/office/drawing/2014/main" id="{6DDE57D5-60B4-4167-9842-E2CC70948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3057" y="792751"/>
            <a:ext cx="3013681" cy="2390956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A4A9C9-6588-460A-82F5-791A4971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49" y="948395"/>
            <a:ext cx="2047119" cy="2073033"/>
          </a:xfrm>
          <a:prstGeom prst="rect">
            <a:avLst/>
          </a:prstGeom>
        </p:spPr>
      </p:pic>
      <p:sp>
        <p:nvSpPr>
          <p:cNvPr id="34" name="Snip Single Corner Rectangle 32">
            <a:extLst>
              <a:ext uri="{FF2B5EF4-FFF2-40B4-BE49-F238E27FC236}">
                <a16:creationId xmlns:a16="http://schemas.microsoft.com/office/drawing/2014/main" id="{4F63E2C2-265A-440F-86B8-96960300A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509" y="3355734"/>
            <a:ext cx="3013681" cy="2390957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164D2E0-EB2E-4659-932B-95071F44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93" y="3638074"/>
            <a:ext cx="2686406" cy="1846904"/>
          </a:xfrm>
          <a:prstGeom prst="rect">
            <a:avLst/>
          </a:prstGeom>
        </p:spPr>
      </p:pic>
      <p:sp>
        <p:nvSpPr>
          <p:cNvPr id="36" name="Snip Single Corner Rectangle 19">
            <a:extLst>
              <a:ext uri="{FF2B5EF4-FFF2-40B4-BE49-F238E27FC236}">
                <a16:creationId xmlns:a16="http://schemas.microsoft.com/office/drawing/2014/main" id="{483DAA13-55DD-4DCD-A742-B2C74A94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003057" y="3352980"/>
            <a:ext cx="3035918" cy="2389183"/>
          </a:xfrm>
          <a:prstGeom prst="snip1Rect">
            <a:avLst>
              <a:gd name="adj" fmla="val 21019"/>
            </a:avLst>
          </a:prstGeom>
          <a:solidFill>
            <a:schemeClr val="tx1"/>
          </a:solidFill>
          <a:ln>
            <a:noFill/>
          </a:ln>
          <a:effectLst>
            <a:innerShdw blurRad="57150" dist="38100" dir="60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4F6A93-1C1D-4F31-86E5-5146BEA7D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704" y="3637469"/>
            <a:ext cx="2706624" cy="1820204"/>
          </a:xfrm>
          <a:custGeom>
            <a:avLst/>
            <a:gdLst/>
            <a:ahLst/>
            <a:cxnLst/>
            <a:rect l="l" t="t" r="r" b="b"/>
            <a:pathLst>
              <a:path w="2706624" h="2073033">
                <a:moveTo>
                  <a:pt x="0" y="0"/>
                </a:moveTo>
                <a:lnTo>
                  <a:pt x="2706624" y="0"/>
                </a:lnTo>
                <a:lnTo>
                  <a:pt x="2706624" y="1648617"/>
                </a:lnTo>
                <a:lnTo>
                  <a:pt x="2282208" y="2073033"/>
                </a:lnTo>
                <a:lnTo>
                  <a:pt x="0" y="2073033"/>
                </a:lnTo>
                <a:close/>
              </a:path>
            </a:pathLst>
          </a:cu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8690167-335C-48D9-A9FA-CB8295CF8947}"/>
              </a:ext>
            </a:extLst>
          </p:cNvPr>
          <p:cNvSpPr txBox="1"/>
          <p:nvPr/>
        </p:nvSpPr>
        <p:spPr>
          <a:xfrm>
            <a:off x="7220785" y="938482"/>
            <a:ext cx="3783856" cy="3775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600" dirty="0"/>
              <a:t>First, we decided to explore the dataset with some simple plots to get a better understanding of the features and their correlation with the Spam variable.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600" dirty="0"/>
              <a:t>Here, the proportion of Spam emails in the dataset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600" dirty="0"/>
              <a:t>Here we see that the features (here </a:t>
            </a:r>
            <a:r>
              <a:rPr lang="en-US" sz="1600" dirty="0" err="1"/>
              <a:t>word_freq_you</a:t>
            </a:r>
            <a:r>
              <a:rPr lang="en-US" sz="1600" dirty="0"/>
              <a:t>, </a:t>
            </a:r>
            <a:r>
              <a:rPr lang="en-US" sz="1600" dirty="0" err="1"/>
              <a:t>word_freq_meeting</a:t>
            </a:r>
            <a:r>
              <a:rPr lang="en-US" sz="1600" dirty="0"/>
              <a:t> and </a:t>
            </a:r>
            <a:r>
              <a:rPr lang="en-US" sz="1600" dirty="0" err="1"/>
              <a:t>word_freq_money</a:t>
            </a:r>
            <a:r>
              <a:rPr lang="en-US" sz="1600" dirty="0"/>
              <a:t>) are differently correlated to the Spam variable.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DD6424-F691-47B6-AB45-E9964A2C9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292" y="2963333"/>
            <a:ext cx="1896535" cy="2218267"/>
            <a:chOff x="10292292" y="2963333"/>
            <a:chExt cx="1896535" cy="22182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8F48DE-B241-43F3-BFF0-2CF15A3C4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A3CB2D-F2AC-4B2E-8E9C-A9BB4596B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699485" y="3190344"/>
              <a:ext cx="1489342" cy="14893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61F25A0-791C-4CF2-8508-FB7C7A482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72C764-FA50-433C-B059-7422778A6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9CD024-2171-496D-8D9B-06C283D7A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F6CF077-18AF-42C6-9221-3C1A37E58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867" y="1150010"/>
            <a:ext cx="2686406" cy="1813323"/>
          </a:xfrm>
          <a:custGeom>
            <a:avLst/>
            <a:gdLst/>
            <a:ahLst/>
            <a:cxnLst/>
            <a:rect l="l" t="t" r="r" b="b"/>
            <a:pathLst>
              <a:path w="2686406" h="2071946">
                <a:moveTo>
                  <a:pt x="456876" y="0"/>
                </a:moveTo>
                <a:lnTo>
                  <a:pt x="2686406" y="0"/>
                </a:lnTo>
                <a:lnTo>
                  <a:pt x="2686406" y="2071946"/>
                </a:lnTo>
                <a:lnTo>
                  <a:pt x="0" y="2071946"/>
                </a:lnTo>
                <a:lnTo>
                  <a:pt x="0" y="45687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20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A161B8-4861-4873-BD33-31B1B0D8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88" y="1097060"/>
            <a:ext cx="4967521" cy="433416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5B466C-61A3-4F83-90D2-7DC160625144}"/>
              </a:ext>
            </a:extLst>
          </p:cNvPr>
          <p:cNvSpPr txBox="1"/>
          <p:nvPr/>
        </p:nvSpPr>
        <p:spPr>
          <a:xfrm>
            <a:off x="7358314" y="685800"/>
            <a:ext cx="4109393" cy="3654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600" dirty="0">
                <a:solidFill>
                  <a:schemeClr val="bg1"/>
                </a:solidFill>
              </a:rPr>
              <a:t>This heatmap, with character frequency features only, shows that spam and non spam emails have sensibly different character distributions. ‘!’ seems to be a good indicator for Spam, ‘[‘ for Non-Spam, and ‘#’ looks irrelevant.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600" dirty="0">
                <a:solidFill>
                  <a:schemeClr val="bg1"/>
                </a:solidFill>
              </a:rPr>
              <a:t>After visualizing correlations, we ranked the variables to determine which ones are the most interesting to predict spams.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01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440C0CA-838E-4461-A3FF-E65C85C4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39B5B-77C0-4942-93E8-1432494C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131FEA-D63F-4147-8767-29C3E933D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D0C221E-BB1E-4BE1-872C-0BD861BDE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57387A-F8A0-4901-B148-E91FC0C25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6C5353-C68E-424E-A459-A6EF88D6D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4FDB767-6E1E-486B-8E38-71455A73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8054BD-F673-433D-AAB5-3407222A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609600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65D67A-8929-4907-8F5A-B7CC4297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7" y="321734"/>
            <a:ext cx="1774029" cy="2739814"/>
          </a:xfrm>
          <a:prstGeom prst="rect">
            <a:avLst/>
          </a:prstGeom>
        </p:spPr>
      </p:pic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7123199-10C0-4FC8-AEE0-8EEC97A26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C453CCF-DF16-4E2B-9E51-CEC7C0A2B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99105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36AF93-852A-4DFC-8A07-5004787F6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56" y="5147123"/>
            <a:ext cx="5542777" cy="9699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63CF3F-2BD8-4A79-AB35-78D614515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45" y="3703953"/>
            <a:ext cx="5449359" cy="9400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B0EE4F0-9F3A-43BC-8F1E-CC4C9F4E292C}"/>
              </a:ext>
            </a:extLst>
          </p:cNvPr>
          <p:cNvSpPr txBox="1"/>
          <p:nvPr/>
        </p:nvSpPr>
        <p:spPr>
          <a:xfrm>
            <a:off x="6450012" y="685800"/>
            <a:ext cx="446563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dirty="0"/>
              <a:t>To get the first ranking we constructed a pivot table to calculate the mean of each feature, grouped by Spam. We then computed the difference between Spam and Non-Spam entries.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dirty="0"/>
              <a:t>The we scaled the data to set a reliable comparison standard.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dirty="0"/>
              <a:t>Finally, we ranked features based on the gap between Spam and Non-Spam entries. We called it the ‘index’ rank.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5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EF4D34-FDBA-40BC-B666-A5CDF8B00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292" y="2963333"/>
            <a:ext cx="1896535" cy="2218267"/>
            <a:chOff x="10292292" y="2963333"/>
            <a:chExt cx="1896535" cy="22182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80576D-7D90-4190-A9B4-0AF8F034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400E164-5E40-4749-BD83-180844C08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699485" y="3190344"/>
              <a:ext cx="1489342" cy="14893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A2F8AC-5516-4094-B54C-F6D968DB1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11DE429-F182-4584-A22E-3A93AF24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0091AD-70B8-41E1-821E-F0BA34C3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0BBB49D3-D5E3-4414-9537-51542CF87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128" y="360661"/>
            <a:ext cx="1539315" cy="27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9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2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CB67C462-E59B-4144-AD18-57E43BA64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nip Diagonal Corner Rectangle 24">
            <a:extLst>
              <a:ext uri="{FF2B5EF4-FFF2-40B4-BE49-F238E27FC236}">
                <a16:creationId xmlns:a16="http://schemas.microsoft.com/office/drawing/2014/main" id="{4D13A3DE-C04A-4777-9292-EA421D1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 20">
            <a:extLst>
              <a:ext uri="{FF2B5EF4-FFF2-40B4-BE49-F238E27FC236}">
                <a16:creationId xmlns:a16="http://schemas.microsoft.com/office/drawing/2014/main" id="{3E2B7BAB-D8D8-407E-ABF9-562FE089E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716" y="786117"/>
            <a:ext cx="3311118" cy="1859119"/>
          </a:xfrm>
          <a:custGeom>
            <a:avLst/>
            <a:gdLst>
              <a:gd name="connsiteX0" fmla="*/ 534609 w 3311118"/>
              <a:gd name="connsiteY0" fmla="*/ 0 h 1859119"/>
              <a:gd name="connsiteX1" fmla="*/ 3311118 w 3311118"/>
              <a:gd name="connsiteY1" fmla="*/ 0 h 1859119"/>
              <a:gd name="connsiteX2" fmla="*/ 3311118 w 3311118"/>
              <a:gd name="connsiteY2" fmla="*/ 1859119 h 1859119"/>
              <a:gd name="connsiteX3" fmla="*/ 0 w 3311118"/>
              <a:gd name="connsiteY3" fmla="*/ 1859119 h 1859119"/>
              <a:gd name="connsiteX4" fmla="*/ 0 w 3311118"/>
              <a:gd name="connsiteY4" fmla="*/ 534609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118" h="1859119">
                <a:moveTo>
                  <a:pt x="534609" y="0"/>
                </a:moveTo>
                <a:lnTo>
                  <a:pt x="3311118" y="0"/>
                </a:lnTo>
                <a:lnTo>
                  <a:pt x="3311118" y="1859119"/>
                </a:lnTo>
                <a:lnTo>
                  <a:pt x="0" y="1859119"/>
                </a:lnTo>
                <a:lnTo>
                  <a:pt x="0" y="5346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69E2A1-0EB5-4569-9108-19352DA8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2" y="2810631"/>
            <a:ext cx="3152187" cy="29315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B8ACE15-3832-4080-9495-FD5E0B4F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803" y="786770"/>
            <a:ext cx="2632398" cy="3087858"/>
          </a:xfrm>
          <a:prstGeom prst="rect">
            <a:avLst/>
          </a:prstGeom>
        </p:spPr>
      </p:pic>
      <p:sp useBgFill="1">
        <p:nvSpPr>
          <p:cNvPr id="41" name="Freeform 21">
            <a:extLst>
              <a:ext uri="{FF2B5EF4-FFF2-40B4-BE49-F238E27FC236}">
                <a16:creationId xmlns:a16="http://schemas.microsoft.com/office/drawing/2014/main" id="{013887E5-9D8F-4B85-A11D-8760ADB78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580" y="4052378"/>
            <a:ext cx="2790845" cy="1702145"/>
          </a:xfrm>
          <a:custGeom>
            <a:avLst/>
            <a:gdLst>
              <a:gd name="connsiteX0" fmla="*/ 0 w 2790845"/>
              <a:gd name="connsiteY0" fmla="*/ 0 h 1702145"/>
              <a:gd name="connsiteX1" fmla="*/ 2790845 w 2790845"/>
              <a:gd name="connsiteY1" fmla="*/ 0 h 1702145"/>
              <a:gd name="connsiteX2" fmla="*/ 2790845 w 2790845"/>
              <a:gd name="connsiteY2" fmla="*/ 1167536 h 1702145"/>
              <a:gd name="connsiteX3" fmla="*/ 2256236 w 2790845"/>
              <a:gd name="connsiteY3" fmla="*/ 1702145 h 1702145"/>
              <a:gd name="connsiteX4" fmla="*/ 0 w 2790845"/>
              <a:gd name="connsiteY4" fmla="*/ 1702145 h 170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45" h="1702145">
                <a:moveTo>
                  <a:pt x="0" y="0"/>
                </a:moveTo>
                <a:lnTo>
                  <a:pt x="2790845" y="0"/>
                </a:lnTo>
                <a:lnTo>
                  <a:pt x="2790845" y="1167536"/>
                </a:lnTo>
                <a:lnTo>
                  <a:pt x="2256236" y="1702145"/>
                </a:lnTo>
                <a:lnTo>
                  <a:pt x="0" y="170214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27">
            <a:extLst>
              <a:ext uri="{FF2B5EF4-FFF2-40B4-BE49-F238E27FC236}">
                <a16:creationId xmlns:a16="http://schemas.microsoft.com/office/drawing/2014/main" id="{515B5366-9EA9-49E4-858D-1BBBA301D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7DFC48-610D-4AC7-BF94-4BAE86776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9">
              <a:extLst>
                <a:ext uri="{FF2B5EF4-FFF2-40B4-BE49-F238E27FC236}">
                  <a16:creationId xmlns:a16="http://schemas.microsoft.com/office/drawing/2014/main" id="{0A69B914-AEA8-48D6-A643-58EA3412A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A0AF1D-2F06-4064-AC56-DEC62AB9D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78D931-0D06-4152-A0B9-118EC6CC6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0ED45E-F75A-47B6-8EDC-F4205D02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69BC451-F8EE-4AD5-83AC-78862344887F}"/>
              </a:ext>
            </a:extLst>
          </p:cNvPr>
          <p:cNvSpPr txBox="1"/>
          <p:nvPr/>
        </p:nvSpPr>
        <p:spPr>
          <a:xfrm>
            <a:off x="7362212" y="582334"/>
            <a:ext cx="3872576" cy="3914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For the second ranking we decided to check correlations through dimensionality reduction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This PCA allowed us to visualize Spam and Non-Spam distribution by projecting the dataset on an optimal 2-dim plane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PCA showed that Spam emails are strongly correlated to component 1, so we ranked all the variables by their correlation to component 1 and made it a new </a:t>
            </a:r>
            <a:r>
              <a:rPr lang="en-US" sz="1400" dirty="0" err="1"/>
              <a:t>dataframe</a:t>
            </a:r>
            <a:endParaRPr lang="en-US" sz="1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049E1F-663D-4553-ABB9-29EE1BA01BC6}"/>
              </a:ext>
            </a:extLst>
          </p:cNvPr>
          <p:cNvSpPr txBox="1"/>
          <p:nvPr/>
        </p:nvSpPr>
        <p:spPr>
          <a:xfrm>
            <a:off x="1310052" y="2132005"/>
            <a:ext cx="3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54BF6E-48B4-4F08-AFE6-299DDAD3B79F}"/>
              </a:ext>
            </a:extLst>
          </p:cNvPr>
          <p:cNvSpPr txBox="1"/>
          <p:nvPr/>
        </p:nvSpPr>
        <p:spPr>
          <a:xfrm>
            <a:off x="1235318" y="4229100"/>
            <a:ext cx="386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55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67C462-E59B-4144-AD18-57E43BA64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4">
            <a:extLst>
              <a:ext uri="{FF2B5EF4-FFF2-40B4-BE49-F238E27FC236}">
                <a16:creationId xmlns:a16="http://schemas.microsoft.com/office/drawing/2014/main" id="{4D13A3DE-C04A-4777-9292-EA421D1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 20">
            <a:extLst>
              <a:ext uri="{FF2B5EF4-FFF2-40B4-BE49-F238E27FC236}">
                <a16:creationId xmlns:a16="http://schemas.microsoft.com/office/drawing/2014/main" id="{3E2B7BAB-D8D8-407E-ABF9-562FE089E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716" y="786117"/>
            <a:ext cx="3311118" cy="1859119"/>
          </a:xfrm>
          <a:custGeom>
            <a:avLst/>
            <a:gdLst>
              <a:gd name="connsiteX0" fmla="*/ 534609 w 3311118"/>
              <a:gd name="connsiteY0" fmla="*/ 0 h 1859119"/>
              <a:gd name="connsiteX1" fmla="*/ 3311118 w 3311118"/>
              <a:gd name="connsiteY1" fmla="*/ 0 h 1859119"/>
              <a:gd name="connsiteX2" fmla="*/ 3311118 w 3311118"/>
              <a:gd name="connsiteY2" fmla="*/ 1859119 h 1859119"/>
              <a:gd name="connsiteX3" fmla="*/ 0 w 3311118"/>
              <a:gd name="connsiteY3" fmla="*/ 1859119 h 1859119"/>
              <a:gd name="connsiteX4" fmla="*/ 0 w 3311118"/>
              <a:gd name="connsiteY4" fmla="*/ 534609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118" h="1859119">
                <a:moveTo>
                  <a:pt x="534609" y="0"/>
                </a:moveTo>
                <a:lnTo>
                  <a:pt x="3311118" y="0"/>
                </a:lnTo>
                <a:lnTo>
                  <a:pt x="3311118" y="1859119"/>
                </a:lnTo>
                <a:lnTo>
                  <a:pt x="0" y="1859119"/>
                </a:lnTo>
                <a:lnTo>
                  <a:pt x="0" y="5346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E2579A-1B8A-4EEC-9663-3E427423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5" y="2810631"/>
            <a:ext cx="2755642" cy="29315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71D5496-7F1F-4BDB-8685-DB2D9990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50" y="786770"/>
            <a:ext cx="2084304" cy="3087858"/>
          </a:xfrm>
          <a:prstGeom prst="rect">
            <a:avLst/>
          </a:prstGeom>
        </p:spPr>
      </p:pic>
      <p:sp useBgFill="1">
        <p:nvSpPr>
          <p:cNvPr id="26" name="Freeform 21">
            <a:extLst>
              <a:ext uri="{FF2B5EF4-FFF2-40B4-BE49-F238E27FC236}">
                <a16:creationId xmlns:a16="http://schemas.microsoft.com/office/drawing/2014/main" id="{013887E5-9D8F-4B85-A11D-8760ADB78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580" y="4052378"/>
            <a:ext cx="2790845" cy="1702145"/>
          </a:xfrm>
          <a:custGeom>
            <a:avLst/>
            <a:gdLst>
              <a:gd name="connsiteX0" fmla="*/ 0 w 2790845"/>
              <a:gd name="connsiteY0" fmla="*/ 0 h 1702145"/>
              <a:gd name="connsiteX1" fmla="*/ 2790845 w 2790845"/>
              <a:gd name="connsiteY1" fmla="*/ 0 h 1702145"/>
              <a:gd name="connsiteX2" fmla="*/ 2790845 w 2790845"/>
              <a:gd name="connsiteY2" fmla="*/ 1167536 h 1702145"/>
              <a:gd name="connsiteX3" fmla="*/ 2256236 w 2790845"/>
              <a:gd name="connsiteY3" fmla="*/ 1702145 h 1702145"/>
              <a:gd name="connsiteX4" fmla="*/ 0 w 2790845"/>
              <a:gd name="connsiteY4" fmla="*/ 1702145 h 170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45" h="1702145">
                <a:moveTo>
                  <a:pt x="0" y="0"/>
                </a:moveTo>
                <a:lnTo>
                  <a:pt x="2790845" y="0"/>
                </a:lnTo>
                <a:lnTo>
                  <a:pt x="2790845" y="1167536"/>
                </a:lnTo>
                <a:lnTo>
                  <a:pt x="2256236" y="1702145"/>
                </a:lnTo>
                <a:lnTo>
                  <a:pt x="0" y="170214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5B5366-9EA9-49E4-858D-1BBBA301D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7DFC48-610D-4AC7-BF94-4BAE86776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69B914-AEA8-48D6-A643-58EA3412A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A0AF1D-2F06-4064-AC56-DEC62AB9D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78D931-0D06-4152-A0B9-118EC6CC6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0ED45E-F75A-47B6-8EDC-F4205D02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443A8BA-D630-42EC-9048-CBC11EDF54C8}"/>
              </a:ext>
            </a:extLst>
          </p:cNvPr>
          <p:cNvSpPr txBox="1"/>
          <p:nvPr/>
        </p:nvSpPr>
        <p:spPr>
          <a:xfrm>
            <a:off x="7317688" y="813445"/>
            <a:ext cx="3872576" cy="3663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We decided to base the last ranking on pure correlations in the dataset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We first plotted all the features’ correlations with a Seaborn heatmap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This plot was too dense to be usable, so we sorted the output by correlation with the Spam variable, and once again made it a new </a:t>
            </a:r>
            <a:r>
              <a:rPr lang="en-US" sz="1400" dirty="0" err="1"/>
              <a:t>dataframe</a:t>
            </a:r>
            <a:endParaRPr lang="en-US" sz="14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955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CDD85CE-C09E-438D-9F0D-96BCB08B75F8}"/>
              </a:ext>
            </a:extLst>
          </p:cNvPr>
          <p:cNvSpPr txBox="1"/>
          <p:nvPr/>
        </p:nvSpPr>
        <p:spPr>
          <a:xfrm>
            <a:off x="249797" y="1710104"/>
            <a:ext cx="3543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 the end,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merged</a:t>
            </a:r>
            <a:r>
              <a:rPr lang="fr-FR" dirty="0"/>
              <a:t> the 3 </a:t>
            </a:r>
            <a:r>
              <a:rPr lang="fr-FR" dirty="0" err="1"/>
              <a:t>rankings</a:t>
            </a:r>
            <a:r>
              <a:rPr lang="fr-FR" dirty="0"/>
              <a:t> and </a:t>
            </a:r>
            <a:r>
              <a:rPr lang="fr-FR" dirty="0" err="1"/>
              <a:t>computed</a:t>
            </a:r>
            <a:r>
              <a:rPr lang="fr-FR" dirty="0"/>
              <a:t> a final index as the </a:t>
            </a:r>
            <a:r>
              <a:rPr lang="fr-FR" dirty="0" err="1"/>
              <a:t>mean</a:t>
            </a:r>
            <a:r>
              <a:rPr lang="fr-FR" dirty="0"/>
              <a:t> of the 3. This index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as a final </a:t>
            </a:r>
            <a:r>
              <a:rPr lang="fr-FR" dirty="0" err="1"/>
              <a:t>reference</a:t>
            </a:r>
            <a:r>
              <a:rPr lang="fr-FR" dirty="0"/>
              <a:t> for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priority</a:t>
            </a:r>
            <a:r>
              <a:rPr lang="fr-FR" dirty="0"/>
              <a:t> in training a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6BB2684-6772-4D34-97E9-CAFC9C8B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43" y="0"/>
            <a:ext cx="4098251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A1FD98-A73F-40B0-A331-6CB34977C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040" y="0"/>
            <a:ext cx="4119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4323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781</TotalTime>
  <Words>1129</Words>
  <Application>Microsoft Office PowerPoint</Application>
  <PresentationFormat>Grand écran</PresentationFormat>
  <Paragraphs>84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Century Gothic</vt:lpstr>
      <vt:lpstr>Wingdings 3</vt:lpstr>
      <vt:lpstr>Secteur</vt:lpstr>
      <vt:lpstr>SPAM DATASET</vt:lpstr>
      <vt:lpstr>Data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Supervised learning</vt:lpstr>
      <vt:lpstr>Présentation PowerPoint</vt:lpstr>
      <vt:lpstr>Présentation PowerPoint</vt:lpstr>
      <vt:lpstr>Présentation PowerPoint</vt:lpstr>
      <vt:lpstr>API &amp; WEBSITE</vt:lpstr>
      <vt:lpstr>Présentation PowerPoint</vt:lpstr>
      <vt:lpstr>Présentation PowerPoint</vt:lpstr>
      <vt:lpstr>Présentation PowerPoint</vt:lpstr>
      <vt:lpstr>CONCLUSION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DATASET</dc:title>
  <dc:creator>ANTOINE SERAFINI</dc:creator>
  <cp:lastModifiedBy>ANTOINE SERAFINI</cp:lastModifiedBy>
  <cp:revision>23</cp:revision>
  <dcterms:created xsi:type="dcterms:W3CDTF">2021-12-27T11:54:44Z</dcterms:created>
  <dcterms:modified xsi:type="dcterms:W3CDTF">2022-01-05T15:46:28Z</dcterms:modified>
</cp:coreProperties>
</file>