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409" r:id="rId2"/>
    <p:sldId id="410" r:id="rId3"/>
    <p:sldId id="459" r:id="rId4"/>
    <p:sldId id="411" r:id="rId5"/>
    <p:sldId id="460" r:id="rId6"/>
    <p:sldId id="412" r:id="rId7"/>
    <p:sldId id="465" r:id="rId8"/>
    <p:sldId id="466" r:id="rId9"/>
    <p:sldId id="462" r:id="rId10"/>
    <p:sldId id="422" r:id="rId11"/>
    <p:sldId id="416" r:id="rId12"/>
    <p:sldId id="467" r:id="rId13"/>
    <p:sldId id="415" r:id="rId14"/>
    <p:sldId id="461" r:id="rId15"/>
    <p:sldId id="413" r:id="rId16"/>
    <p:sldId id="468" r:id="rId17"/>
    <p:sldId id="417" r:id="rId18"/>
    <p:sldId id="464" r:id="rId19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212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2025-04-05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3.xml"/><Relationship Id="rId4" Type="http://schemas.openxmlformats.org/officeDocument/2006/relationships/image" Target="../media/image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31925"/>
            <a:ext cx="12192000" cy="3931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2210" y="2479040"/>
            <a:ext cx="10987790" cy="1389380"/>
          </a:xfrm>
          <a:prstGeom prst="rect">
            <a:avLst/>
          </a:prstGeom>
          <a:ln w="6350">
            <a:noFill/>
          </a:ln>
          <a:effectLst>
            <a:innerShdw blurRad="114300">
              <a:prstClr val="black"/>
            </a:innerShdw>
          </a:effectLst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en-US" altLang="zh-CN" sz="3600" b="0" spc="-500" dirty="0">
                <a:ln w="22225">
                  <a:noFill/>
                </a:ln>
                <a:solidFill>
                  <a:srgbClr val="FAFAFA"/>
                </a:solidFill>
                <a:effectLst/>
                <a:uFillTx/>
                <a:latin typeface="庞门正道标题体" panose="02010600030101010101" charset="-122"/>
                <a:ea typeface="庞门正道标题体" panose="02010600030101010101" charset="-122"/>
                <a:cs typeface="仓耳舒圆体 W04"/>
              </a:rPr>
              <a:t>Scaling Mesh Generation via Compressive Tokenization</a:t>
            </a:r>
            <a:endParaRPr lang="zh-CN" altLang="en-US" sz="3600" b="0" spc="-500" dirty="0">
              <a:ln w="22225">
                <a:noFill/>
              </a:ln>
              <a:solidFill>
                <a:srgbClr val="FAFAFA"/>
              </a:solidFill>
              <a:effectLst/>
              <a:uFillTx/>
              <a:latin typeface="庞门正道标题体" panose="02010600030101010101" charset="-122"/>
              <a:ea typeface="庞门正道标题体" panose="02010600030101010101" charset="-122"/>
              <a:cs typeface="仓耳舒圆体 W04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0" y="1146810"/>
            <a:ext cx="12192635" cy="4565650"/>
            <a:chOff x="0" y="1797"/>
            <a:chExt cx="19201" cy="7507"/>
          </a:xfrm>
        </p:grpSpPr>
        <p:sp>
          <p:nvSpPr>
            <p:cNvPr id="3" name="矩形 2"/>
            <p:cNvSpPr/>
            <p:nvPr/>
          </p:nvSpPr>
          <p:spPr>
            <a:xfrm>
              <a:off x="0" y="1797"/>
              <a:ext cx="19200" cy="19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" y="9110"/>
              <a:ext cx="19200" cy="19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481580" y="3905885"/>
            <a:ext cx="722884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32303231323332393b32303231333333383bd1a7cabfc3b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6850" y="1457325"/>
            <a:ext cx="1639570" cy="1639570"/>
          </a:xfrm>
          <a:prstGeom prst="rect">
            <a:avLst/>
          </a:prstGeom>
        </p:spPr>
      </p:pic>
      <p:sp>
        <p:nvSpPr>
          <p:cNvPr id="14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11095" y="4059555"/>
            <a:ext cx="7371080" cy="228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endParaRPr lang="zh-CN" altLang="en-US" sz="1000" b="0" cap="all" spc="130" dirty="0">
              <a:solidFill>
                <a:schemeClr val="bg1"/>
              </a:solidFill>
              <a:effectLst/>
              <a:uFillTx/>
              <a:latin typeface="思源黑体 CN Light" panose="020B0300000000000000" charset="-122"/>
              <a:ea typeface="思源黑体 CN Light" panose="020B0300000000000000" charset="-122"/>
              <a:cs typeface="思源黑体 CN Normal" panose="020B0400000000000000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BPT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35849" name="组合 2"/>
          <p:cNvGrpSpPr/>
          <p:nvPr/>
        </p:nvGrpSpPr>
        <p:grpSpPr>
          <a:xfrm>
            <a:off x="2546350" y="2684145"/>
            <a:ext cx="7099300" cy="531495"/>
            <a:chOff x="1295137" y="4594853"/>
            <a:chExt cx="4494671" cy="336432"/>
          </a:xfrm>
          <a:solidFill>
            <a:srgbClr val="324274"/>
          </a:solidFill>
        </p:grpSpPr>
        <p:sp>
          <p:nvSpPr>
            <p:cNvPr id="35850" name="Freeform 28"/>
            <p:cNvSpPr>
              <a:spLocks noEditPoints="1" noChangeArrowheads="1"/>
            </p:cNvSpPr>
            <p:nvPr/>
          </p:nvSpPr>
          <p:spPr bwMode="auto">
            <a:xfrm flipH="1">
              <a:off x="1295137" y="4594853"/>
              <a:ext cx="336432" cy="336432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 w 176"/>
                <a:gd name="T13" fmla="*/ 88 h 176"/>
                <a:gd name="T14" fmla="*/ 88 w 176"/>
                <a:gd name="T15" fmla="*/ 8 h 176"/>
                <a:gd name="T16" fmla="*/ 88 w 17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44" y="168"/>
                    <a:pt x="8" y="132"/>
                    <a:pt x="8" y="88"/>
                  </a:cubicBezTo>
                  <a:cubicBezTo>
                    <a:pt x="8" y="44"/>
                    <a:pt x="44" y="8"/>
                    <a:pt x="88" y="8"/>
                  </a:cubicBezTo>
                  <a:lnTo>
                    <a:pt x="88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D0B082"/>
                </a:solidFill>
                <a:latin typeface="思源黑体 Normal"/>
                <a:ea typeface="思源黑体 Normal"/>
                <a:cs typeface="思源黑体 Normal"/>
              </a:endParaRPr>
            </a:p>
          </p:txBody>
        </p:sp>
        <p:sp>
          <p:nvSpPr>
            <p:cNvPr id="35851" name="Oval 30"/>
            <p:cNvSpPr>
              <a:spLocks noChangeArrowheads="1"/>
            </p:cNvSpPr>
            <p:nvPr/>
          </p:nvSpPr>
          <p:spPr bwMode="auto">
            <a:xfrm flipH="1">
              <a:off x="3361288" y="4594853"/>
              <a:ext cx="335591" cy="33643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D0B082"/>
                </a:solidFill>
                <a:latin typeface="思源黑体 Normal"/>
                <a:ea typeface="思源黑体 Normal"/>
                <a:cs typeface="思源黑体 Normal"/>
              </a:endParaRPr>
            </a:p>
          </p:txBody>
        </p:sp>
        <p:sp>
          <p:nvSpPr>
            <p:cNvPr id="35852" name="Freeform 32"/>
            <p:cNvSpPr>
              <a:spLocks noEditPoints="1" noChangeArrowheads="1"/>
            </p:cNvSpPr>
            <p:nvPr/>
          </p:nvSpPr>
          <p:spPr bwMode="auto">
            <a:xfrm flipH="1">
              <a:off x="5453376" y="4594853"/>
              <a:ext cx="336432" cy="336432"/>
            </a:xfrm>
            <a:custGeom>
              <a:avLst/>
              <a:gdLst>
                <a:gd name="T0" fmla="*/ 88 w 176"/>
                <a:gd name="T1" fmla="*/ 0 h 176"/>
                <a:gd name="T2" fmla="*/ 0 w 176"/>
                <a:gd name="T3" fmla="*/ 88 h 176"/>
                <a:gd name="T4" fmla="*/ 88 w 176"/>
                <a:gd name="T5" fmla="*/ 176 h 176"/>
                <a:gd name="T6" fmla="*/ 176 w 176"/>
                <a:gd name="T7" fmla="*/ 88 h 176"/>
                <a:gd name="T8" fmla="*/ 88 w 176"/>
                <a:gd name="T9" fmla="*/ 0 h 176"/>
                <a:gd name="T10" fmla="*/ 88 w 176"/>
                <a:gd name="T11" fmla="*/ 168 h 176"/>
                <a:gd name="T12" fmla="*/ 88 w 176"/>
                <a:gd name="T13" fmla="*/ 8 h 176"/>
                <a:gd name="T14" fmla="*/ 168 w 176"/>
                <a:gd name="T15" fmla="*/ 88 h 176"/>
                <a:gd name="T16" fmla="*/ 88 w 176"/>
                <a:gd name="T17" fmla="*/ 16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6" h="176">
                  <a:moveTo>
                    <a:pt x="88" y="0"/>
                  </a:moveTo>
                  <a:cubicBezTo>
                    <a:pt x="39" y="0"/>
                    <a:pt x="0" y="39"/>
                    <a:pt x="0" y="88"/>
                  </a:cubicBezTo>
                  <a:cubicBezTo>
                    <a:pt x="0" y="137"/>
                    <a:pt x="39" y="176"/>
                    <a:pt x="88" y="176"/>
                  </a:cubicBezTo>
                  <a:cubicBezTo>
                    <a:pt x="137" y="176"/>
                    <a:pt x="176" y="137"/>
                    <a:pt x="176" y="88"/>
                  </a:cubicBezTo>
                  <a:cubicBezTo>
                    <a:pt x="176" y="39"/>
                    <a:pt x="137" y="0"/>
                    <a:pt x="88" y="0"/>
                  </a:cubicBezTo>
                  <a:moveTo>
                    <a:pt x="88" y="168"/>
                  </a:moveTo>
                  <a:cubicBezTo>
                    <a:pt x="88" y="8"/>
                    <a:pt x="88" y="8"/>
                    <a:pt x="88" y="8"/>
                  </a:cubicBezTo>
                  <a:cubicBezTo>
                    <a:pt x="132" y="8"/>
                    <a:pt x="168" y="44"/>
                    <a:pt x="168" y="88"/>
                  </a:cubicBezTo>
                  <a:cubicBezTo>
                    <a:pt x="168" y="132"/>
                    <a:pt x="132" y="168"/>
                    <a:pt x="88" y="16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en-US" altLang="zh-CN">
                <a:solidFill>
                  <a:srgbClr val="D0B082"/>
                </a:solidFill>
                <a:latin typeface="思源黑体 Normal"/>
                <a:ea typeface="思源黑体 Normal"/>
                <a:cs typeface="思源黑体 Normal"/>
              </a:endParaRPr>
            </a:p>
          </p:txBody>
        </p:sp>
      </p:grpSp>
      <p:sp>
        <p:nvSpPr>
          <p:cNvPr id="63" name="TextBox 81"/>
          <p:cNvSpPr txBox="1"/>
          <p:nvPr/>
        </p:nvSpPr>
        <p:spPr>
          <a:xfrm>
            <a:off x="2380773" y="4258310"/>
            <a:ext cx="820738" cy="27045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分块索引</a:t>
            </a:r>
          </a:p>
        </p:txBody>
      </p:sp>
      <p:sp>
        <p:nvSpPr>
          <p:cNvPr id="65" name="TextBox 81"/>
          <p:cNvSpPr txBox="1"/>
          <p:nvPr/>
        </p:nvSpPr>
        <p:spPr>
          <a:xfrm>
            <a:off x="5813940" y="4258310"/>
            <a:ext cx="615553" cy="27045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面聚合</a:t>
            </a:r>
          </a:p>
        </p:txBody>
      </p:sp>
      <p:sp>
        <p:nvSpPr>
          <p:cNvPr id="67" name="TextBox 81"/>
          <p:cNvSpPr txBox="1"/>
          <p:nvPr/>
        </p:nvSpPr>
        <p:spPr>
          <a:xfrm>
            <a:off x="8801213" y="4258310"/>
            <a:ext cx="1224694" cy="270459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BPT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核心特点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2382520" y="3495675"/>
            <a:ext cx="798830" cy="0"/>
          </a:xfrm>
          <a:prstGeom prst="line">
            <a:avLst/>
          </a:prstGeom>
          <a:ln w="28575">
            <a:solidFill>
              <a:srgbClr val="324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95315" y="3495675"/>
            <a:ext cx="798830" cy="0"/>
          </a:xfrm>
          <a:prstGeom prst="line">
            <a:avLst/>
          </a:prstGeom>
          <a:ln w="28575">
            <a:solidFill>
              <a:srgbClr val="324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8981440" y="3495675"/>
            <a:ext cx="798830" cy="0"/>
          </a:xfrm>
          <a:prstGeom prst="line">
            <a:avLst/>
          </a:prstGeom>
          <a:ln w="28575">
            <a:solidFill>
              <a:srgbClr val="32427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</a:rPr>
              <a:t>BPT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43330" y="2432685"/>
            <a:ext cx="4159250" cy="2513965"/>
            <a:chOff x="10607" y="3831"/>
            <a:chExt cx="6550" cy="3959"/>
          </a:xfrm>
        </p:grpSpPr>
        <p:grpSp>
          <p:nvGrpSpPr>
            <p:cNvPr id="40" name="组合 39"/>
            <p:cNvGrpSpPr/>
            <p:nvPr/>
          </p:nvGrpSpPr>
          <p:grpSpPr>
            <a:xfrm>
              <a:off x="10607" y="3831"/>
              <a:ext cx="6550" cy="3959"/>
              <a:chOff x="10607" y="3831"/>
              <a:chExt cx="6550" cy="3959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/>
              <p:cNvSpPr txBox="1"/>
              <p:nvPr/>
            </p:nvSpPr>
            <p:spPr>
              <a:xfrm>
                <a:off x="10802" y="5566"/>
                <a:ext cx="6355" cy="2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步骤：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将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3D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坐标空间分块并分配索引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同一块内的顶点共享块索引，仅记录块内偏移量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优势：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减少词汇量压缩序列长度约为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50%</a:t>
                </a:r>
                <a:endPara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7" y="3831"/>
                <a:ext cx="3233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分块索引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/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C049D0A0-0AE7-E99A-3F3D-2EB5F4498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07" y="1473073"/>
            <a:ext cx="5047138" cy="3957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B22DA1-98E6-EEFA-7E58-19A49EC3C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436" y="5794792"/>
            <a:ext cx="4107679" cy="69009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91C97-9710-A30C-FC3F-FD46C85F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1708BF2-25A3-D1D9-92AD-F94215D0F2C3}"/>
              </a:ext>
            </a:extLst>
          </p:cNvPr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1D66D79-DAF7-8D6D-73C7-AFA044AAF729}"/>
                </a:ext>
              </a:extLst>
            </p:cNvPr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6B99000-725E-5B78-67F0-A99F6688F033}"/>
                </a:ext>
              </a:extLst>
            </p:cNvPr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129B0284-D63E-4DB0-6CA2-4048BFD5B64E}"/>
              </a:ext>
            </a:extLst>
          </p:cNvPr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</a:rPr>
              <a:t>BPT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3F3BDD-028E-E903-C939-AB5A5D887E1C}"/>
              </a:ext>
            </a:extLst>
          </p:cNvPr>
          <p:cNvGrpSpPr/>
          <p:nvPr/>
        </p:nvGrpSpPr>
        <p:grpSpPr>
          <a:xfrm>
            <a:off x="1243330" y="2432685"/>
            <a:ext cx="4159250" cy="2513965"/>
            <a:chOff x="10607" y="3831"/>
            <a:chExt cx="6550" cy="395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31908B1-809D-6412-C23C-FD66FE16D321}"/>
                </a:ext>
              </a:extLst>
            </p:cNvPr>
            <p:cNvGrpSpPr/>
            <p:nvPr/>
          </p:nvGrpSpPr>
          <p:grpSpPr>
            <a:xfrm>
              <a:off x="10607" y="3831"/>
              <a:ext cx="6550" cy="3959"/>
              <a:chOff x="10607" y="3831"/>
              <a:chExt cx="6550" cy="3959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1197AAEE-F78E-54DE-116A-8E84E38B16E9}"/>
                  </a:ext>
                </a:extLst>
              </p:cNvPr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>
                <a:extLst>
                  <a:ext uri="{FF2B5EF4-FFF2-40B4-BE49-F238E27FC236}">
                    <a16:creationId xmlns:a16="http://schemas.microsoft.com/office/drawing/2014/main" id="{FA55798B-DF22-90D4-D22A-669CA9FF6C91}"/>
                  </a:ext>
                </a:extLst>
              </p:cNvPr>
              <p:cNvSpPr txBox="1"/>
              <p:nvPr/>
            </p:nvSpPr>
            <p:spPr>
              <a:xfrm>
                <a:off x="10802" y="5566"/>
                <a:ext cx="6355" cy="222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步骤：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以顶点为中心聚合相邻面片，减少顶点重复。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使用双块索引区分中心顶点与普通顶点。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优势：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进一步压缩序列长度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50%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，增强空间局部性。 </a:t>
                </a:r>
                <a:endPara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5968E31-5D49-4768-4049-76E4B01D0C99}"/>
                  </a:ext>
                </a:extLst>
              </p:cNvPr>
              <p:cNvSpPr txBox="1"/>
              <p:nvPr/>
            </p:nvSpPr>
            <p:spPr>
              <a:xfrm>
                <a:off x="10607" y="3831"/>
                <a:ext cx="3233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面聚合</a:t>
                </a:r>
                <a:endParaRPr lang="zh-CN" altLang="en-US" sz="2000" cap="all" dirty="0">
                  <a:solidFill>
                    <a:schemeClr val="tx1">
                      <a:lumMod val="65000"/>
                      <a:lumOff val="35000"/>
                    </a:schemeClr>
                  </a:solidFill>
                  <a:uFillTx/>
                  <a:latin typeface="思源黑体 CN Regular" panose="020B0500000000000000" charset="-122"/>
                  <a:ea typeface="思源黑体 CN Regular" panose="020B0500000000000000" charset="-122"/>
                  <a:cs typeface="思源黑体 CN Medium" panose="020B0600000000000000" charset="-122"/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963BB2E9-9D44-1814-7EAE-0DA5F5BBE9C6}"/>
                </a:ext>
              </a:extLst>
            </p:cNvPr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88A662D9-2F5F-EDC5-3DAE-27B84C6A26AF}"/>
                  </a:ext>
                </a:extLst>
              </p:cNvPr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>
                <a:extLst>
                  <a:ext uri="{FF2B5EF4-FFF2-40B4-BE49-F238E27FC236}">
                    <a16:creationId xmlns:a16="http://schemas.microsoft.com/office/drawing/2014/main" id="{88C2857F-C813-B4FD-9955-61634656FC64}"/>
                  </a:ext>
                </a:extLst>
              </p:cNvPr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E1FA878-8404-EEFF-1B7D-3251A4AB8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5" y="810120"/>
            <a:ext cx="6401129" cy="5448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96816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2127884" cy="461009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BPT</a:t>
            </a:r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的核心特点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54375" y="1304291"/>
            <a:ext cx="5229860" cy="4128770"/>
            <a:chOff x="3538" y="2741"/>
            <a:chExt cx="8236" cy="6996"/>
          </a:xfrm>
        </p:grpSpPr>
        <p:sp>
          <p:nvSpPr>
            <p:cNvPr id="3" name="五边形 2"/>
            <p:cNvSpPr/>
            <p:nvPr/>
          </p:nvSpPr>
          <p:spPr>
            <a:xfrm rot="5400000">
              <a:off x="1882" y="4397"/>
              <a:ext cx="6996" cy="3683"/>
            </a:xfrm>
            <a:prstGeom prst="homePlate">
              <a:avLst>
                <a:gd name="adj" fmla="val 25609"/>
              </a:avLst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五边形 3"/>
            <p:cNvSpPr/>
            <p:nvPr/>
          </p:nvSpPr>
          <p:spPr>
            <a:xfrm rot="5400000">
              <a:off x="6435" y="4397"/>
              <a:ext cx="6996" cy="3683"/>
            </a:xfrm>
            <a:prstGeom prst="homePlate">
              <a:avLst>
                <a:gd name="adj" fmla="val 25609"/>
              </a:avLst>
            </a:prstGeom>
            <a:noFill/>
            <a:ln w="34925"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TextBox 82"/>
          <p:cNvSpPr txBox="1"/>
          <p:nvPr/>
        </p:nvSpPr>
        <p:spPr>
          <a:xfrm>
            <a:off x="6456527" y="2634792"/>
            <a:ext cx="1838960" cy="6361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lnSpc>
                <a:spcPts val="174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 训练和推理效率提升，支持长序列生成。</a:t>
            </a:r>
            <a:r>
              <a:rPr 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。</a:t>
            </a:r>
          </a:p>
          <a:p>
            <a:pPr algn="just" defTabSz="964565" fontAlgn="auto">
              <a:lnSpc>
                <a:spcPts val="1740"/>
              </a:lnSpc>
              <a:spcBef>
                <a:spcPct val="0"/>
              </a:spcBef>
              <a:defRPr/>
            </a:pPr>
            <a:endParaRPr lang="zh-CN" sz="12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8" name="TextBox 81"/>
          <p:cNvSpPr txBox="1"/>
          <p:nvPr/>
        </p:nvSpPr>
        <p:spPr>
          <a:xfrm>
            <a:off x="7051521" y="1882383"/>
            <a:ext cx="1830070" cy="3380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效率</a:t>
            </a:r>
          </a:p>
        </p:txBody>
      </p:sp>
      <p:sp>
        <p:nvSpPr>
          <p:cNvPr id="11" name="TextBox 82"/>
          <p:cNvSpPr txBox="1"/>
          <p:nvPr/>
        </p:nvSpPr>
        <p:spPr>
          <a:xfrm>
            <a:off x="3557752" y="2634792"/>
            <a:ext cx="1838960" cy="107215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 fontAlgn="auto">
              <a:lnSpc>
                <a:spcPts val="1740"/>
              </a:lnSpc>
              <a:spcBef>
                <a:spcPct val="0"/>
              </a:spcBef>
              <a:defRPr/>
            </a:pP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相比现有方法（如</a:t>
            </a:r>
            <a:r>
              <a:rPr lang="en-US" altLang="zh-CN" sz="1200" dirty="0" err="1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MeshGPT</a:t>
            </a: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），序列长度减少</a:t>
            </a:r>
            <a:r>
              <a:rPr lang="en-US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75%</a:t>
            </a: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（从</a:t>
            </a:r>
            <a:r>
              <a:rPr lang="en-US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1.0</a:t>
            </a: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降至</a:t>
            </a:r>
            <a:r>
              <a:rPr lang="en-US" alt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0.26</a:t>
            </a:r>
            <a:r>
              <a:rPr lang="zh-CN" altLang="en-US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）。 </a:t>
            </a:r>
            <a:r>
              <a:rPr lang="zh-CN" sz="1200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。</a:t>
            </a:r>
          </a:p>
          <a:p>
            <a:pPr algn="just" defTabSz="964565" fontAlgn="auto">
              <a:lnSpc>
                <a:spcPts val="1740"/>
              </a:lnSpc>
              <a:spcBef>
                <a:spcPct val="0"/>
              </a:spcBef>
              <a:defRPr/>
            </a:pPr>
            <a:endParaRPr lang="zh-CN" sz="1200" dirty="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12" name="TextBox 81"/>
          <p:cNvSpPr txBox="1"/>
          <p:nvPr/>
        </p:nvSpPr>
        <p:spPr>
          <a:xfrm>
            <a:off x="4032733" y="1902888"/>
            <a:ext cx="1830070" cy="3380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压缩率</a:t>
            </a:r>
          </a:p>
        </p:txBody>
      </p:sp>
      <p:sp>
        <p:nvSpPr>
          <p:cNvPr id="13" name="等腰三角形 12"/>
          <p:cNvSpPr/>
          <p:nvPr/>
        </p:nvSpPr>
        <p:spPr>
          <a:xfrm rot="10800000">
            <a:off x="4194657" y="4879517"/>
            <a:ext cx="574040" cy="159385"/>
          </a:xfrm>
          <a:prstGeom prst="triangl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0800000">
            <a:off x="8691245" y="5273675"/>
            <a:ext cx="574040" cy="159385"/>
          </a:xfrm>
          <a:prstGeom prst="triangle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7051522" y="4920792"/>
            <a:ext cx="574040" cy="159385"/>
          </a:xfrm>
          <a:prstGeom prst="triangle">
            <a:avLst/>
          </a:prstGeom>
          <a:solidFill>
            <a:srgbClr val="32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5814695" y="3525520"/>
            <a:ext cx="562610" cy="75565"/>
          </a:xfrm>
          <a:prstGeom prst="diamond">
            <a:avLst/>
          </a:prstGeom>
          <a:solidFill>
            <a:srgbClr val="32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1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90720" y="4080510"/>
            <a:ext cx="3210560" cy="11214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zh-CN" altLang="en-US" sz="5400" b="0" spc="500" dirty="0">
                <a:solidFill>
                  <a:srgbClr val="324274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Normal" panose="020B0400000000000000" charset="-122"/>
              </a:rPr>
              <a:t>实验结果</a:t>
            </a:r>
          </a:p>
        </p:txBody>
      </p:sp>
      <p:sp>
        <p:nvSpPr>
          <p:cNvPr id="22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11993" y="4975225"/>
            <a:ext cx="3168015" cy="3505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en-US" altLang="zh-CN" sz="1000" b="0" cap="all" spc="400" dirty="0">
                <a:solidFill>
                  <a:srgbClr val="324274"/>
                </a:solidFill>
                <a:uFillTx/>
                <a:latin typeface="思源黑体 Normal"/>
                <a:ea typeface="思源黑体 Normal"/>
                <a:cs typeface="思源黑体 CN Normal" panose="020B0400000000000000" charset="-122"/>
              </a:rPr>
              <a:t>RESULT</a:t>
            </a:r>
            <a:endParaRPr lang="zh-CN" altLang="en-US" sz="1000" b="0" cap="all" spc="400" dirty="0">
              <a:solidFill>
                <a:srgbClr val="324274"/>
              </a:solidFill>
              <a:uFillTx/>
              <a:latin typeface="思源黑体 Normal"/>
              <a:ea typeface="思源黑体 Normal"/>
              <a:cs typeface="思源黑体 CN Normal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150397" y="1758928"/>
            <a:ext cx="189120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dirty="0">
                <a:solidFill>
                  <a:srgbClr val="324274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</a:rPr>
              <a:t>04</a:t>
            </a:r>
          </a:p>
        </p:txBody>
      </p:sp>
      <p:sp>
        <p:nvSpPr>
          <p:cNvPr id="27" name="矩形 26"/>
          <p:cNvSpPr/>
          <p:nvPr/>
        </p:nvSpPr>
        <p:spPr>
          <a:xfrm rot="10800000">
            <a:off x="11142345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79525" y="-15240"/>
            <a:ext cx="9632950" cy="6871970"/>
            <a:chOff x="2035" y="-10"/>
            <a:chExt cx="15082" cy="10822"/>
          </a:xfrm>
        </p:grpSpPr>
        <p:sp>
          <p:nvSpPr>
            <p:cNvPr id="5" name="矩形 4"/>
            <p:cNvSpPr/>
            <p:nvPr/>
          </p:nvSpPr>
          <p:spPr>
            <a:xfrm rot="5400000">
              <a:off x="-3214" y="5239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11568" y="5263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</a:rPr>
              <a:t>实验结果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54725" y="1910715"/>
            <a:ext cx="4564380" cy="3608705"/>
            <a:chOff x="8800" y="2838"/>
            <a:chExt cx="7188" cy="5683"/>
          </a:xfrm>
        </p:grpSpPr>
        <p:sp>
          <p:nvSpPr>
            <p:cNvPr id="5" name="椭圆 4"/>
            <p:cNvSpPr/>
            <p:nvPr/>
          </p:nvSpPr>
          <p:spPr>
            <a:xfrm>
              <a:off x="13072" y="4335"/>
              <a:ext cx="2756" cy="2756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12910" y="4173"/>
              <a:ext cx="3079" cy="3079"/>
            </a:xfrm>
            <a:prstGeom prst="ellipse">
              <a:avLst/>
            </a:prstGeom>
            <a:noFill/>
            <a:ln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/>
            <p:cNvCxnSpPr/>
            <p:nvPr/>
          </p:nvCxnSpPr>
          <p:spPr>
            <a:xfrm rot="10800000">
              <a:off x="9016" y="3009"/>
              <a:ext cx="4056" cy="2000"/>
            </a:xfrm>
            <a:prstGeom prst="bentConnector3">
              <a:avLst>
                <a:gd name="adj1" fmla="val 49975"/>
              </a:avLst>
            </a:prstGeom>
            <a:ln>
              <a:solidFill>
                <a:srgbClr val="3242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 rot="10800000" flipV="1">
              <a:off x="9080" y="6430"/>
              <a:ext cx="3992" cy="1968"/>
            </a:xfrm>
            <a:prstGeom prst="bentConnector3">
              <a:avLst>
                <a:gd name="adj1" fmla="val 49975"/>
              </a:avLst>
            </a:prstGeom>
            <a:ln>
              <a:solidFill>
                <a:srgbClr val="3242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" idx="2"/>
            </p:cNvCxnSpPr>
            <p:nvPr/>
          </p:nvCxnSpPr>
          <p:spPr>
            <a:xfrm flipH="1">
              <a:off x="9080" y="5713"/>
              <a:ext cx="3830" cy="0"/>
            </a:xfrm>
            <a:prstGeom prst="line">
              <a:avLst/>
            </a:prstGeom>
            <a:ln>
              <a:solidFill>
                <a:srgbClr val="3242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/>
            <p:cNvSpPr/>
            <p:nvPr/>
          </p:nvSpPr>
          <p:spPr>
            <a:xfrm>
              <a:off x="8800" y="2838"/>
              <a:ext cx="280" cy="280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800" y="5593"/>
              <a:ext cx="280" cy="280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8800" y="8241"/>
              <a:ext cx="280" cy="280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82"/>
          <p:cNvSpPr txBox="1"/>
          <p:nvPr/>
        </p:nvSpPr>
        <p:spPr>
          <a:xfrm>
            <a:off x="1793240" y="2057400"/>
            <a:ext cx="3731895" cy="4383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数据来源：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ShapeNetV2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、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Objaverse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、内部数据等。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训练：在大规模数据上进行训练，在高质量网格上进行微调</a:t>
            </a:r>
            <a:endParaRPr 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15" name="TextBox 81"/>
          <p:cNvSpPr txBox="1"/>
          <p:nvPr/>
        </p:nvSpPr>
        <p:spPr>
          <a:xfrm>
            <a:off x="4249420" y="1659890"/>
            <a:ext cx="1480820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数据集与训练</a:t>
            </a:r>
          </a:p>
        </p:txBody>
      </p:sp>
      <p:sp>
        <p:nvSpPr>
          <p:cNvPr id="16" name="TextBox 82"/>
          <p:cNvSpPr txBox="1"/>
          <p:nvPr/>
        </p:nvSpPr>
        <p:spPr>
          <a:xfrm>
            <a:off x="1793240" y="3616325"/>
            <a:ext cx="3731895" cy="93076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压缩率：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BPT(0.26)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、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MeshGPT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(0.67)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、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MeshAnything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(0.46)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生成质量：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Hausdorff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 Distance(ours:0.166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MeshAnythingv2:0.265)</a:t>
            </a: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Chamfer Distance(ours:0.094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MeshAnythingv2:0.114)</a:t>
            </a:r>
          </a:p>
        </p:txBody>
      </p:sp>
      <p:sp>
        <p:nvSpPr>
          <p:cNvPr id="17" name="TextBox 81"/>
          <p:cNvSpPr txBox="1"/>
          <p:nvPr/>
        </p:nvSpPr>
        <p:spPr>
          <a:xfrm>
            <a:off x="4249420" y="3218815"/>
            <a:ext cx="1480820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定量结果</a:t>
            </a:r>
          </a:p>
        </p:txBody>
      </p:sp>
      <p:sp>
        <p:nvSpPr>
          <p:cNvPr id="18" name="TextBox 82"/>
          <p:cNvSpPr txBox="1"/>
          <p:nvPr/>
        </p:nvSpPr>
        <p:spPr>
          <a:xfrm>
            <a:off x="1793240" y="5229225"/>
            <a:ext cx="3731895" cy="4383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点云条件生成：恢复密集点云细节，拓扑更完整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图像条件生成：生成结果与输入图像一致，细节更加丰富</a:t>
            </a:r>
            <a:endParaRPr 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19" name="TextBox 81"/>
          <p:cNvSpPr txBox="1"/>
          <p:nvPr/>
        </p:nvSpPr>
        <p:spPr>
          <a:xfrm>
            <a:off x="4249420" y="4831715"/>
            <a:ext cx="1480820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定性结果</a:t>
            </a:r>
          </a:p>
        </p:txBody>
      </p:sp>
      <p:pic>
        <p:nvPicPr>
          <p:cNvPr id="4" name="图片 3" descr="32303038313138363b32303039303532353bcffbcfa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1635" y="3364865"/>
            <a:ext cx="741680" cy="7416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08C2C-F4B8-AA8E-168D-A7B0351A9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9CB25BC-4D48-2A46-04AD-D767A3911C5C}"/>
              </a:ext>
            </a:extLst>
          </p:cNvPr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8E0D49D-4552-2832-1E68-286BA501D680}"/>
                </a:ext>
              </a:extLst>
            </p:cNvPr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AA09C1E-2ACC-CC4F-0153-8B2517BC3CCF}"/>
                </a:ext>
              </a:extLst>
            </p:cNvPr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951B6D50-0651-D659-23D4-145B195D82B2}"/>
              </a:ext>
            </a:extLst>
          </p:cNvPr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</a:rPr>
              <a:t>消融实验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1009F1D-B687-101B-4D9C-8F77F064201C}"/>
              </a:ext>
            </a:extLst>
          </p:cNvPr>
          <p:cNvGrpSpPr/>
          <p:nvPr/>
        </p:nvGrpSpPr>
        <p:grpSpPr>
          <a:xfrm>
            <a:off x="6054725" y="1910715"/>
            <a:ext cx="4564380" cy="3608705"/>
            <a:chOff x="8800" y="2838"/>
            <a:chExt cx="7188" cy="568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DB70981-0FD8-8180-5573-C56B8C7C6B6B}"/>
                </a:ext>
              </a:extLst>
            </p:cNvPr>
            <p:cNvSpPr/>
            <p:nvPr/>
          </p:nvSpPr>
          <p:spPr>
            <a:xfrm>
              <a:off x="13072" y="4335"/>
              <a:ext cx="2756" cy="2756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A1C7DC1-2B5D-C82E-6D07-CC94A5057245}"/>
                </a:ext>
              </a:extLst>
            </p:cNvPr>
            <p:cNvSpPr/>
            <p:nvPr/>
          </p:nvSpPr>
          <p:spPr>
            <a:xfrm>
              <a:off x="12910" y="4173"/>
              <a:ext cx="3079" cy="3079"/>
            </a:xfrm>
            <a:prstGeom prst="ellipse">
              <a:avLst/>
            </a:prstGeom>
            <a:noFill/>
            <a:ln>
              <a:solidFill>
                <a:srgbClr val="3242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肘形连接符 6">
              <a:extLst>
                <a:ext uri="{FF2B5EF4-FFF2-40B4-BE49-F238E27FC236}">
                  <a16:creationId xmlns:a16="http://schemas.microsoft.com/office/drawing/2014/main" id="{DE154C90-FB1A-5867-E4E6-BCEE533D79D3}"/>
                </a:ext>
              </a:extLst>
            </p:cNvPr>
            <p:cNvCxnSpPr/>
            <p:nvPr/>
          </p:nvCxnSpPr>
          <p:spPr>
            <a:xfrm rot="10800000">
              <a:off x="9016" y="3009"/>
              <a:ext cx="4056" cy="2000"/>
            </a:xfrm>
            <a:prstGeom prst="bentConnector3">
              <a:avLst>
                <a:gd name="adj1" fmla="val 49975"/>
              </a:avLst>
            </a:prstGeom>
            <a:ln>
              <a:solidFill>
                <a:srgbClr val="3242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肘形连接符 7">
              <a:extLst>
                <a:ext uri="{FF2B5EF4-FFF2-40B4-BE49-F238E27FC236}">
                  <a16:creationId xmlns:a16="http://schemas.microsoft.com/office/drawing/2014/main" id="{F80DE4BC-2CB6-FE4B-987D-02B3ADBA5EE2}"/>
                </a:ext>
              </a:extLst>
            </p:cNvPr>
            <p:cNvCxnSpPr/>
            <p:nvPr/>
          </p:nvCxnSpPr>
          <p:spPr>
            <a:xfrm rot="10800000" flipV="1">
              <a:off x="9080" y="6430"/>
              <a:ext cx="3992" cy="1968"/>
            </a:xfrm>
            <a:prstGeom prst="bentConnector3">
              <a:avLst>
                <a:gd name="adj1" fmla="val 49975"/>
              </a:avLst>
            </a:prstGeom>
            <a:ln>
              <a:solidFill>
                <a:srgbClr val="3242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9516474-5AF2-D9EC-98A4-A7820E777248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9080" y="5713"/>
              <a:ext cx="3830" cy="0"/>
            </a:xfrm>
            <a:prstGeom prst="line">
              <a:avLst/>
            </a:prstGeom>
            <a:ln>
              <a:solidFill>
                <a:srgbClr val="3242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AC6A242-7CA3-4CBF-7178-B10C67FEDCEB}"/>
                </a:ext>
              </a:extLst>
            </p:cNvPr>
            <p:cNvSpPr/>
            <p:nvPr/>
          </p:nvSpPr>
          <p:spPr>
            <a:xfrm>
              <a:off x="8800" y="2838"/>
              <a:ext cx="280" cy="280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073E67B-B255-6FE2-1DE6-999031531812}"/>
                </a:ext>
              </a:extLst>
            </p:cNvPr>
            <p:cNvSpPr/>
            <p:nvPr/>
          </p:nvSpPr>
          <p:spPr>
            <a:xfrm>
              <a:off x="8800" y="5593"/>
              <a:ext cx="280" cy="280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FABD8A1-B954-17F7-3407-BD70D53FD5F8}"/>
                </a:ext>
              </a:extLst>
            </p:cNvPr>
            <p:cNvSpPr/>
            <p:nvPr/>
          </p:nvSpPr>
          <p:spPr>
            <a:xfrm>
              <a:off x="8800" y="8241"/>
              <a:ext cx="280" cy="280"/>
            </a:xfrm>
            <a:prstGeom prst="ellipse">
              <a:avLst/>
            </a:prstGeom>
            <a:solidFill>
              <a:srgbClr val="324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82">
            <a:extLst>
              <a:ext uri="{FF2B5EF4-FFF2-40B4-BE49-F238E27FC236}">
                <a16:creationId xmlns:a16="http://schemas.microsoft.com/office/drawing/2014/main" id="{F407E471-53F9-1B66-870B-18ADBAF275FD}"/>
              </a:ext>
            </a:extLst>
          </p:cNvPr>
          <p:cNvSpPr txBox="1"/>
          <p:nvPr/>
        </p:nvSpPr>
        <p:spPr>
          <a:xfrm>
            <a:off x="2862108" y="2034052"/>
            <a:ext cx="3731895" cy="1921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最佳配置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: ( B=8, O=16 )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，平衡压缩率与生成质量。</a:t>
            </a:r>
            <a:endParaRPr 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15" name="TextBox 81">
            <a:extLst>
              <a:ext uri="{FF2B5EF4-FFF2-40B4-BE49-F238E27FC236}">
                <a16:creationId xmlns:a16="http://schemas.microsoft.com/office/drawing/2014/main" id="{3C5ACDE9-3667-71C6-95ED-A894B19D794E}"/>
              </a:ext>
            </a:extLst>
          </p:cNvPr>
          <p:cNvSpPr txBox="1"/>
          <p:nvPr/>
        </p:nvSpPr>
        <p:spPr>
          <a:xfrm>
            <a:off x="3154680" y="1659890"/>
            <a:ext cx="2575560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分块大小（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B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）与偏移量（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O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16" name="TextBox 82">
            <a:extLst>
              <a:ext uri="{FF2B5EF4-FFF2-40B4-BE49-F238E27FC236}">
                <a16:creationId xmlns:a16="http://schemas.microsoft.com/office/drawing/2014/main" id="{22DA0E48-C705-9692-C30F-308B82A59A32}"/>
              </a:ext>
            </a:extLst>
          </p:cNvPr>
          <p:cNvSpPr txBox="1"/>
          <p:nvPr/>
        </p:nvSpPr>
        <p:spPr>
          <a:xfrm>
            <a:off x="1996440" y="3668952"/>
            <a:ext cx="3731895" cy="1921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面数越多（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8k &gt; 4k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），生成性能显著提升（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Hausdorff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距离降低）。 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17" name="TextBox 81">
            <a:extLst>
              <a:ext uri="{FF2B5EF4-FFF2-40B4-BE49-F238E27FC236}">
                <a16:creationId xmlns:a16="http://schemas.microsoft.com/office/drawing/2014/main" id="{84B59B9F-A35D-6152-D36F-82FA03599C8D}"/>
              </a:ext>
            </a:extLst>
          </p:cNvPr>
          <p:cNvSpPr txBox="1"/>
          <p:nvPr/>
        </p:nvSpPr>
        <p:spPr>
          <a:xfrm>
            <a:off x="3928657" y="3249442"/>
            <a:ext cx="2303868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训练数据面数的影响</a:t>
            </a:r>
          </a:p>
        </p:txBody>
      </p:sp>
      <p:sp>
        <p:nvSpPr>
          <p:cNvPr id="18" name="TextBox 82">
            <a:extLst>
              <a:ext uri="{FF2B5EF4-FFF2-40B4-BE49-F238E27FC236}">
                <a16:creationId xmlns:a16="http://schemas.microsoft.com/office/drawing/2014/main" id="{997923EE-5969-7A40-B440-AFD8CE39A231}"/>
              </a:ext>
            </a:extLst>
          </p:cNvPr>
          <p:cNvSpPr txBox="1"/>
          <p:nvPr/>
        </p:nvSpPr>
        <p:spPr>
          <a:xfrm>
            <a:off x="2227581" y="5238416"/>
            <a:ext cx="3731895" cy="19210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just" defTabSz="964565">
              <a:lnSpc>
                <a:spcPct val="140000"/>
              </a:lnSpc>
              <a:spcBef>
                <a:spcPct val="20000"/>
              </a:spcBef>
              <a:defRPr/>
            </a:pP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截断序列导致生成网格不完整，验证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BPT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cs typeface="思源黑体 CN Light" panose="020B0300000000000000" charset="-122"/>
                <a:sym typeface="Arial" panose="020B0604020202020204" pitchFamily="34" charset="0"/>
              </a:rPr>
              <a:t>长序列处理的必要性。 </a:t>
            </a:r>
            <a:endParaRPr lang="zh-CN" sz="1000" dirty="0">
              <a:solidFill>
                <a:schemeClr val="tx1">
                  <a:lumMod val="65000"/>
                  <a:lumOff val="35000"/>
                </a:schemeClr>
              </a:solidFill>
              <a:latin typeface="思源黑体 CN Light" panose="020B0300000000000000" charset="-122"/>
              <a:ea typeface="思源黑体 CN Light" panose="020B0300000000000000" charset="-122"/>
              <a:cs typeface="思源黑体 CN Light" panose="020B0300000000000000" charset="-122"/>
              <a:sym typeface="Arial" panose="020B0604020202020204" pitchFamily="34" charset="0"/>
            </a:endParaRPr>
          </a:p>
        </p:txBody>
      </p:sp>
      <p:sp>
        <p:nvSpPr>
          <p:cNvPr id="19" name="TextBox 81">
            <a:extLst>
              <a:ext uri="{FF2B5EF4-FFF2-40B4-BE49-F238E27FC236}">
                <a16:creationId xmlns:a16="http://schemas.microsoft.com/office/drawing/2014/main" id="{3A3AA507-00D9-B1FE-C823-496909FCF885}"/>
              </a:ext>
            </a:extLst>
          </p:cNvPr>
          <p:cNvSpPr txBox="1"/>
          <p:nvPr/>
        </p:nvSpPr>
        <p:spPr>
          <a:xfrm>
            <a:off x="4249420" y="4831715"/>
            <a:ext cx="1480820" cy="27045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Light" panose="020B0300000000000000" charset="-122"/>
                <a:ea typeface="思源黑体 CN Light" panose="020B0300000000000000" charset="-122"/>
                <a:sym typeface="Arial" panose="020B0604020202020204" pitchFamily="34" charset="0"/>
              </a:rPr>
              <a:t>截断训练的影响</a:t>
            </a:r>
          </a:p>
        </p:txBody>
      </p:sp>
      <p:pic>
        <p:nvPicPr>
          <p:cNvPr id="4" name="图片 3" descr="32303038313138363b32303039303532353bcffbcfa2">
            <a:extLst>
              <a:ext uri="{FF2B5EF4-FFF2-40B4-BE49-F238E27FC236}">
                <a16:creationId xmlns:a16="http://schemas.microsoft.com/office/drawing/2014/main" id="{B6D58241-ADB8-846C-1488-1F655AE9E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1635" y="3364865"/>
            <a:ext cx="741680" cy="7416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73332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</a:rPr>
              <a:t>实验结果</a:t>
            </a:r>
            <a:endParaRPr lang="zh-CN" altLang="en-US"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809105" y="2432685"/>
            <a:ext cx="4159250" cy="3326765"/>
            <a:chOff x="10607" y="3831"/>
            <a:chExt cx="6550" cy="5239"/>
          </a:xfrm>
        </p:grpSpPr>
        <p:grpSp>
          <p:nvGrpSpPr>
            <p:cNvPr id="40" name="组合 39"/>
            <p:cNvGrpSpPr/>
            <p:nvPr/>
          </p:nvGrpSpPr>
          <p:grpSpPr>
            <a:xfrm>
              <a:off x="10607" y="3831"/>
              <a:ext cx="6550" cy="5239"/>
              <a:chOff x="10607" y="3831"/>
              <a:chExt cx="6550" cy="5239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/>
              <p:cNvSpPr txBox="1"/>
              <p:nvPr/>
            </p:nvSpPr>
            <p:spPr>
              <a:xfrm>
                <a:off x="10802" y="5566"/>
                <a:ext cx="6355" cy="3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结论：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BPT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通过高效压缩，支持高面数网格生成，提升细节与拓扑质量。  </a:t>
                </a: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模型在点云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/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图像条件生成中达到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SOTA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，可直接用于产品级应用。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未来方向：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扩展模型参数量（当前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500M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）。  </a:t>
                </a: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 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探索更适合网格生成的序列建模架构。 </a:t>
                </a:r>
                <a:endPara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7" y="3831"/>
                <a:ext cx="32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结论与未来工作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/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CBEBE8B-4077-1648-1D0A-4D75CA81C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24" y="2152602"/>
            <a:ext cx="6803043" cy="374786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463675"/>
            <a:ext cx="12192000" cy="393192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409190" y="2290445"/>
            <a:ext cx="7373620" cy="1389380"/>
          </a:xfrm>
          <a:prstGeom prst="rect">
            <a:avLst/>
          </a:prstGeom>
          <a:ln w="6350">
            <a:noFill/>
          </a:ln>
          <a:effectLst>
            <a:innerShdw blurRad="114300">
              <a:prstClr val="black"/>
            </a:innerShdw>
          </a:effectLst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en-US" altLang="zh-CN" sz="9600" b="0" spc="-500">
                <a:ln w="22225">
                  <a:noFill/>
                </a:ln>
                <a:solidFill>
                  <a:srgbClr val="FAFAFA"/>
                </a:solidFill>
                <a:effectLst/>
                <a:uFillTx/>
                <a:latin typeface="庞门正道标题体" panose="02010600030101010101" charset="-122"/>
                <a:ea typeface="庞门正道标题体" panose="02010600030101010101" charset="-122"/>
                <a:cs typeface="仓耳舒圆体 W04"/>
              </a:rPr>
              <a:t>KHANKS!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0" y="1146810"/>
            <a:ext cx="12192635" cy="4565650"/>
            <a:chOff x="0" y="1797"/>
            <a:chExt cx="19201" cy="7507"/>
          </a:xfrm>
        </p:grpSpPr>
        <p:sp>
          <p:nvSpPr>
            <p:cNvPr id="3" name="矩形 2"/>
            <p:cNvSpPr/>
            <p:nvPr/>
          </p:nvSpPr>
          <p:spPr>
            <a:xfrm>
              <a:off x="0" y="1797"/>
              <a:ext cx="19200" cy="19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" y="9110"/>
              <a:ext cx="19200" cy="19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2516823" y="3602355"/>
            <a:ext cx="7158355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3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5108575" y="4482465"/>
            <a:ext cx="1974850" cy="514350"/>
          </a:xfrm>
          <a:prstGeom prst="rect">
            <a:avLst/>
          </a:prstGeom>
          <a:ln w="6350">
            <a:noFill/>
          </a:ln>
        </p:spPr>
        <p:txBody>
          <a:bodyPr vert="horz" lIns="90000" tIns="46800" rIns="90000" bIns="46800" rtlCol="0" anchor="b" anchorCtr="0">
            <a:no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60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zh-CN" altLang="en-US" sz="2000" b="0" spc="0" dirty="0">
                <a:ln w="22225">
                  <a:noFill/>
                </a:ln>
                <a:solidFill>
                  <a:schemeClr val="bg1"/>
                </a:solidFill>
                <a:effectLst/>
                <a:uFillTx/>
                <a:latin typeface="思源黑体 CN Medium" panose="020B0600000000000000" charset="-122"/>
                <a:ea typeface="思源黑体 CN Medium" panose="020B0600000000000000" charset="-122"/>
                <a:cs typeface="仓耳舒圆体 W04"/>
              </a:rPr>
              <a:t>汇报人：</a:t>
            </a:r>
            <a:r>
              <a:rPr lang="zh-CN" altLang="en-US" sz="2000" b="0" spc="0" dirty="0">
                <a:ln w="22225">
                  <a:noFill/>
                </a:ln>
                <a:solidFill>
                  <a:schemeClr val="bg1"/>
                </a:solidFill>
                <a:latin typeface="思源黑体 CN Medium" panose="020B0600000000000000" charset="-122"/>
                <a:ea typeface="思源黑体 CN Medium" panose="020B0600000000000000" charset="-122"/>
                <a:cs typeface="仓耳舒圆体 W04"/>
              </a:rPr>
              <a:t>于风广</a:t>
            </a:r>
            <a:endParaRPr lang="zh-CN" altLang="en-US" sz="2000" b="0" spc="0" dirty="0">
              <a:ln w="22225">
                <a:noFill/>
              </a:ln>
              <a:solidFill>
                <a:schemeClr val="bg1"/>
              </a:solidFill>
              <a:effectLst/>
              <a:uFillTx/>
              <a:latin typeface="思源黑体 CN Medium" panose="020B0600000000000000" charset="-122"/>
              <a:ea typeface="思源黑体 CN Medium" panose="020B0600000000000000" charset="-122"/>
              <a:cs typeface="仓耳舒圆体 W04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990600"/>
            <a:ext cx="12192000" cy="4876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0" y="598170"/>
            <a:ext cx="12192000" cy="5661660"/>
            <a:chOff x="0" y="1797"/>
            <a:chExt cx="19200" cy="7507"/>
          </a:xfrm>
        </p:grpSpPr>
        <p:sp>
          <p:nvSpPr>
            <p:cNvPr id="3" name="矩形 2"/>
            <p:cNvSpPr/>
            <p:nvPr/>
          </p:nvSpPr>
          <p:spPr>
            <a:xfrm>
              <a:off x="0" y="1797"/>
              <a:ext cx="19200" cy="19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0" y="9110"/>
              <a:ext cx="19200" cy="19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985520" y="2784475"/>
            <a:ext cx="10220960" cy="2229485"/>
            <a:chOff x="1610" y="5120"/>
            <a:chExt cx="16096" cy="3511"/>
          </a:xfrm>
        </p:grpSpPr>
        <p:grpSp>
          <p:nvGrpSpPr>
            <p:cNvPr id="35" name="组合 34"/>
            <p:cNvGrpSpPr/>
            <p:nvPr/>
          </p:nvGrpSpPr>
          <p:grpSpPr>
            <a:xfrm>
              <a:off x="1610" y="5120"/>
              <a:ext cx="4114" cy="3511"/>
              <a:chOff x="1462" y="4570"/>
              <a:chExt cx="4114" cy="3511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2195" y="4570"/>
                <a:ext cx="2648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>
                    <a:solidFill>
                      <a:srgbClr val="FAFAFA"/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01</a:t>
                </a:r>
              </a:p>
            </p:txBody>
          </p:sp>
          <p:sp>
            <p:nvSpPr>
              <p:cNvPr id="7" name="副标题 2"/>
              <p:cNvSpPr>
                <a:spLocks noGrp="1"/>
              </p:cNvSpPr>
              <p:nvPr/>
            </p:nvSpPr>
            <p:spPr>
              <a:xfrm>
                <a:off x="1462" y="6945"/>
                <a:ext cx="4114" cy="56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zh-CN" altLang="en-US" sz="3600" dirty="0">
                    <a:solidFill>
                      <a:srgbClr val="FAFAFA"/>
                    </a:solidFill>
                    <a:latin typeface="思源黑体 CN Medium" panose="020B0600000000000000" charset="-122"/>
                    <a:ea typeface="思源黑体 CN Medium" panose="020B0600000000000000" charset="-122"/>
                    <a:cs typeface="思源黑体 CN Medium" panose="020B0600000000000000" charset="-122"/>
                  </a:rPr>
                  <a:t>摘要</a:t>
                </a:r>
              </a:p>
            </p:txBody>
          </p:sp>
          <p:sp>
            <p:nvSpPr>
              <p:cNvPr id="8" name="标题 4"/>
              <p:cNvSpPr>
                <a:spLocks noGrp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1943" y="7545"/>
                <a:ext cx="3236" cy="536"/>
              </a:xfrm>
              <a:prstGeom prst="rect">
                <a:avLst/>
              </a:prstGeom>
            </p:spPr>
            <p:txBody>
              <a:bodyPr vert="horz" lIns="90000" tIns="46800" rIns="90000" bIns="46800" rtlCol="0" anchor="ctr" anchorCtr="0">
                <a:noAutofit/>
              </a:bodyPr>
              <a:lstStyle>
                <a:lvl1pPr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3600" b="1" u="none" strike="noStrike" kern="1200" cap="none" spc="30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dist"/>
                <a:r>
                  <a:rPr lang="en-US" altLang="zh-CN" sz="800" b="0" cap="all" spc="500" dirty="0">
                    <a:solidFill>
                      <a:srgbClr val="FAFAFA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Normal" panose="020B0400000000000000" charset="-122"/>
                  </a:rPr>
                  <a:t>ABSTRACT</a:t>
                </a:r>
                <a:endParaRPr lang="zh-CN" altLang="en-US" sz="800" b="0" cap="all" spc="500" dirty="0">
                  <a:solidFill>
                    <a:srgbClr val="FAFAFA"/>
                  </a:solidFill>
                  <a:uFillTx/>
                  <a:latin typeface="思源黑体 CN Light" panose="020B0300000000000000" charset="-122"/>
                  <a:ea typeface="思源黑体 CN Light" panose="020B0300000000000000" charset="-122"/>
                  <a:cs typeface="思源黑体 CN Normal" panose="020B0400000000000000" charset="-122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5604" y="5120"/>
              <a:ext cx="4114" cy="3511"/>
              <a:chOff x="1462" y="4570"/>
              <a:chExt cx="4114" cy="3511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195" y="4570"/>
                <a:ext cx="2648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>
                    <a:solidFill>
                      <a:srgbClr val="FAFAFA"/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02</a:t>
                </a:r>
              </a:p>
            </p:txBody>
          </p:sp>
          <p:sp>
            <p:nvSpPr>
              <p:cNvPr id="10" name="副标题 2"/>
              <p:cNvSpPr>
                <a:spLocks noGrp="1"/>
              </p:cNvSpPr>
              <p:nvPr/>
            </p:nvSpPr>
            <p:spPr>
              <a:xfrm>
                <a:off x="1462" y="6945"/>
                <a:ext cx="4114" cy="56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zh-CN" altLang="en-US" sz="3600" dirty="0">
                    <a:solidFill>
                      <a:srgbClr val="FAFAFA"/>
                    </a:solidFill>
                    <a:latin typeface="思源黑体 CN Medium" panose="020B0600000000000000" charset="-122"/>
                    <a:ea typeface="思源黑体 CN Medium" panose="020B0600000000000000" charset="-122"/>
                    <a:cs typeface="思源黑体 CN Medium" panose="020B0600000000000000" charset="-122"/>
                  </a:rPr>
                  <a:t>引言</a:t>
                </a:r>
              </a:p>
            </p:txBody>
          </p:sp>
          <p:sp>
            <p:nvSpPr>
              <p:cNvPr id="39" name="标题 4"/>
              <p:cNvSpPr>
                <a:spLocks noGrp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943" y="7545"/>
                <a:ext cx="3236" cy="536"/>
              </a:xfrm>
              <a:prstGeom prst="rect">
                <a:avLst/>
              </a:prstGeom>
            </p:spPr>
            <p:txBody>
              <a:bodyPr vert="horz" lIns="90000" tIns="46800" rIns="90000" bIns="46800" rtlCol="0" anchor="ctr" anchorCtr="0">
                <a:noAutofit/>
              </a:bodyPr>
              <a:lstStyle>
                <a:lvl1pPr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3600" b="1" u="none" strike="noStrike" kern="1200" cap="none" spc="30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dist"/>
                <a:r>
                  <a:rPr lang="en-US" altLang="zh-CN" sz="800" b="0" cap="all" spc="500" dirty="0">
                    <a:solidFill>
                      <a:srgbClr val="FAFAFA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Normal" panose="020B0400000000000000" charset="-122"/>
                  </a:rPr>
                  <a:t>INTRODUCE</a:t>
                </a:r>
                <a:endParaRPr lang="zh-CN" altLang="en-US" sz="800" b="0" cap="all" spc="500" dirty="0">
                  <a:solidFill>
                    <a:srgbClr val="FAFAFA"/>
                  </a:solidFill>
                  <a:uFillTx/>
                  <a:latin typeface="思源黑体 CN Light" panose="020B0300000000000000" charset="-122"/>
                  <a:ea typeface="思源黑体 CN Light" panose="020B0300000000000000" charset="-122"/>
                  <a:cs typeface="思源黑体 CN Normal" panose="020B0400000000000000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9598" y="5120"/>
              <a:ext cx="4114" cy="3511"/>
              <a:chOff x="1462" y="4570"/>
              <a:chExt cx="4114" cy="3511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195" y="4570"/>
                <a:ext cx="2648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>
                    <a:solidFill>
                      <a:srgbClr val="FAFAFA"/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03</a:t>
                </a:r>
              </a:p>
            </p:txBody>
          </p:sp>
          <p:sp>
            <p:nvSpPr>
              <p:cNvPr id="42" name="副标题 2"/>
              <p:cNvSpPr>
                <a:spLocks noGrp="1"/>
              </p:cNvSpPr>
              <p:nvPr/>
            </p:nvSpPr>
            <p:spPr>
              <a:xfrm>
                <a:off x="1462" y="6945"/>
                <a:ext cx="4114" cy="56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zh-CN" altLang="en-US" sz="3600" dirty="0">
                    <a:solidFill>
                      <a:srgbClr val="FAFAFA"/>
                    </a:solidFill>
                    <a:latin typeface="思源黑体 CN Medium" panose="020B0600000000000000" charset="-122"/>
                    <a:ea typeface="思源黑体 CN Medium" panose="020B0600000000000000" charset="-122"/>
                    <a:cs typeface="思源黑体 CN Medium" panose="020B0600000000000000" charset="-122"/>
                  </a:rPr>
                  <a:t>方法</a:t>
                </a:r>
              </a:p>
            </p:txBody>
          </p:sp>
          <p:sp>
            <p:nvSpPr>
              <p:cNvPr id="43" name="标题 4"/>
              <p:cNvSpPr>
                <a:spLocks noGrp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943" y="7545"/>
                <a:ext cx="3236" cy="536"/>
              </a:xfrm>
              <a:prstGeom prst="rect">
                <a:avLst/>
              </a:prstGeom>
            </p:spPr>
            <p:txBody>
              <a:bodyPr vert="horz" lIns="90000" tIns="46800" rIns="90000" bIns="46800" rtlCol="0" anchor="ctr" anchorCtr="0">
                <a:noAutofit/>
              </a:bodyPr>
              <a:lstStyle>
                <a:lvl1pPr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3600" b="1" u="none" strike="noStrike" kern="1200" cap="none" spc="30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dist"/>
                <a:r>
                  <a:rPr lang="en-US" altLang="zh-CN" sz="800" b="0" cap="all" spc="500" dirty="0">
                    <a:solidFill>
                      <a:srgbClr val="FAFAFA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Normal" panose="020B0400000000000000" charset="-122"/>
                  </a:rPr>
                  <a:t>METHOD</a:t>
                </a:r>
                <a:endParaRPr lang="zh-CN" altLang="en-US" sz="800" b="0" cap="all" spc="500" dirty="0">
                  <a:solidFill>
                    <a:srgbClr val="FAFAFA"/>
                  </a:solidFill>
                  <a:uFillTx/>
                  <a:latin typeface="思源黑体 CN Light" panose="020B0300000000000000" charset="-122"/>
                  <a:ea typeface="思源黑体 CN Light" panose="020B0300000000000000" charset="-122"/>
                  <a:cs typeface="思源黑体 CN Normal" panose="020B0400000000000000" charset="-122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3592" y="5120"/>
              <a:ext cx="4114" cy="3511"/>
              <a:chOff x="1462" y="4570"/>
              <a:chExt cx="4114" cy="3511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2195" y="4570"/>
                <a:ext cx="2648" cy="1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6600">
                    <a:solidFill>
                      <a:srgbClr val="FAFAFA"/>
                    </a:solidFill>
                    <a:latin typeface="思源黑体 CN Normal" panose="020B0400000000000000" charset="-122"/>
                    <a:ea typeface="思源黑体 CN Normal" panose="020B0400000000000000" charset="-122"/>
                  </a:rPr>
                  <a:t>04</a:t>
                </a:r>
              </a:p>
            </p:txBody>
          </p:sp>
          <p:sp>
            <p:nvSpPr>
              <p:cNvPr id="46" name="副标题 2"/>
              <p:cNvSpPr>
                <a:spLocks noGrp="1"/>
              </p:cNvSpPr>
              <p:nvPr/>
            </p:nvSpPr>
            <p:spPr>
              <a:xfrm>
                <a:off x="1462" y="6945"/>
                <a:ext cx="4114" cy="560"/>
              </a:xfrm>
              <a:prstGeom prst="rect">
                <a:avLst/>
              </a:prstGeom>
            </p:spPr>
            <p:txBody>
              <a:bodyPr vert="horz" lIns="90000" tIns="46800" rIns="90000" bIns="46800" rtlCol="0">
                <a:noAutofit/>
              </a:bodyPr>
              <a:lstStyle>
                <a:lvl1pPr marL="0" indent="0" algn="ctr" defTabSz="914400" rtl="0" eaLnBrk="1" fontAlgn="auto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ts val="1000"/>
                  </a:spcAft>
                  <a:buFont typeface="Arial" panose="020B0604020202020204" pitchFamily="34" charset="0"/>
                  <a:buNone/>
                  <a:defRPr sz="2400" u="none" strike="noStrike" kern="1200" cap="none" spc="20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1pPr>
                <a:lvl2pPr marL="4572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tabLst>
                    <a:tab pos="1609725" algn="l"/>
                  </a:tabLst>
                  <a:defRPr sz="20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2pPr>
                <a:lvl3pPr marL="9144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8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3pPr>
                <a:lvl4pPr marL="13716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Wingdings" panose="05000000000000000000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4pPr>
                <a:lvl5pPr marL="1828800" indent="0" algn="ctr" defTabSz="914400" rtl="0" eaLnBrk="1" fontAlgn="auto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600" u="none" strike="noStrike" kern="1200" cap="none" spc="150" normalizeH="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ts val="2000"/>
                  </a:lnSpc>
                </a:pPr>
                <a:r>
                  <a:rPr lang="zh-CN" altLang="en-US" sz="3600" dirty="0">
                    <a:solidFill>
                      <a:srgbClr val="FAFAFA"/>
                    </a:solidFill>
                    <a:latin typeface="思源黑体 CN Medium" panose="020B0600000000000000" charset="-122"/>
                    <a:ea typeface="思源黑体 CN Medium" panose="020B0600000000000000" charset="-122"/>
                    <a:cs typeface="思源黑体 CN Medium" panose="020B0600000000000000" charset="-122"/>
                  </a:rPr>
                  <a:t>结果</a:t>
                </a:r>
              </a:p>
            </p:txBody>
          </p:sp>
          <p:sp>
            <p:nvSpPr>
              <p:cNvPr id="47" name="标题 4"/>
              <p:cNvSpPr>
                <a:spLocks noGrp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1943" y="7545"/>
                <a:ext cx="3236" cy="536"/>
              </a:xfrm>
              <a:prstGeom prst="rect">
                <a:avLst/>
              </a:prstGeom>
            </p:spPr>
            <p:txBody>
              <a:bodyPr vert="horz" lIns="90000" tIns="46800" rIns="90000" bIns="46800" rtlCol="0" anchor="ctr" anchorCtr="0">
                <a:noAutofit/>
              </a:bodyPr>
              <a:lstStyle>
                <a:lvl1pPr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3600" b="1" u="none" strike="noStrike" kern="1200" cap="none" spc="300" normalizeH="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uFillTx/>
                    <a:latin typeface="Arial" panose="020B0604020202020204" pitchFamily="34" charset="0"/>
                    <a:ea typeface="微软雅黑" panose="020B0503020204020204" pitchFamily="34" charset="-122"/>
                    <a:cs typeface="+mj-cs"/>
                  </a:defRPr>
                </a:lvl1pPr>
              </a:lstStyle>
              <a:p>
                <a:pPr algn="dist"/>
                <a:r>
                  <a:rPr lang="en-US" altLang="zh-CN" sz="800" b="0" cap="all" spc="500" dirty="0">
                    <a:solidFill>
                      <a:srgbClr val="FAFAFA"/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Normal" panose="020B0400000000000000" charset="-122"/>
                  </a:rPr>
                  <a:t>RESULT</a:t>
                </a:r>
                <a:endParaRPr lang="zh-CN" altLang="en-US" sz="800" b="0" cap="all" spc="500" dirty="0">
                  <a:solidFill>
                    <a:srgbClr val="FAFAFA"/>
                  </a:solidFill>
                  <a:uFillTx/>
                  <a:latin typeface="思源黑体 CN Light" panose="020B0300000000000000" charset="-122"/>
                  <a:ea typeface="思源黑体 CN Light" panose="020B0300000000000000" charset="-122"/>
                  <a:cs typeface="思源黑体 CN Normal" panose="020B0400000000000000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5004435" y="1448435"/>
            <a:ext cx="2020570" cy="34734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fontAlgn="auto">
              <a:lnSpc>
                <a:spcPts val="2000"/>
              </a:lnSpc>
            </a:pPr>
            <a:r>
              <a:rPr lang="en-US" altLang="zh-CN" sz="1600" cap="all">
                <a:ln w="0">
                  <a:noFill/>
                </a:ln>
                <a:solidFill>
                  <a:schemeClr val="bg1"/>
                </a:solidFill>
                <a:effectLst/>
                <a:uFillTx/>
                <a:latin typeface="思源黑体 CN Bold" panose="020B0800000000000000" charset="-122"/>
                <a:ea typeface="思源黑体 CN Bold" panose="020B0800000000000000" charset="-122"/>
              </a:rPr>
              <a:t> contents  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035550" y="2007235"/>
            <a:ext cx="2120900" cy="73215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 fontAlgn="auto">
              <a:lnSpc>
                <a:spcPts val="5000"/>
              </a:lnSpc>
            </a:pPr>
            <a:r>
              <a:rPr lang="zh-CN" altLang="en-US" sz="6600" spc="100">
                <a:solidFill>
                  <a:schemeClr val="bg1"/>
                </a:solidFill>
                <a:effectLst/>
                <a:uFillTx/>
                <a:latin typeface="庞门正道标题体" panose="02010600030101010101" charset="-122"/>
                <a:ea typeface="庞门正道标题体" panose="02010600030101010101" charset="-122"/>
                <a:cs typeface="思源黑体 CN Medium" panose="020B0600000000000000" charset="-122"/>
              </a:rPr>
              <a:t>目录</a:t>
            </a:r>
          </a:p>
        </p:txBody>
      </p:sp>
      <p:sp>
        <p:nvSpPr>
          <p:cNvPr id="14" name="菱形 13"/>
          <p:cNvSpPr/>
          <p:nvPr/>
        </p:nvSpPr>
        <p:spPr>
          <a:xfrm>
            <a:off x="2005965" y="3856990"/>
            <a:ext cx="562610" cy="7556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551045" y="3856990"/>
            <a:ext cx="562610" cy="7556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菱形 16"/>
          <p:cNvSpPr/>
          <p:nvPr/>
        </p:nvSpPr>
        <p:spPr>
          <a:xfrm>
            <a:off x="7096125" y="3856990"/>
            <a:ext cx="562610" cy="7556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9641205" y="3856990"/>
            <a:ext cx="562610" cy="75565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5814695" y="3525520"/>
            <a:ext cx="562610" cy="75565"/>
          </a:xfrm>
          <a:prstGeom prst="diamond">
            <a:avLst/>
          </a:prstGeom>
          <a:solidFill>
            <a:srgbClr val="32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1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90720" y="4080510"/>
            <a:ext cx="3210560" cy="11214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zh-CN" altLang="en-US" sz="5400" b="0" spc="500" dirty="0">
                <a:solidFill>
                  <a:srgbClr val="324274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Normal" panose="020B0400000000000000" charset="-122"/>
              </a:rPr>
              <a:t>摘要</a:t>
            </a:r>
          </a:p>
        </p:txBody>
      </p:sp>
      <p:sp>
        <p:nvSpPr>
          <p:cNvPr id="22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490720" y="5201920"/>
            <a:ext cx="3168015" cy="3505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en-US" altLang="zh-CN" sz="1000" b="0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思源黑体 CN Light" panose="020B0300000000000000" charset="-122"/>
                <a:ea typeface="思源黑体 CN Light" panose="020B0300000000000000" charset="-122"/>
                <a:cs typeface="思源黑体 CN Normal" panose="020B0400000000000000" charset="-122"/>
              </a:rPr>
              <a:t>ABSTRACT</a:t>
            </a:r>
            <a:endParaRPr lang="zh-CN" altLang="en-US" sz="1000" b="0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思源黑体 CN Light" panose="020B0300000000000000" charset="-122"/>
              <a:ea typeface="思源黑体 CN Light" panose="020B0300000000000000" charset="-122"/>
              <a:cs typeface="思源黑体 CN Normal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8244" y="1701264"/>
            <a:ext cx="25555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dirty="0">
                <a:solidFill>
                  <a:srgbClr val="324274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>
          <a:xfrm rot="10800000">
            <a:off x="11142345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1279525" y="-15240"/>
            <a:ext cx="9632950" cy="6871970"/>
            <a:chOff x="2035" y="-10"/>
            <a:chExt cx="15082" cy="10822"/>
          </a:xfrm>
        </p:grpSpPr>
        <p:sp>
          <p:nvSpPr>
            <p:cNvPr id="4" name="矩形 3"/>
            <p:cNvSpPr/>
            <p:nvPr/>
          </p:nvSpPr>
          <p:spPr>
            <a:xfrm rot="5400000">
              <a:off x="-3214" y="5239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568" y="5263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6809105" y="2432685"/>
            <a:ext cx="4159250" cy="3400425"/>
            <a:chOff x="10607" y="3831"/>
            <a:chExt cx="6550" cy="5355"/>
          </a:xfrm>
        </p:grpSpPr>
        <p:grpSp>
          <p:nvGrpSpPr>
            <p:cNvPr id="40" name="组合 39"/>
            <p:cNvGrpSpPr/>
            <p:nvPr/>
          </p:nvGrpSpPr>
          <p:grpSpPr>
            <a:xfrm>
              <a:off x="10607" y="3831"/>
              <a:ext cx="6550" cy="5355"/>
              <a:chOff x="10607" y="3831"/>
              <a:chExt cx="6550" cy="5355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/>
              <p:cNvSpPr txBox="1"/>
              <p:nvPr/>
            </p:nvSpPr>
            <p:spPr>
              <a:xfrm>
                <a:off x="10802" y="5566"/>
                <a:ext cx="6355" cy="36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问题：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传统网格生成序列长、压碎率低、难以处理多面数网格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方法：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提出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BPT</a:t>
                </a: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成果：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支持生成高细节、拓扑准确的网格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在点云和图像条件生成中达到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SOTA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性能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algn="just" defTabSz="964565">
                  <a:lnSpc>
                    <a:spcPct val="140000"/>
                  </a:lnSpc>
                  <a:spcBef>
                    <a:spcPct val="20000"/>
                  </a:spcBef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- 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模型可以直接用于实际产品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3D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内容生成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7" y="3831"/>
                <a:ext cx="32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摘要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/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摘要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E7FAF4-FA73-080F-3C91-2149EBFC7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0" y="1804244"/>
            <a:ext cx="6712295" cy="35942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5814695" y="3525520"/>
            <a:ext cx="562610" cy="75565"/>
          </a:xfrm>
          <a:prstGeom prst="diamond">
            <a:avLst/>
          </a:prstGeom>
          <a:solidFill>
            <a:srgbClr val="32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1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90720" y="4080510"/>
            <a:ext cx="3210560" cy="11214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zh-CN" altLang="en-US" sz="5400" b="0" spc="500" dirty="0">
                <a:solidFill>
                  <a:srgbClr val="324274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Normal" panose="020B0400000000000000" charset="-122"/>
              </a:rPr>
              <a:t>引言</a:t>
            </a:r>
          </a:p>
        </p:txBody>
      </p:sp>
      <p:sp>
        <p:nvSpPr>
          <p:cNvPr id="22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11993" y="4975225"/>
            <a:ext cx="3168015" cy="3505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en-US" altLang="zh-CN" sz="1000" b="0" cap="all" spc="400" dirty="0">
                <a:solidFill>
                  <a:srgbClr val="324274"/>
                </a:solidFill>
                <a:latin typeface="思源黑体 Normal"/>
                <a:ea typeface="思源黑体 Normal"/>
                <a:cs typeface="思源黑体 CN Normal" panose="020B0400000000000000" charset="-122"/>
              </a:rPr>
              <a:t>INTRODUCE</a:t>
            </a:r>
            <a:endParaRPr lang="zh-CN" altLang="en-US" sz="1000" b="0" cap="all" spc="400" dirty="0">
              <a:solidFill>
                <a:srgbClr val="324274"/>
              </a:solidFill>
              <a:uFillTx/>
              <a:latin typeface="思源黑体 Normal"/>
              <a:ea typeface="思源黑体 Normal"/>
              <a:cs typeface="思源黑体 CN Normal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4066" y="1811655"/>
            <a:ext cx="2563867" cy="1617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dirty="0">
                <a:solidFill>
                  <a:srgbClr val="324274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</a:rPr>
              <a:t>02</a:t>
            </a:r>
          </a:p>
        </p:txBody>
      </p:sp>
      <p:sp>
        <p:nvSpPr>
          <p:cNvPr id="27" name="矩形 26"/>
          <p:cNvSpPr/>
          <p:nvPr/>
        </p:nvSpPr>
        <p:spPr>
          <a:xfrm rot="10800000">
            <a:off x="11142345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79525" y="-15240"/>
            <a:ext cx="9632950" cy="6871970"/>
            <a:chOff x="2035" y="-10"/>
            <a:chExt cx="15082" cy="10822"/>
          </a:xfrm>
        </p:grpSpPr>
        <p:sp>
          <p:nvSpPr>
            <p:cNvPr id="5" name="矩形 4"/>
            <p:cNvSpPr/>
            <p:nvPr/>
          </p:nvSpPr>
          <p:spPr>
            <a:xfrm rot="5400000">
              <a:off x="-3214" y="5239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11568" y="5263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/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/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网格的重要性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243330" y="2432685"/>
            <a:ext cx="4159250" cy="1627505"/>
            <a:chOff x="10607" y="3831"/>
            <a:chExt cx="6550" cy="2563"/>
          </a:xfrm>
        </p:grpSpPr>
        <p:grpSp>
          <p:nvGrpSpPr>
            <p:cNvPr id="40" name="组合 39"/>
            <p:cNvGrpSpPr/>
            <p:nvPr/>
          </p:nvGrpSpPr>
          <p:grpSpPr>
            <a:xfrm>
              <a:off x="10607" y="3831"/>
              <a:ext cx="6550" cy="2563"/>
              <a:chOff x="10607" y="3831"/>
              <a:chExt cx="6550" cy="2563"/>
            </a:xfrm>
          </p:grpSpPr>
          <p:cxnSp>
            <p:nvCxnSpPr>
              <p:cNvPr id="41" name="直接连接符 40"/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/>
              <p:cNvSpPr txBox="1"/>
              <p:nvPr/>
            </p:nvSpPr>
            <p:spPr>
              <a:xfrm>
                <a:off x="10802" y="5566"/>
                <a:ext cx="6355" cy="8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171450" indent="-171450" algn="just" defTabSz="964565">
                  <a:lnSpc>
                    <a:spcPct val="140000"/>
                  </a:lnSpc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3D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建模的基石，广泛应用于游戏、影视、仿真等领域。  </a:t>
                </a:r>
                <a:endPara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  <a:p>
                <a:pPr marL="171450" indent="-171450" algn="just" defTabSz="964565">
                  <a:lnSpc>
                    <a:spcPct val="140000"/>
                  </a:lnSpc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人工设计高拓扑质量网格成本高、耗时长。</a:t>
                </a:r>
                <a:endPara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0607" y="3831"/>
                <a:ext cx="3233" cy="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网格的重要性</a:t>
                </a: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/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/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532C4BDE-174C-F235-A3DF-8171BA991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5" y="2053488"/>
            <a:ext cx="6297494" cy="29179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339BA-FE34-B756-1EED-399EA9D69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CE0C76D-931C-7090-F503-52A68080A3CE}"/>
              </a:ext>
            </a:extLst>
          </p:cNvPr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67A05FF-6742-97E9-B3F4-6C9CFFC4814B}"/>
                </a:ext>
              </a:extLst>
            </p:cNvPr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D07EF06F-9A8C-5E07-FFAB-BFFAB47B6527}"/>
                </a:ext>
              </a:extLst>
            </p:cNvPr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778BE490-4E86-CB90-BB04-1C439C70A9D3}"/>
              </a:ext>
            </a:extLst>
          </p:cNvPr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网格的重要性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E2F2B6-0C30-177D-5DEC-ECA77B7FCEF0}"/>
              </a:ext>
            </a:extLst>
          </p:cNvPr>
          <p:cNvGrpSpPr/>
          <p:nvPr/>
        </p:nvGrpSpPr>
        <p:grpSpPr>
          <a:xfrm>
            <a:off x="1243330" y="2432685"/>
            <a:ext cx="4159250" cy="1885950"/>
            <a:chOff x="10607" y="3831"/>
            <a:chExt cx="6550" cy="297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CFAE386E-D0BD-D366-06F9-47A226F731E3}"/>
                </a:ext>
              </a:extLst>
            </p:cNvPr>
            <p:cNvGrpSpPr/>
            <p:nvPr/>
          </p:nvGrpSpPr>
          <p:grpSpPr>
            <a:xfrm>
              <a:off x="10607" y="3831"/>
              <a:ext cx="6550" cy="2970"/>
              <a:chOff x="10607" y="3831"/>
              <a:chExt cx="6550" cy="297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728666A4-57D4-1EF1-DB29-230D070CBE2E}"/>
                  </a:ext>
                </a:extLst>
              </p:cNvPr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>
                <a:extLst>
                  <a:ext uri="{FF2B5EF4-FFF2-40B4-BE49-F238E27FC236}">
                    <a16:creationId xmlns:a16="http://schemas.microsoft.com/office/drawing/2014/main" id="{788688A6-F0FE-D5DA-1001-97E949F90548}"/>
                  </a:ext>
                </a:extLst>
              </p:cNvPr>
              <p:cNvSpPr txBox="1"/>
              <p:nvPr/>
            </p:nvSpPr>
            <p:spPr>
              <a:xfrm>
                <a:off x="10802" y="5566"/>
                <a:ext cx="6355" cy="1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171450" indent="-171450" algn="just" defTabSz="964565">
                  <a:lnSpc>
                    <a:spcPct val="140000"/>
                  </a:lnSpc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传统方法（如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MeshGPT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、</a:t>
                </a:r>
                <a:r>
                  <a:rPr lang="en-US" altLang="zh-CN" sz="12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PolyGen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）序列长，无法处理高面数网格。  </a:t>
                </a:r>
              </a:p>
              <a:p>
                <a:pPr marL="171450" indent="-171450" algn="just" defTabSz="964565">
                  <a:lnSpc>
                    <a:spcPct val="140000"/>
                  </a:lnSpc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训练数据多为低面数（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&lt;4k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），缺乏细节表达能力。 </a:t>
                </a:r>
                <a:endPara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CC9363C-7534-D2B2-A5C9-FF7DA1383E23}"/>
                  </a:ext>
                </a:extLst>
              </p:cNvPr>
              <p:cNvSpPr txBox="1"/>
              <p:nvPr/>
            </p:nvSpPr>
            <p:spPr>
              <a:xfrm>
                <a:off x="10607" y="3831"/>
                <a:ext cx="3686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现有方法的局限性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89D3758-3574-DF5C-6090-EC19191FD878}"/>
                </a:ext>
              </a:extLst>
            </p:cNvPr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108D572-90ED-139A-B78B-F5C7EBDC8153}"/>
                  </a:ext>
                </a:extLst>
              </p:cNvPr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>
                <a:extLst>
                  <a:ext uri="{FF2B5EF4-FFF2-40B4-BE49-F238E27FC236}">
                    <a16:creationId xmlns:a16="http://schemas.microsoft.com/office/drawing/2014/main" id="{0252B73E-6DCB-00B6-B7A8-27983E3D465C}"/>
                  </a:ext>
                </a:extLst>
              </p:cNvPr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BBA00F4-D335-A8BB-47E9-2A8C3858A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5" y="2053488"/>
            <a:ext cx="6297494" cy="2917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634475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A49E5-DD36-AC4E-FEB1-F53D97B3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FC82F63-F152-0B12-583D-8D1EA758AB44}"/>
              </a:ext>
            </a:extLst>
          </p:cNvPr>
          <p:cNvGrpSpPr/>
          <p:nvPr/>
        </p:nvGrpSpPr>
        <p:grpSpPr>
          <a:xfrm>
            <a:off x="513715" y="504190"/>
            <a:ext cx="297180" cy="248920"/>
            <a:chOff x="1553" y="318"/>
            <a:chExt cx="2315" cy="116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1248D53C-DEFB-4262-D6F8-CD0C8FFED2C4}"/>
                </a:ext>
              </a:extLst>
            </p:cNvPr>
            <p:cNvSpPr/>
            <p:nvPr/>
          </p:nvSpPr>
          <p:spPr>
            <a:xfrm rot="10800000">
              <a:off x="2216" y="318"/>
              <a:ext cx="1653" cy="1164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964B5AE-ED89-1431-4842-48BBA36F0870}"/>
                </a:ext>
              </a:extLst>
            </p:cNvPr>
            <p:cNvSpPr/>
            <p:nvPr/>
          </p:nvSpPr>
          <p:spPr>
            <a:xfrm rot="16200000">
              <a:off x="1122" y="749"/>
              <a:ext cx="1164" cy="302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标题 1">
            <a:extLst>
              <a:ext uri="{FF2B5EF4-FFF2-40B4-BE49-F238E27FC236}">
                <a16:creationId xmlns:a16="http://schemas.microsoft.com/office/drawing/2014/main" id="{8BD2DAD0-D890-B597-51BC-B703F4F13C05}"/>
              </a:ext>
            </a:extLst>
          </p:cNvPr>
          <p:cNvSpPr>
            <a:spLocks noGrp="1"/>
          </p:cNvSpPr>
          <p:nvPr/>
        </p:nvSpPr>
        <p:spPr>
          <a:xfrm>
            <a:off x="795020" y="447040"/>
            <a:ext cx="1809750" cy="346075"/>
          </a:xfrm>
          <a:prstGeom prst="rect">
            <a:avLst/>
          </a:prstGeom>
          <a:noFill/>
          <a:ln>
            <a:noFill/>
          </a:ln>
        </p:spPr>
        <p:txBody>
          <a:bodyPr vert="horz" wrap="square" lIns="101600" tIns="38100" rIns="76200" bIns="38100" numCol="1" anchor="t" anchorCtr="0" compatLnSpc="1">
            <a:scene3d>
              <a:camera prst="orthographicFront"/>
              <a:lightRig rig="threePt" dir="t"/>
            </a:scene3d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kumimoji="0" lang="zh-CN" altLang="en-US" sz="2400" b="1" i="0" u="none" strike="noStrike" kern="1200" cap="none" spc="200" normalizeH="0" baseline="0" noProof="1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rPr lang="zh-CN" altLang="en-US" sz="2000" b="0" cap="all" spc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uFillTx/>
                <a:latin typeface="思源黑体 CN Normal" panose="020B0400000000000000" charset="-122"/>
                <a:ea typeface="思源黑体 CN Normal" panose="020B0400000000000000" charset="-122"/>
                <a:cs typeface="思源黑体 CN Bold" panose="020B0800000000000000" charset="-122"/>
                <a:sym typeface="+mn-ea"/>
              </a:rPr>
              <a:t>网格的重要性</a:t>
            </a:r>
            <a:endParaRPr sz="2000" b="0" cap="all" spc="100" dirty="0"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思源黑体 CN Normal" panose="020B0400000000000000" charset="-122"/>
              <a:ea typeface="思源黑体 CN Normal" panose="020B0400000000000000" charset="-122"/>
              <a:cs typeface="思源黑体 CN Bold" panose="020B0800000000000000" charset="-122"/>
              <a:sym typeface="+mn-ea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C5C693E-D734-75D2-7CC6-AB20FD2E40EC}"/>
              </a:ext>
            </a:extLst>
          </p:cNvPr>
          <p:cNvGrpSpPr/>
          <p:nvPr/>
        </p:nvGrpSpPr>
        <p:grpSpPr>
          <a:xfrm>
            <a:off x="1243330" y="2432685"/>
            <a:ext cx="4159250" cy="1590675"/>
            <a:chOff x="10607" y="3831"/>
            <a:chExt cx="6550" cy="2505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1863764-24B8-DF4C-0B13-EF713E4A8A4E}"/>
                </a:ext>
              </a:extLst>
            </p:cNvPr>
            <p:cNvGrpSpPr/>
            <p:nvPr/>
          </p:nvGrpSpPr>
          <p:grpSpPr>
            <a:xfrm>
              <a:off x="10607" y="3831"/>
              <a:ext cx="6550" cy="2505"/>
              <a:chOff x="10607" y="3831"/>
              <a:chExt cx="6550" cy="2505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9A006714-1A1F-3568-D3CF-4AE082C04C57}"/>
                  </a:ext>
                </a:extLst>
              </p:cNvPr>
              <p:cNvCxnSpPr/>
              <p:nvPr/>
            </p:nvCxnSpPr>
            <p:spPr>
              <a:xfrm>
                <a:off x="10821" y="4663"/>
                <a:ext cx="6211" cy="0"/>
              </a:xfrm>
              <a:prstGeom prst="line">
                <a:avLst/>
              </a:prstGeom>
              <a:ln w="9525">
                <a:solidFill>
                  <a:srgbClr val="32427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82">
                <a:extLst>
                  <a:ext uri="{FF2B5EF4-FFF2-40B4-BE49-F238E27FC236}">
                    <a16:creationId xmlns:a16="http://schemas.microsoft.com/office/drawing/2014/main" id="{AF8397CE-DE38-FC64-11B2-89D615DAFDBC}"/>
                  </a:ext>
                </a:extLst>
              </p:cNvPr>
              <p:cNvSpPr txBox="1"/>
              <p:nvPr/>
            </p:nvSpPr>
            <p:spPr>
              <a:xfrm>
                <a:off x="10802" y="5566"/>
                <a:ext cx="6355" cy="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marL="171450" indent="-171450" algn="just" defTabSz="964565">
                  <a:lnSpc>
                    <a:spcPct val="140000"/>
                  </a:lnSpc>
                  <a:spcBef>
                    <a:spcPct val="20000"/>
                  </a:spcBef>
                  <a:buFontTx/>
                  <a:buChar char="-"/>
                  <a:defRPr/>
                </a:pP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提出</a:t>
                </a:r>
                <a:r>
                  <a:rPr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BPT</a:t>
                </a:r>
                <a:r>
                  <a:rPr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体 CN Light" panose="020B0300000000000000" charset="-122"/>
                    <a:ea typeface="思源黑体 CN Light" panose="020B0300000000000000" charset="-122"/>
                    <a:cs typeface="思源黑体 CN Light" panose="020B0300000000000000" charset="-122"/>
                    <a:sym typeface="Arial" panose="020B0604020202020204" pitchFamily="34" charset="0"/>
                  </a:rPr>
                  <a:t>，显著压缩序列长度，支持高面数网格训练与生成。 </a:t>
                </a:r>
                <a:endParaRPr 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Light" panose="020B0300000000000000" charset="-122"/>
                  <a:ea typeface="思源黑体 CN Light" panose="020B0300000000000000" charset="-122"/>
                  <a:cs typeface="思源黑体 CN Light" panose="020B0300000000000000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6824C1B-D857-E629-199C-978CB16AE5B9}"/>
                  </a:ext>
                </a:extLst>
              </p:cNvPr>
              <p:cNvSpPr txBox="1"/>
              <p:nvPr/>
            </p:nvSpPr>
            <p:spPr>
              <a:xfrm>
                <a:off x="10607" y="3831"/>
                <a:ext cx="3686" cy="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cap="all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uFillTx/>
                    <a:latin typeface="思源黑体 CN Regular" panose="020B0500000000000000" charset="-122"/>
                    <a:ea typeface="思源黑体 CN Regular" panose="020B0500000000000000" charset="-122"/>
                    <a:cs typeface="思源黑体 CN Medium" panose="020B0600000000000000" charset="-122"/>
                  </a:rPr>
                  <a:t>研究目标</a:t>
                </a: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746A93C-214B-2CE3-B7DE-1DCAFF4C1D54}"/>
                </a:ext>
              </a:extLst>
            </p:cNvPr>
            <p:cNvGrpSpPr/>
            <p:nvPr/>
          </p:nvGrpSpPr>
          <p:grpSpPr>
            <a:xfrm>
              <a:off x="16520" y="3915"/>
              <a:ext cx="492" cy="513"/>
              <a:chOff x="9618" y="1974"/>
              <a:chExt cx="409" cy="426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1A11119B-11AD-9400-1240-1DD0ED429565}"/>
                  </a:ext>
                </a:extLst>
              </p:cNvPr>
              <p:cNvSpPr/>
              <p:nvPr/>
            </p:nvSpPr>
            <p:spPr>
              <a:xfrm>
                <a:off x="9618" y="1974"/>
                <a:ext cx="409" cy="426"/>
              </a:xfrm>
              <a:prstGeom prst="rect">
                <a:avLst/>
              </a:prstGeom>
              <a:noFill/>
              <a:ln w="25400">
                <a:solidFill>
                  <a:srgbClr val="32427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242834"/>
                  </a:solidFill>
                </a:endParaRPr>
              </a:p>
            </p:txBody>
          </p:sp>
          <p:sp>
            <p:nvSpPr>
              <p:cNvPr id="46" name="L 形 45">
                <a:extLst>
                  <a:ext uri="{FF2B5EF4-FFF2-40B4-BE49-F238E27FC236}">
                    <a16:creationId xmlns:a16="http://schemas.microsoft.com/office/drawing/2014/main" id="{3C996226-DBC1-CEBF-B1C9-77F071534CE1}"/>
                  </a:ext>
                </a:extLst>
              </p:cNvPr>
              <p:cNvSpPr/>
              <p:nvPr/>
            </p:nvSpPr>
            <p:spPr>
              <a:xfrm rot="13500000">
                <a:off x="9766" y="2149"/>
                <a:ext cx="82" cy="82"/>
              </a:xfrm>
              <a:prstGeom prst="corner">
                <a:avLst>
                  <a:gd name="adj1" fmla="val 25840"/>
                  <a:gd name="adj2" fmla="val 26991"/>
                </a:avLst>
              </a:prstGeom>
              <a:solidFill>
                <a:srgbClr val="324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14E3B6D-1E38-D993-8F0C-44E6B0B8E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635" y="2053488"/>
            <a:ext cx="6297494" cy="29179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17877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A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5814695" y="3525520"/>
            <a:ext cx="562610" cy="75565"/>
          </a:xfrm>
          <a:prstGeom prst="diamond">
            <a:avLst/>
          </a:prstGeom>
          <a:solidFill>
            <a:srgbClr val="324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sp>
        <p:nvSpPr>
          <p:cNvPr id="21" name="标题 4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90720" y="4080510"/>
            <a:ext cx="3210560" cy="112141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zh-CN" altLang="en-US" sz="5400" b="0" spc="500" dirty="0">
                <a:solidFill>
                  <a:srgbClr val="324274"/>
                </a:solidFill>
                <a:latin typeface="思源黑体 CN Medium" panose="020B0600000000000000" charset="-122"/>
                <a:ea typeface="思源黑体 CN Medium" panose="020B0600000000000000" charset="-122"/>
                <a:cs typeface="思源黑体 CN Normal" panose="020B0400000000000000" charset="-122"/>
              </a:rPr>
              <a:t>方法</a:t>
            </a:r>
          </a:p>
        </p:txBody>
      </p:sp>
      <p:sp>
        <p:nvSpPr>
          <p:cNvPr id="22" name="标题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11993" y="4975225"/>
            <a:ext cx="3168015" cy="3505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 algn="dist"/>
            <a:r>
              <a:rPr lang="en-US" altLang="zh-CN" sz="1000" b="0" cap="all" spc="400" dirty="0">
                <a:solidFill>
                  <a:srgbClr val="324274"/>
                </a:solidFill>
                <a:uFillTx/>
                <a:latin typeface="思源黑体 Normal"/>
                <a:ea typeface="思源黑体 Normal"/>
                <a:cs typeface="思源黑体 CN Normal" panose="020B0400000000000000" charset="-122"/>
              </a:rPr>
              <a:t>METHOD</a:t>
            </a:r>
            <a:endParaRPr lang="zh-CN" altLang="en-US" sz="1000" b="0" cap="all" spc="400" dirty="0">
              <a:solidFill>
                <a:srgbClr val="324274"/>
              </a:solidFill>
              <a:uFillTx/>
              <a:latin typeface="思源黑体 Normal"/>
              <a:ea typeface="思源黑体 Normal"/>
              <a:cs typeface="思源黑体 CN Normal" panose="020B0400000000000000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87179" y="1895475"/>
            <a:ext cx="21854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dirty="0">
                <a:solidFill>
                  <a:srgbClr val="324274"/>
                </a:solidFill>
                <a:effectLst/>
                <a:latin typeface="思源黑体 CN Medium" panose="020B0600000000000000" charset="-122"/>
                <a:ea typeface="思源黑体 CN Medium" panose="020B0600000000000000" charset="-122"/>
              </a:rPr>
              <a:t>03</a:t>
            </a:r>
          </a:p>
        </p:txBody>
      </p:sp>
      <p:sp>
        <p:nvSpPr>
          <p:cNvPr id="27" name="矩形 26"/>
          <p:cNvSpPr/>
          <p:nvPr/>
        </p:nvSpPr>
        <p:spPr>
          <a:xfrm rot="10800000">
            <a:off x="11142345" y="0"/>
            <a:ext cx="1049655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279525" y="-15240"/>
            <a:ext cx="9632950" cy="6871970"/>
            <a:chOff x="2035" y="-10"/>
            <a:chExt cx="15082" cy="10822"/>
          </a:xfrm>
        </p:grpSpPr>
        <p:sp>
          <p:nvSpPr>
            <p:cNvPr id="5" name="矩形 4"/>
            <p:cNvSpPr/>
            <p:nvPr/>
          </p:nvSpPr>
          <p:spPr>
            <a:xfrm rot="5400000">
              <a:off x="-3214" y="5239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6200000">
              <a:off x="11568" y="5263"/>
              <a:ext cx="10799" cy="300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12"/>
  <p:tag name="AS_OS" val="Microsoft Windows NT 10.0.19045.0"/>
  <p:tag name="AS_RELEASE_DATE" val="2025.01.14"/>
  <p:tag name="AS_TITLE" val="Aspose.Slides for .NET6"/>
  <p:tag name="AS_VERSION" val="25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081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custom20205081_1*a*1"/>
  <p:tag name="KSO_WM_UNIT_INDEX" val="1"/>
  <p:tag name="KSO_WM_UNIT_ISCONTENTSTITLE" val="0"/>
  <p:tag name="KSO_WM_UNIT_ISNUMDGMTITLE" val="0"/>
  <p:tag name="KSO_WM_UNIT_LAYERLEVEL" val="1"/>
  <p:tag name="KSO_WM_UNIT_NOCLEAR" val="0"/>
  <p:tag name="KSO_WM_UNIT_PRESET_TEXT" val="空白演示"/>
  <p:tag name="KSO_WM_UNIT_SHOW_EDIT_AREA_INDICATION" val="1"/>
  <p:tag name="KSO_WM_UNIT_TYPE" val="a"/>
  <p:tag name="KSO_WM_UNIT_VALUE" val="28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582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思源黑体 CN Light</vt:lpstr>
      <vt:lpstr>庞门正道标题体</vt:lpstr>
      <vt:lpstr>思源黑体 CN Normal</vt:lpstr>
      <vt:lpstr>思源黑体 Normal</vt:lpstr>
      <vt:lpstr>思源黑体 CN Bold</vt:lpstr>
      <vt:lpstr>思源黑体 CN Medium</vt:lpstr>
      <vt:lpstr>思源黑体 CN Regular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于风广</dc:creator>
  <cp:lastModifiedBy>e5206</cp:lastModifiedBy>
  <cp:revision>169</cp:revision>
  <dcterms:created xsi:type="dcterms:W3CDTF">2019-06-19T02:08:00Z</dcterms:created>
  <dcterms:modified xsi:type="dcterms:W3CDTF">2025-04-05T09:27:30Z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E7A760847BE54E129B9615C5E34A3997</vt:lpwstr>
  </property>
  <property fmtid="{D5CDD505-2E9C-101B-9397-08002B2CF9AE}" pid="3" name="KSOProductBuildVer">
    <vt:lpwstr>2052-11.1.0.10495</vt:lpwstr>
  </property>
</Properties>
</file>