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1" r:id="rId5"/>
    <p:sldId id="257" r:id="rId6"/>
    <p:sldId id="258" r:id="rId7"/>
    <p:sldId id="269" r:id="rId8"/>
    <p:sldId id="259" r:id="rId9"/>
    <p:sldId id="262" r:id="rId10"/>
    <p:sldId id="270" r:id="rId11"/>
    <p:sldId id="260" r:id="rId12"/>
    <p:sldId id="263" r:id="rId13"/>
    <p:sldId id="271" r:id="rId14"/>
    <p:sldId id="264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2A4968-B1E0-1CB9-7791-FAC3FE618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7166EA9-83F8-2C7A-0EC1-24141047E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1C5C4-0690-1AD9-CBD5-0E6317D5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62B-D480-463C-9E66-B8C8D2BFF900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560E89-8D89-EC85-317B-D64B26AA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FDA333-AA68-22E2-9F91-8E5C4EE0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3892-75A8-43F8-BDB2-BC4198D312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31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3811A6-FB72-D322-6D4A-E31EB62A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341D90D-F3D8-FE4A-9865-E35B5FFBA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36F5DB-8135-77CF-6BD1-389EC99B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62B-D480-463C-9E66-B8C8D2BFF900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51BEF3-5E8A-2B79-232C-03D346B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CFB1E9-E6EA-5B72-E012-49CB0081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3892-75A8-43F8-BDB2-BC4198D312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88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A7AF915-378A-A1AC-8634-0C965D9B5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130EE0-5CDD-CFF8-ED48-F547E2AF9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BAB991-83DE-BA78-539F-3DC8656E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62B-D480-463C-9E66-B8C8D2BFF900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57F703-F833-3C91-5B29-DB0E8947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9DE977-B671-FB25-7326-9ED38327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3892-75A8-43F8-BDB2-BC4198D312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731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3249BB-1380-4748-2FB6-89178E1D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7D3A2D-235C-5D30-6B5C-40BCADD41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58709F-47E3-C9E0-4435-9DE77518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62B-D480-463C-9E66-B8C8D2BFF900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09A26D-8D70-A9BE-7347-49E7DB54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3CBD2D-E891-3F7F-C707-7092A144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3892-75A8-43F8-BDB2-BC4198D312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075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97857A-51BE-78A9-FF55-3B361D6A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A73047-8D94-8E69-C36D-E0989B8E5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A43DCC-6CEF-F248-C446-EEA07751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62B-D480-463C-9E66-B8C8D2BFF900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1F550B-6712-327F-7509-C0E0665E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907706-8752-3ACA-09D0-15C7874D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3892-75A8-43F8-BDB2-BC4198D312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19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719CE-A937-3665-97BF-517884C0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409126-D0B7-3E55-6A66-3EE7C8A0E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C7D76F-42E6-EAEB-71CF-D27019DEF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65DA18-B095-6D91-C8C3-FD737B5C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62B-D480-463C-9E66-B8C8D2BFF900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AADDFD-EA61-7A8E-C455-239805B9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2FA483-8004-D815-0F4C-B6C1FAB7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3892-75A8-43F8-BDB2-BC4198D312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56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3642B-1CD1-CFAE-5CFC-88A534EA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87D58B-AEE9-EE86-FFCB-5A8D53A6A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4AC5E7-7F86-B3E8-89CD-12E0ED129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12A9969-DEEE-6B0B-00D6-558460874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9A18672-D019-D03B-08B0-5343B20DE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8C24D8A-D5D5-EA63-98CE-3071F5F1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62B-D480-463C-9E66-B8C8D2BFF900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2703405-68D0-41A6-AFE2-ACA1827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0D5913B-C7D9-43C8-9194-89B76BDF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3892-75A8-43F8-BDB2-BC4198D312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1EF23-8CC5-6AE1-0AB9-842B87FA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26F0CF5-5A36-B4F5-D0F6-E8AC3954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62B-D480-463C-9E66-B8C8D2BFF900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3FB227-C8A8-84FB-871E-E7B39614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667606-60C6-A8B5-B97E-0A08E816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3892-75A8-43F8-BDB2-BC4198D312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35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5867F9F-138D-57ED-4899-3512F9F3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62B-D480-463C-9E66-B8C8D2BFF900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B10AA9D-0094-94F8-E02D-0B98D4FD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F0925C-B71B-FF3F-FB20-BB98681C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3892-75A8-43F8-BDB2-BC4198D312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8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B18770-2D36-ADB9-B3BC-21185CE7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DC6488-9711-2D0C-8A1F-8C3898457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C6277E-6F75-3B74-5EA5-C431F607D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C632831-931B-F971-D3D8-90B52BF0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62B-D480-463C-9E66-B8C8D2BFF900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23BDB2-67ED-AAD5-48F6-B68FE41C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F76864-7035-63E0-CF22-2F16746C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3892-75A8-43F8-BDB2-BC4198D312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64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409C94-AA12-56A0-F641-330FD9A1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69C6BC4-6E5E-C794-FC14-3DF2AFD5B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2F837E-402A-D83B-FCA1-079083D69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6519D0-0326-868C-793E-572D0FF1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62B-D480-463C-9E66-B8C8D2BFF900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DBD27B-481A-A7FB-3E22-6F9A64D4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9D05DB-360C-3B74-772F-5444284A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3892-75A8-43F8-BDB2-BC4198D312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201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3065E4-713B-DB2C-D00B-4C4209E7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83573A-26E4-4A74-292A-D23F6F01D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CBE810-E0D1-564B-0989-2CBCE4BD6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FC62B-D480-463C-9E66-B8C8D2BFF900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9090A7-2A69-E05B-E251-332B9566D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B3DCA3-0083-B5EF-7530-ABA361334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A3892-75A8-43F8-BDB2-BC4198D312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13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s.io/patterns/data/saga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s.io/patterns/data/saga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996186-6993-1E9F-7DB0-A8D0DF3E7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XmasDev</a:t>
            </a:r>
            <a:r>
              <a:rPr lang="it-IT" dirty="0"/>
              <a:t> 2023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8413BD-164F-94FE-0FD3-C8FA05E38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4136"/>
          </a:xfrm>
        </p:spPr>
        <p:txBody>
          <a:bodyPr/>
          <a:lstStyle/>
          <a:p>
            <a:r>
              <a:rPr lang="en-US" b="0" i="0" dirty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Saga: a long story of heroic achievement.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093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alternativa 1">
            <a:extLst>
              <a:ext uri="{FF2B5EF4-FFF2-40B4-BE49-F238E27FC236}">
                <a16:creationId xmlns:a16="http://schemas.microsoft.com/office/drawing/2014/main" id="{16928BD1-D999-E9E5-24F8-16B6049F7A9B}"/>
              </a:ext>
            </a:extLst>
          </p:cNvPr>
          <p:cNvSpPr/>
          <p:nvPr/>
        </p:nvSpPr>
        <p:spPr>
          <a:xfrm>
            <a:off x="570270" y="875071"/>
            <a:ext cx="4581833" cy="71775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Responsiveness</a:t>
            </a:r>
            <a:endParaRPr lang="it-IT" dirty="0"/>
          </a:p>
        </p:txBody>
      </p:sp>
      <p:sp>
        <p:nvSpPr>
          <p:cNvPr id="3" name="Elaborazione alternativa 2">
            <a:extLst>
              <a:ext uri="{FF2B5EF4-FFF2-40B4-BE49-F238E27FC236}">
                <a16:creationId xmlns:a16="http://schemas.microsoft.com/office/drawing/2014/main" id="{1711F5B1-294C-B994-9D77-B29FC364CD48}"/>
              </a:ext>
            </a:extLst>
          </p:cNvPr>
          <p:cNvSpPr/>
          <p:nvPr/>
        </p:nvSpPr>
        <p:spPr>
          <a:xfrm>
            <a:off x="570270" y="1891071"/>
            <a:ext cx="4581833" cy="71775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Scalability</a:t>
            </a:r>
            <a:endParaRPr lang="it-IT" dirty="0"/>
          </a:p>
        </p:txBody>
      </p:sp>
      <p:sp>
        <p:nvSpPr>
          <p:cNvPr id="5" name="Elaborazione alternativa 4">
            <a:extLst>
              <a:ext uri="{FF2B5EF4-FFF2-40B4-BE49-F238E27FC236}">
                <a16:creationId xmlns:a16="http://schemas.microsoft.com/office/drawing/2014/main" id="{70352C3E-A591-28FC-4132-730786728177}"/>
              </a:ext>
            </a:extLst>
          </p:cNvPr>
          <p:cNvSpPr/>
          <p:nvPr/>
        </p:nvSpPr>
        <p:spPr>
          <a:xfrm>
            <a:off x="570270" y="2907071"/>
            <a:ext cx="4581833" cy="71775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Fault </a:t>
            </a:r>
            <a:r>
              <a:rPr lang="it-IT" dirty="0" err="1"/>
              <a:t>Tolerance</a:t>
            </a:r>
            <a:endParaRPr lang="it-IT" dirty="0"/>
          </a:p>
        </p:txBody>
      </p:sp>
      <p:sp>
        <p:nvSpPr>
          <p:cNvPr id="6" name="Elaborazione alternativa 5">
            <a:extLst>
              <a:ext uri="{FF2B5EF4-FFF2-40B4-BE49-F238E27FC236}">
                <a16:creationId xmlns:a16="http://schemas.microsoft.com/office/drawing/2014/main" id="{AFE2D474-3584-BC43-19EC-FA3CA775C7F9}"/>
              </a:ext>
            </a:extLst>
          </p:cNvPr>
          <p:cNvSpPr/>
          <p:nvPr/>
        </p:nvSpPr>
        <p:spPr>
          <a:xfrm>
            <a:off x="570270" y="3923071"/>
            <a:ext cx="4581833" cy="71775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Service Decoupling</a:t>
            </a:r>
          </a:p>
        </p:txBody>
      </p:sp>
      <p:sp>
        <p:nvSpPr>
          <p:cNvPr id="7" name="Elaborazione alternativa 6">
            <a:extLst>
              <a:ext uri="{FF2B5EF4-FFF2-40B4-BE49-F238E27FC236}">
                <a16:creationId xmlns:a16="http://schemas.microsoft.com/office/drawing/2014/main" id="{E4B5EB76-C7A8-CF11-3848-726325EDB435}"/>
              </a:ext>
            </a:extLst>
          </p:cNvPr>
          <p:cNvSpPr/>
          <p:nvPr/>
        </p:nvSpPr>
        <p:spPr>
          <a:xfrm>
            <a:off x="6474541" y="875071"/>
            <a:ext cx="4581833" cy="71775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Distributed Workflow</a:t>
            </a:r>
          </a:p>
        </p:txBody>
      </p:sp>
      <p:sp>
        <p:nvSpPr>
          <p:cNvPr id="8" name="Elaborazione alternativa 7">
            <a:extLst>
              <a:ext uri="{FF2B5EF4-FFF2-40B4-BE49-F238E27FC236}">
                <a16:creationId xmlns:a16="http://schemas.microsoft.com/office/drawing/2014/main" id="{20009B3C-0057-F145-0F89-D88E0A02BD73}"/>
              </a:ext>
            </a:extLst>
          </p:cNvPr>
          <p:cNvSpPr/>
          <p:nvPr/>
        </p:nvSpPr>
        <p:spPr>
          <a:xfrm>
            <a:off x="6474541" y="1891071"/>
            <a:ext cx="4581833" cy="71775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State Management</a:t>
            </a:r>
          </a:p>
        </p:txBody>
      </p:sp>
      <p:sp>
        <p:nvSpPr>
          <p:cNvPr id="10" name="Elaborazione alternativa 9">
            <a:extLst>
              <a:ext uri="{FF2B5EF4-FFF2-40B4-BE49-F238E27FC236}">
                <a16:creationId xmlns:a16="http://schemas.microsoft.com/office/drawing/2014/main" id="{2CB2A1E9-5707-6411-C7D0-709539DAADBE}"/>
              </a:ext>
            </a:extLst>
          </p:cNvPr>
          <p:cNvSpPr/>
          <p:nvPr/>
        </p:nvSpPr>
        <p:spPr>
          <a:xfrm>
            <a:off x="6474541" y="2907071"/>
            <a:ext cx="4581833" cy="71775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Error</a:t>
            </a:r>
            <a:r>
              <a:rPr lang="it-IT" dirty="0"/>
              <a:t> Handling</a:t>
            </a:r>
          </a:p>
        </p:txBody>
      </p:sp>
      <p:sp>
        <p:nvSpPr>
          <p:cNvPr id="12" name="Elaborazione alternativa 11">
            <a:extLst>
              <a:ext uri="{FF2B5EF4-FFF2-40B4-BE49-F238E27FC236}">
                <a16:creationId xmlns:a16="http://schemas.microsoft.com/office/drawing/2014/main" id="{137722B3-027B-9165-420B-7637089066A1}"/>
              </a:ext>
            </a:extLst>
          </p:cNvPr>
          <p:cNvSpPr/>
          <p:nvPr/>
        </p:nvSpPr>
        <p:spPr>
          <a:xfrm>
            <a:off x="6474541" y="3923071"/>
            <a:ext cx="4581833" cy="71775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Recoverability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657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CAAE3E-052E-E33B-87D7-44AC43D0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Orchestration-based Saga</a:t>
            </a:r>
          </a:p>
        </p:txBody>
      </p:sp>
      <p:sp>
        <p:nvSpPr>
          <p:cNvPr id="3081" name="Rectangle: Rounded Corners 308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34C1D9-9652-2BD0-321C-EC8A07B14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34" y="1800911"/>
            <a:ext cx="9446597" cy="392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DB5B43A-A554-AADF-BF71-F0975C2FF284}"/>
              </a:ext>
            </a:extLst>
          </p:cNvPr>
          <p:cNvSpPr txBox="1"/>
          <p:nvPr/>
        </p:nvSpPr>
        <p:spPr>
          <a:xfrm>
            <a:off x="9825796" y="5894700"/>
            <a:ext cx="1324670" cy="26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it-IT" sz="1104" kern="120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Microservices.io</a:t>
            </a:r>
            <a:endParaRPr lang="it-IT" sz="1200"/>
          </a:p>
        </p:txBody>
      </p:sp>
    </p:spTree>
    <p:extLst>
      <p:ext uri="{BB962C8B-B14F-4D97-AF65-F5344CB8AC3E}">
        <p14:creationId xmlns:p14="http://schemas.microsoft.com/office/powerpoint/2010/main" val="94068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2D0C550-04B1-8DAD-8E5C-14D11B94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089" y="643467"/>
            <a:ext cx="7657821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0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alternativa 1">
            <a:extLst>
              <a:ext uri="{FF2B5EF4-FFF2-40B4-BE49-F238E27FC236}">
                <a16:creationId xmlns:a16="http://schemas.microsoft.com/office/drawing/2014/main" id="{16928BD1-D999-E9E5-24F8-16B6049F7A9B}"/>
              </a:ext>
            </a:extLst>
          </p:cNvPr>
          <p:cNvSpPr/>
          <p:nvPr/>
        </p:nvSpPr>
        <p:spPr>
          <a:xfrm>
            <a:off x="570270" y="875071"/>
            <a:ext cx="4581833" cy="71775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Centralized</a:t>
            </a:r>
            <a:r>
              <a:rPr lang="it-IT" dirty="0"/>
              <a:t> Workflow</a:t>
            </a:r>
          </a:p>
        </p:txBody>
      </p:sp>
      <p:sp>
        <p:nvSpPr>
          <p:cNvPr id="3" name="Elaborazione alternativa 2">
            <a:extLst>
              <a:ext uri="{FF2B5EF4-FFF2-40B4-BE49-F238E27FC236}">
                <a16:creationId xmlns:a16="http://schemas.microsoft.com/office/drawing/2014/main" id="{1711F5B1-294C-B994-9D77-B29FC364CD48}"/>
              </a:ext>
            </a:extLst>
          </p:cNvPr>
          <p:cNvSpPr/>
          <p:nvPr/>
        </p:nvSpPr>
        <p:spPr>
          <a:xfrm>
            <a:off x="570270" y="1891071"/>
            <a:ext cx="4581833" cy="71775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Error</a:t>
            </a:r>
            <a:r>
              <a:rPr lang="it-IT" dirty="0"/>
              <a:t> Handling</a:t>
            </a:r>
          </a:p>
        </p:txBody>
      </p:sp>
      <p:sp>
        <p:nvSpPr>
          <p:cNvPr id="5" name="Elaborazione alternativa 4">
            <a:extLst>
              <a:ext uri="{FF2B5EF4-FFF2-40B4-BE49-F238E27FC236}">
                <a16:creationId xmlns:a16="http://schemas.microsoft.com/office/drawing/2014/main" id="{70352C3E-A591-28FC-4132-730786728177}"/>
              </a:ext>
            </a:extLst>
          </p:cNvPr>
          <p:cNvSpPr/>
          <p:nvPr/>
        </p:nvSpPr>
        <p:spPr>
          <a:xfrm>
            <a:off x="570270" y="2907071"/>
            <a:ext cx="4581833" cy="71775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Recoverability</a:t>
            </a:r>
            <a:endParaRPr lang="it-IT" dirty="0"/>
          </a:p>
        </p:txBody>
      </p:sp>
      <p:sp>
        <p:nvSpPr>
          <p:cNvPr id="6" name="Elaborazione alternativa 5">
            <a:extLst>
              <a:ext uri="{FF2B5EF4-FFF2-40B4-BE49-F238E27FC236}">
                <a16:creationId xmlns:a16="http://schemas.microsoft.com/office/drawing/2014/main" id="{AFE2D474-3584-BC43-19EC-FA3CA775C7F9}"/>
              </a:ext>
            </a:extLst>
          </p:cNvPr>
          <p:cNvSpPr/>
          <p:nvPr/>
        </p:nvSpPr>
        <p:spPr>
          <a:xfrm>
            <a:off x="570270" y="3923071"/>
            <a:ext cx="4581833" cy="71775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State Management</a:t>
            </a:r>
          </a:p>
        </p:txBody>
      </p:sp>
      <p:sp>
        <p:nvSpPr>
          <p:cNvPr id="7" name="Elaborazione alternativa 6">
            <a:extLst>
              <a:ext uri="{FF2B5EF4-FFF2-40B4-BE49-F238E27FC236}">
                <a16:creationId xmlns:a16="http://schemas.microsoft.com/office/drawing/2014/main" id="{E4B5EB76-C7A8-CF11-3848-726325EDB435}"/>
              </a:ext>
            </a:extLst>
          </p:cNvPr>
          <p:cNvSpPr/>
          <p:nvPr/>
        </p:nvSpPr>
        <p:spPr>
          <a:xfrm>
            <a:off x="6474541" y="875071"/>
            <a:ext cx="4581833" cy="71775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Responsiveness</a:t>
            </a:r>
            <a:endParaRPr lang="it-IT" dirty="0"/>
          </a:p>
        </p:txBody>
      </p:sp>
      <p:sp>
        <p:nvSpPr>
          <p:cNvPr id="8" name="Elaborazione alternativa 7">
            <a:extLst>
              <a:ext uri="{FF2B5EF4-FFF2-40B4-BE49-F238E27FC236}">
                <a16:creationId xmlns:a16="http://schemas.microsoft.com/office/drawing/2014/main" id="{20009B3C-0057-F145-0F89-D88E0A02BD73}"/>
              </a:ext>
            </a:extLst>
          </p:cNvPr>
          <p:cNvSpPr/>
          <p:nvPr/>
        </p:nvSpPr>
        <p:spPr>
          <a:xfrm>
            <a:off x="6474541" y="1891071"/>
            <a:ext cx="4581833" cy="71775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Fault </a:t>
            </a:r>
            <a:r>
              <a:rPr lang="it-IT" dirty="0" err="1"/>
              <a:t>Tolerance</a:t>
            </a:r>
            <a:endParaRPr lang="it-IT" dirty="0"/>
          </a:p>
        </p:txBody>
      </p:sp>
      <p:sp>
        <p:nvSpPr>
          <p:cNvPr id="10" name="Elaborazione alternativa 9">
            <a:extLst>
              <a:ext uri="{FF2B5EF4-FFF2-40B4-BE49-F238E27FC236}">
                <a16:creationId xmlns:a16="http://schemas.microsoft.com/office/drawing/2014/main" id="{2CB2A1E9-5707-6411-C7D0-709539DAADBE}"/>
              </a:ext>
            </a:extLst>
          </p:cNvPr>
          <p:cNvSpPr/>
          <p:nvPr/>
        </p:nvSpPr>
        <p:spPr>
          <a:xfrm>
            <a:off x="6474541" y="2907071"/>
            <a:ext cx="4581833" cy="71775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Scalability</a:t>
            </a:r>
            <a:endParaRPr lang="it-IT" dirty="0"/>
          </a:p>
        </p:txBody>
      </p:sp>
      <p:sp>
        <p:nvSpPr>
          <p:cNvPr id="12" name="Elaborazione alternativa 11">
            <a:extLst>
              <a:ext uri="{FF2B5EF4-FFF2-40B4-BE49-F238E27FC236}">
                <a16:creationId xmlns:a16="http://schemas.microsoft.com/office/drawing/2014/main" id="{137722B3-027B-9165-420B-7637089066A1}"/>
              </a:ext>
            </a:extLst>
          </p:cNvPr>
          <p:cNvSpPr/>
          <p:nvPr/>
        </p:nvSpPr>
        <p:spPr>
          <a:xfrm>
            <a:off x="6474541" y="3923071"/>
            <a:ext cx="4581833" cy="71775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Service </a:t>
            </a:r>
            <a:r>
              <a:rPr lang="it-IT" dirty="0" err="1"/>
              <a:t>Coupling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1327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CEEA2E-9345-AC42-BE0A-AB04B3A0F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342" y="643467"/>
            <a:ext cx="6207315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8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9DF3AC27-FC52-8AF7-1DDD-F2045B3C7EB5}"/>
              </a:ext>
            </a:extLst>
          </p:cNvPr>
          <p:cNvSpPr/>
          <p:nvPr/>
        </p:nvSpPr>
        <p:spPr>
          <a:xfrm>
            <a:off x="438912" y="475488"/>
            <a:ext cx="3401568" cy="5907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571E9C7-1A13-A9A7-01A5-67821DD9E3BC}"/>
              </a:ext>
            </a:extLst>
          </p:cNvPr>
          <p:cNvSpPr/>
          <p:nvPr/>
        </p:nvSpPr>
        <p:spPr>
          <a:xfrm>
            <a:off x="4405884" y="475488"/>
            <a:ext cx="3401568" cy="5907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1224FE85-99B7-0C38-2AD2-BF7AA4125B17}"/>
              </a:ext>
            </a:extLst>
          </p:cNvPr>
          <p:cNvSpPr/>
          <p:nvPr/>
        </p:nvSpPr>
        <p:spPr>
          <a:xfrm>
            <a:off x="8372856" y="475488"/>
            <a:ext cx="3401568" cy="5907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disegno, Arte bambini, schizzo, illustrazione&#10;&#10;Descrizione generata automaticamente">
            <a:extLst>
              <a:ext uri="{FF2B5EF4-FFF2-40B4-BE49-F238E27FC236}">
                <a16:creationId xmlns:a16="http://schemas.microsoft.com/office/drawing/2014/main" id="{AF45E3EA-475C-FC15-DF73-74D475A80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56" y="2187214"/>
            <a:ext cx="2880360" cy="2484585"/>
          </a:xfrm>
          <a:prstGeom prst="rect">
            <a:avLst/>
          </a:prstGeom>
        </p:spPr>
      </p:pic>
      <p:pic>
        <p:nvPicPr>
          <p:cNvPr id="8" name="Immagine 7" descr="Immagine che contiene natale, albero di Natale&#10;&#10;Descrizione generata automaticamente">
            <a:extLst>
              <a:ext uri="{FF2B5EF4-FFF2-40B4-BE49-F238E27FC236}">
                <a16:creationId xmlns:a16="http://schemas.microsoft.com/office/drawing/2014/main" id="{C9430C83-4D5B-5BD8-253F-CFDB4E5E2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528" y="1811538"/>
            <a:ext cx="2879083" cy="3234924"/>
          </a:xfrm>
          <a:prstGeom prst="rect">
            <a:avLst/>
          </a:prstGeom>
        </p:spPr>
      </p:pic>
      <p:pic>
        <p:nvPicPr>
          <p:cNvPr id="9" name="Immagine 8" descr="Immagine che contiene slitta, trasporto, cane, aria aperta&#10;&#10;Descrizione generata automaticamente">
            <a:extLst>
              <a:ext uri="{FF2B5EF4-FFF2-40B4-BE49-F238E27FC236}">
                <a16:creationId xmlns:a16="http://schemas.microsoft.com/office/drawing/2014/main" id="{4DEA5DA3-4EF8-6D25-AFAB-4FB89679F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460" y="2467680"/>
            <a:ext cx="2880360" cy="192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2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nta Claus is an Architect — Santa Claus is an Architect">
            <a:extLst>
              <a:ext uri="{FF2B5EF4-FFF2-40B4-BE49-F238E27FC236}">
                <a16:creationId xmlns:a16="http://schemas.microsoft.com/office/drawing/2014/main" id="{150D7902-9900-B021-AE08-F17842B76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118" y="2130276"/>
            <a:ext cx="3405764" cy="246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8A459D13-8753-01F9-DE67-A33D9DEAC35A}"/>
              </a:ext>
            </a:extLst>
          </p:cNvPr>
          <p:cNvSpPr/>
          <p:nvPr/>
        </p:nvSpPr>
        <p:spPr>
          <a:xfrm>
            <a:off x="438912" y="475488"/>
            <a:ext cx="3401568" cy="5907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F2D96E4F-EA21-F430-6405-B55750591708}"/>
              </a:ext>
            </a:extLst>
          </p:cNvPr>
          <p:cNvSpPr/>
          <p:nvPr/>
        </p:nvSpPr>
        <p:spPr>
          <a:xfrm>
            <a:off x="8351520" y="475488"/>
            <a:ext cx="3401568" cy="5907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corrimento orizzontale 5">
            <a:extLst>
              <a:ext uri="{FF2B5EF4-FFF2-40B4-BE49-F238E27FC236}">
                <a16:creationId xmlns:a16="http://schemas.microsoft.com/office/drawing/2014/main" id="{C2313DA9-149D-2D81-9D8B-948A9AA3981C}"/>
              </a:ext>
            </a:extLst>
          </p:cNvPr>
          <p:cNvSpPr/>
          <p:nvPr/>
        </p:nvSpPr>
        <p:spPr>
          <a:xfrm>
            <a:off x="919977" y="863737"/>
            <a:ext cx="2435242" cy="1087041"/>
          </a:xfrm>
          <a:prstGeom prst="horizontalScroll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First </a:t>
            </a:r>
            <a:r>
              <a:rPr lang="it-IT" dirty="0" err="1">
                <a:solidFill>
                  <a:schemeClr val="bg1"/>
                </a:solidFill>
              </a:rPr>
              <a:t>Law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Scorrimento verticale 6">
            <a:extLst>
              <a:ext uri="{FF2B5EF4-FFF2-40B4-BE49-F238E27FC236}">
                <a16:creationId xmlns:a16="http://schemas.microsoft.com/office/drawing/2014/main" id="{099A802D-60C3-9C2B-C591-407F016D966A}"/>
              </a:ext>
            </a:extLst>
          </p:cNvPr>
          <p:cNvSpPr/>
          <p:nvPr/>
        </p:nvSpPr>
        <p:spPr>
          <a:xfrm>
            <a:off x="919977" y="2652104"/>
            <a:ext cx="2435242" cy="3081216"/>
          </a:xfrm>
          <a:prstGeom prst="verticalScroll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solidFill>
                  <a:schemeClr val="tx1"/>
                </a:solidFill>
              </a:rPr>
              <a:t>Everything</a:t>
            </a:r>
            <a:r>
              <a:rPr lang="it-IT" sz="2400" dirty="0">
                <a:solidFill>
                  <a:schemeClr val="tx1"/>
                </a:solidFill>
              </a:rPr>
              <a:t> in software </a:t>
            </a:r>
            <a:r>
              <a:rPr lang="it-IT" sz="2400" dirty="0" err="1">
                <a:solidFill>
                  <a:schemeClr val="tx1"/>
                </a:solidFill>
              </a:rPr>
              <a:t>architecture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is</a:t>
            </a:r>
            <a:r>
              <a:rPr lang="it-IT" sz="2400" dirty="0">
                <a:solidFill>
                  <a:schemeClr val="tx1"/>
                </a:solidFill>
              </a:rPr>
              <a:t> a trade off</a:t>
            </a:r>
          </a:p>
          <a:p>
            <a:pPr algn="ctr"/>
            <a:endParaRPr lang="it-IT" dirty="0"/>
          </a:p>
        </p:txBody>
      </p:sp>
      <p:sp>
        <p:nvSpPr>
          <p:cNvPr id="8" name="Scorrimento orizzontale 7">
            <a:extLst>
              <a:ext uri="{FF2B5EF4-FFF2-40B4-BE49-F238E27FC236}">
                <a16:creationId xmlns:a16="http://schemas.microsoft.com/office/drawing/2014/main" id="{38F8F9E3-B0CC-2014-4A57-0E30179B5FBD}"/>
              </a:ext>
            </a:extLst>
          </p:cNvPr>
          <p:cNvSpPr/>
          <p:nvPr/>
        </p:nvSpPr>
        <p:spPr>
          <a:xfrm>
            <a:off x="8972793" y="863737"/>
            <a:ext cx="2435242" cy="1087041"/>
          </a:xfrm>
          <a:prstGeom prst="horizontalScroll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Second </a:t>
            </a:r>
            <a:r>
              <a:rPr lang="it-IT" dirty="0" err="1">
                <a:solidFill>
                  <a:schemeClr val="bg1"/>
                </a:solidFill>
              </a:rPr>
              <a:t>Law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Scorrimento verticale 8">
            <a:extLst>
              <a:ext uri="{FF2B5EF4-FFF2-40B4-BE49-F238E27FC236}">
                <a16:creationId xmlns:a16="http://schemas.microsoft.com/office/drawing/2014/main" id="{AF05BC8F-2755-CFB6-CA81-3E932974F4F8}"/>
              </a:ext>
            </a:extLst>
          </p:cNvPr>
          <p:cNvSpPr/>
          <p:nvPr/>
        </p:nvSpPr>
        <p:spPr>
          <a:xfrm>
            <a:off x="8972793" y="2652104"/>
            <a:ext cx="2435242" cy="3081216"/>
          </a:xfrm>
          <a:prstGeom prst="verticalScroll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solidFill>
                  <a:schemeClr val="tx1"/>
                </a:solidFill>
              </a:rPr>
              <a:t>Why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is</a:t>
            </a:r>
            <a:r>
              <a:rPr lang="it-IT" sz="2400" dirty="0">
                <a:solidFill>
                  <a:schemeClr val="tx1"/>
                </a:solidFill>
              </a:rPr>
              <a:t> more </a:t>
            </a:r>
            <a:r>
              <a:rPr lang="it-IT" sz="2400" dirty="0" err="1">
                <a:solidFill>
                  <a:schemeClr val="tx1"/>
                </a:solidFill>
              </a:rPr>
              <a:t>important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then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how</a:t>
            </a:r>
            <a:endParaRPr lang="it-IT" sz="2400" dirty="0">
              <a:solidFill>
                <a:schemeClr val="tx1"/>
              </a:solidFill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21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3B3AB06-D8CE-B315-4212-356AA09CC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614" y="452582"/>
            <a:ext cx="6185367" cy="6112503"/>
          </a:xfrm>
          <a:prstGeom prst="rect">
            <a:avLst/>
          </a:prstGeom>
        </p:spPr>
      </p:pic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6705EF38-A1FD-980D-783A-D91C045D0D07}"/>
              </a:ext>
            </a:extLst>
          </p:cNvPr>
          <p:cNvSpPr/>
          <p:nvPr/>
        </p:nvSpPr>
        <p:spPr>
          <a:xfrm>
            <a:off x="1002890" y="3991897"/>
            <a:ext cx="2340078" cy="7767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86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disegno, Arte bambini, schizzo, illustrazione&#10;&#10;Descrizione generata automaticamente">
            <a:extLst>
              <a:ext uri="{FF2B5EF4-FFF2-40B4-BE49-F238E27FC236}">
                <a16:creationId xmlns:a16="http://schemas.microsoft.com/office/drawing/2014/main" id="{31D47A69-C8B2-7363-EB99-706851A05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7" y="608175"/>
            <a:ext cx="2363696" cy="2038914"/>
          </a:xfrm>
          <a:prstGeom prst="rect">
            <a:avLst/>
          </a:prstGeom>
        </p:spPr>
      </p:pic>
      <p:pic>
        <p:nvPicPr>
          <p:cNvPr id="12" name="Immagine 11" descr="Immagine che contiene natale, albero di Natale&#10;&#10;Descrizione generata automaticamente">
            <a:extLst>
              <a:ext uri="{FF2B5EF4-FFF2-40B4-BE49-F238E27FC236}">
                <a16:creationId xmlns:a16="http://schemas.microsoft.com/office/drawing/2014/main" id="{30C6F31F-2704-7DB3-5AA2-82FF0FA97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64" y="3784337"/>
            <a:ext cx="2476803" cy="2780522"/>
          </a:xfrm>
          <a:prstGeom prst="rect">
            <a:avLst/>
          </a:prstGeom>
        </p:spPr>
      </p:pic>
      <p:pic>
        <p:nvPicPr>
          <p:cNvPr id="16" name="Immagine 15" descr="Immagine che contiene slitta, trasporto, cane, aria aperta&#10;&#10;Descrizione generata automaticamente">
            <a:extLst>
              <a:ext uri="{FF2B5EF4-FFF2-40B4-BE49-F238E27FC236}">
                <a16:creationId xmlns:a16="http://schemas.microsoft.com/office/drawing/2014/main" id="{42E8ED5A-7087-02CF-0ECC-033E538AF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51" y="4126459"/>
            <a:ext cx="3657600" cy="2438400"/>
          </a:xfrm>
          <a:prstGeom prst="rect">
            <a:avLst/>
          </a:prstGeom>
        </p:spPr>
      </p:pic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58DBB6BA-EFE7-0403-7E2D-34E6419C545F}"/>
              </a:ext>
            </a:extLst>
          </p:cNvPr>
          <p:cNvCxnSpPr>
            <a:cxnSpLocks/>
          </p:cNvCxnSpPr>
          <p:nvPr/>
        </p:nvCxnSpPr>
        <p:spPr>
          <a:xfrm>
            <a:off x="2828433" y="1313749"/>
            <a:ext cx="1775257" cy="8758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CF4CBC33-1695-89BE-3AAE-56D506B97C73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>
            <a:off x="5988991" y="2925337"/>
            <a:ext cx="2015060" cy="12011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curvo 23">
            <a:extLst>
              <a:ext uri="{FF2B5EF4-FFF2-40B4-BE49-F238E27FC236}">
                <a16:creationId xmlns:a16="http://schemas.microsoft.com/office/drawing/2014/main" id="{F8E79B78-B2E4-4E84-90AE-5CA826A663D4}"/>
              </a:ext>
            </a:extLst>
          </p:cNvPr>
          <p:cNvCxnSpPr>
            <a:cxnSpLocks/>
          </p:cNvCxnSpPr>
          <p:nvPr/>
        </p:nvCxnSpPr>
        <p:spPr>
          <a:xfrm flipV="1">
            <a:off x="2752344" y="3998604"/>
            <a:ext cx="1903447" cy="16066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curvo 29">
            <a:extLst>
              <a:ext uri="{FF2B5EF4-FFF2-40B4-BE49-F238E27FC236}">
                <a16:creationId xmlns:a16="http://schemas.microsoft.com/office/drawing/2014/main" id="{4C6ADD49-31E7-6D55-04BB-CA2B5ACD6F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87168" y="3578231"/>
            <a:ext cx="1985554" cy="9586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curvo 32">
            <a:extLst>
              <a:ext uri="{FF2B5EF4-FFF2-40B4-BE49-F238E27FC236}">
                <a16:creationId xmlns:a16="http://schemas.microsoft.com/office/drawing/2014/main" id="{21ACE773-2302-675F-D097-921D0AB04AD0}"/>
              </a:ext>
            </a:extLst>
          </p:cNvPr>
          <p:cNvCxnSpPr>
            <a:cxnSpLocks/>
          </p:cNvCxnSpPr>
          <p:nvPr/>
        </p:nvCxnSpPr>
        <p:spPr>
          <a:xfrm>
            <a:off x="6013907" y="3429000"/>
            <a:ext cx="1993446" cy="11798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curvo 34">
            <a:extLst>
              <a:ext uri="{FF2B5EF4-FFF2-40B4-BE49-F238E27FC236}">
                <a16:creationId xmlns:a16="http://schemas.microsoft.com/office/drawing/2014/main" id="{59BB438C-1E37-A967-EBD4-97F836ED2DED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2828433" y="1966644"/>
            <a:ext cx="1729534" cy="9586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 descr="Immagine che contiene ciak, Viso umano, vestiti, testo&#10;&#10;Descrizione generata automaticamente">
            <a:extLst>
              <a:ext uri="{FF2B5EF4-FFF2-40B4-BE49-F238E27FC236}">
                <a16:creationId xmlns:a16="http://schemas.microsoft.com/office/drawing/2014/main" id="{6A225472-310B-237E-848E-9DCAEABBE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967" y="1852068"/>
            <a:ext cx="1431024" cy="21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5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48E4AC-74B0-5543-EC0E-F7F2BB579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2PC aka Two-Phase Commit Protocol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Two Phase Commit in Distributed Transaction? | by James Kwon |  Medium">
            <a:extLst>
              <a:ext uri="{FF2B5EF4-FFF2-40B4-BE49-F238E27FC236}">
                <a16:creationId xmlns:a16="http://schemas.microsoft.com/office/drawing/2014/main" id="{7B56BC41-1FB3-55E5-3F05-C3021F698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766498"/>
            <a:ext cx="11548872" cy="332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9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lla: nuvola 3">
            <a:extLst>
              <a:ext uri="{FF2B5EF4-FFF2-40B4-BE49-F238E27FC236}">
                <a16:creationId xmlns:a16="http://schemas.microsoft.com/office/drawing/2014/main" id="{87B9F869-065B-611B-1B15-683213E38562}"/>
              </a:ext>
            </a:extLst>
          </p:cNvPr>
          <p:cNvSpPr/>
          <p:nvPr/>
        </p:nvSpPr>
        <p:spPr>
          <a:xfrm>
            <a:off x="502920" y="429132"/>
            <a:ext cx="11402568" cy="5322443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</a:t>
            </a:r>
            <a:r>
              <a:rPr lang="en-US" b="0" i="0" dirty="0">
                <a:effectLst/>
                <a:latin typeface="-apple-system"/>
              </a:rPr>
              <a:t>n a message-based system, we might feel a lack of control, especially when in need of compensating changes spread across the system. Fear not! Real life deals with compensation every day! And it's better than rolling back a transaction or deleting some data in the database.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-apple-system"/>
              </a:rPr>
              <a:t>Compensation is all around us.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416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E4C96E-A549-6882-F51D-2983B83A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Choreography-based Saga</a:t>
            </a:r>
          </a:p>
        </p:txBody>
      </p:sp>
      <p:sp>
        <p:nvSpPr>
          <p:cNvPr id="2057" name="Rectangle: Rounded Corners 2056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EB32AD-F333-7A8F-F947-803B7110F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25" y="1800911"/>
            <a:ext cx="9419652" cy="399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5D71E1-FBA5-9B34-BBCF-9A994E5FBCE8}"/>
              </a:ext>
            </a:extLst>
          </p:cNvPr>
          <p:cNvSpPr txBox="1"/>
          <p:nvPr/>
        </p:nvSpPr>
        <p:spPr>
          <a:xfrm>
            <a:off x="9852335" y="5883157"/>
            <a:ext cx="1384039" cy="269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it-IT" sz="1164" kern="120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Microservices.io</a:t>
            </a:r>
            <a:endParaRPr lang="it-IT" sz="1200"/>
          </a:p>
        </p:txBody>
      </p:sp>
    </p:spTree>
    <p:extLst>
      <p:ext uri="{BB962C8B-B14F-4D97-AF65-F5344CB8AC3E}">
        <p14:creationId xmlns:p14="http://schemas.microsoft.com/office/powerpoint/2010/main" val="127560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F5B9A57-F307-6CC6-6EFA-84E7FC89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8" y="643467"/>
            <a:ext cx="10713584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01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131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Open Sans</vt:lpstr>
      <vt:lpstr>Tema di Office</vt:lpstr>
      <vt:lpstr>XmasDev 2023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2PC aka Two-Phase Commit Protocol</vt:lpstr>
      <vt:lpstr>Presentazione standard di PowerPoint</vt:lpstr>
      <vt:lpstr>Choreography-based Saga</vt:lpstr>
      <vt:lpstr>Presentazione standard di PowerPoint</vt:lpstr>
      <vt:lpstr>Presentazione standard di PowerPoint</vt:lpstr>
      <vt:lpstr>Orchestration-based Saga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XmasDev 2023</dc:title>
  <dc:creator>Acerbis Alberto</dc:creator>
  <cp:lastModifiedBy>Acerbis Alberto</cp:lastModifiedBy>
  <cp:revision>17</cp:revision>
  <dcterms:created xsi:type="dcterms:W3CDTF">2023-11-26T09:42:14Z</dcterms:created>
  <dcterms:modified xsi:type="dcterms:W3CDTF">2023-11-30T16:01:33Z</dcterms:modified>
</cp:coreProperties>
</file>