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69" r:id="rId3"/>
    <p:sldId id="259" r:id="rId4"/>
    <p:sldId id="265" r:id="rId5"/>
    <p:sldId id="264" r:id="rId6"/>
    <p:sldId id="268" r:id="rId7"/>
    <p:sldId id="277" r:id="rId8"/>
    <p:sldId id="273" r:id="rId9"/>
    <p:sldId id="267" r:id="rId10"/>
    <p:sldId id="274" r:id="rId11"/>
    <p:sldId id="275" r:id="rId12"/>
    <p:sldId id="276" r:id="rId13"/>
    <p:sldId id="270" r:id="rId14"/>
    <p:sldId id="256" r:id="rId15"/>
    <p:sldId id="257" r:id="rId16"/>
    <p:sldId id="258" r:id="rId17"/>
    <p:sldId id="260" r:id="rId18"/>
    <p:sldId id="272" r:id="rId19"/>
    <p:sldId id="263" r:id="rId20"/>
    <p:sldId id="261" r:id="rId21"/>
    <p:sldId id="262"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2"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926C2C-B951-8FE2-A3D3-A7B2DDE46D0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C927FC4-B14D-B8BC-7018-702E1AFA60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34D7BC0-BF2B-060C-426D-7A2013982AA4}"/>
              </a:ext>
            </a:extLst>
          </p:cNvPr>
          <p:cNvSpPr>
            <a:spLocks noGrp="1"/>
          </p:cNvSpPr>
          <p:nvPr>
            <p:ph type="dt" sz="half" idx="10"/>
          </p:nvPr>
        </p:nvSpPr>
        <p:spPr/>
        <p:txBody>
          <a:bodyPr/>
          <a:lstStyle/>
          <a:p>
            <a:fld id="{62F53A4C-0B4A-40AF-AD16-C7740E20C6B4}" type="datetimeFigureOut">
              <a:rPr lang="it-IT" smtClean="0"/>
              <a:t>23/04/2023</a:t>
            </a:fld>
            <a:endParaRPr lang="it-IT"/>
          </a:p>
        </p:txBody>
      </p:sp>
      <p:sp>
        <p:nvSpPr>
          <p:cNvPr id="5" name="Segnaposto piè di pagina 4">
            <a:extLst>
              <a:ext uri="{FF2B5EF4-FFF2-40B4-BE49-F238E27FC236}">
                <a16:creationId xmlns:a16="http://schemas.microsoft.com/office/drawing/2014/main" id="{4A3AF7FB-456C-BDEC-CAD0-41421A5B32A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C79CE81-EC56-3181-1547-4F56B9F55F03}"/>
              </a:ext>
            </a:extLst>
          </p:cNvPr>
          <p:cNvSpPr>
            <a:spLocks noGrp="1"/>
          </p:cNvSpPr>
          <p:nvPr>
            <p:ph type="sldNum" sz="quarter" idx="12"/>
          </p:nvPr>
        </p:nvSpPr>
        <p:spPr/>
        <p:txBody>
          <a:bodyPr/>
          <a:lstStyle/>
          <a:p>
            <a:fld id="{4E640E94-BD46-489E-BFBB-179274E0A5FD}" type="slidenum">
              <a:rPr lang="it-IT" smtClean="0"/>
              <a:t>‹N›</a:t>
            </a:fld>
            <a:endParaRPr lang="it-IT"/>
          </a:p>
        </p:txBody>
      </p:sp>
    </p:spTree>
    <p:extLst>
      <p:ext uri="{BB962C8B-B14F-4D97-AF65-F5344CB8AC3E}">
        <p14:creationId xmlns:p14="http://schemas.microsoft.com/office/powerpoint/2010/main" val="3677590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BD0FD1-6357-3881-8AC0-508B8563FBB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6ADC736-7C10-8144-932D-97A7E4037E9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2BC831F-9615-8140-86E3-9FB0D65D44B4}"/>
              </a:ext>
            </a:extLst>
          </p:cNvPr>
          <p:cNvSpPr>
            <a:spLocks noGrp="1"/>
          </p:cNvSpPr>
          <p:nvPr>
            <p:ph type="dt" sz="half" idx="10"/>
          </p:nvPr>
        </p:nvSpPr>
        <p:spPr/>
        <p:txBody>
          <a:bodyPr/>
          <a:lstStyle/>
          <a:p>
            <a:fld id="{62F53A4C-0B4A-40AF-AD16-C7740E20C6B4}" type="datetimeFigureOut">
              <a:rPr lang="it-IT" smtClean="0"/>
              <a:t>23/04/2023</a:t>
            </a:fld>
            <a:endParaRPr lang="it-IT"/>
          </a:p>
        </p:txBody>
      </p:sp>
      <p:sp>
        <p:nvSpPr>
          <p:cNvPr id="5" name="Segnaposto piè di pagina 4">
            <a:extLst>
              <a:ext uri="{FF2B5EF4-FFF2-40B4-BE49-F238E27FC236}">
                <a16:creationId xmlns:a16="http://schemas.microsoft.com/office/drawing/2014/main" id="{CD76636D-4BEE-A702-E7B4-2A5C131A2E8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93FA501-576E-182B-7361-71B823133949}"/>
              </a:ext>
            </a:extLst>
          </p:cNvPr>
          <p:cNvSpPr>
            <a:spLocks noGrp="1"/>
          </p:cNvSpPr>
          <p:nvPr>
            <p:ph type="sldNum" sz="quarter" idx="12"/>
          </p:nvPr>
        </p:nvSpPr>
        <p:spPr/>
        <p:txBody>
          <a:bodyPr/>
          <a:lstStyle/>
          <a:p>
            <a:fld id="{4E640E94-BD46-489E-BFBB-179274E0A5FD}" type="slidenum">
              <a:rPr lang="it-IT" smtClean="0"/>
              <a:t>‹N›</a:t>
            </a:fld>
            <a:endParaRPr lang="it-IT"/>
          </a:p>
        </p:txBody>
      </p:sp>
    </p:spTree>
    <p:extLst>
      <p:ext uri="{BB962C8B-B14F-4D97-AF65-F5344CB8AC3E}">
        <p14:creationId xmlns:p14="http://schemas.microsoft.com/office/powerpoint/2010/main" val="2624705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167C740-72B0-189D-9984-93F88C265A5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BEE88CC-7A7B-CB4B-F72C-0E5EF2675CE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E65CE74-16AE-D517-B515-82F086BABB0A}"/>
              </a:ext>
            </a:extLst>
          </p:cNvPr>
          <p:cNvSpPr>
            <a:spLocks noGrp="1"/>
          </p:cNvSpPr>
          <p:nvPr>
            <p:ph type="dt" sz="half" idx="10"/>
          </p:nvPr>
        </p:nvSpPr>
        <p:spPr/>
        <p:txBody>
          <a:bodyPr/>
          <a:lstStyle/>
          <a:p>
            <a:fld id="{62F53A4C-0B4A-40AF-AD16-C7740E20C6B4}" type="datetimeFigureOut">
              <a:rPr lang="it-IT" smtClean="0"/>
              <a:t>23/04/2023</a:t>
            </a:fld>
            <a:endParaRPr lang="it-IT"/>
          </a:p>
        </p:txBody>
      </p:sp>
      <p:sp>
        <p:nvSpPr>
          <p:cNvPr id="5" name="Segnaposto piè di pagina 4">
            <a:extLst>
              <a:ext uri="{FF2B5EF4-FFF2-40B4-BE49-F238E27FC236}">
                <a16:creationId xmlns:a16="http://schemas.microsoft.com/office/drawing/2014/main" id="{81BEE9EE-D08A-8BFC-2306-0989BC78272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0CC9F2F-5C47-CCE3-7D9A-EFA5E9DB0CB9}"/>
              </a:ext>
            </a:extLst>
          </p:cNvPr>
          <p:cNvSpPr>
            <a:spLocks noGrp="1"/>
          </p:cNvSpPr>
          <p:nvPr>
            <p:ph type="sldNum" sz="quarter" idx="12"/>
          </p:nvPr>
        </p:nvSpPr>
        <p:spPr/>
        <p:txBody>
          <a:bodyPr/>
          <a:lstStyle/>
          <a:p>
            <a:fld id="{4E640E94-BD46-489E-BFBB-179274E0A5FD}" type="slidenum">
              <a:rPr lang="it-IT" smtClean="0"/>
              <a:t>‹N›</a:t>
            </a:fld>
            <a:endParaRPr lang="it-IT"/>
          </a:p>
        </p:txBody>
      </p:sp>
    </p:spTree>
    <p:extLst>
      <p:ext uri="{BB962C8B-B14F-4D97-AF65-F5344CB8AC3E}">
        <p14:creationId xmlns:p14="http://schemas.microsoft.com/office/powerpoint/2010/main" val="48507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7856B8-FC40-C237-D0E5-F11823D1C8D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B5084E0-33EF-5882-451F-FB7086B5D27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ED1E831-B090-A1E2-7A7F-7C625F3E4FD1}"/>
              </a:ext>
            </a:extLst>
          </p:cNvPr>
          <p:cNvSpPr>
            <a:spLocks noGrp="1"/>
          </p:cNvSpPr>
          <p:nvPr>
            <p:ph type="dt" sz="half" idx="10"/>
          </p:nvPr>
        </p:nvSpPr>
        <p:spPr/>
        <p:txBody>
          <a:bodyPr/>
          <a:lstStyle/>
          <a:p>
            <a:fld id="{62F53A4C-0B4A-40AF-AD16-C7740E20C6B4}" type="datetimeFigureOut">
              <a:rPr lang="it-IT" smtClean="0"/>
              <a:t>23/04/2023</a:t>
            </a:fld>
            <a:endParaRPr lang="it-IT"/>
          </a:p>
        </p:txBody>
      </p:sp>
      <p:sp>
        <p:nvSpPr>
          <p:cNvPr id="5" name="Segnaposto piè di pagina 4">
            <a:extLst>
              <a:ext uri="{FF2B5EF4-FFF2-40B4-BE49-F238E27FC236}">
                <a16:creationId xmlns:a16="http://schemas.microsoft.com/office/drawing/2014/main" id="{5601D57F-4D39-452C-B479-0C0F7484292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12DA415-1EB0-1CEB-F98D-865B01F81E05}"/>
              </a:ext>
            </a:extLst>
          </p:cNvPr>
          <p:cNvSpPr>
            <a:spLocks noGrp="1"/>
          </p:cNvSpPr>
          <p:nvPr>
            <p:ph type="sldNum" sz="quarter" idx="12"/>
          </p:nvPr>
        </p:nvSpPr>
        <p:spPr/>
        <p:txBody>
          <a:bodyPr/>
          <a:lstStyle/>
          <a:p>
            <a:fld id="{4E640E94-BD46-489E-BFBB-179274E0A5FD}" type="slidenum">
              <a:rPr lang="it-IT" smtClean="0"/>
              <a:t>‹N›</a:t>
            </a:fld>
            <a:endParaRPr lang="it-IT"/>
          </a:p>
        </p:txBody>
      </p:sp>
    </p:spTree>
    <p:extLst>
      <p:ext uri="{BB962C8B-B14F-4D97-AF65-F5344CB8AC3E}">
        <p14:creationId xmlns:p14="http://schemas.microsoft.com/office/powerpoint/2010/main" val="330486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0B0825-D25F-FB1F-B2BE-6E049C1784D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1D7CC19-4197-BC29-4F23-2EDCFF720B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B073B97B-5009-7DF4-C30B-389318A28113}"/>
              </a:ext>
            </a:extLst>
          </p:cNvPr>
          <p:cNvSpPr>
            <a:spLocks noGrp="1"/>
          </p:cNvSpPr>
          <p:nvPr>
            <p:ph type="dt" sz="half" idx="10"/>
          </p:nvPr>
        </p:nvSpPr>
        <p:spPr/>
        <p:txBody>
          <a:bodyPr/>
          <a:lstStyle/>
          <a:p>
            <a:fld id="{62F53A4C-0B4A-40AF-AD16-C7740E20C6B4}" type="datetimeFigureOut">
              <a:rPr lang="it-IT" smtClean="0"/>
              <a:t>23/04/2023</a:t>
            </a:fld>
            <a:endParaRPr lang="it-IT"/>
          </a:p>
        </p:txBody>
      </p:sp>
      <p:sp>
        <p:nvSpPr>
          <p:cNvPr id="5" name="Segnaposto piè di pagina 4">
            <a:extLst>
              <a:ext uri="{FF2B5EF4-FFF2-40B4-BE49-F238E27FC236}">
                <a16:creationId xmlns:a16="http://schemas.microsoft.com/office/drawing/2014/main" id="{33A9E7C6-A693-7E35-9EF2-E6EB784CB54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63E8EBC-F2E3-5336-4CF1-47D3B1C79498}"/>
              </a:ext>
            </a:extLst>
          </p:cNvPr>
          <p:cNvSpPr>
            <a:spLocks noGrp="1"/>
          </p:cNvSpPr>
          <p:nvPr>
            <p:ph type="sldNum" sz="quarter" idx="12"/>
          </p:nvPr>
        </p:nvSpPr>
        <p:spPr/>
        <p:txBody>
          <a:bodyPr/>
          <a:lstStyle/>
          <a:p>
            <a:fld id="{4E640E94-BD46-489E-BFBB-179274E0A5FD}" type="slidenum">
              <a:rPr lang="it-IT" smtClean="0"/>
              <a:t>‹N›</a:t>
            </a:fld>
            <a:endParaRPr lang="it-IT"/>
          </a:p>
        </p:txBody>
      </p:sp>
    </p:spTree>
    <p:extLst>
      <p:ext uri="{BB962C8B-B14F-4D97-AF65-F5344CB8AC3E}">
        <p14:creationId xmlns:p14="http://schemas.microsoft.com/office/powerpoint/2010/main" val="388743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9F9734-459A-3BFD-D640-ACA576D3821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E5D2705-D522-308B-21D6-FA97DBAA1B9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75B601D-2486-A963-7515-1750E4E992F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B9F97AE-D1F9-A85F-56F9-4172A3ABD41C}"/>
              </a:ext>
            </a:extLst>
          </p:cNvPr>
          <p:cNvSpPr>
            <a:spLocks noGrp="1"/>
          </p:cNvSpPr>
          <p:nvPr>
            <p:ph type="dt" sz="half" idx="10"/>
          </p:nvPr>
        </p:nvSpPr>
        <p:spPr/>
        <p:txBody>
          <a:bodyPr/>
          <a:lstStyle/>
          <a:p>
            <a:fld id="{62F53A4C-0B4A-40AF-AD16-C7740E20C6B4}" type="datetimeFigureOut">
              <a:rPr lang="it-IT" smtClean="0"/>
              <a:t>23/04/2023</a:t>
            </a:fld>
            <a:endParaRPr lang="it-IT"/>
          </a:p>
        </p:txBody>
      </p:sp>
      <p:sp>
        <p:nvSpPr>
          <p:cNvPr id="6" name="Segnaposto piè di pagina 5">
            <a:extLst>
              <a:ext uri="{FF2B5EF4-FFF2-40B4-BE49-F238E27FC236}">
                <a16:creationId xmlns:a16="http://schemas.microsoft.com/office/drawing/2014/main" id="{FB0373EA-6E6C-73A8-994E-F1D323C4B39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C9E1DB3-C901-2BEC-0CEF-0AACC7808A8D}"/>
              </a:ext>
            </a:extLst>
          </p:cNvPr>
          <p:cNvSpPr>
            <a:spLocks noGrp="1"/>
          </p:cNvSpPr>
          <p:nvPr>
            <p:ph type="sldNum" sz="quarter" idx="12"/>
          </p:nvPr>
        </p:nvSpPr>
        <p:spPr/>
        <p:txBody>
          <a:bodyPr/>
          <a:lstStyle/>
          <a:p>
            <a:fld id="{4E640E94-BD46-489E-BFBB-179274E0A5FD}" type="slidenum">
              <a:rPr lang="it-IT" smtClean="0"/>
              <a:t>‹N›</a:t>
            </a:fld>
            <a:endParaRPr lang="it-IT"/>
          </a:p>
        </p:txBody>
      </p:sp>
    </p:spTree>
    <p:extLst>
      <p:ext uri="{BB962C8B-B14F-4D97-AF65-F5344CB8AC3E}">
        <p14:creationId xmlns:p14="http://schemas.microsoft.com/office/powerpoint/2010/main" val="3142556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255C66-5300-2538-FC39-1254067669F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ACD3589-7C97-A971-A49B-6FC33DA28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7EB47EE-BF02-86EC-FD86-395E82CE39E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07934E98-928B-76B5-8DA3-4972D3EE72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0AD855C-5667-0CD3-6B53-56CF2CCADC5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032F0C91-C88C-3651-28E6-F8665B43DD0C}"/>
              </a:ext>
            </a:extLst>
          </p:cNvPr>
          <p:cNvSpPr>
            <a:spLocks noGrp="1"/>
          </p:cNvSpPr>
          <p:nvPr>
            <p:ph type="dt" sz="half" idx="10"/>
          </p:nvPr>
        </p:nvSpPr>
        <p:spPr/>
        <p:txBody>
          <a:bodyPr/>
          <a:lstStyle/>
          <a:p>
            <a:fld id="{62F53A4C-0B4A-40AF-AD16-C7740E20C6B4}" type="datetimeFigureOut">
              <a:rPr lang="it-IT" smtClean="0"/>
              <a:t>23/04/2023</a:t>
            </a:fld>
            <a:endParaRPr lang="it-IT"/>
          </a:p>
        </p:txBody>
      </p:sp>
      <p:sp>
        <p:nvSpPr>
          <p:cNvPr id="8" name="Segnaposto piè di pagina 7">
            <a:extLst>
              <a:ext uri="{FF2B5EF4-FFF2-40B4-BE49-F238E27FC236}">
                <a16:creationId xmlns:a16="http://schemas.microsoft.com/office/drawing/2014/main" id="{99B598A7-9D3E-CAF6-30C4-32400300C1E6}"/>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AB946BB-A7B3-CE9D-DD22-17528D59B0FC}"/>
              </a:ext>
            </a:extLst>
          </p:cNvPr>
          <p:cNvSpPr>
            <a:spLocks noGrp="1"/>
          </p:cNvSpPr>
          <p:nvPr>
            <p:ph type="sldNum" sz="quarter" idx="12"/>
          </p:nvPr>
        </p:nvSpPr>
        <p:spPr/>
        <p:txBody>
          <a:bodyPr/>
          <a:lstStyle/>
          <a:p>
            <a:fld id="{4E640E94-BD46-489E-BFBB-179274E0A5FD}" type="slidenum">
              <a:rPr lang="it-IT" smtClean="0"/>
              <a:t>‹N›</a:t>
            </a:fld>
            <a:endParaRPr lang="it-IT"/>
          </a:p>
        </p:txBody>
      </p:sp>
    </p:spTree>
    <p:extLst>
      <p:ext uri="{BB962C8B-B14F-4D97-AF65-F5344CB8AC3E}">
        <p14:creationId xmlns:p14="http://schemas.microsoft.com/office/powerpoint/2010/main" val="2652416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6D623A-0A4A-83D9-BBD2-47B2B0A77A0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C2B386E-24AD-3F89-930A-47F5634E0D99}"/>
              </a:ext>
            </a:extLst>
          </p:cNvPr>
          <p:cNvSpPr>
            <a:spLocks noGrp="1"/>
          </p:cNvSpPr>
          <p:nvPr>
            <p:ph type="dt" sz="half" idx="10"/>
          </p:nvPr>
        </p:nvSpPr>
        <p:spPr/>
        <p:txBody>
          <a:bodyPr/>
          <a:lstStyle/>
          <a:p>
            <a:fld id="{62F53A4C-0B4A-40AF-AD16-C7740E20C6B4}" type="datetimeFigureOut">
              <a:rPr lang="it-IT" smtClean="0"/>
              <a:t>23/04/2023</a:t>
            </a:fld>
            <a:endParaRPr lang="it-IT"/>
          </a:p>
        </p:txBody>
      </p:sp>
      <p:sp>
        <p:nvSpPr>
          <p:cNvPr id="4" name="Segnaposto piè di pagina 3">
            <a:extLst>
              <a:ext uri="{FF2B5EF4-FFF2-40B4-BE49-F238E27FC236}">
                <a16:creationId xmlns:a16="http://schemas.microsoft.com/office/drawing/2014/main" id="{5942AB3E-4E18-1F9F-B274-99BDFB0AABF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906C2F6-9C15-4E31-A5A9-FDAD5955023B}"/>
              </a:ext>
            </a:extLst>
          </p:cNvPr>
          <p:cNvSpPr>
            <a:spLocks noGrp="1"/>
          </p:cNvSpPr>
          <p:nvPr>
            <p:ph type="sldNum" sz="quarter" idx="12"/>
          </p:nvPr>
        </p:nvSpPr>
        <p:spPr/>
        <p:txBody>
          <a:bodyPr/>
          <a:lstStyle/>
          <a:p>
            <a:fld id="{4E640E94-BD46-489E-BFBB-179274E0A5FD}" type="slidenum">
              <a:rPr lang="it-IT" smtClean="0"/>
              <a:t>‹N›</a:t>
            </a:fld>
            <a:endParaRPr lang="it-IT"/>
          </a:p>
        </p:txBody>
      </p:sp>
    </p:spTree>
    <p:extLst>
      <p:ext uri="{BB962C8B-B14F-4D97-AF65-F5344CB8AC3E}">
        <p14:creationId xmlns:p14="http://schemas.microsoft.com/office/powerpoint/2010/main" val="106004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E115E51-9F27-F49B-A021-A92C7DA873CF}"/>
              </a:ext>
            </a:extLst>
          </p:cNvPr>
          <p:cNvSpPr>
            <a:spLocks noGrp="1"/>
          </p:cNvSpPr>
          <p:nvPr>
            <p:ph type="dt" sz="half" idx="10"/>
          </p:nvPr>
        </p:nvSpPr>
        <p:spPr/>
        <p:txBody>
          <a:bodyPr/>
          <a:lstStyle/>
          <a:p>
            <a:fld id="{62F53A4C-0B4A-40AF-AD16-C7740E20C6B4}" type="datetimeFigureOut">
              <a:rPr lang="it-IT" smtClean="0"/>
              <a:t>23/04/2023</a:t>
            </a:fld>
            <a:endParaRPr lang="it-IT"/>
          </a:p>
        </p:txBody>
      </p:sp>
      <p:sp>
        <p:nvSpPr>
          <p:cNvPr id="3" name="Segnaposto piè di pagina 2">
            <a:extLst>
              <a:ext uri="{FF2B5EF4-FFF2-40B4-BE49-F238E27FC236}">
                <a16:creationId xmlns:a16="http://schemas.microsoft.com/office/drawing/2014/main" id="{A538FF0E-CDF1-7048-DCF4-3FBD1D1F7F33}"/>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B5CE5AB-5E98-9CC4-F779-49FDC09AA198}"/>
              </a:ext>
            </a:extLst>
          </p:cNvPr>
          <p:cNvSpPr>
            <a:spLocks noGrp="1"/>
          </p:cNvSpPr>
          <p:nvPr>
            <p:ph type="sldNum" sz="quarter" idx="12"/>
          </p:nvPr>
        </p:nvSpPr>
        <p:spPr/>
        <p:txBody>
          <a:bodyPr/>
          <a:lstStyle/>
          <a:p>
            <a:fld id="{4E640E94-BD46-489E-BFBB-179274E0A5FD}" type="slidenum">
              <a:rPr lang="it-IT" smtClean="0"/>
              <a:t>‹N›</a:t>
            </a:fld>
            <a:endParaRPr lang="it-IT"/>
          </a:p>
        </p:txBody>
      </p:sp>
    </p:spTree>
    <p:extLst>
      <p:ext uri="{BB962C8B-B14F-4D97-AF65-F5344CB8AC3E}">
        <p14:creationId xmlns:p14="http://schemas.microsoft.com/office/powerpoint/2010/main" val="190480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3BEA98-AD45-39CA-977C-77F35CE40EE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9165FAD-CEF5-061B-3792-DF3FDA95EB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73B83B9-5EFF-7DB0-E3CB-9D960AD64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8D49F7E-25FE-8082-666B-B148ADC5DE06}"/>
              </a:ext>
            </a:extLst>
          </p:cNvPr>
          <p:cNvSpPr>
            <a:spLocks noGrp="1"/>
          </p:cNvSpPr>
          <p:nvPr>
            <p:ph type="dt" sz="half" idx="10"/>
          </p:nvPr>
        </p:nvSpPr>
        <p:spPr/>
        <p:txBody>
          <a:bodyPr/>
          <a:lstStyle/>
          <a:p>
            <a:fld id="{62F53A4C-0B4A-40AF-AD16-C7740E20C6B4}" type="datetimeFigureOut">
              <a:rPr lang="it-IT" smtClean="0"/>
              <a:t>23/04/2023</a:t>
            </a:fld>
            <a:endParaRPr lang="it-IT"/>
          </a:p>
        </p:txBody>
      </p:sp>
      <p:sp>
        <p:nvSpPr>
          <p:cNvPr id="6" name="Segnaposto piè di pagina 5">
            <a:extLst>
              <a:ext uri="{FF2B5EF4-FFF2-40B4-BE49-F238E27FC236}">
                <a16:creationId xmlns:a16="http://schemas.microsoft.com/office/drawing/2014/main" id="{6EABE1FF-224D-25D0-0885-C37F77FFF94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DDBAC3B-EB30-64D2-4861-56B005A5C628}"/>
              </a:ext>
            </a:extLst>
          </p:cNvPr>
          <p:cNvSpPr>
            <a:spLocks noGrp="1"/>
          </p:cNvSpPr>
          <p:nvPr>
            <p:ph type="sldNum" sz="quarter" idx="12"/>
          </p:nvPr>
        </p:nvSpPr>
        <p:spPr/>
        <p:txBody>
          <a:bodyPr/>
          <a:lstStyle/>
          <a:p>
            <a:fld id="{4E640E94-BD46-489E-BFBB-179274E0A5FD}" type="slidenum">
              <a:rPr lang="it-IT" smtClean="0"/>
              <a:t>‹N›</a:t>
            </a:fld>
            <a:endParaRPr lang="it-IT"/>
          </a:p>
        </p:txBody>
      </p:sp>
    </p:spTree>
    <p:extLst>
      <p:ext uri="{BB962C8B-B14F-4D97-AF65-F5344CB8AC3E}">
        <p14:creationId xmlns:p14="http://schemas.microsoft.com/office/powerpoint/2010/main" val="2563422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6A65DB-3194-A408-F4C9-D5EEC9658E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97B853E-1064-325F-2FBE-36DEE36740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3C704520-58AE-1E25-EF28-E089E4E10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0BD85C1-E67E-335C-20CB-4BC606C3707E}"/>
              </a:ext>
            </a:extLst>
          </p:cNvPr>
          <p:cNvSpPr>
            <a:spLocks noGrp="1"/>
          </p:cNvSpPr>
          <p:nvPr>
            <p:ph type="dt" sz="half" idx="10"/>
          </p:nvPr>
        </p:nvSpPr>
        <p:spPr/>
        <p:txBody>
          <a:bodyPr/>
          <a:lstStyle/>
          <a:p>
            <a:fld id="{62F53A4C-0B4A-40AF-AD16-C7740E20C6B4}" type="datetimeFigureOut">
              <a:rPr lang="it-IT" smtClean="0"/>
              <a:t>23/04/2023</a:t>
            </a:fld>
            <a:endParaRPr lang="it-IT"/>
          </a:p>
        </p:txBody>
      </p:sp>
      <p:sp>
        <p:nvSpPr>
          <p:cNvPr id="6" name="Segnaposto piè di pagina 5">
            <a:extLst>
              <a:ext uri="{FF2B5EF4-FFF2-40B4-BE49-F238E27FC236}">
                <a16:creationId xmlns:a16="http://schemas.microsoft.com/office/drawing/2014/main" id="{E13F41E7-A9CA-2A97-2DB3-AFB717FA4C5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BEEB79C-231E-92F6-2B7A-1E56BD60495B}"/>
              </a:ext>
            </a:extLst>
          </p:cNvPr>
          <p:cNvSpPr>
            <a:spLocks noGrp="1"/>
          </p:cNvSpPr>
          <p:nvPr>
            <p:ph type="sldNum" sz="quarter" idx="12"/>
          </p:nvPr>
        </p:nvSpPr>
        <p:spPr/>
        <p:txBody>
          <a:bodyPr/>
          <a:lstStyle/>
          <a:p>
            <a:fld id="{4E640E94-BD46-489E-BFBB-179274E0A5FD}" type="slidenum">
              <a:rPr lang="it-IT" smtClean="0"/>
              <a:t>‹N›</a:t>
            </a:fld>
            <a:endParaRPr lang="it-IT"/>
          </a:p>
        </p:txBody>
      </p:sp>
    </p:spTree>
    <p:extLst>
      <p:ext uri="{BB962C8B-B14F-4D97-AF65-F5344CB8AC3E}">
        <p14:creationId xmlns:p14="http://schemas.microsoft.com/office/powerpoint/2010/main" val="2382302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FB201FF-1396-8BC8-5D1C-F364D6BBB1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49A8BE8-C503-7542-2DBA-D3D55EF93C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6806B0C-E47F-44AA-6C33-BBC1C55EA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53A4C-0B4A-40AF-AD16-C7740E20C6B4}" type="datetimeFigureOut">
              <a:rPr lang="it-IT" smtClean="0"/>
              <a:t>23/04/2023</a:t>
            </a:fld>
            <a:endParaRPr lang="it-IT"/>
          </a:p>
        </p:txBody>
      </p:sp>
      <p:sp>
        <p:nvSpPr>
          <p:cNvPr id="5" name="Segnaposto piè di pagina 4">
            <a:extLst>
              <a:ext uri="{FF2B5EF4-FFF2-40B4-BE49-F238E27FC236}">
                <a16:creationId xmlns:a16="http://schemas.microsoft.com/office/drawing/2014/main" id="{4F4AD42B-5B51-4F16-7371-D1D534EFB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CD56AAEF-A686-214A-3A7C-1DFCE24E31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40E94-BD46-489E-BFBB-179274E0A5FD}" type="slidenum">
              <a:rPr lang="it-IT" smtClean="0"/>
              <a:t>‹N›</a:t>
            </a:fld>
            <a:endParaRPr lang="it-IT"/>
          </a:p>
        </p:txBody>
      </p:sp>
    </p:spTree>
    <p:extLst>
      <p:ext uri="{BB962C8B-B14F-4D97-AF65-F5344CB8AC3E}">
        <p14:creationId xmlns:p14="http://schemas.microsoft.com/office/powerpoint/2010/main" val="118301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atlassian.com/microservices/microservices-architecture/microservices-vs-monolith"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martinfowler.com/articles/microservices.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orrydream.com/refs/Brooks-NoSilverBullet.pdf"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standishgroup.com/sample_research_files/CHAOSReport2015-Final.pdf"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603F8F34-04E6-2A59-117C-8003C5AE32EE}"/>
              </a:ext>
            </a:extLst>
          </p:cNvPr>
          <p:cNvPicPr>
            <a:picLocks noChangeAspect="1"/>
          </p:cNvPicPr>
          <p:nvPr/>
        </p:nvPicPr>
        <p:blipFill>
          <a:blip r:embed="rId2"/>
          <a:stretch>
            <a:fillRect/>
          </a:stretch>
        </p:blipFill>
        <p:spPr>
          <a:xfrm>
            <a:off x="3100269" y="2188785"/>
            <a:ext cx="4801016" cy="2187130"/>
          </a:xfrm>
          <a:prstGeom prst="rect">
            <a:avLst/>
          </a:prstGeom>
        </p:spPr>
      </p:pic>
    </p:spTree>
    <p:extLst>
      <p:ext uri="{BB962C8B-B14F-4D97-AF65-F5344CB8AC3E}">
        <p14:creationId xmlns:p14="http://schemas.microsoft.com/office/powerpoint/2010/main" val="2867229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arrotondati 1">
            <a:extLst>
              <a:ext uri="{FF2B5EF4-FFF2-40B4-BE49-F238E27FC236}">
                <a16:creationId xmlns:a16="http://schemas.microsoft.com/office/drawing/2014/main" id="{ABE959B2-AE09-7536-3E73-047ED7AEA193}"/>
              </a:ext>
            </a:extLst>
          </p:cNvPr>
          <p:cNvSpPr/>
          <p:nvPr/>
        </p:nvSpPr>
        <p:spPr>
          <a:xfrm>
            <a:off x="2479093" y="1598240"/>
            <a:ext cx="7605187" cy="301105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a:t>A system </a:t>
            </a:r>
            <a:r>
              <a:rPr lang="it-IT" dirty="0" err="1"/>
              <a:t>is</a:t>
            </a:r>
            <a:r>
              <a:rPr lang="it-IT" dirty="0"/>
              <a:t> </a:t>
            </a:r>
            <a:r>
              <a:rPr lang="it-IT" dirty="0" err="1"/>
              <a:t>never</a:t>
            </a:r>
            <a:r>
              <a:rPr lang="it-IT" dirty="0"/>
              <a:t> the sum of </a:t>
            </a:r>
            <a:r>
              <a:rPr lang="it-IT" dirty="0" err="1"/>
              <a:t>its</a:t>
            </a:r>
            <a:r>
              <a:rPr lang="it-IT" dirty="0"/>
              <a:t> parts. </a:t>
            </a:r>
            <a:r>
              <a:rPr lang="it-IT" dirty="0" err="1"/>
              <a:t>It</a:t>
            </a:r>
            <a:r>
              <a:rPr lang="it-IT" dirty="0"/>
              <a:t> </a:t>
            </a:r>
            <a:r>
              <a:rPr lang="it-IT" dirty="0" err="1"/>
              <a:t>is</a:t>
            </a:r>
            <a:r>
              <a:rPr lang="it-IT" dirty="0"/>
              <a:t> the product of the interactions of </a:t>
            </a:r>
            <a:r>
              <a:rPr lang="it-IT" dirty="0" err="1"/>
              <a:t>its</a:t>
            </a:r>
            <a:r>
              <a:rPr lang="it-IT" dirty="0"/>
              <a:t> parts.</a:t>
            </a:r>
          </a:p>
          <a:p>
            <a:pPr algn="ctr"/>
            <a:endParaRPr lang="it-IT" dirty="0"/>
          </a:p>
          <a:p>
            <a:pPr algn="ctr"/>
            <a:r>
              <a:rPr lang="it-IT" dirty="0"/>
              <a:t>Dr. Russel </a:t>
            </a:r>
            <a:r>
              <a:rPr lang="it-IT" dirty="0" err="1"/>
              <a:t>Ackoff</a:t>
            </a:r>
            <a:endParaRPr lang="it-IT" dirty="0"/>
          </a:p>
        </p:txBody>
      </p:sp>
    </p:spTree>
    <p:extLst>
      <p:ext uri="{BB962C8B-B14F-4D97-AF65-F5344CB8AC3E}">
        <p14:creationId xmlns:p14="http://schemas.microsoft.com/office/powerpoint/2010/main" val="969804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arrotondati 1">
            <a:extLst>
              <a:ext uri="{FF2B5EF4-FFF2-40B4-BE49-F238E27FC236}">
                <a16:creationId xmlns:a16="http://schemas.microsoft.com/office/drawing/2014/main" id="{ABE959B2-AE09-7536-3E73-047ED7AEA193}"/>
              </a:ext>
            </a:extLst>
          </p:cNvPr>
          <p:cNvSpPr/>
          <p:nvPr/>
        </p:nvSpPr>
        <p:spPr>
          <a:xfrm>
            <a:off x="2479093" y="1598240"/>
            <a:ext cx="7605187" cy="301105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a:t>Bit rot (the </a:t>
            </a:r>
            <a:r>
              <a:rPr lang="it-IT" dirty="0" err="1"/>
              <a:t>silent</a:t>
            </a:r>
            <a:r>
              <a:rPr lang="it-IT" dirty="0"/>
              <a:t> killer): </a:t>
            </a:r>
            <a:r>
              <a:rPr lang="it-IT" dirty="0" err="1"/>
              <a:t>is</a:t>
            </a:r>
            <a:r>
              <a:rPr lang="it-IT" dirty="0"/>
              <a:t> </a:t>
            </a:r>
            <a:r>
              <a:rPr lang="it-IT" dirty="0" err="1"/>
              <a:t>either</a:t>
            </a:r>
            <a:r>
              <a:rPr lang="it-IT" dirty="0"/>
              <a:t> a slow </a:t>
            </a:r>
            <a:r>
              <a:rPr lang="it-IT" dirty="0" err="1"/>
              <a:t>deterioration</a:t>
            </a:r>
            <a:r>
              <a:rPr lang="it-IT" dirty="0"/>
              <a:t> of software </a:t>
            </a:r>
            <a:r>
              <a:rPr lang="it-IT" dirty="0" err="1"/>
              <a:t>quality</a:t>
            </a:r>
            <a:r>
              <a:rPr lang="it-IT" dirty="0"/>
              <a:t> over time or </a:t>
            </a:r>
            <a:r>
              <a:rPr lang="it-IT" dirty="0" err="1"/>
              <a:t>its</a:t>
            </a:r>
            <a:r>
              <a:rPr lang="it-IT" dirty="0"/>
              <a:t> </a:t>
            </a:r>
            <a:r>
              <a:rPr lang="it-IT" dirty="0" err="1"/>
              <a:t>diminishing</a:t>
            </a:r>
            <a:r>
              <a:rPr lang="it-IT" dirty="0"/>
              <a:t> </a:t>
            </a:r>
            <a:r>
              <a:rPr lang="it-IT" dirty="0" err="1"/>
              <a:t>responsiveness</a:t>
            </a:r>
            <a:r>
              <a:rPr lang="it-IT" dirty="0"/>
              <a:t> </a:t>
            </a:r>
            <a:r>
              <a:rPr lang="it-IT" dirty="0" err="1"/>
              <a:t>that</a:t>
            </a:r>
            <a:r>
              <a:rPr lang="it-IT" dirty="0"/>
              <a:t> </a:t>
            </a:r>
            <a:r>
              <a:rPr lang="it-IT" dirty="0" err="1"/>
              <a:t>will</a:t>
            </a:r>
            <a:r>
              <a:rPr lang="it-IT" dirty="0"/>
              <a:t> </a:t>
            </a:r>
            <a:r>
              <a:rPr lang="it-IT" dirty="0" err="1"/>
              <a:t>eventually</a:t>
            </a:r>
            <a:r>
              <a:rPr lang="it-IT" dirty="0"/>
              <a:t> lead to software </a:t>
            </a:r>
            <a:r>
              <a:rPr lang="it-IT" dirty="0" err="1"/>
              <a:t>becoming</a:t>
            </a:r>
            <a:r>
              <a:rPr lang="it-IT" dirty="0"/>
              <a:t> </a:t>
            </a:r>
            <a:r>
              <a:rPr lang="it-IT" dirty="0" err="1"/>
              <a:t>faulty</a:t>
            </a:r>
            <a:endParaRPr lang="it-IT" dirty="0"/>
          </a:p>
        </p:txBody>
      </p:sp>
    </p:spTree>
    <p:extLst>
      <p:ext uri="{BB962C8B-B14F-4D97-AF65-F5344CB8AC3E}">
        <p14:creationId xmlns:p14="http://schemas.microsoft.com/office/powerpoint/2010/main" val="2658748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arrotondati 1">
            <a:extLst>
              <a:ext uri="{FF2B5EF4-FFF2-40B4-BE49-F238E27FC236}">
                <a16:creationId xmlns:a16="http://schemas.microsoft.com/office/drawing/2014/main" id="{ABE959B2-AE09-7536-3E73-047ED7AEA193}"/>
              </a:ext>
            </a:extLst>
          </p:cNvPr>
          <p:cNvSpPr/>
          <p:nvPr/>
        </p:nvSpPr>
        <p:spPr>
          <a:xfrm>
            <a:off x="1487055" y="813236"/>
            <a:ext cx="7605187" cy="218013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err="1"/>
              <a:t>Architectural</a:t>
            </a:r>
            <a:r>
              <a:rPr lang="it-IT" dirty="0"/>
              <a:t> Fitness </a:t>
            </a:r>
            <a:r>
              <a:rPr lang="it-IT" dirty="0" err="1"/>
              <a:t>function</a:t>
            </a:r>
            <a:r>
              <a:rPr lang="it-IT" dirty="0"/>
              <a:t> </a:t>
            </a:r>
            <a:r>
              <a:rPr lang="it-IT" dirty="0" err="1"/>
              <a:t>is</a:t>
            </a:r>
            <a:r>
              <a:rPr lang="it-IT" dirty="0"/>
              <a:t> </a:t>
            </a:r>
            <a:r>
              <a:rPr lang="it-IT" dirty="0" err="1"/>
              <a:t>any</a:t>
            </a:r>
            <a:r>
              <a:rPr lang="it-IT" dirty="0"/>
              <a:t> </a:t>
            </a:r>
            <a:r>
              <a:rPr lang="it-IT" dirty="0" err="1"/>
              <a:t>mechanism</a:t>
            </a:r>
            <a:r>
              <a:rPr lang="it-IT" dirty="0"/>
              <a:t> </a:t>
            </a:r>
            <a:r>
              <a:rPr lang="it-IT" dirty="0" err="1"/>
              <a:t>that</a:t>
            </a:r>
            <a:r>
              <a:rPr lang="it-IT" dirty="0"/>
              <a:t> </a:t>
            </a:r>
            <a:r>
              <a:rPr lang="it-IT" dirty="0" err="1"/>
              <a:t>provides</a:t>
            </a:r>
            <a:r>
              <a:rPr lang="it-IT" dirty="0"/>
              <a:t> an </a:t>
            </a:r>
            <a:r>
              <a:rPr lang="it-IT" dirty="0" err="1"/>
              <a:t>objective</a:t>
            </a:r>
            <a:r>
              <a:rPr lang="it-IT" dirty="0"/>
              <a:t> </a:t>
            </a:r>
            <a:r>
              <a:rPr lang="it-IT" dirty="0" err="1"/>
              <a:t>integrity</a:t>
            </a:r>
            <a:r>
              <a:rPr lang="it-IT" dirty="0"/>
              <a:t> </a:t>
            </a:r>
            <a:r>
              <a:rPr lang="it-IT" dirty="0" err="1"/>
              <a:t>assessment</a:t>
            </a:r>
            <a:r>
              <a:rPr lang="it-IT" dirty="0"/>
              <a:t> of some </a:t>
            </a:r>
            <a:r>
              <a:rPr lang="it-IT" dirty="0" err="1"/>
              <a:t>architectural</a:t>
            </a:r>
            <a:r>
              <a:rPr lang="it-IT" dirty="0"/>
              <a:t> </a:t>
            </a:r>
            <a:r>
              <a:rPr lang="it-IT" dirty="0" err="1"/>
              <a:t>characteristics</a:t>
            </a:r>
            <a:endParaRPr lang="it-IT" dirty="0"/>
          </a:p>
        </p:txBody>
      </p:sp>
      <p:sp>
        <p:nvSpPr>
          <p:cNvPr id="3" name="Rettangolo con angoli arrotondati 2">
            <a:extLst>
              <a:ext uri="{FF2B5EF4-FFF2-40B4-BE49-F238E27FC236}">
                <a16:creationId xmlns:a16="http://schemas.microsoft.com/office/drawing/2014/main" id="{93DF190B-490C-5ED0-BB3F-E9A589334C36}"/>
              </a:ext>
            </a:extLst>
          </p:cNvPr>
          <p:cNvSpPr/>
          <p:nvPr/>
        </p:nvSpPr>
        <p:spPr>
          <a:xfrm>
            <a:off x="2293406" y="3579440"/>
            <a:ext cx="7605187" cy="218013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err="1"/>
              <a:t>Architectural</a:t>
            </a:r>
            <a:r>
              <a:rPr lang="it-IT" dirty="0"/>
              <a:t> Fitness </a:t>
            </a:r>
            <a:r>
              <a:rPr lang="it-IT" dirty="0" err="1"/>
              <a:t>function</a:t>
            </a:r>
            <a:r>
              <a:rPr lang="it-IT" dirty="0"/>
              <a:t> </a:t>
            </a:r>
            <a:r>
              <a:rPr lang="it-IT" dirty="0" err="1"/>
              <a:t>forms</a:t>
            </a:r>
            <a:r>
              <a:rPr lang="it-IT" dirty="0"/>
              <a:t> the </a:t>
            </a:r>
            <a:r>
              <a:rPr lang="it-IT" dirty="0" err="1"/>
              <a:t>primary</a:t>
            </a:r>
            <a:r>
              <a:rPr lang="it-IT" dirty="0"/>
              <a:t> </a:t>
            </a:r>
            <a:r>
              <a:rPr lang="it-IT" dirty="0" err="1"/>
              <a:t>mechanisms</a:t>
            </a:r>
            <a:r>
              <a:rPr lang="it-IT" dirty="0"/>
              <a:t> for </a:t>
            </a:r>
            <a:r>
              <a:rPr lang="it-IT" dirty="0" err="1"/>
              <a:t>implementing</a:t>
            </a:r>
            <a:r>
              <a:rPr lang="it-IT" dirty="0"/>
              <a:t> </a:t>
            </a:r>
            <a:r>
              <a:rPr lang="it-IT" dirty="0" err="1"/>
              <a:t>evolutionary</a:t>
            </a:r>
            <a:r>
              <a:rPr lang="it-IT" dirty="0"/>
              <a:t> </a:t>
            </a:r>
            <a:r>
              <a:rPr lang="it-IT" dirty="0" err="1"/>
              <a:t>architecture</a:t>
            </a:r>
            <a:endParaRPr lang="it-IT" dirty="0"/>
          </a:p>
        </p:txBody>
      </p:sp>
    </p:spTree>
    <p:extLst>
      <p:ext uri="{BB962C8B-B14F-4D97-AF65-F5344CB8AC3E}">
        <p14:creationId xmlns:p14="http://schemas.microsoft.com/office/powerpoint/2010/main" val="320792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35A5484D-5408-1F58-D223-31D4AB6C04CD}"/>
              </a:ext>
            </a:extLst>
          </p:cNvPr>
          <p:cNvPicPr>
            <a:picLocks noChangeAspect="1"/>
          </p:cNvPicPr>
          <p:nvPr/>
        </p:nvPicPr>
        <p:blipFill>
          <a:blip r:embed="rId2"/>
          <a:stretch>
            <a:fillRect/>
          </a:stretch>
        </p:blipFill>
        <p:spPr>
          <a:xfrm>
            <a:off x="2415221" y="1398094"/>
            <a:ext cx="7361558" cy="4061812"/>
          </a:xfrm>
          <a:prstGeom prst="rect">
            <a:avLst/>
          </a:prstGeom>
        </p:spPr>
      </p:pic>
    </p:spTree>
    <p:extLst>
      <p:ext uri="{BB962C8B-B14F-4D97-AF65-F5344CB8AC3E}">
        <p14:creationId xmlns:p14="http://schemas.microsoft.com/office/powerpoint/2010/main" val="333624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BFBAC096-3975-9D6A-52F0-F6DDD8614DD9}"/>
              </a:ext>
            </a:extLst>
          </p:cNvPr>
          <p:cNvPicPr>
            <a:picLocks noChangeAspect="1"/>
          </p:cNvPicPr>
          <p:nvPr/>
        </p:nvPicPr>
        <p:blipFill>
          <a:blip r:embed="rId2"/>
          <a:stretch>
            <a:fillRect/>
          </a:stretch>
        </p:blipFill>
        <p:spPr>
          <a:xfrm>
            <a:off x="3367803" y="1409525"/>
            <a:ext cx="5456393" cy="4038950"/>
          </a:xfrm>
          <a:prstGeom prst="rect">
            <a:avLst/>
          </a:prstGeom>
        </p:spPr>
      </p:pic>
      <p:sp>
        <p:nvSpPr>
          <p:cNvPr id="8" name="CasellaDiTesto 7">
            <a:extLst>
              <a:ext uri="{FF2B5EF4-FFF2-40B4-BE49-F238E27FC236}">
                <a16:creationId xmlns:a16="http://schemas.microsoft.com/office/drawing/2014/main" id="{46C05B31-C7FD-48A7-513A-6D67834FA7F9}"/>
              </a:ext>
            </a:extLst>
          </p:cNvPr>
          <p:cNvSpPr txBox="1"/>
          <p:nvPr/>
        </p:nvSpPr>
        <p:spPr>
          <a:xfrm>
            <a:off x="1673525" y="5909094"/>
            <a:ext cx="9420045" cy="369332"/>
          </a:xfrm>
          <a:prstGeom prst="rect">
            <a:avLst/>
          </a:prstGeom>
          <a:noFill/>
        </p:spPr>
        <p:txBody>
          <a:bodyPr wrap="square" rtlCol="0">
            <a:spAutoFit/>
          </a:bodyPr>
          <a:lstStyle/>
          <a:p>
            <a:r>
              <a:rPr lang="it-IT" dirty="0">
                <a:hlinkClick r:id="rId3"/>
              </a:rPr>
              <a:t>https://www.atlassian.com/microservices/microservices-architecture/microservices-vs-monolith</a:t>
            </a:r>
            <a:endParaRPr lang="it-IT" dirty="0"/>
          </a:p>
        </p:txBody>
      </p:sp>
    </p:spTree>
    <p:extLst>
      <p:ext uri="{BB962C8B-B14F-4D97-AF65-F5344CB8AC3E}">
        <p14:creationId xmlns:p14="http://schemas.microsoft.com/office/powerpoint/2010/main" val="213806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BB22DED3-E70C-AB82-230F-824B7F4466B4}"/>
              </a:ext>
            </a:extLst>
          </p:cNvPr>
          <p:cNvPicPr>
            <a:picLocks noChangeAspect="1"/>
          </p:cNvPicPr>
          <p:nvPr/>
        </p:nvPicPr>
        <p:blipFill>
          <a:blip r:embed="rId2"/>
          <a:stretch>
            <a:fillRect/>
          </a:stretch>
        </p:blipFill>
        <p:spPr>
          <a:xfrm>
            <a:off x="2906753" y="1344749"/>
            <a:ext cx="6378493" cy="4168501"/>
          </a:xfrm>
          <a:prstGeom prst="rect">
            <a:avLst/>
          </a:prstGeom>
        </p:spPr>
      </p:pic>
    </p:spTree>
    <p:extLst>
      <p:ext uri="{BB962C8B-B14F-4D97-AF65-F5344CB8AC3E}">
        <p14:creationId xmlns:p14="http://schemas.microsoft.com/office/powerpoint/2010/main" val="4217650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171DCBC3-C378-19CB-CF18-8EC893F25F1C}"/>
              </a:ext>
            </a:extLst>
          </p:cNvPr>
          <p:cNvPicPr>
            <a:picLocks noChangeAspect="1"/>
          </p:cNvPicPr>
          <p:nvPr/>
        </p:nvPicPr>
        <p:blipFill>
          <a:blip r:embed="rId2"/>
          <a:stretch>
            <a:fillRect/>
          </a:stretch>
        </p:blipFill>
        <p:spPr>
          <a:xfrm>
            <a:off x="2584059" y="1078026"/>
            <a:ext cx="6340389" cy="4701947"/>
          </a:xfrm>
          <a:prstGeom prst="rect">
            <a:avLst/>
          </a:prstGeom>
        </p:spPr>
      </p:pic>
    </p:spTree>
    <p:extLst>
      <p:ext uri="{BB962C8B-B14F-4D97-AF65-F5344CB8AC3E}">
        <p14:creationId xmlns:p14="http://schemas.microsoft.com/office/powerpoint/2010/main" val="714235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F0EFBDE-DF1C-6B6A-83E0-0BFB0F3C0FC8}"/>
              </a:ext>
            </a:extLst>
          </p:cNvPr>
          <p:cNvPicPr>
            <a:picLocks noChangeAspect="1"/>
          </p:cNvPicPr>
          <p:nvPr/>
        </p:nvPicPr>
        <p:blipFill>
          <a:blip r:embed="rId2"/>
          <a:stretch>
            <a:fillRect/>
          </a:stretch>
        </p:blipFill>
        <p:spPr>
          <a:xfrm>
            <a:off x="2868650" y="1268543"/>
            <a:ext cx="6454699" cy="4320914"/>
          </a:xfrm>
          <a:prstGeom prst="rect">
            <a:avLst/>
          </a:prstGeom>
        </p:spPr>
      </p:pic>
    </p:spTree>
    <p:extLst>
      <p:ext uri="{BB962C8B-B14F-4D97-AF65-F5344CB8AC3E}">
        <p14:creationId xmlns:p14="http://schemas.microsoft.com/office/powerpoint/2010/main" val="1227311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45B85B-4C54-DC83-8E35-DBEAB32DE268}"/>
              </a:ext>
            </a:extLst>
          </p:cNvPr>
          <p:cNvSpPr>
            <a:spLocks noGrp="1"/>
          </p:cNvSpPr>
          <p:nvPr>
            <p:ph type="title"/>
          </p:nvPr>
        </p:nvSpPr>
        <p:spPr/>
        <p:txBody>
          <a:bodyPr/>
          <a:lstStyle/>
          <a:p>
            <a:r>
              <a:rPr lang="it-IT" dirty="0"/>
              <a:t>Cos’è un </a:t>
            </a:r>
            <a:r>
              <a:rPr lang="it-IT" dirty="0" err="1"/>
              <a:t>Microservizio</a:t>
            </a:r>
            <a:r>
              <a:rPr lang="it-IT" dirty="0"/>
              <a:t>?</a:t>
            </a:r>
          </a:p>
        </p:txBody>
      </p:sp>
      <p:sp>
        <p:nvSpPr>
          <p:cNvPr id="3" name="Rettangolo con angoli arrotondati 2">
            <a:extLst>
              <a:ext uri="{FF2B5EF4-FFF2-40B4-BE49-F238E27FC236}">
                <a16:creationId xmlns:a16="http://schemas.microsoft.com/office/drawing/2014/main" id="{95C30FBE-1A1E-464F-A0F5-B7A17FF10BF7}"/>
              </a:ext>
            </a:extLst>
          </p:cNvPr>
          <p:cNvSpPr/>
          <p:nvPr/>
        </p:nvSpPr>
        <p:spPr>
          <a:xfrm>
            <a:off x="250166" y="1690688"/>
            <a:ext cx="11188461" cy="458925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ctr">
              <a:buFontTx/>
              <a:buChar char="-"/>
            </a:pPr>
            <a:r>
              <a:rPr lang="it-IT" dirty="0" err="1"/>
              <a:t>Componentization</a:t>
            </a:r>
            <a:r>
              <a:rPr lang="it-IT" dirty="0"/>
              <a:t> via Services</a:t>
            </a:r>
          </a:p>
          <a:p>
            <a:pPr marL="285750" indent="-285750" algn="ctr">
              <a:buFontTx/>
              <a:buChar char="-"/>
            </a:pPr>
            <a:r>
              <a:rPr lang="it-IT" dirty="0" err="1"/>
              <a:t>Organized</a:t>
            </a:r>
            <a:r>
              <a:rPr lang="it-IT" dirty="0"/>
              <a:t> </a:t>
            </a:r>
            <a:r>
              <a:rPr lang="it-IT" dirty="0" err="1"/>
              <a:t>around</a:t>
            </a:r>
            <a:r>
              <a:rPr lang="it-IT" dirty="0"/>
              <a:t> Capabilities</a:t>
            </a:r>
          </a:p>
          <a:p>
            <a:pPr marL="285750" indent="-285750" algn="ctr">
              <a:buFontTx/>
              <a:buChar char="-"/>
            </a:pPr>
            <a:r>
              <a:rPr lang="it-IT" dirty="0"/>
              <a:t>Products </a:t>
            </a:r>
            <a:r>
              <a:rPr lang="it-IT" dirty="0" err="1"/>
              <a:t>not</a:t>
            </a:r>
            <a:r>
              <a:rPr lang="it-IT" dirty="0"/>
              <a:t> Projects</a:t>
            </a:r>
          </a:p>
          <a:p>
            <a:pPr marL="285750" indent="-285750" algn="ctr">
              <a:buFontTx/>
              <a:buChar char="-"/>
            </a:pPr>
            <a:r>
              <a:rPr lang="it-IT" dirty="0"/>
              <a:t>Smart endpoint and </a:t>
            </a:r>
            <a:r>
              <a:rPr lang="it-IT" dirty="0" err="1"/>
              <a:t>dumb</a:t>
            </a:r>
            <a:r>
              <a:rPr lang="it-IT" dirty="0"/>
              <a:t> </a:t>
            </a:r>
            <a:r>
              <a:rPr lang="it-IT" dirty="0" err="1"/>
              <a:t>pipes</a:t>
            </a:r>
            <a:endParaRPr lang="it-IT" dirty="0"/>
          </a:p>
          <a:p>
            <a:pPr marL="285750" indent="-285750" algn="ctr">
              <a:buFontTx/>
              <a:buChar char="-"/>
            </a:pPr>
            <a:r>
              <a:rPr lang="it-IT" dirty="0" err="1"/>
              <a:t>Decentralized</a:t>
            </a:r>
            <a:r>
              <a:rPr lang="it-IT" dirty="0"/>
              <a:t> Governance</a:t>
            </a:r>
          </a:p>
          <a:p>
            <a:pPr marL="285750" indent="-285750" algn="ctr">
              <a:buFontTx/>
              <a:buChar char="-"/>
            </a:pPr>
            <a:r>
              <a:rPr lang="it-IT" dirty="0" err="1"/>
              <a:t>Decentralized</a:t>
            </a:r>
            <a:r>
              <a:rPr lang="it-IT" dirty="0"/>
              <a:t> Data Management</a:t>
            </a:r>
          </a:p>
          <a:p>
            <a:pPr marL="285750" indent="-285750" algn="ctr">
              <a:buFontTx/>
              <a:buChar char="-"/>
            </a:pPr>
            <a:r>
              <a:rPr lang="it-IT" dirty="0" err="1"/>
              <a:t>Infrastructure</a:t>
            </a:r>
            <a:r>
              <a:rPr lang="it-IT" dirty="0"/>
              <a:t> Automation</a:t>
            </a:r>
          </a:p>
          <a:p>
            <a:pPr marL="285750" indent="-285750" algn="ctr">
              <a:buFontTx/>
              <a:buChar char="-"/>
            </a:pPr>
            <a:r>
              <a:rPr lang="it-IT" dirty="0"/>
              <a:t>Design for </a:t>
            </a:r>
            <a:r>
              <a:rPr lang="it-IT" dirty="0" err="1"/>
              <a:t>Failure</a:t>
            </a:r>
            <a:endParaRPr lang="it-IT" dirty="0"/>
          </a:p>
          <a:p>
            <a:pPr marL="285750" indent="-285750" algn="ctr">
              <a:buFontTx/>
              <a:buChar char="-"/>
            </a:pPr>
            <a:r>
              <a:rPr lang="it-IT" dirty="0" err="1"/>
              <a:t>Evolutionary</a:t>
            </a:r>
            <a:r>
              <a:rPr lang="it-IT" dirty="0"/>
              <a:t> Design</a:t>
            </a:r>
          </a:p>
        </p:txBody>
      </p:sp>
      <p:sp>
        <p:nvSpPr>
          <p:cNvPr id="5" name="CasellaDiTesto 4">
            <a:extLst>
              <a:ext uri="{FF2B5EF4-FFF2-40B4-BE49-F238E27FC236}">
                <a16:creationId xmlns:a16="http://schemas.microsoft.com/office/drawing/2014/main" id="{AC7E8AEA-B106-5C82-BC4E-1B2C16FD5E50}"/>
              </a:ext>
            </a:extLst>
          </p:cNvPr>
          <p:cNvSpPr txBox="1"/>
          <p:nvPr/>
        </p:nvSpPr>
        <p:spPr>
          <a:xfrm>
            <a:off x="10015268" y="5952226"/>
            <a:ext cx="1268083" cy="276999"/>
          </a:xfrm>
          <a:prstGeom prst="rect">
            <a:avLst/>
          </a:prstGeom>
          <a:noFill/>
        </p:spPr>
        <p:txBody>
          <a:bodyPr wrap="square" rtlCol="0">
            <a:spAutoFit/>
          </a:bodyPr>
          <a:lstStyle/>
          <a:p>
            <a:r>
              <a:rPr lang="it-IT" sz="1200" dirty="0">
                <a:hlinkClick r:id="rId2"/>
              </a:rPr>
              <a:t>Martin Fowler</a:t>
            </a:r>
            <a:endParaRPr lang="it-IT" sz="1200" dirty="0"/>
          </a:p>
        </p:txBody>
      </p:sp>
    </p:spTree>
    <p:extLst>
      <p:ext uri="{BB962C8B-B14F-4D97-AF65-F5344CB8AC3E}">
        <p14:creationId xmlns:p14="http://schemas.microsoft.com/office/powerpoint/2010/main" val="2524072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arrotondati 1">
            <a:extLst>
              <a:ext uri="{FF2B5EF4-FFF2-40B4-BE49-F238E27FC236}">
                <a16:creationId xmlns:a16="http://schemas.microsoft.com/office/drawing/2014/main" id="{88B0741D-7B33-E97E-10B8-782FB958AE50}"/>
              </a:ext>
            </a:extLst>
          </p:cNvPr>
          <p:cNvSpPr/>
          <p:nvPr/>
        </p:nvSpPr>
        <p:spPr>
          <a:xfrm>
            <a:off x="1820566" y="1610352"/>
            <a:ext cx="8550868" cy="36372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you do a migration,</a:t>
            </a:r>
          </a:p>
          <a:p>
            <a:pPr algn="ctr"/>
            <a:r>
              <a:rPr lang="en-US" dirty="0"/>
              <a:t>it’s not just a technical migration,</a:t>
            </a:r>
          </a:p>
          <a:p>
            <a:pPr algn="ctr"/>
            <a:r>
              <a:rPr lang="en-US" dirty="0"/>
              <a:t>but a people and organizational change</a:t>
            </a:r>
            <a:endParaRPr lang="it-IT" dirty="0"/>
          </a:p>
        </p:txBody>
      </p:sp>
    </p:spTree>
    <p:extLst>
      <p:ext uri="{BB962C8B-B14F-4D97-AF65-F5344CB8AC3E}">
        <p14:creationId xmlns:p14="http://schemas.microsoft.com/office/powerpoint/2010/main" val="3278218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35A5484D-5408-1F58-D223-31D4AB6C04CD}"/>
              </a:ext>
            </a:extLst>
          </p:cNvPr>
          <p:cNvPicPr>
            <a:picLocks noChangeAspect="1"/>
          </p:cNvPicPr>
          <p:nvPr/>
        </p:nvPicPr>
        <p:blipFill>
          <a:blip r:embed="rId2"/>
          <a:stretch>
            <a:fillRect/>
          </a:stretch>
        </p:blipFill>
        <p:spPr>
          <a:xfrm>
            <a:off x="2415221" y="1398094"/>
            <a:ext cx="7361558" cy="4061812"/>
          </a:xfrm>
          <a:prstGeom prst="rect">
            <a:avLst/>
          </a:prstGeom>
        </p:spPr>
      </p:pic>
    </p:spTree>
    <p:extLst>
      <p:ext uri="{BB962C8B-B14F-4D97-AF65-F5344CB8AC3E}">
        <p14:creationId xmlns:p14="http://schemas.microsoft.com/office/powerpoint/2010/main" val="4216047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3748F4A6-B3AC-41FD-37B1-11A86CFE2403}"/>
              </a:ext>
            </a:extLst>
          </p:cNvPr>
          <p:cNvPicPr>
            <a:picLocks noChangeAspect="1"/>
          </p:cNvPicPr>
          <p:nvPr/>
        </p:nvPicPr>
        <p:blipFill>
          <a:blip r:embed="rId2"/>
          <a:stretch>
            <a:fillRect/>
          </a:stretch>
        </p:blipFill>
        <p:spPr>
          <a:xfrm>
            <a:off x="2655272" y="655079"/>
            <a:ext cx="6881456" cy="5547841"/>
          </a:xfrm>
          <a:prstGeom prst="rect">
            <a:avLst/>
          </a:prstGeom>
        </p:spPr>
      </p:pic>
    </p:spTree>
    <p:extLst>
      <p:ext uri="{BB962C8B-B14F-4D97-AF65-F5344CB8AC3E}">
        <p14:creationId xmlns:p14="http://schemas.microsoft.com/office/powerpoint/2010/main" val="1108255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7605328C-5403-1340-0C31-F1DEF7A1F67C}"/>
              </a:ext>
            </a:extLst>
          </p:cNvPr>
          <p:cNvPicPr>
            <a:picLocks noChangeAspect="1"/>
          </p:cNvPicPr>
          <p:nvPr/>
        </p:nvPicPr>
        <p:blipFill>
          <a:blip r:embed="rId2"/>
          <a:stretch>
            <a:fillRect/>
          </a:stretch>
        </p:blipFill>
        <p:spPr>
          <a:xfrm>
            <a:off x="2774213" y="1028492"/>
            <a:ext cx="6348010" cy="4801016"/>
          </a:xfrm>
          <a:prstGeom prst="rect">
            <a:avLst/>
          </a:prstGeom>
        </p:spPr>
      </p:pic>
    </p:spTree>
    <p:extLst>
      <p:ext uri="{BB962C8B-B14F-4D97-AF65-F5344CB8AC3E}">
        <p14:creationId xmlns:p14="http://schemas.microsoft.com/office/powerpoint/2010/main" val="3162183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arrotondati 1">
            <a:extLst>
              <a:ext uri="{FF2B5EF4-FFF2-40B4-BE49-F238E27FC236}">
                <a16:creationId xmlns:a16="http://schemas.microsoft.com/office/drawing/2014/main" id="{F474E707-23DF-7521-393F-50184A93CC7D}"/>
              </a:ext>
            </a:extLst>
          </p:cNvPr>
          <p:cNvSpPr/>
          <p:nvPr/>
        </p:nvSpPr>
        <p:spPr>
          <a:xfrm>
            <a:off x="1820566" y="1610352"/>
            <a:ext cx="8550868" cy="36372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2009 Netflix faced growing pains. Its infrastructure couldn’t keep up with the demand for its rapidly growing video streaming services. The company decided to migrate its IT infrastructure from its private data centers to a public cloud and replace its monolithic architecture with a microservices architecture. The only problem was, the term “microservices” didn’t exist and the structure wasn’t well-known</a:t>
            </a:r>
            <a:endParaRPr lang="it-IT" dirty="0"/>
          </a:p>
        </p:txBody>
      </p:sp>
    </p:spTree>
    <p:extLst>
      <p:ext uri="{BB962C8B-B14F-4D97-AF65-F5344CB8AC3E}">
        <p14:creationId xmlns:p14="http://schemas.microsoft.com/office/powerpoint/2010/main" val="294748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ttangolo con angoli arrotondati 1">
            <a:extLst>
              <a:ext uri="{FF2B5EF4-FFF2-40B4-BE49-F238E27FC236}">
                <a16:creationId xmlns:a16="http://schemas.microsoft.com/office/drawing/2014/main" id="{99F805C9-7750-89AE-2E18-E33A4A1EA5EB}"/>
              </a:ext>
            </a:extLst>
          </p:cNvPr>
          <p:cNvSpPr/>
          <p:nvPr/>
        </p:nvSpPr>
        <p:spPr>
          <a:xfrm>
            <a:off x="1028700" y="1967266"/>
            <a:ext cx="2628900" cy="2547257"/>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2000" kern="1200" dirty="0">
                <a:solidFill>
                  <a:srgbClr val="FFFFFF"/>
                </a:solidFill>
                <a:latin typeface="+mj-lt"/>
                <a:ea typeface="+mj-ea"/>
                <a:cs typeface="+mj-cs"/>
                <a:hlinkClick r:id="rId2"/>
              </a:rPr>
              <a:t>No Silver Bullet </a:t>
            </a:r>
          </a:p>
          <a:p>
            <a:pPr algn="ctr">
              <a:lnSpc>
                <a:spcPct val="90000"/>
              </a:lnSpc>
              <a:spcBef>
                <a:spcPct val="0"/>
              </a:spcBef>
              <a:spcAft>
                <a:spcPts val="600"/>
              </a:spcAft>
            </a:pPr>
            <a:r>
              <a:rPr lang="en-US" sz="2000" kern="1200" dirty="0">
                <a:solidFill>
                  <a:srgbClr val="FFFFFF"/>
                </a:solidFill>
                <a:latin typeface="+mj-lt"/>
                <a:ea typeface="+mj-ea"/>
                <a:cs typeface="+mj-cs"/>
                <a:hlinkClick r:id="rId2"/>
              </a:rPr>
              <a:t>(Fred Brooks – 1986)</a:t>
            </a:r>
            <a:endParaRPr lang="en-US" sz="2000" kern="1200" dirty="0">
              <a:solidFill>
                <a:srgbClr val="FFFFFF"/>
              </a:solidFill>
              <a:latin typeface="+mj-lt"/>
              <a:ea typeface="+mj-ea"/>
              <a:cs typeface="+mj-cs"/>
            </a:endParaRPr>
          </a:p>
        </p:txBody>
      </p:sp>
      <p:pic>
        <p:nvPicPr>
          <p:cNvPr id="4" name="Immagine 3">
            <a:extLst>
              <a:ext uri="{FF2B5EF4-FFF2-40B4-BE49-F238E27FC236}">
                <a16:creationId xmlns:a16="http://schemas.microsoft.com/office/drawing/2014/main" id="{D138D455-DA21-BCD6-A35E-3630B09B92AB}"/>
              </a:ext>
            </a:extLst>
          </p:cNvPr>
          <p:cNvPicPr>
            <a:picLocks noChangeAspect="1"/>
          </p:cNvPicPr>
          <p:nvPr/>
        </p:nvPicPr>
        <p:blipFill>
          <a:blip r:embed="rId3"/>
          <a:stretch>
            <a:fillRect/>
          </a:stretch>
        </p:blipFill>
        <p:spPr>
          <a:xfrm>
            <a:off x="4777316" y="1419052"/>
            <a:ext cx="6780700" cy="4017566"/>
          </a:xfrm>
          <a:prstGeom prst="rect">
            <a:avLst/>
          </a:prstGeom>
        </p:spPr>
      </p:pic>
    </p:spTree>
    <p:extLst>
      <p:ext uri="{BB962C8B-B14F-4D97-AF65-F5344CB8AC3E}">
        <p14:creationId xmlns:p14="http://schemas.microsoft.com/office/powerpoint/2010/main" val="687934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descr="Immagine che contiene grafico&#10;&#10;Descrizione generata automaticamente">
            <a:extLst>
              <a:ext uri="{FF2B5EF4-FFF2-40B4-BE49-F238E27FC236}">
                <a16:creationId xmlns:a16="http://schemas.microsoft.com/office/drawing/2014/main" id="{0EBA5983-58E9-17C9-3B6F-9432C86957CB}"/>
              </a:ext>
            </a:extLst>
          </p:cNvPr>
          <p:cNvPicPr>
            <a:picLocks noChangeAspect="1"/>
          </p:cNvPicPr>
          <p:nvPr/>
        </p:nvPicPr>
        <p:blipFill>
          <a:blip r:embed="rId2"/>
          <a:stretch>
            <a:fillRect/>
          </a:stretch>
        </p:blipFill>
        <p:spPr>
          <a:xfrm>
            <a:off x="959205" y="522338"/>
            <a:ext cx="10369645" cy="3551601"/>
          </a:xfrm>
          <a:prstGeom prst="rect">
            <a:avLst/>
          </a:prstGeom>
        </p:spPr>
      </p:pic>
      <p:sp>
        <p:nvSpPr>
          <p:cNvPr id="15" name="Rectangle 14">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ttangolo con angoli arrotondati 1">
            <a:extLst>
              <a:ext uri="{FF2B5EF4-FFF2-40B4-BE49-F238E27FC236}">
                <a16:creationId xmlns:a16="http://schemas.microsoft.com/office/drawing/2014/main" id="{C553BA28-5EC5-5C59-BE4C-AB86366687DA}"/>
              </a:ext>
            </a:extLst>
          </p:cNvPr>
          <p:cNvSpPr/>
          <p:nvPr/>
        </p:nvSpPr>
        <p:spPr>
          <a:xfrm>
            <a:off x="5162719" y="4883544"/>
            <a:ext cx="6586915" cy="155690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tx1"/>
                </a:solidFill>
                <a:hlinkClick r:id="rId3"/>
              </a:rPr>
              <a:t>2015 Standish Group - CHAOS Report</a:t>
            </a:r>
            <a:endParaRPr lang="en-US" dirty="0">
              <a:solidFill>
                <a:schemeClr val="tx1"/>
              </a:solidFill>
            </a:endParaRPr>
          </a:p>
          <a:p>
            <a:pPr indent="-228600">
              <a:lnSpc>
                <a:spcPct val="90000"/>
              </a:lnSpc>
              <a:spcAft>
                <a:spcPts val="600"/>
              </a:spcAft>
              <a:buFont typeface="Arial" panose="020B0604020202020204" pitchFamily="34" charset="0"/>
              <a:buChar char="•"/>
            </a:pPr>
            <a:endParaRPr lang="en-US" dirty="0">
              <a:solidFill>
                <a:schemeClr val="tx1"/>
              </a:solidFill>
            </a:endParaRPr>
          </a:p>
          <a:p>
            <a:pPr indent="-228600">
              <a:lnSpc>
                <a:spcPct val="90000"/>
              </a:lnSpc>
              <a:spcAft>
                <a:spcPts val="600"/>
              </a:spcAft>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446898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1F5E1C5-99C5-A84F-F315-695F1576A964}"/>
              </a:ext>
            </a:extLst>
          </p:cNvPr>
          <p:cNvSpPr>
            <a:spLocks noGrp="1"/>
          </p:cNvSpPr>
          <p:nvPr>
            <p:ph type="title"/>
          </p:nvPr>
        </p:nvSpPr>
        <p:spPr>
          <a:xfrm>
            <a:off x="1028700" y="1967266"/>
            <a:ext cx="2628900" cy="2547257"/>
          </a:xfrm>
          <a:noFill/>
        </p:spPr>
        <p:txBody>
          <a:bodyPr anchor="ctr">
            <a:normAutofit/>
          </a:bodyPr>
          <a:lstStyle/>
          <a:p>
            <a:pPr algn="ctr"/>
            <a:r>
              <a:rPr lang="it-IT" sz="2400" dirty="0">
                <a:solidFill>
                  <a:srgbClr val="FFFFFF"/>
                </a:solidFill>
              </a:rPr>
              <a:t>Dan </a:t>
            </a:r>
            <a:r>
              <a:rPr lang="it-IT" sz="2400" dirty="0" err="1">
                <a:solidFill>
                  <a:srgbClr val="FFFFFF"/>
                </a:solidFill>
              </a:rPr>
              <a:t>Snowden</a:t>
            </a:r>
            <a:r>
              <a:rPr lang="it-IT" sz="2400" dirty="0">
                <a:solidFill>
                  <a:srgbClr val="FFFFFF"/>
                </a:solidFill>
              </a:rPr>
              <a:t>  </a:t>
            </a:r>
            <a:r>
              <a:rPr lang="it-IT" sz="2400" dirty="0" err="1">
                <a:solidFill>
                  <a:srgbClr val="FFFFFF"/>
                </a:solidFill>
              </a:rPr>
              <a:t>Cynefin</a:t>
            </a:r>
            <a:r>
              <a:rPr lang="it-IT" sz="2400" dirty="0">
                <a:solidFill>
                  <a:srgbClr val="FFFFFF"/>
                </a:solidFill>
              </a:rPr>
              <a:t> - 2007</a:t>
            </a:r>
          </a:p>
        </p:txBody>
      </p:sp>
      <p:pic>
        <p:nvPicPr>
          <p:cNvPr id="3" name="Immagine 2">
            <a:extLst>
              <a:ext uri="{FF2B5EF4-FFF2-40B4-BE49-F238E27FC236}">
                <a16:creationId xmlns:a16="http://schemas.microsoft.com/office/drawing/2014/main" id="{610F0DBA-E68E-5481-A3EB-DA116A9A46B1}"/>
              </a:ext>
            </a:extLst>
          </p:cNvPr>
          <p:cNvPicPr>
            <a:picLocks noChangeAspect="1"/>
          </p:cNvPicPr>
          <p:nvPr/>
        </p:nvPicPr>
        <p:blipFill>
          <a:blip r:embed="rId2"/>
          <a:stretch>
            <a:fillRect/>
          </a:stretch>
        </p:blipFill>
        <p:spPr>
          <a:xfrm>
            <a:off x="4777316" y="715556"/>
            <a:ext cx="6780700" cy="5424559"/>
          </a:xfrm>
          <a:prstGeom prst="rect">
            <a:avLst/>
          </a:prstGeom>
        </p:spPr>
      </p:pic>
    </p:spTree>
    <p:extLst>
      <p:ext uri="{BB962C8B-B14F-4D97-AF65-F5344CB8AC3E}">
        <p14:creationId xmlns:p14="http://schemas.microsoft.com/office/powerpoint/2010/main" val="2501204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arrotondati 1">
            <a:extLst>
              <a:ext uri="{FF2B5EF4-FFF2-40B4-BE49-F238E27FC236}">
                <a16:creationId xmlns:a16="http://schemas.microsoft.com/office/drawing/2014/main" id="{ABE959B2-AE09-7536-3E73-047ED7AEA193}"/>
              </a:ext>
            </a:extLst>
          </p:cNvPr>
          <p:cNvSpPr/>
          <p:nvPr/>
        </p:nvSpPr>
        <p:spPr>
          <a:xfrm>
            <a:off x="1055735" y="1923473"/>
            <a:ext cx="2308567" cy="301105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a:t>Proxy</a:t>
            </a:r>
          </a:p>
          <a:p>
            <a:pPr algn="ctr"/>
            <a:endParaRPr lang="it-IT" dirty="0"/>
          </a:p>
          <a:p>
            <a:pPr algn="ctr"/>
            <a:endParaRPr lang="it-IT" dirty="0"/>
          </a:p>
          <a:p>
            <a:pPr algn="ctr"/>
            <a:endParaRPr lang="it-IT" dirty="0"/>
          </a:p>
          <a:p>
            <a:pPr algn="ctr"/>
            <a:endParaRPr lang="it-IT" dirty="0"/>
          </a:p>
          <a:p>
            <a:pPr algn="ctr"/>
            <a:endParaRPr lang="it-IT" dirty="0"/>
          </a:p>
          <a:p>
            <a:pPr algn="ctr"/>
            <a:endParaRPr lang="it-IT" dirty="0"/>
          </a:p>
          <a:p>
            <a:pPr algn="ctr"/>
            <a:endParaRPr lang="it-IT" dirty="0"/>
          </a:p>
        </p:txBody>
      </p:sp>
      <p:sp>
        <p:nvSpPr>
          <p:cNvPr id="3" name="Rettangolo con angoli arrotondati 2">
            <a:extLst>
              <a:ext uri="{FF2B5EF4-FFF2-40B4-BE49-F238E27FC236}">
                <a16:creationId xmlns:a16="http://schemas.microsoft.com/office/drawing/2014/main" id="{16CDCE52-86B0-670A-3609-476B8AEA9253}"/>
              </a:ext>
            </a:extLst>
          </p:cNvPr>
          <p:cNvSpPr/>
          <p:nvPr/>
        </p:nvSpPr>
        <p:spPr>
          <a:xfrm>
            <a:off x="1613140" y="3519577"/>
            <a:ext cx="1319841" cy="3278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Sales</a:t>
            </a:r>
          </a:p>
        </p:txBody>
      </p:sp>
      <p:sp>
        <p:nvSpPr>
          <p:cNvPr id="4" name="Rettangolo con angoli arrotondati 3">
            <a:extLst>
              <a:ext uri="{FF2B5EF4-FFF2-40B4-BE49-F238E27FC236}">
                <a16:creationId xmlns:a16="http://schemas.microsoft.com/office/drawing/2014/main" id="{9A29C7FA-4900-D274-D65C-CB6EE74FE2C1}"/>
              </a:ext>
            </a:extLst>
          </p:cNvPr>
          <p:cNvSpPr/>
          <p:nvPr/>
        </p:nvSpPr>
        <p:spPr>
          <a:xfrm>
            <a:off x="1613140" y="3916501"/>
            <a:ext cx="1319841" cy="3278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Warehouse</a:t>
            </a:r>
            <a:endParaRPr lang="it-IT" dirty="0"/>
          </a:p>
        </p:txBody>
      </p:sp>
      <p:sp>
        <p:nvSpPr>
          <p:cNvPr id="5" name="Rettangolo con angoli arrotondati 4">
            <a:extLst>
              <a:ext uri="{FF2B5EF4-FFF2-40B4-BE49-F238E27FC236}">
                <a16:creationId xmlns:a16="http://schemas.microsoft.com/office/drawing/2014/main" id="{7786B8A7-D942-05DE-7E56-84375F8D3FAA}"/>
              </a:ext>
            </a:extLst>
          </p:cNvPr>
          <p:cNvSpPr/>
          <p:nvPr/>
        </p:nvSpPr>
        <p:spPr>
          <a:xfrm>
            <a:off x="6323599" y="508523"/>
            <a:ext cx="2308567" cy="152731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err="1"/>
              <a:t>Warehouse</a:t>
            </a:r>
            <a:endParaRPr lang="it-IT" dirty="0"/>
          </a:p>
          <a:p>
            <a:pPr algn="ctr"/>
            <a:endParaRPr lang="it-IT" dirty="0"/>
          </a:p>
        </p:txBody>
      </p:sp>
      <p:sp>
        <p:nvSpPr>
          <p:cNvPr id="6" name="Rettangolo con angoli arrotondati 5">
            <a:extLst>
              <a:ext uri="{FF2B5EF4-FFF2-40B4-BE49-F238E27FC236}">
                <a16:creationId xmlns:a16="http://schemas.microsoft.com/office/drawing/2014/main" id="{1EFF25E9-C43E-9C4E-75F7-8F80CD6F545B}"/>
              </a:ext>
            </a:extLst>
          </p:cNvPr>
          <p:cNvSpPr/>
          <p:nvPr/>
        </p:nvSpPr>
        <p:spPr>
          <a:xfrm>
            <a:off x="6323599" y="3378026"/>
            <a:ext cx="2308567" cy="152731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a:t>Sales</a:t>
            </a:r>
          </a:p>
          <a:p>
            <a:pPr algn="ctr"/>
            <a:endParaRPr lang="it-IT" dirty="0"/>
          </a:p>
        </p:txBody>
      </p:sp>
      <p:cxnSp>
        <p:nvCxnSpPr>
          <p:cNvPr id="8" name="Connettore 2 7">
            <a:extLst>
              <a:ext uri="{FF2B5EF4-FFF2-40B4-BE49-F238E27FC236}">
                <a16:creationId xmlns:a16="http://schemas.microsoft.com/office/drawing/2014/main" id="{4246DCA0-6EF1-CA82-37F5-D6B456FD3BBE}"/>
              </a:ext>
            </a:extLst>
          </p:cNvPr>
          <p:cNvCxnSpPr>
            <a:cxnSpLocks/>
          </p:cNvCxnSpPr>
          <p:nvPr/>
        </p:nvCxnSpPr>
        <p:spPr>
          <a:xfrm flipV="1">
            <a:off x="3372928" y="1664898"/>
            <a:ext cx="2950671" cy="934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ttore 2 9">
            <a:extLst>
              <a:ext uri="{FF2B5EF4-FFF2-40B4-BE49-F238E27FC236}">
                <a16:creationId xmlns:a16="http://schemas.microsoft.com/office/drawing/2014/main" id="{F57A1B17-56CF-7CD8-B5F2-215E3EC87B66}"/>
              </a:ext>
            </a:extLst>
          </p:cNvPr>
          <p:cNvCxnSpPr>
            <a:stCxn id="2" idx="3"/>
            <a:endCxn id="6" idx="1"/>
          </p:cNvCxnSpPr>
          <p:nvPr/>
        </p:nvCxnSpPr>
        <p:spPr>
          <a:xfrm>
            <a:off x="3364302" y="3429000"/>
            <a:ext cx="2959297" cy="712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5AC6868E-0EB2-AC14-B975-ED42D0FD9AC5}"/>
              </a:ext>
            </a:extLst>
          </p:cNvPr>
          <p:cNvCxnSpPr>
            <a:cxnSpLocks/>
          </p:cNvCxnSpPr>
          <p:nvPr/>
        </p:nvCxnSpPr>
        <p:spPr>
          <a:xfrm flipH="1">
            <a:off x="3303917" y="1466489"/>
            <a:ext cx="3036934" cy="910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a:extLst>
              <a:ext uri="{FF2B5EF4-FFF2-40B4-BE49-F238E27FC236}">
                <a16:creationId xmlns:a16="http://schemas.microsoft.com/office/drawing/2014/main" id="{8FD439E1-F0F6-230F-B1E7-04B7A932B93C}"/>
              </a:ext>
            </a:extLst>
          </p:cNvPr>
          <p:cNvCxnSpPr/>
          <p:nvPr/>
        </p:nvCxnSpPr>
        <p:spPr>
          <a:xfrm flipH="1" flipV="1">
            <a:off x="3364302" y="3770179"/>
            <a:ext cx="2959297" cy="758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175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arrotondati 1">
            <a:extLst>
              <a:ext uri="{FF2B5EF4-FFF2-40B4-BE49-F238E27FC236}">
                <a16:creationId xmlns:a16="http://schemas.microsoft.com/office/drawing/2014/main" id="{ABE959B2-AE09-7536-3E73-047ED7AEA193}"/>
              </a:ext>
            </a:extLst>
          </p:cNvPr>
          <p:cNvSpPr/>
          <p:nvPr/>
        </p:nvSpPr>
        <p:spPr>
          <a:xfrm>
            <a:off x="2479093" y="1598240"/>
            <a:ext cx="7605187" cy="301105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a:t>Risk </a:t>
            </a:r>
            <a:r>
              <a:rPr lang="it-IT" dirty="0" err="1"/>
              <a:t>comes</a:t>
            </a:r>
            <a:r>
              <a:rPr lang="it-IT" dirty="0"/>
              <a:t> from </a:t>
            </a:r>
            <a:r>
              <a:rPr lang="it-IT" dirty="0" err="1"/>
              <a:t>not</a:t>
            </a:r>
            <a:r>
              <a:rPr lang="it-IT" dirty="0"/>
              <a:t> </a:t>
            </a:r>
            <a:r>
              <a:rPr lang="it-IT" dirty="0" err="1"/>
              <a:t>knowing</a:t>
            </a:r>
            <a:r>
              <a:rPr lang="it-IT" dirty="0"/>
              <a:t> </a:t>
            </a:r>
            <a:r>
              <a:rPr lang="it-IT" dirty="0" err="1"/>
              <a:t>what</a:t>
            </a:r>
            <a:r>
              <a:rPr lang="it-IT" dirty="0"/>
              <a:t> </a:t>
            </a:r>
            <a:r>
              <a:rPr lang="it-IT" dirty="0" err="1"/>
              <a:t>you</a:t>
            </a:r>
            <a:r>
              <a:rPr lang="it-IT" dirty="0"/>
              <a:t> are </a:t>
            </a:r>
            <a:r>
              <a:rPr lang="it-IT" dirty="0" err="1"/>
              <a:t>doing</a:t>
            </a:r>
            <a:r>
              <a:rPr lang="it-IT" dirty="0"/>
              <a:t>.</a:t>
            </a:r>
          </a:p>
          <a:p>
            <a:pPr algn="ctr"/>
            <a:r>
              <a:rPr lang="it-IT" dirty="0"/>
              <a:t>(</a:t>
            </a:r>
            <a:r>
              <a:rPr lang="it-IT"/>
              <a:t>Warren Buffet)</a:t>
            </a:r>
            <a:endParaRPr lang="it-IT" dirty="0"/>
          </a:p>
        </p:txBody>
      </p:sp>
    </p:spTree>
    <p:extLst>
      <p:ext uri="{BB962C8B-B14F-4D97-AF65-F5344CB8AC3E}">
        <p14:creationId xmlns:p14="http://schemas.microsoft.com/office/powerpoint/2010/main" val="3270199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arrotondati 1">
            <a:extLst>
              <a:ext uri="{FF2B5EF4-FFF2-40B4-BE49-F238E27FC236}">
                <a16:creationId xmlns:a16="http://schemas.microsoft.com/office/drawing/2014/main" id="{ABE959B2-AE09-7536-3E73-047ED7AEA193}"/>
              </a:ext>
            </a:extLst>
          </p:cNvPr>
          <p:cNvSpPr/>
          <p:nvPr/>
        </p:nvSpPr>
        <p:spPr>
          <a:xfrm>
            <a:off x="2479093" y="1598240"/>
            <a:ext cx="7605187" cy="301105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a:t>The </a:t>
            </a:r>
            <a:r>
              <a:rPr lang="it-IT" dirty="0" err="1"/>
              <a:t>only</a:t>
            </a:r>
            <a:r>
              <a:rPr lang="it-IT" dirty="0"/>
              <a:t> way to </a:t>
            </a:r>
            <a:r>
              <a:rPr lang="it-IT" dirty="0" err="1"/>
              <a:t>decrease</a:t>
            </a:r>
            <a:r>
              <a:rPr lang="it-IT" dirty="0"/>
              <a:t> </a:t>
            </a:r>
            <a:r>
              <a:rPr lang="it-IT" dirty="0" err="1"/>
              <a:t>ignorance</a:t>
            </a:r>
            <a:r>
              <a:rPr lang="it-IT" dirty="0"/>
              <a:t> </a:t>
            </a:r>
            <a:r>
              <a:rPr lang="it-IT" dirty="0" err="1"/>
              <a:t>is</a:t>
            </a:r>
            <a:r>
              <a:rPr lang="it-IT" dirty="0"/>
              <a:t> to </a:t>
            </a:r>
            <a:r>
              <a:rPr lang="it-IT" dirty="0" err="1"/>
              <a:t>increase</a:t>
            </a:r>
            <a:r>
              <a:rPr lang="it-IT" dirty="0"/>
              <a:t> </a:t>
            </a:r>
            <a:r>
              <a:rPr lang="it-IT" dirty="0" err="1"/>
              <a:t>understanding</a:t>
            </a:r>
            <a:endParaRPr lang="it-IT" dirty="0"/>
          </a:p>
        </p:txBody>
      </p:sp>
    </p:spTree>
    <p:extLst>
      <p:ext uri="{BB962C8B-B14F-4D97-AF65-F5344CB8AC3E}">
        <p14:creationId xmlns:p14="http://schemas.microsoft.com/office/powerpoint/2010/main" val="48398149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1528</TotalTime>
  <Words>261</Words>
  <Application>Microsoft Office PowerPoint</Application>
  <PresentationFormat>Widescreen</PresentationFormat>
  <Paragraphs>39</Paragraphs>
  <Slides>21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21</vt:i4>
      </vt:variant>
    </vt:vector>
  </HeadingPairs>
  <TitlesOfParts>
    <vt:vector size="25" baseType="lpstr">
      <vt:lpstr>Arial</vt:lpstr>
      <vt:lpstr>Calibri</vt:lpstr>
      <vt:lpstr>Calibri Light</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Dan Snowden  Cynefin - 2007</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Cos’è un Microservizio?</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Acerbis Alberto</dc:creator>
  <cp:lastModifiedBy>Acerbis Alberto</cp:lastModifiedBy>
  <cp:revision>14</cp:revision>
  <dcterms:created xsi:type="dcterms:W3CDTF">2023-04-03T17:08:12Z</dcterms:created>
  <dcterms:modified xsi:type="dcterms:W3CDTF">2023-04-24T15:32:19Z</dcterms:modified>
</cp:coreProperties>
</file>