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83" r:id="rId5"/>
    <p:sldId id="284" r:id="rId6"/>
    <p:sldId id="285" r:id="rId7"/>
    <p:sldId id="270" r:id="rId8"/>
    <p:sldId id="271" r:id="rId9"/>
    <p:sldId id="272" r:id="rId10"/>
    <p:sldId id="273" r:id="rId11"/>
    <p:sldId id="274" r:id="rId12"/>
    <p:sldId id="287" r:id="rId13"/>
    <p:sldId id="276" r:id="rId14"/>
    <p:sldId id="278" r:id="rId15"/>
    <p:sldId id="279" r:id="rId16"/>
    <p:sldId id="280" r:id="rId17"/>
    <p:sldId id="294" r:id="rId18"/>
    <p:sldId id="291" r:id="rId19"/>
    <p:sldId id="290" r:id="rId20"/>
    <p:sldId id="293" r:id="rId21"/>
    <p:sldId id="289" r:id="rId22"/>
    <p:sldId id="268" r:id="rId23"/>
    <p:sldId id="260"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4"/>
    <p:restoredTop sz="94684"/>
  </p:normalViewPr>
  <p:slideViewPr>
    <p:cSldViewPr snapToGrid="0" snapToObjects="1">
      <p:cViewPr varScale="1">
        <p:scale>
          <a:sx n="111" d="100"/>
          <a:sy n="111"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pic>
        <p:nvPicPr>
          <p:cNvPr id="7" name="Immagine 6" descr="Immagine che contiene testo">
            <a:extLst>
              <a:ext uri="{FF2B5EF4-FFF2-40B4-BE49-F238E27FC236}">
                <a16:creationId xmlns:a16="http://schemas.microsoft.com/office/drawing/2014/main" id="{8EA15267-CF58-D6E3-2729-57336C8AF2DA}"/>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5" name="Segnaposto piè di pagina 4">
            <a:extLst>
              <a:ext uri="{FF2B5EF4-FFF2-40B4-BE49-F238E27FC236}">
                <a16:creationId xmlns:a16="http://schemas.microsoft.com/office/drawing/2014/main" id="{E8A539AF-D29A-CB4B-A262-5335E4BF1665}"/>
              </a:ext>
            </a:extLst>
          </p:cNvPr>
          <p:cNvSpPr>
            <a:spLocks noGrp="1"/>
          </p:cNvSpPr>
          <p:nvPr>
            <p:ph type="ftr" sz="quarter" idx="11"/>
          </p:nvPr>
        </p:nvSpPr>
        <p:spPr>
          <a:xfrm>
            <a:off x="1028700" y="6356350"/>
            <a:ext cx="7124700"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3BAB0333-ECE9-134A-8863-FF8C8626427B}"/>
              </a:ext>
            </a:extLst>
          </p:cNvPr>
          <p:cNvSpPr>
            <a:spLocks noGrp="1"/>
          </p:cNvSpPr>
          <p:nvPr>
            <p:ph type="sldNum" sz="quarter" idx="12"/>
          </p:nvPr>
        </p:nvSpPr>
        <p:spPr/>
        <p:txBody>
          <a:bodyPr/>
          <a:lstStyle/>
          <a:p>
            <a:fld id="{727297A4-9A49-8F45-8BB8-FCFEA36B5158}" type="slidenum">
              <a:rPr lang="it-IT" smtClean="0"/>
              <a:t>‹N›</a:t>
            </a:fld>
            <a:endParaRPr lang="it-IT" dirty="0"/>
          </a:p>
        </p:txBody>
      </p:sp>
      <p:sp>
        <p:nvSpPr>
          <p:cNvPr id="12" name="CasellaDiTesto 11">
            <a:extLst>
              <a:ext uri="{FF2B5EF4-FFF2-40B4-BE49-F238E27FC236}">
                <a16:creationId xmlns:a16="http://schemas.microsoft.com/office/drawing/2014/main" id="{58E7DEE1-CD19-31BB-6F8D-B516C527C5F6}"/>
              </a:ext>
            </a:extLst>
          </p:cNvPr>
          <p:cNvSpPr txBox="1"/>
          <p:nvPr userDrawn="1"/>
        </p:nvSpPr>
        <p:spPr>
          <a:xfrm>
            <a:off x="0" y="5302845"/>
            <a:ext cx="12192000" cy="923330"/>
          </a:xfrm>
          <a:prstGeom prst="rect">
            <a:avLst/>
          </a:prstGeom>
          <a:noFill/>
        </p:spPr>
        <p:txBody>
          <a:bodyPr wrap="square">
            <a:spAutoFit/>
          </a:bodyPr>
          <a:lstStyle/>
          <a:p>
            <a:pPr algn="ctr"/>
            <a:r>
              <a:rPr lang="it-IT" sz="5400" b="1" dirty="0">
                <a:solidFill>
                  <a:srgbClr val="C00000"/>
                </a:solidFill>
                <a:latin typeface="Bebas Neue" panose="020B0606020202050201" pitchFamily="34" charset="0"/>
              </a:rPr>
              <a:t>XMAS DEV 2022 </a:t>
            </a:r>
            <a:endParaRPr lang="en-GB" sz="5400" b="1" dirty="0">
              <a:solidFill>
                <a:srgbClr val="C00000"/>
              </a:solidFill>
              <a:latin typeface="Bebas Neue" panose="020B0606020202050201" pitchFamily="34" charset="0"/>
            </a:endParaRPr>
          </a:p>
        </p:txBody>
      </p:sp>
    </p:spTree>
    <p:extLst>
      <p:ext uri="{BB962C8B-B14F-4D97-AF65-F5344CB8AC3E}">
        <p14:creationId xmlns:p14="http://schemas.microsoft.com/office/powerpoint/2010/main" val="132794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A9304B-B9CC-4D41-87AB-BB7E52F9E071}"/>
              </a:ext>
            </a:extLst>
          </p:cNvPr>
          <p:cNvSpPr>
            <a:spLocks noGrp="1"/>
          </p:cNvSpPr>
          <p:nvPr>
            <p:ph type="title"/>
          </p:nvPr>
        </p:nvSpPr>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03DEF98E-B99B-F147-BE7D-EC97EE9FBC2A}"/>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5" name="Segnaposto numero diapositiva 4">
            <a:extLst>
              <a:ext uri="{FF2B5EF4-FFF2-40B4-BE49-F238E27FC236}">
                <a16:creationId xmlns:a16="http://schemas.microsoft.com/office/drawing/2014/main" id="{17D15F86-5A03-9343-AF22-C54032061A6E}"/>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76361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793560-2FBF-ED4A-AE1B-7F2B5FFD036A}"/>
              </a:ext>
            </a:extLst>
          </p:cNvPr>
          <p:cNvSpPr>
            <a:spLocks noGrp="1"/>
          </p:cNvSpPr>
          <p:nvPr>
            <p:ph type="ftr" sz="quarter" idx="11"/>
          </p:nvPr>
        </p:nvSpPr>
        <p:spPr>
          <a:xfrm>
            <a:off x="2272144" y="6356350"/>
            <a:ext cx="5881255" cy="365125"/>
          </a:xfrm>
        </p:spPr>
        <p:txBody>
          <a:bodyPr/>
          <a:lstStyle/>
          <a:p>
            <a:r>
              <a:rPr lang="en-US" dirty="0" err="1"/>
              <a:t>www.xmasdev.net</a:t>
            </a:r>
            <a:endParaRPr lang="en-US" dirty="0"/>
          </a:p>
        </p:txBody>
      </p:sp>
      <p:sp>
        <p:nvSpPr>
          <p:cNvPr id="4" name="Segnaposto numero diapositiva 3">
            <a:extLst>
              <a:ext uri="{FF2B5EF4-FFF2-40B4-BE49-F238E27FC236}">
                <a16:creationId xmlns:a16="http://schemas.microsoft.com/office/drawing/2014/main" id="{D2CE4FC5-A13F-354F-8C77-A5D71FEB6DDD}"/>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49211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9302E-C0BE-FF44-B795-6726BB522458}"/>
              </a:ext>
            </a:extLst>
          </p:cNvPr>
          <p:cNvSpPr>
            <a:spLocks noGrp="1"/>
          </p:cNvSpPr>
          <p:nvPr>
            <p:ph type="title"/>
          </p:nvPr>
        </p:nvSpPr>
        <p:spPr>
          <a:xfrm>
            <a:off x="2189018" y="457200"/>
            <a:ext cx="4328323"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553925E-00C3-CF43-8F43-31F0EF6FB4B8}"/>
              </a:ext>
            </a:extLst>
          </p:cNvPr>
          <p:cNvSpPr>
            <a:spLocks noGrp="1"/>
          </p:cNvSpPr>
          <p:nvPr>
            <p:ph idx="1"/>
          </p:nvPr>
        </p:nvSpPr>
        <p:spPr>
          <a:xfrm>
            <a:off x="7121755" y="987425"/>
            <a:ext cx="4233632" cy="4873625"/>
          </a:xfrm>
        </p:spPr>
        <p:txBody>
          <a:bodyPr>
            <a:normAutofit/>
          </a:bodyPr>
          <a:lstStyle>
            <a:lvl1pPr>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dirty="0"/>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C3372670-9514-014F-B63E-E00F580595C9}"/>
              </a:ext>
            </a:extLst>
          </p:cNvPr>
          <p:cNvSpPr>
            <a:spLocks noGrp="1"/>
          </p:cNvSpPr>
          <p:nvPr>
            <p:ph type="body" sz="half" idx="2"/>
          </p:nvPr>
        </p:nvSpPr>
        <p:spPr>
          <a:xfrm>
            <a:off x="2189018" y="2057400"/>
            <a:ext cx="432832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640A6857-D8E5-C642-A325-5D9D4C75CB79}"/>
              </a:ext>
            </a:extLst>
          </p:cNvPr>
          <p:cNvSpPr>
            <a:spLocks noGrp="1"/>
          </p:cNvSpPr>
          <p:nvPr>
            <p:ph type="ftr" sz="quarter" idx="11"/>
          </p:nvPr>
        </p:nvSpPr>
        <p:spPr>
          <a:xfrm>
            <a:off x="2189018" y="6356350"/>
            <a:ext cx="5964382"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F0727B93-993F-404C-95D4-57879E51AA50}"/>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24528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77F630-7678-1147-B591-63D5C83DCB68}"/>
              </a:ext>
            </a:extLst>
          </p:cNvPr>
          <p:cNvSpPr>
            <a:spLocks noGrp="1"/>
          </p:cNvSpPr>
          <p:nvPr>
            <p:ph type="title"/>
          </p:nvPr>
        </p:nvSpPr>
        <p:spPr>
          <a:xfrm>
            <a:off x="2119745" y="457200"/>
            <a:ext cx="4747220"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2C62C1C-A289-5742-95B8-2B208F83DCF9}"/>
              </a:ext>
            </a:extLst>
          </p:cNvPr>
          <p:cNvSpPr>
            <a:spLocks noGrp="1"/>
          </p:cNvSpPr>
          <p:nvPr>
            <p:ph type="pic" idx="1"/>
          </p:nvPr>
        </p:nvSpPr>
        <p:spPr>
          <a:xfrm>
            <a:off x="7343453" y="987425"/>
            <a:ext cx="401193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3AECB42-35FC-7849-B2C8-29447AB6E448}"/>
              </a:ext>
            </a:extLst>
          </p:cNvPr>
          <p:cNvSpPr>
            <a:spLocks noGrp="1"/>
          </p:cNvSpPr>
          <p:nvPr>
            <p:ph type="body" sz="half" idx="2"/>
          </p:nvPr>
        </p:nvSpPr>
        <p:spPr>
          <a:xfrm>
            <a:off x="2119745" y="2057400"/>
            <a:ext cx="47472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9332AD69-85ED-BA49-B365-F92A8AD1E21D}"/>
              </a:ext>
            </a:extLst>
          </p:cNvPr>
          <p:cNvSpPr>
            <a:spLocks noGrp="1"/>
          </p:cNvSpPr>
          <p:nvPr>
            <p:ph type="ftr" sz="quarter" idx="11"/>
          </p:nvPr>
        </p:nvSpPr>
        <p:spPr>
          <a:xfrm>
            <a:off x="2119745" y="6356350"/>
            <a:ext cx="5937503"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99BA05DE-7C04-5D44-BBF9-8DDC28E4B848}"/>
              </a:ext>
            </a:extLst>
          </p:cNvPr>
          <p:cNvSpPr>
            <a:spLocks noGrp="1"/>
          </p:cNvSpPr>
          <p:nvPr>
            <p:ph type="sldNum" sz="quarter" idx="12"/>
          </p:nvPr>
        </p:nvSpPr>
        <p:spPr>
          <a:xfrm>
            <a:off x="9311285" y="6356350"/>
            <a:ext cx="2042513" cy="365125"/>
          </a:xfrm>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414965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8AFC9E-C3D0-EC4C-819F-B9897FB24BE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0ED1E33-82AB-1C47-AD66-3C17A97059E4}"/>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626AE962-3CC7-514B-A7E0-A4896053F543}"/>
              </a:ext>
            </a:extLst>
          </p:cNvPr>
          <p:cNvSpPr>
            <a:spLocks noGrp="1"/>
          </p:cNvSpPr>
          <p:nvPr>
            <p:ph type="ftr" sz="quarter" idx="11"/>
          </p:nvPr>
        </p:nvSpPr>
        <p:spPr>
          <a:xfrm>
            <a:off x="2244436" y="6356350"/>
            <a:ext cx="6576835"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1ECD7985-233F-664F-81E9-92691A1282C7}"/>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127946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36D5C0A-DDA3-0247-ABBD-EA281F51E71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DB55914-D685-B249-895F-F2B1F40D3178}"/>
              </a:ext>
            </a:extLst>
          </p:cNvPr>
          <p:cNvSpPr>
            <a:spLocks noGrp="1"/>
          </p:cNvSpPr>
          <p:nvPr>
            <p:ph type="body" orient="vert" idx="1"/>
          </p:nvPr>
        </p:nvSpPr>
        <p:spPr>
          <a:xfrm>
            <a:off x="2313708" y="365125"/>
            <a:ext cx="6258791" cy="5811838"/>
          </a:xfrm>
        </p:spPr>
        <p:txBody>
          <a:bodyPr vert="eaVert"/>
          <a:lstStyle/>
          <a:p>
            <a:r>
              <a:rPr lang="it-IT"/>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297C6043-8888-FE45-8438-E4381ECD72C5}"/>
              </a:ext>
            </a:extLst>
          </p:cNvPr>
          <p:cNvSpPr>
            <a:spLocks noGrp="1"/>
          </p:cNvSpPr>
          <p:nvPr>
            <p:ph type="ftr" sz="quarter" idx="11"/>
          </p:nvPr>
        </p:nvSpPr>
        <p:spPr>
          <a:xfrm>
            <a:off x="2313708" y="6356350"/>
            <a:ext cx="6258792"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22101684-9446-AD4E-9B19-B1B163A7E581}"/>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83872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pic>
        <p:nvPicPr>
          <p:cNvPr id="1034" name="Picture 10" descr="Unikey">
            <a:extLst>
              <a:ext uri="{FF2B5EF4-FFF2-40B4-BE49-F238E27FC236}">
                <a16:creationId xmlns:a16="http://schemas.microsoft.com/office/drawing/2014/main" id="{7B151699-46F2-42E6-A8AB-5B22744418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9572" y="3376948"/>
            <a:ext cx="1586363" cy="15863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a:extLst>
              <a:ext uri="{FF2B5EF4-FFF2-40B4-BE49-F238E27FC236}">
                <a16:creationId xmlns:a16="http://schemas.microsoft.com/office/drawing/2014/main" id="{0D1C8260-E5A3-4D40-9C43-E053A41C24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50620" y="825182"/>
            <a:ext cx="4401929" cy="2200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nade">
            <a:extLst>
              <a:ext uri="{FF2B5EF4-FFF2-40B4-BE49-F238E27FC236}">
                <a16:creationId xmlns:a16="http://schemas.microsoft.com/office/drawing/2014/main" id="{B3D3FBFD-6459-49A5-9458-2480BBF8C3D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21705" y="824948"/>
            <a:ext cx="4401929" cy="2200965"/>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piè di pagina 4">
            <a:extLst>
              <a:ext uri="{FF2B5EF4-FFF2-40B4-BE49-F238E27FC236}">
                <a16:creationId xmlns:a16="http://schemas.microsoft.com/office/drawing/2014/main" id="{E8A539AF-D29A-CB4B-A262-5335E4BF1665}"/>
              </a:ext>
            </a:extLst>
          </p:cNvPr>
          <p:cNvSpPr>
            <a:spLocks noGrp="1"/>
          </p:cNvSpPr>
          <p:nvPr>
            <p:ph type="ftr" sz="quarter" idx="11"/>
          </p:nvPr>
        </p:nvSpPr>
        <p:spPr>
          <a:xfrm>
            <a:off x="1028700" y="6356350"/>
            <a:ext cx="7124700"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3BAB0333-ECE9-134A-8863-FF8C8626427B}"/>
              </a:ext>
            </a:extLst>
          </p:cNvPr>
          <p:cNvSpPr>
            <a:spLocks noGrp="1"/>
          </p:cNvSpPr>
          <p:nvPr>
            <p:ph type="sldNum" sz="quarter" idx="12"/>
          </p:nvPr>
        </p:nvSpPr>
        <p:spPr/>
        <p:txBody>
          <a:bodyPr/>
          <a:lstStyle/>
          <a:p>
            <a:fld id="{727297A4-9A49-8F45-8BB8-FCFEA36B5158}" type="slidenum">
              <a:rPr lang="it-IT" smtClean="0"/>
              <a:t>‹N›</a:t>
            </a:fld>
            <a:endParaRPr lang="it-IT"/>
          </a:p>
        </p:txBody>
      </p:sp>
      <p:sp>
        <p:nvSpPr>
          <p:cNvPr id="10" name="CasellaDiTesto 9">
            <a:extLst>
              <a:ext uri="{FF2B5EF4-FFF2-40B4-BE49-F238E27FC236}">
                <a16:creationId xmlns:a16="http://schemas.microsoft.com/office/drawing/2014/main" id="{DB7B9443-D6D8-4569-BFF9-86DCE6B54072}"/>
              </a:ext>
            </a:extLst>
          </p:cNvPr>
          <p:cNvSpPr txBox="1"/>
          <p:nvPr userDrawn="1"/>
        </p:nvSpPr>
        <p:spPr>
          <a:xfrm>
            <a:off x="-1480" y="406515"/>
            <a:ext cx="12192000"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Platinum</a:t>
            </a:r>
            <a:r>
              <a:rPr lang="it-IT" sz="2400" b="1" i="0" dirty="0">
                <a:solidFill>
                  <a:srgbClr val="E02B20"/>
                </a:solidFill>
                <a:effectLst/>
                <a:latin typeface="Open Sans" panose="020B0606030504020204" pitchFamily="34" charset="0"/>
              </a:rPr>
              <a:t> Sponsor</a:t>
            </a:r>
            <a:endParaRPr lang="it-IT" sz="2400" dirty="0"/>
          </a:p>
        </p:txBody>
      </p:sp>
      <p:sp>
        <p:nvSpPr>
          <p:cNvPr id="13" name="CasellaDiTesto 12">
            <a:extLst>
              <a:ext uri="{FF2B5EF4-FFF2-40B4-BE49-F238E27FC236}">
                <a16:creationId xmlns:a16="http://schemas.microsoft.com/office/drawing/2014/main" id="{5391975D-3A9F-4269-A8E4-FE8243E91A61}"/>
              </a:ext>
            </a:extLst>
          </p:cNvPr>
          <p:cNvSpPr txBox="1"/>
          <p:nvPr userDrawn="1"/>
        </p:nvSpPr>
        <p:spPr>
          <a:xfrm>
            <a:off x="1018297" y="3082346"/>
            <a:ext cx="5927719"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Gold</a:t>
            </a:r>
            <a:r>
              <a:rPr lang="it-IT" sz="2400" b="1" i="0" dirty="0">
                <a:solidFill>
                  <a:srgbClr val="E02B20"/>
                </a:solidFill>
                <a:effectLst/>
                <a:latin typeface="Open Sans" panose="020B0606030504020204" pitchFamily="34" charset="0"/>
              </a:rPr>
              <a:t> Sponsor</a:t>
            </a:r>
            <a:endParaRPr lang="it-IT" sz="2400" dirty="0"/>
          </a:p>
        </p:txBody>
      </p:sp>
      <p:sp>
        <p:nvSpPr>
          <p:cNvPr id="16" name="CasellaDiTesto 15">
            <a:extLst>
              <a:ext uri="{FF2B5EF4-FFF2-40B4-BE49-F238E27FC236}">
                <a16:creationId xmlns:a16="http://schemas.microsoft.com/office/drawing/2014/main" id="{EE1D9CB3-A60F-487A-B15C-67FC667BE159}"/>
              </a:ext>
            </a:extLst>
          </p:cNvPr>
          <p:cNvSpPr txBox="1"/>
          <p:nvPr userDrawn="1"/>
        </p:nvSpPr>
        <p:spPr>
          <a:xfrm>
            <a:off x="8151507" y="3077388"/>
            <a:ext cx="3930402" cy="461665"/>
          </a:xfrm>
          <a:prstGeom prst="rect">
            <a:avLst/>
          </a:prstGeom>
          <a:noFill/>
        </p:spPr>
        <p:txBody>
          <a:bodyPr wrap="square">
            <a:spAutoFit/>
          </a:bodyPr>
          <a:lstStyle/>
          <a:p>
            <a:pPr algn="ctr"/>
            <a:r>
              <a:rPr lang="it-IT" sz="2400" b="1" i="0" dirty="0">
                <a:solidFill>
                  <a:srgbClr val="808080"/>
                </a:solidFill>
                <a:effectLst/>
                <a:latin typeface="Open Sans" panose="020B0606030504020204" pitchFamily="34" charset="0"/>
              </a:rPr>
              <a:t>Technical</a:t>
            </a:r>
            <a:r>
              <a:rPr lang="it-IT" sz="2400" b="1" i="0" dirty="0">
                <a:solidFill>
                  <a:srgbClr val="E02B20"/>
                </a:solidFill>
                <a:effectLst/>
                <a:latin typeface="Open Sans" panose="020B0606030504020204" pitchFamily="34" charset="0"/>
              </a:rPr>
              <a:t> Sponsor</a:t>
            </a:r>
            <a:endParaRPr lang="it-IT" sz="2400" dirty="0"/>
          </a:p>
        </p:txBody>
      </p:sp>
      <p:pic>
        <p:nvPicPr>
          <p:cNvPr id="1036" name="Picture 12" descr="DotNetCode">
            <a:extLst>
              <a:ext uri="{FF2B5EF4-FFF2-40B4-BE49-F238E27FC236}">
                <a16:creationId xmlns:a16="http://schemas.microsoft.com/office/drawing/2014/main" id="{EDDFB929-D7C1-414F-8E90-E3331180EE0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511298" y="4988931"/>
            <a:ext cx="932998" cy="93299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C53CC83D-4434-6B43-01C0-F262265A28EA}"/>
              </a:ext>
            </a:extLst>
          </p:cNvPr>
          <p:cNvPicPr>
            <a:picLocks noChangeAspect="1"/>
          </p:cNvPicPr>
          <p:nvPr userDrawn="1"/>
        </p:nvPicPr>
        <p:blipFill>
          <a:blip r:embed="rId6"/>
          <a:stretch>
            <a:fillRect/>
          </a:stretch>
        </p:blipFill>
        <p:spPr>
          <a:xfrm>
            <a:off x="4196875" y="4855595"/>
            <a:ext cx="2689471" cy="1344736"/>
          </a:xfrm>
          <a:prstGeom prst="rect">
            <a:avLst/>
          </a:prstGeom>
        </p:spPr>
      </p:pic>
      <p:pic>
        <p:nvPicPr>
          <p:cNvPr id="7" name="Immagine 6">
            <a:extLst>
              <a:ext uri="{FF2B5EF4-FFF2-40B4-BE49-F238E27FC236}">
                <a16:creationId xmlns:a16="http://schemas.microsoft.com/office/drawing/2014/main" id="{E802044E-478E-2E1D-ACF2-C3D294EE5BB1}"/>
              </a:ext>
            </a:extLst>
          </p:cNvPr>
          <p:cNvPicPr>
            <a:picLocks noChangeAspect="1"/>
          </p:cNvPicPr>
          <p:nvPr userDrawn="1"/>
        </p:nvPicPr>
        <p:blipFill>
          <a:blip r:embed="rId7"/>
          <a:stretch>
            <a:fillRect/>
          </a:stretch>
        </p:blipFill>
        <p:spPr>
          <a:xfrm>
            <a:off x="949207" y="3563330"/>
            <a:ext cx="2689471" cy="1344736"/>
          </a:xfrm>
          <a:prstGeom prst="rect">
            <a:avLst/>
          </a:prstGeom>
        </p:spPr>
      </p:pic>
      <p:pic>
        <p:nvPicPr>
          <p:cNvPr id="9" name="Immagine 8">
            <a:extLst>
              <a:ext uri="{FF2B5EF4-FFF2-40B4-BE49-F238E27FC236}">
                <a16:creationId xmlns:a16="http://schemas.microsoft.com/office/drawing/2014/main" id="{D75DC4AC-03AC-F48C-96C4-AEBCD7E97D18}"/>
              </a:ext>
            </a:extLst>
          </p:cNvPr>
          <p:cNvPicPr>
            <a:picLocks noChangeAspect="1"/>
          </p:cNvPicPr>
          <p:nvPr userDrawn="1"/>
        </p:nvPicPr>
        <p:blipFill>
          <a:blip r:embed="rId8"/>
          <a:stretch>
            <a:fillRect/>
          </a:stretch>
        </p:blipFill>
        <p:spPr>
          <a:xfrm>
            <a:off x="4132234" y="3645308"/>
            <a:ext cx="2689471" cy="1344736"/>
          </a:xfrm>
          <a:prstGeom prst="rect">
            <a:avLst/>
          </a:prstGeom>
        </p:spPr>
      </p:pic>
      <p:pic>
        <p:nvPicPr>
          <p:cNvPr id="12" name="Immagine 11">
            <a:extLst>
              <a:ext uri="{FF2B5EF4-FFF2-40B4-BE49-F238E27FC236}">
                <a16:creationId xmlns:a16="http://schemas.microsoft.com/office/drawing/2014/main" id="{01F084A0-0CBE-CE95-2E2F-3D3AA814BED6}"/>
              </a:ext>
            </a:extLst>
          </p:cNvPr>
          <p:cNvPicPr>
            <a:picLocks noChangeAspect="1"/>
          </p:cNvPicPr>
          <p:nvPr userDrawn="1"/>
        </p:nvPicPr>
        <p:blipFill>
          <a:blip r:embed="rId9"/>
          <a:stretch>
            <a:fillRect/>
          </a:stretch>
        </p:blipFill>
        <p:spPr>
          <a:xfrm>
            <a:off x="1018297" y="4800717"/>
            <a:ext cx="2689471" cy="1344736"/>
          </a:xfrm>
          <a:prstGeom prst="rect">
            <a:avLst/>
          </a:prstGeom>
        </p:spPr>
      </p:pic>
      <p:pic>
        <p:nvPicPr>
          <p:cNvPr id="15" name="Immagine 14">
            <a:extLst>
              <a:ext uri="{FF2B5EF4-FFF2-40B4-BE49-F238E27FC236}">
                <a16:creationId xmlns:a16="http://schemas.microsoft.com/office/drawing/2014/main" id="{F8221B00-060C-66C4-8804-7D9A3B944921}"/>
              </a:ext>
            </a:extLst>
          </p:cNvPr>
          <p:cNvPicPr>
            <a:picLocks noChangeAspect="1"/>
          </p:cNvPicPr>
          <p:nvPr userDrawn="1"/>
        </p:nvPicPr>
        <p:blipFill>
          <a:blip r:embed="rId10"/>
          <a:stretch>
            <a:fillRect/>
          </a:stretch>
        </p:blipFill>
        <p:spPr>
          <a:xfrm>
            <a:off x="8718953" y="4691010"/>
            <a:ext cx="1450619" cy="1450619"/>
          </a:xfrm>
          <a:prstGeom prst="rect">
            <a:avLst/>
          </a:prstGeom>
        </p:spPr>
      </p:pic>
      <p:pic>
        <p:nvPicPr>
          <p:cNvPr id="1032" name="Picture 8" descr="JetBrains">
            <a:extLst>
              <a:ext uri="{FF2B5EF4-FFF2-40B4-BE49-F238E27FC236}">
                <a16:creationId xmlns:a16="http://schemas.microsoft.com/office/drawing/2014/main" id="{BEB1668B-28C7-4089-8EA4-58DFAF163CF8}"/>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623445" y="3429000"/>
            <a:ext cx="1586363" cy="15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36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hasCustomPrompt="1"/>
          </p:nvPr>
        </p:nvSpPr>
        <p:spPr>
          <a:xfrm>
            <a:off x="0" y="4999470"/>
            <a:ext cx="12192000" cy="803275"/>
          </a:xfrm>
        </p:spPr>
        <p:txBody>
          <a:bodyPr/>
          <a:lstStyle>
            <a:lvl1pPr>
              <a:defRPr/>
            </a:lvl1pPr>
          </a:lstStyle>
          <a:p>
            <a:r>
              <a:rPr lang="it-IT" dirty="0"/>
              <a:t>Session Title</a:t>
            </a:r>
          </a:p>
        </p:txBody>
      </p:sp>
      <p:sp>
        <p:nvSpPr>
          <p:cNvPr id="21" name="Segnaposto contenuto 2">
            <a:extLst>
              <a:ext uri="{FF2B5EF4-FFF2-40B4-BE49-F238E27FC236}">
                <a16:creationId xmlns:a16="http://schemas.microsoft.com/office/drawing/2014/main" id="{A2418920-6165-400E-9618-02294986FB5C}"/>
              </a:ext>
            </a:extLst>
          </p:cNvPr>
          <p:cNvSpPr>
            <a:spLocks noGrp="1"/>
          </p:cNvSpPr>
          <p:nvPr>
            <p:ph idx="1" hasCustomPrompt="1"/>
          </p:nvPr>
        </p:nvSpPr>
        <p:spPr>
          <a:xfrm>
            <a:off x="0" y="5980545"/>
            <a:ext cx="12192000" cy="803275"/>
          </a:xfrm>
        </p:spPr>
        <p:txBody>
          <a:bodyPr/>
          <a:lstStyle>
            <a:lvl1pPr marL="0" indent="0">
              <a:buNone/>
              <a:defRPr/>
            </a:lvl1pPr>
            <a:lvl2pPr>
              <a:defRPr sz="2000">
                <a:solidFill>
                  <a:srgbClr val="C00000"/>
                </a:solidFill>
                <a:latin typeface="Raleway" panose="020B0503030101060003" pitchFamily="34" charset="77"/>
              </a:defRPr>
            </a:lvl2pPr>
            <a:lvl3pPr>
              <a:defRPr sz="1800">
                <a:solidFill>
                  <a:srgbClr val="C00000"/>
                </a:solidFill>
                <a:latin typeface="Raleway" panose="020B0503030101060003" pitchFamily="34" charset="77"/>
              </a:defRPr>
            </a:lvl3pPr>
            <a:lvl4pPr>
              <a:defRPr sz="1600">
                <a:solidFill>
                  <a:srgbClr val="C00000"/>
                </a:solidFill>
                <a:latin typeface="Raleway" panose="020B0503030101060003" pitchFamily="34" charset="77"/>
              </a:defRPr>
            </a:lvl4pPr>
            <a:lvl5pPr>
              <a:defRPr sz="1400">
                <a:solidFill>
                  <a:srgbClr val="C00000"/>
                </a:solidFill>
                <a:latin typeface="Raleway" panose="020B0503030101060003" pitchFamily="34" charset="77"/>
              </a:defRPr>
            </a:lvl5pPr>
          </a:lstStyle>
          <a:p>
            <a:r>
              <a:rPr lang="it-IT" dirty="0"/>
              <a:t>Session sub </a:t>
            </a:r>
            <a:r>
              <a:rPr lang="it-IT" dirty="0" err="1"/>
              <a:t>title</a:t>
            </a:r>
            <a:endParaRPr lang="it-IT" dirty="0"/>
          </a:p>
        </p:txBody>
      </p:sp>
    </p:spTree>
    <p:extLst>
      <p:ext uri="{BB962C8B-B14F-4D97-AF65-F5344CB8AC3E}">
        <p14:creationId xmlns:p14="http://schemas.microsoft.com/office/powerpoint/2010/main" val="324475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hasCustomPrompt="1"/>
          </p:nvPr>
        </p:nvSpPr>
        <p:spPr>
          <a:xfrm>
            <a:off x="0" y="4999470"/>
            <a:ext cx="12192000" cy="1858530"/>
          </a:xfrm>
        </p:spPr>
        <p:txBody>
          <a:bodyPr anchor="ctr">
            <a:normAutofit/>
          </a:bodyPr>
          <a:lstStyle>
            <a:lvl1pPr algn="ctr">
              <a:defRPr sz="7200" b="1"/>
            </a:lvl1pPr>
          </a:lstStyle>
          <a:p>
            <a:r>
              <a:rPr lang="it-IT" dirty="0"/>
              <a:t>DEMO</a:t>
            </a:r>
          </a:p>
        </p:txBody>
      </p:sp>
    </p:spTree>
    <p:extLst>
      <p:ext uri="{BB962C8B-B14F-4D97-AF65-F5344CB8AC3E}">
        <p14:creationId xmlns:p14="http://schemas.microsoft.com/office/powerpoint/2010/main" val="54795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Diapositiva titolo">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F6CFC133-75CD-4631-9D8C-DC664D16430D}"/>
              </a:ext>
            </a:extLst>
          </p:cNvPr>
          <p:cNvPicPr>
            <a:picLocks noChangeAspect="1"/>
          </p:cNvPicPr>
          <p:nvPr userDrawn="1"/>
        </p:nvPicPr>
        <p:blipFill>
          <a:blip r:embed="rId2"/>
          <a:stretch>
            <a:fillRect/>
          </a:stretch>
        </p:blipFill>
        <p:spPr>
          <a:xfrm>
            <a:off x="0" y="0"/>
            <a:ext cx="12192000" cy="6096000"/>
          </a:xfrm>
          <a:prstGeom prst="rect">
            <a:avLst/>
          </a:prstGeom>
        </p:spPr>
      </p:pic>
      <p:sp>
        <p:nvSpPr>
          <p:cNvPr id="20" name="Titolo 1">
            <a:extLst>
              <a:ext uri="{FF2B5EF4-FFF2-40B4-BE49-F238E27FC236}">
                <a16:creationId xmlns:a16="http://schemas.microsoft.com/office/drawing/2014/main" id="{51912CBA-87F2-456F-ADC1-903AC1E07AC8}"/>
              </a:ext>
            </a:extLst>
          </p:cNvPr>
          <p:cNvSpPr>
            <a:spLocks noGrp="1"/>
          </p:cNvSpPr>
          <p:nvPr>
            <p:ph type="title"/>
          </p:nvPr>
        </p:nvSpPr>
        <p:spPr>
          <a:xfrm>
            <a:off x="0" y="4999470"/>
            <a:ext cx="12192000" cy="1858530"/>
          </a:xfrm>
        </p:spPr>
        <p:txBody>
          <a:bodyPr anchor="ctr">
            <a:normAutofit/>
          </a:bodyPr>
          <a:lstStyle>
            <a:lvl1pPr algn="ctr">
              <a:defRPr sz="7200" b="1"/>
            </a:lvl1pPr>
          </a:lstStyle>
          <a:p>
            <a:endParaRPr lang="it-IT" dirty="0"/>
          </a:p>
        </p:txBody>
      </p:sp>
    </p:spTree>
    <p:extLst>
      <p:ext uri="{BB962C8B-B14F-4D97-AF65-F5344CB8AC3E}">
        <p14:creationId xmlns:p14="http://schemas.microsoft.com/office/powerpoint/2010/main" val="36256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3E6C1-AE1B-7547-ADBB-F33ABA0FBBEA}"/>
              </a:ext>
            </a:extLst>
          </p:cNvPr>
          <p:cNvSpPr>
            <a:spLocks noGrp="1"/>
          </p:cNvSpPr>
          <p:nvPr>
            <p:ph type="title"/>
          </p:nvPr>
        </p:nvSpPr>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A9A3638A-A027-834F-8315-532816415F50}"/>
              </a:ext>
            </a:extLst>
          </p:cNvPr>
          <p:cNvSpPr>
            <a:spLocks noGrp="1"/>
          </p:cNvSpPr>
          <p:nvPr>
            <p:ph idx="1"/>
          </p:nvPr>
        </p:nvSpPr>
        <p:spPr/>
        <p:txBody>
          <a:bodyPr/>
          <a:lstStyle>
            <a:lvl2pPr>
              <a:defRPr sz="2000">
                <a:solidFill>
                  <a:srgbClr val="C00000"/>
                </a:solidFill>
                <a:latin typeface="Raleway" panose="020B0503030101060003" pitchFamily="34" charset="77"/>
              </a:defRPr>
            </a:lvl2pPr>
            <a:lvl3pPr>
              <a:defRPr sz="1800">
                <a:solidFill>
                  <a:srgbClr val="C00000"/>
                </a:solidFill>
                <a:latin typeface="Raleway" panose="020B0503030101060003" pitchFamily="34" charset="77"/>
              </a:defRPr>
            </a:lvl3pPr>
            <a:lvl4pPr>
              <a:defRPr sz="1600">
                <a:solidFill>
                  <a:srgbClr val="C00000"/>
                </a:solidFill>
                <a:latin typeface="Raleway" panose="020B0503030101060003" pitchFamily="34" charset="77"/>
              </a:defRPr>
            </a:lvl4pPr>
            <a:lvl5pPr>
              <a:defRPr sz="1400">
                <a:solidFill>
                  <a:srgbClr val="C00000"/>
                </a:solidFill>
                <a:latin typeface="Raleway" panose="020B0503030101060003" pitchFamily="34" charset="77"/>
              </a:defRPr>
            </a:lvl5pPr>
          </a:lstStyle>
          <a:p>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3B6278D3-6E45-6142-9109-39E186DBB0AD}"/>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688DC965-7067-A44F-AACE-FF9FB06531FB}"/>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94231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40584C-6DEB-B046-9B45-DC7B3B73A024}"/>
              </a:ext>
            </a:extLst>
          </p:cNvPr>
          <p:cNvSpPr>
            <a:spLocks noGrp="1"/>
          </p:cNvSpPr>
          <p:nvPr>
            <p:ph type="title"/>
          </p:nvPr>
        </p:nvSpPr>
        <p:spPr>
          <a:xfrm>
            <a:off x="2244436" y="1709739"/>
            <a:ext cx="9103013" cy="2297485"/>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28501F3E-0DD9-494C-A04E-F72AA6FCFCC1}"/>
              </a:ext>
            </a:extLst>
          </p:cNvPr>
          <p:cNvSpPr>
            <a:spLocks noGrp="1"/>
          </p:cNvSpPr>
          <p:nvPr>
            <p:ph type="body" idx="1"/>
          </p:nvPr>
        </p:nvSpPr>
        <p:spPr>
          <a:xfrm>
            <a:off x="2244436" y="4365813"/>
            <a:ext cx="9103013" cy="1714704"/>
          </a:xfrm>
        </p:spPr>
        <p:txBody>
          <a:bodyPr>
            <a:no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dirty="0"/>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AD86E1D4-6E8F-D748-8D0B-E42FFC90FAD7}"/>
              </a:ext>
            </a:extLst>
          </p:cNvPr>
          <p:cNvSpPr>
            <a:spLocks noGrp="1"/>
          </p:cNvSpPr>
          <p:nvPr>
            <p:ph type="ftr" sz="quarter" idx="11"/>
          </p:nvPr>
        </p:nvSpPr>
        <p:spPr>
          <a:xfrm>
            <a:off x="2244436" y="6356350"/>
            <a:ext cx="5908964" cy="365125"/>
          </a:xfrm>
        </p:spPr>
        <p:txBody>
          <a:body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7B5B36BB-0C2F-2946-9AD8-A8D51D00EA0C}"/>
              </a:ext>
            </a:extLst>
          </p:cNvPr>
          <p:cNvSpPr>
            <a:spLocks noGrp="1"/>
          </p:cNvSpPr>
          <p:nvPr>
            <p:ph type="sldNum" sz="quarter" idx="12"/>
          </p:nvPr>
        </p:nvSpPr>
        <p:spPr>
          <a:xfrm>
            <a:off x="9256507" y="6356350"/>
            <a:ext cx="2097291" cy="365125"/>
          </a:xfrm>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400488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27AA29-F078-004B-8E28-7F92255EDA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14524EF-65AE-1644-B953-91EE71ABD75C}"/>
              </a:ext>
            </a:extLst>
          </p:cNvPr>
          <p:cNvSpPr>
            <a:spLocks noGrp="1"/>
          </p:cNvSpPr>
          <p:nvPr>
            <p:ph sz="half" idx="1"/>
          </p:nvPr>
        </p:nvSpPr>
        <p:spPr>
          <a:xfrm>
            <a:off x="2244435" y="1425388"/>
            <a:ext cx="4426525" cy="4751575"/>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53CE46FF-F4CE-7A4E-8A96-4EAD8FFC51FA}"/>
              </a:ext>
            </a:extLst>
          </p:cNvPr>
          <p:cNvSpPr>
            <a:spLocks noGrp="1"/>
          </p:cNvSpPr>
          <p:nvPr>
            <p:ph sz="half" idx="2"/>
          </p:nvPr>
        </p:nvSpPr>
        <p:spPr>
          <a:xfrm>
            <a:off x="6927273" y="1425388"/>
            <a:ext cx="4426526" cy="4751575"/>
          </a:xfrm>
        </p:spPr>
        <p:txBody>
          <a:bodyPr/>
          <a:lstStyle/>
          <a:p>
            <a:r>
              <a:rPr lang="it-IT"/>
              <a:t>Modifica gli stili del testo dello schema
Secondo livello
Terzo livello
Quarto livello
Quinto livello</a:t>
            </a:r>
          </a:p>
        </p:txBody>
      </p:sp>
      <p:sp>
        <p:nvSpPr>
          <p:cNvPr id="6" name="Segnaposto piè di pagina 5">
            <a:extLst>
              <a:ext uri="{FF2B5EF4-FFF2-40B4-BE49-F238E27FC236}">
                <a16:creationId xmlns:a16="http://schemas.microsoft.com/office/drawing/2014/main" id="{44905C2B-E6F7-E94F-AFF2-F3D9C5B0F668}"/>
              </a:ext>
            </a:extLst>
          </p:cNvPr>
          <p:cNvSpPr>
            <a:spLocks noGrp="1"/>
          </p:cNvSpPr>
          <p:nvPr>
            <p:ph type="ftr" sz="quarter" idx="11"/>
          </p:nvPr>
        </p:nvSpPr>
        <p:spPr>
          <a:xfrm>
            <a:off x="2244435" y="6356350"/>
            <a:ext cx="6772564" cy="365125"/>
          </a:xfrm>
        </p:spPr>
        <p:txBody>
          <a:bodyPr/>
          <a:lstStyle/>
          <a:p>
            <a:r>
              <a:rPr lang="en-US" dirty="0" err="1"/>
              <a:t>www.xmasdev.net</a:t>
            </a:r>
            <a:endParaRPr lang="en-US" dirty="0"/>
          </a:p>
        </p:txBody>
      </p:sp>
      <p:sp>
        <p:nvSpPr>
          <p:cNvPr id="7" name="Segnaposto numero diapositiva 6">
            <a:extLst>
              <a:ext uri="{FF2B5EF4-FFF2-40B4-BE49-F238E27FC236}">
                <a16:creationId xmlns:a16="http://schemas.microsoft.com/office/drawing/2014/main" id="{D4A4EC58-54F2-8144-A2B5-8F369669D31E}"/>
              </a:ext>
            </a:extLst>
          </p:cNvPr>
          <p:cNvSpPr>
            <a:spLocks noGrp="1"/>
          </p:cNvSpPr>
          <p:nvPr>
            <p:ph type="sldNum" sz="quarter" idx="12"/>
          </p:nvPr>
        </p:nvSpPr>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5492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DBBBC-BE17-A24C-9C84-A04D20793AEF}"/>
              </a:ext>
            </a:extLst>
          </p:cNvPr>
          <p:cNvSpPr>
            <a:spLocks noGrp="1"/>
          </p:cNvSpPr>
          <p:nvPr>
            <p:ph type="title"/>
          </p:nvPr>
        </p:nvSpPr>
        <p:spPr>
          <a:xfrm>
            <a:off x="2133600" y="365125"/>
            <a:ext cx="9221787" cy="1239557"/>
          </a:xfrm>
        </p:spPr>
        <p:txBody>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83943BD-D6E2-E646-AFB8-FDC1C0A8F7E6}"/>
              </a:ext>
            </a:extLst>
          </p:cNvPr>
          <p:cNvSpPr>
            <a:spLocks noGrp="1"/>
          </p:cNvSpPr>
          <p:nvPr>
            <p:ph type="body" idx="1"/>
          </p:nvPr>
        </p:nvSpPr>
        <p:spPr>
          <a:xfrm>
            <a:off x="2133601" y="1681162"/>
            <a:ext cx="4423479" cy="1747837"/>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dirty="0"/>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49F4CA54-39D9-BC40-9A28-25340CE4CDE2}"/>
              </a:ext>
            </a:extLst>
          </p:cNvPr>
          <p:cNvSpPr>
            <a:spLocks noGrp="1"/>
          </p:cNvSpPr>
          <p:nvPr>
            <p:ph sz="half" idx="2"/>
          </p:nvPr>
        </p:nvSpPr>
        <p:spPr>
          <a:xfrm>
            <a:off x="2133600" y="3619500"/>
            <a:ext cx="4423479" cy="2570162"/>
          </a:xfrm>
        </p:spPr>
        <p:txBody>
          <a:bodyPr/>
          <a:lstStyle/>
          <a:p>
            <a:r>
              <a:rPr lang="it-IT" dirty="0"/>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2FACC5BB-4745-2F48-9D3C-96D953024038}"/>
              </a:ext>
            </a:extLst>
          </p:cNvPr>
          <p:cNvSpPr>
            <a:spLocks noGrp="1"/>
          </p:cNvSpPr>
          <p:nvPr>
            <p:ph type="body" sz="quarter" idx="3"/>
          </p:nvPr>
        </p:nvSpPr>
        <p:spPr>
          <a:xfrm>
            <a:off x="6908535" y="1681163"/>
            <a:ext cx="4445263" cy="1747836"/>
          </a:xfrm>
        </p:spPr>
        <p:txBody>
          <a:bodyPr anchor="b">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dirty="0"/>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25C12EEE-2654-BD4D-A3B2-A7E8054A63BA}"/>
              </a:ext>
            </a:extLst>
          </p:cNvPr>
          <p:cNvSpPr>
            <a:spLocks noGrp="1"/>
          </p:cNvSpPr>
          <p:nvPr>
            <p:ph sz="quarter" idx="4"/>
          </p:nvPr>
        </p:nvSpPr>
        <p:spPr>
          <a:xfrm>
            <a:off x="6931909" y="3619499"/>
            <a:ext cx="4423479" cy="2570163"/>
          </a:xfrm>
        </p:spPr>
        <p:txBody>
          <a:bodyPr/>
          <a:lstStyle/>
          <a:p>
            <a:r>
              <a:rPr lang="it-IT" dirty="0"/>
              <a:t>Modifica gli stili del testo dello schema
Secondo livello
Terzo livello
Quarto livello
Quinto livello</a:t>
            </a:r>
          </a:p>
        </p:txBody>
      </p:sp>
      <p:sp>
        <p:nvSpPr>
          <p:cNvPr id="8" name="Segnaposto piè di pagina 7">
            <a:extLst>
              <a:ext uri="{FF2B5EF4-FFF2-40B4-BE49-F238E27FC236}">
                <a16:creationId xmlns:a16="http://schemas.microsoft.com/office/drawing/2014/main" id="{8690D294-EF83-E94E-95E1-CCE5FFD43FC2}"/>
              </a:ext>
            </a:extLst>
          </p:cNvPr>
          <p:cNvSpPr>
            <a:spLocks noGrp="1"/>
          </p:cNvSpPr>
          <p:nvPr>
            <p:ph type="ftr" sz="quarter" idx="11"/>
          </p:nvPr>
        </p:nvSpPr>
        <p:spPr>
          <a:xfrm>
            <a:off x="2133600" y="6356350"/>
            <a:ext cx="6019799" cy="365125"/>
          </a:xfrm>
        </p:spPr>
        <p:txBody>
          <a:bodyPr/>
          <a:lstStyle/>
          <a:p>
            <a:r>
              <a:rPr lang="en-US" dirty="0" err="1"/>
              <a:t>www.xmasdev.net</a:t>
            </a:r>
            <a:endParaRPr lang="en-US" dirty="0"/>
          </a:p>
        </p:txBody>
      </p:sp>
      <p:sp>
        <p:nvSpPr>
          <p:cNvPr id="9" name="Segnaposto numero diapositiva 8">
            <a:extLst>
              <a:ext uri="{FF2B5EF4-FFF2-40B4-BE49-F238E27FC236}">
                <a16:creationId xmlns:a16="http://schemas.microsoft.com/office/drawing/2014/main" id="{45FB5D25-F2D6-754B-85F7-26CF50BEC52F}"/>
              </a:ext>
            </a:extLst>
          </p:cNvPr>
          <p:cNvSpPr>
            <a:spLocks noGrp="1"/>
          </p:cNvSpPr>
          <p:nvPr>
            <p:ph type="sldNum" sz="quarter" idx="12"/>
          </p:nvPr>
        </p:nvSpPr>
        <p:spPr>
          <a:xfrm>
            <a:off x="9280733" y="6356350"/>
            <a:ext cx="2073066" cy="365125"/>
          </a:xfrm>
        </p:spPr>
        <p:txBody>
          <a:bodyPr/>
          <a:lstStyle/>
          <a:p>
            <a:fld id="{727297A4-9A49-8F45-8BB8-FCFEA36B5158}" type="slidenum">
              <a:rPr lang="it-IT" smtClean="0"/>
              <a:t>‹N›</a:t>
            </a:fld>
            <a:endParaRPr lang="it-IT"/>
          </a:p>
        </p:txBody>
      </p:sp>
    </p:spTree>
    <p:extLst>
      <p:ext uri="{BB962C8B-B14F-4D97-AF65-F5344CB8AC3E}">
        <p14:creationId xmlns:p14="http://schemas.microsoft.com/office/powerpoint/2010/main" val="318471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Immagine 8" descr="Immagine che contiene testo&#10;&#10;Descrizione generata automaticamente">
            <a:extLst>
              <a:ext uri="{FF2B5EF4-FFF2-40B4-BE49-F238E27FC236}">
                <a16:creationId xmlns:a16="http://schemas.microsoft.com/office/drawing/2014/main" id="{7650BB7A-A5FD-4D0C-A3BA-84D415793FB5}"/>
              </a:ext>
            </a:extLst>
          </p:cNvPr>
          <p:cNvPicPr>
            <a:picLocks noChangeAspect="1"/>
          </p:cNvPicPr>
          <p:nvPr userDrawn="1"/>
        </p:nvPicPr>
        <p:blipFill>
          <a:blip r:embed="rId17"/>
          <a:stretch>
            <a:fillRect/>
          </a:stretch>
        </p:blipFill>
        <p:spPr>
          <a:xfrm>
            <a:off x="-1628" y="0"/>
            <a:ext cx="1950720" cy="6858000"/>
          </a:xfrm>
          <a:prstGeom prst="rect">
            <a:avLst/>
          </a:prstGeom>
        </p:spPr>
      </p:pic>
      <p:sp>
        <p:nvSpPr>
          <p:cNvPr id="4" name="Rettangolo 3">
            <a:extLst>
              <a:ext uri="{FF2B5EF4-FFF2-40B4-BE49-F238E27FC236}">
                <a16:creationId xmlns:a16="http://schemas.microsoft.com/office/drawing/2014/main" id="{FD701C37-F76E-416D-A1CC-CB0381EA3AD7}"/>
              </a:ext>
            </a:extLst>
          </p:cNvPr>
          <p:cNvSpPr/>
          <p:nvPr userDrawn="1"/>
        </p:nvSpPr>
        <p:spPr>
          <a:xfrm>
            <a:off x="1971" y="3429000"/>
            <a:ext cx="1952277" cy="3292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 name="Segnaposto titolo 1">
            <a:extLst>
              <a:ext uri="{FF2B5EF4-FFF2-40B4-BE49-F238E27FC236}">
                <a16:creationId xmlns:a16="http://schemas.microsoft.com/office/drawing/2014/main" id="{81113162-F337-9448-AD18-D8D9B0EAF71F}"/>
              </a:ext>
            </a:extLst>
          </p:cNvPr>
          <p:cNvSpPr>
            <a:spLocks noGrp="1"/>
          </p:cNvSpPr>
          <p:nvPr>
            <p:ph type="title"/>
          </p:nvPr>
        </p:nvSpPr>
        <p:spPr>
          <a:xfrm>
            <a:off x="2244436" y="365125"/>
            <a:ext cx="9109364" cy="803275"/>
          </a:xfrm>
          <a:prstGeom prst="rect">
            <a:avLst/>
          </a:prstGeom>
        </p:spPr>
        <p:txBody>
          <a:bodyPr vert="horz" lIns="91440" tIns="45720" rIns="91440" bIns="45720" rtlCol="0" anchor="t">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D108949-3D32-A044-B8E1-2D8D0CADFDE3}"/>
              </a:ext>
            </a:extLst>
          </p:cNvPr>
          <p:cNvSpPr>
            <a:spLocks noGrp="1"/>
          </p:cNvSpPr>
          <p:nvPr>
            <p:ph type="body" idx="1"/>
          </p:nvPr>
        </p:nvSpPr>
        <p:spPr>
          <a:xfrm>
            <a:off x="2244436" y="1346200"/>
            <a:ext cx="9109364" cy="4830763"/>
          </a:xfrm>
          <a:prstGeom prst="rect">
            <a:avLst/>
          </a:prstGeom>
        </p:spPr>
        <p:txBody>
          <a:bodyPr vert="horz" lIns="91440" tIns="45720" rIns="91440" bIns="45720" rtlCol="0">
            <a:normAutofit/>
          </a:bodyPr>
          <a:lstStyle/>
          <a:p>
            <a:r>
              <a:rPr lang="it-IT" dirty="0"/>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EDC603CA-4C5E-914A-B191-8600360AC3FE}"/>
              </a:ext>
            </a:extLst>
          </p:cNvPr>
          <p:cNvSpPr>
            <a:spLocks noGrp="1"/>
          </p:cNvSpPr>
          <p:nvPr>
            <p:ph type="ftr" sz="quarter" idx="3"/>
          </p:nvPr>
        </p:nvSpPr>
        <p:spPr>
          <a:xfrm>
            <a:off x="2244435" y="6356350"/>
            <a:ext cx="5908963"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503030101060003" pitchFamily="34" charset="77"/>
              </a:defRPr>
            </a:lvl1pPr>
          </a:lstStyle>
          <a:p>
            <a:r>
              <a:rPr lang="en-US" dirty="0" err="1"/>
              <a:t>www.xmasdev.net</a:t>
            </a:r>
            <a:endParaRPr lang="en-US" dirty="0"/>
          </a:p>
        </p:txBody>
      </p:sp>
      <p:sp>
        <p:nvSpPr>
          <p:cNvPr id="6" name="Segnaposto numero diapositiva 5">
            <a:extLst>
              <a:ext uri="{FF2B5EF4-FFF2-40B4-BE49-F238E27FC236}">
                <a16:creationId xmlns:a16="http://schemas.microsoft.com/office/drawing/2014/main" id="{840421B7-0C2A-2C49-B5E3-DE988B208C73}"/>
              </a:ext>
            </a:extLst>
          </p:cNvPr>
          <p:cNvSpPr>
            <a:spLocks noGrp="1"/>
          </p:cNvSpPr>
          <p:nvPr>
            <p:ph type="sldNum" sz="quarter" idx="4"/>
          </p:nvPr>
        </p:nvSpPr>
        <p:spPr>
          <a:xfrm>
            <a:off x="9146289" y="6356350"/>
            <a:ext cx="220751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297A4-9A49-8F45-8BB8-FCFEA36B5158}" type="slidenum">
              <a:rPr lang="it-IT" smtClean="0"/>
              <a:t>‹N›</a:t>
            </a:fld>
            <a:endParaRPr lang="it-IT"/>
          </a:p>
        </p:txBody>
      </p:sp>
    </p:spTree>
    <p:extLst>
      <p:ext uri="{BB962C8B-B14F-4D97-AF65-F5344CB8AC3E}">
        <p14:creationId xmlns:p14="http://schemas.microsoft.com/office/powerpoint/2010/main" val="212522786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3600" kern="1200">
          <a:solidFill>
            <a:srgbClr val="C00000"/>
          </a:solidFill>
          <a:latin typeface="Bebas Neue" panose="020B0606020202050201" pitchFamily="34" charset="77"/>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000" kern="1200">
          <a:solidFill>
            <a:srgbClr val="C00000"/>
          </a:solidFill>
          <a:latin typeface="Raleway" panose="020B05030301010600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albertoacerbis.com/" TargetMode="External"/><Relationship Id="rId13" Type="http://schemas.openxmlformats.org/officeDocument/2006/relationships/hyperlink" Target="https://github.com/lesbass" TargetMode="External"/><Relationship Id="rId3" Type="http://schemas.openxmlformats.org/officeDocument/2006/relationships/image" Target="../media/image47.jpeg"/><Relationship Id="rId7" Type="http://schemas.openxmlformats.org/officeDocument/2006/relationships/image" Target="../media/image49.png"/><Relationship Id="rId12" Type="http://schemas.openxmlformats.org/officeDocument/2006/relationships/image" Target="../media/image52.png"/><Relationship Id="rId2"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hyperlink" Target="https://www.intre.it/" TargetMode="External"/><Relationship Id="rId11" Type="http://schemas.openxmlformats.org/officeDocument/2006/relationships/image" Target="../media/image51.jpeg"/><Relationship Id="rId5" Type="http://schemas.openxmlformats.org/officeDocument/2006/relationships/hyperlink" Target="mailto:alberto.acerbis@intre.it" TargetMode="External"/><Relationship Id="rId10" Type="http://schemas.openxmlformats.org/officeDocument/2006/relationships/hyperlink" Target="mailto:Stefano.maffeis@intre.it" TargetMode="External"/><Relationship Id="rId4" Type="http://schemas.openxmlformats.org/officeDocument/2006/relationships/image" Target="../media/image48.png"/><Relationship Id="rId9"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60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a:t>CHI HA bisogno di wasm?</a:t>
            </a:r>
            <a:endParaRPr lang="it-IT" dirty="0"/>
          </a:p>
        </p:txBody>
      </p:sp>
      <p:pic>
        <p:nvPicPr>
          <p:cNvPr id="4" name="Picture 2" descr="BABBO NATALE esiste veramente? C'è una Risposta perfetta da dare ai  Bambini! La spiegazione dell'esperto » ILMETEO.it">
            <a:extLst>
              <a:ext uri="{FF2B5EF4-FFF2-40B4-BE49-F238E27FC236}">
                <a16:creationId xmlns:a16="http://schemas.microsoft.com/office/drawing/2014/main" id="{E3FB7301-32FF-A524-3616-AC413356D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5" y="4298950"/>
            <a:ext cx="27336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ndering Definition">
            <a:extLst>
              <a:ext uri="{FF2B5EF4-FFF2-40B4-BE49-F238E27FC236}">
                <a16:creationId xmlns:a16="http://schemas.microsoft.com/office/drawing/2014/main" id="{0555B033-10C9-D384-7DE8-2FA059929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165" y="4298950"/>
            <a:ext cx="32480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zure-cloud-logo - Wallit">
            <a:extLst>
              <a:ext uri="{FF2B5EF4-FFF2-40B4-BE49-F238E27FC236}">
                <a16:creationId xmlns:a16="http://schemas.microsoft.com/office/drawing/2014/main" id="{862F5DD4-3DE4-C639-FD6E-87F0579D5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165" y="1809750"/>
            <a:ext cx="28289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ws-logo - Futurum Research">
            <a:extLst>
              <a:ext uri="{FF2B5EF4-FFF2-40B4-BE49-F238E27FC236}">
                <a16:creationId xmlns:a16="http://schemas.microsoft.com/office/drawing/2014/main" id="{689C862F-C2E6-34FD-A198-F41398B5AA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0517" y="1809750"/>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7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Cos’e’</a:t>
            </a:r>
            <a:r>
              <a:rPr lang="it-IT" dirty="0"/>
              <a:t> </a:t>
            </a:r>
            <a:r>
              <a:rPr lang="it-IT" dirty="0" err="1"/>
              <a:t>webassembly</a:t>
            </a:r>
            <a:r>
              <a:rPr lang="it-IT" dirty="0"/>
              <a:t>?</a:t>
            </a:r>
          </a:p>
        </p:txBody>
      </p:sp>
      <p:pic>
        <p:nvPicPr>
          <p:cNvPr id="5" name="Immagine 4">
            <a:extLst>
              <a:ext uri="{FF2B5EF4-FFF2-40B4-BE49-F238E27FC236}">
                <a16:creationId xmlns:a16="http://schemas.microsoft.com/office/drawing/2014/main" id="{C3ADDBF2-D939-C3CE-8952-1C208D5E8A87}"/>
              </a:ext>
            </a:extLst>
          </p:cNvPr>
          <p:cNvPicPr>
            <a:picLocks noChangeAspect="1"/>
          </p:cNvPicPr>
          <p:nvPr/>
        </p:nvPicPr>
        <p:blipFill>
          <a:blip r:embed="rId2"/>
          <a:stretch>
            <a:fillRect/>
          </a:stretch>
        </p:blipFill>
        <p:spPr>
          <a:xfrm>
            <a:off x="3110718" y="1710253"/>
            <a:ext cx="7376799" cy="1798476"/>
          </a:xfrm>
          <a:prstGeom prst="rect">
            <a:avLst/>
          </a:prstGeom>
        </p:spPr>
      </p:pic>
      <p:pic>
        <p:nvPicPr>
          <p:cNvPr id="7" name="Immagine 6">
            <a:extLst>
              <a:ext uri="{FF2B5EF4-FFF2-40B4-BE49-F238E27FC236}">
                <a16:creationId xmlns:a16="http://schemas.microsoft.com/office/drawing/2014/main" id="{522202CF-A3C9-482B-AE30-3BDAB400E6DC}"/>
              </a:ext>
            </a:extLst>
          </p:cNvPr>
          <p:cNvPicPr>
            <a:picLocks noChangeAspect="1"/>
          </p:cNvPicPr>
          <p:nvPr/>
        </p:nvPicPr>
        <p:blipFill>
          <a:blip r:embed="rId3"/>
          <a:stretch>
            <a:fillRect/>
          </a:stretch>
        </p:blipFill>
        <p:spPr>
          <a:xfrm>
            <a:off x="2949265" y="4334424"/>
            <a:ext cx="7414903" cy="1432684"/>
          </a:xfrm>
          <a:prstGeom prst="rect">
            <a:avLst/>
          </a:prstGeom>
        </p:spPr>
      </p:pic>
    </p:spTree>
    <p:extLst>
      <p:ext uri="{BB962C8B-B14F-4D97-AF65-F5344CB8AC3E}">
        <p14:creationId xmlns:p14="http://schemas.microsoft.com/office/powerpoint/2010/main" val="251764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a:t>Javascript is dead. Long live javascript!</a:t>
            </a:r>
            <a:endParaRPr lang="it-IT" dirty="0"/>
          </a:p>
        </p:txBody>
      </p:sp>
      <p:pic>
        <p:nvPicPr>
          <p:cNvPr id="6" name="Immagine 5">
            <a:extLst>
              <a:ext uri="{FF2B5EF4-FFF2-40B4-BE49-F238E27FC236}">
                <a16:creationId xmlns:a16="http://schemas.microsoft.com/office/drawing/2014/main" id="{613464EA-297E-9CA2-9A9A-9567C9305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298" y="1837427"/>
            <a:ext cx="7404792" cy="4165196"/>
          </a:xfrm>
          <a:prstGeom prst="rect">
            <a:avLst/>
          </a:prstGeom>
        </p:spPr>
      </p:pic>
    </p:spTree>
    <p:extLst>
      <p:ext uri="{BB962C8B-B14F-4D97-AF65-F5344CB8AC3E}">
        <p14:creationId xmlns:p14="http://schemas.microsoft.com/office/powerpoint/2010/main" val="237941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Use case: ottimizzazione immagini</a:t>
            </a:r>
          </a:p>
        </p:txBody>
      </p:sp>
      <p:pic>
        <p:nvPicPr>
          <p:cNvPr id="4" name="Picture 5">
            <a:extLst>
              <a:ext uri="{FF2B5EF4-FFF2-40B4-BE49-F238E27FC236}">
                <a16:creationId xmlns:a16="http://schemas.microsoft.com/office/drawing/2014/main" id="{5A44A6EA-AAFF-1290-C6FC-656F4BF2EC4A}"/>
              </a:ext>
            </a:extLst>
          </p:cNvPr>
          <p:cNvPicPr>
            <a:picLocks noChangeAspect="1"/>
          </p:cNvPicPr>
          <p:nvPr/>
        </p:nvPicPr>
        <p:blipFill>
          <a:blip r:embed="rId2"/>
          <a:stretch>
            <a:fillRect/>
          </a:stretch>
        </p:blipFill>
        <p:spPr>
          <a:xfrm>
            <a:off x="2955456" y="1811547"/>
            <a:ext cx="8247911" cy="4165196"/>
          </a:xfrm>
          <a:prstGeom prst="rect">
            <a:avLst/>
          </a:prstGeom>
        </p:spPr>
      </p:pic>
    </p:spTree>
    <p:extLst>
      <p:ext uri="{BB962C8B-B14F-4D97-AF65-F5344CB8AC3E}">
        <p14:creationId xmlns:p14="http://schemas.microsoft.com/office/powerpoint/2010/main" val="259075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kern="1200">
                <a:solidFill>
                  <a:srgbClr val="FFFFFF"/>
                </a:solidFill>
                <a:latin typeface="+mj-lt"/>
                <a:ea typeface="+mj-ea"/>
                <a:cs typeface="+mj-cs"/>
              </a:rPr>
              <a:t>wasi</a:t>
            </a:r>
          </a:p>
        </p:txBody>
      </p:sp>
      <p:pic>
        <p:nvPicPr>
          <p:cNvPr id="4" name="Immagine 3">
            <a:extLst>
              <a:ext uri="{FF2B5EF4-FFF2-40B4-BE49-F238E27FC236}">
                <a16:creationId xmlns:a16="http://schemas.microsoft.com/office/drawing/2014/main" id="{FD811B88-4B4D-B141-0AC4-23F652CBDDB9}"/>
              </a:ext>
            </a:extLst>
          </p:cNvPr>
          <p:cNvPicPr>
            <a:picLocks noChangeAspect="1"/>
          </p:cNvPicPr>
          <p:nvPr/>
        </p:nvPicPr>
        <p:blipFill>
          <a:blip r:embed="rId2"/>
          <a:stretch>
            <a:fillRect/>
          </a:stretch>
        </p:blipFill>
        <p:spPr>
          <a:xfrm>
            <a:off x="4777316" y="1096970"/>
            <a:ext cx="6780700" cy="4661731"/>
          </a:xfrm>
          <a:prstGeom prst="rect">
            <a:avLst/>
          </a:prstGeom>
        </p:spPr>
      </p:pic>
    </p:spTree>
    <p:extLst>
      <p:ext uri="{BB962C8B-B14F-4D97-AF65-F5344CB8AC3E}">
        <p14:creationId xmlns:p14="http://schemas.microsoft.com/office/powerpoint/2010/main" val="41427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wagi</a:t>
            </a:r>
            <a:endParaRPr lang="it-IT" dirty="0"/>
          </a:p>
        </p:txBody>
      </p:sp>
      <p:pic>
        <p:nvPicPr>
          <p:cNvPr id="9" name="Picture 2" descr="Icona Del Desktop Computer O Logo Nera, Desktop Computer Domestico  Personale Illustrazione Vettoriale - Illustrazione di hardware, scrittorio:  131970747">
            <a:extLst>
              <a:ext uri="{FF2B5EF4-FFF2-40B4-BE49-F238E27FC236}">
                <a16:creationId xmlns:a16="http://schemas.microsoft.com/office/drawing/2014/main" id="{01971481-1F52-B7A5-1F17-6DCF67E2F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773" y="175998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rver Logo Vector Art, Icons, and Graphics for Free Download">
            <a:extLst>
              <a:ext uri="{FF2B5EF4-FFF2-40B4-BE49-F238E27FC236}">
                <a16:creationId xmlns:a16="http://schemas.microsoft.com/office/drawing/2014/main" id="{12B2B0A8-68A9-3E00-BAAF-B97634177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500" y="2917608"/>
            <a:ext cx="2143125"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ttore a gomito 10">
            <a:extLst>
              <a:ext uri="{FF2B5EF4-FFF2-40B4-BE49-F238E27FC236}">
                <a16:creationId xmlns:a16="http://schemas.microsoft.com/office/drawing/2014/main" id="{591CBEF8-C276-55B0-B440-F97F2BAC8DE5}"/>
              </a:ext>
            </a:extLst>
          </p:cNvPr>
          <p:cNvCxnSpPr/>
          <p:nvPr/>
        </p:nvCxnSpPr>
        <p:spPr>
          <a:xfrm>
            <a:off x="4708359" y="2406726"/>
            <a:ext cx="1473693" cy="745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a gomito 11">
            <a:extLst>
              <a:ext uri="{FF2B5EF4-FFF2-40B4-BE49-F238E27FC236}">
                <a16:creationId xmlns:a16="http://schemas.microsoft.com/office/drawing/2014/main" id="{B9F3EF22-F154-A09D-C1BB-11986622429F}"/>
              </a:ext>
            </a:extLst>
          </p:cNvPr>
          <p:cNvCxnSpPr>
            <a:cxnSpLocks/>
          </p:cNvCxnSpPr>
          <p:nvPr/>
        </p:nvCxnSpPr>
        <p:spPr>
          <a:xfrm>
            <a:off x="7069819" y="3454027"/>
            <a:ext cx="1953087" cy="976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a gomito 12">
            <a:extLst>
              <a:ext uri="{FF2B5EF4-FFF2-40B4-BE49-F238E27FC236}">
                <a16:creationId xmlns:a16="http://schemas.microsoft.com/office/drawing/2014/main" id="{B0F048CD-F048-32AF-664B-E85EE8CA2249}"/>
              </a:ext>
            </a:extLst>
          </p:cNvPr>
          <p:cNvCxnSpPr>
            <a:cxnSpLocks/>
          </p:cNvCxnSpPr>
          <p:nvPr/>
        </p:nvCxnSpPr>
        <p:spPr>
          <a:xfrm rot="10800000">
            <a:off x="7069819" y="4577794"/>
            <a:ext cx="1828800" cy="10431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a gomito 13">
            <a:extLst>
              <a:ext uri="{FF2B5EF4-FFF2-40B4-BE49-F238E27FC236}">
                <a16:creationId xmlns:a16="http://schemas.microsoft.com/office/drawing/2014/main" id="{0267DDB3-E5C8-6D1E-D5CF-2C6DF63110EF}"/>
              </a:ext>
            </a:extLst>
          </p:cNvPr>
          <p:cNvCxnSpPr/>
          <p:nvPr/>
        </p:nvCxnSpPr>
        <p:spPr>
          <a:xfrm rot="10800000">
            <a:off x="3616406" y="3037041"/>
            <a:ext cx="2565647" cy="1441116"/>
          </a:xfrm>
          <a:prstGeom prst="bentConnector3">
            <a:avLst>
              <a:gd name="adj1" fmla="val 99827"/>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6" descr="Open and close brackets enclosing a hexagon - Free icons">
            <a:extLst>
              <a:ext uri="{FF2B5EF4-FFF2-40B4-BE49-F238E27FC236}">
                <a16:creationId xmlns:a16="http://schemas.microsoft.com/office/drawing/2014/main" id="{151DD7B7-8EA9-77D6-21F5-D7C2BCC4D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619" y="394997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Webassembly</a:t>
            </a:r>
            <a:r>
              <a:rPr lang="it-IT" dirty="0"/>
              <a:t> and </a:t>
            </a:r>
            <a:r>
              <a:rPr lang="it-IT" dirty="0" err="1"/>
              <a:t>.net</a:t>
            </a:r>
            <a:endParaRPr lang="it-IT" dirty="0"/>
          </a:p>
        </p:txBody>
      </p:sp>
      <p:pic>
        <p:nvPicPr>
          <p:cNvPr id="4" name="Picture 2" descr="Introduction to Blazor. Web development with c# | inventiv">
            <a:extLst>
              <a:ext uri="{FF2B5EF4-FFF2-40B4-BE49-F238E27FC236}">
                <a16:creationId xmlns:a16="http://schemas.microsoft.com/office/drawing/2014/main" id="{A9377787-834B-C067-A4B3-D32CE90D17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6915" y="1916804"/>
            <a:ext cx="3170746" cy="1723543"/>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000BA80D-251B-6CF1-4C95-8C8F1AF2987B}"/>
              </a:ext>
            </a:extLst>
          </p:cNvPr>
          <p:cNvSpPr txBox="1"/>
          <p:nvPr/>
        </p:nvSpPr>
        <p:spPr>
          <a:xfrm>
            <a:off x="3114136" y="4235570"/>
            <a:ext cx="7875250"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a:t>Enhanced</a:t>
            </a:r>
            <a:r>
              <a:rPr lang="it-IT" dirty="0"/>
              <a:t> debugging</a:t>
            </a:r>
          </a:p>
          <a:p>
            <a:pPr marL="285750" indent="-285750">
              <a:buFont typeface="Arial" panose="020B0604020202020204" pitchFamily="34" charset="0"/>
              <a:buChar char="•"/>
            </a:pPr>
            <a:r>
              <a:rPr lang="it-IT" dirty="0"/>
              <a:t>Hot </a:t>
            </a:r>
            <a:r>
              <a:rPr lang="it-IT" dirty="0" err="1"/>
              <a:t>reload</a:t>
            </a:r>
            <a:r>
              <a:rPr lang="it-IT" dirty="0"/>
              <a:t> </a:t>
            </a:r>
            <a:r>
              <a:rPr lang="it-IT" dirty="0" err="1"/>
              <a:t>improvements</a:t>
            </a:r>
            <a:endParaRPr lang="it-IT" dirty="0"/>
          </a:p>
          <a:p>
            <a:pPr marL="285750" indent="-285750">
              <a:buFont typeface="Arial" panose="020B0604020202020204" pitchFamily="34" charset="0"/>
              <a:buChar char="•"/>
            </a:pPr>
            <a:r>
              <a:rPr lang="it-IT" dirty="0" err="1"/>
              <a:t>Expanded</a:t>
            </a:r>
            <a:r>
              <a:rPr lang="it-IT" dirty="0"/>
              <a:t> web </a:t>
            </a:r>
            <a:r>
              <a:rPr lang="it-IT" dirty="0" err="1"/>
              <a:t>crypto</a:t>
            </a:r>
            <a:endParaRPr lang="it-IT" dirty="0"/>
          </a:p>
          <a:p>
            <a:pPr marL="285750" indent="-285750">
              <a:buFont typeface="Arial" panose="020B0604020202020204" pitchFamily="34" charset="0"/>
              <a:buChar char="•"/>
            </a:pPr>
            <a:r>
              <a:rPr lang="it-IT" dirty="0" err="1"/>
              <a:t>Improved</a:t>
            </a:r>
            <a:r>
              <a:rPr lang="it-IT" dirty="0"/>
              <a:t> JavaScript </a:t>
            </a:r>
            <a:r>
              <a:rPr lang="it-IT" dirty="0" err="1"/>
              <a:t>interop</a:t>
            </a:r>
            <a:endParaRPr lang="it-IT" dirty="0"/>
          </a:p>
          <a:p>
            <a:pPr marL="285750" indent="-285750">
              <a:buFont typeface="Arial" panose="020B0604020202020204" pitchFamily="34" charset="0"/>
              <a:buChar char="•"/>
            </a:pPr>
            <a:r>
              <a:rPr lang="it-IT" dirty="0"/>
              <a:t>Multithreading (preview)</a:t>
            </a:r>
          </a:p>
        </p:txBody>
      </p:sp>
    </p:spTree>
    <p:extLst>
      <p:ext uri="{BB962C8B-B14F-4D97-AF65-F5344CB8AC3E}">
        <p14:creationId xmlns:p14="http://schemas.microsoft.com/office/powerpoint/2010/main" val="24857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r>
              <a:rPr lang="it-IT" dirty="0"/>
              <a:t>primo regalo di babbo natale</a:t>
            </a:r>
          </a:p>
        </p:txBody>
      </p:sp>
    </p:spTree>
    <p:extLst>
      <p:ext uri="{BB962C8B-B14F-4D97-AF65-F5344CB8AC3E}">
        <p14:creationId xmlns:p14="http://schemas.microsoft.com/office/powerpoint/2010/main" val="1304635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err="1"/>
              <a:t>Webassembly</a:t>
            </a:r>
            <a:r>
              <a:rPr lang="it-IT" dirty="0"/>
              <a:t> </a:t>
            </a:r>
            <a:r>
              <a:rPr lang="it-IT" dirty="0" err="1"/>
              <a:t>sostituira’</a:t>
            </a:r>
            <a:r>
              <a:rPr lang="it-IT" dirty="0"/>
              <a:t> </a:t>
            </a:r>
            <a:r>
              <a:rPr lang="it-IT" dirty="0" err="1"/>
              <a:t>docker</a:t>
            </a:r>
            <a:r>
              <a:rPr lang="it-IT" dirty="0"/>
              <a:t>?</a:t>
            </a:r>
          </a:p>
        </p:txBody>
      </p:sp>
      <p:pic>
        <p:nvPicPr>
          <p:cNvPr id="4" name="Immagine 3">
            <a:extLst>
              <a:ext uri="{FF2B5EF4-FFF2-40B4-BE49-F238E27FC236}">
                <a16:creationId xmlns:a16="http://schemas.microsoft.com/office/drawing/2014/main" id="{073EFC23-8544-B01C-B63C-0F994E10DBAB}"/>
              </a:ext>
            </a:extLst>
          </p:cNvPr>
          <p:cNvPicPr>
            <a:picLocks noChangeAspect="1"/>
          </p:cNvPicPr>
          <p:nvPr/>
        </p:nvPicPr>
        <p:blipFill>
          <a:blip r:embed="rId2"/>
          <a:stretch>
            <a:fillRect/>
          </a:stretch>
        </p:blipFill>
        <p:spPr>
          <a:xfrm>
            <a:off x="2998169" y="1657218"/>
            <a:ext cx="3109332" cy="3144666"/>
          </a:xfrm>
          <a:prstGeom prst="rect">
            <a:avLst/>
          </a:prstGeom>
        </p:spPr>
      </p:pic>
      <p:pic>
        <p:nvPicPr>
          <p:cNvPr id="5" name="Immagine 4">
            <a:extLst>
              <a:ext uri="{FF2B5EF4-FFF2-40B4-BE49-F238E27FC236}">
                <a16:creationId xmlns:a16="http://schemas.microsoft.com/office/drawing/2014/main" id="{1E0C1C45-72C2-C594-145F-7134BA2A72E1}"/>
              </a:ext>
            </a:extLst>
          </p:cNvPr>
          <p:cNvPicPr>
            <a:picLocks noChangeAspect="1"/>
          </p:cNvPicPr>
          <p:nvPr/>
        </p:nvPicPr>
        <p:blipFill>
          <a:blip r:embed="rId3"/>
          <a:stretch>
            <a:fillRect/>
          </a:stretch>
        </p:blipFill>
        <p:spPr>
          <a:xfrm>
            <a:off x="7020297" y="2873540"/>
            <a:ext cx="4176122" cy="3482642"/>
          </a:xfrm>
          <a:prstGeom prst="rect">
            <a:avLst/>
          </a:prstGeom>
        </p:spPr>
      </p:pic>
    </p:spTree>
    <p:extLst>
      <p:ext uri="{BB962C8B-B14F-4D97-AF65-F5344CB8AC3E}">
        <p14:creationId xmlns:p14="http://schemas.microsoft.com/office/powerpoint/2010/main" val="15904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Docker loves </a:t>
            </a:r>
            <a:r>
              <a:rPr lang="it-IT" dirty="0" err="1"/>
              <a:t>webassembly</a:t>
            </a:r>
            <a:endParaRPr lang="it-IT" dirty="0"/>
          </a:p>
        </p:txBody>
      </p:sp>
      <p:pic>
        <p:nvPicPr>
          <p:cNvPr id="4" name="Immagine 3">
            <a:extLst>
              <a:ext uri="{FF2B5EF4-FFF2-40B4-BE49-F238E27FC236}">
                <a16:creationId xmlns:a16="http://schemas.microsoft.com/office/drawing/2014/main" id="{2E8F26FE-3FDF-75F0-3136-7B4C527C9B39}"/>
              </a:ext>
            </a:extLst>
          </p:cNvPr>
          <p:cNvPicPr>
            <a:picLocks noChangeAspect="1"/>
          </p:cNvPicPr>
          <p:nvPr/>
        </p:nvPicPr>
        <p:blipFill>
          <a:blip r:embed="rId2"/>
          <a:stretch>
            <a:fillRect/>
          </a:stretch>
        </p:blipFill>
        <p:spPr>
          <a:xfrm>
            <a:off x="3216239" y="1685451"/>
            <a:ext cx="6087325" cy="1514686"/>
          </a:xfrm>
          <a:prstGeom prst="rect">
            <a:avLst/>
          </a:prstGeom>
        </p:spPr>
      </p:pic>
      <p:pic>
        <p:nvPicPr>
          <p:cNvPr id="9" name="Immagine 8">
            <a:extLst>
              <a:ext uri="{FF2B5EF4-FFF2-40B4-BE49-F238E27FC236}">
                <a16:creationId xmlns:a16="http://schemas.microsoft.com/office/drawing/2014/main" id="{D2B77965-B4F2-F909-235D-47A165A39135}"/>
              </a:ext>
            </a:extLst>
          </p:cNvPr>
          <p:cNvPicPr>
            <a:picLocks noChangeAspect="1"/>
          </p:cNvPicPr>
          <p:nvPr/>
        </p:nvPicPr>
        <p:blipFill>
          <a:blip r:embed="rId3"/>
          <a:stretch>
            <a:fillRect/>
          </a:stretch>
        </p:blipFill>
        <p:spPr>
          <a:xfrm>
            <a:off x="1420781" y="3932909"/>
            <a:ext cx="9678239" cy="2080440"/>
          </a:xfrm>
          <a:prstGeom prst="rect">
            <a:avLst/>
          </a:prstGeom>
        </p:spPr>
      </p:pic>
    </p:spTree>
    <p:extLst>
      <p:ext uri="{BB962C8B-B14F-4D97-AF65-F5344CB8AC3E}">
        <p14:creationId xmlns:p14="http://schemas.microsoft.com/office/powerpoint/2010/main" val="4203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E789-B9C8-46C6-B31B-E6AD9330C276}"/>
              </a:ext>
            </a:extLst>
          </p:cNvPr>
          <p:cNvSpPr>
            <a:spLocks noGrp="1"/>
          </p:cNvSpPr>
          <p:nvPr>
            <p:ph type="title"/>
          </p:nvPr>
        </p:nvSpPr>
        <p:spPr/>
        <p:txBody>
          <a:bodyPr/>
          <a:lstStyle/>
          <a:p>
            <a:r>
              <a:rPr lang="it-IT" dirty="0"/>
              <a:t>Babbo Natale e le letterine scritte in linguaggi diversi</a:t>
            </a:r>
          </a:p>
        </p:txBody>
      </p:sp>
      <p:sp>
        <p:nvSpPr>
          <p:cNvPr id="3" name="Segnaposto contenuto 2">
            <a:extLst>
              <a:ext uri="{FF2B5EF4-FFF2-40B4-BE49-F238E27FC236}">
                <a16:creationId xmlns:a16="http://schemas.microsoft.com/office/drawing/2014/main" id="{D0B4AFB7-0047-468D-BE92-BDFE0A623E1F}"/>
              </a:ext>
            </a:extLst>
          </p:cNvPr>
          <p:cNvSpPr>
            <a:spLocks noGrp="1"/>
          </p:cNvSpPr>
          <p:nvPr>
            <p:ph idx="1"/>
          </p:nvPr>
        </p:nvSpPr>
        <p:spPr/>
        <p:txBody>
          <a:bodyPr/>
          <a:lstStyle/>
          <a:p>
            <a:r>
              <a:rPr lang="it-IT" dirty="0"/>
              <a:t>Come ha risolto il problema Babbo Natale?</a:t>
            </a:r>
          </a:p>
        </p:txBody>
      </p:sp>
    </p:spTree>
    <p:extLst>
      <p:ext uri="{BB962C8B-B14F-4D97-AF65-F5344CB8AC3E}">
        <p14:creationId xmlns:p14="http://schemas.microsoft.com/office/powerpoint/2010/main" val="298560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r>
              <a:rPr lang="it-IT" dirty="0"/>
              <a:t>SECONDO regalo di babbo natale</a:t>
            </a:r>
          </a:p>
        </p:txBody>
      </p:sp>
    </p:spTree>
    <p:extLst>
      <p:ext uri="{BB962C8B-B14F-4D97-AF65-F5344CB8AC3E}">
        <p14:creationId xmlns:p14="http://schemas.microsoft.com/office/powerpoint/2010/main" val="3002314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517996D-1168-EE96-4175-2BACC161E90E}"/>
              </a:ext>
            </a:extLst>
          </p:cNvPr>
          <p:cNvSpPr txBox="1"/>
          <p:nvPr/>
        </p:nvSpPr>
        <p:spPr>
          <a:xfrm>
            <a:off x="4718649" y="1080306"/>
            <a:ext cx="4572000" cy="4969630"/>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Wasm</a:t>
            </a:r>
            <a:r>
              <a:rPr lang="it-IT" sz="9600" b="1" dirty="0">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is</a:t>
            </a:r>
            <a:r>
              <a:rPr lang="it-IT" sz="9600" b="1" dirty="0">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Awsm</a:t>
            </a:r>
            <a:r>
              <a:rPr lang="it-IT" sz="9600" b="1" dirty="0">
                <a:ln w="9525" cap="flat" cmpd="sng" algn="ctr">
                  <a:solidFill>
                    <a:srgbClr val="FFFFFF"/>
                  </a:solidFill>
                  <a:prstDash val="solid"/>
                  <a:round/>
                </a:ln>
                <a:solidFill>
                  <a:srgbClr val="C00000"/>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t>
            </a:r>
            <a:endParaRPr lang="it-IT" sz="9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730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A8F03-CABA-49A2-A0D0-7DDF3505AE67}"/>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97716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thanks</a:t>
            </a:r>
          </a:p>
        </p:txBody>
      </p:sp>
      <p:pic>
        <p:nvPicPr>
          <p:cNvPr id="6" name="Segnaposto contenuto 4">
            <a:extLst>
              <a:ext uri="{FF2B5EF4-FFF2-40B4-BE49-F238E27FC236}">
                <a16:creationId xmlns:a16="http://schemas.microsoft.com/office/drawing/2014/main" id="{5871FABF-E3EA-B24E-9306-9425D03427F5}"/>
              </a:ext>
            </a:extLst>
          </p:cNvPr>
          <p:cNvPicPr>
            <a:picLocks noChangeAspect="1"/>
          </p:cNvPicPr>
          <p:nvPr/>
        </p:nvPicPr>
        <p:blipFill>
          <a:blip r:embed="rId2"/>
          <a:stretch>
            <a:fillRect/>
          </a:stretch>
        </p:blipFill>
        <p:spPr>
          <a:xfrm>
            <a:off x="10155381" y="4614415"/>
            <a:ext cx="1801091" cy="2074675"/>
          </a:xfrm>
          <a:prstGeom prst="rect">
            <a:avLst/>
          </a:prstGeom>
        </p:spPr>
      </p:pic>
      <p:pic>
        <p:nvPicPr>
          <p:cNvPr id="4" name="Immagine 3" descr="Immagine che contiene persona, uomo, inpiedi, posando&#10;&#10;Descrizione generata automaticamente">
            <a:extLst>
              <a:ext uri="{FF2B5EF4-FFF2-40B4-BE49-F238E27FC236}">
                <a16:creationId xmlns:a16="http://schemas.microsoft.com/office/drawing/2014/main" id="{27C904F1-B75C-2CD2-78B3-CFEBD6313A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1376" y="2699044"/>
            <a:ext cx="1508955" cy="1508955"/>
          </a:xfrm>
          <a:prstGeom prst="rect">
            <a:avLst/>
          </a:prstGeom>
        </p:spPr>
      </p:pic>
      <p:pic>
        <p:nvPicPr>
          <p:cNvPr id="5" name="Immagine 4">
            <a:extLst>
              <a:ext uri="{FF2B5EF4-FFF2-40B4-BE49-F238E27FC236}">
                <a16:creationId xmlns:a16="http://schemas.microsoft.com/office/drawing/2014/main" id="{F5E9672B-47B2-B449-6761-A27DA3C113AA}"/>
              </a:ext>
            </a:extLst>
          </p:cNvPr>
          <p:cNvPicPr>
            <a:picLocks noChangeAspect="1"/>
          </p:cNvPicPr>
          <p:nvPr/>
        </p:nvPicPr>
        <p:blipFill>
          <a:blip r:embed="rId4"/>
          <a:stretch>
            <a:fillRect/>
          </a:stretch>
        </p:blipFill>
        <p:spPr>
          <a:xfrm>
            <a:off x="2597898" y="1500505"/>
            <a:ext cx="412553" cy="334963"/>
          </a:xfrm>
          <a:prstGeom prst="rect">
            <a:avLst/>
          </a:prstGeom>
        </p:spPr>
      </p:pic>
      <p:sp>
        <p:nvSpPr>
          <p:cNvPr id="7" name="CasellaDiTesto 6">
            <a:extLst>
              <a:ext uri="{FF2B5EF4-FFF2-40B4-BE49-F238E27FC236}">
                <a16:creationId xmlns:a16="http://schemas.microsoft.com/office/drawing/2014/main" id="{E196507D-7F26-BDD1-ABD1-24B5FBA5C36E}"/>
              </a:ext>
            </a:extLst>
          </p:cNvPr>
          <p:cNvSpPr txBox="1"/>
          <p:nvPr/>
        </p:nvSpPr>
        <p:spPr>
          <a:xfrm>
            <a:off x="3245959" y="1423303"/>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8" name="Ovale 7">
            <a:extLst>
              <a:ext uri="{FF2B5EF4-FFF2-40B4-BE49-F238E27FC236}">
                <a16:creationId xmlns:a16="http://schemas.microsoft.com/office/drawing/2014/main" id="{06396A92-CDCC-BDA9-7CC5-98330FF478DA}"/>
              </a:ext>
            </a:extLst>
          </p:cNvPr>
          <p:cNvSpPr/>
          <p:nvPr/>
        </p:nvSpPr>
        <p:spPr>
          <a:xfrm>
            <a:off x="1105528" y="4426780"/>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9" name="Immagine 8">
            <a:hlinkClick r:id="rId6"/>
            <a:extLst>
              <a:ext uri="{FF2B5EF4-FFF2-40B4-BE49-F238E27FC236}">
                <a16:creationId xmlns:a16="http://schemas.microsoft.com/office/drawing/2014/main" id="{28D1A168-F3C6-5781-4917-916CC27C39BE}"/>
              </a:ext>
            </a:extLst>
          </p:cNvPr>
          <p:cNvPicPr>
            <a:picLocks noChangeAspect="1"/>
          </p:cNvPicPr>
          <p:nvPr/>
        </p:nvPicPr>
        <p:blipFill>
          <a:blip r:embed="rId7"/>
          <a:stretch>
            <a:fillRect/>
          </a:stretch>
        </p:blipFill>
        <p:spPr>
          <a:xfrm>
            <a:off x="1624225" y="4792883"/>
            <a:ext cx="1792634" cy="406401"/>
          </a:xfrm>
          <a:prstGeom prst="rect">
            <a:avLst/>
          </a:prstGeom>
        </p:spPr>
      </p:pic>
      <p:pic>
        <p:nvPicPr>
          <p:cNvPr id="10" name="Picture 4">
            <a:hlinkClick r:id="rId8"/>
            <a:extLst>
              <a:ext uri="{FF2B5EF4-FFF2-40B4-BE49-F238E27FC236}">
                <a16:creationId xmlns:a16="http://schemas.microsoft.com/office/drawing/2014/main" id="{8B34EDBB-1434-EE7C-3CC4-8DB31779D1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62062" y="4398472"/>
            <a:ext cx="2061467" cy="588991"/>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3A5F8830-8324-3D30-AD0A-B224F27AF5EF}"/>
              </a:ext>
            </a:extLst>
          </p:cNvPr>
          <p:cNvPicPr>
            <a:picLocks noChangeAspect="1"/>
          </p:cNvPicPr>
          <p:nvPr/>
        </p:nvPicPr>
        <p:blipFill>
          <a:blip r:embed="rId4"/>
          <a:stretch>
            <a:fillRect/>
          </a:stretch>
        </p:blipFill>
        <p:spPr>
          <a:xfrm>
            <a:off x="2603656" y="1997964"/>
            <a:ext cx="412553" cy="334963"/>
          </a:xfrm>
          <a:prstGeom prst="rect">
            <a:avLst/>
          </a:prstGeom>
        </p:spPr>
      </p:pic>
      <p:sp>
        <p:nvSpPr>
          <p:cNvPr id="12" name="CasellaDiTesto 11">
            <a:extLst>
              <a:ext uri="{FF2B5EF4-FFF2-40B4-BE49-F238E27FC236}">
                <a16:creationId xmlns:a16="http://schemas.microsoft.com/office/drawing/2014/main" id="{E90CFCEE-620C-A6A3-C6DD-FD6A44E54982}"/>
              </a:ext>
            </a:extLst>
          </p:cNvPr>
          <p:cNvSpPr txBox="1"/>
          <p:nvPr/>
        </p:nvSpPr>
        <p:spPr>
          <a:xfrm>
            <a:off x="3268963" y="1929387"/>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0"/>
              </a:rPr>
              <a:t>stefano.maffeis@intre.it</a:t>
            </a:r>
            <a:endParaRPr lang="it-IT" sz="1400" dirty="0">
              <a:gradFill>
                <a:gsLst>
                  <a:gs pos="2917">
                    <a:schemeClr val="tx1"/>
                  </a:gs>
                  <a:gs pos="30000">
                    <a:schemeClr val="tx1"/>
                  </a:gs>
                </a:gsLst>
                <a:lin ang="5400000" scaled="0"/>
              </a:gradFill>
            </a:endParaRPr>
          </a:p>
        </p:txBody>
      </p:sp>
      <p:pic>
        <p:nvPicPr>
          <p:cNvPr id="13" name="Picture 2">
            <a:extLst>
              <a:ext uri="{FF2B5EF4-FFF2-40B4-BE49-F238E27FC236}">
                <a16:creationId xmlns:a16="http://schemas.microsoft.com/office/drawing/2014/main" id="{D0D52F6A-37DD-F04C-275D-BE990F6B354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50724" y="2699044"/>
            <a:ext cx="1508955" cy="1508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75016CD6-CA67-856C-B8E4-618D9120757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43684" y="4471214"/>
            <a:ext cx="312405" cy="312405"/>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F95B8815-5E50-4CBD-3A9D-1F973D1C7E6D}"/>
              </a:ext>
            </a:extLst>
          </p:cNvPr>
          <p:cNvSpPr txBox="1"/>
          <p:nvPr/>
        </p:nvSpPr>
        <p:spPr>
          <a:xfrm>
            <a:off x="5781169" y="4439552"/>
            <a:ext cx="1649041" cy="369332"/>
          </a:xfrm>
          <a:prstGeom prst="rect">
            <a:avLst/>
          </a:prstGeom>
          <a:noFill/>
        </p:spPr>
        <p:txBody>
          <a:bodyPr wrap="none" rtlCol="0">
            <a:spAutoFit/>
          </a:bodyPr>
          <a:lstStyle/>
          <a:p>
            <a:r>
              <a:rPr lang="it-IT" dirty="0">
                <a:hlinkClick r:id="rId13"/>
              </a:rPr>
              <a:t>Stefano Maffeis</a:t>
            </a:r>
            <a:endParaRPr lang="it-IT" dirty="0"/>
          </a:p>
        </p:txBody>
      </p:sp>
    </p:spTree>
    <p:extLst>
      <p:ext uri="{BB962C8B-B14F-4D97-AF65-F5344CB8AC3E}">
        <p14:creationId xmlns:p14="http://schemas.microsoft.com/office/powerpoint/2010/main" val="66514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15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ACC359D-8A10-BFB0-6C1F-978AC9BC03FE}"/>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solidFill>
                  <a:srgbClr val="C00000"/>
                </a:solidFill>
              </a:rPr>
              <a:t>1989</a:t>
            </a:r>
          </a:p>
          <a:p>
            <a:pPr indent="-228600">
              <a:lnSpc>
                <a:spcPct val="90000"/>
              </a:lnSpc>
              <a:spcAft>
                <a:spcPts val="600"/>
              </a:spcAft>
              <a:buFont typeface="Arial" panose="020B0604020202020204" pitchFamily="34" charset="0"/>
              <a:buChar char="•"/>
            </a:pPr>
            <a:r>
              <a:rPr lang="en-US" sz="2800" dirty="0">
                <a:solidFill>
                  <a:srgbClr val="C00000"/>
                </a:solidFill>
              </a:rPr>
              <a:t>Che </a:t>
            </a:r>
            <a:r>
              <a:rPr lang="en-US" sz="2800" dirty="0" err="1">
                <a:solidFill>
                  <a:srgbClr val="C00000"/>
                </a:solidFill>
              </a:rPr>
              <a:t>fatica</a:t>
            </a:r>
            <a:r>
              <a:rPr lang="en-US" sz="2800" dirty="0">
                <a:solidFill>
                  <a:srgbClr val="C00000"/>
                </a:solidFill>
              </a:rPr>
              <a:t> </a:t>
            </a:r>
            <a:r>
              <a:rPr lang="en-US" sz="2800" dirty="0" err="1">
                <a:solidFill>
                  <a:srgbClr val="C00000"/>
                </a:solidFill>
              </a:rPr>
              <a:t>questi</a:t>
            </a:r>
            <a:r>
              <a:rPr lang="en-US" sz="2800" dirty="0">
                <a:solidFill>
                  <a:srgbClr val="C00000"/>
                </a:solidFill>
              </a:rPr>
              <a:t> </a:t>
            </a:r>
            <a:r>
              <a:rPr lang="en-US" sz="2800" dirty="0" err="1">
                <a:solidFill>
                  <a:srgbClr val="C00000"/>
                </a:solidFill>
              </a:rPr>
              <a:t>elfi</a:t>
            </a:r>
            <a:endParaRPr lang="en-US" sz="2800" dirty="0">
              <a:solidFill>
                <a:srgbClr val="C00000"/>
              </a:solidFill>
            </a:endParaRP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ML Source Code Viewer Websit - App su Google Play">
            <a:extLst>
              <a:ext uri="{FF2B5EF4-FFF2-40B4-BE49-F238E27FC236}">
                <a16:creationId xmlns:a16="http://schemas.microsoft.com/office/drawing/2014/main" id="{41F4A7E7-DB46-FD47-7E93-CD1B4918AF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82428"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arta da Parati Elfo di Babbo Natale sul bordo Sign - rendering 3D -  PIXERS.IT">
            <a:extLst>
              <a:ext uri="{FF2B5EF4-FFF2-40B4-BE49-F238E27FC236}">
                <a16:creationId xmlns:a16="http://schemas.microsoft.com/office/drawing/2014/main" id="{C540919F-B4CF-9AFC-D2DD-7C1619690F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8663" y="2742397"/>
            <a:ext cx="4549977"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3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56A41B5-F058-D3DD-5933-029404C7D0A6}"/>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solidFill>
                  <a:srgbClr val="C00000"/>
                </a:solidFill>
              </a:rPr>
              <a:t>1995</a:t>
            </a:r>
          </a:p>
          <a:p>
            <a:pPr indent="-228600">
              <a:lnSpc>
                <a:spcPct val="90000"/>
              </a:lnSpc>
              <a:spcAft>
                <a:spcPts val="600"/>
              </a:spcAft>
              <a:buFont typeface="Arial" panose="020B0604020202020204" pitchFamily="34" charset="0"/>
              <a:buChar char="•"/>
            </a:pPr>
            <a:r>
              <a:rPr lang="en-US" sz="2800" dirty="0">
                <a:solidFill>
                  <a:srgbClr val="C00000"/>
                </a:solidFill>
              </a:rPr>
              <a:t>JavaScript … e </a:t>
            </a:r>
            <a:r>
              <a:rPr lang="en-US" sz="2800" dirty="0" err="1">
                <a:solidFill>
                  <a:srgbClr val="C00000"/>
                </a:solidFill>
              </a:rPr>
              <a:t>nulla</a:t>
            </a:r>
            <a:r>
              <a:rPr lang="en-US" sz="2800" dirty="0">
                <a:solidFill>
                  <a:srgbClr val="C00000"/>
                </a:solidFill>
              </a:rPr>
              <a:t> fu </a:t>
            </a:r>
            <a:r>
              <a:rPr lang="en-US" sz="2800" dirty="0" err="1">
                <a:solidFill>
                  <a:srgbClr val="C00000"/>
                </a:solidFill>
              </a:rPr>
              <a:t>più</a:t>
            </a:r>
            <a:r>
              <a:rPr lang="en-US" sz="2800" dirty="0">
                <a:solidFill>
                  <a:srgbClr val="C00000"/>
                </a:solidFill>
              </a:rPr>
              <a:t> come prima!</a:t>
            </a: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aro Babbo Natale -24 &amp; Il Mondo secondo Bombetti - Mammaholic">
            <a:extLst>
              <a:ext uri="{FF2B5EF4-FFF2-40B4-BE49-F238E27FC236}">
                <a16:creationId xmlns:a16="http://schemas.microsoft.com/office/drawing/2014/main" id="{2722B2FC-A5F0-A71B-10DC-573680E828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1467" y="2742397"/>
            <a:ext cx="2213762" cy="3291840"/>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earn JavaScript Tutorial - javatpoint">
            <a:extLst>
              <a:ext uri="{FF2B5EF4-FFF2-40B4-BE49-F238E27FC236}">
                <a16:creationId xmlns:a16="http://schemas.microsoft.com/office/drawing/2014/main" id="{07AEA454-54EC-6626-069C-A8934B3F3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732"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0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A8CBA14F-ECA4-9B6C-9434-9FD949D4AECE}"/>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solidFill>
                  <a:srgbClr val="C00000"/>
                </a:solidFill>
              </a:rPr>
              <a:t>2011</a:t>
            </a:r>
          </a:p>
          <a:p>
            <a:pPr indent="-228600">
              <a:lnSpc>
                <a:spcPct val="90000"/>
              </a:lnSpc>
              <a:spcAft>
                <a:spcPts val="600"/>
              </a:spcAft>
              <a:buFont typeface="Arial" panose="020B0604020202020204" pitchFamily="34" charset="0"/>
              <a:buChar char="•"/>
            </a:pPr>
            <a:r>
              <a:rPr lang="en-US" sz="2800" dirty="0">
                <a:solidFill>
                  <a:srgbClr val="C00000"/>
                </a:solidFill>
              </a:rPr>
              <a:t>Sul </a:t>
            </a:r>
            <a:r>
              <a:rPr lang="en-US" sz="2800" dirty="0" err="1">
                <a:solidFill>
                  <a:srgbClr val="C00000"/>
                </a:solidFill>
              </a:rPr>
              <a:t>mio</a:t>
            </a:r>
            <a:r>
              <a:rPr lang="en-US" sz="2800" dirty="0">
                <a:solidFill>
                  <a:srgbClr val="C00000"/>
                </a:solidFill>
              </a:rPr>
              <a:t> browser </a:t>
            </a:r>
            <a:r>
              <a:rPr lang="en-US" sz="2800" dirty="0" err="1">
                <a:solidFill>
                  <a:srgbClr val="C00000"/>
                </a:solidFill>
              </a:rPr>
              <a:t>funziona</a:t>
            </a:r>
            <a:r>
              <a:rPr lang="en-US" sz="2800" dirty="0">
                <a:solidFill>
                  <a:srgbClr val="C00000"/>
                </a:solidFill>
              </a:rPr>
              <a:t>!</a:t>
            </a:r>
          </a:p>
        </p:txBody>
      </p:sp>
      <p:sp>
        <p:nvSpPr>
          <p:cNvPr id="9" name="Rectangle 8">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 Babbo Natale Elfo Mrs.Claus Completi Cappello di Natale Abito di Natale fantasia Per uomo Per donna Da ragazzo Da ragazza Natale Natale Carnevale vigilia di Natale Adulto Per bambini Feste Natale">
            <a:extLst>
              <a:ext uri="{FF2B5EF4-FFF2-40B4-BE49-F238E27FC236}">
                <a16:creationId xmlns:a16="http://schemas.microsoft.com/office/drawing/2014/main" id="{32C388E7-5069-6663-F925-D77AE6B952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82428" y="2742397"/>
            <a:ext cx="3291840" cy="3291840"/>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google chrome - Enabling developer tools on a NACL page - Stack Overflow">
            <a:extLst>
              <a:ext uri="{FF2B5EF4-FFF2-40B4-BE49-F238E27FC236}">
                <a16:creationId xmlns:a16="http://schemas.microsoft.com/office/drawing/2014/main" id="{8ED17F6F-6CA6-0816-DC4E-027206FE2A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838216"/>
            <a:ext cx="4974336" cy="310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FFB7EF6D-0230-366A-5C7E-441934B185C1}"/>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solidFill>
                  <a:srgbClr val="C00000"/>
                </a:solidFill>
              </a:rPr>
              <a:t>2013</a:t>
            </a:r>
          </a:p>
          <a:p>
            <a:pPr indent="-228600">
              <a:lnSpc>
                <a:spcPct val="90000"/>
              </a:lnSpc>
              <a:spcAft>
                <a:spcPts val="600"/>
              </a:spcAft>
              <a:buFont typeface="Arial" panose="020B0604020202020204" pitchFamily="34" charset="0"/>
              <a:buChar char="•"/>
            </a:pPr>
            <a:r>
              <a:rPr lang="en-US" sz="2800" dirty="0">
                <a:solidFill>
                  <a:srgbClr val="C00000"/>
                </a:solidFill>
              </a:rPr>
              <a:t>Asm.js - </a:t>
            </a:r>
            <a:r>
              <a:rPr lang="en-US" sz="2800" dirty="0" err="1">
                <a:solidFill>
                  <a:srgbClr val="C00000"/>
                </a:solidFill>
              </a:rPr>
              <a:t>Forse</a:t>
            </a:r>
            <a:r>
              <a:rPr lang="en-US" sz="2800" dirty="0">
                <a:solidFill>
                  <a:srgbClr val="C00000"/>
                </a:solidFill>
              </a:rPr>
              <a:t> ci </a:t>
            </a:r>
            <a:r>
              <a:rPr lang="en-US" sz="2800" dirty="0" err="1">
                <a:solidFill>
                  <a:srgbClr val="C00000"/>
                </a:solidFill>
              </a:rPr>
              <a:t>siamo</a:t>
            </a:r>
            <a:endParaRPr lang="en-US" sz="2800" dirty="0">
              <a:solidFill>
                <a:srgbClr val="C00000"/>
              </a:solidFill>
            </a:endParaRP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Elfo di natale. aiutanti di fantasia carina di babbo natale, adorabili elfi  con regali e decorazioni">
            <a:extLst>
              <a:ext uri="{FF2B5EF4-FFF2-40B4-BE49-F238E27FC236}">
                <a16:creationId xmlns:a16="http://schemas.microsoft.com/office/drawing/2014/main" id="{43381C83-7DDD-60F8-2021-5BA7E97F46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6872" y="2742397"/>
            <a:ext cx="2842952" cy="3291840"/>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asm.js, Emscripten &amp; friends | tfw">
            <a:extLst>
              <a:ext uri="{FF2B5EF4-FFF2-40B4-BE49-F238E27FC236}">
                <a16:creationId xmlns:a16="http://schemas.microsoft.com/office/drawing/2014/main" id="{1C03F257-31B6-78F0-5002-666F8BD131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995503"/>
            <a:ext cx="4974336" cy="278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4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AFA5EFF2-52A6-87FC-0F68-0D9834E71E64}"/>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solidFill>
                  <a:srgbClr val="C00000"/>
                </a:solidFill>
              </a:rPr>
              <a:t>2015</a:t>
            </a:r>
          </a:p>
          <a:p>
            <a:pPr indent="-228600">
              <a:lnSpc>
                <a:spcPct val="90000"/>
              </a:lnSpc>
              <a:spcAft>
                <a:spcPts val="600"/>
              </a:spcAft>
              <a:buFont typeface="Arial" panose="020B0604020202020204" pitchFamily="34" charset="0"/>
              <a:buChar char="•"/>
            </a:pPr>
            <a:r>
              <a:rPr lang="en-US" sz="2800" dirty="0" err="1">
                <a:solidFill>
                  <a:srgbClr val="C00000"/>
                </a:solidFill>
              </a:rPr>
              <a:t>Finalmente</a:t>
            </a:r>
            <a:r>
              <a:rPr lang="en-US" sz="2800" dirty="0">
                <a:solidFill>
                  <a:srgbClr val="C00000"/>
                </a:solidFill>
              </a:rPr>
              <a:t> </a:t>
            </a:r>
            <a:r>
              <a:rPr lang="en-US" sz="2800" dirty="0" err="1">
                <a:solidFill>
                  <a:srgbClr val="C00000"/>
                </a:solidFill>
              </a:rPr>
              <a:t>WebAssembly</a:t>
            </a:r>
            <a:endParaRPr lang="en-US" sz="2800" dirty="0">
              <a:solidFill>
                <a:srgbClr val="C00000"/>
              </a:solidFill>
            </a:endParaRP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Free Vector | Hand drawn santa claus riding a sleigh delivering presents">
            <a:extLst>
              <a:ext uri="{FF2B5EF4-FFF2-40B4-BE49-F238E27FC236}">
                <a16:creationId xmlns:a16="http://schemas.microsoft.com/office/drawing/2014/main" id="{E488AFBC-AEF7-D5AB-0D43-A35D288FA6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41180" y="2896016"/>
            <a:ext cx="4974336" cy="2984601"/>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0" descr="What Is WebAssembly and Why Do You Need It? - The New Stack">
            <a:extLst>
              <a:ext uri="{FF2B5EF4-FFF2-40B4-BE49-F238E27FC236}">
                <a16:creationId xmlns:a16="http://schemas.microsoft.com/office/drawing/2014/main" id="{048BBD43-971D-8969-22BA-46FC51AAB2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995503"/>
            <a:ext cx="4974336" cy="278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1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2DF2-85AE-0A49-93E4-29A99805EED7}"/>
              </a:ext>
            </a:extLst>
          </p:cNvPr>
          <p:cNvSpPr>
            <a:spLocks noGrp="1"/>
          </p:cNvSpPr>
          <p:nvPr>
            <p:ph type="title"/>
          </p:nvPr>
        </p:nvSpPr>
        <p:spPr/>
        <p:txBody>
          <a:bodyPr/>
          <a:lstStyle/>
          <a:p>
            <a:r>
              <a:rPr lang="it-IT" dirty="0"/>
              <a:t>Chi ha bisogno di </a:t>
            </a:r>
            <a:r>
              <a:rPr lang="it-IT" dirty="0" err="1"/>
              <a:t>wasm</a:t>
            </a:r>
            <a:r>
              <a:rPr lang="it-IT" dirty="0"/>
              <a:t>?</a:t>
            </a:r>
          </a:p>
        </p:txBody>
      </p:sp>
      <p:pic>
        <p:nvPicPr>
          <p:cNvPr id="4" name="Picture 2" descr="Google Chrome, il logo poteva essere molto diverso: ecco tutte le icone  scartate">
            <a:extLst>
              <a:ext uri="{FF2B5EF4-FFF2-40B4-BE49-F238E27FC236}">
                <a16:creationId xmlns:a16="http://schemas.microsoft.com/office/drawing/2014/main" id="{3195CF2D-8825-A1B1-86DE-CD8DFAD69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330" y="1550661"/>
            <a:ext cx="2721158" cy="15238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29A2EBA-34B3-26E2-CF27-58C469325E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9781" y="1709158"/>
            <a:ext cx="1127146" cy="11271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E3D1F1A6-9F8F-C2EB-3A39-E0BB5141D0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988" y="1749012"/>
            <a:ext cx="1127146" cy="11271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Desktop Computer Vector Icon for Your Web Site Design, Logo, App, UI.  Vector Illustration Stock Vector - Illustration of line, display: 151573142">
            <a:extLst>
              <a:ext uri="{FF2B5EF4-FFF2-40B4-BE49-F238E27FC236}">
                <a16:creationId xmlns:a16="http://schemas.microsoft.com/office/drawing/2014/main" id="{655205C0-A94B-DD2C-E89A-FDE4A5FC7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597" y="3714347"/>
            <a:ext cx="1706695" cy="17066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Modello cell phone | PosterMyWall">
            <a:extLst>
              <a:ext uri="{FF2B5EF4-FFF2-40B4-BE49-F238E27FC236}">
                <a16:creationId xmlns:a16="http://schemas.microsoft.com/office/drawing/2014/main" id="{1B167834-0F91-4C4F-3C55-627B1ECEA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4488" y="3914969"/>
            <a:ext cx="1392370" cy="13923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abbo Natale a Milano | YesMilano">
            <a:extLst>
              <a:ext uri="{FF2B5EF4-FFF2-40B4-BE49-F238E27FC236}">
                <a16:creationId xmlns:a16="http://schemas.microsoft.com/office/drawing/2014/main" id="{76291CE4-ADB5-976E-B427-3EEA24C716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0249" y="4285756"/>
            <a:ext cx="32385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09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66</TotalTime>
  <Words>138</Words>
  <Application>Microsoft Office PowerPoint</Application>
  <PresentationFormat>Widescreen</PresentationFormat>
  <Paragraphs>36</Paragraphs>
  <Slides>23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Bebas Neue</vt:lpstr>
      <vt:lpstr>Calibri</vt:lpstr>
      <vt:lpstr>Calibri Light</vt:lpstr>
      <vt:lpstr>Open Sans</vt:lpstr>
      <vt:lpstr>Raleway</vt:lpstr>
      <vt:lpstr>Tema di Office</vt:lpstr>
      <vt:lpstr>Presentazione standard di PowerPoint</vt:lpstr>
      <vt:lpstr>Babbo Natale e le letterine scritte in linguaggi diversi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Chi ha bisogno di wasm?</vt:lpstr>
      <vt:lpstr>CHI HA bisogno di wasm?</vt:lpstr>
      <vt:lpstr>Cos’e’ webassembly?</vt:lpstr>
      <vt:lpstr>Javascript is dead. Long live javascript!</vt:lpstr>
      <vt:lpstr>Use case: ottimizzazione immagini</vt:lpstr>
      <vt:lpstr>wasi</vt:lpstr>
      <vt:lpstr>wagi</vt:lpstr>
      <vt:lpstr>Webassembly and .net</vt:lpstr>
      <vt:lpstr>primo regalo di babbo natale</vt:lpstr>
      <vt:lpstr>Webassembly sostituira’ docker?</vt:lpstr>
      <vt:lpstr>Docker loves webassembly</vt:lpstr>
      <vt:lpstr>SECONDO regalo di babbo natale</vt:lpstr>
      <vt:lpstr>Presentazione standard di PowerPoint</vt:lpstr>
      <vt:lpstr>Presentazione standard di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Carmine Alfano</dc:creator>
  <cp:lastModifiedBy>Acerbis Alberto</cp:lastModifiedBy>
  <cp:revision>47</cp:revision>
  <dcterms:created xsi:type="dcterms:W3CDTF">2018-11-12T16:34:34Z</dcterms:created>
  <dcterms:modified xsi:type="dcterms:W3CDTF">2022-12-12T17:19:39Z</dcterms:modified>
</cp:coreProperties>
</file>