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72" r:id="rId13"/>
    <p:sldId id="267" r:id="rId14"/>
    <p:sldId id="273" r:id="rId15"/>
    <p:sldId id="276" r:id="rId16"/>
    <p:sldId id="274" r:id="rId17"/>
    <p:sldId id="268" r:id="rId18"/>
    <p:sldId id="275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8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2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9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9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1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9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0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0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5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1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6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21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rinciplesofchaos.org/?lang=ENcontent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anscoperta.it/it/training/practical-event-sourcing-and-testing-workshop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reactivemanifesto.org/i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C7D589E8-BF7F-42C9-B73E-4BA6C7FD1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97" b="2460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DDE5A-5FC0-453B-A37D-FC90A19A3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it-IT" sz="4800" dirty="0">
                <a:solidFill>
                  <a:srgbClr val="FFFFFF"/>
                </a:solidFill>
              </a:rPr>
              <a:t>Chaos Engineering</a:t>
            </a:r>
            <a:endParaRPr lang="en-GB" sz="48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81E65C-1EC7-4861-9E05-15A6FF49E52B}"/>
              </a:ext>
            </a:extLst>
          </p:cNvPr>
          <p:cNvSpPr txBox="1"/>
          <p:nvPr/>
        </p:nvSpPr>
        <p:spPr>
          <a:xfrm>
            <a:off x="8224311" y="5380157"/>
            <a:ext cx="3612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Organizations that are ignoring Chaos Engineering are leaving money on the table.</a:t>
            </a:r>
          </a:p>
        </p:txBody>
      </p:sp>
    </p:spTree>
    <p:extLst>
      <p:ext uri="{BB962C8B-B14F-4D97-AF65-F5344CB8AC3E}">
        <p14:creationId xmlns:p14="http://schemas.microsoft.com/office/powerpoint/2010/main" val="3660117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D7C8-4E56-42BC-896E-2DA019E3F042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944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Chaos Engineering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5E9C1-C325-4B62-9A9F-28AB2362A3C0}"/>
              </a:ext>
            </a:extLst>
          </p:cNvPr>
          <p:cNvCxnSpPr>
            <a:cxnSpLocks/>
          </p:cNvCxnSpPr>
          <p:nvPr/>
        </p:nvCxnSpPr>
        <p:spPr>
          <a:xfrm flipV="1">
            <a:off x="697424" y="1135251"/>
            <a:ext cx="10430359" cy="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E0B790-BAB9-4DE7-99EC-7E1F4A677CE8}"/>
              </a:ext>
            </a:extLst>
          </p:cNvPr>
          <p:cNvSpPr txBox="1"/>
          <p:nvPr/>
        </p:nvSpPr>
        <p:spPr>
          <a:xfrm>
            <a:off x="835269" y="1433146"/>
            <a:ext cx="103661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Chaos Engineering is the discipline of experimenting on a ssystem in order to build confidence in the system’s capability to whitstand turbolent conditions in production</a:t>
            </a:r>
          </a:p>
          <a:p>
            <a:pPr algn="r"/>
            <a:r>
              <a:rPr lang="it-IT" sz="1200" dirty="0">
                <a:hlinkClick r:id="rId2"/>
              </a:rPr>
              <a:t>https://principlesofchaos.org</a:t>
            </a:r>
            <a:endParaRPr lang="it-IT" sz="1200" dirty="0"/>
          </a:p>
        </p:txBody>
      </p:sp>
      <p:pic>
        <p:nvPicPr>
          <p:cNvPr id="1026" name="Picture 2" descr="Risultato immagini per chaos engineering">
            <a:extLst>
              <a:ext uri="{FF2B5EF4-FFF2-40B4-BE49-F238E27FC236}">
                <a16:creationId xmlns:a16="http://schemas.microsoft.com/office/drawing/2014/main" id="{E1B16741-67E8-46B3-91F8-5BB939350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82" y="3230959"/>
            <a:ext cx="2095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94D2D4-AADC-4950-8243-0B7ADEE76550}"/>
              </a:ext>
            </a:extLst>
          </p:cNvPr>
          <p:cNvSpPr txBox="1"/>
          <p:nvPr/>
        </p:nvSpPr>
        <p:spPr>
          <a:xfrm>
            <a:off x="5142451" y="3354944"/>
            <a:ext cx="5880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Instead of trying to avoid failure, chaos engineering embraces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Provide evidence of system weaknesses through scientific chaos engineering 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Which kind of weaknesses? </a:t>
            </a:r>
            <a:r>
              <a:rPr lang="it-IT" b="1" dirty="0"/>
              <a:t>Dark Debt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29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D7C8-4E56-42BC-896E-2DA019E3F042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944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Sociotechnical System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5E9C1-C325-4B62-9A9F-28AB2362A3C0}"/>
              </a:ext>
            </a:extLst>
          </p:cNvPr>
          <p:cNvCxnSpPr>
            <a:cxnSpLocks/>
          </p:cNvCxnSpPr>
          <p:nvPr/>
        </p:nvCxnSpPr>
        <p:spPr>
          <a:xfrm flipV="1">
            <a:off x="697424" y="1135251"/>
            <a:ext cx="10430359" cy="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E0B790-BAB9-4DE7-99EC-7E1F4A677CE8}"/>
              </a:ext>
            </a:extLst>
          </p:cNvPr>
          <p:cNvSpPr txBox="1"/>
          <p:nvPr/>
        </p:nvSpPr>
        <p:spPr>
          <a:xfrm>
            <a:off x="835269" y="1433146"/>
            <a:ext cx="10366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Before starting your journey into chaos engineering, make sure you’ve done your homework and have </a:t>
            </a:r>
            <a:r>
              <a:rPr lang="it-IT" sz="1600" b="1" dirty="0"/>
              <a:t>built resiliency into every level of your organization.</a:t>
            </a:r>
            <a:r>
              <a:rPr lang="it-IT" sz="1600" dirty="0"/>
              <a:t> Building relient systems isn’t all about software. It starts at the </a:t>
            </a:r>
            <a:r>
              <a:rPr lang="it-IT" sz="1600" b="1" dirty="0"/>
              <a:t>infrastructure layer, </a:t>
            </a:r>
            <a:r>
              <a:rPr lang="it-IT" sz="1600" dirty="0"/>
              <a:t> progress to the </a:t>
            </a:r>
            <a:r>
              <a:rPr lang="it-IT" sz="1600" b="1" dirty="0"/>
              <a:t>network and data, </a:t>
            </a:r>
            <a:r>
              <a:rPr lang="it-IT" sz="1600" dirty="0"/>
              <a:t>influences </a:t>
            </a:r>
            <a:r>
              <a:rPr lang="it-IT" sz="1600" b="1" dirty="0"/>
              <a:t>application </a:t>
            </a:r>
            <a:r>
              <a:rPr lang="it-IT" sz="1600" dirty="0"/>
              <a:t>design and extends to </a:t>
            </a:r>
            <a:r>
              <a:rPr lang="it-IT" sz="1600" b="1" dirty="0"/>
              <a:t>people and culture.</a:t>
            </a:r>
            <a:endParaRPr lang="it-IT" sz="1600" dirty="0"/>
          </a:p>
          <a:p>
            <a:pPr algn="r"/>
            <a:r>
              <a:rPr lang="it-IT" sz="1200" dirty="0"/>
              <a:t>Adrian Hornsby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E0FA17-2ED8-4310-8766-713FCD97E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11" y="2550934"/>
            <a:ext cx="6289183" cy="349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44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D7C8-4E56-42BC-896E-2DA019E3F042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944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Dark Debt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5E9C1-C325-4B62-9A9F-28AB2362A3C0}"/>
              </a:ext>
            </a:extLst>
          </p:cNvPr>
          <p:cNvCxnSpPr>
            <a:cxnSpLocks/>
          </p:cNvCxnSpPr>
          <p:nvPr/>
        </p:nvCxnSpPr>
        <p:spPr>
          <a:xfrm flipV="1">
            <a:off x="697424" y="1135251"/>
            <a:ext cx="10430359" cy="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isultato immagini per dark debt">
            <a:extLst>
              <a:ext uri="{FF2B5EF4-FFF2-40B4-BE49-F238E27FC236}">
                <a16:creationId xmlns:a16="http://schemas.microsoft.com/office/drawing/2014/main" id="{07CA529D-0774-49BC-917B-CFC90E26E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24" y="1648330"/>
            <a:ext cx="2710288" cy="420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7C3E7-5F71-485E-AD34-5313C2B133EA}"/>
              </a:ext>
            </a:extLst>
          </p:cNvPr>
          <p:cNvSpPr txBox="1"/>
          <p:nvPr/>
        </p:nvSpPr>
        <p:spPr>
          <a:xfrm>
            <a:off x="4093828" y="1761688"/>
            <a:ext cx="7197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Dark Debt is not recognizable at the time of creation.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Dark Debt arises from the unforeseen interactions of hardware or software with other parts of the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Dark Debt is invisible until an anomaly reveals its presence.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A0F70-B01B-4E1F-9128-AC27991AB2B6}"/>
              </a:ext>
            </a:extLst>
          </p:cNvPr>
          <p:cNvSpPr txBox="1"/>
          <p:nvPr/>
        </p:nvSpPr>
        <p:spPr>
          <a:xfrm>
            <a:off x="4183310" y="3752651"/>
            <a:ext cx="6669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People, practices, and processes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366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D7C8-4E56-42BC-896E-2DA019E3F042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944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The Phases of Chaos Engineering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5E9C1-C325-4B62-9A9F-28AB2362A3C0}"/>
              </a:ext>
            </a:extLst>
          </p:cNvPr>
          <p:cNvCxnSpPr>
            <a:cxnSpLocks/>
          </p:cNvCxnSpPr>
          <p:nvPr/>
        </p:nvCxnSpPr>
        <p:spPr>
          <a:xfrm flipV="1">
            <a:off x="697424" y="1135251"/>
            <a:ext cx="10430359" cy="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E0B790-BAB9-4DE7-99EC-7E1F4A677CE8}"/>
              </a:ext>
            </a:extLst>
          </p:cNvPr>
          <p:cNvSpPr txBox="1"/>
          <p:nvPr/>
        </p:nvSpPr>
        <p:spPr>
          <a:xfrm>
            <a:off x="835269" y="1433146"/>
            <a:ext cx="10366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It’s important to understand that cahos engineering is </a:t>
            </a:r>
            <a:r>
              <a:rPr lang="it-IT" sz="1600" b="1" dirty="0"/>
              <a:t>NOT</a:t>
            </a:r>
            <a:r>
              <a:rPr lang="it-IT" sz="1600" dirty="0"/>
              <a:t> about letting monkeys loose or allowing them to break things randomly without a purpose. Chaos engineering is about breaking things in a controlled environment, through well-planned experiments in order to build confidence in your application to withstand turbulent conditions.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059A04-279B-4D1A-9272-69CA154DC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73" y="2616281"/>
            <a:ext cx="4057170" cy="34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5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D7C8-4E56-42BC-896E-2DA019E3F042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944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Start with Experiments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5E9C1-C325-4B62-9A9F-28AB2362A3C0}"/>
              </a:ext>
            </a:extLst>
          </p:cNvPr>
          <p:cNvCxnSpPr>
            <a:cxnSpLocks/>
          </p:cNvCxnSpPr>
          <p:nvPr/>
        </p:nvCxnSpPr>
        <p:spPr>
          <a:xfrm flipV="1">
            <a:off x="697424" y="1135251"/>
            <a:ext cx="10430359" cy="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8C0142-DC0B-4AD9-9806-66B7778CE228}"/>
              </a:ext>
            </a:extLst>
          </p:cNvPr>
          <p:cNvSpPr txBox="1"/>
          <p:nvPr/>
        </p:nvSpPr>
        <p:spPr>
          <a:xfrm>
            <a:off x="1006679" y="1786855"/>
            <a:ext cx="10670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Get your team together and come up with a picture of your system (including people, practices, processes)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Make the right questions: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dirty="0"/>
              <a:t>Where would it be most valuable to create an experiment that helps us build trust and confidence in our system under turbolent conditions?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dirty="0"/>
              <a:t>What could possibly go wrong?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06C13-05F8-489B-BFAA-3F343B129990}"/>
              </a:ext>
            </a:extLst>
          </p:cNvPr>
          <p:cNvSpPr txBox="1"/>
          <p:nvPr/>
        </p:nvSpPr>
        <p:spPr>
          <a:xfrm>
            <a:off x="1006679" y="3716323"/>
            <a:ext cx="10343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Chaos Engineering doesn’t guarantee you have the perfect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Chaos Engineering never 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Likelihood and Impact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29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D7C8-4E56-42BC-896E-2DA019E3F042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944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Which First?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5E9C1-C325-4B62-9A9F-28AB2362A3C0}"/>
              </a:ext>
            </a:extLst>
          </p:cNvPr>
          <p:cNvCxnSpPr>
            <a:cxnSpLocks/>
          </p:cNvCxnSpPr>
          <p:nvPr/>
        </p:nvCxnSpPr>
        <p:spPr>
          <a:xfrm flipV="1">
            <a:off x="697424" y="1135251"/>
            <a:ext cx="10430359" cy="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DA0629C-6D6C-4C21-B9B5-2B84DE7ED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25" y="1517736"/>
            <a:ext cx="6741214" cy="44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3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D7C8-4E56-42BC-896E-2DA019E3F042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944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Likelihood-Impact Map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5E9C1-C325-4B62-9A9F-28AB2362A3C0}"/>
              </a:ext>
            </a:extLst>
          </p:cNvPr>
          <p:cNvCxnSpPr>
            <a:cxnSpLocks/>
          </p:cNvCxnSpPr>
          <p:nvPr/>
        </p:nvCxnSpPr>
        <p:spPr>
          <a:xfrm flipV="1">
            <a:off x="697424" y="1135251"/>
            <a:ext cx="10430359" cy="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isultato immagini per likelihhod-impact map">
            <a:extLst>
              <a:ext uri="{FF2B5EF4-FFF2-40B4-BE49-F238E27FC236}">
                <a16:creationId xmlns:a16="http://schemas.microsoft.com/office/drawing/2014/main" id="{3CD0B0E1-0010-439B-8B54-108A317D0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24" y="1498483"/>
            <a:ext cx="517207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6FE4DC-EE24-49AF-8A8F-3D1E1207C359}"/>
              </a:ext>
            </a:extLst>
          </p:cNvPr>
          <p:cNvSpPr txBox="1"/>
          <p:nvPr/>
        </p:nvSpPr>
        <p:spPr>
          <a:xfrm>
            <a:off x="6342077" y="2122415"/>
            <a:ext cx="4488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likelihood that a failure may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potential impact your system will experience if it does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D6301-C68B-4807-B871-BD7C4474355B}"/>
              </a:ext>
            </a:extLst>
          </p:cNvPr>
          <p:cNvSpPr/>
          <p:nvPr/>
        </p:nvSpPr>
        <p:spPr>
          <a:xfrm>
            <a:off x="7592037" y="3657599"/>
            <a:ext cx="2550253" cy="206514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7AC8C-B2E2-45FF-B293-470F5BE575D4}"/>
              </a:ext>
            </a:extLst>
          </p:cNvPr>
          <p:cNvSpPr txBox="1"/>
          <p:nvPr/>
        </p:nvSpPr>
        <p:spPr>
          <a:xfrm>
            <a:off x="7592036" y="3829034"/>
            <a:ext cx="255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API products becomes unavailable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493EF-CF45-4213-921A-7D22BDCC2EBC}"/>
              </a:ext>
            </a:extLst>
          </p:cNvPr>
          <p:cNvSpPr txBox="1"/>
          <p:nvPr/>
        </p:nvSpPr>
        <p:spPr>
          <a:xfrm>
            <a:off x="7592036" y="4901932"/>
            <a:ext cx="255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u="sng" dirty="0"/>
              <a:t>Contribution</a:t>
            </a:r>
          </a:p>
          <a:p>
            <a:pPr algn="ctr"/>
            <a:r>
              <a:rPr lang="it-IT" dirty="0"/>
              <a:t>Availability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525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D7C8-4E56-42BC-896E-2DA019E3F042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944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Game Day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5E9C1-C325-4B62-9A9F-28AB2362A3C0}"/>
              </a:ext>
            </a:extLst>
          </p:cNvPr>
          <p:cNvCxnSpPr>
            <a:cxnSpLocks/>
          </p:cNvCxnSpPr>
          <p:nvPr/>
        </p:nvCxnSpPr>
        <p:spPr>
          <a:xfrm flipV="1">
            <a:off x="697424" y="1135251"/>
            <a:ext cx="10430359" cy="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EA56DF-D033-455A-A111-C1187D930C26}"/>
              </a:ext>
            </a:extLst>
          </p:cNvPr>
          <p:cNvSpPr txBox="1"/>
          <p:nvPr/>
        </p:nvSpPr>
        <p:spPr>
          <a:xfrm>
            <a:off x="830510" y="1619075"/>
            <a:ext cx="104303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goal of a Game Day is to practice how you, your team, and your supporting system deal with real-world turbolent conditions.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How well your alerting systems perform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How your team members react to an incident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Whether you have any indication that your system is healthy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How your technical system responds to the turbolent conditions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6C22F-6074-4724-BC04-7FA63D9CD22A}"/>
              </a:ext>
            </a:extLst>
          </p:cNvPr>
          <p:cNvSpPr txBox="1"/>
          <p:nvPr/>
        </p:nvSpPr>
        <p:spPr>
          <a:xfrm>
            <a:off x="830510" y="4188467"/>
            <a:ext cx="108134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Pick a hypothesis to explore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Pick a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Decide who partecipates in your Game Day and who observes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Decide where your Game Day is going to happen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Decide when your Game Day is going to start, and how long it will last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Decide your Game Day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Get approval!</a:t>
            </a:r>
            <a:endParaRPr lang="en-GB" dirty="0"/>
          </a:p>
        </p:txBody>
      </p:sp>
      <p:pic>
        <p:nvPicPr>
          <p:cNvPr id="4100" name="Picture 4" descr="Risultato immagini per game day">
            <a:extLst>
              <a:ext uri="{FF2B5EF4-FFF2-40B4-BE49-F238E27FC236}">
                <a16:creationId xmlns:a16="http://schemas.microsoft.com/office/drawing/2014/main" id="{008ED8FB-7C58-4833-A36B-2233AA3DA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61" y="2514599"/>
            <a:ext cx="3368421" cy="2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246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D7C8-4E56-42BC-896E-2DA019E3F042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944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Canary Deployment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5E9C1-C325-4B62-9A9F-28AB2362A3C0}"/>
              </a:ext>
            </a:extLst>
          </p:cNvPr>
          <p:cNvCxnSpPr>
            <a:cxnSpLocks/>
          </p:cNvCxnSpPr>
          <p:nvPr/>
        </p:nvCxnSpPr>
        <p:spPr>
          <a:xfrm flipV="1">
            <a:off x="697424" y="1135251"/>
            <a:ext cx="10430359" cy="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E0B790-BAB9-4DE7-99EC-7E1F4A677CE8}"/>
              </a:ext>
            </a:extLst>
          </p:cNvPr>
          <p:cNvSpPr txBox="1"/>
          <p:nvPr/>
        </p:nvSpPr>
        <p:spPr>
          <a:xfrm>
            <a:off x="835269" y="1433146"/>
            <a:ext cx="10366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Start small and slowly build confidence within your team and your organization.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E8AACB-052B-4263-B217-F0FBEA07B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0" y="2123838"/>
            <a:ext cx="7791718" cy="41379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E5EFFF-8396-44D3-97C6-F3E6DE850310}"/>
              </a:ext>
            </a:extLst>
          </p:cNvPr>
          <p:cNvSpPr txBox="1"/>
          <p:nvPr/>
        </p:nvSpPr>
        <p:spPr>
          <a:xfrm>
            <a:off x="9113475" y="3170763"/>
            <a:ext cx="2794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How many customers are affected?</a:t>
            </a:r>
          </a:p>
          <a:p>
            <a:pPr marL="285750" indent="-285750">
              <a:buFontTx/>
              <a:buChar char="-"/>
            </a:pPr>
            <a:r>
              <a:rPr lang="it-IT" dirty="0"/>
              <a:t>What functionality is impaired?</a:t>
            </a:r>
          </a:p>
          <a:p>
            <a:pPr marL="285750" indent="-285750">
              <a:buFontTx/>
              <a:buChar char="-"/>
            </a:pPr>
            <a:r>
              <a:rPr lang="it-IT" dirty="0"/>
              <a:t>Which locations are imapcted?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53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D7C8-4E56-42BC-896E-2DA019E3F042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944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Benefits of Chaos Engineering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5E9C1-C325-4B62-9A9F-28AB2362A3C0}"/>
              </a:ext>
            </a:extLst>
          </p:cNvPr>
          <p:cNvCxnSpPr>
            <a:cxnSpLocks/>
          </p:cNvCxnSpPr>
          <p:nvPr/>
        </p:nvCxnSpPr>
        <p:spPr>
          <a:xfrm flipV="1">
            <a:off x="697424" y="1135251"/>
            <a:ext cx="10430359" cy="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C2B967-2564-40BC-A916-779F4ABB746B}"/>
              </a:ext>
            </a:extLst>
          </p:cNvPr>
          <p:cNvSpPr txBox="1"/>
          <p:nvPr/>
        </p:nvSpPr>
        <p:spPr>
          <a:xfrm>
            <a:off x="4369611" y="1798563"/>
            <a:ext cx="56452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 dirty="0"/>
              <a:t>Customer</a:t>
            </a:r>
            <a:r>
              <a:rPr lang="en-GB" dirty="0"/>
              <a:t>: the increased availability and durability of service means no outages disrupt their day-to-day lives.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b="1" dirty="0"/>
              <a:t>Business</a:t>
            </a:r>
            <a:r>
              <a:rPr lang="en-GB" dirty="0"/>
              <a:t>: Chaos Engineering can help prevent extremely large losses in revenue and maintenance costs, create happier and more engaged engineers, improve in on-call training for engineering teams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b="1" dirty="0"/>
              <a:t>Technical</a:t>
            </a:r>
            <a:r>
              <a:rPr lang="en-GB" dirty="0"/>
              <a:t>: the insights from chaos experiments can mean a reduction in incidents, reduction in on-call burden, increased understanding of system failure modes, improved system design</a:t>
            </a:r>
          </a:p>
        </p:txBody>
      </p:sp>
      <p:pic>
        <p:nvPicPr>
          <p:cNvPr id="9" name="Picture 2" descr="Risultato immagini per benefits">
            <a:extLst>
              <a:ext uri="{FF2B5EF4-FFF2-40B4-BE49-F238E27FC236}">
                <a16:creationId xmlns:a16="http://schemas.microsoft.com/office/drawing/2014/main" id="{02693E27-45A9-49B1-8D8F-C06049255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66" y="179856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96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BA956A02-4C40-461C-9226-821E3E173AF4}"/>
              </a:ext>
            </a:extLst>
          </p:cNvPr>
          <p:cNvSpPr txBox="1">
            <a:spLocks/>
          </p:cNvSpPr>
          <p:nvPr/>
        </p:nvSpPr>
        <p:spPr>
          <a:xfrm>
            <a:off x="1239576" y="1051187"/>
            <a:ext cx="10058400" cy="376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7200"/>
              <a:t>«</a:t>
            </a:r>
            <a:r>
              <a:rPr lang="it-IT" sz="7200" i="1"/>
              <a:t>Failures are given, and everything will eventually fail over time</a:t>
            </a:r>
            <a:r>
              <a:rPr lang="it-IT" sz="7200"/>
              <a:t>»</a:t>
            </a:r>
            <a:br>
              <a:rPr lang="it-IT" sz="7200"/>
            </a:br>
            <a:r>
              <a:rPr lang="en-GB" sz="2000"/>
              <a:t>(Werner Vogels – CTO Amazon)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41687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D7C8-4E56-42BC-896E-2DA019E3F042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944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Promotions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5E9C1-C325-4B62-9A9F-28AB2362A3C0}"/>
              </a:ext>
            </a:extLst>
          </p:cNvPr>
          <p:cNvCxnSpPr>
            <a:cxnSpLocks/>
          </p:cNvCxnSpPr>
          <p:nvPr/>
        </p:nvCxnSpPr>
        <p:spPr>
          <a:xfrm flipV="1">
            <a:off x="697424" y="1135251"/>
            <a:ext cx="10430359" cy="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B203DB3-2A1D-440A-AE86-B1CC9C74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393259"/>
            <a:ext cx="8956724" cy="4404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FE0EC-99AD-4BC8-BCC9-D5CE237FC335}"/>
              </a:ext>
            </a:extLst>
          </p:cNvPr>
          <p:cNvSpPr txBox="1"/>
          <p:nvPr/>
        </p:nvSpPr>
        <p:spPr>
          <a:xfrm>
            <a:off x="1482822" y="5917167"/>
            <a:ext cx="81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https://www.avanscoperta.it/it/training/practical-event-sourcing-and-testing-workshop/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57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A97E-251A-460D-A86B-E57BDCE3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7856"/>
          </a:xfrm>
        </p:spPr>
        <p:txBody>
          <a:bodyPr>
            <a:normAutofit/>
          </a:bodyPr>
          <a:lstStyle/>
          <a:p>
            <a:r>
              <a:rPr lang="it-IT" sz="4400" b="1" dirty="0"/>
              <a:t>Eight Fallacies of Distributed Computing</a:t>
            </a:r>
            <a:endParaRPr lang="en-GB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4E9945-97F0-451A-878D-2D9DA6D82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726" y="2259435"/>
            <a:ext cx="5959170" cy="3777622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The network is reliable</a:t>
            </a:r>
          </a:p>
          <a:p>
            <a:r>
              <a:rPr lang="it-IT" dirty="0"/>
              <a:t>Latency is zero</a:t>
            </a:r>
          </a:p>
          <a:p>
            <a:r>
              <a:rPr lang="it-IT" dirty="0"/>
              <a:t>Bandwith is infinite</a:t>
            </a:r>
          </a:p>
          <a:p>
            <a:r>
              <a:rPr lang="it-IT" dirty="0"/>
              <a:t>The network is secure</a:t>
            </a:r>
          </a:p>
          <a:p>
            <a:r>
              <a:rPr lang="it-IT" dirty="0"/>
              <a:t>Topology doesn’t exist</a:t>
            </a:r>
          </a:p>
          <a:p>
            <a:r>
              <a:rPr lang="it-IT" dirty="0"/>
              <a:t>There is one administrator</a:t>
            </a:r>
          </a:p>
          <a:p>
            <a:r>
              <a:rPr lang="it-IT" dirty="0"/>
              <a:t>Transport cost is zero</a:t>
            </a:r>
          </a:p>
          <a:p>
            <a:r>
              <a:rPr lang="it-IT" dirty="0"/>
              <a:t>The network is homogeneous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00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A97E-251A-460D-A86B-E57BDCE3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7856"/>
          </a:xfrm>
        </p:spPr>
        <p:txBody>
          <a:bodyPr>
            <a:normAutofit/>
          </a:bodyPr>
          <a:lstStyle/>
          <a:p>
            <a:r>
              <a:rPr lang="it-IT" sz="4400" b="1" dirty="0"/>
              <a:t>Conway’s Law</a:t>
            </a:r>
            <a:endParaRPr lang="en-GB" sz="4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0FB08F-0359-4529-BFC7-046A4C873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6717" y="2938943"/>
            <a:ext cx="5959170" cy="1918282"/>
          </a:xfrm>
        </p:spPr>
        <p:txBody>
          <a:bodyPr>
            <a:normAutofit/>
          </a:bodyPr>
          <a:lstStyle/>
          <a:p>
            <a:r>
              <a:rPr lang="it-IT" dirty="0"/>
              <a:t>«Any organization that designs a system will inevitably produce a design whose structure is a copy of the organization’s communication structure».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65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7A91-818B-4E84-8FC2-6C6A430B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9533"/>
          </a:xfrm>
        </p:spPr>
        <p:txBody>
          <a:bodyPr>
            <a:normAutofit fontScale="90000"/>
          </a:bodyPr>
          <a:lstStyle/>
          <a:p>
            <a:r>
              <a:rPr lang="it-IT" dirty="0"/>
              <a:t>From On-Premises ...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66793-2082-481F-993A-328F70C6E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495154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Before the Cloud, users were connected to our application through the Company’s local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 server’s downtime was planned and involved stopping production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Monolithic</a:t>
            </a:r>
          </a:p>
        </p:txBody>
      </p:sp>
      <p:pic>
        <p:nvPicPr>
          <p:cNvPr id="4" name="Picture 4" descr="Risultato immagini per three layer architecture&quot;">
            <a:extLst>
              <a:ext uri="{FF2B5EF4-FFF2-40B4-BE49-F238E27FC236}">
                <a16:creationId xmlns:a16="http://schemas.microsoft.com/office/drawing/2014/main" id="{12A5EE20-15C4-46AF-85CD-86675B36D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304" y="3668851"/>
            <a:ext cx="4749018" cy="255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11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6032-7D06-4D1D-A8D6-672FF905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4404"/>
          </a:xfrm>
        </p:spPr>
        <p:txBody>
          <a:bodyPr>
            <a:normAutofit fontScale="90000"/>
          </a:bodyPr>
          <a:lstStyle/>
          <a:p>
            <a:r>
              <a:rPr lang="it-IT" dirty="0"/>
              <a:t>... To Cloud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1381F-63A8-490C-A313-3B0EE979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214995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Now our users are connected through the Internet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The workload to which our services are subjected will increase significantly, thanks to the greater spread of the applications themselves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Many Microservices replace one Monolithic</a:t>
            </a:r>
            <a:endParaRPr lang="en-GB" dirty="0"/>
          </a:p>
        </p:txBody>
      </p:sp>
      <p:pic>
        <p:nvPicPr>
          <p:cNvPr id="4" name="Picture 2" descr="Risultati immagini per cloud and microservices">
            <a:extLst>
              <a:ext uri="{FF2B5EF4-FFF2-40B4-BE49-F238E27FC236}">
                <a16:creationId xmlns:a16="http://schemas.microsoft.com/office/drawing/2014/main" id="{EF3E39A7-1070-4B74-823D-53ECEE4A7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522" y="3471620"/>
            <a:ext cx="3648681" cy="273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A647B5-F761-4904-8467-7FF029EFD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74" y="4131506"/>
            <a:ext cx="3285802" cy="18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4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D7C8-4E56-42BC-896E-2DA019E3F042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944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Microservices: is it really a matter of sizes?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5E9C1-C325-4B62-9A9F-28AB2362A3C0}"/>
              </a:ext>
            </a:extLst>
          </p:cNvPr>
          <p:cNvCxnSpPr>
            <a:cxnSpLocks/>
          </p:cNvCxnSpPr>
          <p:nvPr/>
        </p:nvCxnSpPr>
        <p:spPr>
          <a:xfrm flipV="1">
            <a:off x="697424" y="1135251"/>
            <a:ext cx="10430359" cy="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A250FFCF-A832-4923-8D5E-F1A17BDCC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5860"/>
              </p:ext>
            </p:extLst>
          </p:nvPr>
        </p:nvGraphicFramePr>
        <p:xfrm>
          <a:off x="697424" y="1618044"/>
          <a:ext cx="46693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308">
                  <a:extLst>
                    <a:ext uri="{9D8B030D-6E8A-4147-A177-3AD203B41FA5}">
                      <a16:colId xmlns:a16="http://schemas.microsoft.com/office/drawing/2014/main" val="1982862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Common Characteristics</a:t>
                      </a:r>
                      <a:endParaRPr lang="en-GB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9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Componentisation via services</a:t>
                      </a:r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41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Organised around business capabilities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9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Decentralised data management</a:t>
                      </a:r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6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Products not projects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30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Decentralised governance</a:t>
                      </a:r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17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Smart endpoints and dumb pipes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77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Evolutionary design</a:t>
                      </a:r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2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Infrastructure automation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37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Designed for failure</a:t>
                      </a:r>
                      <a:endParaRPr lang="en-GB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3416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626CE2-D35F-49CE-B04A-D9F5017252B8}"/>
              </a:ext>
            </a:extLst>
          </p:cNvPr>
          <p:cNvSpPr txBox="1"/>
          <p:nvPr/>
        </p:nvSpPr>
        <p:spPr>
          <a:xfrm>
            <a:off x="5653508" y="2028695"/>
            <a:ext cx="5877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 cannot say there is a formal definition of the microservices architectural style, but we can attempt to describe what we see as </a:t>
            </a:r>
            <a:r>
              <a:rPr lang="it-IT" b="1" dirty="0"/>
              <a:t>common characteristics </a:t>
            </a:r>
            <a:r>
              <a:rPr lang="it-IT" dirty="0"/>
              <a:t>for architectures that fit the label.</a:t>
            </a:r>
          </a:p>
          <a:p>
            <a:endParaRPr lang="it-I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23A79-0C64-449A-9328-6018DB045133}"/>
              </a:ext>
            </a:extLst>
          </p:cNvPr>
          <p:cNvSpPr txBox="1"/>
          <p:nvPr/>
        </p:nvSpPr>
        <p:spPr>
          <a:xfrm>
            <a:off x="9154919" y="3152001"/>
            <a:ext cx="2090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(Martin Fowler, James Lewis)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3052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D7C8-4E56-42BC-896E-2DA019E3F042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944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Reactive Manifesto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5E9C1-C325-4B62-9A9F-28AB2362A3C0}"/>
              </a:ext>
            </a:extLst>
          </p:cNvPr>
          <p:cNvCxnSpPr>
            <a:cxnSpLocks/>
          </p:cNvCxnSpPr>
          <p:nvPr/>
        </p:nvCxnSpPr>
        <p:spPr>
          <a:xfrm flipV="1">
            <a:off x="697424" y="1135251"/>
            <a:ext cx="10430359" cy="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8DD6182A-D24F-4C8A-A97C-476A4F5D0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3134" y="2777297"/>
            <a:ext cx="8753475" cy="33356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0B790-BAB9-4DE7-99EC-7E1F4A677CE8}"/>
              </a:ext>
            </a:extLst>
          </p:cNvPr>
          <p:cNvSpPr txBox="1"/>
          <p:nvPr/>
        </p:nvSpPr>
        <p:spPr>
          <a:xfrm>
            <a:off x="835269" y="1433146"/>
            <a:ext cx="10366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Jones Boner, Dave Farley, Roland Kuhn, Martin Thompson – 16.01.2014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The absolute, most important thing is it to be responsive.</a:t>
            </a:r>
            <a:br>
              <a:rPr lang="it-IT" dirty="0"/>
            </a:br>
            <a:r>
              <a:rPr lang="it-IT" dirty="0"/>
              <a:t>This means that a reactive system needs to remain responsive event when a failure occurs.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29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D7C8-4E56-42BC-896E-2DA019E3F042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944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Responsive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5E9C1-C325-4B62-9A9F-28AB2362A3C0}"/>
              </a:ext>
            </a:extLst>
          </p:cNvPr>
          <p:cNvCxnSpPr>
            <a:cxnSpLocks/>
          </p:cNvCxnSpPr>
          <p:nvPr/>
        </p:nvCxnSpPr>
        <p:spPr>
          <a:xfrm flipV="1">
            <a:off x="697424" y="1135251"/>
            <a:ext cx="10430359" cy="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E0B790-BAB9-4DE7-99EC-7E1F4A677CE8}"/>
              </a:ext>
            </a:extLst>
          </p:cNvPr>
          <p:cNvSpPr txBox="1"/>
          <p:nvPr/>
        </p:nvSpPr>
        <p:spPr>
          <a:xfrm>
            <a:off x="835269" y="1433146"/>
            <a:ext cx="103661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The system responds in a timely manner if at all possibile. </a:t>
            </a:r>
            <a:r>
              <a:rPr lang="it-IT" sz="1600" b="1" dirty="0"/>
              <a:t>Responsiveness is the cornerstone of usability and utility,</a:t>
            </a:r>
            <a:r>
              <a:rPr lang="it-IT" sz="1600" dirty="0"/>
              <a:t> but more than that, </a:t>
            </a:r>
            <a:r>
              <a:rPr lang="it-IT" sz="1600" b="1" dirty="0"/>
              <a:t>responsiveness means that problems may be detected quickly and dealt with effectively.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i="1" dirty="0">
                <a:hlinkClick r:id="rId2"/>
              </a:rPr>
              <a:t>https://www.reactivemanifesto.org/it</a:t>
            </a:r>
            <a:endParaRPr lang="en-GB" sz="1600" i="1" dirty="0"/>
          </a:p>
        </p:txBody>
      </p:sp>
      <p:pic>
        <p:nvPicPr>
          <p:cNvPr id="6" name="Picture 2" descr="Risultato immagini per responsive system in reactive manifesto&quot;">
            <a:extLst>
              <a:ext uri="{FF2B5EF4-FFF2-40B4-BE49-F238E27FC236}">
                <a16:creationId xmlns:a16="http://schemas.microsoft.com/office/drawing/2014/main" id="{E4733F4A-D735-4041-9026-CB9FAAD58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670" y="2642601"/>
            <a:ext cx="4845810" cy="36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1266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741"/>
      </a:dk2>
      <a:lt2>
        <a:srgbClr val="E2E8E2"/>
      </a:lt2>
      <a:accent1>
        <a:srgbClr val="D838D6"/>
      </a:accent1>
      <a:accent2>
        <a:srgbClr val="8D33C9"/>
      </a:accent2>
      <a:accent3>
        <a:srgbClr val="6349DB"/>
      </a:accent3>
      <a:accent4>
        <a:srgbClr val="3558CA"/>
      </a:accent4>
      <a:accent5>
        <a:srgbClr val="38A1D8"/>
      </a:accent5>
      <a:accent6>
        <a:srgbClr val="23B6AB"/>
      </a:accent6>
      <a:hlink>
        <a:srgbClr val="4682C1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901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Garamond</vt:lpstr>
      <vt:lpstr>Wingdings</vt:lpstr>
      <vt:lpstr>RetrospectVTI</vt:lpstr>
      <vt:lpstr>Chaos Engineering</vt:lpstr>
      <vt:lpstr>PowerPoint Presentation</vt:lpstr>
      <vt:lpstr>Eight Fallacies of Distributed Computing</vt:lpstr>
      <vt:lpstr>Conway’s Law</vt:lpstr>
      <vt:lpstr>From On-Premises ...</vt:lpstr>
      <vt:lpstr>... To Cloud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Engineering</dc:title>
  <dc:creator>Alberto Acerbis</dc:creator>
  <cp:lastModifiedBy>Alberto Acerbis</cp:lastModifiedBy>
  <cp:revision>29</cp:revision>
  <dcterms:created xsi:type="dcterms:W3CDTF">2020-02-14T06:02:31Z</dcterms:created>
  <dcterms:modified xsi:type="dcterms:W3CDTF">2020-02-16T18:08:32Z</dcterms:modified>
</cp:coreProperties>
</file>