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27"/>
  </p:notesMasterIdLst>
  <p:handoutMasterIdLst>
    <p:handoutMasterId r:id="rId28"/>
  </p:handoutMasterIdLst>
  <p:sldIdLst>
    <p:sldId id="495" r:id="rId5"/>
    <p:sldId id="496" r:id="rId6"/>
    <p:sldId id="502" r:id="rId7"/>
    <p:sldId id="504" r:id="rId8"/>
    <p:sldId id="505" r:id="rId9"/>
    <p:sldId id="503" r:id="rId10"/>
    <p:sldId id="517" r:id="rId11"/>
    <p:sldId id="507" r:id="rId12"/>
    <p:sldId id="508" r:id="rId13"/>
    <p:sldId id="506" r:id="rId14"/>
    <p:sldId id="510" r:id="rId15"/>
    <p:sldId id="509" r:id="rId16"/>
    <p:sldId id="499" r:id="rId17"/>
    <p:sldId id="516" r:id="rId18"/>
    <p:sldId id="511" r:id="rId19"/>
    <p:sldId id="512" r:id="rId20"/>
    <p:sldId id="513" r:id="rId21"/>
    <p:sldId id="514" r:id="rId22"/>
    <p:sldId id="520" r:id="rId23"/>
    <p:sldId id="519" r:id="rId24"/>
    <p:sldId id="518" r:id="rId25"/>
    <p:sldId id="5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495"/>
            <p14:sldId id="496"/>
            <p14:sldId id="502"/>
            <p14:sldId id="504"/>
            <p14:sldId id="505"/>
            <p14:sldId id="503"/>
            <p14:sldId id="517"/>
            <p14:sldId id="507"/>
            <p14:sldId id="508"/>
            <p14:sldId id="506"/>
            <p14:sldId id="510"/>
            <p14:sldId id="509"/>
            <p14:sldId id="499"/>
            <p14:sldId id="516"/>
            <p14:sldId id="511"/>
            <p14:sldId id="512"/>
            <p14:sldId id="513"/>
            <p14:sldId id="514"/>
            <p14:sldId id="520"/>
            <p14:sldId id="519"/>
            <p14:sldId id="518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6400"/>
    <a:srgbClr val="AD6C3A"/>
    <a:srgbClr val="FFFFFF"/>
    <a:srgbClr val="414241"/>
    <a:srgbClr val="B4009E"/>
    <a:srgbClr val="0478D7"/>
    <a:srgbClr val="0359A0"/>
    <a:srgbClr val="95CFFF"/>
    <a:srgbClr val="797979"/>
    <a:srgbClr val="94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945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orient="horz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548" y="14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3308-1CCD-4083-9427-1DD59259FB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6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8FBB-1780-41E3-B231-D3C37B464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361" y="1371600"/>
            <a:ext cx="6681458" cy="41148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5">
            <a:extLst>
              <a:ext uri="{FF2B5EF4-FFF2-40B4-BE49-F238E27FC236}">
                <a16:creationId xmlns:a16="http://schemas.microsoft.com/office/drawing/2014/main" id="{3D0331B1-A86F-4856-A514-8E62662E2E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2" y="5916290"/>
            <a:ext cx="914400" cy="914400"/>
          </a:xfrm>
          <a:prstGeom prst="rect">
            <a:avLst/>
          </a:prstGeom>
        </p:spPr>
      </p:pic>
      <p:pic>
        <p:nvPicPr>
          <p:cNvPr id="24" name="Picture 21">
            <a:extLst>
              <a:ext uri="{FF2B5EF4-FFF2-40B4-BE49-F238E27FC236}">
                <a16:creationId xmlns:a16="http://schemas.microsoft.com/office/drawing/2014/main" id="{0AACED0D-0891-4479-A07E-D4D61485E9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" y="1838224"/>
            <a:ext cx="2747839" cy="1225213"/>
          </a:xfrm>
          <a:prstGeom prst="rect">
            <a:avLst/>
          </a:prstGeom>
        </p:spPr>
      </p:pic>
      <p:pic>
        <p:nvPicPr>
          <p:cNvPr id="26" name="Picture 11">
            <a:extLst>
              <a:ext uri="{FF2B5EF4-FFF2-40B4-BE49-F238E27FC236}">
                <a16:creationId xmlns:a16="http://schemas.microsoft.com/office/drawing/2014/main" id="{718BA105-F928-4BD2-8C7E-21056B9CE2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6" y="873138"/>
            <a:ext cx="2736606" cy="122020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577CFA3-F3ED-4FDF-B6AC-485A34FE50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8" y="3722911"/>
            <a:ext cx="2631442" cy="1315721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9CCD2FC8-BB1E-4BFB-ABCD-0B2B32A263A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50" y="5136776"/>
            <a:ext cx="1450619" cy="725309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A161C690-1F00-4495-9A06-8558E31376E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" y="5092601"/>
            <a:ext cx="1450620" cy="725310"/>
          </a:xfrm>
          <a:prstGeom prst="rect">
            <a:avLst/>
          </a:prstGeom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FAFEE803-ECE4-40AC-B4A4-B318F2F704B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20346" y="2883769"/>
            <a:ext cx="2044307" cy="102215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1C8BCAB-B6B0-49E1-8CB2-F16B8FADEC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512" y="5825348"/>
            <a:ext cx="1032652" cy="1032652"/>
          </a:xfrm>
          <a:prstGeom prst="rect">
            <a:avLst/>
          </a:prstGeom>
        </p:spPr>
      </p:pic>
      <p:pic>
        <p:nvPicPr>
          <p:cNvPr id="20" name="Immagine 19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60539698-B617-4DC7-B363-6254C340BFF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4" y="6025407"/>
            <a:ext cx="648547" cy="6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FD7D67-E580-489E-9473-D22D32B597A4}"/>
              </a:ext>
            </a:extLst>
          </p:cNvPr>
          <p:cNvGrpSpPr/>
          <p:nvPr userDrawn="1"/>
        </p:nvGrpSpPr>
        <p:grpSpPr>
          <a:xfrm>
            <a:off x="1196480" y="-116139"/>
            <a:ext cx="10528474" cy="9991456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5395F5-4799-453F-8929-465A5EF451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CE7C08-FD97-4D07-889C-BA7EF06D99C9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3362059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71DA41-D79C-401D-BF2C-1868FF99A2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01" y="4138249"/>
            <a:ext cx="1974485" cy="9872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20" y="5719579"/>
            <a:ext cx="1104821" cy="110482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7EF9A2F-93D5-4E9F-B6E0-48EFD67029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1808313"/>
            <a:ext cx="4087585" cy="1822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F8B9-AFE1-4376-8A61-74B69709370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75039" y="2090031"/>
            <a:ext cx="2926079" cy="1463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6" y="641809"/>
            <a:ext cx="3916987" cy="17465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F8C0E25-8DEE-40EF-889D-5569142C23D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87" y="1804859"/>
            <a:ext cx="3507370" cy="175368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219" y="4110645"/>
            <a:ext cx="1974486" cy="9872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74" y="5597192"/>
            <a:ext cx="1294132" cy="12941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05" y="5833725"/>
            <a:ext cx="805104" cy="8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0FAD0A-0919-49BB-BB80-89206274AD6F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C68F535-7122-46C3-9545-2992190058B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A3EE73-E7AB-4FE7-B552-3156D87E7691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BED3B5E-14B8-485D-9747-E1CC95971E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61305D68-13C8-4D3E-B304-D4F3D886456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23635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E68C6B-FA04-46A1-9744-2AC3DC94F602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2DC90A-95D8-4033-8BC7-1A734A9C8A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49C90DF-5C00-4F62-AB98-810053047E98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4518C79-5C05-466E-905C-0F974FEB3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31" name="Title 13">
            <a:extLst>
              <a:ext uri="{FF2B5EF4-FFF2-40B4-BE49-F238E27FC236}">
                <a16:creationId xmlns:a16="http://schemas.microsoft.com/office/drawing/2014/main" id="{5136C463-1C86-4F37-956B-B08F16191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3529" y="344973"/>
            <a:ext cx="8457221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4" name="Shape 78">
            <a:extLst>
              <a:ext uri="{FF2B5EF4-FFF2-40B4-BE49-F238E27FC236}">
                <a16:creationId xmlns:a16="http://schemas.microsoft.com/office/drawing/2014/main" id="{79E7BC5F-EB43-4E29-8E50-3226810A1997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817050" y="1730189"/>
            <a:ext cx="10553700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240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462FA2-7925-48DA-A12B-265CD1D8FECD}"/>
              </a:ext>
            </a:extLst>
          </p:cNvPr>
          <p:cNvGrpSpPr/>
          <p:nvPr userDrawn="1"/>
        </p:nvGrpSpPr>
        <p:grpSpPr>
          <a:xfrm rot="1163624">
            <a:off x="4150027" y="746225"/>
            <a:ext cx="8082949" cy="4718895"/>
            <a:chOff x="4611189" y="-96329"/>
            <a:chExt cx="8082949" cy="47188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B5BCB0-DE98-4B4B-94FD-C2A5D11ABF2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95" b="21176"/>
            <a:stretch/>
          </p:blipFill>
          <p:spPr>
            <a:xfrm>
              <a:off x="4686301" y="-96329"/>
              <a:ext cx="8007837" cy="47188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39422-26F3-43AD-8AC1-EFE23B35BA00}"/>
                </a:ext>
              </a:extLst>
            </p:cNvPr>
            <p:cNvSpPr/>
            <p:nvPr userDrawn="1"/>
          </p:nvSpPr>
          <p:spPr>
            <a:xfrm>
              <a:off x="4611189" y="76201"/>
              <a:ext cx="777240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3">
            <a:extLst>
              <a:ext uri="{FF2B5EF4-FFF2-40B4-BE49-F238E27FC236}">
                <a16:creationId xmlns:a16="http://schemas.microsoft.com/office/drawing/2014/main" id="{4E7B2027-1308-4A04-AA79-EEE0E28B9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D8A84712-61B5-4377-94DF-86640067082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CBE49F-022F-4596-9661-8C466BC9C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A.I.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A5441D3-9CD0-4A73-8F4F-3846F0EBCB93}"/>
              </a:ext>
            </a:extLst>
          </p:cNvPr>
          <p:cNvGrpSpPr/>
          <p:nvPr userDrawn="1"/>
        </p:nvGrpSpPr>
        <p:grpSpPr>
          <a:xfrm rot="1170978">
            <a:off x="5081451" y="113155"/>
            <a:ext cx="6714309" cy="6371837"/>
            <a:chOff x="1547949" y="-1422929"/>
            <a:chExt cx="4715691" cy="47220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FC4897-885B-4A5A-9CB9-CE6CCC0CC0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FFF5D8-4EB7-4595-9FB1-7A058EE3569D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960" y="3276601"/>
            <a:ext cx="9138240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Section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409B-B3B3-459F-A190-E9990FCE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change</a:t>
            </a:r>
            <a:r>
              <a:rPr lang="it-IT" dirty="0"/>
              <a:t> slide </a:t>
            </a:r>
            <a:r>
              <a:rPr lang="it-IT" dirty="0" err="1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4D72-BC13-41E0-B2C3-02A321D486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1366405"/>
            <a:ext cx="11277599" cy="4629447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5B192-A165-42E5-9623-1EB342B6C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769FB-C31A-4FF8-9361-7379FCB5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940146" y="6026635"/>
            <a:ext cx="1086200" cy="64008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B49-7BB6-4C86-9A81-F28C9F417F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800" y="353393"/>
            <a:ext cx="11277599" cy="5673242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9" r:id="rId2"/>
    <p:sldLayoutId id="2147484535" r:id="rId3"/>
    <p:sldLayoutId id="2147484511" r:id="rId4"/>
    <p:sldLayoutId id="2147484536" r:id="rId5"/>
    <p:sldLayoutId id="2147484513" r:id="rId6"/>
    <p:sldLayoutId id="2147484523" r:id="rId7"/>
    <p:sldLayoutId id="2147484530" r:id="rId8"/>
    <p:sldLayoutId id="2147484534" r:id="rId9"/>
    <p:sldLayoutId id="2147484519" r:id="rId10"/>
    <p:sldLayoutId id="2147484532" r:id="rId11"/>
    <p:sldLayoutId id="2147484533" r:id="rId12"/>
    <p:sldLayoutId id="2147484520" r:id="rId13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ian_information_criterion" TargetMode="External"/><Relationship Id="rId2" Type="http://schemas.openxmlformats.org/officeDocument/2006/relationships/hyperlink" Target="https://en.wikipedia.org/wiki/Akaike_information_criterion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cesardelatorre/how-to-optimize-and-run-ml-net-models-on-scalable-asp-net-core-webapis-or-web-apps/" TargetMode="Externa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evblogs.microsoft.com/cesardelatorre/how-to-optimize-and-run-ml-net-models-on-scalable-asp-net-core-webapis-or-web-apps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acerbis/" TargetMode="External"/><Relationship Id="rId2" Type="http://schemas.openxmlformats.org/officeDocument/2006/relationships/image" Target="../media/image38.jf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jfi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022D7F-653A-494F-A715-E08A3E56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53D1E-D171-474C-ADAF-53615532AD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200" y="5338206"/>
            <a:ext cx="10553699" cy="422162"/>
          </a:xfrm>
        </p:spPr>
        <p:txBody>
          <a:bodyPr/>
          <a:lstStyle/>
          <a:p>
            <a:r>
              <a:rPr lang="en-US" dirty="0"/>
              <a:t>Marco Acerbis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2901A-2CD4-4C73-AA91-5691EDFBC4A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200" y="5854319"/>
            <a:ext cx="10553698" cy="318060"/>
          </a:xfrm>
        </p:spPr>
        <p:txBody>
          <a:bodyPr/>
          <a:lstStyle/>
          <a:p>
            <a:r>
              <a:rPr lang="en-US" dirty="0"/>
              <a:t>ML &amp; AI Developer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2DEB99-EE36-4674-B7A1-6DE5A0E98B70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817050" y="1730190"/>
            <a:ext cx="10553700" cy="752952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Choose and evaluate your model</a:t>
            </a:r>
          </a:p>
        </p:txBody>
      </p:sp>
    </p:spTree>
    <p:extLst>
      <p:ext uri="{BB962C8B-B14F-4D97-AF65-F5344CB8AC3E}">
        <p14:creationId xmlns:p14="http://schemas.microsoft.com/office/powerpoint/2010/main" val="221032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8D04BB8-7CB4-487C-A985-2415D834CD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7593" y="311915"/>
            <a:ext cx="8422373" cy="6371836"/>
          </a:xfrm>
        </p:spPr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ready to </a:t>
            </a:r>
            <a:r>
              <a:rPr lang="it-IT" dirty="0" err="1"/>
              <a:t>begin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First, we split the data into 3 categories: train / validation / test</a:t>
            </a:r>
            <a:br>
              <a:rPr lang="en-US" dirty="0"/>
            </a:br>
            <a:r>
              <a:rPr lang="en-US" dirty="0"/>
              <a:t>Also, what to do with scares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 to plot the history for “Accuracy” and “Loss” or the Learning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approach allows to account for </a:t>
            </a:r>
            <a:br>
              <a:rPr lang="en-US" dirty="0"/>
            </a:br>
            <a:r>
              <a:rPr lang="en-US" dirty="0">
                <a:solidFill>
                  <a:srgbClr val="E66400"/>
                </a:solidFill>
              </a:rPr>
              <a:t>bias</a:t>
            </a:r>
            <a:r>
              <a:rPr lang="en-US" dirty="0"/>
              <a:t> and </a:t>
            </a:r>
            <a:r>
              <a:rPr lang="en-US" dirty="0">
                <a:solidFill>
                  <a:srgbClr val="E66400"/>
                </a:solidFill>
              </a:rPr>
              <a:t>variance</a:t>
            </a:r>
            <a:r>
              <a:rPr lang="en-US" dirty="0"/>
              <a:t>.</a:t>
            </a:r>
            <a:endParaRPr lang="en-US" dirty="0">
              <a:solidFill>
                <a:srgbClr val="E664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F4EF3F0-D858-471B-BB02-F3E2D5BC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81" y="2833139"/>
            <a:ext cx="3292524" cy="27070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31808F7-FB98-4E6F-ADCF-D6759BB9F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905" y="2067313"/>
            <a:ext cx="4743784" cy="2119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BA49AAA-FC0D-4742-AF88-BCBD6C73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419" y="4153923"/>
            <a:ext cx="3661270" cy="24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3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8336FA6-ECFF-4E10-B4B5-331433AE52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2424" y="328693"/>
            <a:ext cx="8422373" cy="6371836"/>
          </a:xfrm>
        </p:spPr>
        <p:txBody>
          <a:bodyPr/>
          <a:lstStyle/>
          <a:p>
            <a:r>
              <a:rPr lang="it-IT" dirty="0" err="1"/>
              <a:t>Looking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compare the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final</a:t>
            </a:r>
            <a:r>
              <a:rPr lang="it-IT" dirty="0"/>
              <a:t> scores of </a:t>
            </a:r>
            <a:r>
              <a:rPr lang="it-IT" dirty="0" err="1"/>
              <a:t>our</a:t>
            </a:r>
            <a:r>
              <a:rPr lang="it-IT" dirty="0"/>
              <a:t> models:</a:t>
            </a:r>
          </a:p>
          <a:p>
            <a:pPr algn="ctr"/>
            <a:br>
              <a:rPr lang="it-IT" dirty="0"/>
            </a:br>
            <a:r>
              <a:rPr lang="it-IT" dirty="0"/>
              <a:t>Custom CNN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dirty="0"/>
              <a:t>VGG19</a:t>
            </a:r>
          </a:p>
          <a:p>
            <a:pPr algn="ctr"/>
            <a:endParaRPr lang="it-IT" dirty="0"/>
          </a:p>
          <a:p>
            <a:pPr algn="ctr"/>
            <a:r>
              <a:rPr lang="it-IT" dirty="0" err="1"/>
              <a:t>MobileNet</a:t>
            </a:r>
            <a:br>
              <a:rPr lang="it-IT" dirty="0"/>
            </a:b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1B3B44-CA32-4FDB-9CC3-03B3E595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57" y="1909553"/>
            <a:ext cx="5300663" cy="13096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0DD0E5C-E728-4E93-908F-53F7B0D3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69" y="3514611"/>
            <a:ext cx="5085284" cy="83782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76FC108-1514-49B9-AE76-EE2153D1D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800" y="4730753"/>
            <a:ext cx="5085285" cy="79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ABC4417B-736B-4A8F-BBB6-1F195855DC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At </a:t>
            </a:r>
            <a:r>
              <a:rPr lang="it-IT" dirty="0" err="1"/>
              <a:t>this</a:t>
            </a:r>
            <a:r>
              <a:rPr lang="it-IT" dirty="0"/>
              <a:t> point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encounter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model: High Bias, Low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Complex model: Low Bias, High Variance</a:t>
            </a:r>
          </a:p>
          <a:p>
            <a:r>
              <a:rPr lang="en-US" dirty="0"/>
              <a:t>We need to find a good trade-off between goodness of fit and model simplicity. There are many and different criteria that can be used to find the optimal model, here two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Akaike information criterion"/>
              </a:rPr>
              <a:t>Akaike information criterion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Bayesian information criterion"/>
              </a:rPr>
              <a:t>Bayesian information criterion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(BIC) 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Both penalize the number of model parameters but reward goodness of fit on the training set, hence the best model is the one with lowest AIC/BIC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28D799-AF65-4EF4-8424-682309294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585" y="3215269"/>
            <a:ext cx="2259442" cy="4274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F0EC5C6-9E41-4B26-B7BF-541D54087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308" y="3716323"/>
            <a:ext cx="2527693" cy="49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3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1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1524000" y="472542"/>
            <a:ext cx="9144000" cy="852919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Dev vs Data Scientist</a:t>
            </a:r>
            <a:endParaRPr lang="en-GB" dirty="0"/>
          </a:p>
        </p:txBody>
      </p:sp>
      <p:pic>
        <p:nvPicPr>
          <p:cNvPr id="9" name="Picture 8" descr="MLOps: What It Is, Why it Matters, and How To Implement it (from a Data  Scientist Perspective) - neptune.ai">
            <a:extLst>
              <a:ext uri="{FF2B5EF4-FFF2-40B4-BE49-F238E27FC236}">
                <a16:creationId xmlns:a16="http://schemas.microsoft.com/office/drawing/2014/main" id="{E30EFFEF-7838-43E1-AC54-D3AE26B4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21" y="2252445"/>
            <a:ext cx="6474903" cy="312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8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1524000" y="472542"/>
            <a:ext cx="9144000" cy="852919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Python vs .NET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615F8-72D2-4627-B17D-B428A564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33" y="1670070"/>
            <a:ext cx="3682540" cy="1041270"/>
          </a:xfrm>
          <a:prstGeom prst="rect">
            <a:avLst/>
          </a:prstGeom>
        </p:spPr>
      </p:pic>
      <p:sp>
        <p:nvSpPr>
          <p:cNvPr id="11" name="Segnaposto contenuto 1">
            <a:extLst>
              <a:ext uri="{FF2B5EF4-FFF2-40B4-BE49-F238E27FC236}">
                <a16:creationId xmlns:a16="http://schemas.microsoft.com/office/drawing/2014/main" id="{633E34F6-12FE-4221-9F0A-CBDE833FF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73368" y="1232607"/>
            <a:ext cx="4480944" cy="21963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Very popular in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core language engine with a large standard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Needs to be translated into C++ when performance really matters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7E938D-1A70-43FE-B8F2-6F9194183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30" y="4794876"/>
            <a:ext cx="3352800" cy="1362075"/>
          </a:xfrm>
          <a:prstGeom prst="rect">
            <a:avLst/>
          </a:prstGeom>
        </p:spPr>
      </p:pic>
      <p:sp>
        <p:nvSpPr>
          <p:cNvPr id="13" name="Segnaposto contenuto 1">
            <a:extLst>
              <a:ext uri="{FF2B5EF4-FFF2-40B4-BE49-F238E27FC236}">
                <a16:creationId xmlns:a16="http://schemas.microsoft.com/office/drawing/2014/main" id="{811AF27D-CB2A-43CC-8405-D3BBA3B8A45F}"/>
              </a:ext>
            </a:extLst>
          </p:cNvPr>
          <p:cNvSpPr txBox="1">
            <a:spLocks/>
          </p:cNvSpPr>
          <p:nvPr/>
        </p:nvSpPr>
        <p:spPr>
          <a:xfrm>
            <a:off x="3184410" y="3849469"/>
            <a:ext cx="4480944" cy="28910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2000" b="1" i="0" kern="1200">
                <a:solidFill>
                  <a:schemeClr val="accent4"/>
                </a:solidFill>
                <a:effectLst/>
                <a:latin typeface="+mn-lt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>
                <a:solidFill>
                  <a:schemeClr val="accent4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1800" b="0" i="0" kern="1200">
                <a:solidFill>
                  <a:schemeClr val="accent4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600" b="0" i="0" kern="1200">
                <a:solidFill>
                  <a:schemeClr val="accent4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19431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400" b="0" i="0" kern="1200">
                <a:solidFill>
                  <a:schemeClr val="accent4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96522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ASP.NET Core services and apps are multithreaded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Can serve many HTTP requests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.NET Core provides a managed thread pool that is managed by the system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49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1524000" y="472543"/>
            <a:ext cx="9144000" cy="743862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ML.NET</a:t>
            </a:r>
            <a:endParaRPr lang="en-GB" dirty="0"/>
          </a:p>
        </p:txBody>
      </p:sp>
      <p:sp>
        <p:nvSpPr>
          <p:cNvPr id="11" name="Segnaposto contenuto 1">
            <a:extLst>
              <a:ext uri="{FF2B5EF4-FFF2-40B4-BE49-F238E27FC236}">
                <a16:creationId xmlns:a16="http://schemas.microsoft.com/office/drawing/2014/main" id="{633E34F6-12FE-4221-9F0A-CBDE833FF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98085" y="4284103"/>
            <a:ext cx="9601172" cy="19656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ML framework free, open source and cross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 use of C# and F# to build custom ML </a:t>
            </a:r>
            <a:r>
              <a:rPr lang="en-US" dirty="0" err="1"/>
              <a:t>moldel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automated ML (</a:t>
            </a:r>
            <a:r>
              <a:rPr lang="en-US" dirty="0" err="1"/>
              <a:t>AutoML</a:t>
            </a:r>
            <a:r>
              <a:rPr lang="en-US" dirty="0"/>
              <a:t>) </a:t>
            </a:r>
            <a:r>
              <a:rPr lang="en-US"/>
              <a:t>Model Builder </a:t>
            </a:r>
            <a:r>
              <a:rPr lang="en-US" dirty="0"/>
              <a:t>and ML.NET CLI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easy integrating ML in our applications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DDA63C3-585A-4FCC-862A-1235499C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1601" y="1325462"/>
            <a:ext cx="3412282" cy="25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1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1524000" y="472542"/>
            <a:ext cx="9144000" cy="852919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Make ML Scalable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BFBDD-B450-411D-AE2F-476218256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2" y="2168249"/>
            <a:ext cx="7653556" cy="3654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F4D90-D580-4BA7-B35F-9A7DB6294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032" y="2320649"/>
            <a:ext cx="7653556" cy="36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6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1524000" y="472542"/>
            <a:ext cx="9144000" cy="852919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Sharing ML model</a:t>
            </a:r>
            <a:endParaRPr lang="en-GB" dirty="0"/>
          </a:p>
        </p:txBody>
      </p:sp>
      <p:sp>
        <p:nvSpPr>
          <p:cNvPr id="15" name="Segnaposto contenuto 1">
            <a:extLst>
              <a:ext uri="{FF2B5EF4-FFF2-40B4-BE49-F238E27FC236}">
                <a16:creationId xmlns:a16="http://schemas.microsoft.com/office/drawing/2014/main" id="{FD2791AA-DB0E-4AEA-BD15-52953A749D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1385" y="1502390"/>
            <a:ext cx="7739530" cy="19958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Sharing the ML  model (</a:t>
            </a:r>
            <a:r>
              <a:rPr lang="en-US" dirty="0" err="1"/>
              <a:t>ITransformer</a:t>
            </a:r>
            <a:r>
              <a:rPr lang="en-US" b="0" dirty="0"/>
              <a:t>) across HTTP requests in 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Sharing </a:t>
            </a:r>
            <a:r>
              <a:rPr lang="en-US" b="0" dirty="0" err="1"/>
              <a:t>PredictionEngine</a:t>
            </a:r>
            <a:r>
              <a:rPr lang="en-US" b="0" dirty="0"/>
              <a:t> objects (Object Pooling based) across HTTP requests in ASP.NET Core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AutoShape 6" descr="MLOps: What It Is, Why it Matters, and How To Implement it (from a Data  Scientist Perspective) - neptune.ai">
            <a:extLst>
              <a:ext uri="{FF2B5EF4-FFF2-40B4-BE49-F238E27FC236}">
                <a16:creationId xmlns:a16="http://schemas.microsoft.com/office/drawing/2014/main" id="{0D76FAB9-52FD-405D-AB0F-E8D44566F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C6EBA-8743-413E-ADB0-E89C416E6E05}"/>
              </a:ext>
            </a:extLst>
          </p:cNvPr>
          <p:cNvSpPr txBox="1"/>
          <p:nvPr/>
        </p:nvSpPr>
        <p:spPr>
          <a:xfrm>
            <a:off x="2765572" y="5658313"/>
            <a:ext cx="8425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How to optimize and run ML.NET models on scalable ASP.NET Core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WebAPIs</a:t>
            </a: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 or web apps</a:t>
            </a: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1524000" y="472542"/>
            <a:ext cx="9144000" cy="852919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Sharing ML model</a:t>
            </a:r>
            <a:endParaRPr lang="en-GB" dirty="0"/>
          </a:p>
        </p:txBody>
      </p:sp>
      <p:sp>
        <p:nvSpPr>
          <p:cNvPr id="19" name="AutoShape 6" descr="MLOps: What It Is, Why it Matters, and How To Implement it (from a Data  Scientist Perspective) - neptune.ai">
            <a:extLst>
              <a:ext uri="{FF2B5EF4-FFF2-40B4-BE49-F238E27FC236}">
                <a16:creationId xmlns:a16="http://schemas.microsoft.com/office/drawing/2014/main" id="{0D76FAB9-52FD-405D-AB0F-E8D44566F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C6EBA-8743-413E-ADB0-E89C416E6E05}"/>
              </a:ext>
            </a:extLst>
          </p:cNvPr>
          <p:cNvSpPr txBox="1"/>
          <p:nvPr/>
        </p:nvSpPr>
        <p:spPr>
          <a:xfrm>
            <a:off x="373310" y="6200792"/>
            <a:ext cx="1144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How to optimize and run ML.NET models on scalable ASP.NET Core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WebAPIs</a:t>
            </a: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 or web apps</a:t>
            </a: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4987E6CB-1A5D-4CC8-9CB6-16EAC9A1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317" y="1258609"/>
            <a:ext cx="7961152" cy="36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25AC5A6-9255-48CA-926C-A2E23DFD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321" y="5307003"/>
            <a:ext cx="6454630" cy="29238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SamplePrediction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prediction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modelEngine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Predict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sampleData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3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EF7355-003D-403E-9311-69305F274897}"/>
              </a:ext>
            </a:extLst>
          </p:cNvPr>
          <p:cNvSpPr txBox="1">
            <a:spLocks/>
          </p:cNvSpPr>
          <p:nvPr/>
        </p:nvSpPr>
        <p:spPr>
          <a:xfrm>
            <a:off x="4099420" y="2728481"/>
            <a:ext cx="5573086" cy="852919"/>
          </a:xfrm>
          <a:prstGeom prst="rect">
            <a:avLst/>
          </a:prstGeom>
        </p:spPr>
        <p:txBody>
          <a:bodyPr/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bg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algn="ctr"/>
            <a:r>
              <a:rPr lang="it-IT" dirty="0"/>
              <a:t>Demo Time</a:t>
            </a:r>
            <a:endParaRPr lang="en-GB" dirty="0"/>
          </a:p>
        </p:txBody>
      </p:sp>
      <p:sp>
        <p:nvSpPr>
          <p:cNvPr id="19" name="AutoShape 6" descr="MLOps: What It Is, Why it Matters, and How To Implement it (from a Data  Scientist Perspective) - neptune.ai">
            <a:extLst>
              <a:ext uri="{FF2B5EF4-FFF2-40B4-BE49-F238E27FC236}">
                <a16:creationId xmlns:a16="http://schemas.microsoft.com/office/drawing/2014/main" id="{0D76FAB9-52FD-405D-AB0F-E8D44566F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8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64EE6-3A55-481D-B205-9C423319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57" y="2920355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19F83-F13F-4B2E-B261-7A7321D76CF5}"/>
              </a:ext>
            </a:extLst>
          </p:cNvPr>
          <p:cNvSpPr txBox="1"/>
          <p:nvPr/>
        </p:nvSpPr>
        <p:spPr>
          <a:xfrm>
            <a:off x="7265916" y="2920355"/>
            <a:ext cx="4085438" cy="1938992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Alberto Acerbis </a:t>
            </a:r>
          </a:p>
          <a:p>
            <a:r>
              <a:rPr lang="it-IT" dirty="0">
                <a:solidFill>
                  <a:schemeClr val="bg1"/>
                </a:solidFill>
              </a:rPr>
              <a:t>Software Architect @4Solid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hlinkClick r:id="rId3"/>
              </a:rPr>
              <a:t>Alberto Acerbis | LinkedIn</a:t>
            </a:r>
            <a:endParaRPr lang="en-GB" dirty="0"/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it-IT" dirty="0">
                <a:solidFill>
                  <a:schemeClr val="bg1"/>
                </a:solidFill>
              </a:rPr>
              <a:t>@aacerbis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4769C-7CB9-4A9B-8D26-D28527ECC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38" y="3745060"/>
            <a:ext cx="619735" cy="309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A8B5E7-175E-4843-AF7F-57C1C8C3B5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38" y="4264091"/>
            <a:ext cx="410010" cy="4100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BEC314-B7FC-40A6-86FD-1761809BA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957" y="1069959"/>
            <a:ext cx="1905000" cy="1687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033B88-6A4A-4AF4-A4A6-C6E60E33EB16}"/>
              </a:ext>
            </a:extLst>
          </p:cNvPr>
          <p:cNvSpPr txBox="1"/>
          <p:nvPr/>
        </p:nvSpPr>
        <p:spPr>
          <a:xfrm>
            <a:off x="7265916" y="1069959"/>
            <a:ext cx="4085438" cy="166199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Marco Acerbis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ML &amp; AI Developer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en-US" dirty="0"/>
              <a:t>ML &amp; AI Developer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90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7EA36-8B55-496F-A5DB-7465AADF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Model </a:t>
            </a:r>
            <a:r>
              <a:rPr lang="it-IT" dirty="0" err="1"/>
              <a:t>Selection</a:t>
            </a:r>
            <a:r>
              <a:rPr lang="it-IT" dirty="0"/>
              <a:t>?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F97DCE-5CD3-47A2-B0AD-46857091795A}"/>
              </a:ext>
            </a:extLst>
          </p:cNvPr>
          <p:cNvSpPr>
            <a:spLocks noGrp="1"/>
          </p:cNvSpPr>
          <p:nvPr>
            <p:ph type="body" idx="7"/>
          </p:nvPr>
        </p:nvSpPr>
        <p:spPr>
          <a:xfrm>
            <a:off x="917718" y="1839246"/>
            <a:ext cx="10553700" cy="4536141"/>
          </a:xfrm>
        </p:spPr>
        <p:txBody>
          <a:bodyPr/>
          <a:lstStyle/>
          <a:p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The Model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Selection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is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a key step in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choosing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(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statistical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) model to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adopt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in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order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to solve a precise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problem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.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Infact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almost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always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we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can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find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different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implementations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for a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solution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, so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which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one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should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we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develop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into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our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final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4">
                    <a:lumMod val="95000"/>
                    <a:lumOff val="5000"/>
                  </a:schemeClr>
                </a:solidFill>
              </a:rPr>
              <a:t>algorithm</a:t>
            </a:r>
            <a:r>
              <a:rPr lang="it-IT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?</a:t>
            </a:r>
          </a:p>
          <a:p>
            <a:endParaRPr lang="it-IT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5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BCABB-CF91-459B-8565-FA1218D3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E66400"/>
                </a:solidFill>
              </a:rPr>
              <a:t>What</a:t>
            </a:r>
            <a:r>
              <a:rPr lang="it-IT" dirty="0">
                <a:solidFill>
                  <a:srgbClr val="E66400"/>
                </a:solidFill>
              </a:rPr>
              <a:t> </a:t>
            </a:r>
            <a:r>
              <a:rPr lang="it-IT" dirty="0" err="1">
                <a:solidFill>
                  <a:srgbClr val="E66400"/>
                </a:solidFill>
              </a:rPr>
              <a:t>we</a:t>
            </a:r>
            <a:r>
              <a:rPr lang="it-IT" dirty="0">
                <a:solidFill>
                  <a:srgbClr val="E66400"/>
                </a:solidFill>
              </a:rPr>
              <a:t> </a:t>
            </a:r>
            <a:r>
              <a:rPr lang="it-IT" dirty="0" err="1">
                <a:solidFill>
                  <a:srgbClr val="E66400"/>
                </a:solidFill>
              </a:rPr>
              <a:t>need</a:t>
            </a:r>
            <a:endParaRPr lang="en-US" dirty="0">
              <a:solidFill>
                <a:srgbClr val="E664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5B7955-F890-4008-B9AA-F081116FA4F8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it-IT" dirty="0"/>
              <a:t>A</a:t>
            </a:r>
            <a:r>
              <a:rPr lang="it-IT" dirty="0">
                <a:solidFill>
                  <a:srgbClr val="E66400"/>
                </a:solidFill>
              </a:rPr>
              <a:t> </a:t>
            </a:r>
            <a:r>
              <a:rPr lang="it-IT" dirty="0" err="1">
                <a:solidFill>
                  <a:srgbClr val="E66400"/>
                </a:solidFill>
              </a:rPr>
              <a:t>collection</a:t>
            </a:r>
            <a:r>
              <a:rPr lang="it-IT" dirty="0">
                <a:solidFill>
                  <a:srgbClr val="E66400"/>
                </a:solidFill>
              </a:rPr>
              <a:t> of models</a:t>
            </a:r>
            <a:r>
              <a:rPr lang="it-IT" dirty="0"/>
              <a:t>: </a:t>
            </a:r>
            <a:r>
              <a:rPr lang="it-IT" dirty="0" err="1"/>
              <a:t>nowdays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SoTA</a:t>
            </a:r>
            <a:r>
              <a:rPr lang="it-IT" dirty="0"/>
              <a:t> models </a:t>
            </a:r>
            <a:r>
              <a:rPr lang="it-IT" dirty="0" err="1"/>
              <a:t>available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. </a:t>
            </a:r>
          </a:p>
          <a:p>
            <a:pPr marL="457200" indent="-457200">
              <a:buFontTx/>
              <a:buChar char="-"/>
            </a:pPr>
            <a:r>
              <a:rPr lang="it-IT" dirty="0"/>
              <a:t>A </a:t>
            </a:r>
            <a:r>
              <a:rPr lang="it-IT" dirty="0" err="1">
                <a:solidFill>
                  <a:srgbClr val="E66400"/>
                </a:solidFill>
              </a:rPr>
              <a:t>metric</a:t>
            </a:r>
            <a:r>
              <a:rPr lang="it-IT" dirty="0"/>
              <a:t> to </a:t>
            </a:r>
            <a:r>
              <a:rPr lang="it-IT" dirty="0" err="1"/>
              <a:t>evalute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models</a:t>
            </a:r>
          </a:p>
          <a:p>
            <a:pPr marL="457200" indent="-457200">
              <a:buFontTx/>
              <a:buChar char="-"/>
            </a:pPr>
            <a:r>
              <a:rPr lang="it-IT" dirty="0"/>
              <a:t>With </a:t>
            </a:r>
            <a:r>
              <a:rPr lang="it-IT" dirty="0" err="1"/>
              <a:t>also</a:t>
            </a:r>
            <a:r>
              <a:rPr lang="it-IT" dirty="0"/>
              <a:t> some </a:t>
            </a:r>
            <a:r>
              <a:rPr lang="it-IT" dirty="0">
                <a:solidFill>
                  <a:srgbClr val="E66400"/>
                </a:solidFill>
              </a:rPr>
              <a:t>data</a:t>
            </a:r>
            <a:r>
              <a:rPr lang="it-IT" dirty="0"/>
              <a:t> (</a:t>
            </a:r>
            <a:r>
              <a:rPr lang="it-IT" dirty="0" err="1"/>
              <a:t>tricky</a:t>
            </a:r>
            <a:r>
              <a:rPr lang="it-IT" dirty="0"/>
              <a:t> part: the </a:t>
            </a:r>
            <a:r>
              <a:rPr lang="it-IT" dirty="0" err="1"/>
              <a:t>amount</a:t>
            </a:r>
            <a:r>
              <a:rPr lang="it-IT" dirty="0"/>
              <a:t> and </a:t>
            </a:r>
            <a:r>
              <a:rPr lang="it-IT" dirty="0" err="1"/>
              <a:t>quality</a:t>
            </a:r>
            <a:r>
              <a:rPr lang="it-IT" dirty="0"/>
              <a:t> of data </a:t>
            </a:r>
            <a:r>
              <a:rPr lang="it-IT" dirty="0" err="1"/>
              <a:t>influence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F659C-DED2-44CD-8C72-134CD4C9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1DB299-EE8F-4626-9AE8-A3AB5F6440A4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the Model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I’ll</a:t>
            </a:r>
            <a:r>
              <a:rPr lang="it-IT" dirty="0"/>
              <a:t> use a Deep Learning project </a:t>
            </a:r>
            <a:r>
              <a:rPr lang="it-IT" dirty="0" err="1"/>
              <a:t>that</a:t>
            </a:r>
            <a:r>
              <a:rPr lang="it-IT" dirty="0"/>
              <a:t> I </a:t>
            </a:r>
            <a:r>
              <a:rPr lang="it-IT" dirty="0" err="1"/>
              <a:t>developed</a:t>
            </a:r>
            <a:r>
              <a:rPr lang="it-IT" dirty="0"/>
              <a:t> with </a:t>
            </a:r>
            <a:r>
              <a:rPr lang="it-IT" dirty="0" err="1"/>
              <a:t>Nicolaas</a:t>
            </a:r>
            <a:r>
              <a:rPr lang="it-IT" dirty="0"/>
              <a:t> </a:t>
            </a:r>
            <a:r>
              <a:rPr lang="it-IT" dirty="0" err="1"/>
              <a:t>Ruberg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MSc</a:t>
            </a:r>
            <a:r>
              <a:rPr lang="it-IT" dirty="0"/>
              <a:t> in AI </a:t>
            </a:r>
            <a:r>
              <a:rPr lang="it-IT" dirty="0" err="1"/>
              <a:t>at</a:t>
            </a:r>
            <a:r>
              <a:rPr lang="it-IT" dirty="0"/>
              <a:t> the University of Bologna.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find</a:t>
            </a:r>
            <a:r>
              <a:rPr lang="it-IT" dirty="0"/>
              <a:t> the code </a:t>
            </a:r>
            <a:r>
              <a:rPr lang="it-IT" dirty="0" err="1"/>
              <a:t>at</a:t>
            </a:r>
            <a:r>
              <a:rPr lang="it-IT" dirty="0"/>
              <a:t>:</a:t>
            </a:r>
            <a:br>
              <a:rPr lang="it-IT" dirty="0"/>
            </a:br>
            <a:br>
              <a:rPr lang="it-IT" dirty="0"/>
            </a:br>
            <a:r>
              <a:rPr lang="it-IT" dirty="0">
                <a:solidFill>
                  <a:srgbClr val="E66400"/>
                </a:solidFill>
              </a:rPr>
              <a:t>https://github.com/Ace95/DeepLearning_Project</a:t>
            </a:r>
            <a:endParaRPr lang="en-US" dirty="0">
              <a:solidFill>
                <a:srgbClr val="E66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C8EF3A-E1A5-43B5-8CA5-36DF42D4C4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a CV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classify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images.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and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SoTA</a:t>
            </a:r>
            <a:r>
              <a:rPr lang="it-IT" dirty="0"/>
              <a:t> or custom models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fullfit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request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First </a:t>
            </a:r>
            <a:r>
              <a:rPr lang="it-IT" dirty="0" err="1"/>
              <a:t>decision</a:t>
            </a:r>
            <a:r>
              <a:rPr lang="it-IT" dirty="0"/>
              <a:t>: the </a:t>
            </a:r>
            <a:r>
              <a:rPr lang="it-IT" dirty="0" err="1">
                <a:solidFill>
                  <a:srgbClr val="E66400"/>
                </a:solidFill>
              </a:rPr>
              <a:t>type</a:t>
            </a:r>
            <a:r>
              <a:rPr lang="it-IT" dirty="0">
                <a:solidFill>
                  <a:srgbClr val="E66400"/>
                </a:solidFill>
              </a:rPr>
              <a:t> of NN</a:t>
            </a:r>
            <a:r>
              <a:rPr lang="it-IT" dirty="0"/>
              <a:t> -&gt; </a:t>
            </a:r>
            <a:r>
              <a:rPr lang="it-IT" dirty="0" err="1"/>
              <a:t>Covolutional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Second </a:t>
            </a:r>
            <a:r>
              <a:rPr lang="it-IT" dirty="0" err="1"/>
              <a:t>decision</a:t>
            </a:r>
            <a:r>
              <a:rPr lang="it-IT" dirty="0"/>
              <a:t>: a </a:t>
            </a:r>
            <a:r>
              <a:rPr lang="it-IT" dirty="0" err="1"/>
              <a:t>pre-trained</a:t>
            </a:r>
            <a:r>
              <a:rPr lang="it-IT" dirty="0"/>
              <a:t> model + transfer learning? O </a:t>
            </a:r>
            <a:r>
              <a:rPr lang="it-IT" dirty="0" err="1"/>
              <a:t>ar</a:t>
            </a:r>
            <a:r>
              <a:rPr lang="it-IT" dirty="0"/>
              <a:t> custom from-the-scratch model?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and test </a:t>
            </a:r>
            <a:r>
              <a:rPr lang="it-IT" dirty="0">
                <a:solidFill>
                  <a:srgbClr val="E66400"/>
                </a:solidFill>
              </a:rPr>
              <a:t>3 </a:t>
            </a:r>
            <a:r>
              <a:rPr lang="it-IT" dirty="0" err="1">
                <a:solidFill>
                  <a:srgbClr val="E66400"/>
                </a:solidFill>
              </a:rPr>
              <a:t>different</a:t>
            </a:r>
            <a:r>
              <a:rPr lang="it-IT" dirty="0">
                <a:solidFill>
                  <a:srgbClr val="E66400"/>
                </a:solidFill>
              </a:rPr>
              <a:t> </a:t>
            </a:r>
            <a:r>
              <a:rPr lang="it-IT" dirty="0" err="1">
                <a:solidFill>
                  <a:srgbClr val="E66400"/>
                </a:solidFill>
              </a:rPr>
              <a:t>approaches</a:t>
            </a:r>
            <a:r>
              <a:rPr lang="it-IT" dirty="0"/>
              <a:t>:</a:t>
            </a:r>
          </a:p>
          <a:p>
            <a:r>
              <a:rPr lang="it-IT" dirty="0"/>
              <a:t>	- </a:t>
            </a:r>
            <a:r>
              <a:rPr lang="it-IT" dirty="0" err="1"/>
              <a:t>Mobilenet</a:t>
            </a:r>
            <a:r>
              <a:rPr lang="it-IT" dirty="0"/>
              <a:t> </a:t>
            </a:r>
          </a:p>
          <a:p>
            <a:r>
              <a:rPr lang="it-IT" dirty="0"/>
              <a:t>	- VGG19</a:t>
            </a:r>
          </a:p>
          <a:p>
            <a:r>
              <a:rPr lang="it-IT" dirty="0"/>
              <a:t>	- From-the-scratch model</a:t>
            </a:r>
          </a:p>
        </p:txBody>
      </p:sp>
    </p:spTree>
    <p:extLst>
      <p:ext uri="{BB962C8B-B14F-4D97-AF65-F5344CB8AC3E}">
        <p14:creationId xmlns:p14="http://schemas.microsoft.com/office/powerpoint/2010/main" val="389805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04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BDFF7-FA80-427B-8BEE-481560E1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F174B1-3CE7-415F-992E-1A78F4130175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it-IT" sz="2800" dirty="0" err="1"/>
              <a:t>Convolutional</a:t>
            </a:r>
            <a:r>
              <a:rPr lang="it-IT" sz="2800" dirty="0"/>
              <a:t> </a:t>
            </a:r>
            <a:r>
              <a:rPr lang="it-IT" sz="2800" dirty="0" err="1"/>
              <a:t>neural</a:t>
            </a:r>
            <a:r>
              <a:rPr lang="it-IT" sz="2800" dirty="0"/>
              <a:t> networks are a class of </a:t>
            </a:r>
            <a:r>
              <a:rPr lang="it-IT" sz="2800" dirty="0" err="1"/>
              <a:t>neural</a:t>
            </a:r>
            <a:r>
              <a:rPr lang="it-IT" sz="2800" dirty="0"/>
              <a:t> networks </a:t>
            </a:r>
            <a:r>
              <a:rPr lang="it-IT" sz="2800" dirty="0" err="1"/>
              <a:t>where</a:t>
            </a:r>
            <a:r>
              <a:rPr lang="it-IT" sz="2800" dirty="0"/>
              <a:t> the </a:t>
            </a:r>
            <a:r>
              <a:rPr lang="it-IT" sz="2800" dirty="0" err="1"/>
              <a:t>hidden</a:t>
            </a:r>
            <a:r>
              <a:rPr lang="it-IT" sz="2800" dirty="0"/>
              <a:t> </a:t>
            </a:r>
            <a:r>
              <a:rPr lang="it-IT" sz="2800" dirty="0" err="1"/>
              <a:t>layers</a:t>
            </a:r>
            <a:r>
              <a:rPr lang="it-IT" sz="2800" dirty="0"/>
              <a:t> </a:t>
            </a:r>
            <a:r>
              <a:rPr lang="it-IT" sz="2800" dirty="0" err="1"/>
              <a:t>consist</a:t>
            </a:r>
            <a:r>
              <a:rPr lang="it-IT" sz="2800" dirty="0"/>
              <a:t> in a </a:t>
            </a:r>
            <a:r>
              <a:rPr lang="it-IT" sz="2800" dirty="0" err="1"/>
              <a:t>series</a:t>
            </a:r>
            <a:r>
              <a:rPr lang="it-IT" sz="2800" dirty="0"/>
              <a:t> of </a:t>
            </a:r>
            <a:r>
              <a:rPr lang="it-IT" sz="2800" i="1" dirty="0" err="1">
                <a:solidFill>
                  <a:schemeClr val="bg1"/>
                </a:solidFill>
              </a:rPr>
              <a:t>convolutional</a:t>
            </a:r>
            <a:r>
              <a:rPr lang="it-IT" sz="2800" i="1" dirty="0">
                <a:solidFill>
                  <a:schemeClr val="bg1"/>
                </a:solidFill>
              </a:rPr>
              <a:t> </a:t>
            </a:r>
            <a:r>
              <a:rPr lang="it-IT" sz="2800" i="1" dirty="0" err="1">
                <a:solidFill>
                  <a:schemeClr val="bg1"/>
                </a:solidFill>
              </a:rPr>
              <a:t>layers</a:t>
            </a:r>
            <a:r>
              <a:rPr lang="it-IT" sz="2800" dirty="0"/>
              <a:t>, </a:t>
            </a:r>
            <a:r>
              <a:rPr lang="it-IT" sz="2800" dirty="0" err="1"/>
              <a:t>that</a:t>
            </a:r>
            <a:r>
              <a:rPr lang="it-IT" sz="2800" dirty="0"/>
              <a:t> work </a:t>
            </a:r>
            <a:r>
              <a:rPr lang="it-IT" sz="2800" dirty="0" err="1"/>
              <a:t>as</a:t>
            </a:r>
            <a:r>
              <a:rPr lang="it-IT" sz="2800" dirty="0"/>
              <a:t> filters and </a:t>
            </a:r>
            <a:r>
              <a:rPr lang="it-IT" sz="2800" dirty="0" err="1"/>
              <a:t>usually</a:t>
            </a:r>
            <a:r>
              <a:rPr lang="it-IT" sz="2800" dirty="0"/>
              <a:t> use a </a:t>
            </a:r>
            <a:r>
              <a:rPr lang="it-IT" sz="2800" dirty="0" err="1"/>
              <a:t>ReLU</a:t>
            </a:r>
            <a:r>
              <a:rPr lang="it-IT" sz="2800" dirty="0"/>
              <a:t> </a:t>
            </a:r>
            <a:r>
              <a:rPr lang="it-IT" sz="2800" dirty="0" err="1"/>
              <a:t>activation</a:t>
            </a:r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,</a:t>
            </a:r>
            <a:r>
              <a:rPr lang="it-IT" sz="2800" i="1" dirty="0">
                <a:solidFill>
                  <a:schemeClr val="bg1"/>
                </a:solidFill>
              </a:rPr>
              <a:t> </a:t>
            </a:r>
            <a:r>
              <a:rPr lang="it-IT" sz="2800" dirty="0"/>
              <a:t>and </a:t>
            </a:r>
            <a:r>
              <a:rPr lang="it-IT" sz="2800" i="1" dirty="0">
                <a:solidFill>
                  <a:schemeClr val="bg1"/>
                </a:solidFill>
              </a:rPr>
              <a:t>pooling </a:t>
            </a:r>
            <a:r>
              <a:rPr lang="it-IT" sz="2800" i="1" dirty="0" err="1">
                <a:solidFill>
                  <a:schemeClr val="bg1"/>
                </a:solidFill>
              </a:rPr>
              <a:t>layers</a:t>
            </a:r>
            <a:r>
              <a:rPr lang="it-IT" sz="2800" dirty="0"/>
              <a:t>,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summarize</a:t>
            </a:r>
            <a:r>
              <a:rPr lang="it-IT" sz="2800" dirty="0"/>
              <a:t> the </a:t>
            </a:r>
            <a:r>
              <a:rPr lang="it-IT" sz="2800" dirty="0" err="1"/>
              <a:t>presence</a:t>
            </a:r>
            <a:r>
              <a:rPr lang="it-IT" sz="2800" dirty="0"/>
              <a:t> of features.  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2" descr="Risultati immagini per convolutional neural network">
            <a:extLst>
              <a:ext uri="{FF2B5EF4-FFF2-40B4-BE49-F238E27FC236}">
                <a16:creationId xmlns:a16="http://schemas.microsoft.com/office/drawing/2014/main" id="{4CF9AF7E-F35D-4B31-B6AC-87E53F4D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23" y="4026716"/>
            <a:ext cx="7086107" cy="239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86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D05AD-ECF2-4FEE-A8AA-71BF4B0D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 Evaluation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D4ECE6-F195-4591-99EF-39B6689355BC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pPr algn="just"/>
            <a:r>
              <a:rPr lang="it-IT" dirty="0"/>
              <a:t>Model Evaluation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extimation</a:t>
            </a:r>
            <a:r>
              <a:rPr lang="it-IT" dirty="0"/>
              <a:t> of the </a:t>
            </a:r>
            <a:r>
              <a:rPr lang="it-IT" dirty="0" err="1">
                <a:solidFill>
                  <a:srgbClr val="E66400"/>
                </a:solidFill>
              </a:rPr>
              <a:t>generalization</a:t>
            </a:r>
            <a:r>
              <a:rPr lang="it-IT" dirty="0">
                <a:solidFill>
                  <a:srgbClr val="E66400"/>
                </a:solidFill>
              </a:rPr>
              <a:t> </a:t>
            </a:r>
            <a:r>
              <a:rPr lang="it-IT" dirty="0" err="1">
                <a:solidFill>
                  <a:srgbClr val="E66400"/>
                </a:solidFill>
              </a:rPr>
              <a:t>error</a:t>
            </a:r>
            <a:r>
              <a:rPr lang="it-IT" b="0" dirty="0"/>
              <a:t>,</a:t>
            </a:r>
            <a:r>
              <a:rPr lang="it-IT" dirty="0"/>
              <a:t> so </a:t>
            </a:r>
            <a:r>
              <a:rPr lang="it-IT" dirty="0" err="1"/>
              <a:t>how</a:t>
            </a:r>
            <a:r>
              <a:rPr lang="it-IT" dirty="0"/>
              <a:t> «accurate»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 in making </a:t>
            </a:r>
            <a:r>
              <a:rPr lang="it-IT" dirty="0" err="1"/>
              <a:t>prediction</a:t>
            </a:r>
            <a:r>
              <a:rPr lang="it-IT" dirty="0"/>
              <a:t> on new </a:t>
            </a:r>
            <a:r>
              <a:rPr lang="it-IT" dirty="0" err="1"/>
              <a:t>unseen</a:t>
            </a:r>
            <a:r>
              <a:rPr lang="it-IT" dirty="0"/>
              <a:t> data.</a:t>
            </a:r>
          </a:p>
          <a:p>
            <a:pPr algn="just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model? </a:t>
            </a:r>
          </a:p>
          <a:p>
            <a:pPr algn="just"/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>
                <a:solidFill>
                  <a:srgbClr val="E66400"/>
                </a:solidFill>
              </a:rPr>
              <a:t>overfitting</a:t>
            </a:r>
            <a:r>
              <a:rPr lang="it-IT" dirty="0"/>
              <a:t> </a:t>
            </a:r>
            <a:r>
              <a:rPr lang="it-IT" dirty="0" err="1"/>
              <a:t>exist</a:t>
            </a:r>
            <a:r>
              <a:rPr lang="it-IT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56683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0D7CADCFE5E348ACFAE3832C303840" ma:contentTypeVersion="2" ma:contentTypeDescription="Create a new document." ma:contentTypeScope="" ma:versionID="633b0979296f1ed1c69f243239c6b35f">
  <xsd:schema xmlns:xsd="http://www.w3.org/2001/XMLSchema" xmlns:xs="http://www.w3.org/2001/XMLSchema" xmlns:p="http://schemas.microsoft.com/office/2006/metadata/properties" xmlns:ns2="00e0c6ab-2e1e-446e-8cd4-dc4d1cc239d2" targetNamespace="http://schemas.microsoft.com/office/2006/metadata/properties" ma:root="true" ma:fieldsID="2fb82ef2dbc616c6e96786f58783f5ba" ns2:_="">
    <xsd:import namespace="00e0c6ab-2e1e-446e-8cd4-dc4d1cc23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e0c6ab-2e1e-446e-8cd4-dc4d1cc2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7DFBD-4751-428F-B38C-3EB5F02CA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e0c6ab-2e1e-446e-8cd4-dc4d1cc239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70D356-E601-4D10-90F6-536FDCA3FCED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0e0c6ab-2e1e-446e-8cd4-dc4d1cc239d2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737</Words>
  <Application>Microsoft Office PowerPoint</Application>
  <PresentationFormat>Widescreen</PresentationFormat>
  <Paragraphs>82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Segoe UI</vt:lpstr>
      <vt:lpstr>Segoe UI Semibold</vt:lpstr>
      <vt:lpstr>SFMono-Regular</vt:lpstr>
      <vt:lpstr>Azure Dev Titles and Headers - 2018H2</vt:lpstr>
      <vt:lpstr>Model Selection </vt:lpstr>
      <vt:lpstr>PowerPoint Presentation</vt:lpstr>
      <vt:lpstr>What is Model Selection?</vt:lpstr>
      <vt:lpstr>What we need</vt:lpstr>
      <vt:lpstr>Walkthrough Example</vt:lpstr>
      <vt:lpstr>PowerPoint Presentation</vt:lpstr>
      <vt:lpstr>PowerPoint Presentation</vt:lpstr>
      <vt:lpstr>Covolutional Neural Networks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2021-03-12T15:01:11Z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0x010100570D7CADCFE5E348ACFAE3832C303840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