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5" r:id="rId3"/>
    <p:sldId id="291" r:id="rId4"/>
    <p:sldId id="286" r:id="rId5"/>
    <p:sldId id="272" r:id="rId6"/>
    <p:sldId id="271" r:id="rId7"/>
    <p:sldId id="279" r:id="rId8"/>
    <p:sldId id="269" r:id="rId9"/>
    <p:sldId id="280" r:id="rId10"/>
    <p:sldId id="284" r:id="rId11"/>
    <p:sldId id="294" r:id="rId12"/>
    <p:sldId id="282" r:id="rId13"/>
    <p:sldId id="292" r:id="rId14"/>
    <p:sldId id="267" r:id="rId15"/>
    <p:sldId id="275" r:id="rId16"/>
    <p:sldId id="283" r:id="rId17"/>
    <p:sldId id="266" r:id="rId18"/>
    <p:sldId id="289" r:id="rId19"/>
    <p:sldId id="290" r:id="rId20"/>
    <p:sldId id="276" r:id="rId21"/>
    <p:sldId id="287" r:id="rId22"/>
    <p:sldId id="278" r:id="rId23"/>
    <p:sldId id="288" r:id="rId24"/>
    <p:sldId id="258" r:id="rId25"/>
    <p:sldId id="293" r:id="rId26"/>
    <p:sldId id="260" r:id="rId27"/>
    <p:sldId id="263" r:id="rId28"/>
    <p:sldId id="297" r:id="rId29"/>
    <p:sldId id="26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AF"/>
    <a:srgbClr val="717171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erbis Alberto" userId="c43ce6ec-0a23-48ba-9f21-c9649b8c8391" providerId="ADAL" clId="{FBDC920B-B200-422D-9422-1A85F24EDA57}"/>
    <pc:docChg chg="modSld">
      <pc:chgData name="Acerbis Alberto" userId="c43ce6ec-0a23-48ba-9f21-c9649b8c8391" providerId="ADAL" clId="{FBDC920B-B200-422D-9422-1A85F24EDA57}" dt="2022-04-16T16:37:25.803" v="1" actId="1076"/>
      <pc:docMkLst>
        <pc:docMk/>
      </pc:docMkLst>
      <pc:sldChg chg="modSp mod">
        <pc:chgData name="Acerbis Alberto" userId="c43ce6ec-0a23-48ba-9f21-c9649b8c8391" providerId="ADAL" clId="{FBDC920B-B200-422D-9422-1A85F24EDA57}" dt="2022-04-16T16:37:25.803" v="1" actId="1076"/>
        <pc:sldMkLst>
          <pc:docMk/>
          <pc:sldMk cId="267602705" sldId="263"/>
        </pc:sldMkLst>
        <pc:spChg chg="mod">
          <ac:chgData name="Acerbis Alberto" userId="c43ce6ec-0a23-48ba-9f21-c9649b8c8391" providerId="ADAL" clId="{FBDC920B-B200-422D-9422-1A85F24EDA57}" dt="2022-04-16T16:37:25.803" v="1" actId="1076"/>
          <ac:spMkLst>
            <pc:docMk/>
            <pc:sldMk cId="267602705" sldId="263"/>
            <ac:spMk id="7" creationId="{5E39D7F1-ED04-48F8-B4A9-96B43565281F}"/>
          </ac:spMkLst>
        </pc:spChg>
        <pc:spChg chg="mod">
          <ac:chgData name="Acerbis Alberto" userId="c43ce6ec-0a23-48ba-9f21-c9649b8c8391" providerId="ADAL" clId="{FBDC920B-B200-422D-9422-1A85F24EDA57}" dt="2022-04-16T16:37:22.226" v="0" actId="1076"/>
          <ac:spMkLst>
            <pc:docMk/>
            <pc:sldMk cId="267602705" sldId="263"/>
            <ac:spMk id="8" creationId="{2A12E99D-348B-4644-9C1E-5EE333B378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‹N›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87665A-1907-4F8E-876B-6392BB8B5945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BAB188FB-2345-4397-9068-335B7F46D0FE}"/>
              </a:ext>
            </a:extLst>
          </p:cNvPr>
          <p:cNvSpPr/>
          <p:nvPr userDrawn="1"/>
        </p:nvSpPr>
        <p:spPr>
          <a:xfrm>
            <a:off x="0" y="1"/>
            <a:ext cx="9821331" cy="6857999"/>
          </a:xfrm>
          <a:custGeom>
            <a:avLst/>
            <a:gdLst>
              <a:gd name="connsiteX0" fmla="*/ 0 w 9821331"/>
              <a:gd name="connsiteY0" fmla="*/ 0 h 6857999"/>
              <a:gd name="connsiteX1" fmla="*/ 2963333 w 9821331"/>
              <a:gd name="connsiteY1" fmla="*/ 0 h 6857999"/>
              <a:gd name="connsiteX2" fmla="*/ 9821331 w 9821331"/>
              <a:gd name="connsiteY2" fmla="*/ 6857999 h 6857999"/>
              <a:gd name="connsiteX3" fmla="*/ 0 w 9821331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21331" h="6857999">
                <a:moveTo>
                  <a:pt x="0" y="0"/>
                </a:moveTo>
                <a:lnTo>
                  <a:pt x="2963333" y="0"/>
                </a:lnTo>
                <a:lnTo>
                  <a:pt x="9821331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170E64-181D-4141-9BA9-D53ED52827C9}"/>
              </a:ext>
            </a:extLst>
          </p:cNvPr>
          <p:cNvCxnSpPr/>
          <p:nvPr userDrawn="1"/>
        </p:nvCxnSpPr>
        <p:spPr>
          <a:xfrm flipH="1">
            <a:off x="826032" y="4048554"/>
            <a:ext cx="907551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7C026FCB-31A8-4CAD-B08E-0D5CA79A1C74}"/>
              </a:ext>
            </a:extLst>
          </p:cNvPr>
          <p:cNvSpPr txBox="1">
            <a:spLocks/>
          </p:cNvSpPr>
          <p:nvPr userDrawn="1"/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E7F228-B5C9-47EB-A2C3-C4E0338D76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84" y="554478"/>
            <a:ext cx="995980" cy="9959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0E6A4BB-5B67-4001-9074-E6DCB6D0817D}"/>
              </a:ext>
            </a:extLst>
          </p:cNvPr>
          <p:cNvSpPr/>
          <p:nvPr userDrawn="1"/>
        </p:nvSpPr>
        <p:spPr>
          <a:xfrm>
            <a:off x="822638" y="1690714"/>
            <a:ext cx="938426" cy="495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144000" tIns="108000" rIns="144000" bIns="10800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TOPIC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C0836-E5A7-479D-A2AA-1E17AB4E1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639" y="2351023"/>
            <a:ext cx="4511362" cy="1557275"/>
          </a:xfr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6626B-81EA-4D10-B186-28E7976B6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638" y="4188811"/>
            <a:ext cx="6448277" cy="233390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044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5621-2A5D-4460-854A-61DC6549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308F7-7937-4F06-815B-D4E676870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A019D-A0FF-4922-BD78-E7AEA1AE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D9A4B-744F-4ADB-B7A7-1E3704BCD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CDCA1-1E85-4241-8086-E26E49E6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3225E-A8E7-4E77-9822-74CE62E9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5153-41C5-406D-AD4E-E151A13B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5EB43-B7D5-4B28-B4BA-F4494491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22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‹N›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E82912-9938-462C-9178-F28DF0657A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18" y="1116835"/>
            <a:ext cx="2739764" cy="2739764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B67EE5E-D1F2-4392-82D7-C9A02A9C7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3703321"/>
            <a:ext cx="3200400" cy="97028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Demo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EF8631E-3572-476D-A81E-FEB15EB72691}"/>
              </a:ext>
            </a:extLst>
          </p:cNvPr>
          <p:cNvSpPr/>
          <p:nvPr userDrawn="1"/>
        </p:nvSpPr>
        <p:spPr>
          <a:xfrm>
            <a:off x="11266070" y="442323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B9F3725-74FC-405E-B8C0-ED1A325213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977" y="460854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69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‹N›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Freeform 507">
            <a:extLst>
              <a:ext uri="{FF2B5EF4-FFF2-40B4-BE49-F238E27FC236}">
                <a16:creationId xmlns:a16="http://schemas.microsoft.com/office/drawing/2014/main" id="{DF51345B-5AAC-4389-9141-9EC3A9C8C58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089274" y="1200925"/>
            <a:ext cx="2297478" cy="2283923"/>
          </a:xfrm>
          <a:custGeom>
            <a:avLst/>
            <a:gdLst>
              <a:gd name="T0" fmla="*/ 106 w 186"/>
              <a:gd name="T1" fmla="*/ 46 h 185"/>
              <a:gd name="T2" fmla="*/ 102 w 186"/>
              <a:gd name="T3" fmla="*/ 17 h 185"/>
              <a:gd name="T4" fmla="*/ 97 w 186"/>
              <a:gd name="T5" fmla="*/ 46 h 185"/>
              <a:gd name="T6" fmla="*/ 161 w 186"/>
              <a:gd name="T7" fmla="*/ 88 h 185"/>
              <a:gd name="T8" fmla="*/ 152 w 186"/>
              <a:gd name="T9" fmla="*/ 76 h 185"/>
              <a:gd name="T10" fmla="*/ 9 w 186"/>
              <a:gd name="T11" fmla="*/ 67 h 185"/>
              <a:gd name="T12" fmla="*/ 0 w 186"/>
              <a:gd name="T13" fmla="*/ 126 h 185"/>
              <a:gd name="T14" fmla="*/ 5 w 186"/>
              <a:gd name="T15" fmla="*/ 177 h 185"/>
              <a:gd name="T16" fmla="*/ 5 w 186"/>
              <a:gd name="T17" fmla="*/ 185 h 185"/>
              <a:gd name="T18" fmla="*/ 152 w 186"/>
              <a:gd name="T19" fmla="*/ 181 h 185"/>
              <a:gd name="T20" fmla="*/ 123 w 186"/>
              <a:gd name="T21" fmla="*/ 177 h 185"/>
              <a:gd name="T22" fmla="*/ 161 w 186"/>
              <a:gd name="T23" fmla="*/ 139 h 185"/>
              <a:gd name="T24" fmla="*/ 161 w 186"/>
              <a:gd name="T25" fmla="*/ 88 h 185"/>
              <a:gd name="T26" fmla="*/ 59 w 186"/>
              <a:gd name="T27" fmla="*/ 177 h 185"/>
              <a:gd name="T28" fmla="*/ 131 w 186"/>
              <a:gd name="T29" fmla="*/ 160 h 185"/>
              <a:gd name="T30" fmla="*/ 144 w 186"/>
              <a:gd name="T31" fmla="*/ 126 h 185"/>
              <a:gd name="T32" fmla="*/ 16 w 186"/>
              <a:gd name="T33" fmla="*/ 152 h 185"/>
              <a:gd name="T34" fmla="*/ 9 w 186"/>
              <a:gd name="T35" fmla="*/ 76 h 185"/>
              <a:gd name="T36" fmla="*/ 144 w 186"/>
              <a:gd name="T37" fmla="*/ 126 h 185"/>
              <a:gd name="T38" fmla="*/ 152 w 186"/>
              <a:gd name="T39" fmla="*/ 131 h 185"/>
              <a:gd name="T40" fmla="*/ 152 w 186"/>
              <a:gd name="T41" fmla="*/ 97 h 185"/>
              <a:gd name="T42" fmla="*/ 177 w 186"/>
              <a:gd name="T43" fmla="*/ 114 h 185"/>
              <a:gd name="T44" fmla="*/ 76 w 186"/>
              <a:gd name="T45" fmla="*/ 50 h 185"/>
              <a:gd name="T46" fmla="*/ 80 w 186"/>
              <a:gd name="T47" fmla="*/ 4 h 185"/>
              <a:gd name="T48" fmla="*/ 72 w 186"/>
              <a:gd name="T49" fmla="*/ 4 h 185"/>
              <a:gd name="T50" fmla="*/ 76 w 186"/>
              <a:gd name="T51" fmla="*/ 50 h 185"/>
              <a:gd name="T52" fmla="*/ 131 w 186"/>
              <a:gd name="T53" fmla="*/ 55 h 185"/>
              <a:gd name="T54" fmla="*/ 127 w 186"/>
              <a:gd name="T55" fmla="*/ 8 h 185"/>
              <a:gd name="T56" fmla="*/ 123 w 186"/>
              <a:gd name="T57" fmla="*/ 55 h 185"/>
              <a:gd name="T58" fmla="*/ 51 w 186"/>
              <a:gd name="T59" fmla="*/ 59 h 185"/>
              <a:gd name="T60" fmla="*/ 55 w 186"/>
              <a:gd name="T61" fmla="*/ 13 h 185"/>
              <a:gd name="T62" fmla="*/ 47 w 186"/>
              <a:gd name="T63" fmla="*/ 13 h 185"/>
              <a:gd name="T64" fmla="*/ 51 w 186"/>
              <a:gd name="T65" fmla="*/ 59 h 185"/>
              <a:gd name="T66" fmla="*/ 30 w 186"/>
              <a:gd name="T67" fmla="*/ 46 h 185"/>
              <a:gd name="T68" fmla="*/ 26 w 186"/>
              <a:gd name="T69" fmla="*/ 17 h 185"/>
              <a:gd name="T70" fmla="*/ 21 w 186"/>
              <a:gd name="T71" fmla="*/ 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6" h="185">
                <a:moveTo>
                  <a:pt x="102" y="50"/>
                </a:moveTo>
                <a:cubicBezTo>
                  <a:pt x="104" y="50"/>
                  <a:pt x="106" y="49"/>
                  <a:pt x="106" y="46"/>
                </a:cubicBezTo>
                <a:cubicBezTo>
                  <a:pt x="106" y="21"/>
                  <a:pt x="106" y="21"/>
                  <a:pt x="106" y="21"/>
                </a:cubicBezTo>
                <a:cubicBezTo>
                  <a:pt x="106" y="19"/>
                  <a:pt x="104" y="17"/>
                  <a:pt x="102" y="17"/>
                </a:cubicBezTo>
                <a:cubicBezTo>
                  <a:pt x="99" y="17"/>
                  <a:pt x="97" y="19"/>
                  <a:pt x="97" y="21"/>
                </a:cubicBezTo>
                <a:cubicBezTo>
                  <a:pt x="97" y="46"/>
                  <a:pt x="97" y="46"/>
                  <a:pt x="97" y="46"/>
                </a:cubicBezTo>
                <a:cubicBezTo>
                  <a:pt x="97" y="49"/>
                  <a:pt x="99" y="50"/>
                  <a:pt x="102" y="50"/>
                </a:cubicBezTo>
                <a:close/>
                <a:moveTo>
                  <a:pt x="161" y="88"/>
                </a:moveTo>
                <a:cubicBezTo>
                  <a:pt x="152" y="88"/>
                  <a:pt x="152" y="88"/>
                  <a:pt x="152" y="88"/>
                </a:cubicBezTo>
                <a:cubicBezTo>
                  <a:pt x="152" y="76"/>
                  <a:pt x="152" y="76"/>
                  <a:pt x="152" y="76"/>
                </a:cubicBezTo>
                <a:cubicBezTo>
                  <a:pt x="152" y="71"/>
                  <a:pt x="148" y="67"/>
                  <a:pt x="144" y="67"/>
                </a:cubicBezTo>
                <a:cubicBezTo>
                  <a:pt x="9" y="67"/>
                  <a:pt x="9" y="67"/>
                  <a:pt x="9" y="67"/>
                </a:cubicBezTo>
                <a:cubicBezTo>
                  <a:pt x="4" y="67"/>
                  <a:pt x="0" y="71"/>
                  <a:pt x="0" y="7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48"/>
                  <a:pt x="12" y="167"/>
                  <a:pt x="29" y="177"/>
                </a:cubicBezTo>
                <a:cubicBezTo>
                  <a:pt x="5" y="177"/>
                  <a:pt x="5" y="177"/>
                  <a:pt x="5" y="177"/>
                </a:cubicBezTo>
                <a:cubicBezTo>
                  <a:pt x="2" y="177"/>
                  <a:pt x="0" y="179"/>
                  <a:pt x="0" y="181"/>
                </a:cubicBezTo>
                <a:cubicBezTo>
                  <a:pt x="0" y="184"/>
                  <a:pt x="2" y="185"/>
                  <a:pt x="5" y="185"/>
                </a:cubicBezTo>
                <a:cubicBezTo>
                  <a:pt x="148" y="185"/>
                  <a:pt x="148" y="185"/>
                  <a:pt x="148" y="185"/>
                </a:cubicBezTo>
                <a:cubicBezTo>
                  <a:pt x="150" y="185"/>
                  <a:pt x="152" y="184"/>
                  <a:pt x="152" y="181"/>
                </a:cubicBezTo>
                <a:cubicBezTo>
                  <a:pt x="152" y="179"/>
                  <a:pt x="150" y="177"/>
                  <a:pt x="148" y="177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37" y="169"/>
                  <a:pt x="147" y="155"/>
                  <a:pt x="151" y="139"/>
                </a:cubicBezTo>
                <a:cubicBezTo>
                  <a:pt x="161" y="139"/>
                  <a:pt x="161" y="139"/>
                  <a:pt x="161" y="139"/>
                </a:cubicBezTo>
                <a:cubicBezTo>
                  <a:pt x="175" y="139"/>
                  <a:pt x="186" y="128"/>
                  <a:pt x="186" y="114"/>
                </a:cubicBezTo>
                <a:cubicBezTo>
                  <a:pt x="186" y="100"/>
                  <a:pt x="175" y="88"/>
                  <a:pt x="161" y="88"/>
                </a:cubicBezTo>
                <a:close/>
                <a:moveTo>
                  <a:pt x="93" y="177"/>
                </a:moveTo>
                <a:cubicBezTo>
                  <a:pt x="59" y="177"/>
                  <a:pt x="59" y="177"/>
                  <a:pt x="59" y="177"/>
                </a:cubicBezTo>
                <a:cubicBezTo>
                  <a:pt x="44" y="177"/>
                  <a:pt x="31" y="171"/>
                  <a:pt x="22" y="160"/>
                </a:cubicBezTo>
                <a:cubicBezTo>
                  <a:pt x="131" y="160"/>
                  <a:pt x="131" y="160"/>
                  <a:pt x="131" y="160"/>
                </a:cubicBezTo>
                <a:cubicBezTo>
                  <a:pt x="122" y="171"/>
                  <a:pt x="108" y="177"/>
                  <a:pt x="93" y="177"/>
                </a:cubicBezTo>
                <a:close/>
                <a:moveTo>
                  <a:pt x="144" y="126"/>
                </a:moveTo>
                <a:cubicBezTo>
                  <a:pt x="144" y="136"/>
                  <a:pt x="141" y="144"/>
                  <a:pt x="137" y="152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11" y="144"/>
                  <a:pt x="9" y="136"/>
                  <a:pt x="9" y="126"/>
                </a:cubicBezTo>
                <a:cubicBezTo>
                  <a:pt x="9" y="76"/>
                  <a:pt x="9" y="76"/>
                  <a:pt x="9" y="76"/>
                </a:cubicBezTo>
                <a:cubicBezTo>
                  <a:pt x="144" y="76"/>
                  <a:pt x="144" y="76"/>
                  <a:pt x="144" y="76"/>
                </a:cubicBezTo>
                <a:lnTo>
                  <a:pt x="144" y="126"/>
                </a:lnTo>
                <a:close/>
                <a:moveTo>
                  <a:pt x="161" y="131"/>
                </a:moveTo>
                <a:cubicBezTo>
                  <a:pt x="152" y="131"/>
                  <a:pt x="152" y="131"/>
                  <a:pt x="152" y="131"/>
                </a:cubicBezTo>
                <a:cubicBezTo>
                  <a:pt x="152" y="129"/>
                  <a:pt x="152" y="128"/>
                  <a:pt x="152" y="126"/>
                </a:cubicBezTo>
                <a:cubicBezTo>
                  <a:pt x="152" y="97"/>
                  <a:pt x="152" y="97"/>
                  <a:pt x="152" y="97"/>
                </a:cubicBezTo>
                <a:cubicBezTo>
                  <a:pt x="161" y="97"/>
                  <a:pt x="161" y="97"/>
                  <a:pt x="161" y="97"/>
                </a:cubicBezTo>
                <a:cubicBezTo>
                  <a:pt x="170" y="97"/>
                  <a:pt x="177" y="104"/>
                  <a:pt x="177" y="114"/>
                </a:cubicBezTo>
                <a:cubicBezTo>
                  <a:pt x="177" y="123"/>
                  <a:pt x="170" y="131"/>
                  <a:pt x="161" y="131"/>
                </a:cubicBezTo>
                <a:close/>
                <a:moveTo>
                  <a:pt x="76" y="50"/>
                </a:moveTo>
                <a:cubicBezTo>
                  <a:pt x="79" y="50"/>
                  <a:pt x="80" y="49"/>
                  <a:pt x="80" y="46"/>
                </a:cubicBezTo>
                <a:cubicBezTo>
                  <a:pt x="80" y="4"/>
                  <a:pt x="80" y="4"/>
                  <a:pt x="80" y="4"/>
                </a:cubicBezTo>
                <a:cubicBezTo>
                  <a:pt x="80" y="2"/>
                  <a:pt x="79" y="0"/>
                  <a:pt x="76" y="0"/>
                </a:cubicBezTo>
                <a:cubicBezTo>
                  <a:pt x="74" y="0"/>
                  <a:pt x="72" y="2"/>
                  <a:pt x="72" y="4"/>
                </a:cubicBezTo>
                <a:cubicBezTo>
                  <a:pt x="72" y="46"/>
                  <a:pt x="72" y="46"/>
                  <a:pt x="72" y="46"/>
                </a:cubicBezTo>
                <a:cubicBezTo>
                  <a:pt x="72" y="49"/>
                  <a:pt x="74" y="50"/>
                  <a:pt x="76" y="50"/>
                </a:cubicBezTo>
                <a:close/>
                <a:moveTo>
                  <a:pt x="127" y="59"/>
                </a:moveTo>
                <a:cubicBezTo>
                  <a:pt x="129" y="59"/>
                  <a:pt x="131" y="57"/>
                  <a:pt x="131" y="55"/>
                </a:cubicBezTo>
                <a:cubicBezTo>
                  <a:pt x="131" y="13"/>
                  <a:pt x="131" y="13"/>
                  <a:pt x="131" y="13"/>
                </a:cubicBezTo>
                <a:cubicBezTo>
                  <a:pt x="131" y="10"/>
                  <a:pt x="129" y="8"/>
                  <a:pt x="127" y="8"/>
                </a:cubicBezTo>
                <a:cubicBezTo>
                  <a:pt x="125" y="8"/>
                  <a:pt x="123" y="10"/>
                  <a:pt x="123" y="13"/>
                </a:cubicBezTo>
                <a:cubicBezTo>
                  <a:pt x="123" y="55"/>
                  <a:pt x="123" y="55"/>
                  <a:pt x="123" y="55"/>
                </a:cubicBezTo>
                <a:cubicBezTo>
                  <a:pt x="123" y="57"/>
                  <a:pt x="125" y="59"/>
                  <a:pt x="127" y="59"/>
                </a:cubicBezTo>
                <a:close/>
                <a:moveTo>
                  <a:pt x="51" y="59"/>
                </a:moveTo>
                <a:cubicBezTo>
                  <a:pt x="53" y="59"/>
                  <a:pt x="55" y="57"/>
                  <a:pt x="55" y="55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10"/>
                  <a:pt x="53" y="8"/>
                  <a:pt x="51" y="8"/>
                </a:cubicBezTo>
                <a:cubicBezTo>
                  <a:pt x="49" y="8"/>
                  <a:pt x="47" y="10"/>
                  <a:pt x="47" y="13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57"/>
                  <a:pt x="49" y="59"/>
                  <a:pt x="51" y="59"/>
                </a:cubicBezTo>
                <a:close/>
                <a:moveTo>
                  <a:pt x="26" y="50"/>
                </a:moveTo>
                <a:cubicBezTo>
                  <a:pt x="28" y="50"/>
                  <a:pt x="30" y="49"/>
                  <a:pt x="30" y="46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19"/>
                  <a:pt x="28" y="17"/>
                  <a:pt x="26" y="17"/>
                </a:cubicBezTo>
                <a:cubicBezTo>
                  <a:pt x="23" y="17"/>
                  <a:pt x="21" y="19"/>
                  <a:pt x="21" y="21"/>
                </a:cubicBezTo>
                <a:cubicBezTo>
                  <a:pt x="21" y="46"/>
                  <a:pt x="21" y="46"/>
                  <a:pt x="21" y="46"/>
                </a:cubicBezTo>
                <a:cubicBezTo>
                  <a:pt x="21" y="49"/>
                  <a:pt x="23" y="50"/>
                  <a:pt x="26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24C4B-55F5-4735-91E7-B24B9B3A15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4882" y="3870928"/>
            <a:ext cx="5182235" cy="878840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Coffee Break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8B0BBB-69D6-4009-A2D7-70455C46CADE}"/>
              </a:ext>
            </a:extLst>
          </p:cNvPr>
          <p:cNvSpPr/>
          <p:nvPr userDrawn="1"/>
        </p:nvSpPr>
        <p:spPr>
          <a:xfrm>
            <a:off x="11266070" y="442323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8637E5B-660B-4EB1-B6F7-A59665B639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977" y="460854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64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‹N›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674460-A50A-4CCB-8FEC-CCD4A0FB6BFA}"/>
              </a:ext>
            </a:extLst>
          </p:cNvPr>
          <p:cNvSpPr/>
          <p:nvPr userDrawn="1"/>
        </p:nvSpPr>
        <p:spPr>
          <a:xfrm>
            <a:off x="661099" y="1988662"/>
            <a:ext cx="2363984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en-US" sz="128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“</a:t>
            </a:r>
            <a:endParaRPr lang="en-US" sz="800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F51CB-A736-415C-B9E9-1B84D2C6AB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7600" y="2976880"/>
            <a:ext cx="8188960" cy="296672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148D2F-0692-4B71-A370-8BBE5B082EE3}"/>
              </a:ext>
            </a:extLst>
          </p:cNvPr>
          <p:cNvSpPr/>
          <p:nvPr userDrawn="1"/>
        </p:nvSpPr>
        <p:spPr>
          <a:xfrm>
            <a:off x="11266070" y="442323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E2DADF-CBEF-4369-9B9C-8416C2562B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977" y="460854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46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5B52871-47E1-4BD3-8171-9AB933289023}"/>
              </a:ext>
            </a:extLst>
          </p:cNvPr>
          <p:cNvSpPr/>
          <p:nvPr userDrawn="1"/>
        </p:nvSpPr>
        <p:spPr>
          <a:xfrm>
            <a:off x="1281467" y="1704375"/>
            <a:ext cx="9629068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60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Thanks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Questions?</a:t>
            </a:r>
          </a:p>
        </p:txBody>
      </p:sp>
      <p:sp>
        <p:nvSpPr>
          <p:cNvPr id="16" name="Oval 46">
            <a:extLst>
              <a:ext uri="{FF2B5EF4-FFF2-40B4-BE49-F238E27FC236}">
                <a16:creationId xmlns:a16="http://schemas.microsoft.com/office/drawing/2014/main" id="{D3F0CD03-F633-478B-AFFE-27235FB905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39950" y="4964252"/>
            <a:ext cx="522817" cy="522817"/>
          </a:xfrm>
          <a:prstGeom prst="ellipse">
            <a:avLst/>
          </a:prstGeom>
          <a:solidFill>
            <a:srgbClr val="1AB2E8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0962DF06-466F-402D-9B85-01D7AB7501A1}"/>
              </a:ext>
            </a:extLst>
          </p:cNvPr>
          <p:cNvSpPr>
            <a:spLocks/>
          </p:cNvSpPr>
          <p:nvPr userDrawn="1"/>
        </p:nvSpPr>
        <p:spPr bwMode="auto">
          <a:xfrm>
            <a:off x="5271183" y="5118768"/>
            <a:ext cx="262466" cy="211667"/>
          </a:xfrm>
          <a:custGeom>
            <a:avLst/>
            <a:gdLst>
              <a:gd name="T0" fmla="*/ 90 w 100"/>
              <a:gd name="T1" fmla="*/ 20 h 81"/>
              <a:gd name="T2" fmla="*/ 32 w 100"/>
              <a:gd name="T3" fmla="*/ 81 h 81"/>
              <a:gd name="T4" fmla="*/ 0 w 100"/>
              <a:gd name="T5" fmla="*/ 72 h 81"/>
              <a:gd name="T6" fmla="*/ 31 w 100"/>
              <a:gd name="T7" fmla="*/ 63 h 81"/>
              <a:gd name="T8" fmla="*/ 12 w 100"/>
              <a:gd name="T9" fmla="*/ 49 h 81"/>
              <a:gd name="T10" fmla="*/ 21 w 100"/>
              <a:gd name="T11" fmla="*/ 48 h 81"/>
              <a:gd name="T12" fmla="*/ 4 w 100"/>
              <a:gd name="T13" fmla="*/ 28 h 81"/>
              <a:gd name="T14" fmla="*/ 14 w 100"/>
              <a:gd name="T15" fmla="*/ 31 h 81"/>
              <a:gd name="T16" fmla="*/ 7 w 100"/>
              <a:gd name="T17" fmla="*/ 3 h 81"/>
              <a:gd name="T18" fmla="*/ 50 w 100"/>
              <a:gd name="T19" fmla="*/ 25 h 81"/>
              <a:gd name="T20" fmla="*/ 70 w 100"/>
              <a:gd name="T21" fmla="*/ 0 h 81"/>
              <a:gd name="T22" fmla="*/ 85 w 100"/>
              <a:gd name="T23" fmla="*/ 6 h 81"/>
              <a:gd name="T24" fmla="*/ 98 w 100"/>
              <a:gd name="T25" fmla="*/ 1 h 81"/>
              <a:gd name="T26" fmla="*/ 89 w 100"/>
              <a:gd name="T27" fmla="*/ 12 h 81"/>
              <a:gd name="T28" fmla="*/ 100 w 100"/>
              <a:gd name="T29" fmla="*/ 9 h 81"/>
              <a:gd name="T30" fmla="*/ 90 w 100"/>
              <a:gd name="T31" fmla="*/ 2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81">
                <a:moveTo>
                  <a:pt x="90" y="20"/>
                </a:moveTo>
                <a:cubicBezTo>
                  <a:pt x="91" y="49"/>
                  <a:pt x="70" y="81"/>
                  <a:pt x="32" y="81"/>
                </a:cubicBezTo>
                <a:cubicBezTo>
                  <a:pt x="20" y="81"/>
                  <a:pt x="9" y="77"/>
                  <a:pt x="0" y="72"/>
                </a:cubicBezTo>
                <a:cubicBezTo>
                  <a:pt x="11" y="73"/>
                  <a:pt x="22" y="70"/>
                  <a:pt x="31" y="63"/>
                </a:cubicBezTo>
                <a:cubicBezTo>
                  <a:pt x="22" y="63"/>
                  <a:pt x="14" y="57"/>
                  <a:pt x="12" y="49"/>
                </a:cubicBezTo>
                <a:cubicBezTo>
                  <a:pt x="15" y="49"/>
                  <a:pt x="18" y="49"/>
                  <a:pt x="21" y="48"/>
                </a:cubicBezTo>
                <a:cubicBezTo>
                  <a:pt x="11" y="47"/>
                  <a:pt x="4" y="38"/>
                  <a:pt x="4" y="28"/>
                </a:cubicBezTo>
                <a:cubicBezTo>
                  <a:pt x="7" y="30"/>
                  <a:pt x="10" y="31"/>
                  <a:pt x="14" y="31"/>
                </a:cubicBezTo>
                <a:cubicBezTo>
                  <a:pt x="4" y="25"/>
                  <a:pt x="2" y="13"/>
                  <a:pt x="7" y="3"/>
                </a:cubicBezTo>
                <a:cubicBezTo>
                  <a:pt x="17" y="16"/>
                  <a:pt x="33" y="24"/>
                  <a:pt x="50" y="25"/>
                </a:cubicBezTo>
                <a:cubicBezTo>
                  <a:pt x="47" y="12"/>
                  <a:pt x="56" y="0"/>
                  <a:pt x="70" y="0"/>
                </a:cubicBezTo>
                <a:cubicBezTo>
                  <a:pt x="75" y="0"/>
                  <a:pt x="81" y="2"/>
                  <a:pt x="85" y="6"/>
                </a:cubicBezTo>
                <a:cubicBezTo>
                  <a:pt x="89" y="5"/>
                  <a:pt x="94" y="3"/>
                  <a:pt x="98" y="1"/>
                </a:cubicBezTo>
                <a:cubicBezTo>
                  <a:pt x="96" y="6"/>
                  <a:pt x="93" y="10"/>
                  <a:pt x="89" y="12"/>
                </a:cubicBezTo>
                <a:cubicBezTo>
                  <a:pt x="93" y="12"/>
                  <a:pt x="97" y="11"/>
                  <a:pt x="100" y="9"/>
                </a:cubicBezTo>
                <a:cubicBezTo>
                  <a:pt x="98" y="13"/>
                  <a:pt x="94" y="17"/>
                  <a:pt x="9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" name="Rectangle 58">
            <a:extLst>
              <a:ext uri="{FF2B5EF4-FFF2-40B4-BE49-F238E27FC236}">
                <a16:creationId xmlns:a16="http://schemas.microsoft.com/office/drawing/2014/main" id="{3B62AF73-23B5-4B3F-97A2-4596234ADE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" name="Rectangle 59">
            <a:extLst>
              <a:ext uri="{FF2B5EF4-FFF2-40B4-BE49-F238E27FC236}">
                <a16:creationId xmlns:a16="http://schemas.microsoft.com/office/drawing/2014/main" id="{47FB4949-C5D7-4BFF-B3F7-5EE5B529CC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" name="Freeform 60">
            <a:extLst>
              <a:ext uri="{FF2B5EF4-FFF2-40B4-BE49-F238E27FC236}">
                <a16:creationId xmlns:a16="http://schemas.microsoft.com/office/drawing/2014/main" id="{AA1B2459-7789-43D6-ADEC-08E154DDA3B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90177" y="5096120"/>
            <a:ext cx="198967" cy="289984"/>
          </a:xfrm>
          <a:custGeom>
            <a:avLst/>
            <a:gdLst>
              <a:gd name="T0" fmla="*/ 16 w 76"/>
              <a:gd name="T1" fmla="*/ 65 h 111"/>
              <a:gd name="T2" fmla="*/ 0 w 76"/>
              <a:gd name="T3" fmla="*/ 88 h 111"/>
              <a:gd name="T4" fmla="*/ 38 w 76"/>
              <a:gd name="T5" fmla="*/ 111 h 111"/>
              <a:gd name="T6" fmla="*/ 76 w 76"/>
              <a:gd name="T7" fmla="*/ 86 h 111"/>
              <a:gd name="T8" fmla="*/ 66 w 76"/>
              <a:gd name="T9" fmla="*/ 86 h 111"/>
              <a:gd name="T10" fmla="*/ 38 w 76"/>
              <a:gd name="T11" fmla="*/ 105 h 111"/>
              <a:gd name="T12" fmla="*/ 13 w 76"/>
              <a:gd name="T13" fmla="*/ 84 h 111"/>
              <a:gd name="T14" fmla="*/ 16 w 76"/>
              <a:gd name="T15" fmla="*/ 76 h 111"/>
              <a:gd name="T16" fmla="*/ 16 w 76"/>
              <a:gd name="T17" fmla="*/ 73 h 111"/>
              <a:gd name="T18" fmla="*/ 16 w 76"/>
              <a:gd name="T19" fmla="*/ 65 h 111"/>
              <a:gd name="T20" fmla="*/ 16 w 76"/>
              <a:gd name="T21" fmla="*/ 0 h 111"/>
              <a:gd name="T22" fmla="*/ 8 w 76"/>
              <a:gd name="T23" fmla="*/ 17 h 111"/>
              <a:gd name="T24" fmla="*/ 16 w 76"/>
              <a:gd name="T25" fmla="*/ 37 h 111"/>
              <a:gd name="T26" fmla="*/ 16 w 76"/>
              <a:gd name="T2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111">
                <a:moveTo>
                  <a:pt x="16" y="65"/>
                </a:moveTo>
                <a:cubicBezTo>
                  <a:pt x="6" y="71"/>
                  <a:pt x="0" y="80"/>
                  <a:pt x="0" y="88"/>
                </a:cubicBezTo>
                <a:cubicBezTo>
                  <a:pt x="0" y="102"/>
                  <a:pt x="18" y="111"/>
                  <a:pt x="38" y="111"/>
                </a:cubicBezTo>
                <a:cubicBezTo>
                  <a:pt x="60" y="111"/>
                  <a:pt x="75" y="99"/>
                  <a:pt x="76" y="86"/>
                </a:cubicBezTo>
                <a:cubicBezTo>
                  <a:pt x="66" y="86"/>
                  <a:pt x="66" y="86"/>
                  <a:pt x="66" y="86"/>
                </a:cubicBezTo>
                <a:cubicBezTo>
                  <a:pt x="65" y="97"/>
                  <a:pt x="58" y="105"/>
                  <a:pt x="38" y="105"/>
                </a:cubicBezTo>
                <a:cubicBezTo>
                  <a:pt x="24" y="105"/>
                  <a:pt x="13" y="95"/>
                  <a:pt x="13" y="84"/>
                </a:cubicBezTo>
                <a:cubicBezTo>
                  <a:pt x="13" y="82"/>
                  <a:pt x="14" y="79"/>
                  <a:pt x="16" y="76"/>
                </a:cubicBezTo>
                <a:cubicBezTo>
                  <a:pt x="16" y="75"/>
                  <a:pt x="16" y="74"/>
                  <a:pt x="16" y="73"/>
                </a:cubicBezTo>
                <a:cubicBezTo>
                  <a:pt x="16" y="65"/>
                  <a:pt x="16" y="65"/>
                  <a:pt x="16" y="65"/>
                </a:cubicBezTo>
                <a:moveTo>
                  <a:pt x="16" y="0"/>
                </a:moveTo>
                <a:cubicBezTo>
                  <a:pt x="11" y="4"/>
                  <a:pt x="8" y="11"/>
                  <a:pt x="8" y="17"/>
                </a:cubicBezTo>
                <a:cubicBezTo>
                  <a:pt x="8" y="25"/>
                  <a:pt x="11" y="32"/>
                  <a:pt x="16" y="37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" name="Freeform 61">
            <a:extLst>
              <a:ext uri="{FF2B5EF4-FFF2-40B4-BE49-F238E27FC236}">
                <a16:creationId xmlns:a16="http://schemas.microsoft.com/office/drawing/2014/main" id="{6AB72DB9-F498-4F99-95E4-484AEA5B50F0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  <a:close/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EB382B49-6986-43AC-9334-C7DC59E25518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5993E839-EC53-491F-839A-77371181D6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732510" y="5068603"/>
            <a:ext cx="158751" cy="254000"/>
          </a:xfrm>
          <a:custGeom>
            <a:avLst/>
            <a:gdLst>
              <a:gd name="T0" fmla="*/ 27 w 61"/>
              <a:gd name="T1" fmla="*/ 50 h 97"/>
              <a:gd name="T2" fmla="*/ 26 w 61"/>
              <a:gd name="T3" fmla="*/ 50 h 97"/>
              <a:gd name="T4" fmla="*/ 6 w 61"/>
              <a:gd name="T5" fmla="*/ 28 h 97"/>
              <a:gd name="T6" fmla="*/ 20 w 61"/>
              <a:gd name="T7" fmla="*/ 6 h 97"/>
              <a:gd name="T8" fmla="*/ 20 w 61"/>
              <a:gd name="T9" fmla="*/ 6 h 97"/>
              <a:gd name="T10" fmla="*/ 40 w 61"/>
              <a:gd name="T11" fmla="*/ 29 h 97"/>
              <a:gd name="T12" fmla="*/ 27 w 61"/>
              <a:gd name="T13" fmla="*/ 50 h 97"/>
              <a:gd name="T14" fmla="*/ 61 w 61"/>
              <a:gd name="T15" fmla="*/ 0 h 97"/>
              <a:gd name="T16" fmla="*/ 25 w 61"/>
              <a:gd name="T17" fmla="*/ 0 h 97"/>
              <a:gd name="T18" fmla="*/ 0 w 61"/>
              <a:gd name="T19" fmla="*/ 11 h 97"/>
              <a:gd name="T20" fmla="*/ 0 w 61"/>
              <a:gd name="T21" fmla="*/ 48 h 97"/>
              <a:gd name="T22" fmla="*/ 19 w 61"/>
              <a:gd name="T23" fmla="*/ 55 h 97"/>
              <a:gd name="T24" fmla="*/ 23 w 61"/>
              <a:gd name="T25" fmla="*/ 55 h 97"/>
              <a:gd name="T26" fmla="*/ 21 w 61"/>
              <a:gd name="T27" fmla="*/ 62 h 97"/>
              <a:gd name="T28" fmla="*/ 26 w 61"/>
              <a:gd name="T29" fmla="*/ 71 h 97"/>
              <a:gd name="T30" fmla="*/ 19 w 61"/>
              <a:gd name="T31" fmla="*/ 71 h 97"/>
              <a:gd name="T32" fmla="*/ 0 w 61"/>
              <a:gd name="T33" fmla="*/ 76 h 97"/>
              <a:gd name="T34" fmla="*/ 0 w 61"/>
              <a:gd name="T35" fmla="*/ 84 h 97"/>
              <a:gd name="T36" fmla="*/ 0 w 61"/>
              <a:gd name="T37" fmla="*/ 87 h 97"/>
              <a:gd name="T38" fmla="*/ 24 w 61"/>
              <a:gd name="T39" fmla="*/ 76 h 97"/>
              <a:gd name="T40" fmla="*/ 24 w 61"/>
              <a:gd name="T41" fmla="*/ 76 h 97"/>
              <a:gd name="T42" fmla="*/ 33 w 61"/>
              <a:gd name="T43" fmla="*/ 77 h 97"/>
              <a:gd name="T44" fmla="*/ 49 w 61"/>
              <a:gd name="T45" fmla="*/ 92 h 97"/>
              <a:gd name="T46" fmla="*/ 50 w 61"/>
              <a:gd name="T47" fmla="*/ 96 h 97"/>
              <a:gd name="T48" fmla="*/ 50 w 61"/>
              <a:gd name="T49" fmla="*/ 97 h 97"/>
              <a:gd name="T50" fmla="*/ 60 w 61"/>
              <a:gd name="T51" fmla="*/ 97 h 97"/>
              <a:gd name="T52" fmla="*/ 61 w 61"/>
              <a:gd name="T53" fmla="*/ 94 h 97"/>
              <a:gd name="T54" fmla="*/ 47 w 61"/>
              <a:gd name="T55" fmla="*/ 69 h 97"/>
              <a:gd name="T56" fmla="*/ 36 w 61"/>
              <a:gd name="T57" fmla="*/ 58 h 97"/>
              <a:gd name="T58" fmla="*/ 43 w 61"/>
              <a:gd name="T59" fmla="*/ 48 h 97"/>
              <a:gd name="T60" fmla="*/ 54 w 61"/>
              <a:gd name="T61" fmla="*/ 29 h 97"/>
              <a:gd name="T62" fmla="*/ 44 w 61"/>
              <a:gd name="T63" fmla="*/ 8 h 97"/>
              <a:gd name="T64" fmla="*/ 53 w 61"/>
              <a:gd name="T65" fmla="*/ 8 h 97"/>
              <a:gd name="T66" fmla="*/ 61 w 61"/>
              <a:gd name="T67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" h="97">
                <a:moveTo>
                  <a:pt x="27" y="50"/>
                </a:moveTo>
                <a:cubicBezTo>
                  <a:pt x="26" y="50"/>
                  <a:pt x="26" y="50"/>
                  <a:pt x="26" y="50"/>
                </a:cubicBezTo>
                <a:cubicBezTo>
                  <a:pt x="16" y="49"/>
                  <a:pt x="7" y="40"/>
                  <a:pt x="6" y="28"/>
                </a:cubicBezTo>
                <a:cubicBezTo>
                  <a:pt x="4" y="15"/>
                  <a:pt x="1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30" y="6"/>
                  <a:pt x="38" y="16"/>
                  <a:pt x="40" y="29"/>
                </a:cubicBezTo>
                <a:cubicBezTo>
                  <a:pt x="41" y="42"/>
                  <a:pt x="36" y="50"/>
                  <a:pt x="27" y="50"/>
                </a:cubicBezTo>
                <a:moveTo>
                  <a:pt x="61" y="0"/>
                </a:moveTo>
                <a:cubicBezTo>
                  <a:pt x="61" y="0"/>
                  <a:pt x="35" y="0"/>
                  <a:pt x="25" y="0"/>
                </a:cubicBezTo>
                <a:cubicBezTo>
                  <a:pt x="15" y="0"/>
                  <a:pt x="6" y="4"/>
                  <a:pt x="0" y="11"/>
                </a:cubicBezTo>
                <a:cubicBezTo>
                  <a:pt x="0" y="48"/>
                  <a:pt x="0" y="48"/>
                  <a:pt x="0" y="48"/>
                </a:cubicBezTo>
                <a:cubicBezTo>
                  <a:pt x="4" y="52"/>
                  <a:pt x="11" y="55"/>
                  <a:pt x="19" y="55"/>
                </a:cubicBezTo>
                <a:cubicBezTo>
                  <a:pt x="20" y="55"/>
                  <a:pt x="21" y="55"/>
                  <a:pt x="23" y="55"/>
                </a:cubicBezTo>
                <a:cubicBezTo>
                  <a:pt x="21" y="57"/>
                  <a:pt x="21" y="59"/>
                  <a:pt x="21" y="62"/>
                </a:cubicBezTo>
                <a:cubicBezTo>
                  <a:pt x="21" y="66"/>
                  <a:pt x="23" y="69"/>
                  <a:pt x="26" y="71"/>
                </a:cubicBezTo>
                <a:cubicBezTo>
                  <a:pt x="24" y="71"/>
                  <a:pt x="22" y="71"/>
                  <a:pt x="19" y="71"/>
                </a:cubicBezTo>
                <a:cubicBezTo>
                  <a:pt x="12" y="71"/>
                  <a:pt x="5" y="73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5"/>
                  <a:pt x="0" y="86"/>
                  <a:pt x="0" y="87"/>
                </a:cubicBezTo>
                <a:cubicBezTo>
                  <a:pt x="4" y="80"/>
                  <a:pt x="13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ubicBezTo>
                  <a:pt x="27" y="76"/>
                  <a:pt x="31" y="76"/>
                  <a:pt x="33" y="77"/>
                </a:cubicBezTo>
                <a:cubicBezTo>
                  <a:pt x="41" y="83"/>
                  <a:pt x="48" y="86"/>
                  <a:pt x="49" y="92"/>
                </a:cubicBezTo>
                <a:cubicBezTo>
                  <a:pt x="49" y="93"/>
                  <a:pt x="50" y="95"/>
                  <a:pt x="50" y="96"/>
                </a:cubicBezTo>
                <a:cubicBezTo>
                  <a:pt x="50" y="96"/>
                  <a:pt x="50" y="97"/>
                  <a:pt x="50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61" y="96"/>
                  <a:pt x="61" y="95"/>
                  <a:pt x="61" y="94"/>
                </a:cubicBezTo>
                <a:cubicBezTo>
                  <a:pt x="61" y="84"/>
                  <a:pt x="58" y="78"/>
                  <a:pt x="47" y="69"/>
                </a:cubicBezTo>
                <a:cubicBezTo>
                  <a:pt x="43" y="67"/>
                  <a:pt x="36" y="62"/>
                  <a:pt x="36" y="58"/>
                </a:cubicBezTo>
                <a:cubicBezTo>
                  <a:pt x="36" y="54"/>
                  <a:pt x="37" y="52"/>
                  <a:pt x="43" y="48"/>
                </a:cubicBezTo>
                <a:cubicBezTo>
                  <a:pt x="50" y="43"/>
                  <a:pt x="54" y="36"/>
                  <a:pt x="54" y="29"/>
                </a:cubicBezTo>
                <a:cubicBezTo>
                  <a:pt x="54" y="20"/>
                  <a:pt x="50" y="12"/>
                  <a:pt x="44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61" y="0"/>
                  <a:pt x="61" y="0"/>
                  <a:pt x="61" y="0"/>
                </a:cubicBezTo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" name="Freeform 90">
            <a:extLst>
              <a:ext uri="{FF2B5EF4-FFF2-40B4-BE49-F238E27FC236}">
                <a16:creationId xmlns:a16="http://schemas.microsoft.com/office/drawing/2014/main" id="{159B58CB-5378-45C1-B32D-FE866C777E1B}"/>
              </a:ext>
            </a:extLst>
          </p:cNvPr>
          <p:cNvSpPr>
            <a:spLocks/>
          </p:cNvSpPr>
          <p:nvPr userDrawn="1"/>
        </p:nvSpPr>
        <p:spPr bwMode="auto">
          <a:xfrm>
            <a:off x="1869124" y="5072203"/>
            <a:ext cx="167217" cy="309033"/>
          </a:xfrm>
          <a:custGeom>
            <a:avLst/>
            <a:gdLst>
              <a:gd name="T0" fmla="*/ 0 w 64"/>
              <a:gd name="T1" fmla="*/ 64 h 119"/>
              <a:gd name="T2" fmla="*/ 0 w 64"/>
              <a:gd name="T3" fmla="*/ 40 h 119"/>
              <a:gd name="T4" fmla="*/ 18 w 64"/>
              <a:gd name="T5" fmla="*/ 40 h 119"/>
              <a:gd name="T6" fmla="*/ 18 w 64"/>
              <a:gd name="T7" fmla="*/ 31 h 119"/>
              <a:gd name="T8" fmla="*/ 45 w 64"/>
              <a:gd name="T9" fmla="*/ 0 h 119"/>
              <a:gd name="T10" fmla="*/ 64 w 64"/>
              <a:gd name="T11" fmla="*/ 0 h 119"/>
              <a:gd name="T12" fmla="*/ 64 w 64"/>
              <a:gd name="T13" fmla="*/ 24 h 119"/>
              <a:gd name="T14" fmla="*/ 45 w 64"/>
              <a:gd name="T15" fmla="*/ 24 h 119"/>
              <a:gd name="T16" fmla="*/ 40 w 64"/>
              <a:gd name="T17" fmla="*/ 30 h 119"/>
              <a:gd name="T18" fmla="*/ 40 w 64"/>
              <a:gd name="T19" fmla="*/ 40 h 119"/>
              <a:gd name="T20" fmla="*/ 64 w 64"/>
              <a:gd name="T21" fmla="*/ 40 h 119"/>
              <a:gd name="T22" fmla="*/ 64 w 64"/>
              <a:gd name="T23" fmla="*/ 64 h 119"/>
              <a:gd name="T24" fmla="*/ 40 w 64"/>
              <a:gd name="T25" fmla="*/ 64 h 119"/>
              <a:gd name="T26" fmla="*/ 40 w 64"/>
              <a:gd name="T27" fmla="*/ 119 h 119"/>
              <a:gd name="T28" fmla="*/ 18 w 64"/>
              <a:gd name="T29" fmla="*/ 119 h 119"/>
              <a:gd name="T30" fmla="*/ 18 w 64"/>
              <a:gd name="T31" fmla="*/ 64 h 119"/>
              <a:gd name="T32" fmla="*/ 0 w 64"/>
              <a:gd name="T33" fmla="*/ 6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119">
                <a:moveTo>
                  <a:pt x="0" y="64"/>
                </a:moveTo>
                <a:cubicBezTo>
                  <a:pt x="0" y="40"/>
                  <a:pt x="0" y="40"/>
                  <a:pt x="0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14"/>
                  <a:pt x="30" y="0"/>
                  <a:pt x="45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24"/>
                  <a:pt x="64" y="24"/>
                  <a:pt x="64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3" y="24"/>
                  <a:pt x="40" y="26"/>
                  <a:pt x="40" y="30"/>
                </a:cubicBezTo>
                <a:cubicBezTo>
                  <a:pt x="40" y="40"/>
                  <a:pt x="40" y="40"/>
                  <a:pt x="40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64"/>
                  <a:pt x="64" y="64"/>
                  <a:pt x="6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19"/>
                  <a:pt x="40" y="119"/>
                  <a:pt x="40" y="119"/>
                </a:cubicBezTo>
                <a:cubicBezTo>
                  <a:pt x="18" y="119"/>
                  <a:pt x="18" y="119"/>
                  <a:pt x="18" y="119"/>
                </a:cubicBezTo>
                <a:cubicBezTo>
                  <a:pt x="18" y="64"/>
                  <a:pt x="18" y="64"/>
                  <a:pt x="18" y="64"/>
                </a:cubicBezTo>
                <a:lnTo>
                  <a:pt x="0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7C841D-3CA7-4BD3-AD6E-EAC0D8ABD457}"/>
              </a:ext>
            </a:extLst>
          </p:cNvPr>
          <p:cNvGrpSpPr/>
          <p:nvPr userDrawn="1"/>
        </p:nvGrpSpPr>
        <p:grpSpPr>
          <a:xfrm>
            <a:off x="8603968" y="4964252"/>
            <a:ext cx="547462" cy="545244"/>
            <a:chOff x="2809875" y="2679700"/>
            <a:chExt cx="392113" cy="390525"/>
          </a:xfrm>
        </p:grpSpPr>
        <p:sp>
          <p:nvSpPr>
            <p:cNvPr id="26" name="Oval 70">
              <a:extLst>
                <a:ext uri="{FF2B5EF4-FFF2-40B4-BE49-F238E27FC236}">
                  <a16:creationId xmlns:a16="http://schemas.microsoft.com/office/drawing/2014/main" id="{AFEE6EC3-87CB-4F9C-A213-87F66295C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71">
              <a:extLst>
                <a:ext uri="{FF2B5EF4-FFF2-40B4-BE49-F238E27FC236}">
                  <a16:creationId xmlns:a16="http://schemas.microsoft.com/office/drawing/2014/main" id="{8B86EE28-D8D7-4EFC-9DE3-85850CC04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123F5E-7710-4DBB-BD5D-A997FD2F27BC}"/>
              </a:ext>
            </a:extLst>
          </p:cNvPr>
          <p:cNvGrpSpPr/>
          <p:nvPr userDrawn="1"/>
        </p:nvGrpSpPr>
        <p:grpSpPr>
          <a:xfrm>
            <a:off x="1710279" y="4964252"/>
            <a:ext cx="529501" cy="529501"/>
            <a:chOff x="4378325" y="2157413"/>
            <a:chExt cx="392113" cy="392113"/>
          </a:xfrm>
        </p:grpSpPr>
        <p:sp>
          <p:nvSpPr>
            <p:cNvPr id="29" name="Oval 113">
              <a:extLst>
                <a:ext uri="{FF2B5EF4-FFF2-40B4-BE49-F238E27FC236}">
                  <a16:creationId xmlns:a16="http://schemas.microsoft.com/office/drawing/2014/main" id="{0E8551F7-3BC6-4C2B-893F-8C1ADA04D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4">
              <a:extLst>
                <a:ext uri="{FF2B5EF4-FFF2-40B4-BE49-F238E27FC236}">
                  <a16:creationId xmlns:a16="http://schemas.microsoft.com/office/drawing/2014/main" id="{6AC816F8-FEA1-4304-A471-B01DFC8D1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882E4CB-3C4E-4BCE-ACAE-54334DBA4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04513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Social account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BF3C3BA-94CE-43A7-AE2A-B117C782E0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91309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Social account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394F84-4F74-4948-8A4E-2237225EB5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03796" y="5078185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Social account</a:t>
            </a:r>
          </a:p>
        </p:txBody>
      </p:sp>
    </p:spTree>
    <p:extLst>
      <p:ext uri="{BB962C8B-B14F-4D97-AF65-F5344CB8AC3E}">
        <p14:creationId xmlns:p14="http://schemas.microsoft.com/office/powerpoint/2010/main" val="2558272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D20722D-C386-48A8-832E-BEFB7E163D87}"/>
              </a:ext>
            </a:extLst>
          </p:cNvPr>
          <p:cNvSpPr/>
          <p:nvPr userDrawn="1"/>
        </p:nvSpPr>
        <p:spPr>
          <a:xfrm>
            <a:off x="867163" y="2544722"/>
            <a:ext cx="2660924" cy="326192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127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4015E1-3C59-48D8-9F16-694625A374B3}"/>
              </a:ext>
            </a:extLst>
          </p:cNvPr>
          <p:cNvGrpSpPr/>
          <p:nvPr userDrawn="1"/>
        </p:nvGrpSpPr>
        <p:grpSpPr>
          <a:xfrm>
            <a:off x="5052977" y="2037809"/>
            <a:ext cx="1009948" cy="1009948"/>
            <a:chOff x="3328988" y="3201988"/>
            <a:chExt cx="392113" cy="392113"/>
          </a:xfrm>
        </p:grpSpPr>
        <p:sp>
          <p:nvSpPr>
            <p:cNvPr id="36" name="Oval 46">
              <a:extLst>
                <a:ext uri="{FF2B5EF4-FFF2-40B4-BE49-F238E27FC236}">
                  <a16:creationId xmlns:a16="http://schemas.microsoft.com/office/drawing/2014/main" id="{048D2759-9DB6-4951-955A-B50F27360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F51B14D2-E4FA-43E9-AC7F-5C73F9C26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D83D4F-8900-43B3-8C7A-527AA24273E3}"/>
              </a:ext>
            </a:extLst>
          </p:cNvPr>
          <p:cNvGrpSpPr/>
          <p:nvPr userDrawn="1"/>
        </p:nvGrpSpPr>
        <p:grpSpPr>
          <a:xfrm>
            <a:off x="5052977" y="5389933"/>
            <a:ext cx="1009948" cy="1005857"/>
            <a:chOff x="2809875" y="2679700"/>
            <a:chExt cx="392113" cy="390525"/>
          </a:xfrm>
        </p:grpSpPr>
        <p:sp>
          <p:nvSpPr>
            <p:cNvPr id="39" name="Oval 70">
              <a:extLst>
                <a:ext uri="{FF2B5EF4-FFF2-40B4-BE49-F238E27FC236}">
                  <a16:creationId xmlns:a16="http://schemas.microsoft.com/office/drawing/2014/main" id="{82844D25-9F70-4E6A-AE9D-D6BF2BAF4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71">
              <a:extLst>
                <a:ext uri="{FF2B5EF4-FFF2-40B4-BE49-F238E27FC236}">
                  <a16:creationId xmlns:a16="http://schemas.microsoft.com/office/drawing/2014/main" id="{D371B08C-40B0-4F03-87D5-A98B65938C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1" name="Oval 46">
            <a:extLst>
              <a:ext uri="{FF2B5EF4-FFF2-40B4-BE49-F238E27FC236}">
                <a16:creationId xmlns:a16="http://schemas.microsoft.com/office/drawing/2014/main" id="{3186A8C4-65A2-4797-8EBF-56B0404E3D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52977" y="3713871"/>
            <a:ext cx="1009948" cy="1009948"/>
          </a:xfrm>
          <a:prstGeom prst="ellipse">
            <a:avLst/>
          </a:prstGeom>
          <a:solidFill>
            <a:srgbClr val="2D2D3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2" name="Oval 46">
            <a:extLst>
              <a:ext uri="{FF2B5EF4-FFF2-40B4-BE49-F238E27FC236}">
                <a16:creationId xmlns:a16="http://schemas.microsoft.com/office/drawing/2014/main" id="{D7584215-21B6-4AD4-93FD-178379FAF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1837" y="3950350"/>
            <a:ext cx="539352" cy="5393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D0D5EA-0FC2-4816-9DD6-5026B7C3476B}"/>
              </a:ext>
            </a:extLst>
          </p:cNvPr>
          <p:cNvGrpSpPr/>
          <p:nvPr userDrawn="1"/>
        </p:nvGrpSpPr>
        <p:grpSpPr>
          <a:xfrm>
            <a:off x="5179795" y="3833086"/>
            <a:ext cx="763436" cy="763436"/>
            <a:chOff x="4378325" y="2157413"/>
            <a:chExt cx="392113" cy="392113"/>
          </a:xfrm>
        </p:grpSpPr>
        <p:sp>
          <p:nvSpPr>
            <p:cNvPr id="44" name="Oval 113">
              <a:extLst>
                <a:ext uri="{FF2B5EF4-FFF2-40B4-BE49-F238E27FC236}">
                  <a16:creationId xmlns:a16="http://schemas.microsoft.com/office/drawing/2014/main" id="{20D301FE-1CA5-40FC-8D32-D0F552770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4">
              <a:extLst>
                <a:ext uri="{FF2B5EF4-FFF2-40B4-BE49-F238E27FC236}">
                  <a16:creationId xmlns:a16="http://schemas.microsoft.com/office/drawing/2014/main" id="{631AB385-759B-4A7C-9CED-7F6A2EBD6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D31A81DB-738A-45AD-B996-2339829D9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6942" y="174756"/>
            <a:ext cx="7381646" cy="561405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Myanmar Text" panose="020B0502040204020203" pitchFamily="34" charset="0"/>
                <a:ea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r>
              <a:rPr lang="en-US" dirty="0" err="1"/>
              <a:t>Presentazione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6A98F187-8B28-4BB4-94DA-1BF2E1A3E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7474" y="232522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Social account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11FA7DC9-356B-4588-9414-01D1849CB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27474" y="4014050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Social account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D6C3908C-2182-4F4B-83D0-398CD98089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7474" y="559113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Social account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0164C68-E787-4C76-AAE7-5FC22C910C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7250" y="5153025"/>
            <a:ext cx="2670175" cy="65405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407964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C59F-9B86-4FA0-A9C2-8F1D124E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9770-7324-48F6-821F-A18BF925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6FAE9-028F-4128-8367-446DEDF2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2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B1A1-66B7-4D66-9D22-09E27B4F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BC2E4-022A-4324-B165-B121976FB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87199-ADEC-4B51-BBCD-5A9B0067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369C2-1D1E-44B7-986F-11C1BE2E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4F308-57E1-40C0-A0BB-A68BEDC4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8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556F-F76D-4536-B215-51A5594B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2BCA-8879-473B-8E6E-620CDFA63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7977"/>
            <a:ext cx="5181600" cy="47789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EB6FF-C2DF-4137-83B8-784EE07F0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87BE6-000F-45B3-A807-8EE5F11A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69D4-6477-416C-9149-3798C53D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7029889" cy="5937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F0F19-6248-49D7-982A-2BF43C0AE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1500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2F975-0F92-4365-A05A-2785CE6D4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05600"/>
            <a:ext cx="5157787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D9DDD-50F2-456A-A6B2-51DE3B87B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1" y="131500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3D247-9518-47B9-B213-B96E8BE79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05600"/>
            <a:ext cx="5183188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B8C5B-701D-41E0-92D7-5D2B1244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3895A-BC23-4C69-8B82-3461122A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6A3A4C-5CB8-4D18-94CF-2FE8093B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0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6FA1-525F-4317-9E22-7790CFBE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64F54-2539-4361-9BB5-2B83D5AF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1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0A7E0-ED33-4150-A86F-1B202A10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2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6AE6-60D2-4E33-8E1F-23478EEF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DEC3-FFF5-460C-A151-0A4191D04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32689"/>
            <a:ext cx="6172200" cy="50236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F2156-C613-4386-9588-88B6DE84D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717A4-BB2F-43A4-A041-08817E9B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7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116-AF6F-4997-ACC1-0FCECB83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A95C7-ECE9-468B-98CC-FBBAA068C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71599"/>
            <a:ext cx="6172200" cy="48973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2C95F-019C-4AB5-B794-7F0192CBD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2115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AD4F7-FABF-4571-8C75-07E1FEA6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3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0DE82D-6084-439C-9C1D-824723D3DC0B}"/>
              </a:ext>
            </a:extLst>
          </p:cNvPr>
          <p:cNvSpPr/>
          <p:nvPr userDrawn="1"/>
        </p:nvSpPr>
        <p:spPr>
          <a:xfrm>
            <a:off x="0" y="-3366"/>
            <a:ext cx="12192000" cy="837691"/>
          </a:xfrm>
          <a:prstGeom prst="rect">
            <a:avLst/>
          </a:prstGeom>
          <a:solidFill>
            <a:srgbClr val="0063A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2BA7C-37D0-44E5-AB27-4B56644B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6" y="136525"/>
            <a:ext cx="7740146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379F3-6862-45A1-9C1B-92D70CDAD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315" y="1345757"/>
            <a:ext cx="11028485" cy="5375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67B35-61BF-49B0-8905-15C1439D1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799" y="6356350"/>
            <a:ext cx="624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fld id="{70358BDA-5E66-42DF-962F-84FC2D4B6D98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F6B68D-7A38-48C2-B2D5-839DB1F52D9E}"/>
              </a:ext>
            </a:extLst>
          </p:cNvPr>
          <p:cNvSpPr/>
          <p:nvPr userDrawn="1"/>
        </p:nvSpPr>
        <p:spPr>
          <a:xfrm>
            <a:off x="11266070" y="442323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84819D-D4C5-41BA-B814-CC1639F9AD6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977" y="460854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4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  <p:sldLayoutId id="214748366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Myanmar Text" panose="020B0502040204020203" pitchFamily="34" charset="0"/>
          <a:ea typeface="+mj-ea"/>
          <a:cs typeface="Myanmar Text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kern="1200">
          <a:solidFill>
            <a:schemeClr val="tx1">
              <a:lumMod val="75000"/>
            </a:schemeClr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>
              <a:lumMod val="75000"/>
            </a:schemeClr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>
              <a:lumMod val="75000"/>
            </a:schemeClr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</a:schemeClr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</a:schemeClr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f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f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e68/CloudGen2021-EventsConsumer.git" TargetMode="External"/><Relationship Id="rId2" Type="http://schemas.openxmlformats.org/officeDocument/2006/relationships/hyperlink" Target="https://github.com/Ace68/CloudGen2021-DeviceSimulator.git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Ace68/CloudGen2021-API.git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acerbis/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s://github.com/Ace68" TargetMode="Externa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f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acerbis/" TargetMode="External"/><Relationship Id="rId2" Type="http://schemas.openxmlformats.org/officeDocument/2006/relationships/hyperlink" Target="https://github.com/Ace68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acerbis/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s://github.com/Ace68" TargetMode="Externa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f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F659-465F-4FDC-98F2-347BE3E95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639" y="2351024"/>
            <a:ext cx="4977028" cy="1696044"/>
          </a:xfrm>
        </p:spPr>
        <p:txBody>
          <a:bodyPr/>
          <a:lstStyle/>
          <a:p>
            <a:r>
              <a:rPr lang="en-US" dirty="0" err="1"/>
              <a:t>Navigare</a:t>
            </a:r>
            <a:r>
              <a:rPr lang="en-US" dirty="0"/>
              <a:t> in un </a:t>
            </a:r>
            <a:br>
              <a:rPr lang="en-US" dirty="0"/>
            </a:br>
            <a:r>
              <a:rPr lang="en-US" dirty="0" err="1"/>
              <a:t>fiume</a:t>
            </a:r>
            <a:r>
              <a:rPr lang="en-US" dirty="0"/>
              <a:t> di </a:t>
            </a:r>
            <a:r>
              <a:rPr lang="en-US" dirty="0" err="1"/>
              <a:t>Dati</a:t>
            </a:r>
            <a:br>
              <a:rPr lang="en-US" dirty="0"/>
            </a:br>
            <a:r>
              <a:rPr lang="en-US" dirty="0"/>
              <a:t>senza </a:t>
            </a:r>
            <a:r>
              <a:rPr lang="en-US" dirty="0" err="1"/>
              <a:t>annegare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3CDE4-3094-4196-9173-F4A0D537B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639" y="5264078"/>
            <a:ext cx="6448277" cy="7557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Come </a:t>
            </a:r>
            <a:r>
              <a:rPr lang="en-US" dirty="0" err="1"/>
              <a:t>sopravvive</a:t>
            </a:r>
            <a:r>
              <a:rPr lang="en-US" dirty="0"/>
              <a:t> un Dev in un mondo sempre </a:t>
            </a:r>
            <a:r>
              <a:rPr lang="en-US" dirty="0" err="1"/>
              <a:t>connesso</a:t>
            </a:r>
            <a:r>
              <a:rPr lang="en-US" dirty="0"/>
              <a:t>?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F77F396-FF2C-46BB-AAC2-37F937D73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55" y="554777"/>
            <a:ext cx="1261654" cy="101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29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BC013E8-9DB7-40AC-9C6B-038D43EE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Bounded</a:t>
            </a:r>
            <a:r>
              <a:rPr lang="it-IT" dirty="0"/>
              <a:t> </a:t>
            </a:r>
            <a:r>
              <a:rPr lang="it-IT" dirty="0" err="1"/>
              <a:t>Context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0C505-1644-4AB2-B414-4569405A0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6" y="1542921"/>
            <a:ext cx="6424463" cy="41676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87052F-E73A-43F2-A869-25C676E99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714" y="4981377"/>
            <a:ext cx="1214474" cy="16068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D6BA60-6089-4566-9D6C-834001841BA5}"/>
              </a:ext>
            </a:extLst>
          </p:cNvPr>
          <p:cNvSpPr txBox="1"/>
          <p:nvPr/>
        </p:nvSpPr>
        <p:spPr>
          <a:xfrm>
            <a:off x="7926629" y="2577581"/>
            <a:ext cx="3630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 </a:t>
            </a:r>
            <a:r>
              <a:rPr lang="it-IT" dirty="0" err="1"/>
              <a:t>Bounded</a:t>
            </a:r>
            <a:r>
              <a:rPr lang="it-IT" dirty="0"/>
              <a:t> </a:t>
            </a:r>
            <a:r>
              <a:rPr lang="it-IT" dirty="0" err="1"/>
              <a:t>Context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size of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Ubiquitous</a:t>
            </a:r>
            <a:r>
              <a:rPr lang="it-IT" dirty="0"/>
              <a:t> Language </a:t>
            </a:r>
            <a:r>
              <a:rPr lang="it-IT" dirty="0" err="1"/>
              <a:t>codifled</a:t>
            </a:r>
            <a:r>
              <a:rPr lang="it-IT" dirty="0"/>
              <a:t> in a domain model, and with </a:t>
            </a:r>
            <a:r>
              <a:rPr lang="it-IT" dirty="0" err="1"/>
              <a:t>supporting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 for UI and/or REST endpoints, database access, and </a:t>
            </a:r>
            <a:r>
              <a:rPr lang="it-IT" dirty="0" err="1"/>
              <a:t>possibly</a:t>
            </a:r>
            <a:r>
              <a:rPr lang="it-IT" dirty="0"/>
              <a:t> a messaging </a:t>
            </a:r>
            <a:r>
              <a:rPr lang="it-IT" dirty="0" err="1"/>
              <a:t>mechanism</a:t>
            </a:r>
            <a:r>
              <a:rPr lang="it-IT" dirty="0"/>
              <a:t>.</a:t>
            </a:r>
          </a:p>
          <a:p>
            <a:endParaRPr lang="it-IT" dirty="0"/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it-IT" sz="1400" dirty="0"/>
              <a:t>(Vaughn Vernon)</a:t>
            </a:r>
            <a:endParaRPr lang="en-GB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BB0A8E-DE02-4857-92B6-E95777A562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525" y="4981377"/>
            <a:ext cx="1158875" cy="1576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3F0E24-FA97-4E8D-8BE4-273A8F423E8E}"/>
              </a:ext>
            </a:extLst>
          </p:cNvPr>
          <p:cNvSpPr txBox="1"/>
          <p:nvPr/>
        </p:nvSpPr>
        <p:spPr>
          <a:xfrm>
            <a:off x="7926629" y="1701799"/>
            <a:ext cx="3630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 </a:t>
            </a:r>
            <a:r>
              <a:rPr lang="it-IT" dirty="0" err="1"/>
              <a:t>Bounded</a:t>
            </a:r>
            <a:r>
              <a:rPr lang="it-IT" dirty="0"/>
              <a:t> </a:t>
            </a:r>
            <a:r>
              <a:rPr lang="it-IT" dirty="0" err="1"/>
              <a:t>Context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arbitrary</a:t>
            </a:r>
            <a:r>
              <a:rPr lang="it-IT" dirty="0"/>
              <a:t> in size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377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BC013E8-9DB7-40AC-9C6B-038D43EE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Context</a:t>
            </a:r>
            <a:r>
              <a:rPr lang="it-IT" dirty="0"/>
              <a:t> </a:t>
            </a:r>
            <a:r>
              <a:rPr lang="it-IT" dirty="0" err="1"/>
              <a:t>Map</a:t>
            </a:r>
            <a:endParaRPr lang="en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1FADAA5-1BA3-4452-9B3C-E1A67884A75F}"/>
              </a:ext>
            </a:extLst>
          </p:cNvPr>
          <p:cNvSpPr/>
          <p:nvPr/>
        </p:nvSpPr>
        <p:spPr>
          <a:xfrm>
            <a:off x="465668" y="1413933"/>
            <a:ext cx="3022600" cy="1557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Device Gateway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0E8AD9-F7C8-4412-844A-623924D7E5EE}"/>
              </a:ext>
            </a:extLst>
          </p:cNvPr>
          <p:cNvSpPr/>
          <p:nvPr/>
        </p:nvSpPr>
        <p:spPr>
          <a:xfrm>
            <a:off x="3488268" y="4342358"/>
            <a:ext cx="3022600" cy="1557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Variables</a:t>
            </a:r>
            <a:r>
              <a:rPr lang="it-IT" dirty="0"/>
              <a:t> Converter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D1DCFD-0B8F-4362-8A48-1AE9BD28EB6A}"/>
              </a:ext>
            </a:extLst>
          </p:cNvPr>
          <p:cNvSpPr/>
          <p:nvPr/>
        </p:nvSpPr>
        <p:spPr>
          <a:xfrm>
            <a:off x="6510868" y="1413932"/>
            <a:ext cx="3022600" cy="1557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API / Custom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A8E06E-FFAB-4809-BE1D-5B0E445CD1ED}"/>
              </a:ext>
            </a:extLst>
          </p:cNvPr>
          <p:cNvCxnSpPr/>
          <p:nvPr/>
        </p:nvCxnSpPr>
        <p:spPr>
          <a:xfrm>
            <a:off x="1583267" y="3031067"/>
            <a:ext cx="1905001" cy="1837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3B6E89-6F73-4907-84E1-896D80AA1238}"/>
              </a:ext>
            </a:extLst>
          </p:cNvPr>
          <p:cNvCxnSpPr/>
          <p:nvPr/>
        </p:nvCxnSpPr>
        <p:spPr>
          <a:xfrm flipV="1">
            <a:off x="6510868" y="3048000"/>
            <a:ext cx="1261532" cy="185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C0A1312-4D20-414F-A672-E4E926620469}"/>
              </a:ext>
            </a:extLst>
          </p:cNvPr>
          <p:cNvSpPr/>
          <p:nvPr/>
        </p:nvSpPr>
        <p:spPr>
          <a:xfrm>
            <a:off x="8779935" y="4342358"/>
            <a:ext cx="3022600" cy="1557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API / Core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295A96-3A04-4C1A-B660-BBBC8740E8D8}"/>
              </a:ext>
            </a:extLst>
          </p:cNvPr>
          <p:cNvCxnSpPr>
            <a:cxnSpLocks/>
          </p:cNvCxnSpPr>
          <p:nvPr/>
        </p:nvCxnSpPr>
        <p:spPr>
          <a:xfrm flipV="1">
            <a:off x="6510868" y="5054603"/>
            <a:ext cx="2178049" cy="6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2D9629-4175-465D-AAE2-6B0352C63A4B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4999568" y="2192866"/>
            <a:ext cx="1511300" cy="214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C7FE64-3EAD-4DFE-A825-FED4354C332E}"/>
              </a:ext>
            </a:extLst>
          </p:cNvPr>
          <p:cNvCxnSpPr>
            <a:cxnSpLocks/>
            <a:endCxn id="2" idx="5"/>
          </p:cNvCxnSpPr>
          <p:nvPr/>
        </p:nvCxnSpPr>
        <p:spPr>
          <a:xfrm flipH="1" flipV="1">
            <a:off x="3045618" y="2743656"/>
            <a:ext cx="1317759" cy="1598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29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357E5-FB92-4616-9AE9-01EA8352E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626" y="1324648"/>
            <a:ext cx="6768775" cy="50765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9EF64D-3B71-4084-97DD-B07025BC7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564" y="1418425"/>
            <a:ext cx="4374969" cy="251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69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reference architecture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A10EEA5-EA17-4A04-8E6A-56D419E0C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916" y="1003680"/>
            <a:ext cx="10766017" cy="571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12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Hub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D46ABA-2C9B-429C-A96F-D1118E53A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82" y="2665817"/>
            <a:ext cx="5431551" cy="22147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4404D4-E5D6-4B8B-B57A-75760204371B}"/>
              </a:ext>
            </a:extLst>
          </p:cNvPr>
          <p:cNvSpPr txBox="1"/>
          <p:nvPr/>
        </p:nvSpPr>
        <p:spPr>
          <a:xfrm>
            <a:off x="6316133" y="2336800"/>
            <a:ext cx="5431551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Cloud Service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managed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241A51-F797-4B7F-8E08-F93E581C668A}"/>
              </a:ext>
            </a:extLst>
          </p:cNvPr>
          <p:cNvSpPr txBox="1"/>
          <p:nvPr/>
        </p:nvSpPr>
        <p:spPr>
          <a:xfrm>
            <a:off x="6316133" y="2850065"/>
            <a:ext cx="5431551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OTA Over-the-Air updates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7F3EA5-0064-4C42-BF3E-EC7ADE7CCB5E}"/>
              </a:ext>
            </a:extLst>
          </p:cNvPr>
          <p:cNvSpPr txBox="1"/>
          <p:nvPr/>
        </p:nvSpPr>
        <p:spPr>
          <a:xfrm>
            <a:off x="6316133" y="3332361"/>
            <a:ext cx="5431551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Full </a:t>
            </a:r>
            <a:r>
              <a:rPr lang="it-IT" dirty="0" err="1"/>
              <a:t>integration</a:t>
            </a:r>
            <a:r>
              <a:rPr lang="it-IT" dirty="0"/>
              <a:t> with Azure Event </a:t>
            </a:r>
            <a:r>
              <a:rPr lang="it-IT" dirty="0" err="1"/>
              <a:t>Grid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68127-47F7-430B-85C7-E515A726D485}"/>
              </a:ext>
            </a:extLst>
          </p:cNvPr>
          <p:cNvSpPr txBox="1"/>
          <p:nvPr/>
        </p:nvSpPr>
        <p:spPr>
          <a:xfrm>
            <a:off x="6316133" y="3865919"/>
            <a:ext cx="5431551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/>
              <a:t>Bidirectional</a:t>
            </a:r>
            <a:r>
              <a:rPr lang="it-IT" dirty="0"/>
              <a:t> </a:t>
            </a:r>
            <a:r>
              <a:rPr lang="it-IT" dirty="0" err="1"/>
              <a:t>Communication</a:t>
            </a:r>
            <a:r>
              <a:rPr lang="it-IT" dirty="0"/>
              <a:t> with </a:t>
            </a:r>
            <a:r>
              <a:rPr lang="it-IT" dirty="0" err="1"/>
              <a:t>bilions</a:t>
            </a:r>
            <a:r>
              <a:rPr lang="it-IT" dirty="0"/>
              <a:t> of IoT devices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275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8AE95E-63B8-44BE-B3EB-3AAF28E61C50}"/>
              </a:ext>
            </a:extLst>
          </p:cNvPr>
          <p:cNvSpPr txBox="1">
            <a:spLocks/>
          </p:cNvSpPr>
          <p:nvPr/>
        </p:nvSpPr>
        <p:spPr>
          <a:xfrm>
            <a:off x="325316" y="136525"/>
            <a:ext cx="7740146" cy="626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Myanmar Text" panose="020B0502040204020203" pitchFamily="34" charset="0"/>
                <a:ea typeface="+mj-ea"/>
                <a:cs typeface="Myanmar Text" panose="020B0502040204020203" pitchFamily="34" charset="0"/>
              </a:defRPr>
            </a:lvl1pPr>
          </a:lstStyle>
          <a:p>
            <a:r>
              <a:rPr lang="en-US" dirty="0"/>
              <a:t>Azure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07FFF7-183B-468B-9679-8167D10B8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6" y="2260551"/>
            <a:ext cx="6233375" cy="30734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6FC4FB-A887-4A77-88E0-A24B0DC0B690}"/>
              </a:ext>
            </a:extLst>
          </p:cNvPr>
          <p:cNvSpPr txBox="1"/>
          <p:nvPr/>
        </p:nvSpPr>
        <p:spPr>
          <a:xfrm>
            <a:off x="6976533" y="2887134"/>
            <a:ext cx="462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Event-</a:t>
            </a:r>
            <a:r>
              <a:rPr lang="it-IT" dirty="0" err="1"/>
              <a:t>driven</a:t>
            </a:r>
            <a:r>
              <a:rPr lang="it-IT" dirty="0"/>
              <a:t> </a:t>
            </a:r>
            <a:r>
              <a:rPr lang="it-IT" dirty="0" err="1"/>
              <a:t>serverless</a:t>
            </a:r>
            <a:r>
              <a:rPr lang="it-IT" dirty="0"/>
              <a:t> compute </a:t>
            </a:r>
            <a:r>
              <a:rPr lang="it-IT" dirty="0" err="1"/>
              <a:t>platform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6ECAFE-7E9D-4B29-8003-4E33E8C29570}"/>
              </a:ext>
            </a:extLst>
          </p:cNvPr>
          <p:cNvSpPr txBox="1"/>
          <p:nvPr/>
        </p:nvSpPr>
        <p:spPr>
          <a:xfrm>
            <a:off x="6976533" y="3482878"/>
            <a:ext cx="462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Scalable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EEE96E-1B40-4A4E-8E99-7A6F0191C6BE}"/>
              </a:ext>
            </a:extLst>
          </p:cNvPr>
          <p:cNvSpPr txBox="1"/>
          <p:nvPr/>
        </p:nvSpPr>
        <p:spPr>
          <a:xfrm>
            <a:off x="6976533" y="4055411"/>
            <a:ext cx="462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Orchestration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61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9173F-1975-47A7-B592-458759073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03304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Bus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DF5FB-7EE0-4251-B39D-AFCFE94BD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95" y="1941736"/>
            <a:ext cx="4160881" cy="34292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77C77E-6ACB-4570-BBE3-A2067D210144}"/>
              </a:ext>
            </a:extLst>
          </p:cNvPr>
          <p:cNvSpPr txBox="1"/>
          <p:nvPr/>
        </p:nvSpPr>
        <p:spPr>
          <a:xfrm>
            <a:off x="6434667" y="2650066"/>
            <a:ext cx="39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Enterprise Cloud Messaging Service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A03258-D898-4CFA-882D-8B400831AEE3}"/>
              </a:ext>
            </a:extLst>
          </p:cNvPr>
          <p:cNvSpPr txBox="1"/>
          <p:nvPr/>
        </p:nvSpPr>
        <p:spPr>
          <a:xfrm>
            <a:off x="6434667" y="3216178"/>
            <a:ext cx="39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Like a </a:t>
            </a:r>
            <a:r>
              <a:rPr lang="it-IT" dirty="0" err="1"/>
              <a:t>physical</a:t>
            </a:r>
            <a:r>
              <a:rPr lang="it-IT" dirty="0"/>
              <a:t> </a:t>
            </a:r>
            <a:r>
              <a:rPr lang="it-IT" dirty="0" err="1"/>
              <a:t>postal</a:t>
            </a:r>
            <a:r>
              <a:rPr lang="it-IT" dirty="0"/>
              <a:t> service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311835-77D9-4168-A2EF-64A80A9E8E1F}"/>
              </a:ext>
            </a:extLst>
          </p:cNvPr>
          <p:cNvSpPr txBox="1"/>
          <p:nvPr/>
        </p:nvSpPr>
        <p:spPr>
          <a:xfrm>
            <a:off x="6434667" y="3810384"/>
            <a:ext cx="39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JSON, XML,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035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Bus - Queues</a:t>
            </a:r>
          </a:p>
        </p:txBody>
      </p:sp>
      <p:pic>
        <p:nvPicPr>
          <p:cNvPr id="1026" name="Picture 2" descr="Azure Service Bus Queues">
            <a:extLst>
              <a:ext uri="{FF2B5EF4-FFF2-40B4-BE49-F238E27FC236}">
                <a16:creationId xmlns:a16="http://schemas.microsoft.com/office/drawing/2014/main" id="{C96C450C-3096-4F86-8F02-C6722E8B6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33" y="1506821"/>
            <a:ext cx="639127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999043-2811-4AD8-994A-9C41A13BACD0}"/>
              </a:ext>
            </a:extLst>
          </p:cNvPr>
          <p:cNvSpPr txBox="1"/>
          <p:nvPr/>
        </p:nvSpPr>
        <p:spPr>
          <a:xfrm>
            <a:off x="3393736" y="4038600"/>
            <a:ext cx="432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Queue =&gt; </a:t>
            </a:r>
            <a:r>
              <a:rPr lang="it-IT" dirty="0" err="1"/>
              <a:t>Sender</a:t>
            </a:r>
            <a:r>
              <a:rPr lang="it-IT" dirty="0"/>
              <a:t> / </a:t>
            </a:r>
            <a:r>
              <a:rPr lang="it-IT" dirty="0" err="1"/>
              <a:t>Receiver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1C5CB-CECE-4F34-9807-3D86D755D783}"/>
              </a:ext>
            </a:extLst>
          </p:cNvPr>
          <p:cNvSpPr txBox="1"/>
          <p:nvPr/>
        </p:nvSpPr>
        <p:spPr>
          <a:xfrm>
            <a:off x="3403164" y="4633540"/>
            <a:ext cx="432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FIFO (First-In-First-Out) (</a:t>
            </a:r>
            <a:r>
              <a:rPr lang="it-IT" dirty="0" err="1"/>
              <a:t>Enable</a:t>
            </a:r>
            <a:r>
              <a:rPr lang="it-IT" dirty="0"/>
              <a:t> Sessions)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39243A-9C01-49F2-89A8-1BD39F008467}"/>
              </a:ext>
            </a:extLst>
          </p:cNvPr>
          <p:cNvSpPr txBox="1"/>
          <p:nvPr/>
        </p:nvSpPr>
        <p:spPr>
          <a:xfrm>
            <a:off x="3403164" y="5228480"/>
            <a:ext cx="432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Persistence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1B154-FCA3-4B09-8B8C-4700AE25FB8D}"/>
              </a:ext>
            </a:extLst>
          </p:cNvPr>
          <p:cNvSpPr txBox="1"/>
          <p:nvPr/>
        </p:nvSpPr>
        <p:spPr>
          <a:xfrm>
            <a:off x="3403164" y="5744946"/>
            <a:ext cx="432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Commands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900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Bus - Topics</a:t>
            </a:r>
          </a:p>
        </p:txBody>
      </p:sp>
      <p:pic>
        <p:nvPicPr>
          <p:cNvPr id="2050" name="Picture 2" descr="Azure Service Bus Topics">
            <a:extLst>
              <a:ext uri="{FF2B5EF4-FFF2-40B4-BE49-F238E27FC236}">
                <a16:creationId xmlns:a16="http://schemas.microsoft.com/office/drawing/2014/main" id="{26C83A23-3AE9-4F76-9C2E-FE05AFD07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3" y="1349375"/>
            <a:ext cx="730567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778693-82ED-400D-99A7-50C3D0BAE6A9}"/>
              </a:ext>
            </a:extLst>
          </p:cNvPr>
          <p:cNvSpPr txBox="1"/>
          <p:nvPr/>
        </p:nvSpPr>
        <p:spPr>
          <a:xfrm>
            <a:off x="3742267" y="5383758"/>
            <a:ext cx="582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Topic</a:t>
            </a:r>
            <a:r>
              <a:rPr lang="it-IT" dirty="0"/>
              <a:t> =&gt; Pub / Sub 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D882A-4900-4557-BF0C-6DF34B3E4313}"/>
              </a:ext>
            </a:extLst>
          </p:cNvPr>
          <p:cNvSpPr txBox="1"/>
          <p:nvPr/>
        </p:nvSpPr>
        <p:spPr>
          <a:xfrm>
            <a:off x="3742267" y="5873783"/>
            <a:ext cx="582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Events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231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DC47410-F4C8-4173-991B-60A9F7086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6" y="3283208"/>
            <a:ext cx="3442819" cy="1645314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7D0E8B5-E3D3-4ADA-BFCE-6B091010B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06" y="683731"/>
            <a:ext cx="6120396" cy="2743206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D2898A56-BFF1-431E-AE19-A81594793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456" y="3395323"/>
            <a:ext cx="1668467" cy="1808618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D136083F-1218-469B-A37E-774FADEF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collaboration</a:t>
            </a:r>
          </a:p>
        </p:txBody>
      </p:sp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5F4ED503-75FB-467C-8F45-0777AFBCA0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13" y="4928522"/>
            <a:ext cx="4915711" cy="93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9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9173F-1975-47A7-B592-458759073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72022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5CB43-CB94-416D-B536-680261219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4" y="1634067"/>
            <a:ext cx="7103533" cy="44603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210CAC-ADB4-4069-803D-A45FCC8CE13D}"/>
              </a:ext>
            </a:extLst>
          </p:cNvPr>
          <p:cNvSpPr txBox="1"/>
          <p:nvPr/>
        </p:nvSpPr>
        <p:spPr>
          <a:xfrm>
            <a:off x="7628467" y="3244334"/>
            <a:ext cx="421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REST: a set of </a:t>
            </a:r>
            <a:r>
              <a:rPr lang="it-IT" dirty="0" err="1"/>
              <a:t>architectural</a:t>
            </a:r>
            <a:r>
              <a:rPr lang="it-IT" dirty="0"/>
              <a:t> </a:t>
            </a:r>
            <a:r>
              <a:rPr lang="it-IT" dirty="0" err="1"/>
              <a:t>principles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F00177-8036-40BC-98B9-BF0F9927A895}"/>
              </a:ext>
            </a:extLst>
          </p:cNvPr>
          <p:cNvSpPr txBox="1"/>
          <p:nvPr/>
        </p:nvSpPr>
        <p:spPr>
          <a:xfrm>
            <a:off x="7628467" y="3782999"/>
            <a:ext cx="421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a </a:t>
            </a:r>
            <a:r>
              <a:rPr lang="it-IT" dirty="0" err="1"/>
              <a:t>protocol</a:t>
            </a:r>
            <a:r>
              <a:rPr lang="it-IT" dirty="0"/>
              <a:t> or a standard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852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9173F-1975-47A7-B592-458759073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55199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164B39-15D1-4423-BC77-B982D97BD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73" y="1410229"/>
            <a:ext cx="6286500" cy="42576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4AB9E4-8D68-4B01-BA98-2591AC3C08B7}"/>
              </a:ext>
            </a:extLst>
          </p:cNvPr>
          <p:cNvSpPr txBox="1"/>
          <p:nvPr/>
        </p:nvSpPr>
        <p:spPr>
          <a:xfrm>
            <a:off x="6891866" y="3124200"/>
            <a:ext cx="500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Simplify</a:t>
            </a:r>
            <a:r>
              <a:rPr lang="it-IT" dirty="0"/>
              <a:t> one-to-</a:t>
            </a:r>
            <a:r>
              <a:rPr lang="it-IT" dirty="0" err="1"/>
              <a:t>many</a:t>
            </a:r>
            <a:r>
              <a:rPr lang="it-IT" dirty="0"/>
              <a:t> real-time </a:t>
            </a:r>
            <a:r>
              <a:rPr lang="it-IT" dirty="0" err="1"/>
              <a:t>communication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D7B44C-A010-4AE7-AA5F-F257A0E77843}"/>
              </a:ext>
            </a:extLst>
          </p:cNvPr>
          <p:cNvSpPr txBox="1"/>
          <p:nvPr/>
        </p:nvSpPr>
        <p:spPr>
          <a:xfrm>
            <a:off x="6891866" y="3753935"/>
            <a:ext cx="500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a </a:t>
            </a:r>
            <a:r>
              <a:rPr lang="it-IT" dirty="0" err="1"/>
              <a:t>protocol</a:t>
            </a:r>
            <a:r>
              <a:rPr lang="it-IT" dirty="0"/>
              <a:t> ora a standard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D3CF1-C12C-4C79-A2AB-5DF31722DBDC}"/>
              </a:ext>
            </a:extLst>
          </p:cNvPr>
          <p:cNvSpPr txBox="1"/>
          <p:nvPr/>
        </p:nvSpPr>
        <p:spPr>
          <a:xfrm>
            <a:off x="6891866" y="4423179"/>
            <a:ext cx="500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stateless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191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9173F-1975-47A7-B592-458759073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59384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357E5-FB92-4616-9AE9-01EA8352E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626" y="1324648"/>
            <a:ext cx="6768775" cy="50765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9EF64D-3B71-4084-97DD-B07025BC7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564" y="1418425"/>
            <a:ext cx="4374969" cy="251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82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AD7696-4518-4706-8338-7F16A9E1D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14233" y="3110045"/>
            <a:ext cx="9401946" cy="1071337"/>
          </a:xfrm>
        </p:spPr>
        <p:txBody>
          <a:bodyPr/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200" dirty="0">
                <a:hlinkClick r:id="rId2"/>
              </a:rPr>
              <a:t>Device Simulator</a:t>
            </a:r>
            <a:endParaRPr lang="en-US" sz="1200" dirty="0">
              <a:hlinkClick r:id="rId3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200" dirty="0">
                <a:hlinkClick r:id="rId3"/>
              </a:rPr>
              <a:t>Azure Function (Events-Consumer)</a:t>
            </a:r>
            <a:endParaRPr lang="en-US" sz="12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200" dirty="0">
                <a:hlinkClick r:id="rId4"/>
              </a:rPr>
              <a:t>API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9294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801826-D1EC-495A-B39E-EB60FC87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 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D74FBB-F86F-41E2-81B5-9377570800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@aacerbis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39D7F1-ED04-48F8-B4A9-96B4356528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27474" y="4101755"/>
            <a:ext cx="3877110" cy="43102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https://github.com/Ace68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A12E99D-348B-4644-9C1E-5EE333B378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27474" y="5690925"/>
            <a:ext cx="3877110" cy="431020"/>
          </a:xfrm>
        </p:spPr>
        <p:txBody>
          <a:bodyPr>
            <a:normAutofit fontScale="85000" lnSpcReduction="10000"/>
          </a:bodyPr>
          <a:lstStyle/>
          <a:p>
            <a:r>
              <a:rPr lang="en-GB" dirty="0">
                <a:hlinkClick r:id="rId3"/>
              </a:rPr>
              <a:t>Alberto Acerbis | LinkedIn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A5039AF-CDBD-4D77-962C-1DE2CC0CC1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Alberto @4Solid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8E8A60-ADB8-4D0A-B03E-1F023FC02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49" y="2540736"/>
            <a:ext cx="2670175" cy="2670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804F86-286B-402B-9530-CAE9F6C8B1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12" y="5906435"/>
            <a:ext cx="707054" cy="7070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9F7621-FADC-4B40-B2F6-5DCE8169F8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427" y="5906435"/>
            <a:ext cx="707054" cy="7070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5A7381-B703-4546-A354-C0E322915D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12" y="1065332"/>
            <a:ext cx="2613017" cy="110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2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DC47410-F4C8-4173-991B-60A9F7086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6" y="3283208"/>
            <a:ext cx="3442819" cy="1645314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7D0E8B5-E3D3-4ADA-BFCE-6B091010B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06" y="683731"/>
            <a:ext cx="6120396" cy="2743206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D2898A56-BFF1-431E-AE19-A81594793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456" y="3395323"/>
            <a:ext cx="1668467" cy="1808618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D136083F-1218-469B-A37E-774FADEF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collaboration</a:t>
            </a:r>
          </a:p>
        </p:txBody>
      </p:sp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5F4ED503-75FB-467C-8F45-0777AFBCA0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13" y="4928522"/>
            <a:ext cx="4915711" cy="93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57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DB07F4-037E-4666-BFFC-D4BC9B32AD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C0E0C-D04F-4813-ACAC-967DF99282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@aacerbis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DAFD7-CF92-4199-8229-5FCED907CD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3"/>
              </a:rPr>
              <a:t>Alberto Acerbis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6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801826-D1EC-495A-B39E-EB60FC87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 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D74FBB-F86F-41E2-81B5-9377570800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@aacerbis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39D7F1-ED04-48F8-B4A9-96B4356528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https://github.com/Ace68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A12E99D-348B-4644-9C1E-5EE333B378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>
                <a:hlinkClick r:id="rId3"/>
              </a:rPr>
              <a:t>Alberto Acerbis | LinkedIn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A5039AF-CDBD-4D77-962C-1DE2CC0CC1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Alberto @4Solid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8E8A60-ADB8-4D0A-B03E-1F023FC02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49" y="2540736"/>
            <a:ext cx="2670175" cy="2670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804F86-286B-402B-9530-CAE9F6C8B1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12" y="5906435"/>
            <a:ext cx="707054" cy="7070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9F7621-FADC-4B40-B2F6-5DCE8169F8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427" y="5906435"/>
            <a:ext cx="707054" cy="7070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5A7381-B703-4546-A354-C0E322915D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12" y="1065332"/>
            <a:ext cx="2613017" cy="110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7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for Industry?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B10DAF-4EF2-4B1E-AE86-BE1943B76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76" y="1911893"/>
            <a:ext cx="5715000" cy="36290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DF0D2C-6E8C-480C-B887-F56FDC101375}"/>
              </a:ext>
            </a:extLst>
          </p:cNvPr>
          <p:cNvSpPr txBox="1"/>
          <p:nvPr/>
        </p:nvSpPr>
        <p:spPr>
          <a:xfrm>
            <a:off x="6979657" y="2895600"/>
            <a:ext cx="4585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Tecnologie IoT applicate all’ambiente industriale</a:t>
            </a:r>
            <a:endParaRPr lang="en-GB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1326A9-FE78-43D0-A8F8-EA21B7D5A9C7}"/>
              </a:ext>
            </a:extLst>
          </p:cNvPr>
          <p:cNvSpPr txBox="1"/>
          <p:nvPr/>
        </p:nvSpPr>
        <p:spPr>
          <a:xfrm>
            <a:off x="6979657" y="3387851"/>
            <a:ext cx="4585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Integrazione sensori intelligenti su macchinari produttivi</a:t>
            </a:r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CC75BE-2456-4022-B70B-A23686A6619B}"/>
              </a:ext>
            </a:extLst>
          </p:cNvPr>
          <p:cNvSpPr txBox="1"/>
          <p:nvPr/>
        </p:nvSpPr>
        <p:spPr>
          <a:xfrm>
            <a:off x="6979657" y="4133524"/>
            <a:ext cx="4585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Miglioramento efficienza, produttività, sicurezza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4219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Perchè</a:t>
            </a:r>
            <a:r>
              <a:rPr lang="en-US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06A9BB-54FD-40AD-B5FF-C43C3593248A}"/>
              </a:ext>
            </a:extLst>
          </p:cNvPr>
          <p:cNvSpPr txBox="1"/>
          <p:nvPr/>
        </p:nvSpPr>
        <p:spPr>
          <a:xfrm>
            <a:off x="7399909" y="2920754"/>
            <a:ext cx="440332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800" dirty="0" err="1"/>
              <a:t>Without</a:t>
            </a:r>
            <a:r>
              <a:rPr lang="it-IT" sz="2800" dirty="0"/>
              <a:t> data </a:t>
            </a:r>
            <a:r>
              <a:rPr lang="it-IT" sz="2800" dirty="0" err="1"/>
              <a:t>you’re</a:t>
            </a:r>
            <a:r>
              <a:rPr lang="it-IT" sz="2800" dirty="0"/>
              <a:t> just </a:t>
            </a:r>
            <a:r>
              <a:rPr lang="it-IT" sz="2800" dirty="0" err="1"/>
              <a:t>another</a:t>
            </a:r>
            <a:r>
              <a:rPr lang="it-IT" sz="2800" dirty="0"/>
              <a:t> </a:t>
            </a:r>
            <a:r>
              <a:rPr lang="it-IT" sz="2800" dirty="0" err="1"/>
              <a:t>person</a:t>
            </a:r>
            <a:r>
              <a:rPr lang="it-IT" sz="2800" dirty="0"/>
              <a:t> with an opinion.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r>
              <a:rPr lang="it-IT" sz="1200" dirty="0"/>
              <a:t>(W. Edwards Deming – Data Scientist)</a:t>
            </a:r>
            <a:endParaRPr lang="en-GB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9B61C6-45E8-4B4A-863E-F191273B0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6" y="1876426"/>
            <a:ext cx="6933201" cy="367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1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Monitorare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Processi</a:t>
            </a:r>
            <a:r>
              <a:rPr lang="en-US" dirty="0"/>
              <a:t> </a:t>
            </a:r>
            <a:r>
              <a:rPr lang="en-US" dirty="0" err="1"/>
              <a:t>Produttivi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6EFAAE-D51C-4FBB-9CBA-A046AFF88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382" y="1240161"/>
            <a:ext cx="3888968" cy="21155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96DB42-FA89-4959-908D-041AFA081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6" y="3641899"/>
            <a:ext cx="6027693" cy="29519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9873C8-F5DF-4FC6-8967-91CCE6D8CB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05" y="4250129"/>
            <a:ext cx="5482373" cy="21180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99C8F4-52EF-4E11-93A4-BACCE3DEA3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737" y="1238118"/>
            <a:ext cx="5368331" cy="235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0EAC2-C990-4B4B-B890-AB43E9EA3EE9}"/>
              </a:ext>
            </a:extLst>
          </p:cNvPr>
          <p:cNvSpPr txBox="1"/>
          <p:nvPr/>
        </p:nvSpPr>
        <p:spPr>
          <a:xfrm>
            <a:off x="8660872" y="5293836"/>
            <a:ext cx="3039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Reactive</a:t>
            </a:r>
            <a:r>
              <a:rPr lang="it-IT" dirty="0"/>
              <a:t> </a:t>
            </a:r>
            <a:r>
              <a:rPr lang="it-IT" dirty="0" err="1"/>
              <a:t>Manifest</a:t>
            </a:r>
            <a:endParaRPr lang="it-IT" dirty="0"/>
          </a:p>
          <a:p>
            <a:endParaRPr lang="it-IT" dirty="0"/>
          </a:p>
          <a:p>
            <a:r>
              <a:rPr lang="it-IT" dirty="0"/>
              <a:t>- </a:t>
            </a:r>
            <a:r>
              <a:rPr lang="it-IT" dirty="0" err="1"/>
              <a:t>September</a:t>
            </a:r>
            <a:r>
              <a:rPr lang="it-IT" dirty="0"/>
              <a:t> 16 2014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F68E1FB5-D301-4740-B274-69558C5698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6440FF4-99FD-4A34-A911-1D03DA5C6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9795" y="1924050"/>
            <a:ext cx="87534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8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Driven Architecture (EDA)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D5880EB-78E1-4F0F-81CE-3928F3430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11" y="1913361"/>
            <a:ext cx="6457244" cy="36322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B17684-E2C4-49DF-813A-B332A0A53E84}"/>
              </a:ext>
            </a:extLst>
          </p:cNvPr>
          <p:cNvSpPr txBox="1"/>
          <p:nvPr/>
        </p:nvSpPr>
        <p:spPr>
          <a:xfrm>
            <a:off x="8424333" y="2531534"/>
            <a:ext cx="306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EDA Components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6941B4-324F-45A7-BD55-3F26D4FCEEBA}"/>
              </a:ext>
            </a:extLst>
          </p:cNvPr>
          <p:cNvSpPr txBox="1"/>
          <p:nvPr/>
        </p:nvSpPr>
        <p:spPr>
          <a:xfrm>
            <a:off x="8331201" y="3217334"/>
            <a:ext cx="2726266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Producer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0BA55B-37BB-4E44-A413-4602D042AEAB}"/>
              </a:ext>
            </a:extLst>
          </p:cNvPr>
          <p:cNvSpPr txBox="1"/>
          <p:nvPr/>
        </p:nvSpPr>
        <p:spPr>
          <a:xfrm>
            <a:off x="8331201" y="3774585"/>
            <a:ext cx="2726266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Routers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ED1526-7D9E-4031-8E06-1A14149B170A}"/>
              </a:ext>
            </a:extLst>
          </p:cNvPr>
          <p:cNvSpPr txBox="1"/>
          <p:nvPr/>
        </p:nvSpPr>
        <p:spPr>
          <a:xfrm>
            <a:off x="8331201" y="4308552"/>
            <a:ext cx="2726266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Consumer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102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BC013E8-9DB7-40AC-9C6B-038D43EE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Microservices</a:t>
            </a:r>
            <a:r>
              <a:rPr lang="it-IT" dirty="0"/>
              <a:t>: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really</a:t>
            </a:r>
            <a:r>
              <a:rPr lang="it-IT" dirty="0"/>
              <a:t> a </a:t>
            </a:r>
            <a:r>
              <a:rPr lang="it-IT" dirty="0" err="1"/>
              <a:t>matter</a:t>
            </a:r>
            <a:r>
              <a:rPr lang="it-IT" dirty="0"/>
              <a:t> </a:t>
            </a:r>
            <a:r>
              <a:rPr lang="it-IT"/>
              <a:t>of sizes</a:t>
            </a:r>
            <a:r>
              <a:rPr lang="it-IT" dirty="0"/>
              <a:t>?</a:t>
            </a:r>
            <a:endParaRPr lang="en-GB" dirty="0"/>
          </a:p>
        </p:txBody>
      </p: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F6F05FC5-7CC1-48B7-AFB6-AB364D8EC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090501"/>
              </p:ext>
            </p:extLst>
          </p:nvPr>
        </p:nvGraphicFramePr>
        <p:xfrm>
          <a:off x="765157" y="1812777"/>
          <a:ext cx="4669308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69308">
                  <a:extLst>
                    <a:ext uri="{9D8B030D-6E8A-4147-A177-3AD203B41FA5}">
                      <a16:colId xmlns:a16="http://schemas.microsoft.com/office/drawing/2014/main" val="1982862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Common Characteristics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99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Componentisation via services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41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/>
                        <a:t>Organised around business capabilities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9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Decentralised data management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76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Products not projects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05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Decentralised governance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177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Smart endpoints and dumb pipes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776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Evolutionary design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92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Infrastructure automation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37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/>
                        <a:t>Designed for failure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23416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F9A241F-975A-4502-A864-340CB9686137}"/>
              </a:ext>
            </a:extLst>
          </p:cNvPr>
          <p:cNvSpPr txBox="1"/>
          <p:nvPr/>
        </p:nvSpPr>
        <p:spPr>
          <a:xfrm>
            <a:off x="6220774" y="2690336"/>
            <a:ext cx="49636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We cannot say there is a formal definition of the microservices architectural style, but we can attempt to describe what we see as </a:t>
            </a:r>
            <a:r>
              <a:rPr lang="it-IT" b="1" dirty="0"/>
              <a:t>common characteristics </a:t>
            </a:r>
            <a:r>
              <a:rPr lang="it-IT" dirty="0"/>
              <a:t>for architectures that fit the label.</a:t>
            </a:r>
          </a:p>
          <a:p>
            <a:endParaRPr lang="it-IT" dirty="0"/>
          </a:p>
          <a:p>
            <a:pPr algn="r"/>
            <a:r>
              <a:rPr lang="it-IT" sz="1400" dirty="0"/>
              <a:t>(Martin Fowler, James Lewis)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97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lobalAzure">
      <a:dk1>
        <a:srgbClr val="0063AF"/>
      </a:dk1>
      <a:lt1>
        <a:srgbClr val="FFFFFF"/>
      </a:lt1>
      <a:dk2>
        <a:srgbClr val="0070C0"/>
      </a:dk2>
      <a:lt2>
        <a:srgbClr val="ECEFF1"/>
      </a:lt2>
      <a:accent1>
        <a:srgbClr val="008AD7"/>
      </a:accent1>
      <a:accent2>
        <a:srgbClr val="0079BC"/>
      </a:accent2>
      <a:accent3>
        <a:srgbClr val="00517E"/>
      </a:accent3>
      <a:accent4>
        <a:srgbClr val="00639A"/>
      </a:accent4>
      <a:accent5>
        <a:srgbClr val="008FDE"/>
      </a:accent5>
      <a:accent6>
        <a:srgbClr val="01A4FF"/>
      </a:accent6>
      <a:hlink>
        <a:srgbClr val="65C8FF"/>
      </a:hlink>
      <a:folHlink>
        <a:srgbClr val="AFE2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401</Words>
  <Application>Microsoft Office PowerPoint</Application>
  <PresentationFormat>Widescreen</PresentationFormat>
  <Paragraphs>97</Paragraphs>
  <Slides>29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5" baseType="lpstr">
      <vt:lpstr>MS Gothic</vt:lpstr>
      <vt:lpstr>Arial</vt:lpstr>
      <vt:lpstr>Calibri</vt:lpstr>
      <vt:lpstr>Myanmar Text</vt:lpstr>
      <vt:lpstr>Roboto Light</vt:lpstr>
      <vt:lpstr>Office Theme</vt:lpstr>
      <vt:lpstr>Navigare in un  fiume di Dati senza annegare</vt:lpstr>
      <vt:lpstr>Thanks for collaboration</vt:lpstr>
      <vt:lpstr>Who I am</vt:lpstr>
      <vt:lpstr>IoT for Industry?</vt:lpstr>
      <vt:lpstr>Perchè?</vt:lpstr>
      <vt:lpstr>Monitorare i Processi Produttivi</vt:lpstr>
      <vt:lpstr>Reactive Is</vt:lpstr>
      <vt:lpstr>Event Driven Architecture (EDA)</vt:lpstr>
      <vt:lpstr>Microservices: is it really a matter of sizes?</vt:lpstr>
      <vt:lpstr>Bounded Context</vt:lpstr>
      <vt:lpstr>Context Map</vt:lpstr>
      <vt:lpstr>Question Time</vt:lpstr>
      <vt:lpstr>Azure IoT reference architecture</vt:lpstr>
      <vt:lpstr>IoT Hub</vt:lpstr>
      <vt:lpstr>Presentazione standard di PowerPoint</vt:lpstr>
      <vt:lpstr>Presentazione standard di PowerPoint</vt:lpstr>
      <vt:lpstr>Service Bus</vt:lpstr>
      <vt:lpstr>Service Bus - Queues</vt:lpstr>
      <vt:lpstr>Service Bus - Topics</vt:lpstr>
      <vt:lpstr>Presentazione standard di PowerPoint</vt:lpstr>
      <vt:lpstr>API REST</vt:lpstr>
      <vt:lpstr>Presentazione standard di PowerPoint</vt:lpstr>
      <vt:lpstr>SignalR</vt:lpstr>
      <vt:lpstr>Presentazione standard di PowerPoint</vt:lpstr>
      <vt:lpstr>Question Time</vt:lpstr>
      <vt:lpstr>Presentazione standard di PowerPoint</vt:lpstr>
      <vt:lpstr>Who I am</vt:lpstr>
      <vt:lpstr>Thanks for collaboration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Tosato</dc:creator>
  <cp:lastModifiedBy>Acerbis Alberto</cp:lastModifiedBy>
  <cp:revision>139</cp:revision>
  <dcterms:created xsi:type="dcterms:W3CDTF">2018-06-13T19:28:12Z</dcterms:created>
  <dcterms:modified xsi:type="dcterms:W3CDTF">2022-04-16T16:37:32Z</dcterms:modified>
</cp:coreProperties>
</file>