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4" r:id="rId4"/>
    <p:sldId id="270" r:id="rId5"/>
    <p:sldId id="275" r:id="rId6"/>
    <p:sldId id="257" r:id="rId7"/>
    <p:sldId id="258" r:id="rId8"/>
    <p:sldId id="259" r:id="rId9"/>
    <p:sldId id="272" r:id="rId10"/>
    <p:sldId id="260" r:id="rId11"/>
    <p:sldId id="271" r:id="rId12"/>
    <p:sldId id="273" r:id="rId13"/>
    <p:sldId id="267" r:id="rId14"/>
    <p:sldId id="269" r:id="rId15"/>
    <p:sldId id="268" r:id="rId16"/>
    <p:sldId id="261" r:id="rId17"/>
    <p:sldId id="262"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9F2B-2901-4EAE-B73F-F53F64DB3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2782BE-F1CC-4CDE-BF6E-ED3737950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94784B0-833D-4C7B-A450-E0737EC1D287}"/>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D8ABB946-9F92-4716-BA47-7C4317EEF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1C37B8-15DC-44D1-ADC2-BA2EAFC9329B}"/>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196962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664E-197F-4BA9-A0C8-ED3021F0BCA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1CB6D8-4209-4575-89C1-F9BB36904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BF2B7F-D01A-4FD1-B69D-6942B8F240A7}"/>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ED8C503C-A03E-4FE3-907F-2A17D06A6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2F7E-2754-4999-ABAD-C060C4D1DB3A}"/>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60048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0C02D-CD5B-493A-8E82-C320177960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68F95F-FF4B-4897-BEC6-72654648B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001B47-7F74-43C3-B184-11B2847E6A7F}"/>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9AFCDF72-A361-4453-99C1-60C98B2BC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EA17BC-2365-40A7-8901-75CCB23AF700}"/>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97794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929D-B283-4447-A03D-2D5122A171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FAD43F-0970-44AF-B4E6-B0169E773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8FCC94-9B87-4903-B1B7-8A5899024317}"/>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E91482F8-26C6-4062-8E66-F3B71B1CC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5CA6AB-0E66-4AB3-9D38-9A7BDFFB0A6F}"/>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57832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1B95-A1C6-4593-8BC3-39B150CC8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13EBE6-7584-4903-826E-C9931ADB3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DCD97-5736-45CB-9A76-330E1C56AC0B}"/>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0ED07B6E-F42E-43BB-A783-CF8A654418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5520CC-555D-49CB-9356-884957001DF9}"/>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14211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C38F-6457-41FD-994D-7D707E8F04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DD14A6-B6CD-465D-97D0-91A9D8D95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826EF2-B92F-426E-9DD5-B585F46F4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105A6E-F735-4147-BA90-78D9AC0598D6}"/>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6" name="Footer Placeholder 5">
            <a:extLst>
              <a:ext uri="{FF2B5EF4-FFF2-40B4-BE49-F238E27FC236}">
                <a16:creationId xmlns:a16="http://schemas.microsoft.com/office/drawing/2014/main" id="{28DBAA17-3E40-419D-BCE2-0BDD07EE6C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7A5127-1A12-486A-8EF1-7B9B10CDA521}"/>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86736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A049-6EC5-4351-B6E2-FD5E9ACBCCA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309CD0-A9FE-45A7-9707-061BE80FB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C0899-9E3E-47CF-BA36-1AF9DC11A5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25F720B-ABD8-4075-9702-0618C766C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F59D2-7E0D-4DE4-BCF2-41AD96ADE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7CAAAF-BC3A-4969-92A8-47B0A63B6A95}"/>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8" name="Footer Placeholder 7">
            <a:extLst>
              <a:ext uri="{FF2B5EF4-FFF2-40B4-BE49-F238E27FC236}">
                <a16:creationId xmlns:a16="http://schemas.microsoft.com/office/drawing/2014/main" id="{B62BD313-FC07-48FF-87F3-28DADC5720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FAEA00-6562-4FD4-953E-2532F5ABB306}"/>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59600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3C8-B78E-42C3-AB23-AAF88D16C6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C7B2D7-1169-4821-8604-B363FEF49FA9}"/>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4" name="Footer Placeholder 3">
            <a:extLst>
              <a:ext uri="{FF2B5EF4-FFF2-40B4-BE49-F238E27FC236}">
                <a16:creationId xmlns:a16="http://schemas.microsoft.com/office/drawing/2014/main" id="{749C7A88-CC1F-493B-B65A-FC66FCDEF0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CD6FAB-1E31-4684-B84E-49295F9172C5}"/>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275038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399C2-A1D3-41DA-A9BF-8B2748772DF4}"/>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3" name="Footer Placeholder 2">
            <a:extLst>
              <a:ext uri="{FF2B5EF4-FFF2-40B4-BE49-F238E27FC236}">
                <a16:creationId xmlns:a16="http://schemas.microsoft.com/office/drawing/2014/main" id="{D59BA3CB-1BB8-4E27-ADAD-CE08AC4663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FF1059-2410-45E0-9A95-991210FDCF07}"/>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147664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85E2-B0E8-4709-B8FF-F30CB4281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024537-7279-4F16-9E5A-1F656ED13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D17A51-443B-400C-A2A8-DE22827CA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40CB88-08A4-44CA-9AB5-F20E2743082F}"/>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6" name="Footer Placeholder 5">
            <a:extLst>
              <a:ext uri="{FF2B5EF4-FFF2-40B4-BE49-F238E27FC236}">
                <a16:creationId xmlns:a16="http://schemas.microsoft.com/office/drawing/2014/main" id="{00E4B980-7E66-47C2-BA3E-4A5DA6532C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932136-C9EA-4AB6-8A5A-E5783485F55B}"/>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309537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ED9F-995B-440D-B06E-00701F230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75898A-AD5E-4ABD-BC3F-98ED8900C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2911300-6F40-43C4-AB8F-4B7AAB0D0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BA629-0256-4D5E-B586-448BE7495EE9}"/>
              </a:ext>
            </a:extLst>
          </p:cNvPr>
          <p:cNvSpPr>
            <a:spLocks noGrp="1"/>
          </p:cNvSpPr>
          <p:nvPr>
            <p:ph type="dt" sz="half" idx="10"/>
          </p:nvPr>
        </p:nvSpPr>
        <p:spPr/>
        <p:txBody>
          <a:bodyPr/>
          <a:lstStyle/>
          <a:p>
            <a:fld id="{193C0F43-372F-4BFD-8317-92756FD2D0C8}" type="datetimeFigureOut">
              <a:rPr lang="en-GB" smtClean="0"/>
              <a:t>26/11/2021</a:t>
            </a:fld>
            <a:endParaRPr lang="en-GB"/>
          </a:p>
        </p:txBody>
      </p:sp>
      <p:sp>
        <p:nvSpPr>
          <p:cNvPr id="6" name="Footer Placeholder 5">
            <a:extLst>
              <a:ext uri="{FF2B5EF4-FFF2-40B4-BE49-F238E27FC236}">
                <a16:creationId xmlns:a16="http://schemas.microsoft.com/office/drawing/2014/main" id="{DDCCA003-5DA9-4B3F-B509-54A7235647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8089C2-B607-4526-BE42-44D9E32CCAF1}"/>
              </a:ext>
            </a:extLst>
          </p:cNvPr>
          <p:cNvSpPr>
            <a:spLocks noGrp="1"/>
          </p:cNvSpPr>
          <p:nvPr>
            <p:ph type="sldNum" sz="quarter" idx="12"/>
          </p:nvPr>
        </p:nvSpPr>
        <p:spPr/>
        <p:txBody>
          <a:bodyPr/>
          <a:lstStyle/>
          <a:p>
            <a:fld id="{67EE8293-A0BB-48E6-9687-C2B8B60E9887}" type="slidenum">
              <a:rPr lang="en-GB" smtClean="0"/>
              <a:t>‹#›</a:t>
            </a:fld>
            <a:endParaRPr lang="en-GB"/>
          </a:p>
        </p:txBody>
      </p:sp>
    </p:spTree>
    <p:extLst>
      <p:ext uri="{BB962C8B-B14F-4D97-AF65-F5344CB8AC3E}">
        <p14:creationId xmlns:p14="http://schemas.microsoft.com/office/powerpoint/2010/main" val="20804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608B6-66ED-453D-9B1B-671F574B8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9A3544-B222-4E67-983E-2E9AFA4D9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5E7FE5-696F-4BE1-ABF2-D42C95CB3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C0F43-372F-4BFD-8317-92756FD2D0C8}" type="datetimeFigureOut">
              <a:rPr lang="en-GB" smtClean="0"/>
              <a:t>26/11/2021</a:t>
            </a:fld>
            <a:endParaRPr lang="en-GB"/>
          </a:p>
        </p:txBody>
      </p:sp>
      <p:sp>
        <p:nvSpPr>
          <p:cNvPr id="5" name="Footer Placeholder 4">
            <a:extLst>
              <a:ext uri="{FF2B5EF4-FFF2-40B4-BE49-F238E27FC236}">
                <a16:creationId xmlns:a16="http://schemas.microsoft.com/office/drawing/2014/main" id="{5ED4D92E-B0D5-4A59-98F8-687ED3CAA1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627D82B-76CD-4B14-A587-2CDE23939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8293-A0BB-48E6-9687-C2B8B60E9887}" type="slidenum">
              <a:rPr lang="en-GB" smtClean="0"/>
              <a:t>‹#›</a:t>
            </a:fld>
            <a:endParaRPr lang="en-GB"/>
          </a:p>
        </p:txBody>
      </p:sp>
    </p:spTree>
    <p:extLst>
      <p:ext uri="{BB962C8B-B14F-4D97-AF65-F5344CB8AC3E}">
        <p14:creationId xmlns:p14="http://schemas.microsoft.com/office/powerpoint/2010/main" val="143406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hyperlink" Target="https://blog.avanscoperta.it/2020/08/04/domain-driven-design-in-20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dotnet/architecture/microservices/microservice-ddd-cqrs-patterns/net-core-microservice-domain-mode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otnet-architecture/eShopOnWeb/tree/main/src/Web"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d133uz7wNH4" TargetMode="External"/><Relationship Id="rId2" Type="http://schemas.openxmlformats.org/officeDocument/2006/relationships/hyperlink" Target="https://martinfowler.com/bliki/DomainDrivenDesign.html"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B927-CA8B-41E1-855E-709C12016880}"/>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56F60396-0C1C-4946-8DD7-DBD430D44AA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1114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Really</a:t>
            </a:r>
            <a:r>
              <a:rPr lang="it-IT" dirty="0"/>
              <a:t>? </a:t>
            </a:r>
            <a:r>
              <a:rPr lang="it-IT" dirty="0" err="1"/>
              <a:t>Again</a:t>
            </a:r>
            <a:r>
              <a:rPr lang="it-IT" dirty="0"/>
              <a:t>?</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749300" y="1905000"/>
            <a:ext cx="10693400" cy="3693319"/>
          </a:xfrm>
          <a:prstGeom prst="rect">
            <a:avLst/>
          </a:prstGeom>
          <a:noFill/>
        </p:spPr>
        <p:txBody>
          <a:bodyPr wrap="square" rtlCol="0">
            <a:spAutoFit/>
          </a:bodyPr>
          <a:lstStyle/>
          <a:p>
            <a:r>
              <a:rPr lang="en-GB" b="0" dirty="0">
                <a:effectLst/>
                <a:latin typeface="Consolas" panose="020B0609020204030204" pitchFamily="49" charset="0"/>
              </a:rPr>
              <a:t>But this doesn't challenge the status quo and the pain points are still here.</a:t>
            </a:r>
          </a:p>
          <a:p>
            <a:endParaRPr lang="en-GB" b="0" dirty="0">
              <a:effectLst/>
              <a:latin typeface="Consolas" panose="020B0609020204030204" pitchFamily="49" charset="0"/>
            </a:endParaRPr>
          </a:p>
          <a:p>
            <a:r>
              <a:rPr lang="en-GB" b="0" dirty="0">
                <a:effectLst/>
                <a:latin typeface="Consolas" panose="020B0609020204030204" pitchFamily="49" charset="0"/>
              </a:rPr>
              <a:t>This structure slices the application up into technical concerns. To create new requirements, you need to modify existing files, and probably you'll have to create new files as well. When you need to find and debug an issue, you need to navigate between multiple files and layers. This can be hard to do, especially when the project is new to you. The implementation of a simple endpoint is equivalent to the complex endpoints. Because simple endpoints follow the same request pipeline as complex endpoints, simple endpoints end up being a lot more complex than that they're supposed to be. Sadly, because it requires more code, it also means that there's a higher chance of bugs.</a:t>
            </a:r>
          </a:p>
          <a:p>
            <a:endParaRPr lang="en-GB" b="0" dirty="0">
              <a:effectLst/>
              <a:latin typeface="Consolas" panose="020B0609020204030204" pitchFamily="49" charset="0"/>
            </a:endParaRPr>
          </a:p>
          <a:p>
            <a:r>
              <a:rPr lang="en-GB" b="0" dirty="0">
                <a:effectLst/>
                <a:latin typeface="Consolas" panose="020B0609020204030204" pitchFamily="49" charset="0"/>
              </a:rPr>
              <a:t>Just like a single file API, controllers tend to become bloated over time.</a:t>
            </a:r>
          </a:p>
        </p:txBody>
      </p:sp>
    </p:spTree>
    <p:extLst>
      <p:ext uri="{BB962C8B-B14F-4D97-AF65-F5344CB8AC3E}">
        <p14:creationId xmlns:p14="http://schemas.microsoft.com/office/powerpoint/2010/main" val="301554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Change</a:t>
            </a:r>
            <a:r>
              <a:rPr lang="it-IT" dirty="0"/>
              <a:t> Your Mind</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749300" y="1905000"/>
            <a:ext cx="10693400" cy="2308324"/>
          </a:xfrm>
          <a:prstGeom prst="rect">
            <a:avLst/>
          </a:prstGeom>
          <a:noFill/>
        </p:spPr>
        <p:txBody>
          <a:bodyPr wrap="square" rtlCol="0">
            <a:spAutoFit/>
          </a:bodyPr>
          <a:lstStyle/>
          <a:p>
            <a:r>
              <a:rPr lang="en-GB" b="0" dirty="0">
                <a:effectLst/>
                <a:latin typeface="Consolas" panose="020B0609020204030204" pitchFamily="49" charset="0"/>
              </a:rPr>
              <a:t>Basta </a:t>
            </a:r>
            <a:r>
              <a:rPr lang="en-GB" b="0" dirty="0" err="1">
                <a:effectLst/>
                <a:latin typeface="Consolas" panose="020B0609020204030204" pitchFamily="49" charset="0"/>
              </a:rPr>
              <a:t>pensare</a:t>
            </a:r>
            <a:r>
              <a:rPr lang="en-GB" b="0" dirty="0">
                <a:effectLst/>
                <a:latin typeface="Consolas" panose="020B0609020204030204" pitchFamily="49" charset="0"/>
              </a:rPr>
              <a:t> alle </a:t>
            </a:r>
            <a:r>
              <a:rPr lang="en-GB" b="0" dirty="0" err="1">
                <a:effectLst/>
                <a:latin typeface="Consolas" panose="020B0609020204030204" pitchFamily="49" charset="0"/>
              </a:rPr>
              <a:t>nostr</a:t>
            </a:r>
            <a:r>
              <a:rPr lang="en-GB" dirty="0" err="1">
                <a:latin typeface="Consolas" panose="020B0609020204030204" pitchFamily="49" charset="0"/>
              </a:rPr>
              <a:t>e</a:t>
            </a:r>
            <a:r>
              <a:rPr lang="en-GB" dirty="0">
                <a:latin typeface="Consolas" panose="020B0609020204030204" pitchFamily="49" charset="0"/>
              </a:rPr>
              <a:t> </a:t>
            </a:r>
            <a:r>
              <a:rPr lang="en-GB" dirty="0" err="1">
                <a:latin typeface="Consolas" panose="020B0609020204030204" pitchFamily="49" charset="0"/>
              </a:rPr>
              <a:t>applicazioni</a:t>
            </a:r>
            <a:r>
              <a:rPr lang="en-GB" dirty="0">
                <a:latin typeface="Consolas" panose="020B0609020204030204" pitchFamily="49" charset="0"/>
              </a:rPr>
              <a:t> </a:t>
            </a:r>
            <a:r>
              <a:rPr lang="en-GB" dirty="0" err="1">
                <a:latin typeface="Consolas" panose="020B0609020204030204" pitchFamily="49" charset="0"/>
              </a:rPr>
              <a:t>partendo</a:t>
            </a:r>
            <a:r>
              <a:rPr lang="en-GB" dirty="0">
                <a:latin typeface="Consolas" panose="020B0609020204030204" pitchFamily="49" charset="0"/>
              </a:rPr>
              <a:t> dal </a:t>
            </a:r>
            <a:r>
              <a:rPr lang="en-GB" dirty="0" err="1">
                <a:latin typeface="Consolas" panose="020B0609020204030204" pitchFamily="49" charset="0"/>
              </a:rPr>
              <a:t>dato</a:t>
            </a:r>
            <a:r>
              <a:rPr lang="en-GB" b="0" dirty="0">
                <a:effectLst/>
                <a:latin typeface="Consolas" panose="020B0609020204030204" pitchFamily="49" charset="0"/>
              </a:rPr>
              <a:t>.</a:t>
            </a:r>
          </a:p>
          <a:p>
            <a:endParaRPr lang="en-GB" dirty="0">
              <a:latin typeface="Consolas" panose="020B0609020204030204" pitchFamily="49" charset="0"/>
            </a:endParaRPr>
          </a:p>
          <a:p>
            <a:r>
              <a:rPr lang="en-GB" b="0" dirty="0">
                <a:effectLst/>
                <a:latin typeface="Consolas" panose="020B0609020204030204" pitchFamily="49" charset="0"/>
              </a:rPr>
              <a:t>Il Database è il </a:t>
            </a:r>
            <a:r>
              <a:rPr lang="en-GB" b="0" dirty="0" err="1">
                <a:effectLst/>
                <a:latin typeface="Consolas" panose="020B0609020204030204" pitchFamily="49" charset="0"/>
              </a:rPr>
              <a:t>vincolo</a:t>
            </a:r>
            <a:r>
              <a:rPr lang="en-GB" b="0" dirty="0">
                <a:effectLst/>
                <a:latin typeface="Consolas" panose="020B0609020204030204" pitchFamily="49" charset="0"/>
              </a:rPr>
              <a:t> </a:t>
            </a:r>
            <a:r>
              <a:rPr lang="en-GB" b="0" dirty="0" err="1">
                <a:effectLst/>
                <a:latin typeface="Consolas" panose="020B0609020204030204" pitchFamily="49" charset="0"/>
              </a:rPr>
              <a:t>che</a:t>
            </a:r>
            <a:r>
              <a:rPr lang="en-GB" b="0" dirty="0">
                <a:effectLst/>
                <a:latin typeface="Consolas" panose="020B0609020204030204" pitchFamily="49" charset="0"/>
              </a:rPr>
              <a:t> </a:t>
            </a:r>
            <a:r>
              <a:rPr lang="en-GB" b="0" dirty="0" err="1">
                <a:effectLst/>
                <a:latin typeface="Consolas" panose="020B0609020204030204" pitchFamily="49" charset="0"/>
              </a:rPr>
              <a:t>dobbiamo</a:t>
            </a:r>
            <a:r>
              <a:rPr lang="en-GB" b="0" dirty="0">
                <a:effectLst/>
                <a:latin typeface="Consolas" panose="020B0609020204030204" pitchFamily="49" charset="0"/>
              </a:rPr>
              <a:t> </a:t>
            </a:r>
            <a:r>
              <a:rPr lang="en-GB" b="0" dirty="0" err="1">
                <a:effectLst/>
                <a:latin typeface="Consolas" panose="020B0609020204030204" pitchFamily="49" charset="0"/>
              </a:rPr>
              <a:t>rimuovere</a:t>
            </a:r>
            <a:r>
              <a:rPr lang="en-GB" b="0" dirty="0">
                <a:effectLst/>
                <a:latin typeface="Consolas" panose="020B0609020204030204" pitchFamily="49" charset="0"/>
              </a:rPr>
              <a:t> per </a:t>
            </a:r>
            <a:r>
              <a:rPr lang="en-GB" b="0" dirty="0" err="1">
                <a:effectLst/>
                <a:latin typeface="Consolas" panose="020B0609020204030204" pitchFamily="49" charset="0"/>
              </a:rPr>
              <a:t>creare</a:t>
            </a:r>
            <a:r>
              <a:rPr lang="en-GB" b="0" dirty="0">
                <a:effectLst/>
                <a:latin typeface="Consolas" panose="020B0609020204030204" pitchFamily="49" charset="0"/>
              </a:rPr>
              <a:t> </a:t>
            </a:r>
            <a:r>
              <a:rPr lang="en-GB" b="0" dirty="0" err="1">
                <a:effectLst/>
                <a:latin typeface="Consolas" panose="020B0609020204030204" pitchFamily="49" charset="0"/>
              </a:rPr>
              <a:t>soluzioni</a:t>
            </a:r>
            <a:r>
              <a:rPr lang="en-GB" b="0" dirty="0">
                <a:effectLst/>
                <a:latin typeface="Consolas" panose="020B0609020204030204" pitchFamily="49" charset="0"/>
              </a:rPr>
              <a:t> </a:t>
            </a:r>
            <a:r>
              <a:rPr lang="en-GB" b="0" dirty="0" err="1">
                <a:effectLst/>
                <a:latin typeface="Consolas" panose="020B0609020204030204" pitchFamily="49" charset="0"/>
              </a:rPr>
              <a:t>che</a:t>
            </a:r>
            <a:r>
              <a:rPr lang="en-GB" b="0" dirty="0">
                <a:effectLst/>
                <a:latin typeface="Consolas" panose="020B0609020204030204" pitchFamily="49" charset="0"/>
              </a:rPr>
              <a:t> </a:t>
            </a:r>
            <a:r>
              <a:rPr lang="en-GB" b="0" dirty="0" err="1">
                <a:effectLst/>
                <a:latin typeface="Consolas" panose="020B0609020204030204" pitchFamily="49" charset="0"/>
              </a:rPr>
              <a:t>possono</a:t>
            </a:r>
            <a:r>
              <a:rPr lang="en-GB" b="0" dirty="0">
                <a:effectLst/>
                <a:latin typeface="Consolas" panose="020B0609020204030204" pitchFamily="49" charset="0"/>
              </a:rPr>
              <a:t> </a:t>
            </a:r>
            <a:r>
              <a:rPr lang="en-GB" b="0" dirty="0" err="1">
                <a:effectLst/>
                <a:latin typeface="Consolas" panose="020B0609020204030204" pitchFamily="49" charset="0"/>
              </a:rPr>
              <a:t>evolvere</a:t>
            </a:r>
            <a:r>
              <a:rPr lang="en-GB" b="0" dirty="0">
                <a:effectLst/>
                <a:latin typeface="Consolas" panose="020B0609020204030204" pitchFamily="49" charset="0"/>
              </a:rPr>
              <a:t>, </a:t>
            </a:r>
            <a:r>
              <a:rPr lang="en-GB" b="0" dirty="0" err="1">
                <a:effectLst/>
                <a:latin typeface="Consolas" panose="020B0609020204030204" pitchFamily="49" charset="0"/>
              </a:rPr>
              <a:t>soprattutto</a:t>
            </a:r>
            <a:r>
              <a:rPr lang="en-GB" b="0" dirty="0">
                <a:effectLst/>
                <a:latin typeface="Consolas" panose="020B0609020204030204" pitchFamily="49" charset="0"/>
              </a:rPr>
              <a:t> se </a:t>
            </a:r>
            <a:r>
              <a:rPr lang="en-GB" b="0" dirty="0" err="1">
                <a:effectLst/>
                <a:latin typeface="Consolas" panose="020B0609020204030204" pitchFamily="49" charset="0"/>
              </a:rPr>
              <a:t>vogliamo</a:t>
            </a:r>
            <a:r>
              <a:rPr lang="en-GB" b="0" dirty="0">
                <a:effectLst/>
                <a:latin typeface="Consolas" panose="020B0609020204030204" pitchFamily="49" charset="0"/>
              </a:rPr>
              <a:t> </a:t>
            </a:r>
            <a:r>
              <a:rPr lang="en-GB" b="0" dirty="0" err="1">
                <a:effectLst/>
                <a:latin typeface="Consolas" panose="020B0609020204030204" pitchFamily="49" charset="0"/>
              </a:rPr>
              <a:t>adottare</a:t>
            </a:r>
            <a:r>
              <a:rPr lang="en-GB" b="0" dirty="0">
                <a:effectLst/>
                <a:latin typeface="Consolas" panose="020B0609020204030204" pitchFamily="49" charset="0"/>
              </a:rPr>
              <a:t> </a:t>
            </a:r>
            <a:r>
              <a:rPr lang="en-GB" b="0" dirty="0" err="1">
                <a:effectLst/>
                <a:latin typeface="Consolas" panose="020B0609020204030204" pitchFamily="49" charset="0"/>
              </a:rPr>
              <a:t>architetture</a:t>
            </a:r>
            <a:r>
              <a:rPr lang="en-GB" b="0" dirty="0">
                <a:effectLst/>
                <a:latin typeface="Consolas" panose="020B0609020204030204" pitchFamily="49" charset="0"/>
              </a:rPr>
              <a:t> </a:t>
            </a:r>
            <a:r>
              <a:rPr lang="en-GB" b="0" dirty="0" err="1">
                <a:effectLst/>
                <a:latin typeface="Consolas" panose="020B0609020204030204" pitchFamily="49" charset="0"/>
              </a:rPr>
              <a:t>quali</a:t>
            </a:r>
            <a:r>
              <a:rPr lang="en-GB" b="0" dirty="0">
                <a:effectLst/>
                <a:latin typeface="Consolas" panose="020B0609020204030204" pitchFamily="49" charset="0"/>
              </a:rPr>
              <a:t> Microservizi</a:t>
            </a:r>
          </a:p>
          <a:p>
            <a:endParaRPr lang="en-GB" dirty="0">
              <a:latin typeface="Consolas" panose="020B0609020204030204" pitchFamily="49" charset="0"/>
            </a:endParaRPr>
          </a:p>
          <a:p>
            <a:r>
              <a:rPr lang="en-GB" b="0" dirty="0" err="1">
                <a:effectLst/>
                <a:latin typeface="Consolas" panose="020B0609020204030204" pitchFamily="49" charset="0"/>
              </a:rPr>
              <a:t>Pensiamo</a:t>
            </a:r>
            <a:r>
              <a:rPr lang="en-GB" b="0" dirty="0">
                <a:effectLst/>
                <a:latin typeface="Consolas" panose="020B0609020204030204" pitchFamily="49" charset="0"/>
              </a:rPr>
              <a:t> </a:t>
            </a:r>
            <a:r>
              <a:rPr lang="en-GB" b="0" dirty="0" err="1">
                <a:effectLst/>
                <a:latin typeface="Consolas" panose="020B0609020204030204" pitchFamily="49" charset="0"/>
              </a:rPr>
              <a:t>piuttosto</a:t>
            </a:r>
            <a:r>
              <a:rPr lang="en-GB" b="0" dirty="0">
                <a:effectLst/>
                <a:latin typeface="Consolas" panose="020B0609020204030204" pitchFamily="49" charset="0"/>
              </a:rPr>
              <a:t> al </a:t>
            </a:r>
            <a:r>
              <a:rPr lang="en-GB" b="0" dirty="0" err="1">
                <a:effectLst/>
                <a:latin typeface="Consolas" panose="020B0609020204030204" pitchFamily="49" charset="0"/>
              </a:rPr>
              <a:t>flusso</a:t>
            </a:r>
            <a:r>
              <a:rPr lang="en-GB" b="0" dirty="0">
                <a:effectLst/>
                <a:latin typeface="Consolas" panose="020B0609020204030204" pitchFamily="49" charset="0"/>
              </a:rPr>
              <a:t> </a:t>
            </a:r>
            <a:r>
              <a:rPr lang="en-GB" b="0" dirty="0" err="1">
                <a:effectLst/>
                <a:latin typeface="Consolas" panose="020B0609020204030204" pitchFamily="49" charset="0"/>
              </a:rPr>
              <a:t>delle</a:t>
            </a:r>
            <a:r>
              <a:rPr lang="en-GB" b="0" dirty="0">
                <a:effectLst/>
                <a:latin typeface="Consolas" panose="020B0609020204030204" pitchFamily="49" charset="0"/>
              </a:rPr>
              <a:t> </a:t>
            </a:r>
            <a:r>
              <a:rPr lang="en-GB" b="0" dirty="0" err="1">
                <a:effectLst/>
                <a:latin typeface="Consolas" panose="020B0609020204030204" pitchFamily="49" charset="0"/>
              </a:rPr>
              <a:t>informazioni</a:t>
            </a:r>
            <a:r>
              <a:rPr lang="en-GB" b="0" dirty="0">
                <a:effectLst/>
                <a:latin typeface="Consolas" panose="020B0609020204030204" pitchFamily="49" charset="0"/>
              </a:rPr>
              <a:t> (</a:t>
            </a:r>
            <a:r>
              <a:rPr lang="en-GB" b="0" dirty="0" err="1">
                <a:effectLst/>
                <a:latin typeface="Consolas" panose="020B0609020204030204" pitchFamily="49" charset="0"/>
              </a:rPr>
              <a:t>EventStore</a:t>
            </a:r>
            <a:r>
              <a:rPr lang="en-GB" b="0" dirty="0">
                <a:effectLst/>
                <a:latin typeface="Consolas" panose="020B0609020204030204" pitchFamily="49" charset="0"/>
              </a:rPr>
              <a:t>)</a:t>
            </a:r>
          </a:p>
          <a:p>
            <a:endParaRPr lang="en-GB" dirty="0">
              <a:latin typeface="Consolas" panose="020B0609020204030204" pitchFamily="49" charset="0"/>
            </a:endParaRPr>
          </a:p>
          <a:p>
            <a:r>
              <a:rPr lang="en-GB" b="0" dirty="0" err="1">
                <a:effectLst/>
                <a:latin typeface="Consolas" panose="020B0609020204030204" pitchFamily="49" charset="0"/>
              </a:rPr>
              <a:t>Individuiamo</a:t>
            </a:r>
            <a:r>
              <a:rPr lang="en-GB" b="0" dirty="0">
                <a:effectLst/>
                <a:latin typeface="Consolas" panose="020B0609020204030204" pitchFamily="49" charset="0"/>
              </a:rPr>
              <a:t> </a:t>
            </a:r>
            <a:r>
              <a:rPr lang="en-GB" b="0" dirty="0" err="1">
                <a:effectLst/>
                <a:latin typeface="Consolas" panose="020B0609020204030204" pitchFamily="49" charset="0"/>
              </a:rPr>
              <a:t>i</a:t>
            </a:r>
            <a:r>
              <a:rPr lang="en-GB" b="0" dirty="0">
                <a:effectLst/>
                <a:latin typeface="Consolas" panose="020B0609020204030204" pitchFamily="49" charset="0"/>
              </a:rPr>
              <a:t> confine … wait ci ha </a:t>
            </a:r>
            <a:r>
              <a:rPr lang="en-GB" b="0" dirty="0" err="1">
                <a:effectLst/>
                <a:latin typeface="Consolas" panose="020B0609020204030204" pitchFamily="49" charset="0"/>
              </a:rPr>
              <a:t>già</a:t>
            </a:r>
            <a:r>
              <a:rPr lang="en-GB" b="0" dirty="0">
                <a:effectLst/>
                <a:latin typeface="Consolas" panose="020B0609020204030204" pitchFamily="49" charset="0"/>
              </a:rPr>
              <a:t> </a:t>
            </a:r>
            <a:r>
              <a:rPr lang="en-GB" b="0" dirty="0" err="1">
                <a:effectLst/>
                <a:latin typeface="Consolas" panose="020B0609020204030204" pitchFamily="49" charset="0"/>
              </a:rPr>
              <a:t>pensato</a:t>
            </a:r>
            <a:r>
              <a:rPr lang="en-GB" b="0" dirty="0">
                <a:effectLst/>
                <a:latin typeface="Consolas" panose="020B0609020204030204" pitchFamily="49" charset="0"/>
              </a:rPr>
              <a:t> </a:t>
            </a:r>
            <a:r>
              <a:rPr lang="en-GB" b="0" dirty="0" err="1">
                <a:effectLst/>
                <a:latin typeface="Consolas" panose="020B0609020204030204" pitchFamily="49" charset="0"/>
              </a:rPr>
              <a:t>qualcuno</a:t>
            </a:r>
            <a:r>
              <a:rPr lang="en-GB" b="0" dirty="0">
                <a:effectLst/>
                <a:latin typeface="Consolas" panose="020B0609020204030204" pitchFamily="49" charset="0"/>
              </a:rPr>
              <a:t> </a:t>
            </a:r>
            <a:r>
              <a:rPr lang="en-GB" b="0" dirty="0" err="1">
                <a:effectLst/>
                <a:latin typeface="Consolas" panose="020B0609020204030204" pitchFamily="49" charset="0"/>
              </a:rPr>
              <a:t>nel</a:t>
            </a:r>
            <a:r>
              <a:rPr lang="en-GB" b="0" dirty="0">
                <a:effectLst/>
                <a:latin typeface="Consolas" panose="020B0609020204030204" pitchFamily="49" charset="0"/>
              </a:rPr>
              <a:t> </a:t>
            </a:r>
            <a:r>
              <a:rPr lang="en-GB" b="0" dirty="0" err="1">
                <a:effectLst/>
                <a:latin typeface="Consolas" panose="020B0609020204030204" pitchFamily="49" charset="0"/>
              </a:rPr>
              <a:t>lontano</a:t>
            </a:r>
            <a:r>
              <a:rPr lang="en-GB" b="0" dirty="0">
                <a:effectLst/>
                <a:latin typeface="Consolas" panose="020B0609020204030204" pitchFamily="49" charset="0"/>
              </a:rPr>
              <a:t> 2004</a:t>
            </a:r>
          </a:p>
        </p:txBody>
      </p:sp>
    </p:spTree>
    <p:extLst>
      <p:ext uri="{BB962C8B-B14F-4D97-AF65-F5344CB8AC3E}">
        <p14:creationId xmlns:p14="http://schemas.microsoft.com/office/powerpoint/2010/main" val="29858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Sociotechnical</a:t>
            </a:r>
            <a:r>
              <a:rPr lang="it-IT" dirty="0"/>
              <a:t> System Design</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749300" y="1905000"/>
            <a:ext cx="10693400" cy="1200329"/>
          </a:xfrm>
          <a:prstGeom prst="rect">
            <a:avLst/>
          </a:prstGeom>
          <a:noFill/>
        </p:spPr>
        <p:txBody>
          <a:bodyPr wrap="square" rtlCol="0">
            <a:spAutoFit/>
          </a:bodyPr>
          <a:lstStyle/>
          <a:p>
            <a:r>
              <a:rPr lang="en-GB" b="0" i="0" dirty="0">
                <a:solidFill>
                  <a:srgbClr val="222222"/>
                </a:solidFill>
                <a:effectLst/>
                <a:latin typeface="-apple-system"/>
              </a:rPr>
              <a:t>Software development is a fundamentally socio-technical enterprise. The strands are not separable in any way.</a:t>
            </a:r>
          </a:p>
          <a:p>
            <a:endParaRPr lang="en-GB" dirty="0">
              <a:solidFill>
                <a:srgbClr val="222222"/>
              </a:solidFill>
              <a:latin typeface="-apple-system"/>
            </a:endParaRPr>
          </a:p>
          <a:p>
            <a:endParaRPr lang="en-GB" b="0" dirty="0">
              <a:solidFill>
                <a:srgbClr val="222222"/>
              </a:solidFill>
              <a:effectLst/>
              <a:latin typeface="-apple-system"/>
            </a:endParaRPr>
          </a:p>
          <a:p>
            <a:pPr algn="r"/>
            <a:r>
              <a:rPr lang="en-GB" dirty="0" err="1">
                <a:solidFill>
                  <a:srgbClr val="222222"/>
                </a:solidFill>
                <a:latin typeface="-apple-system"/>
              </a:rPr>
              <a:t>GeePaw</a:t>
            </a:r>
            <a:r>
              <a:rPr lang="en-GB" dirty="0">
                <a:solidFill>
                  <a:srgbClr val="222222"/>
                </a:solidFill>
                <a:latin typeface="-apple-system"/>
              </a:rPr>
              <a:t> Hill</a:t>
            </a:r>
            <a:endParaRPr lang="en-GB" b="0" dirty="0">
              <a:effectLst/>
              <a:latin typeface="Consolas" panose="020B0609020204030204" pitchFamily="49" charset="0"/>
            </a:endParaRPr>
          </a:p>
        </p:txBody>
      </p:sp>
      <p:sp>
        <p:nvSpPr>
          <p:cNvPr id="4" name="TextBox 3">
            <a:extLst>
              <a:ext uri="{FF2B5EF4-FFF2-40B4-BE49-F238E27FC236}">
                <a16:creationId xmlns:a16="http://schemas.microsoft.com/office/drawing/2014/main" id="{98D8F877-25A4-49A0-BE89-DDCFFC17680C}"/>
              </a:ext>
            </a:extLst>
          </p:cNvPr>
          <p:cNvSpPr txBox="1"/>
          <p:nvPr/>
        </p:nvSpPr>
        <p:spPr>
          <a:xfrm>
            <a:off x="749300" y="4419599"/>
            <a:ext cx="10693400" cy="646331"/>
          </a:xfrm>
          <a:prstGeom prst="rect">
            <a:avLst/>
          </a:prstGeom>
          <a:noFill/>
        </p:spPr>
        <p:txBody>
          <a:bodyPr wrap="square" rtlCol="0">
            <a:spAutoFit/>
          </a:bodyPr>
          <a:lstStyle/>
          <a:p>
            <a:r>
              <a:rPr lang="it-IT" dirty="0"/>
              <a:t>Il software </a:t>
            </a:r>
            <a:r>
              <a:rPr lang="it-IT" dirty="0" err="1"/>
              <a:t>e'</a:t>
            </a:r>
            <a:r>
              <a:rPr lang="it-IT" dirty="0"/>
              <a:t> un investimento aziendale, ed </a:t>
            </a:r>
            <a:r>
              <a:rPr lang="it-IT" dirty="0" err="1"/>
              <a:t>e'</a:t>
            </a:r>
            <a:r>
              <a:rPr lang="it-IT" dirty="0"/>
              <a:t> un asset dinamico che si evolve insieme al business del cliente, e come tale genera un costo di mantenimento (TCO).</a:t>
            </a:r>
            <a:endParaRPr lang="en-GB" dirty="0"/>
          </a:p>
        </p:txBody>
      </p:sp>
    </p:spTree>
    <p:extLst>
      <p:ext uri="{BB962C8B-B14F-4D97-AF65-F5344CB8AC3E}">
        <p14:creationId xmlns:p14="http://schemas.microsoft.com/office/powerpoint/2010/main" val="151698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What</a:t>
            </a:r>
            <a:r>
              <a:rPr lang="it-IT" dirty="0"/>
              <a:t> </a:t>
            </a:r>
            <a:r>
              <a:rPr lang="it-IT" dirty="0" err="1"/>
              <a:t>is</a:t>
            </a:r>
            <a:r>
              <a:rPr lang="it-IT" dirty="0"/>
              <a:t> DDD?</a:t>
            </a:r>
            <a:endParaRPr lang="en-GB" dirty="0"/>
          </a:p>
        </p:txBody>
      </p:sp>
      <p:pic>
        <p:nvPicPr>
          <p:cNvPr id="7" name="Picture 6">
            <a:extLst>
              <a:ext uri="{FF2B5EF4-FFF2-40B4-BE49-F238E27FC236}">
                <a16:creationId xmlns:a16="http://schemas.microsoft.com/office/drawing/2014/main" id="{962619A1-E256-4D68-8587-B47FF9C9D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441344"/>
            <a:ext cx="1655234" cy="2122095"/>
          </a:xfrm>
          <a:prstGeom prst="rect">
            <a:avLst/>
          </a:prstGeom>
        </p:spPr>
      </p:pic>
      <p:pic>
        <p:nvPicPr>
          <p:cNvPr id="9" name="Picture 8">
            <a:extLst>
              <a:ext uri="{FF2B5EF4-FFF2-40B4-BE49-F238E27FC236}">
                <a16:creationId xmlns:a16="http://schemas.microsoft.com/office/drawing/2014/main" id="{D91E3F00-83B1-4C1F-A415-1ACA013B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8016" y="4442355"/>
            <a:ext cx="1585384" cy="2121084"/>
          </a:xfrm>
          <a:prstGeom prst="rect">
            <a:avLst/>
          </a:prstGeom>
        </p:spPr>
      </p:pic>
      <p:sp>
        <p:nvSpPr>
          <p:cNvPr id="10" name="TextBox 9">
            <a:extLst>
              <a:ext uri="{FF2B5EF4-FFF2-40B4-BE49-F238E27FC236}">
                <a16:creationId xmlns:a16="http://schemas.microsoft.com/office/drawing/2014/main" id="{E60A5DC3-0957-4C20-8871-C49D61D4DA51}"/>
              </a:ext>
            </a:extLst>
          </p:cNvPr>
          <p:cNvSpPr txBox="1"/>
          <p:nvPr/>
        </p:nvSpPr>
        <p:spPr>
          <a:xfrm>
            <a:off x="1126067" y="1690688"/>
            <a:ext cx="9948333" cy="1477328"/>
          </a:xfrm>
          <a:prstGeom prst="rect">
            <a:avLst/>
          </a:prstGeom>
          <a:noFill/>
        </p:spPr>
        <p:txBody>
          <a:bodyPr wrap="square" rtlCol="0">
            <a:spAutoFit/>
          </a:bodyPr>
          <a:lstStyle/>
          <a:p>
            <a:pPr marL="285750" indent="-285750">
              <a:buFontTx/>
              <a:buChar char="-"/>
            </a:pPr>
            <a:r>
              <a:rPr lang="it-IT" dirty="0"/>
              <a:t>Un approccio allo sviluppo del software di </a:t>
            </a:r>
            <a:r>
              <a:rPr lang="it-IT" dirty="0" err="1"/>
              <a:t>altà</a:t>
            </a:r>
            <a:r>
              <a:rPr lang="it-IT" dirty="0"/>
              <a:t> complessità e di alto valore</a:t>
            </a:r>
          </a:p>
          <a:p>
            <a:pPr marL="285750" indent="-285750">
              <a:buFontTx/>
              <a:buChar char="-"/>
            </a:pPr>
            <a:r>
              <a:rPr lang="it-IT" dirty="0"/>
              <a:t>Non è un’architettura o una metodologia. Si tratta di un approccio a tutto tondo che si estende su diversi livelli dello stack socio-tecnico (lettura dei bisogni del business, vincoli dell’organizzazione, buone pratiche di codifica)</a:t>
            </a:r>
          </a:p>
          <a:p>
            <a:pPr marL="285750" indent="-285750">
              <a:buFontTx/>
              <a:buChar char="-"/>
            </a:pPr>
            <a:r>
              <a:rPr lang="it-IT" dirty="0"/>
              <a:t>Dal 2004 ad oggi pratiche e strumenti si sono evoluti, ma i concetti fondamentali sono tutt’oggi validi</a:t>
            </a:r>
            <a:endParaRPr lang="en-GB" dirty="0"/>
          </a:p>
        </p:txBody>
      </p:sp>
      <p:sp>
        <p:nvSpPr>
          <p:cNvPr id="13" name="TextBox 12">
            <a:extLst>
              <a:ext uri="{FF2B5EF4-FFF2-40B4-BE49-F238E27FC236}">
                <a16:creationId xmlns:a16="http://schemas.microsoft.com/office/drawing/2014/main" id="{9B75868C-324F-421D-BE8E-0CD2469C0B98}"/>
              </a:ext>
            </a:extLst>
          </p:cNvPr>
          <p:cNvSpPr txBox="1"/>
          <p:nvPr/>
        </p:nvSpPr>
        <p:spPr>
          <a:xfrm>
            <a:off x="4267200" y="5046134"/>
            <a:ext cx="3217334" cy="369332"/>
          </a:xfrm>
          <a:prstGeom prst="rect">
            <a:avLst/>
          </a:prstGeom>
          <a:noFill/>
        </p:spPr>
        <p:txBody>
          <a:bodyPr wrap="square" rtlCol="0">
            <a:spAutoFit/>
          </a:bodyPr>
          <a:lstStyle/>
          <a:p>
            <a:r>
              <a:rPr lang="it-IT" dirty="0">
                <a:hlinkClick r:id="rId4"/>
              </a:rPr>
              <a:t>Domain-</a:t>
            </a:r>
            <a:r>
              <a:rPr lang="it-IT" dirty="0" err="1">
                <a:hlinkClick r:id="rId4"/>
              </a:rPr>
              <a:t>Driven</a:t>
            </a:r>
            <a:r>
              <a:rPr lang="it-IT" dirty="0">
                <a:hlinkClick r:id="rId4"/>
              </a:rPr>
              <a:t> Design in 2020</a:t>
            </a:r>
            <a:endParaRPr lang="en-GB" dirty="0"/>
          </a:p>
        </p:txBody>
      </p:sp>
    </p:spTree>
    <p:extLst>
      <p:ext uri="{BB962C8B-B14F-4D97-AF65-F5344CB8AC3E}">
        <p14:creationId xmlns:p14="http://schemas.microsoft.com/office/powerpoint/2010/main" val="192418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Learning </a:t>
            </a:r>
            <a:r>
              <a:rPr lang="it-IT" dirty="0" err="1"/>
              <a:t>Learning</a:t>
            </a:r>
            <a:r>
              <a:rPr lang="it-IT" dirty="0"/>
              <a:t> </a:t>
            </a:r>
            <a:r>
              <a:rPr lang="it-IT" dirty="0" err="1"/>
              <a:t>Learning</a:t>
            </a:r>
            <a:endParaRPr lang="en-GB" dirty="0"/>
          </a:p>
        </p:txBody>
      </p:sp>
      <p:sp>
        <p:nvSpPr>
          <p:cNvPr id="10" name="TextBox 9">
            <a:extLst>
              <a:ext uri="{FF2B5EF4-FFF2-40B4-BE49-F238E27FC236}">
                <a16:creationId xmlns:a16="http://schemas.microsoft.com/office/drawing/2014/main" id="{E60A5DC3-0957-4C20-8871-C49D61D4DA51}"/>
              </a:ext>
            </a:extLst>
          </p:cNvPr>
          <p:cNvSpPr txBox="1"/>
          <p:nvPr/>
        </p:nvSpPr>
        <p:spPr>
          <a:xfrm>
            <a:off x="1121833" y="2066449"/>
            <a:ext cx="9948333" cy="2862322"/>
          </a:xfrm>
          <a:prstGeom prst="rect">
            <a:avLst/>
          </a:prstGeom>
          <a:noFill/>
        </p:spPr>
        <p:txBody>
          <a:bodyPr wrap="square" rtlCol="0">
            <a:spAutoFit/>
          </a:bodyPr>
          <a:lstStyle/>
          <a:p>
            <a:pPr marL="285750" indent="-285750">
              <a:buFontTx/>
              <a:buChar char="-"/>
            </a:pPr>
            <a:r>
              <a:rPr lang="it-IT" dirty="0"/>
              <a:t>E’ il maggior impedimento alla consegna di software di alto valore</a:t>
            </a:r>
          </a:p>
          <a:p>
            <a:pPr marL="285750" indent="-285750">
              <a:buFontTx/>
              <a:buChar char="-"/>
            </a:pPr>
            <a:r>
              <a:rPr lang="it-IT" dirty="0"/>
              <a:t>Va messo al centro del nostro approccio!</a:t>
            </a:r>
          </a:p>
          <a:p>
            <a:pPr marL="285750" indent="-285750">
              <a:buFontTx/>
              <a:buChar char="-"/>
            </a:pPr>
            <a:r>
              <a:rPr lang="it-IT" dirty="0"/>
              <a:t>Dobbiamo smettere di focalizzarci su una data di consegna prevedibile, e iniziare a ottimizzare un apprendimento efficace</a:t>
            </a:r>
          </a:p>
          <a:p>
            <a:pPr marL="742950" lvl="1" indent="-285750">
              <a:buFontTx/>
              <a:buChar char="-"/>
            </a:pPr>
            <a:r>
              <a:rPr lang="it-IT" dirty="0"/>
              <a:t>DDD ci porta a focalizzarci sull’apprendimento delle complessità del dominio </a:t>
            </a:r>
            <a:r>
              <a:rPr lang="it-IT" dirty="0" err="1"/>
              <a:t>affinchè</a:t>
            </a:r>
            <a:r>
              <a:rPr lang="it-IT" dirty="0"/>
              <a:t> si possa acquisire la conoscenza necessaria per costruire i modelli per un software efficace.</a:t>
            </a:r>
          </a:p>
          <a:p>
            <a:pPr marL="742950" lvl="1" indent="-285750">
              <a:buFontTx/>
              <a:buChar char="-"/>
            </a:pPr>
            <a:r>
              <a:rPr lang="it-IT" dirty="0"/>
              <a:t>Al termine del progetto difficilmente potremo distinguere chi ha sviluppato il progetto dagli esperti di dominio</a:t>
            </a:r>
          </a:p>
          <a:p>
            <a:pPr marL="285750" indent="-285750">
              <a:buFontTx/>
              <a:buChar char="-"/>
            </a:pPr>
            <a:r>
              <a:rPr lang="it-IT" dirty="0"/>
              <a:t>L’apprendimento è la risorsa più scarsa da gestire. Evitiamo di apprendere complessità inutili!</a:t>
            </a:r>
          </a:p>
          <a:p>
            <a:endParaRPr lang="en-GB" dirty="0"/>
          </a:p>
        </p:txBody>
      </p:sp>
    </p:spTree>
    <p:extLst>
      <p:ext uri="{BB962C8B-B14F-4D97-AF65-F5344CB8AC3E}">
        <p14:creationId xmlns:p14="http://schemas.microsoft.com/office/powerpoint/2010/main" val="162332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Strategic vs </a:t>
            </a:r>
            <a:r>
              <a:rPr lang="it-IT" dirty="0" err="1"/>
              <a:t>Tactical</a:t>
            </a:r>
            <a:endParaRPr lang="en-GB" dirty="0"/>
          </a:p>
        </p:txBody>
      </p:sp>
      <p:sp>
        <p:nvSpPr>
          <p:cNvPr id="10" name="TextBox 9">
            <a:extLst>
              <a:ext uri="{FF2B5EF4-FFF2-40B4-BE49-F238E27FC236}">
                <a16:creationId xmlns:a16="http://schemas.microsoft.com/office/drawing/2014/main" id="{E60A5DC3-0957-4C20-8871-C49D61D4DA51}"/>
              </a:ext>
            </a:extLst>
          </p:cNvPr>
          <p:cNvSpPr txBox="1"/>
          <p:nvPr/>
        </p:nvSpPr>
        <p:spPr>
          <a:xfrm>
            <a:off x="838200" y="1800754"/>
            <a:ext cx="9948333" cy="1477328"/>
          </a:xfrm>
          <a:prstGeom prst="rect">
            <a:avLst/>
          </a:prstGeom>
          <a:noFill/>
        </p:spPr>
        <p:txBody>
          <a:bodyPr wrap="square" rtlCol="0">
            <a:spAutoFit/>
          </a:bodyPr>
          <a:lstStyle/>
          <a:p>
            <a:pPr marL="285750" indent="-285750">
              <a:buFontTx/>
              <a:buChar char="-"/>
            </a:pPr>
            <a:r>
              <a:rPr lang="it-IT" dirty="0"/>
              <a:t>Domain-Drive Design </a:t>
            </a:r>
            <a:r>
              <a:rPr lang="it-IT" dirty="0" err="1"/>
              <a:t>is</a:t>
            </a:r>
            <a:r>
              <a:rPr lang="it-IT" dirty="0"/>
              <a:t> </a:t>
            </a:r>
            <a:r>
              <a:rPr lang="it-IT" dirty="0" err="1"/>
              <a:t>not</a:t>
            </a:r>
            <a:r>
              <a:rPr lang="it-IT" dirty="0"/>
              <a:t> «one size </a:t>
            </a:r>
            <a:r>
              <a:rPr lang="it-IT" dirty="0" err="1"/>
              <a:t>fit</a:t>
            </a:r>
            <a:r>
              <a:rPr lang="it-IT" dirty="0"/>
              <a:t> </a:t>
            </a:r>
            <a:r>
              <a:rPr lang="it-IT" dirty="0" err="1"/>
              <a:t>all</a:t>
            </a:r>
            <a:r>
              <a:rPr lang="it-IT" dirty="0"/>
              <a:t>»</a:t>
            </a:r>
          </a:p>
          <a:p>
            <a:pPr marL="285750" indent="-285750">
              <a:buFontTx/>
              <a:buChar char="-"/>
            </a:pPr>
            <a:r>
              <a:rPr lang="it-IT" dirty="0"/>
              <a:t>Se applicato nei punti sbagliati è assolutamente eccessivo</a:t>
            </a:r>
          </a:p>
          <a:p>
            <a:pPr marL="285750" indent="-285750">
              <a:buFontTx/>
              <a:buChar char="-"/>
            </a:pPr>
            <a:r>
              <a:rPr lang="it-IT" b="1" dirty="0"/>
              <a:t>Suddivisione in Core Domain, </a:t>
            </a:r>
            <a:r>
              <a:rPr lang="it-IT" b="1" dirty="0" err="1"/>
              <a:t>Generic</a:t>
            </a:r>
            <a:r>
              <a:rPr lang="it-IT" b="1" dirty="0"/>
              <a:t> </a:t>
            </a:r>
            <a:r>
              <a:rPr lang="it-IT" b="1" dirty="0" err="1"/>
              <a:t>Subdomains</a:t>
            </a:r>
            <a:endParaRPr lang="it-IT" b="1" dirty="0"/>
          </a:p>
          <a:p>
            <a:pPr marL="285750" indent="-285750">
              <a:buFontTx/>
              <a:buChar char="-"/>
            </a:pPr>
            <a:r>
              <a:rPr lang="it-IT" b="1" dirty="0"/>
              <a:t>Big Picture – </a:t>
            </a:r>
            <a:r>
              <a:rPr lang="it-IT" b="1" dirty="0" err="1"/>
              <a:t>EventStorming</a:t>
            </a:r>
            <a:endParaRPr lang="it-IT" b="1" dirty="0"/>
          </a:p>
          <a:p>
            <a:pPr marL="285750" indent="-285750">
              <a:buFontTx/>
              <a:buChar char="-"/>
            </a:pPr>
            <a:r>
              <a:rPr lang="it-IT" b="1" dirty="0" err="1"/>
              <a:t>Contaxt</a:t>
            </a:r>
            <a:r>
              <a:rPr lang="it-IT" b="1" dirty="0"/>
              <a:t> </a:t>
            </a:r>
            <a:r>
              <a:rPr lang="it-IT" b="1" dirty="0" err="1"/>
              <a:t>Map</a:t>
            </a:r>
            <a:endParaRPr lang="en-GB" b="1" dirty="0"/>
          </a:p>
        </p:txBody>
      </p:sp>
      <p:sp>
        <p:nvSpPr>
          <p:cNvPr id="6" name="TextBox 5">
            <a:extLst>
              <a:ext uri="{FF2B5EF4-FFF2-40B4-BE49-F238E27FC236}">
                <a16:creationId xmlns:a16="http://schemas.microsoft.com/office/drawing/2014/main" id="{78DFA500-F08D-4B68-8E46-3EADF0E9C64E}"/>
              </a:ext>
            </a:extLst>
          </p:cNvPr>
          <p:cNvSpPr txBox="1"/>
          <p:nvPr/>
        </p:nvSpPr>
        <p:spPr>
          <a:xfrm>
            <a:off x="838199" y="4052887"/>
            <a:ext cx="9948333" cy="1477328"/>
          </a:xfrm>
          <a:prstGeom prst="rect">
            <a:avLst/>
          </a:prstGeom>
          <a:noFill/>
        </p:spPr>
        <p:txBody>
          <a:bodyPr wrap="square" rtlCol="0">
            <a:spAutoFit/>
          </a:bodyPr>
          <a:lstStyle/>
          <a:p>
            <a:pPr marL="285750" indent="-285750">
              <a:buFontTx/>
              <a:buChar char="-"/>
            </a:pPr>
            <a:r>
              <a:rPr lang="it-IT" dirty="0" err="1"/>
              <a:t>Ubiquitous</a:t>
            </a:r>
            <a:r>
              <a:rPr lang="it-IT" dirty="0"/>
              <a:t> Language</a:t>
            </a:r>
          </a:p>
          <a:p>
            <a:pPr marL="285750" indent="-285750">
              <a:buFontTx/>
              <a:buChar char="-"/>
            </a:pPr>
            <a:r>
              <a:rPr lang="it-IT" dirty="0" err="1"/>
              <a:t>Entity</a:t>
            </a:r>
            <a:endParaRPr lang="it-IT" dirty="0"/>
          </a:p>
          <a:p>
            <a:pPr marL="285750" indent="-285750">
              <a:buFontTx/>
              <a:buChar char="-"/>
            </a:pPr>
            <a:r>
              <a:rPr lang="it-IT" dirty="0"/>
              <a:t>Value Object</a:t>
            </a:r>
          </a:p>
          <a:p>
            <a:pPr marL="285750" indent="-285750">
              <a:buFontTx/>
              <a:buChar char="-"/>
            </a:pPr>
            <a:r>
              <a:rPr lang="it-IT" dirty="0"/>
              <a:t>Aggregate</a:t>
            </a:r>
          </a:p>
          <a:p>
            <a:pPr marL="285750" indent="-285750">
              <a:buFontTx/>
              <a:buChar char="-"/>
            </a:pPr>
            <a:r>
              <a:rPr lang="it-IT"/>
              <a:t>Repositories</a:t>
            </a:r>
            <a:endParaRPr lang="en-GB" dirty="0"/>
          </a:p>
        </p:txBody>
      </p:sp>
    </p:spTree>
    <p:extLst>
      <p:ext uri="{BB962C8B-B14F-4D97-AF65-F5344CB8AC3E}">
        <p14:creationId xmlns:p14="http://schemas.microsoft.com/office/powerpoint/2010/main" val="397203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Domain-Drive API</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897467" y="1549399"/>
            <a:ext cx="10693400" cy="1477328"/>
          </a:xfrm>
          <a:prstGeom prst="rect">
            <a:avLst/>
          </a:prstGeom>
          <a:noFill/>
        </p:spPr>
        <p:txBody>
          <a:bodyPr wrap="square" rtlCol="0">
            <a:spAutoFit/>
          </a:bodyPr>
          <a:lstStyle/>
          <a:p>
            <a:r>
              <a:rPr lang="it-IT" b="0" dirty="0" err="1">
                <a:solidFill>
                  <a:srgbClr val="D4D4D4"/>
                </a:solidFill>
                <a:effectLst/>
                <a:latin typeface="Consolas" panose="020B0609020204030204" pitchFamily="49" charset="0"/>
              </a:rPr>
              <a:t>What</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we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move</a:t>
            </a:r>
            <a:r>
              <a:rPr lang="it-IT" b="0" dirty="0">
                <a:solidFill>
                  <a:srgbClr val="D4D4D4"/>
                </a:solidFill>
                <a:effectLst/>
                <a:latin typeface="Consolas" panose="020B0609020204030204" pitchFamily="49" charset="0"/>
              </a:rPr>
              <a:t> from the </a:t>
            </a:r>
            <a:r>
              <a:rPr lang="it-IT" b="0" dirty="0" err="1">
                <a:solidFill>
                  <a:srgbClr val="D4D4D4"/>
                </a:solidFill>
                <a:effectLst/>
                <a:latin typeface="Consolas" panose="020B0609020204030204" pitchFamily="49" charset="0"/>
              </a:rPr>
              <a:t>traditional</a:t>
            </a:r>
            <a:r>
              <a:rPr lang="it-IT" b="0" dirty="0">
                <a:solidFill>
                  <a:srgbClr val="D4D4D4"/>
                </a:solidFill>
                <a:effectLst/>
                <a:latin typeface="Consolas" panose="020B0609020204030204" pitchFamily="49" charset="0"/>
              </a:rPr>
              <a:t> folder </a:t>
            </a:r>
            <a:r>
              <a:rPr lang="it-IT" b="0" dirty="0" err="1">
                <a:solidFill>
                  <a:srgbClr val="D4D4D4"/>
                </a:solidFill>
                <a:effectLst/>
                <a:latin typeface="Consolas" panose="020B0609020204030204" pitchFamily="49" charset="0"/>
              </a:rPr>
              <a:t>structure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that</a:t>
            </a:r>
            <a:r>
              <a:rPr lang="it-IT" b="0" dirty="0">
                <a:solidFill>
                  <a:srgbClr val="D4D4D4"/>
                </a:solidFill>
                <a:effectLst/>
                <a:latin typeface="Consolas" panose="020B0609020204030204" pitchFamily="49" charset="0"/>
              </a:rPr>
              <a:t> puts the </a:t>
            </a:r>
            <a:r>
              <a:rPr lang="it-IT" b="0" dirty="0" err="1">
                <a:solidFill>
                  <a:srgbClr val="D4D4D4"/>
                </a:solidFill>
                <a:effectLst/>
                <a:latin typeface="Consolas" panose="020B0609020204030204" pitchFamily="49" charset="0"/>
              </a:rPr>
              <a:t>main</a:t>
            </a:r>
            <a:r>
              <a:rPr lang="it-IT" b="0" dirty="0">
                <a:solidFill>
                  <a:srgbClr val="D4D4D4"/>
                </a:solidFill>
                <a:effectLst/>
                <a:latin typeface="Consolas" panose="020B0609020204030204" pitchFamily="49" charset="0"/>
              </a:rPr>
              <a:t> focus on the technical </a:t>
            </a:r>
            <a:r>
              <a:rPr lang="it-IT" b="0" dirty="0" err="1">
                <a:solidFill>
                  <a:srgbClr val="D4D4D4"/>
                </a:solidFill>
                <a:effectLst/>
                <a:latin typeface="Consolas" panose="020B0609020204030204" pitchFamily="49" charset="0"/>
              </a:rPr>
              <a:t>aspects</a:t>
            </a:r>
            <a:r>
              <a:rPr lang="it-IT" b="0" dirty="0">
                <a:solidFill>
                  <a:srgbClr val="D4D4D4"/>
                </a:solidFill>
                <a:effectLst/>
                <a:latin typeface="Consolas" panose="020B0609020204030204" pitchFamily="49" charset="0"/>
              </a:rPr>
              <a:t> of the </a:t>
            </a:r>
            <a:r>
              <a:rPr lang="it-IT" b="0" dirty="0" err="1">
                <a:solidFill>
                  <a:srgbClr val="D4D4D4"/>
                </a:solidFill>
                <a:effectLst/>
                <a:latin typeface="Consolas" panose="020B0609020204030204" pitchFamily="49" charset="0"/>
              </a:rPr>
              <a:t>application</a:t>
            </a:r>
            <a:r>
              <a:rPr lang="it-IT" b="0" dirty="0">
                <a:solidFill>
                  <a:srgbClr val="D4D4D4"/>
                </a:solidFill>
                <a:effectLst/>
                <a:latin typeface="Consolas" panose="020B0609020204030204" pitchFamily="49" charset="0"/>
              </a:rPr>
              <a:t> to a domain-</a:t>
            </a:r>
            <a:r>
              <a:rPr lang="it-IT" b="0" dirty="0" err="1">
                <a:solidFill>
                  <a:srgbClr val="D4D4D4"/>
                </a:solidFill>
                <a:effectLst/>
                <a:latin typeface="Consolas" panose="020B0609020204030204" pitchFamily="49" charset="0"/>
              </a:rPr>
              <a:t>modeled</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structure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where</a:t>
            </a:r>
            <a:r>
              <a:rPr lang="it-IT" b="0" dirty="0">
                <a:solidFill>
                  <a:srgbClr val="D4D4D4"/>
                </a:solidFill>
                <a:effectLst/>
                <a:latin typeface="Consolas" panose="020B0609020204030204" pitchFamily="49" charset="0"/>
              </a:rPr>
              <a:t> the </a:t>
            </a:r>
            <a:r>
              <a:rPr lang="it-IT" b="0" dirty="0" err="1">
                <a:solidFill>
                  <a:srgbClr val="D4D4D4"/>
                </a:solidFill>
                <a:effectLst/>
                <a:latin typeface="Consolas" panose="020B0609020204030204" pitchFamily="49" charset="0"/>
              </a:rPr>
              <a:t>application</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is</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grouped</a:t>
            </a:r>
            <a:r>
              <a:rPr lang="it-IT" b="0" dirty="0">
                <a:solidFill>
                  <a:srgbClr val="D4D4D4"/>
                </a:solidFill>
                <a:effectLst/>
                <a:latin typeface="Consolas" panose="020B0609020204030204" pitchFamily="49" charset="0"/>
              </a:rPr>
              <a:t> by </a:t>
            </a:r>
            <a:r>
              <a:rPr lang="it-IT" b="0" dirty="0" err="1">
                <a:solidFill>
                  <a:srgbClr val="D4D4D4"/>
                </a:solidFill>
                <a:effectLst/>
                <a:latin typeface="Consolas" panose="020B0609020204030204" pitchFamily="49" charset="0"/>
              </a:rPr>
              <a:t>its</a:t>
            </a:r>
            <a:r>
              <a:rPr lang="it-IT" b="0" dirty="0">
                <a:solidFill>
                  <a:srgbClr val="D4D4D4"/>
                </a:solidFill>
                <a:effectLst/>
                <a:latin typeface="Consolas" panose="020B0609020204030204" pitchFamily="49" charset="0"/>
              </a:rPr>
              <a:t> domain.</a:t>
            </a:r>
          </a:p>
          <a:p>
            <a:r>
              <a:rPr lang="it-IT" dirty="0">
                <a:solidFill>
                  <a:srgbClr val="D4D4D4"/>
                </a:solidFill>
                <a:latin typeface="Consolas" panose="020B0609020204030204" pitchFamily="49" charset="0"/>
              </a:rPr>
              <a:t>The </a:t>
            </a:r>
            <a:r>
              <a:rPr lang="it-IT" dirty="0" err="1">
                <a:solidFill>
                  <a:srgbClr val="D4D4D4"/>
                </a:solidFill>
                <a:latin typeface="Consolas" panose="020B0609020204030204" pitchFamily="49" charset="0"/>
              </a:rPr>
              <a:t>different</a:t>
            </a:r>
            <a:r>
              <a:rPr lang="it-IT" dirty="0">
                <a:solidFill>
                  <a:srgbClr val="D4D4D4"/>
                </a:solidFill>
                <a:latin typeface="Consolas" panose="020B0609020204030204" pitchFamily="49" charset="0"/>
              </a:rPr>
              <a:t> domains of the </a:t>
            </a:r>
            <a:r>
              <a:rPr lang="it-IT" dirty="0" err="1">
                <a:solidFill>
                  <a:srgbClr val="D4D4D4"/>
                </a:solidFill>
                <a:latin typeface="Consolas" panose="020B0609020204030204" pitchFamily="49" charset="0"/>
              </a:rPr>
              <a:t>application</a:t>
            </a:r>
            <a:r>
              <a:rPr lang="it-IT" dirty="0">
                <a:solidFill>
                  <a:srgbClr val="D4D4D4"/>
                </a:solidFill>
                <a:latin typeface="Consolas" panose="020B0609020204030204" pitchFamily="49" charset="0"/>
              </a:rPr>
              <a:t> are </a:t>
            </a:r>
            <a:r>
              <a:rPr lang="it-IT" dirty="0" err="1">
                <a:solidFill>
                  <a:srgbClr val="D4D4D4"/>
                </a:solidFill>
                <a:latin typeface="Consolas" panose="020B0609020204030204" pitchFamily="49" charset="0"/>
              </a:rPr>
              <a:t>organized</a:t>
            </a:r>
            <a:r>
              <a:rPr lang="it-IT" dirty="0">
                <a:solidFill>
                  <a:srgbClr val="D4D4D4"/>
                </a:solidFill>
                <a:latin typeface="Consolas" panose="020B0609020204030204" pitchFamily="49" charset="0"/>
              </a:rPr>
              <a:t> in </a:t>
            </a:r>
            <a:r>
              <a:rPr lang="it-IT" dirty="0" err="1">
                <a:solidFill>
                  <a:srgbClr val="D4D4D4"/>
                </a:solidFill>
                <a:latin typeface="Consolas" panose="020B0609020204030204" pitchFamily="49" charset="0"/>
              </a:rPr>
              <a:t>module</a:t>
            </a:r>
            <a:r>
              <a:rPr lang="it-IT" dirty="0">
                <a:solidFill>
                  <a:srgbClr val="D4D4D4"/>
                </a:solidFill>
                <a:latin typeface="Consolas" panose="020B0609020204030204" pitchFamily="49" charset="0"/>
              </a:rPr>
              <a:t> (or feature) folders</a:t>
            </a: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684C524-FAA3-4DBC-87A4-7A3FFA8FEAAB}"/>
              </a:ext>
            </a:extLst>
          </p:cNvPr>
          <p:cNvSpPr txBox="1"/>
          <p:nvPr/>
        </p:nvSpPr>
        <p:spPr>
          <a:xfrm>
            <a:off x="897467" y="3196061"/>
            <a:ext cx="10397066" cy="3139321"/>
          </a:xfrm>
          <a:prstGeom prst="rect">
            <a:avLst/>
          </a:prstGeom>
          <a:noFill/>
        </p:spPr>
        <p:txBody>
          <a:bodyPr wrap="square" rtlCol="0">
            <a:spAutoFit/>
          </a:bodyPr>
          <a:lstStyle/>
          <a:p>
            <a:r>
              <a:rPr lang="en-GB" b="0" dirty="0" err="1">
                <a:solidFill>
                  <a:srgbClr val="D4D4D4"/>
                </a:solidFill>
                <a:effectLst/>
                <a:latin typeface="Consolas" panose="020B0609020204030204" pitchFamily="49" charset="0"/>
              </a:rPr>
              <a:t>WebApplication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appsettings.json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Program.cs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WebApplication.csproj</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├───Modules</a:t>
            </a:r>
          </a:p>
          <a:p>
            <a:r>
              <a:rPr lang="en-GB" b="0" dirty="0">
                <a:solidFill>
                  <a:srgbClr val="D4D4D4"/>
                </a:solidFill>
                <a:effectLst/>
                <a:latin typeface="Consolas" panose="020B0609020204030204" pitchFamily="49" charset="0"/>
              </a:rPr>
              <a:t>│   ├───Cart</a:t>
            </a:r>
          </a:p>
          <a:p>
            <a:r>
              <a:rPr lang="en-GB" b="0" dirty="0">
                <a:solidFill>
                  <a:srgbClr val="D4D4D4"/>
                </a:solidFill>
                <a:effectLst/>
                <a:latin typeface="Consolas" panose="020B0609020204030204" pitchFamily="49" charset="0"/>
              </a:rPr>
              <a:t>│   │      </a:t>
            </a:r>
            <a:r>
              <a:rPr lang="en-GB" b="0" dirty="0" err="1">
                <a:solidFill>
                  <a:srgbClr val="D4D4D4"/>
                </a:solidFill>
                <a:effectLst/>
                <a:latin typeface="Consolas" panose="020B0609020204030204" pitchFamily="49" charset="0"/>
              </a:rPr>
              <a:t>CartModule.cs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└───Orders</a:t>
            </a: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OrdersModule.cs</a:t>
            </a:r>
            <a:endParaRPr lang="en-GB" b="0" dirty="0">
              <a:solidFill>
                <a:srgbClr val="D4D4D4"/>
              </a:solidFill>
              <a:effectLst/>
              <a:latin typeface="Consolas" panose="020B0609020204030204" pitchFamily="49" charset="0"/>
            </a:endParaRPr>
          </a:p>
          <a:p>
            <a:endParaRPr lang="en-GB" dirty="0"/>
          </a:p>
        </p:txBody>
      </p:sp>
    </p:spTree>
    <p:extLst>
      <p:ext uri="{BB962C8B-B14F-4D97-AF65-F5344CB8AC3E}">
        <p14:creationId xmlns:p14="http://schemas.microsoft.com/office/powerpoint/2010/main" val="358406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Domain-Drive API</a:t>
            </a:r>
            <a:endParaRPr lang="en-GB" dirty="0"/>
          </a:p>
        </p:txBody>
      </p:sp>
      <p:sp>
        <p:nvSpPr>
          <p:cNvPr id="5" name="TextBox 4">
            <a:extLst>
              <a:ext uri="{FF2B5EF4-FFF2-40B4-BE49-F238E27FC236}">
                <a16:creationId xmlns:a16="http://schemas.microsoft.com/office/drawing/2014/main" id="{A03BF1B1-5181-4494-9E0E-249C7A4CA8BB}"/>
              </a:ext>
            </a:extLst>
          </p:cNvPr>
          <p:cNvSpPr txBox="1"/>
          <p:nvPr/>
        </p:nvSpPr>
        <p:spPr>
          <a:xfrm>
            <a:off x="2683934" y="1321356"/>
            <a:ext cx="7797800" cy="369332"/>
          </a:xfrm>
          <a:prstGeom prst="rect">
            <a:avLst/>
          </a:prstGeom>
          <a:noFill/>
        </p:spPr>
        <p:txBody>
          <a:bodyPr wrap="square" rtlCol="0">
            <a:spAutoFit/>
          </a:bodyPr>
          <a:lstStyle/>
          <a:p>
            <a:r>
              <a:rPr lang="it-IT" dirty="0">
                <a:hlinkClick r:id="rId2"/>
              </a:rPr>
              <a:t>Domain model </a:t>
            </a:r>
            <a:r>
              <a:rPr lang="it-IT" dirty="0" err="1">
                <a:hlinkClick r:id="rId2"/>
              </a:rPr>
              <a:t>structure</a:t>
            </a:r>
            <a:r>
              <a:rPr lang="it-IT" dirty="0">
                <a:hlinkClick r:id="rId2"/>
              </a:rPr>
              <a:t> in a custom.NET Standard Library</a:t>
            </a:r>
            <a:endParaRPr lang="en-GB" dirty="0"/>
          </a:p>
        </p:txBody>
      </p:sp>
      <p:pic>
        <p:nvPicPr>
          <p:cNvPr id="1026" name="Picture 2" descr="Screenshot of the Ordering.Domain project in Solution Explorer.">
            <a:extLst>
              <a:ext uri="{FF2B5EF4-FFF2-40B4-BE49-F238E27FC236}">
                <a16:creationId xmlns:a16="http://schemas.microsoft.com/office/drawing/2014/main" id="{0BA00468-2CD2-4F4A-BBFB-47122C889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058" y="1690688"/>
            <a:ext cx="7475008" cy="500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DDD Concepts</a:t>
            </a:r>
            <a:endParaRPr lang="en-GB" dirty="0"/>
          </a:p>
        </p:txBody>
      </p:sp>
      <p:pic>
        <p:nvPicPr>
          <p:cNvPr id="2050" name="Picture 2" descr="Screenshot of the OrderAggregate folder and its classes.">
            <a:extLst>
              <a:ext uri="{FF2B5EF4-FFF2-40B4-BE49-F238E27FC236}">
                <a16:creationId xmlns:a16="http://schemas.microsoft.com/office/drawing/2014/main" id="{CE34D349-D7C2-4220-A59D-F3E2347A0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829" y="1961092"/>
            <a:ext cx="913447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64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Module: </a:t>
            </a:r>
            <a:r>
              <a:rPr lang="it-IT" dirty="0" err="1"/>
              <a:t>What</a:t>
            </a:r>
            <a:r>
              <a:rPr lang="it-IT" dirty="0"/>
              <a:t> </a:t>
            </a:r>
            <a:r>
              <a:rPr lang="it-IT" dirty="0" err="1"/>
              <a:t>is</a:t>
            </a:r>
            <a:r>
              <a:rPr lang="it-IT" dirty="0"/>
              <a:t> </a:t>
            </a:r>
            <a:r>
              <a:rPr lang="it-IT" dirty="0" err="1"/>
              <a:t>this</a:t>
            </a:r>
            <a:r>
              <a:rPr lang="it-IT" dirty="0"/>
              <a:t>?</a:t>
            </a:r>
            <a:endParaRPr lang="en-GB" dirty="0"/>
          </a:p>
        </p:txBody>
      </p:sp>
      <p:sp>
        <p:nvSpPr>
          <p:cNvPr id="3" name="TextBox 2">
            <a:extLst>
              <a:ext uri="{FF2B5EF4-FFF2-40B4-BE49-F238E27FC236}">
                <a16:creationId xmlns:a16="http://schemas.microsoft.com/office/drawing/2014/main" id="{ADC75396-C87B-4DBA-9C1C-56F4096C04E1}"/>
              </a:ext>
            </a:extLst>
          </p:cNvPr>
          <p:cNvSpPr txBox="1"/>
          <p:nvPr/>
        </p:nvSpPr>
        <p:spPr>
          <a:xfrm>
            <a:off x="685801" y="2260600"/>
            <a:ext cx="10828866" cy="4431983"/>
          </a:xfrm>
          <a:prstGeom prst="rect">
            <a:avLst/>
          </a:prstGeom>
          <a:noFill/>
        </p:spPr>
        <p:txBody>
          <a:bodyPr wrap="square" rtlCol="0">
            <a:spAutoFit/>
          </a:bodyPr>
          <a:lstStyle/>
          <a:p>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static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class</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OrdersModule</a:t>
            </a:r>
            <a:endParaRPr lang="en-GB" sz="1200" b="0" dirty="0">
              <a:solidFill>
                <a:srgbClr val="D4D4D4"/>
              </a:solidFill>
              <a:effectLst/>
              <a:latin typeface="Consolas" panose="020B0609020204030204" pitchFamily="49" charset="0"/>
            </a:endParaRPr>
          </a:p>
          <a:p>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static</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IServiceCollection</a:t>
            </a:r>
            <a:r>
              <a:rPr lang="en-GB" sz="1200" b="0" dirty="0">
                <a:solidFill>
                  <a:srgbClr val="D4D4D4"/>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RegisterOrdersModule</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this</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IServiceCollection</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services</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services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AddSingleton</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new</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OrderConfig</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services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AddScoped</a:t>
            </a:r>
            <a:r>
              <a:rPr lang="en-GB" sz="1200" b="0" dirty="0">
                <a:solidFill>
                  <a:srgbClr val="D4D4D4"/>
                </a:solidFill>
                <a:effectLst/>
                <a:latin typeface="Consolas" panose="020B0609020204030204" pitchFamily="49" charset="0"/>
              </a:rPr>
              <a:t>&lt;</a:t>
            </a:r>
            <a:r>
              <a:rPr lang="en-GB" sz="1200" b="0" dirty="0" err="1">
                <a:solidFill>
                  <a:srgbClr val="4EC9B0"/>
                </a:solidFill>
                <a:effectLst/>
                <a:latin typeface="Consolas" panose="020B0609020204030204" pitchFamily="49" charset="0"/>
              </a:rPr>
              <a:t>IOrdersRepository</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OrdersRepository</a:t>
            </a:r>
            <a:r>
              <a:rPr lang="en-GB" sz="1200" b="0" dirty="0">
                <a:solidFill>
                  <a:srgbClr val="D4D4D4"/>
                </a:solidFill>
                <a:effectLst/>
                <a:latin typeface="Consolas" panose="020B0609020204030204" pitchFamily="49" charset="0"/>
              </a:rPr>
              <a:t>&gt;();</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services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AddScoped</a:t>
            </a:r>
            <a:r>
              <a:rPr lang="en-GB" sz="1200" b="0" dirty="0">
                <a:solidFill>
                  <a:srgbClr val="D4D4D4"/>
                </a:solidFill>
                <a:effectLst/>
                <a:latin typeface="Consolas" panose="020B0609020204030204" pitchFamily="49" charset="0"/>
              </a:rPr>
              <a:t>&lt;</a:t>
            </a:r>
            <a:r>
              <a:rPr lang="en-GB" sz="1200" b="0" dirty="0" err="1">
                <a:solidFill>
                  <a:srgbClr val="4EC9B0"/>
                </a:solidFill>
                <a:effectLst/>
                <a:latin typeface="Consolas" panose="020B0609020204030204" pitchFamily="49" charset="0"/>
              </a:rPr>
              <a:t>ICustomersRepository</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CustomersRepository</a:t>
            </a:r>
            <a:r>
              <a:rPr lang="en-GB" sz="1200" b="0" dirty="0">
                <a:solidFill>
                  <a:srgbClr val="D4D4D4"/>
                </a:solidFill>
                <a:effectLst/>
                <a:latin typeface="Consolas" panose="020B0609020204030204" pitchFamily="49" charset="0"/>
              </a:rPr>
              <a:t>&gt;();</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services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AddScoped</a:t>
            </a:r>
            <a:r>
              <a:rPr lang="en-GB" sz="1200" b="0" dirty="0">
                <a:solidFill>
                  <a:srgbClr val="D4D4D4"/>
                </a:solidFill>
                <a:effectLst/>
                <a:latin typeface="Consolas" panose="020B0609020204030204" pitchFamily="49" charset="0"/>
              </a:rPr>
              <a:t>&lt;</a:t>
            </a:r>
            <a:r>
              <a:rPr lang="en-GB" sz="1200" b="0" dirty="0" err="1">
                <a:solidFill>
                  <a:srgbClr val="4EC9B0"/>
                </a:solidFill>
                <a:effectLst/>
                <a:latin typeface="Consolas" panose="020B0609020204030204" pitchFamily="49" charset="0"/>
              </a:rPr>
              <a:t>IPayment</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PaymentService</a:t>
            </a:r>
            <a:r>
              <a:rPr lang="en-GB" sz="1200" b="0" dirty="0">
                <a:solidFill>
                  <a:srgbClr val="D4D4D4"/>
                </a:solidFill>
                <a:effectLst/>
                <a:latin typeface="Consolas" panose="020B0609020204030204" pitchFamily="49" charset="0"/>
              </a:rPr>
              <a:t>&gt;();</a:t>
            </a:r>
          </a:p>
          <a:p>
            <a:r>
              <a:rPr lang="en-GB" sz="1200" b="0" dirty="0">
                <a:solidFill>
                  <a:srgbClr val="D4D4D4"/>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services</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br>
              <a:rPr lang="en-GB" sz="1200" b="0" dirty="0">
                <a:solidFill>
                  <a:srgbClr val="D4D4D4"/>
                </a:solidFill>
                <a:effectLst/>
                <a:latin typeface="Consolas" panose="020B0609020204030204" pitchFamily="49" charset="0"/>
              </a:rPr>
            </a:b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public</a:t>
            </a:r>
            <a:r>
              <a:rPr lang="en-GB" sz="1200" b="0" dirty="0">
                <a:solidFill>
                  <a:srgbClr val="D4D4D4"/>
                </a:solidFill>
                <a:effectLst/>
                <a:latin typeface="Consolas" panose="020B0609020204030204" pitchFamily="49" charset="0"/>
              </a:rPr>
              <a:t> </a:t>
            </a:r>
            <a:r>
              <a:rPr lang="en-GB" sz="1200" b="0" dirty="0">
                <a:solidFill>
                  <a:srgbClr val="569CD6"/>
                </a:solidFill>
                <a:effectLst/>
                <a:latin typeface="Consolas" panose="020B0609020204030204" pitchFamily="49" charset="0"/>
              </a:rPr>
              <a:t>static</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IEndpointRouteBuilder</a:t>
            </a:r>
            <a:r>
              <a:rPr lang="en-GB" sz="1200" b="0" dirty="0">
                <a:solidFill>
                  <a:srgbClr val="D4D4D4"/>
                </a:solidFill>
                <a:effectLst/>
                <a:latin typeface="Consolas" panose="020B0609020204030204" pitchFamily="49" charset="0"/>
              </a:rPr>
              <a:t> </a:t>
            </a:r>
            <a:r>
              <a:rPr lang="en-GB" sz="1200" b="0" dirty="0" err="1">
                <a:solidFill>
                  <a:srgbClr val="DCDCAA"/>
                </a:solidFill>
                <a:effectLst/>
                <a:latin typeface="Consolas" panose="020B0609020204030204" pitchFamily="49" charset="0"/>
              </a:rPr>
              <a:t>MapOrdersEndpoints</a:t>
            </a:r>
            <a:r>
              <a:rPr lang="en-GB" sz="1200" b="0" dirty="0">
                <a:solidFill>
                  <a:srgbClr val="D4D4D4"/>
                </a:solidFill>
                <a:effectLst/>
                <a:latin typeface="Consolas" panose="020B0609020204030204" pitchFamily="49" charset="0"/>
              </a:rPr>
              <a:t>(</a:t>
            </a:r>
            <a:r>
              <a:rPr lang="en-GB" sz="1200" b="0" dirty="0">
                <a:solidFill>
                  <a:srgbClr val="569CD6"/>
                </a:solidFill>
                <a:effectLst/>
                <a:latin typeface="Consolas" panose="020B0609020204030204" pitchFamily="49" charset="0"/>
              </a:rPr>
              <a:t>this</a:t>
            </a:r>
            <a:r>
              <a:rPr lang="en-GB" sz="1200" b="0" dirty="0">
                <a:solidFill>
                  <a:srgbClr val="D4D4D4"/>
                </a:solidFill>
                <a:effectLst/>
                <a:latin typeface="Consolas" panose="020B0609020204030204" pitchFamily="49" charset="0"/>
              </a:rPr>
              <a:t> </a:t>
            </a:r>
            <a:r>
              <a:rPr lang="en-GB" sz="1200" b="0" dirty="0" err="1">
                <a:solidFill>
                  <a:srgbClr val="4EC9B0"/>
                </a:solidFill>
                <a:effectLst/>
                <a:latin typeface="Consolas" panose="020B0609020204030204" pitchFamily="49" charset="0"/>
              </a:rPr>
              <a:t>IEndpointRouteBuilder</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endpoints</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endpoints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MapGet</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"/orders"</a:t>
            </a:r>
            <a:r>
              <a:rPr lang="en-GB" sz="1200" b="0" dirty="0">
                <a:solidFill>
                  <a:srgbClr val="D4D4D4"/>
                </a:solidFill>
                <a:effectLst/>
                <a:latin typeface="Consolas" panose="020B0609020204030204" pitchFamily="49" charset="0"/>
              </a:rPr>
              <a:t>, () =&gt;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err="1">
                <a:solidFill>
                  <a:srgbClr val="9CDCFE"/>
                </a:solidFill>
                <a:effectLst/>
                <a:latin typeface="Consolas" panose="020B0609020204030204" pitchFamily="49" charset="0"/>
              </a:rPr>
              <a:t>endpoints</a:t>
            </a:r>
            <a:r>
              <a:rPr lang="en-GB" sz="1200" b="0" dirty="0" err="1">
                <a:solidFill>
                  <a:srgbClr val="D4D4D4"/>
                </a:solidFill>
                <a:effectLst/>
                <a:latin typeface="Consolas" panose="020B0609020204030204" pitchFamily="49" charset="0"/>
              </a:rPr>
              <a:t>.</a:t>
            </a:r>
            <a:r>
              <a:rPr lang="en-GB" sz="1200" b="0" dirty="0" err="1">
                <a:solidFill>
                  <a:srgbClr val="DCDCAA"/>
                </a:solidFill>
                <a:effectLst/>
                <a:latin typeface="Consolas" panose="020B0609020204030204" pitchFamily="49" charset="0"/>
              </a:rPr>
              <a:t>MapPost</a:t>
            </a:r>
            <a:r>
              <a:rPr lang="en-GB" sz="1200" b="0" dirty="0">
                <a:solidFill>
                  <a:srgbClr val="D4D4D4"/>
                </a:solidFill>
                <a:effectLst/>
                <a:latin typeface="Consolas" panose="020B0609020204030204" pitchFamily="49" charset="0"/>
              </a:rPr>
              <a:t>(</a:t>
            </a:r>
            <a:r>
              <a:rPr lang="en-GB" sz="1200" b="0" dirty="0">
                <a:solidFill>
                  <a:srgbClr val="CE9178"/>
                </a:solidFill>
                <a:effectLst/>
                <a:latin typeface="Consolas" panose="020B0609020204030204" pitchFamily="49" charset="0"/>
              </a:rPr>
              <a:t>"/orders"</a:t>
            </a:r>
            <a:r>
              <a:rPr lang="en-GB" sz="1200" b="0" dirty="0">
                <a:solidFill>
                  <a:srgbClr val="D4D4D4"/>
                </a:solidFill>
                <a:effectLst/>
                <a:latin typeface="Consolas" panose="020B0609020204030204" pitchFamily="49" charset="0"/>
              </a:rPr>
              <a:t>, () =&gt;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        </a:t>
            </a:r>
            <a:r>
              <a:rPr lang="en-GB" sz="1200" b="0" dirty="0">
                <a:solidFill>
                  <a:srgbClr val="C586C0"/>
                </a:solidFill>
                <a:effectLst/>
                <a:latin typeface="Consolas" panose="020B0609020204030204" pitchFamily="49" charset="0"/>
              </a:rPr>
              <a:t>return</a:t>
            </a:r>
            <a:r>
              <a:rPr lang="en-GB" sz="1200" b="0" dirty="0">
                <a:solidFill>
                  <a:srgbClr val="D4D4D4"/>
                </a:solidFill>
                <a:effectLst/>
                <a:latin typeface="Consolas" panose="020B0609020204030204" pitchFamily="49" charset="0"/>
              </a:rPr>
              <a:t> </a:t>
            </a:r>
            <a:r>
              <a:rPr lang="en-GB" sz="1200" b="0" dirty="0">
                <a:solidFill>
                  <a:srgbClr val="9CDCFE"/>
                </a:solidFill>
                <a:effectLst/>
                <a:latin typeface="Consolas" panose="020B0609020204030204" pitchFamily="49" charset="0"/>
              </a:rPr>
              <a:t>endpoints</a:t>
            </a:r>
            <a:r>
              <a:rPr lang="en-GB" sz="1200" b="0" dirty="0">
                <a:solidFill>
                  <a:srgbClr val="D4D4D4"/>
                </a:solidFill>
                <a:effectLst/>
                <a:latin typeface="Consolas" panose="020B0609020204030204" pitchFamily="49" charset="0"/>
              </a:rPr>
              <a:t>;</a:t>
            </a:r>
          </a:p>
          <a:p>
            <a:r>
              <a:rPr lang="en-GB" sz="1200" b="0" dirty="0">
                <a:solidFill>
                  <a:srgbClr val="D4D4D4"/>
                </a:solidFill>
                <a:effectLst/>
                <a:latin typeface="Consolas" panose="020B0609020204030204" pitchFamily="49" charset="0"/>
              </a:rPr>
              <a:t>    }</a:t>
            </a:r>
          </a:p>
          <a:p>
            <a:r>
              <a:rPr lang="en-GB" sz="1200" b="0" dirty="0">
                <a:solidFill>
                  <a:srgbClr val="D4D4D4"/>
                </a:solidFill>
                <a:effectLst/>
                <a:latin typeface="Consolas" panose="020B0609020204030204" pitchFamily="49" charset="0"/>
              </a:rPr>
              <a:t>}</a:t>
            </a:r>
          </a:p>
          <a:p>
            <a:endParaRPr lang="en-GB" dirty="0"/>
          </a:p>
        </p:txBody>
      </p:sp>
      <p:sp>
        <p:nvSpPr>
          <p:cNvPr id="4" name="TextBox 3">
            <a:extLst>
              <a:ext uri="{FF2B5EF4-FFF2-40B4-BE49-F238E27FC236}">
                <a16:creationId xmlns:a16="http://schemas.microsoft.com/office/drawing/2014/main" id="{E3A3667D-BD09-41C3-BB65-0396B390D04D}"/>
              </a:ext>
            </a:extLst>
          </p:cNvPr>
          <p:cNvSpPr txBox="1"/>
          <p:nvPr/>
        </p:nvSpPr>
        <p:spPr>
          <a:xfrm>
            <a:off x="685801" y="1625600"/>
            <a:ext cx="10397066" cy="369332"/>
          </a:xfrm>
          <a:prstGeom prst="rect">
            <a:avLst/>
          </a:prstGeom>
          <a:noFill/>
        </p:spPr>
        <p:txBody>
          <a:bodyPr wrap="square" rtlCol="0">
            <a:spAutoFit/>
          </a:bodyPr>
          <a:lstStyle/>
          <a:p>
            <a:r>
              <a:rPr lang="en-GB" b="0" i="0" dirty="0">
                <a:effectLst/>
                <a:latin typeface="-ui-sans-serif"/>
              </a:rPr>
              <a:t>A module consists of two parts, </a:t>
            </a:r>
            <a:r>
              <a:rPr lang="en-GB" b="1" i="0" dirty="0">
                <a:effectLst/>
                <a:latin typeface="-ui-sans-serif"/>
              </a:rPr>
              <a:t>its requirements and how it's consumed</a:t>
            </a:r>
            <a:r>
              <a:rPr lang="en-GB" b="0" i="0" dirty="0">
                <a:solidFill>
                  <a:srgbClr val="FAFAFA"/>
                </a:solidFill>
                <a:effectLst/>
                <a:latin typeface="-ui-sans-serif"/>
              </a:rPr>
              <a:t>.</a:t>
            </a:r>
            <a:endParaRPr lang="en-GB" dirty="0"/>
          </a:p>
        </p:txBody>
      </p:sp>
    </p:spTree>
    <p:extLst>
      <p:ext uri="{BB962C8B-B14F-4D97-AF65-F5344CB8AC3E}">
        <p14:creationId xmlns:p14="http://schemas.microsoft.com/office/powerpoint/2010/main" val="280711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Maledetti BIAS</a:t>
            </a:r>
            <a:endParaRPr lang="en-GB" dirty="0"/>
          </a:p>
        </p:txBody>
      </p:sp>
      <p:sp>
        <p:nvSpPr>
          <p:cNvPr id="3" name="TextBox 2">
            <a:extLst>
              <a:ext uri="{FF2B5EF4-FFF2-40B4-BE49-F238E27FC236}">
                <a16:creationId xmlns:a16="http://schemas.microsoft.com/office/drawing/2014/main" id="{C613C8C3-1EE9-4553-A89A-1467CBA6A29B}"/>
              </a:ext>
            </a:extLst>
          </p:cNvPr>
          <p:cNvSpPr txBox="1"/>
          <p:nvPr/>
        </p:nvSpPr>
        <p:spPr>
          <a:xfrm>
            <a:off x="1383527" y="2178657"/>
            <a:ext cx="7553739" cy="2031325"/>
          </a:xfrm>
          <a:prstGeom prst="rect">
            <a:avLst/>
          </a:prstGeom>
          <a:noFill/>
        </p:spPr>
        <p:txBody>
          <a:bodyPr wrap="square" rtlCol="0">
            <a:spAutoFit/>
          </a:bodyPr>
          <a:lstStyle/>
          <a:p>
            <a:pPr marL="285750" indent="-285750">
              <a:buFont typeface="Arial" panose="020B0604020202020204" pitchFamily="34" charset="0"/>
              <a:buChar char="•"/>
            </a:pPr>
            <a:r>
              <a:rPr lang="it-IT" dirty="0"/>
              <a:t>Ci si concentra sui Dati e non sulle funzionalità</a:t>
            </a:r>
          </a:p>
          <a:p>
            <a:pPr marL="742950" lvl="1" indent="-285750">
              <a:buFont typeface="Arial" panose="020B0604020202020204" pitchFamily="34" charset="0"/>
              <a:buChar char="•"/>
            </a:pPr>
            <a:r>
              <a:rPr lang="en-GB" dirty="0"/>
              <a:t>Sin </a:t>
            </a:r>
            <a:r>
              <a:rPr lang="en-GB" dirty="0" err="1"/>
              <a:t>dall’Università</a:t>
            </a:r>
            <a:r>
              <a:rPr lang="en-GB" dirty="0"/>
              <a:t> ci </a:t>
            </a:r>
            <a:r>
              <a:rPr lang="en-GB" dirty="0" err="1"/>
              <a:t>hanno</a:t>
            </a:r>
            <a:r>
              <a:rPr lang="en-GB" dirty="0"/>
              <a:t> </a:t>
            </a:r>
            <a:r>
              <a:rPr lang="en-GB" dirty="0" err="1"/>
              <a:t>insegnato</a:t>
            </a:r>
            <a:r>
              <a:rPr lang="en-GB" dirty="0"/>
              <a:t> a </a:t>
            </a:r>
            <a:r>
              <a:rPr lang="en-GB" dirty="0" err="1"/>
              <a:t>modellare</a:t>
            </a:r>
            <a:r>
              <a:rPr lang="en-GB" dirty="0"/>
              <a:t> DB </a:t>
            </a:r>
            <a:r>
              <a:rPr lang="en-GB" dirty="0" err="1"/>
              <a:t>relazionali</a:t>
            </a:r>
            <a:endParaRPr lang="en-GB" dirty="0"/>
          </a:p>
          <a:p>
            <a:pPr marL="742950" lvl="1" indent="-285750">
              <a:buFont typeface="Arial" panose="020B0604020202020204" pitchFamily="34" charset="0"/>
              <a:buChar char="•"/>
            </a:pPr>
            <a:r>
              <a:rPr lang="en-GB" dirty="0"/>
              <a:t>OOP: </a:t>
            </a:r>
            <a:r>
              <a:rPr lang="en-GB" dirty="0" err="1"/>
              <a:t>l’oggetto</a:t>
            </a:r>
            <a:r>
              <a:rPr lang="en-GB" dirty="0"/>
              <a:t> è la </a:t>
            </a:r>
            <a:r>
              <a:rPr lang="en-GB" dirty="0" err="1"/>
              <a:t>rappresentazione</a:t>
            </a:r>
            <a:r>
              <a:rPr lang="en-GB" dirty="0"/>
              <a:t> </a:t>
            </a:r>
            <a:r>
              <a:rPr lang="en-GB" dirty="0" err="1"/>
              <a:t>della</a:t>
            </a:r>
            <a:r>
              <a:rPr lang="en-GB" dirty="0"/>
              <a:t> </a:t>
            </a:r>
            <a:r>
              <a:rPr lang="en-GB" dirty="0" err="1"/>
              <a:t>realtà</a:t>
            </a:r>
            <a:r>
              <a:rPr lang="en-GB" dirty="0"/>
              <a:t>. Ci </a:t>
            </a:r>
            <a:r>
              <a:rPr lang="en-GB" dirty="0" err="1"/>
              <a:t>si</a:t>
            </a:r>
            <a:r>
              <a:rPr lang="en-GB" dirty="0"/>
              <a:t> </a:t>
            </a:r>
            <a:r>
              <a:rPr lang="en-GB" dirty="0" err="1"/>
              <a:t>focalizza</a:t>
            </a:r>
            <a:r>
              <a:rPr lang="en-GB" dirty="0"/>
              <a:t> </a:t>
            </a:r>
            <a:r>
              <a:rPr lang="en-GB" dirty="0" err="1"/>
              <a:t>troppo</a:t>
            </a:r>
            <a:r>
              <a:rPr lang="en-GB" dirty="0"/>
              <a:t> </a:t>
            </a:r>
            <a:r>
              <a:rPr lang="en-GB" dirty="0" err="1"/>
              <a:t>sulle</a:t>
            </a:r>
            <a:r>
              <a:rPr lang="en-GB" dirty="0"/>
              <a:t> </a:t>
            </a:r>
            <a:r>
              <a:rPr lang="en-GB" dirty="0" err="1"/>
              <a:t>proprietà</a:t>
            </a:r>
            <a:r>
              <a:rPr lang="en-GB" dirty="0"/>
              <a:t>, e non </a:t>
            </a:r>
            <a:r>
              <a:rPr lang="en-GB" dirty="0" err="1"/>
              <a:t>sulla</a:t>
            </a:r>
            <a:r>
              <a:rPr lang="en-GB" dirty="0"/>
              <a:t> </a:t>
            </a:r>
            <a:r>
              <a:rPr lang="en-GB" dirty="0" err="1"/>
              <a:t>comunicazione</a:t>
            </a:r>
            <a:r>
              <a:rPr lang="en-GB" dirty="0"/>
              <a:t> </a:t>
            </a:r>
            <a:r>
              <a:rPr lang="en-GB" dirty="0" err="1"/>
              <a:t>fra</a:t>
            </a:r>
            <a:r>
              <a:rPr lang="en-GB" dirty="0"/>
              <a:t> </a:t>
            </a:r>
            <a:r>
              <a:rPr lang="en-GB" dirty="0" err="1"/>
              <a:t>oggetti</a:t>
            </a:r>
            <a:r>
              <a:rPr lang="en-GB" dirty="0"/>
              <a:t> (</a:t>
            </a:r>
            <a:r>
              <a:rPr lang="en-GB" dirty="0" err="1"/>
              <a:t>behaviors</a:t>
            </a:r>
            <a:r>
              <a:rPr lang="en-GB"/>
              <a:t>)</a:t>
            </a:r>
            <a:endParaRPr lang="en-GB" dirty="0"/>
          </a:p>
          <a:p>
            <a:pPr marL="285750" indent="-285750">
              <a:buFont typeface="Arial" panose="020B0604020202020204" pitchFamily="34" charset="0"/>
              <a:buChar char="•"/>
            </a:pPr>
            <a:r>
              <a:rPr lang="en-GB" dirty="0"/>
              <a:t>Se </a:t>
            </a:r>
            <a:r>
              <a:rPr lang="en-GB" dirty="0" err="1"/>
              <a:t>duplichi</a:t>
            </a:r>
            <a:r>
              <a:rPr lang="en-GB" dirty="0"/>
              <a:t> il </a:t>
            </a:r>
            <a:r>
              <a:rPr lang="en-GB" dirty="0" err="1"/>
              <a:t>codice</a:t>
            </a:r>
            <a:r>
              <a:rPr lang="en-GB" dirty="0"/>
              <a:t> non sei un bravo </a:t>
            </a:r>
            <a:r>
              <a:rPr lang="en-GB" dirty="0" err="1"/>
              <a:t>programmatore</a:t>
            </a:r>
            <a:r>
              <a:rPr lang="en-GB" dirty="0"/>
              <a:t>! (DRY)</a:t>
            </a:r>
          </a:p>
          <a:p>
            <a:pPr marL="285750" indent="-285750">
              <a:buFont typeface="Arial" panose="020B0604020202020204" pitchFamily="34" charset="0"/>
              <a:buChar char="•"/>
            </a:pPr>
            <a:r>
              <a:rPr lang="en-GB" dirty="0"/>
              <a:t>Planning </a:t>
            </a:r>
            <a:r>
              <a:rPr lang="en-GB" dirty="0" err="1"/>
              <a:t>guidato</a:t>
            </a:r>
            <a:r>
              <a:rPr lang="en-GB" dirty="0"/>
              <a:t> dal Business e non </a:t>
            </a:r>
            <a:r>
              <a:rPr lang="en-GB" dirty="0" err="1"/>
              <a:t>dalla</a:t>
            </a:r>
            <a:r>
              <a:rPr lang="en-GB" dirty="0"/>
              <a:t> Discovery</a:t>
            </a:r>
          </a:p>
          <a:p>
            <a:pPr marL="285750" indent="-285750">
              <a:buFont typeface="Arial" panose="020B0604020202020204" pitchFamily="34" charset="0"/>
              <a:buChar char="•"/>
            </a:pPr>
            <a:r>
              <a:rPr lang="en-GB" dirty="0"/>
              <a:t>Si </a:t>
            </a:r>
            <a:r>
              <a:rPr lang="en-GB" dirty="0" err="1"/>
              <a:t>parte</a:t>
            </a:r>
            <a:r>
              <a:rPr lang="en-GB" dirty="0"/>
              <a:t> da un pattern e non dal </a:t>
            </a:r>
            <a:r>
              <a:rPr lang="en-GB" dirty="0" err="1"/>
              <a:t>problema</a:t>
            </a:r>
            <a:endParaRPr lang="en-GB" dirty="0"/>
          </a:p>
        </p:txBody>
      </p:sp>
    </p:spTree>
    <p:extLst>
      <p:ext uri="{BB962C8B-B14F-4D97-AF65-F5344CB8AC3E}">
        <p14:creationId xmlns:p14="http://schemas.microsoft.com/office/powerpoint/2010/main" val="3152172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Module: </a:t>
            </a:r>
            <a:r>
              <a:rPr lang="it-IT" dirty="0" err="1"/>
              <a:t>What</a:t>
            </a:r>
            <a:r>
              <a:rPr lang="it-IT" dirty="0"/>
              <a:t> </a:t>
            </a:r>
            <a:r>
              <a:rPr lang="it-IT" dirty="0" err="1"/>
              <a:t>is</a:t>
            </a:r>
            <a:r>
              <a:rPr lang="it-IT" dirty="0"/>
              <a:t> </a:t>
            </a:r>
            <a:r>
              <a:rPr lang="it-IT" dirty="0" err="1"/>
              <a:t>this</a:t>
            </a:r>
            <a:r>
              <a:rPr lang="it-IT" dirty="0"/>
              <a:t>?</a:t>
            </a:r>
            <a:endParaRPr lang="en-GB" dirty="0"/>
          </a:p>
        </p:txBody>
      </p:sp>
      <p:sp>
        <p:nvSpPr>
          <p:cNvPr id="3" name="TextBox 2">
            <a:extLst>
              <a:ext uri="{FF2B5EF4-FFF2-40B4-BE49-F238E27FC236}">
                <a16:creationId xmlns:a16="http://schemas.microsoft.com/office/drawing/2014/main" id="{ADC75396-C87B-4DBA-9C1C-56F4096C04E1}"/>
              </a:ext>
            </a:extLst>
          </p:cNvPr>
          <p:cNvSpPr txBox="1"/>
          <p:nvPr/>
        </p:nvSpPr>
        <p:spPr>
          <a:xfrm>
            <a:off x="685801" y="2260600"/>
            <a:ext cx="10828866" cy="2308324"/>
          </a:xfrm>
          <a:prstGeom prst="rect">
            <a:avLst/>
          </a:prstGeom>
          <a:noFill/>
        </p:spPr>
        <p:txBody>
          <a:bodyPr wrap="square" rtlCol="0">
            <a:spAutoFit/>
          </a:bodyPr>
          <a:lstStyle/>
          <a:p>
            <a:r>
              <a:rPr lang="en-GB" b="0" dirty="0">
                <a:solidFill>
                  <a:srgbClr val="569CD6"/>
                </a:solidFill>
                <a:effectLst/>
                <a:latin typeface="Consolas" panose="020B0609020204030204" pitchFamily="49" charset="0"/>
              </a:rPr>
              <a:t>var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builder</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WebApplication</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CreateBuilder</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args</a:t>
            </a:r>
            <a:r>
              <a:rPr lang="en-GB" b="0" dirty="0">
                <a:solidFill>
                  <a:srgbClr val="D4D4D4"/>
                </a:solidFill>
                <a:effectLst/>
                <a:latin typeface="Consolas" panose="020B0609020204030204" pitchFamily="49" charset="0"/>
              </a:rPr>
              <a:t>);</a:t>
            </a:r>
          </a:p>
          <a:p>
            <a:endParaRPr lang="en-GB" b="0" dirty="0">
              <a:solidFill>
                <a:srgbClr val="9CDCFE"/>
              </a:solidFill>
              <a:effectLst/>
              <a:latin typeface="Consolas" panose="020B0609020204030204" pitchFamily="49" charset="0"/>
            </a:endParaRPr>
          </a:p>
          <a:p>
            <a:r>
              <a:rPr lang="en-GB" b="0" dirty="0" err="1">
                <a:solidFill>
                  <a:srgbClr val="9CDCFE"/>
                </a:solidFill>
                <a:effectLst/>
                <a:latin typeface="Consolas" panose="020B0609020204030204" pitchFamily="49" charset="0"/>
              </a:rPr>
              <a:t>builder</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Services</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RegisterOrdersModule</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569CD6"/>
                </a:solidFill>
                <a:effectLst/>
                <a:latin typeface="Consolas" panose="020B0609020204030204" pitchFamily="49" charset="0"/>
              </a:rPr>
              <a:t>var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app</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builder</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Build</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app</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MapOrdersEndpoints</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app</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Run</a:t>
            </a:r>
            <a:r>
              <a:rPr lang="en-GB" b="0" dirty="0">
                <a:solidFill>
                  <a:srgbClr val="D4D4D4"/>
                </a:solidFill>
                <a:effectLst/>
                <a:latin typeface="Consolas" panose="020B0609020204030204" pitchFamily="49" charset="0"/>
              </a:rPr>
              <a:t>();</a:t>
            </a:r>
          </a:p>
          <a:p>
            <a:endParaRPr lang="en-GB" dirty="0"/>
          </a:p>
        </p:txBody>
      </p:sp>
      <p:sp>
        <p:nvSpPr>
          <p:cNvPr id="4" name="TextBox 3">
            <a:extLst>
              <a:ext uri="{FF2B5EF4-FFF2-40B4-BE49-F238E27FC236}">
                <a16:creationId xmlns:a16="http://schemas.microsoft.com/office/drawing/2014/main" id="{E3A3667D-BD09-41C3-BB65-0396B390D04D}"/>
              </a:ext>
            </a:extLst>
          </p:cNvPr>
          <p:cNvSpPr txBox="1"/>
          <p:nvPr/>
        </p:nvSpPr>
        <p:spPr>
          <a:xfrm>
            <a:off x="685801" y="1625600"/>
            <a:ext cx="10397066" cy="369332"/>
          </a:xfrm>
          <a:prstGeom prst="rect">
            <a:avLst/>
          </a:prstGeom>
          <a:noFill/>
        </p:spPr>
        <p:txBody>
          <a:bodyPr wrap="square" rtlCol="0">
            <a:spAutoFit/>
          </a:bodyPr>
          <a:lstStyle/>
          <a:p>
            <a:r>
              <a:rPr lang="en-GB" b="0" i="0" dirty="0">
                <a:effectLst/>
                <a:latin typeface="-ui-sans-serif"/>
              </a:rPr>
              <a:t>Clear separation between the modules and their own needs</a:t>
            </a:r>
            <a:endParaRPr lang="en-GB" dirty="0"/>
          </a:p>
        </p:txBody>
      </p:sp>
    </p:spTree>
    <p:extLst>
      <p:ext uri="{BB962C8B-B14F-4D97-AF65-F5344CB8AC3E}">
        <p14:creationId xmlns:p14="http://schemas.microsoft.com/office/powerpoint/2010/main" val="12907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Register</a:t>
            </a:r>
            <a:r>
              <a:rPr lang="it-IT" dirty="0"/>
              <a:t> </a:t>
            </a:r>
            <a:r>
              <a:rPr lang="it-IT" dirty="0" err="1"/>
              <a:t>Modules</a:t>
            </a:r>
            <a:r>
              <a:rPr lang="it-IT" dirty="0"/>
              <a:t> </a:t>
            </a:r>
            <a:r>
              <a:rPr lang="it-IT" dirty="0" err="1"/>
              <a:t>Automatically</a:t>
            </a:r>
            <a:endParaRPr lang="en-GB" dirty="0"/>
          </a:p>
        </p:txBody>
      </p:sp>
      <p:sp>
        <p:nvSpPr>
          <p:cNvPr id="3" name="TextBox 2">
            <a:extLst>
              <a:ext uri="{FF2B5EF4-FFF2-40B4-BE49-F238E27FC236}">
                <a16:creationId xmlns:a16="http://schemas.microsoft.com/office/drawing/2014/main" id="{ADC75396-C87B-4DBA-9C1C-56F4096C04E1}"/>
              </a:ext>
            </a:extLst>
          </p:cNvPr>
          <p:cNvSpPr txBox="1"/>
          <p:nvPr/>
        </p:nvSpPr>
        <p:spPr>
          <a:xfrm>
            <a:off x="681567" y="1549400"/>
            <a:ext cx="10828866" cy="6678751"/>
          </a:xfrm>
          <a:prstGeom prst="rect">
            <a:avLst/>
          </a:prstGeom>
          <a:noFill/>
        </p:spPr>
        <p:txBody>
          <a:bodyPr wrap="square" rtlCol="0">
            <a:spAutoFit/>
          </a:bodyPr>
          <a:lstStyle/>
          <a:p>
            <a:r>
              <a:rPr lang="en-GB" sz="1000" b="0" dirty="0">
                <a:solidFill>
                  <a:srgbClr val="569CD6"/>
                </a:solidFill>
                <a:effectLst/>
                <a:latin typeface="Consolas" panose="020B0609020204030204" pitchFamily="49" charset="0"/>
              </a:rPr>
              <a:t>public</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interface</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IModule</a:t>
            </a:r>
            <a:endParaRPr lang="en-GB" sz="1000" b="0" dirty="0">
              <a:solidFill>
                <a:srgbClr val="D4D4D4"/>
              </a:solidFill>
              <a:effectLst/>
              <a:latin typeface="Consolas" panose="020B0609020204030204" pitchFamily="49" charset="0"/>
            </a:endParaRPr>
          </a:p>
          <a:p>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IServiceCollection</a:t>
            </a:r>
            <a:r>
              <a:rPr lang="en-GB" sz="1000" b="0" dirty="0">
                <a:solidFill>
                  <a:srgbClr val="D4D4D4"/>
                </a:solidFill>
                <a:effectLst/>
                <a:latin typeface="Consolas" panose="020B0609020204030204" pitchFamily="49" charset="0"/>
              </a:rPr>
              <a:t> </a:t>
            </a:r>
            <a:r>
              <a:rPr lang="en-GB" sz="1000" b="0" dirty="0" err="1">
                <a:solidFill>
                  <a:srgbClr val="DCDCAA"/>
                </a:solidFill>
                <a:effectLst/>
                <a:latin typeface="Consolas" panose="020B0609020204030204" pitchFamily="49" charset="0"/>
              </a:rPr>
              <a:t>RegisterModule</a:t>
            </a:r>
            <a:r>
              <a:rPr lang="en-GB" sz="1000" b="0" dirty="0">
                <a:solidFill>
                  <a:srgbClr val="D4D4D4"/>
                </a:solidFill>
                <a:effectLst/>
                <a:latin typeface="Consolas" panose="020B0609020204030204" pitchFamily="49" charset="0"/>
              </a:rPr>
              <a:t>(</a:t>
            </a:r>
            <a:r>
              <a:rPr lang="en-GB" sz="1000" b="0" dirty="0" err="1">
                <a:solidFill>
                  <a:srgbClr val="4EC9B0"/>
                </a:solidFill>
                <a:effectLst/>
                <a:latin typeface="Consolas" panose="020B0609020204030204" pitchFamily="49" charset="0"/>
              </a:rPr>
              <a:t>IServiceCollection</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builder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IEndpointRouteBuilder</a:t>
            </a:r>
            <a:r>
              <a:rPr lang="en-GB" sz="1000" b="0" dirty="0">
                <a:solidFill>
                  <a:srgbClr val="D4D4D4"/>
                </a:solidFill>
                <a:effectLst/>
                <a:latin typeface="Consolas" panose="020B0609020204030204" pitchFamily="49" charset="0"/>
              </a:rPr>
              <a:t> </a:t>
            </a:r>
            <a:r>
              <a:rPr lang="en-GB" sz="1000" b="0" dirty="0" err="1">
                <a:solidFill>
                  <a:srgbClr val="DCDCAA"/>
                </a:solidFill>
                <a:effectLst/>
                <a:latin typeface="Consolas" panose="020B0609020204030204" pitchFamily="49" charset="0"/>
              </a:rPr>
              <a:t>MapEndpoints</a:t>
            </a:r>
            <a:r>
              <a:rPr lang="en-GB" sz="1000" b="0" dirty="0">
                <a:solidFill>
                  <a:srgbClr val="D4D4D4"/>
                </a:solidFill>
                <a:effectLst/>
                <a:latin typeface="Consolas" panose="020B0609020204030204" pitchFamily="49" charset="0"/>
              </a:rPr>
              <a:t>(</a:t>
            </a:r>
            <a:r>
              <a:rPr lang="en-GB" sz="1000" b="0" dirty="0" err="1">
                <a:solidFill>
                  <a:srgbClr val="4EC9B0"/>
                </a:solidFill>
                <a:effectLst/>
                <a:latin typeface="Consolas" panose="020B0609020204030204" pitchFamily="49" charset="0"/>
              </a:rPr>
              <a:t>IEndpointRouteBuilder</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endpoints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a:t>
            </a:r>
          </a:p>
          <a:p>
            <a:br>
              <a:rPr lang="en-GB" sz="1000" b="0" dirty="0">
                <a:solidFill>
                  <a:srgbClr val="D4D4D4"/>
                </a:solidFill>
                <a:effectLst/>
                <a:latin typeface="Consolas" panose="020B0609020204030204" pitchFamily="49" charset="0"/>
              </a:rPr>
            </a:br>
            <a:r>
              <a:rPr lang="en-GB" sz="1000" b="0" dirty="0">
                <a:solidFill>
                  <a:srgbClr val="569CD6"/>
                </a:solidFill>
                <a:effectLst/>
                <a:latin typeface="Consolas" panose="020B0609020204030204" pitchFamily="49" charset="0"/>
              </a:rPr>
              <a:t>public</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static</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class</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ModuleExtensions</a:t>
            </a:r>
            <a:endParaRPr lang="en-GB" sz="1000" b="0" dirty="0">
              <a:solidFill>
                <a:srgbClr val="D4D4D4"/>
              </a:solidFill>
              <a:effectLst/>
              <a:latin typeface="Consolas" panose="020B0609020204030204" pitchFamily="49" charset="0"/>
            </a:endParaRPr>
          </a:p>
          <a:p>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a:solidFill>
                  <a:srgbClr val="6A9955"/>
                </a:solidFill>
                <a:effectLst/>
                <a:latin typeface="Consolas" panose="020B0609020204030204" pitchFamily="49" charset="0"/>
              </a:rPr>
              <a:t>// this could also be added into the DI container</a:t>
            </a:r>
            <a:endParaRPr lang="en-GB" sz="1000" b="0" dirty="0">
              <a:solidFill>
                <a:srgbClr val="D4D4D4"/>
              </a:solidFill>
              <a:effectLst/>
              <a:latin typeface="Consolas" panose="020B0609020204030204" pitchFamily="49" charset="0"/>
            </a:endParaRPr>
          </a:p>
          <a:p>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static</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readonly</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List</a:t>
            </a:r>
            <a:r>
              <a:rPr lang="en-GB" sz="1000" b="0" dirty="0">
                <a:solidFill>
                  <a:srgbClr val="D4D4D4"/>
                </a:solidFill>
                <a:effectLst/>
                <a:latin typeface="Consolas" panose="020B0609020204030204" pitchFamily="49" charset="0"/>
              </a:rPr>
              <a:t>&lt;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&gt; </a:t>
            </a:r>
            <a:r>
              <a:rPr lang="en-GB" sz="1000" b="0" dirty="0" err="1">
                <a:solidFill>
                  <a:srgbClr val="9CDCFE"/>
                </a:solidFill>
                <a:effectLst/>
                <a:latin typeface="Consolas" panose="020B0609020204030204" pitchFamily="49" charset="0"/>
              </a:rPr>
              <a:t>registeredModules</a:t>
            </a:r>
            <a:r>
              <a:rPr lang="en-GB" sz="1000" b="0" dirty="0">
                <a:solidFill>
                  <a:srgbClr val="D4D4D4"/>
                </a:solidFill>
                <a:effectLst/>
                <a:latin typeface="Consolas" panose="020B0609020204030204" pitchFamily="49" charset="0"/>
              </a:rPr>
              <a:t> = </a:t>
            </a:r>
            <a:r>
              <a:rPr lang="en-GB" sz="1000" b="0" dirty="0">
                <a:solidFill>
                  <a:srgbClr val="569CD6"/>
                </a:solidFill>
                <a:effectLst/>
                <a:latin typeface="Consolas" panose="020B0609020204030204" pitchFamily="49" charset="0"/>
              </a:rPr>
              <a:t>new</a:t>
            </a:r>
            <a:r>
              <a:rPr lang="en-GB" sz="1000" b="0" dirty="0">
                <a:solidFill>
                  <a:srgbClr val="D4D4D4"/>
                </a:solidFill>
                <a:effectLst/>
                <a:latin typeface="Consolas" panose="020B0609020204030204" pitchFamily="49" charset="0"/>
              </a:rPr>
              <a:t> </a:t>
            </a:r>
            <a:r>
              <a:rPr lang="en-GB" sz="1000" b="0" dirty="0">
                <a:solidFill>
                  <a:srgbClr val="4EC9B0"/>
                </a:solidFill>
                <a:effectLst/>
                <a:latin typeface="Consolas" panose="020B0609020204030204" pitchFamily="49" charset="0"/>
              </a:rPr>
              <a:t>List</a:t>
            </a:r>
            <a:r>
              <a:rPr lang="en-GB" sz="1000" b="0" dirty="0">
                <a:solidFill>
                  <a:srgbClr val="D4D4D4"/>
                </a:solidFill>
                <a:effectLst/>
                <a:latin typeface="Consolas" panose="020B0609020204030204" pitchFamily="49" charset="0"/>
              </a:rPr>
              <a:t>&lt;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&gt;();</a:t>
            </a:r>
          </a:p>
          <a:p>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public</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static</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WebApplicationBuilder</a:t>
            </a:r>
            <a:r>
              <a:rPr lang="en-GB" sz="1000" b="0" dirty="0">
                <a:solidFill>
                  <a:srgbClr val="D4D4D4"/>
                </a:solidFill>
                <a:effectLst/>
                <a:latin typeface="Consolas" panose="020B0609020204030204" pitchFamily="49" charset="0"/>
              </a:rPr>
              <a:t> </a:t>
            </a:r>
            <a:r>
              <a:rPr lang="en-GB" sz="1000" b="0" dirty="0" err="1">
                <a:solidFill>
                  <a:srgbClr val="DCDCAA"/>
                </a:solidFill>
                <a:effectLst/>
                <a:latin typeface="Consolas" panose="020B0609020204030204" pitchFamily="49" charset="0"/>
              </a:rPr>
              <a:t>RegisterModules</a:t>
            </a:r>
            <a:r>
              <a:rPr lang="en-GB" sz="1000" b="0" dirty="0">
                <a:solidFill>
                  <a:srgbClr val="D4D4D4"/>
                </a:solidFill>
                <a:effectLst/>
                <a:latin typeface="Consolas" panose="020B0609020204030204" pitchFamily="49" charset="0"/>
              </a:rPr>
              <a:t>(</a:t>
            </a:r>
            <a:r>
              <a:rPr lang="en-GB" sz="1000" b="0" dirty="0">
                <a:solidFill>
                  <a:srgbClr val="569CD6"/>
                </a:solidFill>
                <a:effectLst/>
                <a:latin typeface="Consolas" panose="020B0609020204030204" pitchFamily="49" charset="0"/>
              </a:rPr>
              <a:t>this</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WebApplicationBuilder</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builder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var</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modules</a:t>
            </a:r>
            <a:r>
              <a:rPr lang="en-GB" sz="1000" b="0" dirty="0">
                <a:solidFill>
                  <a:srgbClr val="D4D4D4"/>
                </a:solidFill>
                <a:effectLst/>
                <a:latin typeface="Consolas" panose="020B0609020204030204" pitchFamily="49" charset="0"/>
              </a:rPr>
              <a:t> = </a:t>
            </a:r>
            <a:r>
              <a:rPr lang="en-GB" sz="1000" b="0" dirty="0" err="1">
                <a:solidFill>
                  <a:srgbClr val="DCDCAA"/>
                </a:solidFill>
                <a:effectLst/>
                <a:latin typeface="Consolas" panose="020B0609020204030204" pitchFamily="49" charset="0"/>
              </a:rPr>
              <a:t>DiscoverModules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foreach</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var</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module</a:t>
            </a:r>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in</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modules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err="1">
                <a:solidFill>
                  <a:srgbClr val="9CDCFE"/>
                </a:solidFill>
                <a:effectLst/>
                <a:latin typeface="Consolas" panose="020B0609020204030204" pitchFamily="49" charset="0"/>
              </a:rPr>
              <a:t>module</a:t>
            </a:r>
            <a:r>
              <a:rPr lang="en-GB" sz="1000" b="0" dirty="0" err="1">
                <a:solidFill>
                  <a:srgbClr val="D4D4D4"/>
                </a:solidFill>
                <a:effectLst/>
                <a:latin typeface="Consolas" panose="020B0609020204030204" pitchFamily="49" charset="0"/>
              </a:rPr>
              <a:t>.</a:t>
            </a:r>
            <a:r>
              <a:rPr lang="en-GB" sz="1000" b="0" dirty="0" err="1">
                <a:solidFill>
                  <a:srgbClr val="DCDCAA"/>
                </a:solidFill>
                <a:effectLst/>
                <a:latin typeface="Consolas" panose="020B0609020204030204" pitchFamily="49" charset="0"/>
              </a:rPr>
              <a:t>RegisterModule</a:t>
            </a:r>
            <a:r>
              <a:rPr lang="en-GB" sz="1000" b="0" dirty="0">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builder</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Services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err="1">
                <a:solidFill>
                  <a:srgbClr val="9CDCFE"/>
                </a:solidFill>
                <a:effectLst/>
                <a:latin typeface="Consolas" panose="020B0609020204030204" pitchFamily="49" charset="0"/>
              </a:rPr>
              <a:t>registeredModules</a:t>
            </a:r>
            <a:r>
              <a:rPr lang="en-GB" sz="1000" b="0" dirty="0" err="1">
                <a:solidFill>
                  <a:srgbClr val="D4D4D4"/>
                </a:solidFill>
                <a:effectLst/>
                <a:latin typeface="Consolas" panose="020B0609020204030204" pitchFamily="49" charset="0"/>
              </a:rPr>
              <a:t>.</a:t>
            </a:r>
            <a:r>
              <a:rPr lang="en-GB" sz="1000" b="0" dirty="0" err="1">
                <a:solidFill>
                  <a:srgbClr val="DCDCAA"/>
                </a:solidFill>
                <a:effectLst/>
                <a:latin typeface="Consolas" panose="020B0609020204030204" pitchFamily="49" charset="0"/>
              </a:rPr>
              <a:t>Add</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module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return</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builder</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public</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static</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WebApplication</a:t>
            </a:r>
            <a:r>
              <a:rPr lang="en-GB" sz="1000" b="0" dirty="0">
                <a:solidFill>
                  <a:srgbClr val="D4D4D4"/>
                </a:solidFill>
                <a:effectLst/>
                <a:latin typeface="Consolas" panose="020B0609020204030204" pitchFamily="49" charset="0"/>
              </a:rPr>
              <a:t> </a:t>
            </a:r>
            <a:r>
              <a:rPr lang="en-GB" sz="1000" b="0" dirty="0" err="1">
                <a:solidFill>
                  <a:srgbClr val="DCDCAA"/>
                </a:solidFill>
                <a:effectLst/>
                <a:latin typeface="Consolas" panose="020B0609020204030204" pitchFamily="49" charset="0"/>
              </a:rPr>
              <a:t>MapEndpoints</a:t>
            </a:r>
            <a:r>
              <a:rPr lang="en-GB" sz="1000" b="0" dirty="0">
                <a:solidFill>
                  <a:srgbClr val="D4D4D4"/>
                </a:solidFill>
                <a:effectLst/>
                <a:latin typeface="Consolas" panose="020B0609020204030204" pitchFamily="49" charset="0"/>
              </a:rPr>
              <a:t>(</a:t>
            </a:r>
            <a:r>
              <a:rPr lang="en-GB" sz="1000" b="0" dirty="0">
                <a:solidFill>
                  <a:srgbClr val="569CD6"/>
                </a:solidFill>
                <a:effectLst/>
                <a:latin typeface="Consolas" panose="020B0609020204030204" pitchFamily="49" charset="0"/>
              </a:rPr>
              <a:t>this</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WebApplication</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app</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foreach</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var</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module</a:t>
            </a:r>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in</a:t>
            </a:r>
            <a:r>
              <a:rPr lang="en-GB" sz="1000" b="0" dirty="0">
                <a:solidFill>
                  <a:srgbClr val="D4D4D4"/>
                </a:solidFill>
                <a:effectLst/>
                <a:latin typeface="Consolas" panose="020B0609020204030204" pitchFamily="49" charset="0"/>
              </a:rPr>
              <a:t> </a:t>
            </a:r>
            <a:r>
              <a:rPr lang="en-GB" sz="1000" b="0" dirty="0" err="1">
                <a:solidFill>
                  <a:srgbClr val="9CDCFE"/>
                </a:solidFill>
                <a:effectLst/>
                <a:latin typeface="Consolas" panose="020B0609020204030204" pitchFamily="49" charset="0"/>
              </a:rPr>
              <a:t>registeredModules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err="1">
                <a:solidFill>
                  <a:srgbClr val="9CDCFE"/>
                </a:solidFill>
                <a:effectLst/>
                <a:latin typeface="Consolas" panose="020B0609020204030204" pitchFamily="49" charset="0"/>
              </a:rPr>
              <a:t>module</a:t>
            </a:r>
            <a:r>
              <a:rPr lang="en-GB" sz="1000" b="0" dirty="0" err="1">
                <a:solidFill>
                  <a:srgbClr val="D4D4D4"/>
                </a:solidFill>
                <a:effectLst/>
                <a:latin typeface="Consolas" panose="020B0609020204030204" pitchFamily="49" charset="0"/>
              </a:rPr>
              <a:t>.</a:t>
            </a:r>
            <a:r>
              <a:rPr lang="en-GB" sz="1000" b="0" dirty="0" err="1">
                <a:solidFill>
                  <a:srgbClr val="DCDCAA"/>
                </a:solidFill>
                <a:effectLst/>
                <a:latin typeface="Consolas" panose="020B0609020204030204" pitchFamily="49" charset="0"/>
              </a:rPr>
              <a:t>MapEndpoints</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app</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return</a:t>
            </a:r>
            <a:r>
              <a:rPr lang="en-GB" sz="1000" b="0" dirty="0">
                <a:solidFill>
                  <a:srgbClr val="D4D4D4"/>
                </a:solidFill>
                <a:effectLst/>
                <a:latin typeface="Consolas" panose="020B0609020204030204" pitchFamily="49" charset="0"/>
              </a:rPr>
              <a:t> </a:t>
            </a:r>
            <a:r>
              <a:rPr lang="en-GB" sz="1000" b="0" dirty="0">
                <a:solidFill>
                  <a:srgbClr val="9CDCFE"/>
                </a:solidFill>
                <a:effectLst/>
                <a:latin typeface="Consolas" panose="020B0609020204030204" pitchFamily="49" charset="0"/>
              </a:rPr>
              <a:t>app</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br>
              <a:rPr lang="en-GB" sz="1000" b="0" dirty="0">
                <a:solidFill>
                  <a:srgbClr val="D4D4D4"/>
                </a:solidFill>
                <a:effectLst/>
                <a:latin typeface="Consolas" panose="020B0609020204030204" pitchFamily="49" charset="0"/>
              </a:rPr>
            </a:b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private</a:t>
            </a:r>
            <a:r>
              <a:rPr lang="en-GB" sz="1000" b="0" dirty="0">
                <a:solidFill>
                  <a:srgbClr val="D4D4D4"/>
                </a:solidFill>
                <a:effectLst/>
                <a:latin typeface="Consolas" panose="020B0609020204030204" pitchFamily="49" charset="0"/>
              </a:rPr>
              <a:t> </a:t>
            </a:r>
            <a:r>
              <a:rPr lang="en-GB" sz="1000" b="0" dirty="0">
                <a:solidFill>
                  <a:srgbClr val="569CD6"/>
                </a:solidFill>
                <a:effectLst/>
                <a:latin typeface="Consolas" panose="020B0609020204030204" pitchFamily="49" charset="0"/>
              </a:rPr>
              <a:t>static</a:t>
            </a:r>
            <a:r>
              <a:rPr lang="en-GB" sz="1000" b="0" dirty="0">
                <a:solidFill>
                  <a:srgbClr val="D4D4D4"/>
                </a:solidFill>
                <a:effectLst/>
                <a:latin typeface="Consolas" panose="020B0609020204030204" pitchFamily="49" charset="0"/>
              </a:rPr>
              <a:t> </a:t>
            </a:r>
            <a:r>
              <a:rPr lang="en-GB" sz="1000" b="0" dirty="0" err="1">
                <a:solidFill>
                  <a:srgbClr val="4EC9B0"/>
                </a:solidFill>
                <a:effectLst/>
                <a:latin typeface="Consolas" panose="020B0609020204030204" pitchFamily="49" charset="0"/>
              </a:rPr>
              <a:t>IEnumerable</a:t>
            </a:r>
            <a:r>
              <a:rPr lang="en-GB" sz="1000" b="0" dirty="0">
                <a:solidFill>
                  <a:srgbClr val="D4D4D4"/>
                </a:solidFill>
                <a:effectLst/>
                <a:latin typeface="Consolas" panose="020B0609020204030204" pitchFamily="49" charset="0"/>
              </a:rPr>
              <a:t>&lt;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&gt; </a:t>
            </a:r>
            <a:r>
              <a:rPr lang="en-GB" sz="1000" b="0" dirty="0" err="1">
                <a:solidFill>
                  <a:srgbClr val="DCDCAA"/>
                </a:solidFill>
                <a:effectLst/>
                <a:latin typeface="Consolas" panose="020B0609020204030204" pitchFamily="49" charset="0"/>
              </a:rPr>
              <a:t>DiscoverModules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        </a:t>
            </a:r>
            <a:r>
              <a:rPr lang="en-GB" sz="1000" b="0" dirty="0">
                <a:solidFill>
                  <a:srgbClr val="C586C0"/>
                </a:solidFill>
                <a:effectLst/>
                <a:latin typeface="Consolas" panose="020B0609020204030204" pitchFamily="49" charset="0"/>
              </a:rPr>
              <a:t>return</a:t>
            </a:r>
            <a:r>
              <a:rPr lang="en-GB" sz="1000" b="0" dirty="0">
                <a:solidFill>
                  <a:srgbClr val="D4D4D4"/>
                </a:solidFill>
                <a:effectLst/>
                <a:latin typeface="Consolas" panose="020B0609020204030204" pitchFamily="49" charset="0"/>
              </a:rPr>
              <a:t> </a:t>
            </a:r>
            <a:r>
              <a:rPr lang="en-GB" sz="1000" b="0" dirty="0" err="1">
                <a:solidFill>
                  <a:srgbClr val="569CD6"/>
                </a:solidFill>
                <a:effectLst/>
                <a:latin typeface="Consolas" panose="020B0609020204030204" pitchFamily="49" charset="0"/>
              </a:rPr>
              <a:t>typeof</a:t>
            </a:r>
            <a:r>
              <a:rPr lang="en-GB" sz="1000" b="0" dirty="0">
                <a:solidFill>
                  <a:srgbClr val="D4D4D4"/>
                </a:solidFill>
                <a:effectLst/>
                <a:latin typeface="Consolas" panose="020B0609020204030204" pitchFamily="49" charset="0"/>
              </a:rPr>
              <a: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Assembly</a:t>
            </a:r>
            <a:endParaRPr lang="en-GB" sz="1000" b="0" dirty="0">
              <a:solidFill>
                <a:srgbClr val="D4D4D4"/>
              </a:solidFill>
              <a:effectLst/>
              <a:latin typeface="Consolas" panose="020B0609020204030204" pitchFamily="49" charset="0"/>
            </a:endParaRPr>
          </a:p>
          <a:p>
            <a:r>
              <a:rPr lang="en-GB" sz="1000" b="0" dirty="0">
                <a:solidFill>
                  <a:srgbClr val="D4D4D4"/>
                </a:solidFill>
                <a:effectLst/>
                <a:latin typeface="Consolas" panose="020B0609020204030204" pitchFamily="49" charset="0"/>
              </a:rPr>
              <a:t>            .</a:t>
            </a:r>
            <a:r>
              <a:rPr lang="en-GB" sz="1000" b="0" dirty="0" err="1">
                <a:solidFill>
                  <a:srgbClr val="DCDCAA"/>
                </a:solidFill>
                <a:effectLst/>
                <a:latin typeface="Consolas" panose="020B0609020204030204" pitchFamily="49" charset="0"/>
              </a:rPr>
              <a:t>GetTypes</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a:solidFill>
                  <a:srgbClr val="DCDCAA"/>
                </a:solidFill>
                <a:effectLst/>
                <a:latin typeface="Consolas" panose="020B0609020204030204" pitchFamily="49" charset="0"/>
              </a:rPr>
              <a:t>Where</a:t>
            </a:r>
            <a:r>
              <a:rPr lang="en-GB" sz="1000" b="0" dirty="0">
                <a:solidFill>
                  <a:srgbClr val="D4D4D4"/>
                </a:solidFill>
                <a:effectLst/>
                <a:latin typeface="Consolas" panose="020B0609020204030204" pitchFamily="49" charset="0"/>
              </a:rPr>
              <a:t>(</a:t>
            </a:r>
            <a:r>
              <a:rPr lang="en-GB" sz="1000" b="0" dirty="0">
                <a:solidFill>
                  <a:srgbClr val="9CDCFE"/>
                </a:solidFill>
                <a:effectLst/>
                <a:latin typeface="Consolas" panose="020B0609020204030204" pitchFamily="49" charset="0"/>
              </a:rPr>
              <a:t>p</a:t>
            </a:r>
            <a:r>
              <a:rPr lang="en-GB" sz="1000" b="0" dirty="0">
                <a:solidFill>
                  <a:srgbClr val="D4D4D4"/>
                </a:solidFill>
                <a:effectLst/>
                <a:latin typeface="Consolas" panose="020B0609020204030204" pitchFamily="49" charset="0"/>
              </a:rPr>
              <a:t> =&gt; </a:t>
            </a:r>
            <a:r>
              <a:rPr lang="en-GB" sz="1000" b="0" dirty="0" err="1">
                <a:solidFill>
                  <a:srgbClr val="9CDCFE"/>
                </a:solidFill>
                <a:effectLst/>
                <a:latin typeface="Consolas" panose="020B0609020204030204" pitchFamily="49" charset="0"/>
              </a:rPr>
              <a:t>p</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IsClass</a:t>
            </a:r>
            <a:r>
              <a:rPr lang="en-GB" sz="1000" b="0" dirty="0">
                <a:solidFill>
                  <a:srgbClr val="D4D4D4"/>
                </a:solidFill>
                <a:effectLst/>
                <a:latin typeface="Consolas" panose="020B0609020204030204" pitchFamily="49" charset="0"/>
              </a:rPr>
              <a:t> &amp;&amp; </a:t>
            </a:r>
            <a:r>
              <a:rPr lang="en-GB" sz="1000" b="0" dirty="0" err="1">
                <a:solidFill>
                  <a:srgbClr val="9CDCFE"/>
                </a:solidFill>
                <a:effectLst/>
                <a:latin typeface="Consolas" panose="020B0609020204030204" pitchFamily="49" charset="0"/>
              </a:rPr>
              <a:t>p</a:t>
            </a:r>
            <a:r>
              <a:rPr lang="en-GB" sz="1000" b="0" dirty="0" err="1">
                <a:solidFill>
                  <a:srgbClr val="D4D4D4"/>
                </a:solidFill>
                <a:effectLst/>
                <a:latin typeface="Consolas" panose="020B0609020204030204" pitchFamily="49" charset="0"/>
              </a:rPr>
              <a:t>.</a:t>
            </a:r>
            <a:r>
              <a:rPr lang="en-GB" sz="1000" b="0" dirty="0" err="1">
                <a:solidFill>
                  <a:srgbClr val="DCDCAA"/>
                </a:solidFill>
                <a:effectLst/>
                <a:latin typeface="Consolas" panose="020B0609020204030204" pitchFamily="49" charset="0"/>
              </a:rPr>
              <a:t>IsAssignableTo</a:t>
            </a:r>
            <a:r>
              <a:rPr lang="en-GB" sz="1000" b="0" dirty="0">
                <a:solidFill>
                  <a:srgbClr val="D4D4D4"/>
                </a:solidFill>
                <a:effectLst/>
                <a:latin typeface="Consolas" panose="020B0609020204030204" pitchFamily="49" charset="0"/>
              </a:rPr>
              <a:t>(</a:t>
            </a:r>
            <a:r>
              <a:rPr lang="en-GB" sz="1000" b="0" dirty="0" err="1">
                <a:solidFill>
                  <a:srgbClr val="569CD6"/>
                </a:solidFill>
                <a:effectLst/>
                <a:latin typeface="Consolas" panose="020B0609020204030204" pitchFamily="49" charset="0"/>
              </a:rPr>
              <a:t>typeof</a:t>
            </a:r>
            <a:r>
              <a:rPr lang="en-GB" sz="1000" b="0" dirty="0">
                <a:solidFill>
                  <a:srgbClr val="D4D4D4"/>
                </a:solidFill>
                <a:effectLst/>
                <a:latin typeface="Consolas" panose="020B0609020204030204" pitchFamily="49" charset="0"/>
              </a:rPr>
              <a: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a:solidFill>
                  <a:srgbClr val="DCDCAA"/>
                </a:solidFill>
                <a:effectLst/>
                <a:latin typeface="Consolas" panose="020B0609020204030204" pitchFamily="49" charset="0"/>
              </a:rPr>
              <a:t>Select</a:t>
            </a:r>
            <a:r>
              <a:rPr lang="en-GB" sz="1000" b="0" dirty="0">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Activator</a:t>
            </a:r>
            <a:r>
              <a:rPr lang="en-GB" sz="1000" b="0" dirty="0" err="1">
                <a:solidFill>
                  <a:srgbClr val="D4D4D4"/>
                </a:solidFill>
                <a:effectLst/>
                <a:latin typeface="Consolas" panose="020B0609020204030204" pitchFamily="49" charset="0"/>
              </a:rPr>
              <a:t>.</a:t>
            </a:r>
            <a:r>
              <a:rPr lang="en-GB" sz="1000" b="0" dirty="0" err="1">
                <a:solidFill>
                  <a:srgbClr val="9CDCFE"/>
                </a:solidFill>
                <a:effectLst/>
                <a:latin typeface="Consolas" panose="020B0609020204030204" pitchFamily="49" charset="0"/>
              </a:rPr>
              <a:t>CreateInstance</a:t>
            </a:r>
            <a:r>
              <a:rPr lang="en-GB" sz="1000" b="0" dirty="0">
                <a:solidFill>
                  <a:srgbClr val="D4D4D4"/>
                </a:solidFill>
                <a:effectLst/>
                <a:latin typeface="Consolas" panose="020B0609020204030204" pitchFamily="49" charset="0"/>
              </a:rPr>
              <a:t>)</a:t>
            </a:r>
          </a:p>
          <a:p>
            <a:r>
              <a:rPr lang="en-GB" sz="1000" b="0" dirty="0">
                <a:solidFill>
                  <a:srgbClr val="D4D4D4"/>
                </a:solidFill>
                <a:effectLst/>
                <a:latin typeface="Consolas" panose="020B0609020204030204" pitchFamily="49" charset="0"/>
              </a:rPr>
              <a:t>            .</a:t>
            </a:r>
            <a:r>
              <a:rPr lang="en-GB" sz="1000" b="0" dirty="0">
                <a:solidFill>
                  <a:srgbClr val="DCDCAA"/>
                </a:solidFill>
                <a:effectLst/>
                <a:latin typeface="Consolas" panose="020B0609020204030204" pitchFamily="49" charset="0"/>
              </a:rPr>
              <a:t>Cast</a:t>
            </a:r>
            <a:r>
              <a:rPr lang="en-GB" sz="1000" b="0" dirty="0">
                <a:solidFill>
                  <a:srgbClr val="D4D4D4"/>
                </a:solidFill>
                <a:effectLst/>
                <a:latin typeface="Consolas" panose="020B0609020204030204" pitchFamily="49" charset="0"/>
              </a:rPr>
              <a:t>&lt;</a:t>
            </a:r>
            <a:r>
              <a:rPr lang="en-GB" sz="1000" b="0" dirty="0" err="1">
                <a:solidFill>
                  <a:srgbClr val="4EC9B0"/>
                </a:solidFill>
                <a:effectLst/>
                <a:latin typeface="Consolas" panose="020B0609020204030204" pitchFamily="49" charset="0"/>
              </a:rPr>
              <a:t>IModule</a:t>
            </a:r>
            <a:r>
              <a:rPr lang="en-GB" sz="1000" b="0" dirty="0">
                <a:solidFill>
                  <a:srgbClr val="D4D4D4"/>
                </a:solidFill>
                <a:effectLst/>
                <a:latin typeface="Consolas" panose="020B0609020204030204" pitchFamily="49" charset="0"/>
              </a:rPr>
              <a:t>&gt;();</a:t>
            </a:r>
          </a:p>
          <a:p>
            <a:r>
              <a:rPr lang="en-GB" sz="1000" b="0" dirty="0">
                <a:solidFill>
                  <a:srgbClr val="D4D4D4"/>
                </a:solidFill>
                <a:effectLst/>
                <a:latin typeface="Consolas" panose="020B0609020204030204" pitchFamily="49" charset="0"/>
              </a:rPr>
              <a:t>    }</a:t>
            </a:r>
          </a:p>
          <a:p>
            <a:r>
              <a:rPr lang="en-GB" sz="1000" b="0" dirty="0">
                <a:solidFill>
                  <a:srgbClr val="D4D4D4"/>
                </a:solidFill>
                <a:effectLst/>
                <a:latin typeface="Consolas" panose="020B0609020204030204" pitchFamily="49" charset="0"/>
              </a:rPr>
              <a:t>}</a:t>
            </a:r>
          </a:p>
          <a:p>
            <a:endParaRPr lang="en-GB" dirty="0"/>
          </a:p>
        </p:txBody>
      </p:sp>
    </p:spTree>
    <p:extLst>
      <p:ext uri="{BB962C8B-B14F-4D97-AF65-F5344CB8AC3E}">
        <p14:creationId xmlns:p14="http://schemas.microsoft.com/office/powerpoint/2010/main" val="374553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N-</a:t>
            </a:r>
            <a:r>
              <a:rPr lang="it-IT" dirty="0" err="1"/>
              <a:t>Tier</a:t>
            </a:r>
            <a:r>
              <a:rPr lang="it-IT" dirty="0"/>
              <a:t>/N-Layer vs </a:t>
            </a:r>
            <a:r>
              <a:rPr lang="it-IT" dirty="0" err="1"/>
              <a:t>Clean</a:t>
            </a:r>
            <a:r>
              <a:rPr lang="it-IT" dirty="0"/>
              <a:t> Architecture</a:t>
            </a:r>
            <a:endParaRPr lang="en-GB" dirty="0"/>
          </a:p>
        </p:txBody>
      </p:sp>
      <p:pic>
        <p:nvPicPr>
          <p:cNvPr id="1026" name="Picture 2" descr="Layered (N-Layer) Architecture. In this article, we are going to talk… | by  Mehmet Özkaya | Design Microservices Architecture with Patterns &amp;amp;  Principles | Medium">
            <a:extLst>
              <a:ext uri="{FF2B5EF4-FFF2-40B4-BE49-F238E27FC236}">
                <a16:creationId xmlns:a16="http://schemas.microsoft.com/office/drawing/2014/main" id="{FE59E2FC-0656-4A56-9199-BF504B7A2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33" y="2024721"/>
            <a:ext cx="4912338" cy="35993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167DA3C7-C96C-449C-BBC4-DA70B2A68E33}"/>
              </a:ext>
            </a:extLst>
          </p:cNvPr>
          <p:cNvGraphicFramePr>
            <a:graphicFrameLocks noChangeAspect="1"/>
          </p:cNvGraphicFramePr>
          <p:nvPr>
            <p:extLst>
              <p:ext uri="{D42A27DB-BD31-4B8C-83A1-F6EECF244321}">
                <p14:modId xmlns:p14="http://schemas.microsoft.com/office/powerpoint/2010/main" val="997872735"/>
              </p:ext>
            </p:extLst>
          </p:nvPr>
        </p:nvGraphicFramePr>
        <p:xfrm>
          <a:off x="6096000" y="1690688"/>
          <a:ext cx="5638800" cy="3695700"/>
        </p:xfrm>
        <a:graphic>
          <a:graphicData uri="http://schemas.openxmlformats.org/presentationml/2006/ole">
            <mc:AlternateContent xmlns:mc="http://schemas.openxmlformats.org/markup-compatibility/2006">
              <mc:Choice xmlns:v="urn:schemas-microsoft-com:vml" Requires="v">
                <p:oleObj spid="_x0000_s1034" name="Bitmap Image" r:id="rId4" imgW="5638680" imgH="3695760" progId="Paint.Picture">
                  <p:embed/>
                </p:oleObj>
              </mc:Choice>
              <mc:Fallback>
                <p:oleObj name="Bitmap Image" r:id="rId4" imgW="5638680" imgH="3695760" progId="Paint.Picture">
                  <p:embed/>
                  <p:pic>
                    <p:nvPicPr>
                      <p:cNvPr id="0" name=""/>
                      <p:cNvPicPr/>
                      <p:nvPr/>
                    </p:nvPicPr>
                    <p:blipFill>
                      <a:blip r:embed="rId5"/>
                      <a:stretch>
                        <a:fillRect/>
                      </a:stretch>
                    </p:blipFill>
                    <p:spPr>
                      <a:xfrm>
                        <a:off x="6096000" y="1690688"/>
                        <a:ext cx="5638800" cy="3695700"/>
                      </a:xfrm>
                      <a:prstGeom prst="rect">
                        <a:avLst/>
                      </a:prstGeom>
                    </p:spPr>
                  </p:pic>
                </p:oleObj>
              </mc:Fallback>
            </mc:AlternateContent>
          </a:graphicData>
        </a:graphic>
      </p:graphicFrame>
    </p:spTree>
    <p:extLst>
      <p:ext uri="{BB962C8B-B14F-4D97-AF65-F5344CB8AC3E}">
        <p14:creationId xmlns:p14="http://schemas.microsoft.com/office/powerpoint/2010/main" val="331848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Web API – </a:t>
            </a:r>
            <a:r>
              <a:rPr lang="it-IT" dirty="0" err="1"/>
              <a:t>Traditional</a:t>
            </a:r>
            <a:r>
              <a:rPr lang="it-IT" dirty="0"/>
              <a:t> Mode</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1463114" y="2274838"/>
            <a:ext cx="8881533" cy="2308324"/>
          </a:xfrm>
          <a:prstGeom prst="rect">
            <a:avLst/>
          </a:prstGeom>
          <a:noFill/>
        </p:spPr>
        <p:txBody>
          <a:bodyPr wrap="square" rtlCol="0">
            <a:spAutoFit/>
          </a:bodyPr>
          <a:lstStyle/>
          <a:p>
            <a:r>
              <a:rPr lang="en-GB" b="0" dirty="0" err="1">
                <a:solidFill>
                  <a:srgbClr val="D4D4D4"/>
                </a:solidFill>
                <a:effectLst/>
                <a:latin typeface="Consolas" panose="020B0609020204030204" pitchFamily="49" charset="0"/>
              </a:rPr>
              <a:t>WebApplication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appsettings.json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Program.cs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Startup.cs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WebApplication.csproj</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├───Controllers</a:t>
            </a: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Controller.cs</a:t>
            </a:r>
            <a:endParaRPr lang="en-GB" b="0" dirty="0">
              <a:solidFill>
                <a:srgbClr val="D4D4D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BA583F2-4F52-4A39-9668-E7C794E83B0F}"/>
              </a:ext>
            </a:extLst>
          </p:cNvPr>
          <p:cNvSpPr txBox="1"/>
          <p:nvPr/>
        </p:nvSpPr>
        <p:spPr>
          <a:xfrm>
            <a:off x="7498080" y="5398936"/>
            <a:ext cx="3919993" cy="369332"/>
          </a:xfrm>
          <a:prstGeom prst="rect">
            <a:avLst/>
          </a:prstGeom>
          <a:noFill/>
        </p:spPr>
        <p:txBody>
          <a:bodyPr wrap="square" rtlCol="0">
            <a:spAutoFit/>
          </a:bodyPr>
          <a:lstStyle/>
          <a:p>
            <a:r>
              <a:rPr lang="en-GB" dirty="0">
                <a:hlinkClick r:id="rId2"/>
              </a:rPr>
              <a:t>dotnet-architecture/</a:t>
            </a:r>
            <a:r>
              <a:rPr lang="en-GB" dirty="0" err="1">
                <a:hlinkClick r:id="rId2"/>
              </a:rPr>
              <a:t>eShopOnWeb</a:t>
            </a:r>
            <a:endParaRPr lang="en-GB" dirty="0"/>
          </a:p>
        </p:txBody>
      </p:sp>
    </p:spTree>
    <p:extLst>
      <p:ext uri="{BB962C8B-B14F-4D97-AF65-F5344CB8AC3E}">
        <p14:creationId xmlns:p14="http://schemas.microsoft.com/office/powerpoint/2010/main" val="320798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Database vs Domain Model</a:t>
            </a:r>
            <a:endParaRPr lang="en-GB" dirty="0"/>
          </a:p>
        </p:txBody>
      </p:sp>
      <p:sp>
        <p:nvSpPr>
          <p:cNvPr id="4" name="TextBox 3">
            <a:extLst>
              <a:ext uri="{FF2B5EF4-FFF2-40B4-BE49-F238E27FC236}">
                <a16:creationId xmlns:a16="http://schemas.microsoft.com/office/drawing/2014/main" id="{455FF24A-1A50-4C92-9C71-F518E670662B}"/>
              </a:ext>
            </a:extLst>
          </p:cNvPr>
          <p:cNvSpPr txBox="1"/>
          <p:nvPr/>
        </p:nvSpPr>
        <p:spPr>
          <a:xfrm>
            <a:off x="905933" y="2023533"/>
            <a:ext cx="10388600" cy="369332"/>
          </a:xfrm>
          <a:prstGeom prst="rect">
            <a:avLst/>
          </a:prstGeom>
          <a:noFill/>
        </p:spPr>
        <p:txBody>
          <a:bodyPr wrap="square" rtlCol="0">
            <a:spAutoFit/>
          </a:bodyPr>
          <a:lstStyle/>
          <a:p>
            <a:pPr marL="285750" indent="-285750">
              <a:buFont typeface="Arial" panose="020B0604020202020204" pitchFamily="34" charset="0"/>
              <a:buChar char="•"/>
            </a:pPr>
            <a:r>
              <a:rPr lang="it-IT" dirty="0"/>
              <a:t>Nel primo approccio è evidente che tutto ruota attorno al Database</a:t>
            </a:r>
            <a:endParaRPr lang="en-GB" dirty="0"/>
          </a:p>
        </p:txBody>
      </p:sp>
      <p:sp>
        <p:nvSpPr>
          <p:cNvPr id="7" name="TextBox 6">
            <a:extLst>
              <a:ext uri="{FF2B5EF4-FFF2-40B4-BE49-F238E27FC236}">
                <a16:creationId xmlns:a16="http://schemas.microsoft.com/office/drawing/2014/main" id="{09DDB175-2122-4EE9-85AF-3FD8BD9A2134}"/>
              </a:ext>
            </a:extLst>
          </p:cNvPr>
          <p:cNvSpPr txBox="1"/>
          <p:nvPr/>
        </p:nvSpPr>
        <p:spPr>
          <a:xfrm>
            <a:off x="901700" y="4009223"/>
            <a:ext cx="10388600" cy="646331"/>
          </a:xfrm>
          <a:prstGeom prst="rect">
            <a:avLst/>
          </a:prstGeom>
          <a:noFill/>
        </p:spPr>
        <p:txBody>
          <a:bodyPr wrap="square" rtlCol="0">
            <a:spAutoFit/>
          </a:bodyPr>
          <a:lstStyle/>
          <a:p>
            <a:pPr marL="285750" indent="-285750">
              <a:buFont typeface="Arial" panose="020B0604020202020204" pitchFamily="34" charset="0"/>
              <a:buChar char="•"/>
            </a:pPr>
            <a:r>
              <a:rPr lang="it-IT" dirty="0"/>
              <a:t>Nel secondo approccio è il Dominio l’oggetto da cui tutto il resto dipenderà.</a:t>
            </a:r>
            <a:br>
              <a:rPr lang="it-IT" dirty="0"/>
            </a:br>
            <a:r>
              <a:rPr lang="it-IT" dirty="0"/>
              <a:t>E’ un modello plug-and-play</a:t>
            </a:r>
            <a:endParaRPr lang="en-GB" dirty="0"/>
          </a:p>
        </p:txBody>
      </p:sp>
      <p:sp>
        <p:nvSpPr>
          <p:cNvPr id="8" name="TextBox 7">
            <a:extLst>
              <a:ext uri="{FF2B5EF4-FFF2-40B4-BE49-F238E27FC236}">
                <a16:creationId xmlns:a16="http://schemas.microsoft.com/office/drawing/2014/main" id="{4DA2937B-DB34-46C1-B14C-04967A627837}"/>
              </a:ext>
            </a:extLst>
          </p:cNvPr>
          <p:cNvSpPr txBox="1"/>
          <p:nvPr/>
        </p:nvSpPr>
        <p:spPr>
          <a:xfrm>
            <a:off x="897467" y="4711400"/>
            <a:ext cx="2840567" cy="369332"/>
          </a:xfrm>
          <a:prstGeom prst="rect">
            <a:avLst/>
          </a:prstGeom>
          <a:noFill/>
        </p:spPr>
        <p:txBody>
          <a:bodyPr wrap="square" rtlCol="0">
            <a:spAutoFit/>
          </a:bodyPr>
          <a:lstStyle/>
          <a:p>
            <a:pPr marL="285750" indent="-285750">
              <a:buFont typeface="Arial" panose="020B0604020202020204" pitchFamily="34" charset="0"/>
              <a:buChar char="•"/>
            </a:pPr>
            <a:r>
              <a:rPr lang="it-IT" dirty="0">
                <a:hlinkClick r:id="rId2"/>
              </a:rPr>
              <a:t>Domain-</a:t>
            </a:r>
            <a:r>
              <a:rPr lang="it-IT" dirty="0" err="1">
                <a:hlinkClick r:id="rId2"/>
              </a:rPr>
              <a:t>Driven</a:t>
            </a:r>
            <a:r>
              <a:rPr lang="it-IT" dirty="0">
                <a:hlinkClick r:id="rId2"/>
              </a:rPr>
              <a:t> Design</a:t>
            </a:r>
            <a:endParaRPr lang="en-GB" dirty="0"/>
          </a:p>
        </p:txBody>
      </p:sp>
      <p:sp>
        <p:nvSpPr>
          <p:cNvPr id="9" name="TextBox 8">
            <a:extLst>
              <a:ext uri="{FF2B5EF4-FFF2-40B4-BE49-F238E27FC236}">
                <a16:creationId xmlns:a16="http://schemas.microsoft.com/office/drawing/2014/main" id="{42D7E3B9-2E33-4BD0-942E-892667B108C8}"/>
              </a:ext>
            </a:extLst>
          </p:cNvPr>
          <p:cNvSpPr txBox="1"/>
          <p:nvPr/>
        </p:nvSpPr>
        <p:spPr>
          <a:xfrm>
            <a:off x="905933" y="2553634"/>
            <a:ext cx="10388600" cy="369332"/>
          </a:xfrm>
          <a:prstGeom prst="rect">
            <a:avLst/>
          </a:prstGeom>
          <a:noFill/>
        </p:spPr>
        <p:txBody>
          <a:bodyPr wrap="square" rtlCol="0">
            <a:spAutoFit/>
          </a:bodyPr>
          <a:lstStyle/>
          <a:p>
            <a:pPr marL="285750" indent="-285750">
              <a:buFont typeface="Arial" panose="020B0604020202020204" pitchFamily="34" charset="0"/>
              <a:buChar char="•"/>
            </a:pPr>
            <a:r>
              <a:rPr lang="it-IT" dirty="0">
                <a:hlinkClick r:id="rId3"/>
              </a:rPr>
              <a:t>Processo al Database</a:t>
            </a:r>
            <a:endParaRPr lang="en-GB" dirty="0"/>
          </a:p>
        </p:txBody>
      </p:sp>
    </p:spTree>
    <p:extLst>
      <p:ext uri="{BB962C8B-B14F-4D97-AF65-F5344CB8AC3E}">
        <p14:creationId xmlns:p14="http://schemas.microsoft.com/office/powerpoint/2010/main" val="263037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Minimal</a:t>
            </a:r>
            <a:r>
              <a:rPr lang="it-IT" dirty="0"/>
              <a:t> Web API</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1240477" y="2341144"/>
            <a:ext cx="10693400" cy="1754326"/>
          </a:xfrm>
          <a:prstGeom prst="rect">
            <a:avLst/>
          </a:prstGeom>
          <a:noFill/>
        </p:spPr>
        <p:txBody>
          <a:bodyPr wrap="square" rtlCol="0">
            <a:spAutoFit/>
          </a:bodyPr>
          <a:lstStyle/>
          <a:p>
            <a:r>
              <a:rPr lang="en-GB" b="0" dirty="0">
                <a:solidFill>
                  <a:srgbClr val="569CD6"/>
                </a:solidFill>
                <a:effectLst/>
                <a:latin typeface="Consolas" panose="020B0609020204030204" pitchFamily="49" charset="0"/>
              </a:rPr>
              <a:t>var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builder</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WebApplication</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CreateBuilder</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args</a:t>
            </a:r>
            <a:r>
              <a:rPr lang="en-GB" b="0" dirty="0">
                <a:solidFill>
                  <a:srgbClr val="D4D4D4"/>
                </a:solidFill>
                <a:effectLst/>
                <a:latin typeface="Consolas" panose="020B0609020204030204" pitchFamily="49" charset="0"/>
              </a:rPr>
              <a:t>);</a:t>
            </a:r>
          </a:p>
          <a:p>
            <a:r>
              <a:rPr lang="en-GB" b="0" dirty="0">
                <a:solidFill>
                  <a:srgbClr val="569CD6"/>
                </a:solidFill>
                <a:effectLst/>
                <a:latin typeface="Consolas" panose="020B0609020204030204" pitchFamily="49" charset="0"/>
              </a:rPr>
              <a:t>var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app</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builder</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Build</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err="1">
                <a:solidFill>
                  <a:srgbClr val="9CDCFE"/>
                </a:solidFill>
                <a:effectLst/>
                <a:latin typeface="Consolas" panose="020B0609020204030204" pitchFamily="49" charset="0"/>
              </a:rPr>
              <a:t>app</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MapGet</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 =&gt; </a:t>
            </a:r>
            <a:r>
              <a:rPr lang="en-GB" b="0" dirty="0">
                <a:solidFill>
                  <a:srgbClr val="CE9178"/>
                </a:solidFill>
                <a:effectLst/>
                <a:latin typeface="Consolas" panose="020B0609020204030204" pitchFamily="49" charset="0"/>
              </a:rPr>
              <a:t>"Hello World!"</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err="1">
                <a:solidFill>
                  <a:srgbClr val="9CDCFE"/>
                </a:solidFill>
                <a:effectLst/>
                <a:latin typeface="Consolas" panose="020B0609020204030204" pitchFamily="49" charset="0"/>
              </a:rPr>
              <a:t>app</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Run</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6473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Single File API</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1176867" y="2277533"/>
            <a:ext cx="10693400" cy="3970318"/>
          </a:xfrm>
          <a:prstGeom prst="rect">
            <a:avLst/>
          </a:prstGeom>
          <a:noFill/>
        </p:spPr>
        <p:txBody>
          <a:bodyPr wrap="square" rtlCol="0">
            <a:spAutoFit/>
          </a:bodyPr>
          <a:lstStyle/>
          <a:p>
            <a:r>
              <a:rPr lang="en-GB" b="0" i="0" dirty="0">
                <a:solidFill>
                  <a:srgbClr val="286983"/>
                </a:solidFill>
                <a:effectLst/>
                <a:latin typeface="inherit"/>
              </a:rPr>
              <a:t>var</a:t>
            </a:r>
            <a:r>
              <a:rPr lang="en-GB" b="0" i="0" dirty="0">
                <a:solidFill>
                  <a:srgbClr val="575279"/>
                </a:solidFill>
                <a:effectLst/>
                <a:latin typeface="Cartograph CF"/>
              </a:rPr>
              <a:t> builder </a:t>
            </a:r>
            <a:r>
              <a:rPr lang="en-GB" b="0" i="0" dirty="0">
                <a:solidFill>
                  <a:srgbClr val="286983"/>
                </a:solidFill>
                <a:effectLst/>
                <a:latin typeface="Cartograph CF"/>
              </a:rPr>
              <a:t>=</a:t>
            </a:r>
            <a:r>
              <a:rPr lang="en-GB" b="0" i="0" dirty="0">
                <a:solidFill>
                  <a:srgbClr val="575279"/>
                </a:solidFill>
                <a:effectLst/>
                <a:latin typeface="Cartograph CF"/>
              </a:rPr>
              <a:t> </a:t>
            </a:r>
            <a:r>
              <a:rPr lang="en-GB" b="0" i="0" dirty="0" err="1">
                <a:solidFill>
                  <a:srgbClr val="575279"/>
                </a:solidFill>
                <a:effectLst/>
                <a:latin typeface="Cartograph CF"/>
              </a:rPr>
              <a:t>WebApplication</a:t>
            </a:r>
            <a:r>
              <a:rPr lang="en-GB" b="0" i="0" dirty="0" err="1">
                <a:solidFill>
                  <a:srgbClr val="9893A5"/>
                </a:solidFill>
                <a:effectLst/>
                <a:latin typeface="Cartograph CF"/>
              </a:rPr>
              <a:t>.</a:t>
            </a:r>
            <a:r>
              <a:rPr lang="en-GB" b="0" i="0" dirty="0" err="1">
                <a:solidFill>
                  <a:srgbClr val="D7827E"/>
                </a:solidFill>
                <a:effectLst/>
                <a:latin typeface="Cartograph CF"/>
              </a:rPr>
              <a:t>CreateBuilder</a:t>
            </a:r>
            <a:r>
              <a:rPr lang="en-GB" b="0" i="0" dirty="0">
                <a:solidFill>
                  <a:srgbClr val="9893A5"/>
                </a:solidFill>
                <a:effectLst/>
                <a:latin typeface="Cartograph CF"/>
              </a:rPr>
              <a:t>(</a:t>
            </a:r>
            <a:r>
              <a:rPr lang="en-GB" b="0" i="0" dirty="0" err="1">
                <a:solidFill>
                  <a:srgbClr val="575279"/>
                </a:solidFill>
                <a:effectLst/>
                <a:latin typeface="Cartograph CF"/>
              </a:rPr>
              <a:t>args</a:t>
            </a:r>
            <a:r>
              <a:rPr lang="en-GB" b="0" i="0" dirty="0">
                <a:solidFill>
                  <a:srgbClr val="9893A5"/>
                </a:solidFill>
                <a:effectLst/>
                <a:latin typeface="Cartograph CF"/>
              </a:rPr>
              <a:t>);</a:t>
            </a:r>
            <a:r>
              <a:rPr lang="en-GB" b="0" i="0" dirty="0">
                <a:solidFill>
                  <a:srgbClr val="575279"/>
                </a:solidFill>
                <a:effectLst/>
                <a:latin typeface="Cartograph CF"/>
              </a:rPr>
              <a:t> </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ICustomersOrchestrator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CustomersOrchestrator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ICartOrchestrator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CartOrchestrator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IOrdersOrchestrator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OrdersOrchestrator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IPaymentService</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PaymentService</a:t>
            </a:r>
            <a:r>
              <a:rPr lang="en-GB" b="0" i="0" dirty="0">
                <a:solidFill>
                  <a:srgbClr val="9893A5"/>
                </a:solidFill>
                <a:effectLst/>
                <a:latin typeface="inherit"/>
              </a:rPr>
              <a:t>&gt;();</a:t>
            </a:r>
            <a:r>
              <a:rPr lang="en-GB" b="0" i="0" dirty="0">
                <a:solidFill>
                  <a:srgbClr val="575279"/>
                </a:solidFill>
                <a:effectLst/>
                <a:latin typeface="Cartograph CF"/>
              </a:rPr>
              <a:t> </a:t>
            </a:r>
          </a:p>
          <a:p>
            <a:endParaRPr lang="en-GB" b="0" i="0" dirty="0">
              <a:solidFill>
                <a:srgbClr val="286983"/>
              </a:solidFill>
              <a:effectLst/>
              <a:latin typeface="inherit"/>
            </a:endParaRPr>
          </a:p>
          <a:p>
            <a:r>
              <a:rPr lang="en-GB" b="0" i="0" dirty="0">
                <a:solidFill>
                  <a:srgbClr val="286983"/>
                </a:solidFill>
                <a:effectLst/>
                <a:latin typeface="inherit"/>
              </a:rPr>
              <a:t>var</a:t>
            </a:r>
            <a:r>
              <a:rPr lang="en-GB" b="0" i="0" dirty="0">
                <a:solidFill>
                  <a:srgbClr val="575279"/>
                </a:solidFill>
                <a:effectLst/>
                <a:latin typeface="Cartograph CF"/>
              </a:rPr>
              <a:t> app </a:t>
            </a:r>
            <a:r>
              <a:rPr lang="en-GB" b="0" i="0" dirty="0">
                <a:solidFill>
                  <a:srgbClr val="286983"/>
                </a:solidFill>
                <a:effectLst/>
                <a:latin typeface="Cartograph CF"/>
              </a:rPr>
              <a:t>=</a:t>
            </a:r>
            <a:r>
              <a:rPr lang="en-GB" b="0" i="0" dirty="0">
                <a:solidFill>
                  <a:srgbClr val="575279"/>
                </a:solidFill>
                <a:effectLst/>
                <a:latin typeface="Cartograph CF"/>
              </a:rPr>
              <a:t> </a:t>
            </a:r>
            <a:r>
              <a:rPr lang="en-GB" b="0" i="0" dirty="0" err="1">
                <a:solidFill>
                  <a:srgbClr val="575279"/>
                </a:solidFill>
                <a:effectLst/>
                <a:latin typeface="Cartograph CF"/>
              </a:rPr>
              <a:t>builder</a:t>
            </a:r>
            <a:r>
              <a:rPr lang="en-GB" b="0" i="0" dirty="0" err="1">
                <a:solidFill>
                  <a:srgbClr val="9893A5"/>
                </a:solidFill>
                <a:effectLst/>
                <a:latin typeface="Cartograph CF"/>
              </a:rPr>
              <a:t>.</a:t>
            </a:r>
            <a:r>
              <a:rPr lang="en-GB" b="0" i="0" dirty="0" err="1">
                <a:solidFill>
                  <a:srgbClr val="D7827E"/>
                </a:solidFill>
                <a:effectLst/>
                <a:latin typeface="Cartograph CF"/>
              </a:rPr>
              <a:t>Build</a:t>
            </a:r>
            <a:r>
              <a:rPr lang="en-GB" b="0" i="0" dirty="0">
                <a:solidFill>
                  <a:srgbClr val="9893A5"/>
                </a:solidFill>
                <a:effectLst/>
                <a:latin typeface="Cartograph CF"/>
              </a:rPr>
              <a:t>();</a:t>
            </a:r>
          </a:p>
          <a:p>
            <a:endParaRPr lang="en-GB" dirty="0">
              <a:solidFill>
                <a:srgbClr val="9893A5"/>
              </a:solidFill>
              <a:latin typeface="Cartograph CF"/>
            </a:endParaRPr>
          </a:p>
          <a:p>
            <a:r>
              <a:rPr lang="en-GB" b="0" i="0" dirty="0" err="1">
                <a:solidFill>
                  <a:srgbClr val="575279"/>
                </a:solidFill>
                <a:effectLst/>
                <a:latin typeface="Cartograph CF"/>
              </a:rPr>
              <a:t>app</a:t>
            </a:r>
            <a:r>
              <a:rPr lang="en-GB" b="0" i="0" dirty="0" err="1">
                <a:solidFill>
                  <a:srgbClr val="9893A5"/>
                </a:solidFill>
                <a:effectLst/>
                <a:latin typeface="inherit"/>
              </a:rPr>
              <a:t>.</a:t>
            </a:r>
            <a:r>
              <a:rPr lang="en-GB" b="0" i="0" dirty="0" err="1">
                <a:solidFill>
                  <a:srgbClr val="D7827E"/>
                </a:solidFill>
                <a:effectLst/>
                <a:latin typeface="inherit"/>
              </a:rPr>
              <a:t>MapPost</a:t>
            </a:r>
            <a:r>
              <a:rPr lang="en-GB" b="0" i="0" dirty="0">
                <a:solidFill>
                  <a:srgbClr val="9893A5"/>
                </a:solidFill>
                <a:effectLst/>
                <a:latin typeface="inherit"/>
              </a:rPr>
              <a:t>(</a:t>
            </a:r>
            <a:r>
              <a:rPr lang="en-GB" b="0" i="0" dirty="0">
                <a:solidFill>
                  <a:srgbClr val="EA9D34"/>
                </a:solidFill>
                <a:effectLst/>
                <a:latin typeface="inherit"/>
              </a:rPr>
              <a:t>"/carts"</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=&gt;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a:t>
            </a:r>
            <a:r>
              <a:rPr lang="en-GB" b="0" i="0" dirty="0">
                <a:solidFill>
                  <a:srgbClr val="9893A5"/>
                </a:solidFill>
                <a:effectLst/>
                <a:latin typeface="inherit"/>
              </a:rPr>
              <a:t>.});</a:t>
            </a:r>
          </a:p>
          <a:p>
            <a:r>
              <a:rPr lang="en-GB" b="0" i="0" dirty="0" err="1">
                <a:solidFill>
                  <a:srgbClr val="575279"/>
                </a:solidFill>
                <a:effectLst/>
                <a:latin typeface="Cartograph CF"/>
              </a:rPr>
              <a:t>app</a:t>
            </a:r>
            <a:r>
              <a:rPr lang="en-GB" b="0" i="0" dirty="0" err="1">
                <a:solidFill>
                  <a:srgbClr val="9893A5"/>
                </a:solidFill>
                <a:effectLst/>
                <a:latin typeface="inherit"/>
              </a:rPr>
              <a:t>.</a:t>
            </a:r>
            <a:r>
              <a:rPr lang="en-GB" b="0" i="0" dirty="0" err="1">
                <a:solidFill>
                  <a:srgbClr val="D7827E"/>
                </a:solidFill>
                <a:effectLst/>
                <a:latin typeface="inherit"/>
              </a:rPr>
              <a:t>MapPut</a:t>
            </a:r>
            <a:r>
              <a:rPr lang="en-GB" b="0" i="0" dirty="0">
                <a:solidFill>
                  <a:srgbClr val="9893A5"/>
                </a:solidFill>
                <a:effectLst/>
                <a:latin typeface="inherit"/>
              </a:rPr>
              <a:t>(</a:t>
            </a:r>
            <a:r>
              <a:rPr lang="en-GB" b="0" i="0" dirty="0">
                <a:solidFill>
                  <a:srgbClr val="EA9D34"/>
                </a:solidFill>
                <a:effectLst/>
                <a:latin typeface="inherit"/>
              </a:rPr>
              <a:t>"/carts/{</a:t>
            </a:r>
            <a:r>
              <a:rPr lang="en-GB" b="0" i="0" dirty="0" err="1">
                <a:solidFill>
                  <a:srgbClr val="EA9D34"/>
                </a:solidFill>
                <a:effectLst/>
                <a:latin typeface="inherit"/>
              </a:rPr>
              <a:t>cartId</a:t>
            </a:r>
            <a:r>
              <a:rPr lang="en-GB" b="0" i="0" dirty="0">
                <a:solidFill>
                  <a:srgbClr val="EA9D34"/>
                </a:solidFill>
                <a:effectLst/>
                <a:latin typeface="inherit"/>
              </a:rPr>
              <a:t>}"</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=&gt;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a:t>
            </a:r>
            <a:r>
              <a:rPr lang="en-GB" b="0" i="0" dirty="0">
                <a:solidFill>
                  <a:srgbClr val="9893A5"/>
                </a:solidFill>
                <a:effectLst/>
                <a:latin typeface="inherit"/>
              </a:rPr>
              <a:t>.});</a:t>
            </a:r>
          </a:p>
          <a:p>
            <a:r>
              <a:rPr lang="en-GB" b="0" i="0" dirty="0" err="1">
                <a:solidFill>
                  <a:srgbClr val="575279"/>
                </a:solidFill>
                <a:effectLst/>
                <a:latin typeface="Cartograph CF"/>
              </a:rPr>
              <a:t>app</a:t>
            </a:r>
            <a:r>
              <a:rPr lang="en-GB" b="0" i="0" dirty="0" err="1">
                <a:solidFill>
                  <a:srgbClr val="9893A5"/>
                </a:solidFill>
                <a:effectLst/>
                <a:latin typeface="inherit"/>
              </a:rPr>
              <a:t>.</a:t>
            </a:r>
            <a:r>
              <a:rPr lang="en-GB" b="0" i="0" dirty="0" err="1">
                <a:solidFill>
                  <a:srgbClr val="D7827E"/>
                </a:solidFill>
                <a:effectLst/>
                <a:latin typeface="inherit"/>
              </a:rPr>
              <a:t>MapGet</a:t>
            </a:r>
            <a:r>
              <a:rPr lang="en-GB" b="0" i="0" dirty="0">
                <a:solidFill>
                  <a:srgbClr val="9893A5"/>
                </a:solidFill>
                <a:effectLst/>
                <a:latin typeface="inherit"/>
              </a:rPr>
              <a:t>(</a:t>
            </a:r>
            <a:r>
              <a:rPr lang="en-GB" b="0" i="0" dirty="0">
                <a:solidFill>
                  <a:srgbClr val="EA9D34"/>
                </a:solidFill>
                <a:effectLst/>
                <a:latin typeface="inherit"/>
              </a:rPr>
              <a:t>"/orders"</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=&gt;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a:t>
            </a:r>
            <a:r>
              <a:rPr lang="en-GB" b="0" i="0" dirty="0">
                <a:solidFill>
                  <a:srgbClr val="9893A5"/>
                </a:solidFill>
                <a:effectLst/>
                <a:latin typeface="inherit"/>
              </a:rPr>
              <a:t>.});</a:t>
            </a:r>
          </a:p>
          <a:p>
            <a:r>
              <a:rPr lang="en-GB" b="0" i="0" dirty="0" err="1">
                <a:solidFill>
                  <a:srgbClr val="575279"/>
                </a:solidFill>
                <a:effectLst/>
                <a:latin typeface="Cartograph CF"/>
              </a:rPr>
              <a:t>app</a:t>
            </a:r>
            <a:r>
              <a:rPr lang="en-GB" b="0" i="0" dirty="0" err="1">
                <a:solidFill>
                  <a:srgbClr val="9893A5"/>
                </a:solidFill>
                <a:effectLst/>
                <a:latin typeface="inherit"/>
              </a:rPr>
              <a:t>.</a:t>
            </a:r>
            <a:r>
              <a:rPr lang="en-GB" b="0" i="0" dirty="0" err="1">
                <a:solidFill>
                  <a:srgbClr val="D7827E"/>
                </a:solidFill>
                <a:effectLst/>
                <a:latin typeface="inherit"/>
              </a:rPr>
              <a:t>MapPost</a:t>
            </a:r>
            <a:r>
              <a:rPr lang="en-GB" b="0" i="0" dirty="0">
                <a:solidFill>
                  <a:srgbClr val="9893A5"/>
                </a:solidFill>
                <a:effectLst/>
                <a:latin typeface="inherit"/>
              </a:rPr>
              <a:t>(</a:t>
            </a:r>
            <a:r>
              <a:rPr lang="en-GB" b="0" i="0" dirty="0">
                <a:solidFill>
                  <a:srgbClr val="EA9D34"/>
                </a:solidFill>
                <a:effectLst/>
                <a:latin typeface="inherit"/>
              </a:rPr>
              <a:t>"/orders"</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=&gt;</a:t>
            </a:r>
            <a:r>
              <a:rPr lang="en-GB" b="0" i="0" dirty="0">
                <a:solidFill>
                  <a:srgbClr val="575279"/>
                </a:solidFill>
                <a:effectLst/>
                <a:latin typeface="Cartograph CF"/>
              </a:rPr>
              <a:t> </a:t>
            </a:r>
            <a:r>
              <a:rPr lang="en-GB" b="0" i="0" dirty="0">
                <a:solidFill>
                  <a:srgbClr val="9893A5"/>
                </a:solidFill>
                <a:effectLst/>
                <a:latin typeface="inherit"/>
              </a:rPr>
              <a:t>{</a:t>
            </a:r>
            <a:r>
              <a:rPr lang="en-GB" b="0" i="0" dirty="0">
                <a:solidFill>
                  <a:srgbClr val="575279"/>
                </a:solidFill>
                <a:effectLst/>
                <a:latin typeface="Cartograph CF"/>
              </a:rPr>
              <a:t> </a:t>
            </a:r>
            <a:r>
              <a:rPr lang="en-GB" b="0" i="0" dirty="0">
                <a:solidFill>
                  <a:srgbClr val="286983"/>
                </a:solidFill>
                <a:effectLst/>
                <a:latin typeface="inherit"/>
              </a:rPr>
              <a:t>..</a:t>
            </a:r>
            <a:r>
              <a:rPr lang="en-GB" b="0" i="0" dirty="0">
                <a:solidFill>
                  <a:srgbClr val="9893A5"/>
                </a:solidFill>
                <a:effectLst/>
                <a:latin typeface="inherit"/>
              </a:rPr>
              <a:t>.});</a:t>
            </a:r>
            <a:r>
              <a:rPr lang="en-GB" b="0" i="0" dirty="0">
                <a:solidFill>
                  <a:srgbClr val="575279"/>
                </a:solidFill>
                <a:effectLst/>
                <a:latin typeface="Cartograph CF"/>
              </a:rPr>
              <a:t> </a:t>
            </a:r>
          </a:p>
          <a:p>
            <a:endParaRPr lang="en-GB" dirty="0">
              <a:solidFill>
                <a:srgbClr val="575279"/>
              </a:solidFill>
              <a:latin typeface="Cartograph CF"/>
            </a:endParaRPr>
          </a:p>
          <a:p>
            <a:r>
              <a:rPr lang="en-GB" b="0" i="0" dirty="0" err="1">
                <a:solidFill>
                  <a:srgbClr val="575279"/>
                </a:solidFill>
                <a:effectLst/>
                <a:latin typeface="Cartograph CF"/>
              </a:rPr>
              <a:t>app</a:t>
            </a:r>
            <a:r>
              <a:rPr lang="en-GB" b="0" i="0" dirty="0" err="1">
                <a:solidFill>
                  <a:srgbClr val="9893A5"/>
                </a:solidFill>
                <a:effectLst/>
                <a:latin typeface="Cartograph CF"/>
              </a:rPr>
              <a:t>.</a:t>
            </a:r>
            <a:r>
              <a:rPr lang="en-GB" b="0" i="0" dirty="0" err="1">
                <a:solidFill>
                  <a:srgbClr val="D7827E"/>
                </a:solidFill>
                <a:effectLst/>
                <a:latin typeface="Cartograph CF"/>
              </a:rPr>
              <a:t>Run</a:t>
            </a:r>
            <a:r>
              <a:rPr lang="en-GB" b="0" i="0" dirty="0">
                <a:solidFill>
                  <a:srgbClr val="9893A5"/>
                </a:solidFill>
                <a:effectLst/>
                <a:latin typeface="Cartograph CF"/>
              </a:rPr>
              <a: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873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a:t>For </a:t>
            </a:r>
            <a:r>
              <a:rPr lang="it-IT" dirty="0" err="1"/>
              <a:t>those</a:t>
            </a:r>
            <a:r>
              <a:rPr lang="it-IT" dirty="0"/>
              <a:t> </a:t>
            </a:r>
            <a:r>
              <a:rPr lang="it-IT" dirty="0" err="1"/>
              <a:t>who</a:t>
            </a:r>
            <a:r>
              <a:rPr lang="it-IT" dirty="0"/>
              <a:t> love </a:t>
            </a:r>
            <a:r>
              <a:rPr lang="it-IT" dirty="0" err="1"/>
              <a:t>tradition</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1176867" y="2277533"/>
            <a:ext cx="10693400" cy="2308324"/>
          </a:xfrm>
          <a:prstGeom prst="rect">
            <a:avLst/>
          </a:prstGeom>
          <a:noFill/>
        </p:spPr>
        <p:txBody>
          <a:bodyPr wrap="square" rtlCol="0">
            <a:spAutoFit/>
          </a:bodyPr>
          <a:lstStyle/>
          <a:p>
            <a:r>
              <a:rPr lang="en-GB" b="0" dirty="0" err="1">
                <a:solidFill>
                  <a:srgbClr val="D4D4D4"/>
                </a:solidFill>
                <a:effectLst/>
                <a:latin typeface="Consolas" panose="020B0609020204030204" pitchFamily="49" charset="0"/>
              </a:rPr>
              <a:t>WebApplication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appsettings.json</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Program.cs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WebApplication.csproj</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├───Controllers</a:t>
            </a: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CartsController.cs</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D4D4D4"/>
                </a:solidFill>
                <a:effectLst/>
                <a:latin typeface="Consolas" panose="020B0609020204030204" pitchFamily="49" charset="0"/>
              </a:rPr>
              <a:t>OrdersController.cs</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0925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B16A-5244-45DA-B3C7-1C5D8ABECDEE}"/>
              </a:ext>
            </a:extLst>
          </p:cNvPr>
          <p:cNvSpPr>
            <a:spLocks noGrp="1"/>
          </p:cNvSpPr>
          <p:nvPr>
            <p:ph type="title"/>
          </p:nvPr>
        </p:nvSpPr>
        <p:spPr/>
        <p:txBody>
          <a:bodyPr/>
          <a:lstStyle/>
          <a:p>
            <a:r>
              <a:rPr lang="it-IT" dirty="0" err="1"/>
              <a:t>Loved</a:t>
            </a:r>
            <a:r>
              <a:rPr lang="it-IT" dirty="0"/>
              <a:t> Controllers</a:t>
            </a:r>
            <a:endParaRPr lang="en-GB" dirty="0"/>
          </a:p>
        </p:txBody>
      </p:sp>
      <p:sp>
        <p:nvSpPr>
          <p:cNvPr id="3" name="TextBox 2">
            <a:extLst>
              <a:ext uri="{FF2B5EF4-FFF2-40B4-BE49-F238E27FC236}">
                <a16:creationId xmlns:a16="http://schemas.microsoft.com/office/drawing/2014/main" id="{E5CEF00D-34BA-419F-9CD3-0EB828C242DA}"/>
              </a:ext>
            </a:extLst>
          </p:cNvPr>
          <p:cNvSpPr txBox="1"/>
          <p:nvPr/>
        </p:nvSpPr>
        <p:spPr>
          <a:xfrm>
            <a:off x="1176867" y="2277533"/>
            <a:ext cx="10693400" cy="3416320"/>
          </a:xfrm>
          <a:prstGeom prst="rect">
            <a:avLst/>
          </a:prstGeom>
          <a:noFill/>
        </p:spPr>
        <p:txBody>
          <a:bodyPr wrap="square" rtlCol="0">
            <a:spAutoFit/>
          </a:bodyPr>
          <a:lstStyle/>
          <a:p>
            <a:r>
              <a:rPr lang="en-GB" b="0" i="0" dirty="0">
                <a:solidFill>
                  <a:srgbClr val="286983"/>
                </a:solidFill>
                <a:effectLst/>
                <a:latin typeface="inherit"/>
              </a:rPr>
              <a:t>var</a:t>
            </a:r>
            <a:r>
              <a:rPr lang="en-GB" b="0" i="0" dirty="0">
                <a:solidFill>
                  <a:srgbClr val="575279"/>
                </a:solidFill>
                <a:effectLst/>
                <a:latin typeface="Cartograph CF"/>
              </a:rPr>
              <a:t> builder </a:t>
            </a:r>
            <a:r>
              <a:rPr lang="en-GB" b="0" i="0" dirty="0">
                <a:solidFill>
                  <a:srgbClr val="286983"/>
                </a:solidFill>
                <a:effectLst/>
                <a:latin typeface="Cartograph CF"/>
              </a:rPr>
              <a:t>=</a:t>
            </a:r>
            <a:r>
              <a:rPr lang="en-GB" b="0" i="0" dirty="0">
                <a:solidFill>
                  <a:srgbClr val="575279"/>
                </a:solidFill>
                <a:effectLst/>
                <a:latin typeface="Cartograph CF"/>
              </a:rPr>
              <a:t> </a:t>
            </a:r>
            <a:r>
              <a:rPr lang="en-GB" b="0" i="0" dirty="0" err="1">
                <a:solidFill>
                  <a:srgbClr val="575279"/>
                </a:solidFill>
                <a:effectLst/>
                <a:latin typeface="Cartograph CF"/>
              </a:rPr>
              <a:t>WebApplication</a:t>
            </a:r>
            <a:r>
              <a:rPr lang="en-GB" b="0" i="0" dirty="0" err="1">
                <a:solidFill>
                  <a:srgbClr val="9893A5"/>
                </a:solidFill>
                <a:effectLst/>
                <a:latin typeface="Cartograph CF"/>
              </a:rPr>
              <a:t>.</a:t>
            </a:r>
            <a:r>
              <a:rPr lang="en-GB" b="0" i="0" dirty="0" err="1">
                <a:solidFill>
                  <a:srgbClr val="D7827E"/>
                </a:solidFill>
                <a:effectLst/>
                <a:latin typeface="Cartograph CF"/>
              </a:rPr>
              <a:t>CreateBuilder</a:t>
            </a:r>
            <a:r>
              <a:rPr lang="en-GB" b="0" i="0" dirty="0">
                <a:solidFill>
                  <a:srgbClr val="9893A5"/>
                </a:solidFill>
                <a:effectLst/>
                <a:latin typeface="Cartograph CF"/>
              </a:rPr>
              <a:t>(</a:t>
            </a:r>
            <a:r>
              <a:rPr lang="en-GB" b="0" i="0" dirty="0" err="1">
                <a:solidFill>
                  <a:srgbClr val="575279"/>
                </a:solidFill>
                <a:effectLst/>
                <a:latin typeface="Cartograph CF"/>
              </a:rPr>
              <a:t>args</a:t>
            </a:r>
            <a:r>
              <a:rPr lang="en-GB" b="0" i="0" dirty="0">
                <a:solidFill>
                  <a:srgbClr val="9893A5"/>
                </a:solidFill>
                <a:effectLst/>
                <a:latin typeface="Cartograph CF"/>
              </a:rPr>
              <a:t>);</a:t>
            </a:r>
            <a:endParaRPr lang="en-GB" dirty="0">
              <a:solidFill>
                <a:srgbClr val="575279"/>
              </a:solidFill>
              <a:latin typeface="Cartograph CF"/>
            </a:endParaRPr>
          </a:p>
          <a:p>
            <a:endParaRPr lang="en-GB" b="0" i="0" dirty="0">
              <a:solidFill>
                <a:srgbClr val="575279"/>
              </a:solidFill>
              <a:effectLst/>
              <a:latin typeface="Cartograph CF"/>
            </a:endParaRP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AddControllers</a:t>
            </a:r>
            <a:r>
              <a:rPr lang="en-GB" b="0" i="0" dirty="0">
                <a:solidFill>
                  <a:srgbClr val="9893A5"/>
                </a:solidFill>
                <a:effectLst/>
                <a:latin typeface="inherit"/>
              </a:rPr>
              <a: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ICustomersOrchestrator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CustomersOrchestrator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ICartOrchestrator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CartOrchestrator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IOrdersOrchestrator</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OrdersOrchestrator</a:t>
            </a:r>
            <a:r>
              <a:rPr lang="en-GB" b="0" i="0" dirty="0">
                <a:solidFill>
                  <a:srgbClr val="9893A5"/>
                </a:solidFill>
                <a:effectLst/>
                <a:latin typeface="inherit"/>
              </a:rPr>
              <a:t>&gt;();</a:t>
            </a:r>
          </a:p>
          <a:p>
            <a:r>
              <a:rPr lang="en-GB" b="0" i="0" dirty="0" err="1">
                <a:solidFill>
                  <a:srgbClr val="575279"/>
                </a:solidFill>
                <a:effectLst/>
                <a:latin typeface="Cartograph CF"/>
              </a:rPr>
              <a:t>builder</a:t>
            </a:r>
            <a:r>
              <a:rPr lang="en-GB" b="0" i="0" dirty="0" err="1">
                <a:solidFill>
                  <a:srgbClr val="9893A5"/>
                </a:solidFill>
                <a:effectLst/>
                <a:latin typeface="inherit"/>
              </a:rPr>
              <a:t>.</a:t>
            </a:r>
            <a:r>
              <a:rPr lang="en-GB" b="0" i="0" dirty="0" err="1">
                <a:solidFill>
                  <a:srgbClr val="575279"/>
                </a:solidFill>
                <a:effectLst/>
                <a:latin typeface="Cartograph CF"/>
              </a:rPr>
              <a:t>Services</a:t>
            </a:r>
            <a:r>
              <a:rPr lang="en-GB" b="0" i="0" dirty="0" err="1">
                <a:solidFill>
                  <a:srgbClr val="9893A5"/>
                </a:solidFill>
                <a:effectLst/>
                <a:latin typeface="inherit"/>
              </a:rPr>
              <a:t>.</a:t>
            </a:r>
            <a:r>
              <a:rPr lang="en-GB" b="0" i="0" dirty="0" err="1">
                <a:solidFill>
                  <a:srgbClr val="D7827E"/>
                </a:solidFill>
                <a:effectLst/>
                <a:latin typeface="inherit"/>
              </a:rPr>
              <a:t>AddScoped</a:t>
            </a:r>
            <a:r>
              <a:rPr lang="en-GB" b="0" i="0" dirty="0">
                <a:solidFill>
                  <a:srgbClr val="9893A5"/>
                </a:solidFill>
                <a:effectLst/>
                <a:latin typeface="inherit"/>
              </a:rPr>
              <a:t>&lt;</a:t>
            </a:r>
            <a:r>
              <a:rPr lang="en-GB" b="0" i="0" dirty="0" err="1">
                <a:solidFill>
                  <a:srgbClr val="56949F"/>
                </a:solidFill>
                <a:effectLst/>
                <a:latin typeface="inherit"/>
              </a:rPr>
              <a:t>IPaymentService</a:t>
            </a:r>
            <a:r>
              <a:rPr lang="en-GB" b="0" i="0" dirty="0">
                <a:solidFill>
                  <a:srgbClr val="9893A5"/>
                </a:solidFill>
                <a:effectLst/>
                <a:latin typeface="inherit"/>
              </a:rPr>
              <a:t>,</a:t>
            </a:r>
            <a:r>
              <a:rPr lang="en-GB" b="0" i="0" dirty="0">
                <a:solidFill>
                  <a:srgbClr val="56949F"/>
                </a:solidFill>
                <a:effectLst/>
                <a:latin typeface="inherit"/>
              </a:rPr>
              <a:t> </a:t>
            </a:r>
            <a:r>
              <a:rPr lang="en-GB" b="0" i="0" dirty="0" err="1">
                <a:solidFill>
                  <a:srgbClr val="56949F"/>
                </a:solidFill>
                <a:effectLst/>
                <a:latin typeface="inherit"/>
              </a:rPr>
              <a:t>PaymentService</a:t>
            </a:r>
            <a:r>
              <a:rPr lang="en-GB" b="0" i="0" dirty="0">
                <a:solidFill>
                  <a:srgbClr val="9893A5"/>
                </a:solidFill>
                <a:effectLst/>
                <a:latin typeface="inherit"/>
              </a:rPr>
              <a:t>&gt;();</a:t>
            </a:r>
            <a:r>
              <a:rPr lang="en-GB" b="0" i="0" dirty="0">
                <a:solidFill>
                  <a:srgbClr val="575279"/>
                </a:solidFill>
                <a:effectLst/>
                <a:latin typeface="Cartograph CF"/>
              </a:rPr>
              <a:t> </a:t>
            </a:r>
          </a:p>
          <a:p>
            <a:endParaRPr lang="en-GB" dirty="0">
              <a:solidFill>
                <a:srgbClr val="9893A5"/>
              </a:solidFill>
              <a:latin typeface="Cartograph CF"/>
            </a:endParaRPr>
          </a:p>
          <a:p>
            <a:r>
              <a:rPr lang="en-GB" b="0" i="0" dirty="0">
                <a:solidFill>
                  <a:srgbClr val="286983"/>
                </a:solidFill>
                <a:effectLst/>
                <a:latin typeface="inherit"/>
              </a:rPr>
              <a:t>var</a:t>
            </a:r>
            <a:r>
              <a:rPr lang="en-GB" b="0" i="0" dirty="0">
                <a:solidFill>
                  <a:srgbClr val="575279"/>
                </a:solidFill>
                <a:effectLst/>
                <a:latin typeface="Cartograph CF"/>
              </a:rPr>
              <a:t> app </a:t>
            </a:r>
            <a:r>
              <a:rPr lang="en-GB" b="0" i="0" dirty="0">
                <a:solidFill>
                  <a:srgbClr val="286983"/>
                </a:solidFill>
                <a:effectLst/>
                <a:latin typeface="Cartograph CF"/>
              </a:rPr>
              <a:t>=</a:t>
            </a:r>
            <a:r>
              <a:rPr lang="en-GB" b="0" i="0" dirty="0">
                <a:solidFill>
                  <a:srgbClr val="575279"/>
                </a:solidFill>
                <a:effectLst/>
                <a:latin typeface="Cartograph CF"/>
              </a:rPr>
              <a:t> </a:t>
            </a:r>
            <a:r>
              <a:rPr lang="en-GB" b="0" i="0" dirty="0" err="1">
                <a:solidFill>
                  <a:srgbClr val="575279"/>
                </a:solidFill>
                <a:effectLst/>
                <a:latin typeface="Cartograph CF"/>
              </a:rPr>
              <a:t>builder</a:t>
            </a:r>
            <a:r>
              <a:rPr lang="en-GB" b="0" i="0" dirty="0" err="1">
                <a:solidFill>
                  <a:srgbClr val="9893A5"/>
                </a:solidFill>
                <a:effectLst/>
                <a:latin typeface="Cartograph CF"/>
              </a:rPr>
              <a:t>.</a:t>
            </a:r>
            <a:r>
              <a:rPr lang="en-GB" b="0" i="0" dirty="0" err="1">
                <a:solidFill>
                  <a:srgbClr val="D7827E"/>
                </a:solidFill>
                <a:effectLst/>
                <a:latin typeface="Cartograph CF"/>
              </a:rPr>
              <a:t>Build</a:t>
            </a:r>
            <a:r>
              <a:rPr lang="en-GB" b="0" i="0" dirty="0">
                <a:solidFill>
                  <a:srgbClr val="9893A5"/>
                </a:solidFill>
                <a:effectLst/>
                <a:latin typeface="Cartograph CF"/>
              </a:rPr>
              <a:t>();</a:t>
            </a:r>
          </a:p>
          <a:p>
            <a:r>
              <a:rPr lang="en-GB" b="0" i="0" dirty="0" err="1">
                <a:solidFill>
                  <a:srgbClr val="575279"/>
                </a:solidFill>
                <a:effectLst/>
                <a:latin typeface="Cartograph CF"/>
              </a:rPr>
              <a:t>app</a:t>
            </a:r>
            <a:r>
              <a:rPr lang="en-GB" b="0" i="0" dirty="0" err="1">
                <a:solidFill>
                  <a:srgbClr val="9893A5"/>
                </a:solidFill>
                <a:effectLst/>
                <a:latin typeface="inherit"/>
              </a:rPr>
              <a:t>.</a:t>
            </a:r>
            <a:r>
              <a:rPr lang="en-GB" b="0" i="0" dirty="0" err="1">
                <a:solidFill>
                  <a:srgbClr val="D7827E"/>
                </a:solidFill>
                <a:effectLst/>
                <a:latin typeface="inherit"/>
              </a:rPr>
              <a:t>MapControllers</a:t>
            </a:r>
            <a:r>
              <a:rPr lang="en-GB" b="0" i="0" dirty="0">
                <a:solidFill>
                  <a:srgbClr val="9893A5"/>
                </a:solidFill>
                <a:effectLst/>
                <a:latin typeface="inherit"/>
              </a:rPr>
              <a:t>();</a:t>
            </a:r>
          </a:p>
          <a:p>
            <a:endParaRPr lang="en-GB" dirty="0">
              <a:solidFill>
                <a:srgbClr val="9893A5"/>
              </a:solidFill>
              <a:latin typeface="inherit"/>
            </a:endParaRPr>
          </a:p>
          <a:p>
            <a:r>
              <a:rPr lang="en-GB" b="0" i="0" dirty="0" err="1">
                <a:solidFill>
                  <a:srgbClr val="575279"/>
                </a:solidFill>
                <a:effectLst/>
                <a:latin typeface="Cartograph CF"/>
              </a:rPr>
              <a:t>app</a:t>
            </a:r>
            <a:r>
              <a:rPr lang="en-GB" b="0" i="0" dirty="0" err="1">
                <a:solidFill>
                  <a:srgbClr val="9893A5"/>
                </a:solidFill>
                <a:effectLst/>
                <a:latin typeface="Cartograph CF"/>
              </a:rPr>
              <a:t>.</a:t>
            </a:r>
            <a:r>
              <a:rPr lang="en-GB" b="0" i="0" dirty="0" err="1">
                <a:solidFill>
                  <a:srgbClr val="D7827E"/>
                </a:solidFill>
                <a:effectLst/>
                <a:latin typeface="Cartograph CF"/>
              </a:rPr>
              <a:t>Run</a:t>
            </a:r>
            <a:r>
              <a:rPr lang="en-GB" b="0" i="0" dirty="0">
                <a:solidFill>
                  <a:srgbClr val="9893A5"/>
                </a:solidFill>
                <a:effectLst/>
                <a:latin typeface="Cartograph CF"/>
              </a:rPr>
              <a: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02393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1357</Words>
  <Application>Microsoft Office PowerPoint</Application>
  <PresentationFormat>Widescreen</PresentationFormat>
  <Paragraphs>192</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-apple-system</vt:lpstr>
      <vt:lpstr>Arial</vt:lpstr>
      <vt:lpstr>Calibri</vt:lpstr>
      <vt:lpstr>Calibri Light</vt:lpstr>
      <vt:lpstr>Cartograph CF</vt:lpstr>
      <vt:lpstr>Consolas</vt:lpstr>
      <vt:lpstr>inherit</vt:lpstr>
      <vt:lpstr>-ui-sans-serif</vt:lpstr>
      <vt:lpstr>Office Theme</vt:lpstr>
      <vt:lpstr>Bitmap Image</vt:lpstr>
      <vt:lpstr>PowerPoint Presentation</vt:lpstr>
      <vt:lpstr>Maledetti BIAS</vt:lpstr>
      <vt:lpstr>N-Tier/N-Layer vs Clean Architecture</vt:lpstr>
      <vt:lpstr>Web API – Traditional Mode</vt:lpstr>
      <vt:lpstr>Database vs Domain Model</vt:lpstr>
      <vt:lpstr>Minimal Web API</vt:lpstr>
      <vt:lpstr>Single File API</vt:lpstr>
      <vt:lpstr>For those who love tradition</vt:lpstr>
      <vt:lpstr>Loved Controllers</vt:lpstr>
      <vt:lpstr>Really? Again?</vt:lpstr>
      <vt:lpstr>Change Your Mind</vt:lpstr>
      <vt:lpstr>Sociotechnical System Design</vt:lpstr>
      <vt:lpstr>What is DDD?</vt:lpstr>
      <vt:lpstr>Learning Learning Learning</vt:lpstr>
      <vt:lpstr>Strategic vs Tactical</vt:lpstr>
      <vt:lpstr>Domain-Drive API</vt:lpstr>
      <vt:lpstr>Domain-Drive API</vt:lpstr>
      <vt:lpstr>DDD Concepts</vt:lpstr>
      <vt:lpstr>Module: What is this?</vt:lpstr>
      <vt:lpstr>Module: What is this?</vt:lpstr>
      <vt:lpstr>Register Modules Automatically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Acerbis</dc:creator>
  <cp:lastModifiedBy>Alberto Acerbis</cp:lastModifiedBy>
  <cp:revision>22</cp:revision>
  <dcterms:created xsi:type="dcterms:W3CDTF">2021-11-03T15:25:47Z</dcterms:created>
  <dcterms:modified xsi:type="dcterms:W3CDTF">2021-11-26T13:05:28Z</dcterms:modified>
</cp:coreProperties>
</file>