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handoutMasterIdLst>
    <p:handoutMasterId r:id="rId18"/>
  </p:handoutMasterIdLst>
  <p:sldIdLst>
    <p:sldId id="282" r:id="rId2"/>
    <p:sldId id="264" r:id="rId3"/>
    <p:sldId id="267" r:id="rId4"/>
    <p:sldId id="280" r:id="rId5"/>
    <p:sldId id="279" r:id="rId6"/>
    <p:sldId id="269" r:id="rId7"/>
    <p:sldId id="271" r:id="rId8"/>
    <p:sldId id="272" r:id="rId9"/>
    <p:sldId id="273" r:id="rId10"/>
    <p:sldId id="274" r:id="rId11"/>
    <p:sldId id="278" r:id="rId12"/>
    <p:sldId id="281" r:id="rId13"/>
    <p:sldId id="275" r:id="rId14"/>
    <p:sldId id="283" r:id="rId15"/>
    <p:sldId id="276" r:id="rId16"/>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23/10/2022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23/10/2022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65220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0609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hyperlink" Target="mailto:alberto.acerbis@intre.it"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s://albertoacerbi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malltalk.com/foo/bar%20to%20wasm%20module%20helloSmallTalk.was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teveSandersonMS/dotnet-wasi-sdk"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docker.com/blog/why-containers-and-webassembly-work-well-together/"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hyperlink" Target="https://webassembly-studio.kamenokosoft.com/?f=5z61oxzmbch" TargetMode="External"/><Relationship Id="rId5" Type="http://schemas.openxmlformats.org/officeDocument/2006/relationships/hyperlink" Target="mailto:alberto.acerbis@intre.it"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s://albertoacerbi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SmallTalk</a:t>
            </a:r>
            <a:r>
              <a:rPr lang="it-IT" dirty="0"/>
              <a:t> - </a:t>
            </a:r>
            <a:r>
              <a:rPr lang="it-IT" dirty="0" err="1"/>
              <a:t>WebAssembly</a:t>
            </a:r>
            <a:endParaRPr lang="it-IT"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632" y="1214887"/>
            <a:ext cx="2781248" cy="2781248"/>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2165270"/>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20880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437116"/>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extLst>
              <a:ext uri="{FF2B5EF4-FFF2-40B4-BE49-F238E27FC236}">
                <a16:creationId xmlns:a16="http://schemas.microsoft.com/office/drawing/2014/main" id="{362AAFBC-08F1-00FC-FC26-32FCBE150056}"/>
              </a:ext>
            </a:extLst>
          </p:cNvPr>
          <p:cNvPicPr>
            <a:picLocks noChangeAspect="1"/>
          </p:cNvPicPr>
          <p:nvPr/>
        </p:nvPicPr>
        <p:blipFill>
          <a:blip r:embed="rId6"/>
          <a:stretch>
            <a:fillRect/>
          </a:stretch>
        </p:blipFill>
        <p:spPr>
          <a:xfrm>
            <a:off x="1159225" y="3794598"/>
            <a:ext cx="1792634" cy="406401"/>
          </a:xfrm>
          <a:prstGeom prst="rect">
            <a:avLst/>
          </a:prstGeom>
        </p:spPr>
      </p:pic>
      <p:pic>
        <p:nvPicPr>
          <p:cNvPr id="13" name="Picture 4">
            <a:extLst>
              <a:ext uri="{FF2B5EF4-FFF2-40B4-BE49-F238E27FC236}">
                <a16:creationId xmlns:a16="http://schemas.microsoft.com/office/drawing/2014/main" id="{07BA4DDF-A0DC-5850-1AE9-36BFB92DAA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616" y="4136892"/>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Certified: Azure Solutions Architect Expert (Legacy)">
            <a:extLst>
              <a:ext uri="{FF2B5EF4-FFF2-40B4-BE49-F238E27FC236}">
                <a16:creationId xmlns:a16="http://schemas.microsoft.com/office/drawing/2014/main" id="{A82CB1F3-8E36-4DA7-EA47-A1252C66805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5796" y="4136891"/>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hlinkClick r:id="rId9"/>
            <a:extLst>
              <a:ext uri="{FF2B5EF4-FFF2-40B4-BE49-F238E27FC236}">
                <a16:creationId xmlns:a16="http://schemas.microsoft.com/office/drawing/2014/main" id="{3B0874B3-8706-C537-13ED-47E0128F75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8882" y="5072110"/>
            <a:ext cx="2061467" cy="58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23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 Goals</a:t>
            </a:r>
          </a:p>
        </p:txBody>
      </p:sp>
      <p:sp>
        <p:nvSpPr>
          <p:cNvPr id="4" name="Segnaposto testo 3"/>
          <p:cNvSpPr>
            <a:spLocks noGrp="1"/>
          </p:cNvSpPr>
          <p:nvPr>
            <p:ph type="body" sz="quarter" idx="11"/>
          </p:nvPr>
        </p:nvSpPr>
        <p:spPr>
          <a:xfrm>
            <a:off x="473868" y="1566008"/>
            <a:ext cx="8196263" cy="3946272"/>
          </a:xfrm>
        </p:spPr>
        <p:txBody>
          <a:bodyPr/>
          <a:lstStyle/>
          <a:p>
            <a:r>
              <a:rPr lang="it-IT" sz="3200" dirty="0"/>
              <a:t>WASI </a:t>
            </a:r>
            <a:r>
              <a:rPr lang="it-IT" sz="3200" dirty="0" err="1"/>
              <a:t>enables</a:t>
            </a:r>
            <a:r>
              <a:rPr lang="it-IT" sz="3200" dirty="0"/>
              <a:t> </a:t>
            </a:r>
            <a:r>
              <a:rPr lang="it-IT" sz="3200" dirty="0" err="1"/>
              <a:t>wasm</a:t>
            </a:r>
            <a:r>
              <a:rPr lang="it-IT" sz="3200" dirty="0"/>
              <a:t> </a:t>
            </a:r>
            <a:r>
              <a:rPr lang="it-IT" sz="3200" dirty="0" err="1"/>
              <a:t>module</a:t>
            </a:r>
            <a:r>
              <a:rPr lang="it-IT" sz="3200" dirty="0"/>
              <a:t> to </a:t>
            </a:r>
            <a:r>
              <a:rPr lang="it-IT" sz="3200" dirty="0" err="1"/>
              <a:t>run</a:t>
            </a:r>
            <a:r>
              <a:rPr lang="it-IT" sz="3200" dirty="0"/>
              <a:t> </a:t>
            </a:r>
            <a:r>
              <a:rPr lang="it-IT" sz="3200" dirty="0" err="1"/>
              <a:t>well</a:t>
            </a:r>
            <a:r>
              <a:rPr lang="it-IT" sz="3200" dirty="0"/>
              <a:t> </a:t>
            </a:r>
            <a:r>
              <a:rPr lang="it-IT" sz="3200" dirty="0" err="1"/>
              <a:t>outside</a:t>
            </a:r>
            <a:r>
              <a:rPr lang="it-IT" sz="3200" dirty="0"/>
              <a:t> of the browser</a:t>
            </a:r>
          </a:p>
          <a:p>
            <a:r>
              <a:rPr lang="it-IT" sz="3200" dirty="0" err="1"/>
              <a:t>Proposals</a:t>
            </a:r>
            <a:endParaRPr lang="it-IT" sz="3200" dirty="0"/>
          </a:p>
          <a:p>
            <a:pPr lvl="1"/>
            <a:r>
              <a:rPr lang="it-IT" sz="3200" dirty="0"/>
              <a:t>I/O</a:t>
            </a:r>
          </a:p>
          <a:p>
            <a:pPr lvl="1"/>
            <a:r>
              <a:rPr lang="it-IT" sz="3200" dirty="0"/>
              <a:t>Filesystem</a:t>
            </a:r>
          </a:p>
          <a:p>
            <a:pPr lvl="1"/>
            <a:r>
              <a:rPr lang="it-IT" sz="3200" dirty="0"/>
              <a:t>Clocks</a:t>
            </a:r>
          </a:p>
          <a:p>
            <a:pPr lvl="1"/>
            <a:r>
              <a:rPr lang="it-IT" sz="3200" dirty="0"/>
              <a:t>Machine Learning (</a:t>
            </a:r>
            <a:r>
              <a:rPr lang="it-IT" sz="3200" dirty="0" err="1"/>
              <a:t>wasi-nn</a:t>
            </a:r>
            <a:r>
              <a:rPr lang="it-IT" sz="3200" dirty="0"/>
              <a:t>)</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33161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4" name="Segnaposto testo 3"/>
          <p:cNvSpPr>
            <a:spLocks noGrp="1"/>
          </p:cNvSpPr>
          <p:nvPr>
            <p:ph type="body" sz="quarter" idx="11"/>
          </p:nvPr>
        </p:nvSpPr>
        <p:spPr>
          <a:xfrm>
            <a:off x="470630" y="1134687"/>
            <a:ext cx="8196263" cy="3187148"/>
          </a:xfrm>
        </p:spPr>
        <p:txBody>
          <a:bodyPr/>
          <a:lstStyle/>
          <a:p>
            <a:r>
              <a:rPr lang="it-IT" dirty="0" err="1"/>
              <a:t>Without</a:t>
            </a:r>
            <a:r>
              <a:rPr lang="it-IT" dirty="0"/>
              <a:t> networking in </a:t>
            </a:r>
            <a:r>
              <a:rPr lang="it-IT" dirty="0" err="1"/>
              <a:t>WebAssembly</a:t>
            </a:r>
            <a:r>
              <a:rPr lang="it-IT" dirty="0"/>
              <a:t> </a:t>
            </a:r>
            <a:r>
              <a:rPr lang="it-IT" dirty="0" err="1"/>
              <a:t>we</a:t>
            </a:r>
            <a:r>
              <a:rPr lang="it-IT" dirty="0"/>
              <a:t> </a:t>
            </a:r>
            <a:r>
              <a:rPr lang="it-IT" dirty="0" err="1"/>
              <a:t>had</a:t>
            </a:r>
            <a:r>
              <a:rPr lang="it-IT" dirty="0"/>
              <a:t> no way to </a:t>
            </a:r>
            <a:r>
              <a:rPr lang="it-IT" dirty="0" err="1"/>
              <a:t>write</a:t>
            </a:r>
            <a:r>
              <a:rPr lang="it-IT" dirty="0"/>
              <a:t> services </a:t>
            </a:r>
            <a:r>
              <a:rPr lang="it-IT" dirty="0" err="1"/>
              <a:t>that</a:t>
            </a:r>
            <a:r>
              <a:rPr lang="it-IT" dirty="0"/>
              <a:t> </a:t>
            </a:r>
            <a:r>
              <a:rPr lang="it-IT" dirty="0" err="1"/>
              <a:t>could</a:t>
            </a:r>
            <a:r>
              <a:rPr lang="it-IT" dirty="0"/>
              <a:t> load </a:t>
            </a:r>
            <a:r>
              <a:rPr lang="it-IT" dirty="0" err="1"/>
              <a:t>WebAssembly</a:t>
            </a:r>
            <a:r>
              <a:rPr lang="it-IT" dirty="0"/>
              <a:t> </a:t>
            </a:r>
            <a:r>
              <a:rPr lang="it-IT" dirty="0" err="1"/>
              <a:t>modules</a:t>
            </a:r>
            <a:r>
              <a:rPr lang="it-IT" dirty="0"/>
              <a:t> to handle http </a:t>
            </a:r>
            <a:r>
              <a:rPr lang="it-IT" dirty="0" err="1"/>
              <a:t>requests</a:t>
            </a:r>
            <a:r>
              <a:rPr lang="it-IT" dirty="0"/>
              <a:t>.</a:t>
            </a:r>
          </a:p>
          <a:p>
            <a:r>
              <a:rPr lang="it-IT" dirty="0"/>
              <a:t>WAGI and CGI</a:t>
            </a:r>
          </a:p>
          <a:p>
            <a:pPr lvl="1"/>
            <a:r>
              <a:rPr lang="en-US" sz="1800" dirty="0"/>
              <a:t>WAGI abides the CGI 1.1 spec (RFC 3875). It defines a few extra environment variables unique to </a:t>
            </a:r>
            <a:r>
              <a:rPr lang="en-US" sz="1800" dirty="0" err="1"/>
              <a:t>Wagi</a:t>
            </a:r>
            <a:r>
              <a:rPr lang="en-US" sz="1800" dirty="0"/>
              <a:t>, but compatible with the specification.</a:t>
            </a:r>
          </a:p>
          <a:p>
            <a:pPr lvl="1"/>
            <a:r>
              <a:rPr lang="en-US" sz="1800" dirty="0" err="1"/>
              <a:t>Wagi</a:t>
            </a:r>
            <a:r>
              <a:rPr lang="en-US" sz="1800" dirty="0"/>
              <a:t> maps an HTTP path to a </a:t>
            </a:r>
            <a:r>
              <a:rPr lang="en-US" sz="1800" dirty="0" err="1"/>
              <a:t>Wasm</a:t>
            </a:r>
            <a:r>
              <a:rPr lang="en-US" sz="1800" dirty="0"/>
              <a:t> module (es. </a:t>
            </a:r>
            <a:r>
              <a:rPr lang="en-US" sz="1800" i="1" dirty="0">
                <a:hlinkClick r:id="rId2"/>
              </a:rPr>
              <a:t>http://smalltalk.com/foo/bar</a:t>
            </a:r>
            <a:r>
              <a:rPr lang="en-US" sz="1800" dirty="0"/>
              <a:t>  to the </a:t>
            </a:r>
            <a:r>
              <a:rPr lang="en-US" sz="1800" dirty="0" err="1"/>
              <a:t>Wasm</a:t>
            </a:r>
            <a:r>
              <a:rPr lang="en-US" sz="1800" dirty="0"/>
              <a:t> module </a:t>
            </a:r>
            <a:r>
              <a:rPr lang="en-US" sz="1800" i="1" dirty="0" err="1"/>
              <a:t>helloSmallTalk.wasm</a:t>
            </a:r>
            <a:r>
              <a:rPr lang="en-US" sz="1800" i="1" dirty="0"/>
              <a:t>.</a:t>
            </a:r>
            <a:r>
              <a:rPr lang="en-US" sz="1800" dirty="0"/>
              <a:t> When /foo/bar is requested, </a:t>
            </a:r>
            <a:r>
              <a:rPr lang="en-US" sz="1800" dirty="0" err="1"/>
              <a:t>Wagi</a:t>
            </a:r>
            <a:r>
              <a:rPr lang="en-US" sz="1800" dirty="0"/>
              <a:t> loads module and executes it just CGI executes its apps. </a:t>
            </a:r>
          </a:p>
          <a:p>
            <a:pPr lvl="1"/>
            <a:endParaRPr lang="en-US" sz="1800" dirty="0"/>
          </a:p>
          <a:p>
            <a:pPr lvl="1"/>
            <a:endParaRPr lang="en-US" sz="1800" dirty="0"/>
          </a:p>
          <a:p>
            <a:pPr marL="0" indent="0">
              <a:buNone/>
            </a:pPr>
            <a:endParaRPr lang="it-IT"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
        <p:nvSpPr>
          <p:cNvPr id="5" name="CasellaDiTesto 4">
            <a:extLst>
              <a:ext uri="{FF2B5EF4-FFF2-40B4-BE49-F238E27FC236}">
                <a16:creationId xmlns:a16="http://schemas.microsoft.com/office/drawing/2014/main" id="{98B2AC7D-CCFC-36BA-BB44-76FEF99498A8}"/>
              </a:ext>
            </a:extLst>
          </p:cNvPr>
          <p:cNvSpPr txBox="1"/>
          <p:nvPr/>
        </p:nvSpPr>
        <p:spPr>
          <a:xfrm>
            <a:off x="468643" y="4455858"/>
            <a:ext cx="8198250" cy="1477328"/>
          </a:xfrm>
          <a:prstGeom prst="rect">
            <a:avLst/>
          </a:prstGeom>
          <a:solidFill>
            <a:schemeClr val="bg2"/>
          </a:solidFill>
        </p:spPr>
        <p:txBody>
          <a:bodyPr wrap="square" rtlCol="0">
            <a:spAutoFit/>
          </a:bodyPr>
          <a:lstStyle/>
          <a:p>
            <a:r>
              <a:rPr lang="it-IT" b="0" dirty="0" err="1">
                <a:solidFill>
                  <a:srgbClr val="569CD6"/>
                </a:solidFill>
                <a:effectLst/>
                <a:latin typeface="Consolas" panose="020B0609020204030204" pitchFamily="49" charset="0"/>
              </a:rPr>
              <a:t>fn</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main</a:t>
            </a:r>
            <a:r>
              <a:rPr lang="it-IT" b="0" dirty="0">
                <a:solidFill>
                  <a:srgbClr val="D4D4D4"/>
                </a:solidFill>
                <a:effectLst/>
                <a:latin typeface="Consolas" panose="020B0609020204030204" pitchFamily="49" charset="0"/>
              </a:rPr>
              <a:t>() {</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println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content-type</a:t>
            </a:r>
            <a:r>
              <a:rPr lang="it-IT" b="0" dirty="0">
                <a:solidFill>
                  <a:srgbClr val="CE9178"/>
                </a:solidFill>
                <a:effectLst/>
                <a:latin typeface="Consolas" panose="020B0609020204030204" pitchFamily="49" charset="0"/>
              </a:rPr>
              <a:t>: text/</a:t>
            </a:r>
            <a:r>
              <a:rPr lang="it-IT" b="0" dirty="0" err="1">
                <a:solidFill>
                  <a:srgbClr val="CE9178"/>
                </a:solidFill>
                <a:effectLst/>
                <a:latin typeface="Consolas" panose="020B0609020204030204" pitchFamily="49" charset="0"/>
              </a:rPr>
              <a:t>plain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println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println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"Hello World"</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7256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sp>
        <p:nvSpPr>
          <p:cNvPr id="4" name="Segnaposto testo 3"/>
          <p:cNvSpPr>
            <a:spLocks noGrp="1"/>
          </p:cNvSpPr>
          <p:nvPr>
            <p:ph type="body" sz="quarter" idx="11"/>
          </p:nvPr>
        </p:nvSpPr>
        <p:spPr>
          <a:xfrm>
            <a:off x="473868" y="1626392"/>
            <a:ext cx="8196263" cy="4092921"/>
          </a:xfrm>
        </p:spPr>
        <p:txBody>
          <a:bodyPr/>
          <a:lstStyle/>
          <a:p>
            <a:r>
              <a:rPr lang="it-IT" sz="2400" dirty="0" err="1"/>
              <a:t>WebAssembly</a:t>
            </a:r>
            <a:r>
              <a:rPr lang="it-IT" sz="2400" dirty="0"/>
              <a:t> </a:t>
            </a:r>
            <a:r>
              <a:rPr lang="it-IT" sz="2400" dirty="0" err="1"/>
              <a:t>is</a:t>
            </a:r>
            <a:r>
              <a:rPr lang="it-IT" sz="2400" dirty="0"/>
              <a:t> a </a:t>
            </a:r>
            <a:r>
              <a:rPr lang="it-IT" sz="2400" dirty="0" err="1"/>
              <a:t>binary</a:t>
            </a:r>
            <a:r>
              <a:rPr lang="it-IT" sz="2400" dirty="0"/>
              <a:t> </a:t>
            </a:r>
            <a:r>
              <a:rPr lang="it-IT" sz="2400" dirty="0" err="1"/>
              <a:t>exectable</a:t>
            </a:r>
            <a:r>
              <a:rPr lang="it-IT" sz="2400" dirty="0"/>
              <a:t> format</a:t>
            </a:r>
          </a:p>
          <a:p>
            <a:r>
              <a:rPr lang="it-IT" sz="2400" dirty="0"/>
              <a:t>C# </a:t>
            </a:r>
            <a:r>
              <a:rPr lang="it-IT" sz="2400" dirty="0" err="1"/>
              <a:t>compiles</a:t>
            </a:r>
            <a:r>
              <a:rPr lang="it-IT" sz="2400" dirty="0"/>
              <a:t> one </a:t>
            </a:r>
            <a:r>
              <a:rPr lang="it-IT" sz="2400" dirty="0" err="1"/>
              <a:t>binary</a:t>
            </a:r>
            <a:r>
              <a:rPr lang="it-IT" sz="2400" dirty="0"/>
              <a:t> </a:t>
            </a:r>
            <a:r>
              <a:rPr lang="it-IT" sz="2400" dirty="0" err="1"/>
              <a:t>exceutable</a:t>
            </a:r>
            <a:r>
              <a:rPr lang="it-IT" sz="2400" dirty="0"/>
              <a:t> </a:t>
            </a:r>
            <a:r>
              <a:rPr lang="it-IT" sz="2400" dirty="0" err="1"/>
              <a:t>formatm</a:t>
            </a:r>
            <a:r>
              <a:rPr lang="it-IT" sz="2400" dirty="0"/>
              <a:t> .NET </a:t>
            </a:r>
            <a:r>
              <a:rPr lang="it-IT" sz="2400" dirty="0" err="1"/>
              <a:t>bytecode</a:t>
            </a:r>
            <a:endParaRPr lang="it-IT" sz="2400" dirty="0"/>
          </a:p>
          <a:p>
            <a:r>
              <a:rPr lang="it-IT" sz="2400" dirty="0" err="1"/>
              <a:t>Changing</a:t>
            </a:r>
            <a:r>
              <a:rPr lang="it-IT" sz="2400" dirty="0"/>
              <a:t> </a:t>
            </a:r>
            <a:r>
              <a:rPr lang="it-IT" sz="2400" dirty="0" err="1"/>
              <a:t>it</a:t>
            </a:r>
            <a:r>
              <a:rPr lang="it-IT" sz="2400" dirty="0"/>
              <a:t> to target </a:t>
            </a:r>
            <a:r>
              <a:rPr lang="it-IT" sz="2400" dirty="0" err="1"/>
              <a:t>another</a:t>
            </a:r>
            <a:r>
              <a:rPr lang="it-IT" sz="2400" dirty="0"/>
              <a:t> </a:t>
            </a:r>
            <a:r>
              <a:rPr lang="it-IT" sz="2400" dirty="0" err="1"/>
              <a:t>is</a:t>
            </a:r>
            <a:r>
              <a:rPr lang="it-IT" sz="2400" dirty="0"/>
              <a:t> </a:t>
            </a:r>
            <a:r>
              <a:rPr lang="it-IT" sz="2400" dirty="0" err="1"/>
              <a:t>trickly</a:t>
            </a:r>
            <a:endParaRPr lang="it-IT" sz="2400" dirty="0"/>
          </a:p>
          <a:p>
            <a:pPr lvl="1"/>
            <a:r>
              <a:rPr lang="it-IT" dirty="0"/>
              <a:t>C# </a:t>
            </a:r>
            <a:r>
              <a:rPr lang="it-IT" dirty="0" err="1"/>
              <a:t>is</a:t>
            </a:r>
            <a:r>
              <a:rPr lang="it-IT" dirty="0"/>
              <a:t> </a:t>
            </a:r>
            <a:r>
              <a:rPr lang="it-IT" dirty="0" err="1"/>
              <a:t>deeply</a:t>
            </a:r>
            <a:r>
              <a:rPr lang="it-IT" dirty="0"/>
              <a:t> </a:t>
            </a:r>
            <a:r>
              <a:rPr lang="it-IT" dirty="0" err="1"/>
              <a:t>entwined</a:t>
            </a:r>
            <a:r>
              <a:rPr lang="it-IT" dirty="0"/>
              <a:t> with .NET standard library</a:t>
            </a:r>
          </a:p>
          <a:p>
            <a:pPr lvl="1"/>
            <a:r>
              <a:rPr lang="it-IT" dirty="0"/>
              <a:t>C# </a:t>
            </a:r>
            <a:r>
              <a:rPr lang="it-IT" dirty="0" err="1"/>
              <a:t>gets</a:t>
            </a:r>
            <a:r>
              <a:rPr lang="it-IT" dirty="0"/>
              <a:t> a </a:t>
            </a:r>
            <a:r>
              <a:rPr lang="it-IT" dirty="0" err="1"/>
              <a:t>lot</a:t>
            </a:r>
            <a:r>
              <a:rPr lang="it-IT" dirty="0"/>
              <a:t> </a:t>
            </a:r>
            <a:r>
              <a:rPr lang="it-IT" dirty="0" err="1"/>
              <a:t>less</a:t>
            </a:r>
            <a:r>
              <a:rPr lang="it-IT" dirty="0"/>
              <a:t> </a:t>
            </a:r>
            <a:r>
              <a:rPr lang="it-IT" dirty="0" err="1"/>
              <a:t>interesting</a:t>
            </a:r>
            <a:r>
              <a:rPr lang="it-IT" dirty="0"/>
              <a:t> </a:t>
            </a:r>
            <a:r>
              <a:rPr lang="it-IT" dirty="0" err="1"/>
              <a:t>without</a:t>
            </a:r>
            <a:r>
              <a:rPr lang="it-IT" dirty="0"/>
              <a:t> </a:t>
            </a:r>
            <a:r>
              <a:rPr lang="it-IT" dirty="0" err="1"/>
              <a:t>NuGet</a:t>
            </a:r>
            <a:r>
              <a:rPr lang="it-IT" dirty="0"/>
              <a:t> packages</a:t>
            </a:r>
          </a:p>
          <a:p>
            <a:r>
              <a:rPr lang="it-IT" sz="2400" dirty="0"/>
              <a:t>.NET </a:t>
            </a:r>
            <a:r>
              <a:rPr lang="it-IT" sz="2400" dirty="0" err="1"/>
              <a:t>has</a:t>
            </a:r>
            <a:r>
              <a:rPr lang="it-IT" sz="2400" dirty="0"/>
              <a:t> </a:t>
            </a:r>
            <a:r>
              <a:rPr lang="it-IT" sz="2400" dirty="0" err="1"/>
              <a:t>taken</a:t>
            </a:r>
            <a:r>
              <a:rPr lang="it-IT" sz="2400" dirty="0"/>
              <a:t> a </a:t>
            </a:r>
            <a:r>
              <a:rPr lang="it-IT" sz="2400" dirty="0" err="1"/>
              <a:t>different</a:t>
            </a:r>
            <a:r>
              <a:rPr lang="it-IT" sz="2400" dirty="0"/>
              <a:t> </a:t>
            </a:r>
            <a:r>
              <a:rPr lang="it-IT" sz="2400" dirty="0" err="1"/>
              <a:t>approach</a:t>
            </a:r>
            <a:r>
              <a:rPr lang="it-IT" sz="2400" dirty="0"/>
              <a:t> to </a:t>
            </a:r>
            <a:r>
              <a:rPr lang="it-IT" sz="2400" dirty="0" err="1"/>
              <a:t>Wasm</a:t>
            </a:r>
            <a:endParaRPr lang="it-IT" sz="2400" dirty="0"/>
          </a:p>
          <a:p>
            <a:r>
              <a:rPr lang="it-IT" sz="2400" dirty="0"/>
              <a:t>The strategy </a:t>
            </a:r>
            <a:r>
              <a:rPr lang="it-IT" sz="2400" dirty="0" err="1"/>
              <a:t>is</a:t>
            </a:r>
            <a:r>
              <a:rPr lang="it-IT" sz="2400" dirty="0"/>
              <a:t> to compile the .NET </a:t>
            </a:r>
            <a:r>
              <a:rPr lang="it-IT" sz="2400" dirty="0" err="1"/>
              <a:t>runtime</a:t>
            </a:r>
            <a:r>
              <a:rPr lang="it-IT" sz="2400" dirty="0"/>
              <a:t> to </a:t>
            </a:r>
            <a:r>
              <a:rPr lang="it-IT" sz="2400" dirty="0" err="1"/>
              <a:t>Wasm</a:t>
            </a:r>
            <a:r>
              <a:rPr lang="it-IT" sz="2400" dirty="0"/>
              <a:t> </a:t>
            </a:r>
            <a:r>
              <a:rPr lang="it-IT" sz="2400" dirty="0" err="1"/>
              <a:t>bytecode</a:t>
            </a:r>
            <a:endParaRPr lang="it-IT" sz="2400" dirty="0"/>
          </a:p>
          <a:p>
            <a:r>
              <a:rPr lang="it-IT" sz="2400" dirty="0"/>
              <a:t>Just </a:t>
            </a:r>
            <a:r>
              <a:rPr lang="it-IT" sz="2400" dirty="0" err="1"/>
              <a:t>as</a:t>
            </a:r>
            <a:r>
              <a:rPr lang="it-IT" sz="2400" dirty="0"/>
              <a:t> Python …</a:t>
            </a:r>
          </a:p>
          <a:p>
            <a:r>
              <a:rPr lang="it-IT" sz="2400" dirty="0" err="1">
                <a:hlinkClick r:id="rId2"/>
              </a:rPr>
              <a:t>SteveSandersonMS</a:t>
            </a:r>
            <a:r>
              <a:rPr lang="it-IT" sz="2400" dirty="0">
                <a:hlinkClick r:id="rId2"/>
              </a:rPr>
              <a:t>/</a:t>
            </a:r>
            <a:r>
              <a:rPr lang="it-IT" sz="2400" dirty="0" err="1">
                <a:hlinkClick r:id="rId2"/>
              </a:rPr>
              <a:t>dotnet-wasi-sdk</a:t>
            </a:r>
            <a:r>
              <a:rPr lang="it-IT" sz="2400" dirty="0">
                <a:hlinkClick r:id="rId2"/>
              </a:rPr>
              <a:t>:</a:t>
            </a:r>
            <a:endParaRPr lang="it-IT" sz="2400" dirty="0"/>
          </a:p>
          <a:p>
            <a:pPr lvl="1"/>
            <a:endParaRPr lang="it-IT" sz="1800" dirty="0"/>
          </a:p>
          <a:p>
            <a:pPr lvl="1"/>
            <a:endParaRPr lang="en-US" dirty="0"/>
          </a:p>
          <a:p>
            <a:pPr lvl="1"/>
            <a:endParaRPr lang="en-US" sz="1800" dirty="0"/>
          </a:p>
          <a:p>
            <a:pPr marL="0" indent="0">
              <a:buNone/>
            </a:pPr>
            <a:endParaRPr lang="it-IT"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91944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a:t>
            </a:r>
            <a:r>
              <a:rPr lang="it-IT" sz="3200" dirty="0" err="1"/>
              <a:t>will</a:t>
            </a:r>
            <a:r>
              <a:rPr lang="it-IT" sz="3200" dirty="0"/>
              <a:t> </a:t>
            </a:r>
            <a:r>
              <a:rPr lang="it-IT" sz="3200" dirty="0" err="1"/>
              <a:t>replace</a:t>
            </a:r>
            <a:r>
              <a:rPr lang="it-IT" sz="3200" dirty="0"/>
              <a:t> Docker?</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303533"/>
            <a:ext cx="3109332" cy="3144666"/>
          </a:xfrm>
          <a:prstGeom prst="rect">
            <a:avLst/>
          </a:prstGeom>
        </p:spPr>
      </p:pic>
      <p:sp>
        <p:nvSpPr>
          <p:cNvPr id="5" name="CasellaDiTesto 4">
            <a:extLst>
              <a:ext uri="{FF2B5EF4-FFF2-40B4-BE49-F238E27FC236}">
                <a16:creationId xmlns:a16="http://schemas.microsoft.com/office/drawing/2014/main" id="{55113330-FA44-5C02-A3EA-137002FDF167}"/>
              </a:ext>
            </a:extLst>
          </p:cNvPr>
          <p:cNvSpPr txBox="1"/>
          <p:nvPr/>
        </p:nvSpPr>
        <p:spPr>
          <a:xfrm>
            <a:off x="4496122" y="1303533"/>
            <a:ext cx="3899140" cy="1754326"/>
          </a:xfrm>
          <a:prstGeom prst="rect">
            <a:avLst/>
          </a:prstGeom>
          <a:noFill/>
        </p:spPr>
        <p:txBody>
          <a:bodyPr wrap="square" rtlCol="0">
            <a:spAutoFit/>
          </a:bodyPr>
          <a:lstStyle/>
          <a:p>
            <a:pPr marL="285750" indent="-285750">
              <a:buFont typeface="Arial" panose="020B0604020202020204" pitchFamily="34" charset="0"/>
              <a:buChar char="•"/>
            </a:pPr>
            <a:r>
              <a:rPr lang="it-IT" dirty="0" err="1"/>
              <a:t>Wasm</a:t>
            </a:r>
            <a:r>
              <a:rPr lang="it-IT" dirty="0"/>
              <a:t> </a:t>
            </a:r>
            <a:r>
              <a:rPr lang="it-IT" dirty="0" err="1"/>
              <a:t>is</a:t>
            </a:r>
            <a:r>
              <a:rPr lang="it-IT" dirty="0"/>
              <a:t> like a container, </a:t>
            </a:r>
            <a:r>
              <a:rPr lang="en-US" dirty="0"/>
              <a:t>but with abstraction at a higher level</a:t>
            </a:r>
          </a:p>
          <a:p>
            <a:pPr marL="285750" indent="-285750">
              <a:buFont typeface="Arial" panose="020B0604020202020204" pitchFamily="34" charset="0"/>
              <a:buChar char="•"/>
            </a:pPr>
            <a:r>
              <a:rPr lang="en-US" dirty="0" err="1"/>
              <a:t>Wasm</a:t>
            </a:r>
            <a:r>
              <a:rPr lang="en-US" dirty="0"/>
              <a:t> is platform agnostic</a:t>
            </a:r>
          </a:p>
          <a:p>
            <a:pPr marL="285750" indent="-285750">
              <a:buFont typeface="Arial" panose="020B0604020202020204" pitchFamily="34" charset="0"/>
              <a:buChar char="•"/>
            </a:pPr>
            <a:r>
              <a:rPr lang="en-US" dirty="0"/>
              <a:t>Was runs in an isolated sandbox</a:t>
            </a:r>
          </a:p>
          <a:p>
            <a:pPr marL="285750" indent="-285750">
              <a:buFont typeface="Arial" panose="020B0604020202020204" pitchFamily="34" charset="0"/>
              <a:buChar char="•"/>
            </a:pPr>
            <a:r>
              <a:rPr lang="en-US" dirty="0"/>
              <a:t>It will be possible to build </a:t>
            </a:r>
            <a:r>
              <a:rPr lang="en-US" dirty="0" err="1"/>
              <a:t>Wasm</a:t>
            </a:r>
            <a:r>
              <a:rPr lang="en-US" dirty="0"/>
              <a:t>-based components</a:t>
            </a:r>
            <a:endParaRPr lang="it-IT" dirty="0"/>
          </a:p>
        </p:txBody>
      </p:sp>
      <p:sp>
        <p:nvSpPr>
          <p:cNvPr id="7" name="CasellaDiTesto 6">
            <a:extLst>
              <a:ext uri="{FF2B5EF4-FFF2-40B4-BE49-F238E27FC236}">
                <a16:creationId xmlns:a16="http://schemas.microsoft.com/office/drawing/2014/main" id="{6C35F769-000F-807E-9C39-ECE6C22445BA}"/>
              </a:ext>
            </a:extLst>
          </p:cNvPr>
          <p:cNvSpPr txBox="1"/>
          <p:nvPr/>
        </p:nvSpPr>
        <p:spPr>
          <a:xfrm>
            <a:off x="4569755" y="3429799"/>
            <a:ext cx="38991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create containers for Windows or for Linux, but not 'universal' containers</a:t>
            </a:r>
            <a:endParaRPr lang="it-IT" dirty="0"/>
          </a:p>
        </p:txBody>
      </p:sp>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and Docker</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
        <p:nvSpPr>
          <p:cNvPr id="4" name="CasellaDiTesto 3">
            <a:extLst>
              <a:ext uri="{FF2B5EF4-FFF2-40B4-BE49-F238E27FC236}">
                <a16:creationId xmlns:a16="http://schemas.microsoft.com/office/drawing/2014/main" id="{B044180E-8742-5966-987E-4B97F68CD959}"/>
              </a:ext>
            </a:extLst>
          </p:cNvPr>
          <p:cNvSpPr txBox="1"/>
          <p:nvPr/>
        </p:nvSpPr>
        <p:spPr>
          <a:xfrm>
            <a:off x="470630" y="5554467"/>
            <a:ext cx="4480932" cy="307777"/>
          </a:xfrm>
          <a:prstGeom prst="rect">
            <a:avLst/>
          </a:prstGeom>
          <a:noFill/>
        </p:spPr>
        <p:txBody>
          <a:bodyPr wrap="square" rtlCol="0">
            <a:spAutoFit/>
          </a:bodyPr>
          <a:lstStyle/>
          <a:p>
            <a:r>
              <a:rPr lang="it-IT" sz="1400" dirty="0">
                <a:hlinkClick r:id="rId2"/>
              </a:rPr>
              <a:t>Docker and </a:t>
            </a:r>
            <a:r>
              <a:rPr lang="it-IT" sz="1400" dirty="0" err="1">
                <a:hlinkClick r:id="rId2"/>
              </a:rPr>
              <a:t>WebAssembly</a:t>
            </a:r>
            <a:r>
              <a:rPr lang="it-IT" sz="1400" dirty="0">
                <a:hlinkClick r:id="rId2"/>
              </a:rPr>
              <a:t> work </a:t>
            </a:r>
            <a:r>
              <a:rPr lang="it-IT" sz="1400" dirty="0" err="1">
                <a:hlinkClick r:id="rId2"/>
              </a:rPr>
              <a:t>well</a:t>
            </a:r>
            <a:r>
              <a:rPr lang="it-IT" sz="1400" dirty="0">
                <a:hlinkClick r:id="rId2"/>
              </a:rPr>
              <a:t> </a:t>
            </a:r>
            <a:r>
              <a:rPr lang="it-IT" sz="1400" dirty="0" err="1">
                <a:hlinkClick r:id="rId2"/>
              </a:rPr>
              <a:t>together</a:t>
            </a:r>
            <a:endParaRPr lang="it-IT" sz="1400" dirty="0"/>
          </a:p>
        </p:txBody>
      </p:sp>
      <p:sp>
        <p:nvSpPr>
          <p:cNvPr id="5" name="CasellaDiTesto 4">
            <a:extLst>
              <a:ext uri="{FF2B5EF4-FFF2-40B4-BE49-F238E27FC236}">
                <a16:creationId xmlns:a16="http://schemas.microsoft.com/office/drawing/2014/main" id="{55113330-FA44-5C02-A3EA-137002FDF167}"/>
              </a:ext>
            </a:extLst>
          </p:cNvPr>
          <p:cNvSpPr txBox="1"/>
          <p:nvPr/>
        </p:nvSpPr>
        <p:spPr>
          <a:xfrm>
            <a:off x="4496122" y="1303533"/>
            <a:ext cx="3899140" cy="646331"/>
          </a:xfrm>
          <a:prstGeom prst="rect">
            <a:avLst/>
          </a:prstGeom>
          <a:noFill/>
        </p:spPr>
        <p:txBody>
          <a:bodyPr wrap="square" rtlCol="0">
            <a:spAutoFit/>
          </a:bodyPr>
          <a:lstStyle/>
          <a:p>
            <a:pPr marL="285750" indent="-285750">
              <a:buFont typeface="Arial" panose="020B0604020202020204" pitchFamily="34" charset="0"/>
              <a:buChar char="•"/>
            </a:pPr>
            <a:r>
              <a:rPr lang="it-IT" dirty="0"/>
              <a:t>Containers and </a:t>
            </a:r>
            <a:r>
              <a:rPr lang="it-IT" dirty="0" err="1"/>
              <a:t>WebAssembly</a:t>
            </a:r>
            <a:r>
              <a:rPr lang="it-IT" dirty="0"/>
              <a:t> are fast friends, </a:t>
            </a:r>
            <a:r>
              <a:rPr lang="it-IT" dirty="0" err="1"/>
              <a:t>not</a:t>
            </a:r>
            <a:r>
              <a:rPr lang="it-IT" dirty="0"/>
              <a:t> </a:t>
            </a:r>
            <a:r>
              <a:rPr lang="it-IT" dirty="0" err="1"/>
              <a:t>mortal</a:t>
            </a:r>
            <a:r>
              <a:rPr lang="it-IT" dirty="0"/>
              <a:t> </a:t>
            </a:r>
            <a:r>
              <a:rPr lang="it-IT" dirty="0" err="1"/>
              <a:t>enemies</a:t>
            </a:r>
            <a:endParaRPr lang="it-IT" dirty="0"/>
          </a:p>
        </p:txBody>
      </p:sp>
      <p:pic>
        <p:nvPicPr>
          <p:cNvPr id="9" name="Immagine 8">
            <a:extLst>
              <a:ext uri="{FF2B5EF4-FFF2-40B4-BE49-F238E27FC236}">
                <a16:creationId xmlns:a16="http://schemas.microsoft.com/office/drawing/2014/main" id="{80FB8F70-6CBF-AF27-4507-3F8163C8233D}"/>
              </a:ext>
            </a:extLst>
          </p:cNvPr>
          <p:cNvPicPr>
            <a:picLocks noChangeAspect="1"/>
          </p:cNvPicPr>
          <p:nvPr/>
        </p:nvPicPr>
        <p:blipFill>
          <a:blip r:embed="rId3"/>
          <a:stretch>
            <a:fillRect/>
          </a:stretch>
        </p:blipFill>
        <p:spPr>
          <a:xfrm>
            <a:off x="366122" y="1303533"/>
            <a:ext cx="4176122" cy="3482642"/>
          </a:xfrm>
          <a:prstGeom prst="rect">
            <a:avLst/>
          </a:prstGeom>
        </p:spPr>
      </p:pic>
    </p:spTree>
    <p:extLst>
      <p:ext uri="{BB962C8B-B14F-4D97-AF65-F5344CB8AC3E}">
        <p14:creationId xmlns:p14="http://schemas.microsoft.com/office/powerpoint/2010/main" val="235996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632" y="1214887"/>
            <a:ext cx="2781248" cy="2781248"/>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2512149"/>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extLst>
              <a:ext uri="{FF2B5EF4-FFF2-40B4-BE49-F238E27FC236}">
                <a16:creationId xmlns:a16="http://schemas.microsoft.com/office/drawing/2014/main" id="{362AAFBC-08F1-00FC-FC26-32FCBE150056}"/>
              </a:ext>
            </a:extLst>
          </p:cNvPr>
          <p:cNvPicPr>
            <a:picLocks noChangeAspect="1"/>
          </p:cNvPicPr>
          <p:nvPr/>
        </p:nvPicPr>
        <p:blipFill>
          <a:blip r:embed="rId6"/>
          <a:stretch>
            <a:fillRect/>
          </a:stretch>
        </p:blipFill>
        <p:spPr>
          <a:xfrm>
            <a:off x="1159225" y="2869631"/>
            <a:ext cx="1792634" cy="406401"/>
          </a:xfrm>
          <a:prstGeom prst="rect">
            <a:avLst/>
          </a:prstGeom>
        </p:spPr>
      </p:pic>
      <p:pic>
        <p:nvPicPr>
          <p:cNvPr id="13" name="Picture 4">
            <a:extLst>
              <a:ext uri="{FF2B5EF4-FFF2-40B4-BE49-F238E27FC236}">
                <a16:creationId xmlns:a16="http://schemas.microsoft.com/office/drawing/2014/main" id="{07BA4DDF-A0DC-5850-1AE9-36BFB92DAA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616" y="4136892"/>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Certified: Azure Solutions Architect Expert (Legacy)">
            <a:extLst>
              <a:ext uri="{FF2B5EF4-FFF2-40B4-BE49-F238E27FC236}">
                <a16:creationId xmlns:a16="http://schemas.microsoft.com/office/drawing/2014/main" id="{A82CB1F3-8E36-4DA7-EA47-A1252C66805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5796" y="4136891"/>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hlinkClick r:id="rId9"/>
            <a:extLst>
              <a:ext uri="{FF2B5EF4-FFF2-40B4-BE49-F238E27FC236}">
                <a16:creationId xmlns:a16="http://schemas.microsoft.com/office/drawing/2014/main" id="{3B0874B3-8706-C537-13ED-47E0128F75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8882" y="5072110"/>
            <a:ext cx="2061467" cy="588991"/>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F2E27700-F6FA-2074-77E3-5CC3058A1DC2}"/>
              </a:ext>
            </a:extLst>
          </p:cNvPr>
          <p:cNvSpPr txBox="1"/>
          <p:nvPr/>
        </p:nvSpPr>
        <p:spPr>
          <a:xfrm>
            <a:off x="683658" y="4392921"/>
            <a:ext cx="4618956" cy="646331"/>
          </a:xfrm>
          <a:prstGeom prst="rect">
            <a:avLst/>
          </a:prstGeom>
          <a:noFill/>
        </p:spPr>
        <p:txBody>
          <a:bodyPr wrap="square" rtlCol="0">
            <a:spAutoFit/>
          </a:bodyPr>
          <a:lstStyle/>
          <a:p>
            <a:r>
              <a:rPr lang="it-IT" dirty="0">
                <a:hlinkClick r:id="rId11"/>
              </a:rPr>
              <a:t>https://webassembly-studio.kamenokosoft.com/?f=5z61oxzmbch</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1F3EDE-D9BC-50FB-F845-7DDFCA5E957B}"/>
              </a:ext>
            </a:extLst>
          </p:cNvPr>
          <p:cNvSpPr>
            <a:spLocks noGrp="1"/>
          </p:cNvSpPr>
          <p:nvPr>
            <p:ph type="ctrTitle"/>
          </p:nvPr>
        </p:nvSpPr>
        <p:spPr>
          <a:xfrm>
            <a:off x="470630" y="667414"/>
            <a:ext cx="6264125" cy="1095292"/>
          </a:xfrm>
        </p:spPr>
        <p:txBody>
          <a:bodyPr/>
          <a:lstStyle/>
          <a:p>
            <a:r>
              <a:rPr lang="it-IT" dirty="0" err="1"/>
              <a:t>WebAssembly</a:t>
            </a:r>
            <a:endParaRPr lang="it-IT" dirty="0"/>
          </a:p>
        </p:txBody>
      </p:sp>
      <p:pic>
        <p:nvPicPr>
          <p:cNvPr id="8" name="Immagine 7">
            <a:extLst>
              <a:ext uri="{FF2B5EF4-FFF2-40B4-BE49-F238E27FC236}">
                <a16:creationId xmlns:a16="http://schemas.microsoft.com/office/drawing/2014/main" id="{B29EF173-B781-96F3-6A63-3CE7B73E648C}"/>
              </a:ext>
            </a:extLst>
          </p:cNvPr>
          <p:cNvPicPr>
            <a:picLocks noChangeAspect="1"/>
          </p:cNvPicPr>
          <p:nvPr/>
        </p:nvPicPr>
        <p:blipFill>
          <a:blip r:embed="rId2"/>
          <a:stretch>
            <a:fillRect/>
          </a:stretch>
        </p:blipFill>
        <p:spPr>
          <a:xfrm>
            <a:off x="7125922" y="820631"/>
            <a:ext cx="1691787" cy="922100"/>
          </a:xfrm>
          <a:prstGeom prst="rect">
            <a:avLst/>
          </a:prstGeom>
        </p:spPr>
      </p:pic>
      <p:sp>
        <p:nvSpPr>
          <p:cNvPr id="11" name="Segnaposto testo 2">
            <a:extLst>
              <a:ext uri="{FF2B5EF4-FFF2-40B4-BE49-F238E27FC236}">
                <a16:creationId xmlns:a16="http://schemas.microsoft.com/office/drawing/2014/main" id="{B2FD7F21-96CD-4071-9105-6CBC18371E30}"/>
              </a:ext>
            </a:extLst>
          </p:cNvPr>
          <p:cNvSpPr>
            <a:spLocks noGrp="1"/>
          </p:cNvSpPr>
          <p:nvPr>
            <p:ph type="body" sz="quarter" idx="10"/>
          </p:nvPr>
        </p:nvSpPr>
        <p:spPr>
          <a:xfrm>
            <a:off x="366122" y="2807057"/>
            <a:ext cx="8198708" cy="2415419"/>
          </a:xfrm>
        </p:spPr>
        <p:txBody>
          <a:bodyPr/>
          <a:lstStyle/>
          <a:p>
            <a:r>
              <a:rPr lang="en-US" sz="2400" dirty="0" err="1"/>
              <a:t>WebAssembly</a:t>
            </a:r>
            <a:r>
              <a:rPr lang="en-US" sz="2400" dirty="0"/>
              <a:t> (abbreviated </a:t>
            </a:r>
            <a:r>
              <a:rPr lang="en-US" sz="2400" b="1" i="1" dirty="0" err="1"/>
              <a:t>Wasm</a:t>
            </a:r>
            <a:r>
              <a:rPr lang="en-US" sz="2400" dirty="0"/>
              <a:t>) is a binary instruction format for a stack-based virtual machine. </a:t>
            </a:r>
            <a:r>
              <a:rPr lang="en-US" sz="2400" dirty="0" err="1"/>
              <a:t>Wasm</a:t>
            </a:r>
            <a:r>
              <a:rPr lang="en-US" sz="2400" dirty="0"/>
              <a:t> is designed as a portable compilation target for programming languages, enabling deployment on the web for client and server applications.</a:t>
            </a:r>
            <a:endParaRPr lang="it-IT" sz="2400" dirty="0"/>
          </a:p>
        </p:txBody>
      </p:sp>
    </p:spTree>
    <p:extLst>
      <p:ext uri="{BB962C8B-B14F-4D97-AF65-F5344CB8AC3E}">
        <p14:creationId xmlns:p14="http://schemas.microsoft.com/office/powerpoint/2010/main" val="117100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A bit of history …</a:t>
            </a:r>
          </a:p>
        </p:txBody>
      </p:sp>
      <p:sp>
        <p:nvSpPr>
          <p:cNvPr id="7" name="Segnaposto testo 3">
            <a:extLst>
              <a:ext uri="{FF2B5EF4-FFF2-40B4-BE49-F238E27FC236}">
                <a16:creationId xmlns:a16="http://schemas.microsoft.com/office/drawing/2014/main" id="{D19D1107-5E39-3D0C-81F2-7BE1A2D9907E}"/>
              </a:ext>
            </a:extLst>
          </p:cNvPr>
          <p:cNvSpPr>
            <a:spLocks noGrp="1"/>
          </p:cNvSpPr>
          <p:nvPr>
            <p:ph type="body" sz="quarter" idx="11"/>
          </p:nvPr>
        </p:nvSpPr>
        <p:spPr>
          <a:xfrm>
            <a:off x="468643" y="1302589"/>
            <a:ext cx="8196263" cy="4451230"/>
          </a:xfrm>
        </p:spPr>
        <p:txBody>
          <a:bodyPr/>
          <a:lstStyle/>
          <a:p>
            <a:pPr marL="342900" indent="-342900">
              <a:buFontTx/>
              <a:buChar char="-"/>
            </a:pPr>
            <a:r>
              <a:rPr lang="it-IT" sz="1800" b="1" dirty="0">
                <a:solidFill>
                  <a:schemeClr val="tx1"/>
                </a:solidFill>
              </a:rPr>
              <a:t>Sir Tim Berners-Lee: he </a:t>
            </a:r>
            <a:r>
              <a:rPr lang="it-IT" sz="1800" b="1" dirty="0" err="1">
                <a:solidFill>
                  <a:schemeClr val="tx1"/>
                </a:solidFill>
              </a:rPr>
              <a:t>recognized</a:t>
            </a:r>
            <a:r>
              <a:rPr lang="it-IT" sz="1800" b="1" dirty="0">
                <a:solidFill>
                  <a:schemeClr val="tx1"/>
                </a:solidFill>
              </a:rPr>
              <a:t> the </a:t>
            </a:r>
            <a:r>
              <a:rPr lang="it-IT" sz="1800" b="1" dirty="0" err="1">
                <a:solidFill>
                  <a:schemeClr val="tx1"/>
                </a:solidFill>
              </a:rPr>
              <a:t>need</a:t>
            </a:r>
            <a:r>
              <a:rPr lang="it-IT" sz="1800" b="1" dirty="0">
                <a:solidFill>
                  <a:schemeClr val="tx1"/>
                </a:solidFill>
              </a:rPr>
              <a:t> for a technical </a:t>
            </a:r>
            <a:r>
              <a:rPr lang="it-IT" sz="1800" b="1" dirty="0" err="1">
                <a:solidFill>
                  <a:schemeClr val="tx1"/>
                </a:solidFill>
              </a:rPr>
              <a:t>solution</a:t>
            </a:r>
            <a:r>
              <a:rPr lang="it-IT" sz="1800" b="1" dirty="0">
                <a:solidFill>
                  <a:schemeClr val="tx1"/>
                </a:solidFill>
              </a:rPr>
              <a:t> to solve the </a:t>
            </a:r>
            <a:r>
              <a:rPr lang="it-IT" sz="1800" b="1" dirty="0" err="1">
                <a:solidFill>
                  <a:schemeClr val="tx1"/>
                </a:solidFill>
              </a:rPr>
              <a:t>problem</a:t>
            </a:r>
            <a:r>
              <a:rPr lang="it-IT" sz="1800" b="1" dirty="0">
                <a:solidFill>
                  <a:schemeClr val="tx1"/>
                </a:solidFill>
              </a:rPr>
              <a:t> of sharing </a:t>
            </a:r>
            <a:r>
              <a:rPr lang="it-IT" sz="1800" b="1" dirty="0" err="1">
                <a:solidFill>
                  <a:schemeClr val="tx1"/>
                </a:solidFill>
              </a:rPr>
              <a:t>documents</a:t>
            </a:r>
            <a:r>
              <a:rPr lang="it-IT" sz="1800" b="1" dirty="0">
                <a:solidFill>
                  <a:schemeClr val="tx1"/>
                </a:solidFill>
              </a:rPr>
              <a:t> </a:t>
            </a:r>
            <a:r>
              <a:rPr lang="it-IT" sz="1800" b="1" dirty="0" err="1">
                <a:solidFill>
                  <a:schemeClr val="tx1"/>
                </a:solidFill>
              </a:rPr>
              <a:t>between</a:t>
            </a:r>
            <a:r>
              <a:rPr lang="it-IT" sz="1800" b="1" dirty="0">
                <a:solidFill>
                  <a:schemeClr val="tx1"/>
                </a:solidFill>
              </a:rPr>
              <a:t> </a:t>
            </a:r>
            <a:r>
              <a:rPr lang="it-IT" sz="1800" b="1" dirty="0" err="1">
                <a:solidFill>
                  <a:schemeClr val="tx1"/>
                </a:solidFill>
              </a:rPr>
              <a:t>different</a:t>
            </a:r>
            <a:r>
              <a:rPr lang="it-IT" sz="1800" b="1" dirty="0">
                <a:solidFill>
                  <a:schemeClr val="tx1"/>
                </a:solidFill>
              </a:rPr>
              <a:t> </a:t>
            </a:r>
            <a:r>
              <a:rPr lang="it-IT" sz="1800" b="1" dirty="0" err="1">
                <a:solidFill>
                  <a:schemeClr val="tx1"/>
                </a:solidFill>
              </a:rPr>
              <a:t>operating</a:t>
            </a:r>
            <a:r>
              <a:rPr lang="it-IT" sz="1800" b="1" dirty="0">
                <a:solidFill>
                  <a:schemeClr val="tx1"/>
                </a:solidFill>
              </a:rPr>
              <a:t> system or </a:t>
            </a:r>
            <a:r>
              <a:rPr lang="it-IT" sz="1800" b="1" dirty="0" err="1">
                <a:solidFill>
                  <a:schemeClr val="tx1"/>
                </a:solidFill>
              </a:rPr>
              <a:t>platforms</a:t>
            </a:r>
            <a:endParaRPr lang="it-IT" sz="1800" b="1" dirty="0">
              <a:solidFill>
                <a:schemeClr val="tx1"/>
              </a:solidFill>
            </a:endParaRPr>
          </a:p>
          <a:p>
            <a:pPr marL="342900" indent="-342900">
              <a:buFontTx/>
              <a:buChar char="-"/>
            </a:pPr>
            <a:r>
              <a:rPr lang="it-IT" sz="1800" b="1" dirty="0">
                <a:solidFill>
                  <a:schemeClr val="tx1"/>
                </a:solidFill>
              </a:rPr>
              <a:t>JavaScript: Brendan </a:t>
            </a:r>
            <a:r>
              <a:rPr lang="it-IT" sz="1800" b="1" dirty="0" err="1">
                <a:solidFill>
                  <a:schemeClr val="tx1"/>
                </a:solidFill>
              </a:rPr>
              <a:t>Eich</a:t>
            </a:r>
            <a:r>
              <a:rPr lang="it-IT" sz="1800" b="1" dirty="0">
                <a:solidFill>
                  <a:schemeClr val="tx1"/>
                </a:solidFill>
              </a:rPr>
              <a:t>, </a:t>
            </a:r>
            <a:r>
              <a:rPr lang="it-IT" sz="1800" b="1" dirty="0" err="1">
                <a:solidFill>
                  <a:schemeClr val="tx1"/>
                </a:solidFill>
              </a:rPr>
              <a:t>hired</a:t>
            </a:r>
            <a:r>
              <a:rPr lang="it-IT" sz="1800" b="1" dirty="0">
                <a:solidFill>
                  <a:schemeClr val="tx1"/>
                </a:solidFill>
              </a:rPr>
              <a:t> by Netscape to create a </a:t>
            </a:r>
            <a:r>
              <a:rPr lang="it-IT" sz="1800" b="1" dirty="0" err="1">
                <a:solidFill>
                  <a:schemeClr val="tx1"/>
                </a:solidFill>
              </a:rPr>
              <a:t>Scheme</a:t>
            </a:r>
            <a:r>
              <a:rPr lang="it-IT" sz="1800" b="1" dirty="0">
                <a:solidFill>
                  <a:schemeClr val="tx1"/>
                </a:solidFill>
              </a:rPr>
              <a:t> for the browser.</a:t>
            </a:r>
          </a:p>
          <a:p>
            <a:pPr marL="342900" indent="-342900">
              <a:buFontTx/>
              <a:buChar char="-"/>
            </a:pPr>
            <a:r>
              <a:rPr lang="it-IT" sz="1800" b="1" dirty="0">
                <a:solidFill>
                  <a:schemeClr val="tx1"/>
                </a:solidFill>
              </a:rPr>
              <a:t>With NaCl </a:t>
            </a:r>
            <a:r>
              <a:rPr lang="it-IT" sz="1800" b="1" dirty="0" err="1">
                <a:solidFill>
                  <a:schemeClr val="tx1"/>
                </a:solidFill>
              </a:rPr>
              <a:t>we</a:t>
            </a:r>
            <a:r>
              <a:rPr lang="it-IT" sz="1800" b="1" dirty="0">
                <a:solidFill>
                  <a:schemeClr val="tx1"/>
                </a:solidFill>
              </a:rPr>
              <a:t> </a:t>
            </a:r>
            <a:r>
              <a:rPr lang="it-IT" sz="1800" b="1" dirty="0" err="1">
                <a:solidFill>
                  <a:schemeClr val="tx1"/>
                </a:solidFill>
              </a:rPr>
              <a:t>found</a:t>
            </a:r>
            <a:r>
              <a:rPr lang="it-IT" sz="1800" b="1" dirty="0">
                <a:solidFill>
                  <a:schemeClr val="tx1"/>
                </a:solidFill>
              </a:rPr>
              <a:t> a </a:t>
            </a:r>
            <a:r>
              <a:rPr lang="it-IT" sz="1800" b="1" dirty="0" err="1">
                <a:solidFill>
                  <a:schemeClr val="tx1"/>
                </a:solidFill>
              </a:rPr>
              <a:t>solution</a:t>
            </a:r>
            <a:r>
              <a:rPr lang="it-IT" sz="1800" b="1" dirty="0">
                <a:solidFill>
                  <a:schemeClr val="tx1"/>
                </a:solidFill>
              </a:rPr>
              <a:t> </a:t>
            </a:r>
            <a:r>
              <a:rPr lang="it-IT" sz="1800" b="1" dirty="0" err="1">
                <a:solidFill>
                  <a:schemeClr val="tx1"/>
                </a:solidFill>
              </a:rPr>
              <a:t>that</a:t>
            </a:r>
            <a:r>
              <a:rPr lang="it-IT" sz="1800" b="1" dirty="0">
                <a:solidFill>
                  <a:schemeClr val="tx1"/>
                </a:solidFill>
              </a:rPr>
              <a:t> </a:t>
            </a:r>
            <a:r>
              <a:rPr lang="it-IT" sz="1800" b="1" dirty="0" err="1">
                <a:solidFill>
                  <a:schemeClr val="tx1"/>
                </a:solidFill>
              </a:rPr>
              <a:t>provided</a:t>
            </a:r>
            <a:r>
              <a:rPr lang="it-IT" sz="1800" b="1" dirty="0">
                <a:solidFill>
                  <a:schemeClr val="tx1"/>
                </a:solidFill>
              </a:rPr>
              <a:t> </a:t>
            </a:r>
            <a:r>
              <a:rPr lang="it-IT" sz="1800" b="1" dirty="0" err="1">
                <a:solidFill>
                  <a:schemeClr val="tx1"/>
                </a:solidFill>
              </a:rPr>
              <a:t>sandboxing</a:t>
            </a:r>
            <a:r>
              <a:rPr lang="it-IT" sz="1800" b="1" dirty="0">
                <a:solidFill>
                  <a:schemeClr val="tx1"/>
                </a:solidFill>
              </a:rPr>
              <a:t> and performance.</a:t>
            </a:r>
          </a:p>
          <a:p>
            <a:pPr marL="342900" indent="-342900">
              <a:buFontTx/>
              <a:buChar char="-"/>
            </a:pPr>
            <a:r>
              <a:rPr lang="it-IT" sz="1800" b="1" dirty="0">
                <a:solidFill>
                  <a:schemeClr val="tx1"/>
                </a:solidFill>
              </a:rPr>
              <a:t>With </a:t>
            </a:r>
            <a:r>
              <a:rPr lang="it-IT" sz="1800" b="1" dirty="0" err="1">
                <a:solidFill>
                  <a:schemeClr val="tx1"/>
                </a:solidFill>
              </a:rPr>
              <a:t>PNaCl</a:t>
            </a:r>
            <a:r>
              <a:rPr lang="it-IT" sz="1800" b="1" dirty="0">
                <a:solidFill>
                  <a:schemeClr val="tx1"/>
                </a:solidFill>
              </a:rPr>
              <a:t> </a:t>
            </a:r>
            <a:r>
              <a:rPr lang="it-IT" sz="1800" b="1" dirty="0" err="1">
                <a:solidFill>
                  <a:schemeClr val="tx1"/>
                </a:solidFill>
              </a:rPr>
              <a:t>we</a:t>
            </a:r>
            <a:r>
              <a:rPr lang="it-IT" sz="1800" b="1" dirty="0">
                <a:solidFill>
                  <a:schemeClr val="tx1"/>
                </a:solidFill>
              </a:rPr>
              <a:t> </a:t>
            </a:r>
            <a:r>
              <a:rPr lang="it-IT" sz="1800" b="1" dirty="0" err="1">
                <a:solidFill>
                  <a:schemeClr val="tx1"/>
                </a:solidFill>
              </a:rPr>
              <a:t>found</a:t>
            </a:r>
            <a:r>
              <a:rPr lang="it-IT" sz="1800" b="1" dirty="0">
                <a:solidFill>
                  <a:schemeClr val="tx1"/>
                </a:solidFill>
              </a:rPr>
              <a:t> </a:t>
            </a:r>
            <a:r>
              <a:rPr lang="it-IT" sz="1800" b="1" dirty="0" err="1">
                <a:solidFill>
                  <a:schemeClr val="tx1"/>
                </a:solidFill>
              </a:rPr>
              <a:t>solution</a:t>
            </a:r>
            <a:r>
              <a:rPr lang="it-IT" sz="1800" b="1" dirty="0">
                <a:solidFill>
                  <a:schemeClr val="tx1"/>
                </a:solidFill>
              </a:rPr>
              <a:t> </a:t>
            </a:r>
            <a:r>
              <a:rPr lang="it-IT" sz="1800" b="1" dirty="0" err="1">
                <a:solidFill>
                  <a:schemeClr val="tx1"/>
                </a:solidFill>
              </a:rPr>
              <a:t>platform</a:t>
            </a:r>
            <a:r>
              <a:rPr lang="it-IT" sz="1800" b="1" dirty="0">
                <a:solidFill>
                  <a:schemeClr val="tx1"/>
                </a:solidFill>
              </a:rPr>
              <a:t> </a:t>
            </a:r>
            <a:r>
              <a:rPr lang="it-IT" sz="1800" b="1" dirty="0" err="1">
                <a:solidFill>
                  <a:schemeClr val="tx1"/>
                </a:solidFill>
              </a:rPr>
              <a:t>portability</a:t>
            </a:r>
            <a:r>
              <a:rPr lang="it-IT" sz="1800" b="1" dirty="0">
                <a:solidFill>
                  <a:schemeClr val="tx1"/>
                </a:solidFill>
              </a:rPr>
              <a:t> and </a:t>
            </a:r>
            <a:r>
              <a:rPr lang="it-IT" sz="1800" b="1" dirty="0" err="1">
                <a:solidFill>
                  <a:schemeClr val="tx1"/>
                </a:solidFill>
              </a:rPr>
              <a:t>sandboxing</a:t>
            </a:r>
            <a:r>
              <a:rPr lang="it-IT" sz="1800" b="1" dirty="0">
                <a:solidFill>
                  <a:schemeClr val="tx1"/>
                </a:solidFill>
              </a:rPr>
              <a:t>, </a:t>
            </a:r>
            <a:r>
              <a:rPr lang="it-IT" sz="1800" b="1" dirty="0" err="1">
                <a:solidFill>
                  <a:schemeClr val="tx1"/>
                </a:solidFill>
              </a:rPr>
              <a:t>but</a:t>
            </a:r>
            <a:r>
              <a:rPr lang="it-IT" sz="1800" b="1" dirty="0">
                <a:solidFill>
                  <a:schemeClr val="tx1"/>
                </a:solidFill>
              </a:rPr>
              <a:t> </a:t>
            </a:r>
            <a:r>
              <a:rPr lang="it-IT" sz="1800" b="1" dirty="0" err="1">
                <a:solidFill>
                  <a:schemeClr val="tx1"/>
                </a:solidFill>
              </a:rPr>
              <a:t>not</a:t>
            </a:r>
            <a:r>
              <a:rPr lang="it-IT" sz="1800" b="1" dirty="0">
                <a:solidFill>
                  <a:schemeClr val="tx1"/>
                </a:solidFill>
              </a:rPr>
              <a:t> browser </a:t>
            </a:r>
            <a:r>
              <a:rPr lang="it-IT" sz="1800" b="1" dirty="0" err="1">
                <a:solidFill>
                  <a:schemeClr val="tx1"/>
                </a:solidFill>
              </a:rPr>
              <a:t>portability</a:t>
            </a:r>
            <a:endParaRPr lang="it-IT" sz="1800" b="1" dirty="0">
              <a:solidFill>
                <a:schemeClr val="tx1"/>
              </a:solidFill>
            </a:endParaRPr>
          </a:p>
          <a:p>
            <a:pPr marL="342900" indent="-342900">
              <a:buFontTx/>
              <a:buChar char="-"/>
            </a:pPr>
            <a:r>
              <a:rPr lang="it-IT" sz="1800" b="1" dirty="0">
                <a:solidFill>
                  <a:schemeClr val="tx1"/>
                </a:solidFill>
              </a:rPr>
              <a:t>With asm.js </a:t>
            </a:r>
            <a:r>
              <a:rPr lang="it-IT" sz="1800" b="1" dirty="0" err="1">
                <a:solidFill>
                  <a:schemeClr val="tx1"/>
                </a:solidFill>
              </a:rPr>
              <a:t>we</a:t>
            </a:r>
            <a:r>
              <a:rPr lang="it-IT" sz="1800" b="1" dirty="0">
                <a:solidFill>
                  <a:schemeClr val="tx1"/>
                </a:solidFill>
              </a:rPr>
              <a:t> </a:t>
            </a:r>
            <a:r>
              <a:rPr lang="it-IT" sz="1800" b="1" dirty="0" err="1">
                <a:solidFill>
                  <a:schemeClr val="tx1"/>
                </a:solidFill>
              </a:rPr>
              <a:t>found</a:t>
            </a:r>
            <a:r>
              <a:rPr lang="it-IT" sz="1800" b="1" dirty="0">
                <a:solidFill>
                  <a:schemeClr val="tx1"/>
                </a:solidFill>
              </a:rPr>
              <a:t> browser </a:t>
            </a:r>
            <a:r>
              <a:rPr lang="it-IT" sz="1800" b="1" dirty="0" err="1">
                <a:solidFill>
                  <a:schemeClr val="tx1"/>
                </a:solidFill>
              </a:rPr>
              <a:t>portability</a:t>
            </a:r>
            <a:r>
              <a:rPr lang="it-IT" sz="1800" b="1" dirty="0">
                <a:solidFill>
                  <a:schemeClr val="tx1"/>
                </a:solidFill>
              </a:rPr>
              <a:t> and </a:t>
            </a:r>
            <a:r>
              <a:rPr lang="it-IT" sz="1800" b="1" dirty="0" err="1">
                <a:solidFill>
                  <a:schemeClr val="tx1"/>
                </a:solidFill>
              </a:rPr>
              <a:t>sandboxing</a:t>
            </a:r>
            <a:r>
              <a:rPr lang="it-IT" sz="1800" b="1" dirty="0">
                <a:solidFill>
                  <a:schemeClr val="tx1"/>
                </a:solidFill>
              </a:rPr>
              <a:t>, </a:t>
            </a:r>
            <a:r>
              <a:rPr lang="it-IT" sz="1800" b="1" dirty="0" err="1">
                <a:solidFill>
                  <a:schemeClr val="tx1"/>
                </a:solidFill>
              </a:rPr>
              <a:t>but</a:t>
            </a:r>
            <a:r>
              <a:rPr lang="it-IT" sz="1800" b="1" dirty="0">
                <a:solidFill>
                  <a:schemeClr val="tx1"/>
                </a:solidFill>
              </a:rPr>
              <a:t> </a:t>
            </a:r>
            <a:r>
              <a:rPr lang="it-IT" sz="1800" b="1" dirty="0" err="1">
                <a:solidFill>
                  <a:schemeClr val="tx1"/>
                </a:solidFill>
              </a:rPr>
              <a:t>not</a:t>
            </a:r>
            <a:r>
              <a:rPr lang="it-IT" sz="1800" b="1" dirty="0">
                <a:solidFill>
                  <a:schemeClr val="tx1"/>
                </a:solidFill>
              </a:rPr>
              <a:t> performance</a:t>
            </a:r>
          </a:p>
          <a:p>
            <a:pPr marL="342900" indent="-342900">
              <a:buFontTx/>
              <a:buChar char="-"/>
            </a:pPr>
            <a:r>
              <a:rPr lang="it-IT" sz="1800" b="1" dirty="0" err="1">
                <a:solidFill>
                  <a:schemeClr val="tx1"/>
                </a:solidFill>
              </a:rPr>
              <a:t>WebAssembly</a:t>
            </a:r>
            <a:r>
              <a:rPr lang="it-IT" sz="1800" b="1" dirty="0">
                <a:solidFill>
                  <a:schemeClr val="tx1"/>
                </a:solidFill>
              </a:rPr>
              <a:t> (2015): Brendan </a:t>
            </a:r>
            <a:r>
              <a:rPr lang="it-IT" sz="1800" b="1" dirty="0" err="1">
                <a:solidFill>
                  <a:schemeClr val="tx1"/>
                </a:solidFill>
              </a:rPr>
              <a:t>Eich</a:t>
            </a:r>
            <a:endParaRPr lang="it-IT" sz="1800" b="1" dirty="0">
              <a:solidFill>
                <a:schemeClr val="tx1"/>
              </a:solidFill>
            </a:endParaRP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42748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What</a:t>
            </a:r>
            <a:r>
              <a:rPr lang="it-IT" dirty="0"/>
              <a:t> </a:t>
            </a:r>
            <a:r>
              <a:rPr lang="it-IT" dirty="0" err="1"/>
              <a:t>we</a:t>
            </a:r>
            <a:r>
              <a:rPr lang="it-IT" dirty="0"/>
              <a:t> </a:t>
            </a:r>
            <a:r>
              <a:rPr lang="it-IT" dirty="0" err="1"/>
              <a:t>need</a:t>
            </a:r>
            <a:r>
              <a:rPr lang="it-IT" dirty="0"/>
              <a:t>?</a:t>
            </a:r>
          </a:p>
        </p:txBody>
      </p:sp>
      <p:sp>
        <p:nvSpPr>
          <p:cNvPr id="4" name="Segnaposto testo 3"/>
          <p:cNvSpPr>
            <a:spLocks noGrp="1"/>
          </p:cNvSpPr>
          <p:nvPr>
            <p:ph type="body" sz="quarter" idx="11"/>
          </p:nvPr>
        </p:nvSpPr>
        <p:spPr>
          <a:xfrm>
            <a:off x="472617" y="1627531"/>
            <a:ext cx="8196263" cy="3763978"/>
          </a:xfrm>
        </p:spPr>
        <p:txBody>
          <a:bodyPr/>
          <a:lstStyle/>
          <a:p>
            <a:r>
              <a:rPr lang="it-IT" sz="2000" dirty="0"/>
              <a:t>JavaScript </a:t>
            </a:r>
            <a:r>
              <a:rPr lang="it-IT" sz="2000" dirty="0" err="1"/>
              <a:t>is</a:t>
            </a:r>
            <a:r>
              <a:rPr lang="it-IT" sz="2000" dirty="0"/>
              <a:t> </a:t>
            </a:r>
            <a:r>
              <a:rPr lang="it-IT" sz="2000" dirty="0" err="1"/>
              <a:t>not</a:t>
            </a:r>
            <a:r>
              <a:rPr lang="it-IT" sz="2000" dirty="0"/>
              <a:t> </a:t>
            </a:r>
            <a:r>
              <a:rPr lang="it-IT" sz="2000" dirty="0" err="1"/>
              <a:t>enough</a:t>
            </a:r>
            <a:r>
              <a:rPr lang="it-IT" sz="2000" dirty="0"/>
              <a:t>!</a:t>
            </a:r>
          </a:p>
          <a:p>
            <a:r>
              <a:rPr lang="it-IT" sz="2000" dirty="0" err="1"/>
              <a:t>Portability</a:t>
            </a:r>
            <a:r>
              <a:rPr lang="it-IT" sz="2000" dirty="0"/>
              <a:t> of high-</a:t>
            </a:r>
            <a:r>
              <a:rPr lang="it-IT" sz="2000" dirty="0" err="1"/>
              <a:t>level</a:t>
            </a:r>
            <a:r>
              <a:rPr lang="it-IT" sz="2000" dirty="0"/>
              <a:t> </a:t>
            </a:r>
            <a:r>
              <a:rPr lang="it-IT" sz="2000" dirty="0" err="1"/>
              <a:t>languages</a:t>
            </a:r>
            <a:r>
              <a:rPr lang="it-IT" sz="2000" dirty="0"/>
              <a:t> (C/C++/Rust … </a:t>
            </a:r>
            <a:r>
              <a:rPr lang="it-IT" sz="2000" dirty="0" err="1"/>
              <a:t>all</a:t>
            </a:r>
            <a:r>
              <a:rPr lang="it-IT" sz="2000" dirty="0"/>
              <a:t>)</a:t>
            </a:r>
          </a:p>
          <a:p>
            <a:r>
              <a:rPr lang="it-IT" sz="2000" dirty="0" err="1"/>
              <a:t>We</a:t>
            </a:r>
            <a:r>
              <a:rPr lang="it-IT" sz="2000" dirty="0"/>
              <a:t> </a:t>
            </a:r>
            <a:r>
              <a:rPr lang="it-IT" sz="2000" dirty="0" err="1"/>
              <a:t>need</a:t>
            </a:r>
            <a:r>
              <a:rPr lang="it-IT" sz="2000" dirty="0"/>
              <a:t> </a:t>
            </a:r>
            <a:r>
              <a:rPr lang="it-IT" sz="2000" dirty="0" err="1"/>
              <a:t>something</a:t>
            </a:r>
            <a:r>
              <a:rPr lang="it-IT" sz="2000" dirty="0"/>
              <a:t> to </a:t>
            </a:r>
            <a:r>
              <a:rPr lang="it-IT" sz="2000" dirty="0" err="1"/>
              <a:t>provide</a:t>
            </a:r>
            <a:r>
              <a:rPr lang="it-IT" sz="2000" dirty="0"/>
              <a:t> software </a:t>
            </a:r>
            <a:r>
              <a:rPr lang="it-IT" sz="2000" dirty="0" err="1"/>
              <a:t>that</a:t>
            </a:r>
            <a:r>
              <a:rPr lang="it-IT" sz="2000" dirty="0"/>
              <a:t> </a:t>
            </a:r>
            <a:r>
              <a:rPr lang="it-IT" sz="2000" dirty="0" err="1"/>
              <a:t>is</a:t>
            </a:r>
            <a:endParaRPr lang="it-IT" sz="2000" dirty="0"/>
          </a:p>
          <a:p>
            <a:pPr lvl="1"/>
            <a:r>
              <a:rPr lang="it-IT" sz="2000" dirty="0"/>
              <a:t>Safe</a:t>
            </a:r>
          </a:p>
          <a:p>
            <a:pPr lvl="1"/>
            <a:r>
              <a:rPr lang="it-IT" sz="2000" dirty="0"/>
              <a:t>Fast</a:t>
            </a:r>
          </a:p>
          <a:p>
            <a:pPr lvl="1"/>
            <a:r>
              <a:rPr lang="it-IT" sz="2000" dirty="0" err="1"/>
              <a:t>Portable</a:t>
            </a:r>
            <a:endParaRPr lang="it-IT" sz="2000" dirty="0"/>
          </a:p>
          <a:p>
            <a:pPr lvl="1"/>
            <a:r>
              <a:rPr lang="it-IT" sz="2000" dirty="0"/>
              <a:t>Compact</a:t>
            </a:r>
          </a:p>
          <a:p>
            <a:r>
              <a:rPr lang="it-IT" sz="2000" dirty="0" err="1"/>
              <a:t>We</a:t>
            </a:r>
            <a:r>
              <a:rPr lang="it-IT" sz="2000" dirty="0"/>
              <a:t> </a:t>
            </a:r>
            <a:r>
              <a:rPr lang="it-IT" sz="2000" dirty="0" err="1"/>
              <a:t>need</a:t>
            </a:r>
            <a:r>
              <a:rPr lang="it-IT" sz="2000" dirty="0"/>
              <a:t> </a:t>
            </a:r>
            <a:r>
              <a:rPr lang="it-IT" sz="2000" dirty="0" err="1"/>
              <a:t>portability</a:t>
            </a:r>
            <a:r>
              <a:rPr lang="it-IT" sz="2000" dirty="0"/>
              <a:t> </a:t>
            </a:r>
            <a:r>
              <a:rPr lang="it-IT" sz="2000" dirty="0" err="1"/>
              <a:t>at</a:t>
            </a:r>
            <a:r>
              <a:rPr lang="it-IT" sz="2000" dirty="0"/>
              <a:t> </a:t>
            </a:r>
            <a:r>
              <a:rPr lang="it-IT" sz="2000" dirty="0" err="1"/>
              <a:t>both</a:t>
            </a:r>
            <a:r>
              <a:rPr lang="it-IT" sz="2000" dirty="0"/>
              <a:t> the code and </a:t>
            </a:r>
            <a:r>
              <a:rPr lang="it-IT" sz="2000" dirty="0" err="1"/>
              <a:t>application</a:t>
            </a:r>
            <a:r>
              <a:rPr lang="it-IT" sz="2000" dirty="0"/>
              <a:t> </a:t>
            </a:r>
            <a:r>
              <a:rPr lang="it-IT" sz="2000" dirty="0" err="1"/>
              <a:t>levels</a:t>
            </a:r>
            <a:endParaRPr lang="it-IT" sz="2000" dirty="0"/>
          </a:p>
          <a:p>
            <a:r>
              <a:rPr lang="it-IT" sz="2000" dirty="0" err="1"/>
              <a:t>WebAssembly</a:t>
            </a:r>
            <a:r>
              <a:rPr lang="it-IT" sz="2000" dirty="0"/>
              <a:t> </a:t>
            </a:r>
            <a:r>
              <a:rPr lang="it-IT" sz="2000" dirty="0" err="1"/>
              <a:t>is</a:t>
            </a:r>
            <a:r>
              <a:rPr lang="it-IT" sz="2000" dirty="0"/>
              <a:t> a target </a:t>
            </a:r>
            <a:r>
              <a:rPr lang="it-IT" sz="2000" dirty="0" err="1"/>
              <a:t>platform</a:t>
            </a:r>
            <a:r>
              <a:rPr lang="it-IT" sz="2000" dirty="0"/>
              <a:t> with a </a:t>
            </a:r>
            <a:r>
              <a:rPr lang="it-IT" sz="2000" dirty="0" err="1"/>
              <a:t>series</a:t>
            </a:r>
            <a:r>
              <a:rPr lang="it-IT" sz="2000" dirty="0"/>
              <a:t> of </a:t>
            </a:r>
            <a:r>
              <a:rPr lang="it-IT" sz="2000" dirty="0" err="1"/>
              <a:t>instructions</a:t>
            </a:r>
            <a:r>
              <a:rPr lang="it-IT" sz="2000" dirty="0"/>
              <a:t> </a:t>
            </a:r>
            <a:r>
              <a:rPr lang="it-IT" sz="2000" dirty="0" err="1"/>
              <a:t>that</a:t>
            </a:r>
            <a:r>
              <a:rPr lang="it-IT" sz="2000" dirty="0"/>
              <a:t> are </a:t>
            </a:r>
            <a:r>
              <a:rPr lang="it-IT" sz="2000" dirty="0" err="1"/>
              <a:t>vaguely</a:t>
            </a:r>
            <a:r>
              <a:rPr lang="it-IT" sz="2000" dirty="0"/>
              <a:t> </a:t>
            </a:r>
            <a:r>
              <a:rPr lang="it-IT" sz="2000" dirty="0" err="1"/>
              <a:t>assemblyesque</a:t>
            </a:r>
            <a:endParaRPr lang="it-IT" sz="2000"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2660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err="1"/>
              <a:t>Interpreted</a:t>
            </a:r>
            <a:r>
              <a:rPr lang="it-IT" dirty="0"/>
              <a:t> vs </a:t>
            </a:r>
            <a:r>
              <a:rPr lang="it-IT" dirty="0" err="1"/>
              <a:t>Compiled</a:t>
            </a:r>
            <a:endParaRPr lang="it-IT" dirty="0"/>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9" name="Immagine 8">
            <a:extLst>
              <a:ext uri="{FF2B5EF4-FFF2-40B4-BE49-F238E27FC236}">
                <a16:creationId xmlns:a16="http://schemas.microsoft.com/office/drawing/2014/main" id="{EDB41B95-3600-36A1-3E38-204472D4E7C1}"/>
              </a:ext>
            </a:extLst>
          </p:cNvPr>
          <p:cNvPicPr>
            <a:picLocks noChangeAspect="1"/>
          </p:cNvPicPr>
          <p:nvPr/>
        </p:nvPicPr>
        <p:blipFill>
          <a:blip r:embed="rId2"/>
          <a:stretch>
            <a:fillRect/>
          </a:stretch>
        </p:blipFill>
        <p:spPr>
          <a:xfrm>
            <a:off x="911317" y="1912689"/>
            <a:ext cx="6424217" cy="1318374"/>
          </a:xfrm>
          <a:prstGeom prst="rect">
            <a:avLst/>
          </a:prstGeom>
        </p:spPr>
      </p:pic>
      <p:pic>
        <p:nvPicPr>
          <p:cNvPr id="11" name="Immagine 10">
            <a:extLst>
              <a:ext uri="{FF2B5EF4-FFF2-40B4-BE49-F238E27FC236}">
                <a16:creationId xmlns:a16="http://schemas.microsoft.com/office/drawing/2014/main" id="{64295F46-9BF5-CFD5-9E90-112B9631329E}"/>
              </a:ext>
            </a:extLst>
          </p:cNvPr>
          <p:cNvPicPr>
            <a:picLocks noChangeAspect="1"/>
          </p:cNvPicPr>
          <p:nvPr/>
        </p:nvPicPr>
        <p:blipFill>
          <a:blip r:embed="rId3"/>
          <a:stretch>
            <a:fillRect/>
          </a:stretch>
        </p:blipFill>
        <p:spPr>
          <a:xfrm>
            <a:off x="310416" y="3945016"/>
            <a:ext cx="8771380" cy="1348857"/>
          </a:xfrm>
          <a:prstGeom prst="rect">
            <a:avLst/>
          </a:prstGeom>
        </p:spPr>
      </p:pic>
    </p:spTree>
    <p:extLst>
      <p:ext uri="{BB962C8B-B14F-4D97-AF65-F5344CB8AC3E}">
        <p14:creationId xmlns:p14="http://schemas.microsoft.com/office/powerpoint/2010/main" val="9176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err="1"/>
              <a:t>WebAssembly</a:t>
            </a:r>
            <a:r>
              <a:rPr lang="it-IT" dirty="0"/>
              <a:t> Text Format</a:t>
            </a:r>
          </a:p>
        </p:txBody>
      </p:sp>
      <p:sp>
        <p:nvSpPr>
          <p:cNvPr id="4" name="Segnaposto testo 3"/>
          <p:cNvSpPr>
            <a:spLocks noGrp="1"/>
          </p:cNvSpPr>
          <p:nvPr>
            <p:ph type="body" sz="quarter" idx="11"/>
          </p:nvPr>
        </p:nvSpPr>
        <p:spPr>
          <a:xfrm>
            <a:off x="470630" y="1493697"/>
            <a:ext cx="8189547" cy="999337"/>
          </a:xfrm>
        </p:spPr>
        <p:txBody>
          <a:bodyPr/>
          <a:lstStyle/>
          <a:p>
            <a:r>
              <a:rPr lang="it-IT" dirty="0"/>
              <a:t>A text format </a:t>
            </a:r>
            <a:r>
              <a:rPr lang="it-IT" dirty="0" err="1"/>
              <a:t>that</a:t>
            </a:r>
            <a:r>
              <a:rPr lang="it-IT" dirty="0"/>
              <a:t> </a:t>
            </a:r>
            <a:r>
              <a:rPr lang="it-IT" dirty="0" err="1"/>
              <a:t>describes</a:t>
            </a:r>
            <a:r>
              <a:rPr lang="it-IT" dirty="0"/>
              <a:t> the </a:t>
            </a:r>
            <a:r>
              <a:rPr lang="it-IT" dirty="0" err="1"/>
              <a:t>behavior</a:t>
            </a:r>
            <a:r>
              <a:rPr lang="it-IT" dirty="0"/>
              <a:t> of a </a:t>
            </a:r>
            <a:r>
              <a:rPr lang="it-IT" dirty="0" err="1"/>
              <a:t>module</a:t>
            </a:r>
            <a:r>
              <a:rPr lang="it-IT" dirty="0"/>
              <a:t> </a:t>
            </a:r>
            <a:r>
              <a:rPr lang="it-IT" dirty="0" err="1"/>
              <a:t>that</a:t>
            </a:r>
            <a:r>
              <a:rPr lang="it-IT" dirty="0"/>
              <a:t> </a:t>
            </a:r>
            <a:r>
              <a:rPr lang="it-IT" dirty="0" err="1"/>
              <a:t>is</a:t>
            </a:r>
            <a:r>
              <a:rPr lang="it-IT" dirty="0"/>
              <a:t> </a:t>
            </a:r>
            <a:r>
              <a:rPr lang="it-IT" dirty="0" err="1"/>
              <a:t>easier</a:t>
            </a:r>
            <a:r>
              <a:rPr lang="it-IT" dirty="0"/>
              <a:t> for </a:t>
            </a:r>
            <a:r>
              <a:rPr lang="it-IT" dirty="0" err="1"/>
              <a:t>humans</a:t>
            </a:r>
            <a:r>
              <a:rPr lang="it-IT" dirty="0"/>
              <a:t> to </a:t>
            </a:r>
            <a:r>
              <a:rPr lang="it-IT" dirty="0" err="1"/>
              <a:t>read</a:t>
            </a:r>
            <a:r>
              <a:rPr lang="it-IT" dirty="0"/>
              <a:t> (.wat)</a:t>
            </a:r>
          </a:p>
        </p:txBody>
      </p:sp>
      <p:sp>
        <p:nvSpPr>
          <p:cNvPr id="8" name="Segnaposto testo 3">
            <a:extLst>
              <a:ext uri="{FF2B5EF4-FFF2-40B4-BE49-F238E27FC236}">
                <a16:creationId xmlns:a16="http://schemas.microsoft.com/office/drawing/2014/main" id="{3176DA23-B91A-954A-33F7-C24C3756871B}"/>
              </a:ext>
            </a:extLst>
          </p:cNvPr>
          <p:cNvSpPr txBox="1">
            <a:spLocks/>
          </p:cNvSpPr>
          <p:nvPr/>
        </p:nvSpPr>
        <p:spPr>
          <a:xfrm>
            <a:off x="479333" y="2543206"/>
            <a:ext cx="8189547" cy="3529790"/>
          </a:xfrm>
          <a:prstGeom prst="rect">
            <a:avLst/>
          </a:prstGeom>
          <a:solidFill>
            <a:schemeClr val="bg2"/>
          </a:solidFill>
        </p:spPr>
        <p:txBody>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(module</a:t>
            </a:r>
          </a:p>
          <a:p>
            <a:r>
              <a:rPr lang="en-US" sz="1800" dirty="0"/>
              <a:t>  (</a:t>
            </a:r>
            <a:r>
              <a:rPr lang="en-US" sz="1800" dirty="0" err="1"/>
              <a:t>func</a:t>
            </a:r>
            <a:r>
              <a:rPr lang="en-US" sz="1800" dirty="0"/>
              <a:t> $</a:t>
            </a:r>
            <a:r>
              <a:rPr lang="en-US" sz="1800" dirty="0" err="1"/>
              <a:t>how_old</a:t>
            </a:r>
            <a:r>
              <a:rPr lang="en-US" sz="1800" dirty="0"/>
              <a:t> (param $</a:t>
            </a:r>
            <a:r>
              <a:rPr lang="en-US" sz="1800" dirty="0" err="1"/>
              <a:t>year_now</a:t>
            </a:r>
            <a:r>
              <a:rPr lang="en-US" sz="1800" dirty="0"/>
              <a:t>(i32) (param $</a:t>
            </a:r>
            <a:r>
              <a:rPr lang="en-US" sz="1800" dirty="0" err="1"/>
              <a:t>year_born</a:t>
            </a:r>
            <a:r>
              <a:rPr lang="en-US" sz="1800" dirty="0"/>
              <a:t> i32) (result i32)</a:t>
            </a:r>
          </a:p>
          <a:p>
            <a:r>
              <a:rPr lang="en-US" sz="1800" dirty="0"/>
              <a:t>    </a:t>
            </a:r>
            <a:r>
              <a:rPr lang="en-US" sz="1800" dirty="0" err="1"/>
              <a:t>get_local</a:t>
            </a:r>
            <a:r>
              <a:rPr lang="en-US" sz="1800" dirty="0"/>
              <a:t> $</a:t>
            </a:r>
            <a:r>
              <a:rPr lang="en-US" sz="1800" dirty="0" err="1"/>
              <a:t>year_now</a:t>
            </a:r>
            <a:endParaRPr lang="en-US" sz="1800" dirty="0"/>
          </a:p>
          <a:p>
            <a:r>
              <a:rPr lang="en-US" sz="1800" dirty="0"/>
              <a:t>    </a:t>
            </a:r>
            <a:r>
              <a:rPr lang="en-US" sz="1800" dirty="0" err="1"/>
              <a:t>get_local</a:t>
            </a:r>
            <a:r>
              <a:rPr lang="en-US" sz="1800" dirty="0"/>
              <a:t> $</a:t>
            </a:r>
            <a:r>
              <a:rPr lang="en-US" sz="1800" dirty="0" err="1"/>
              <a:t>year_born</a:t>
            </a:r>
            <a:endParaRPr lang="en-US" sz="1800" dirty="0"/>
          </a:p>
          <a:p>
            <a:r>
              <a:rPr lang="en-US" sz="1800" dirty="0"/>
              <a:t>    i32.sub)</a:t>
            </a:r>
          </a:p>
          <a:p>
            <a:r>
              <a:rPr lang="en-US" sz="1800" dirty="0"/>
              <a:t>    (export "</a:t>
            </a:r>
            <a:r>
              <a:rPr lang="en-US" sz="1800" dirty="0" err="1"/>
              <a:t>how_old</a:t>
            </a:r>
            <a:r>
              <a:rPr lang="en-US" sz="1800" dirty="0"/>
              <a:t>" (</a:t>
            </a:r>
            <a:r>
              <a:rPr lang="en-US" sz="1800" dirty="0" err="1"/>
              <a:t>func</a:t>
            </a:r>
            <a:r>
              <a:rPr lang="en-US" sz="1800" dirty="0"/>
              <a:t> $</a:t>
            </a:r>
            <a:r>
              <a:rPr lang="en-US" sz="1800" dirty="0" err="1"/>
              <a:t>how_old</a:t>
            </a:r>
            <a:r>
              <a:rPr lang="en-US" sz="1800" dirty="0"/>
              <a:t>)</a:t>
            </a:r>
          </a:p>
          <a:p>
            <a:r>
              <a:rPr lang="en-US" sz="1800" dirty="0"/>
              <a:t>  )</a:t>
            </a:r>
          </a:p>
          <a:p>
            <a:r>
              <a:rPr lang="en-US" sz="1800" dirty="0"/>
              <a:t>)</a:t>
            </a:r>
            <a:endParaRPr lang="it-IT" sz="1800" dirty="0"/>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357557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8E45182B-8B3E-6969-96F3-1EEAA08CDA2A}"/>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10" name="Immagine 9">
            <a:extLst>
              <a:ext uri="{FF2B5EF4-FFF2-40B4-BE49-F238E27FC236}">
                <a16:creationId xmlns:a16="http://schemas.microsoft.com/office/drawing/2014/main" id="{6692FC1F-7178-3EB7-0BE4-13E99529C75A}"/>
              </a:ext>
            </a:extLst>
          </p:cNvPr>
          <p:cNvPicPr>
            <a:picLocks noChangeAspect="1"/>
          </p:cNvPicPr>
          <p:nvPr/>
        </p:nvPicPr>
        <p:blipFill>
          <a:blip r:embed="rId2"/>
          <a:stretch>
            <a:fillRect/>
          </a:stretch>
        </p:blipFill>
        <p:spPr>
          <a:xfrm>
            <a:off x="2247698" y="536206"/>
            <a:ext cx="4648603" cy="4922947"/>
          </a:xfrm>
          <a:prstGeom prst="rect">
            <a:avLst/>
          </a:prstGeom>
        </p:spPr>
      </p:pic>
    </p:spTree>
    <p:extLst>
      <p:ext uri="{BB962C8B-B14F-4D97-AF65-F5344CB8AC3E}">
        <p14:creationId xmlns:p14="http://schemas.microsoft.com/office/powerpoint/2010/main" val="238349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187300"/>
            <a:ext cx="8198250" cy="875654"/>
          </a:xfrm>
        </p:spPr>
        <p:txBody>
          <a:bodyPr/>
          <a:lstStyle/>
          <a:p>
            <a:r>
              <a:rPr lang="it-IT" dirty="0" err="1"/>
              <a:t>WebAssembly</a:t>
            </a:r>
            <a:r>
              <a:rPr lang="it-IT" dirty="0"/>
              <a:t> </a:t>
            </a:r>
            <a:r>
              <a:rPr lang="it-IT" dirty="0" err="1"/>
              <a:t>Structure</a:t>
            </a:r>
            <a:endParaRPr lang="it-IT" dirty="0"/>
          </a:p>
        </p:txBody>
      </p:sp>
      <p:graphicFrame>
        <p:nvGraphicFramePr>
          <p:cNvPr id="5" name="Tabella 5">
            <a:extLst>
              <a:ext uri="{FF2B5EF4-FFF2-40B4-BE49-F238E27FC236}">
                <a16:creationId xmlns:a16="http://schemas.microsoft.com/office/drawing/2014/main" id="{E0972043-92DE-1A76-0563-813D9BB240C8}"/>
              </a:ext>
            </a:extLst>
          </p:cNvPr>
          <p:cNvGraphicFramePr>
            <a:graphicFrameLocks noGrp="1"/>
          </p:cNvGraphicFramePr>
          <p:nvPr>
            <p:extLst>
              <p:ext uri="{D42A27DB-BD31-4B8C-83A1-F6EECF244321}">
                <p14:modId xmlns:p14="http://schemas.microsoft.com/office/powerpoint/2010/main" val="4278510176"/>
              </p:ext>
            </p:extLst>
          </p:nvPr>
        </p:nvGraphicFramePr>
        <p:xfrm>
          <a:off x="627817" y="1172680"/>
          <a:ext cx="7888365" cy="4710538"/>
        </p:xfrm>
        <a:graphic>
          <a:graphicData uri="http://schemas.openxmlformats.org/drawingml/2006/table">
            <a:tbl>
              <a:tblPr firstRow="1" bandRow="1">
                <a:tableStyleId>{5C22544A-7EE6-4342-B048-85BDC9FD1C3A}</a:tableStyleId>
              </a:tblPr>
              <a:tblGrid>
                <a:gridCol w="642178">
                  <a:extLst>
                    <a:ext uri="{9D8B030D-6E8A-4147-A177-3AD203B41FA5}">
                      <a16:colId xmlns:a16="http://schemas.microsoft.com/office/drawing/2014/main" val="3781318167"/>
                    </a:ext>
                  </a:extLst>
                </a:gridCol>
                <a:gridCol w="1319841">
                  <a:extLst>
                    <a:ext uri="{9D8B030D-6E8A-4147-A177-3AD203B41FA5}">
                      <a16:colId xmlns:a16="http://schemas.microsoft.com/office/drawing/2014/main" val="3089345734"/>
                    </a:ext>
                  </a:extLst>
                </a:gridCol>
                <a:gridCol w="5926346">
                  <a:extLst>
                    <a:ext uri="{9D8B030D-6E8A-4147-A177-3AD203B41FA5}">
                      <a16:colId xmlns:a16="http://schemas.microsoft.com/office/drawing/2014/main" val="487138810"/>
                    </a:ext>
                  </a:extLst>
                </a:gridCol>
              </a:tblGrid>
              <a:tr h="336467">
                <a:tc>
                  <a:txBody>
                    <a:bodyPr/>
                    <a:lstStyle/>
                    <a:p>
                      <a:r>
                        <a:rPr lang="it-IT" sz="1600" dirty="0"/>
                        <a:t>Id</a:t>
                      </a:r>
                    </a:p>
                  </a:txBody>
                  <a:tcPr/>
                </a:tc>
                <a:tc>
                  <a:txBody>
                    <a:bodyPr/>
                    <a:lstStyle/>
                    <a:p>
                      <a:r>
                        <a:rPr lang="it-IT" sz="1600" dirty="0"/>
                        <a:t>Name</a:t>
                      </a:r>
                    </a:p>
                  </a:txBody>
                  <a:tcPr/>
                </a:tc>
                <a:tc>
                  <a:txBody>
                    <a:bodyPr/>
                    <a:lstStyle/>
                    <a:p>
                      <a:r>
                        <a:rPr lang="it-IT" sz="1600" dirty="0" err="1"/>
                        <a:t>Description</a:t>
                      </a:r>
                      <a:endParaRPr lang="it-IT" sz="1600" dirty="0"/>
                    </a:p>
                  </a:txBody>
                  <a:tcPr/>
                </a:tc>
                <a:extLst>
                  <a:ext uri="{0D108BD9-81ED-4DB2-BD59-A6C34878D82A}">
                    <a16:rowId xmlns:a16="http://schemas.microsoft.com/office/drawing/2014/main" val="3447522089"/>
                  </a:ext>
                </a:extLst>
              </a:tr>
              <a:tr h="336467">
                <a:tc>
                  <a:txBody>
                    <a:bodyPr/>
                    <a:lstStyle/>
                    <a:p>
                      <a:r>
                        <a:rPr lang="it-IT" sz="1200" dirty="0"/>
                        <a:t>0</a:t>
                      </a:r>
                    </a:p>
                  </a:txBody>
                  <a:tcPr/>
                </a:tc>
                <a:tc>
                  <a:txBody>
                    <a:bodyPr/>
                    <a:lstStyle/>
                    <a:p>
                      <a:r>
                        <a:rPr lang="it-IT" sz="1200" dirty="0"/>
                        <a:t>Custom</a:t>
                      </a:r>
                    </a:p>
                  </a:txBody>
                  <a:tcPr/>
                </a:tc>
                <a:tc>
                  <a:txBody>
                    <a:bodyPr/>
                    <a:lstStyle/>
                    <a:p>
                      <a:r>
                        <a:rPr lang="it-IT" sz="1200" dirty="0"/>
                        <a:t>Debugging or metadata information for </a:t>
                      </a:r>
                      <a:r>
                        <a:rPr lang="it-IT" sz="1200" dirty="0" err="1"/>
                        <a:t>third</a:t>
                      </a:r>
                      <a:r>
                        <a:rPr lang="it-IT" sz="1200" dirty="0"/>
                        <a:t>-party </a:t>
                      </a:r>
                      <a:r>
                        <a:rPr lang="it-IT" sz="1200" dirty="0" err="1"/>
                        <a:t>uses</a:t>
                      </a:r>
                      <a:endParaRPr lang="it-IT" sz="1200" dirty="0"/>
                    </a:p>
                  </a:txBody>
                  <a:tcPr/>
                </a:tc>
                <a:extLst>
                  <a:ext uri="{0D108BD9-81ED-4DB2-BD59-A6C34878D82A}">
                    <a16:rowId xmlns:a16="http://schemas.microsoft.com/office/drawing/2014/main" val="1967450871"/>
                  </a:ext>
                </a:extLst>
              </a:tr>
              <a:tr h="336467">
                <a:tc>
                  <a:txBody>
                    <a:bodyPr/>
                    <a:lstStyle/>
                    <a:p>
                      <a:r>
                        <a:rPr lang="it-IT" sz="1200" dirty="0"/>
                        <a:t>1</a:t>
                      </a:r>
                    </a:p>
                  </a:txBody>
                  <a:tcPr/>
                </a:tc>
                <a:tc>
                  <a:txBody>
                    <a:bodyPr/>
                    <a:lstStyle/>
                    <a:p>
                      <a:r>
                        <a:rPr lang="it-IT" sz="1200" dirty="0" err="1"/>
                        <a:t>Type</a:t>
                      </a:r>
                      <a:endParaRPr lang="it-IT" sz="1200" dirty="0"/>
                    </a:p>
                  </a:txBody>
                  <a:tcPr/>
                </a:tc>
                <a:tc>
                  <a:txBody>
                    <a:bodyPr/>
                    <a:lstStyle/>
                    <a:p>
                      <a:r>
                        <a:rPr lang="it-IT" sz="1200" dirty="0" err="1"/>
                        <a:t>Type</a:t>
                      </a:r>
                      <a:r>
                        <a:rPr lang="it-IT" sz="1200" dirty="0"/>
                        <a:t> </a:t>
                      </a:r>
                      <a:r>
                        <a:rPr lang="it-IT" sz="1200" dirty="0" err="1"/>
                        <a:t>definitions</a:t>
                      </a:r>
                      <a:r>
                        <a:rPr lang="it-IT" sz="1200" dirty="0"/>
                        <a:t> </a:t>
                      </a:r>
                      <a:r>
                        <a:rPr lang="it-IT" sz="1200" dirty="0" err="1"/>
                        <a:t>used</a:t>
                      </a:r>
                      <a:r>
                        <a:rPr lang="it-IT" sz="1200" dirty="0"/>
                        <a:t> in the </a:t>
                      </a:r>
                      <a:r>
                        <a:rPr lang="it-IT" sz="1200" dirty="0" err="1"/>
                        <a:t>modules</a:t>
                      </a:r>
                      <a:endParaRPr lang="it-IT" sz="1200" dirty="0"/>
                    </a:p>
                  </a:txBody>
                  <a:tcPr/>
                </a:tc>
                <a:extLst>
                  <a:ext uri="{0D108BD9-81ED-4DB2-BD59-A6C34878D82A}">
                    <a16:rowId xmlns:a16="http://schemas.microsoft.com/office/drawing/2014/main" val="2602423868"/>
                  </a:ext>
                </a:extLst>
              </a:tr>
              <a:tr h="336467">
                <a:tc>
                  <a:txBody>
                    <a:bodyPr/>
                    <a:lstStyle/>
                    <a:p>
                      <a:r>
                        <a:rPr lang="it-IT" sz="1200" dirty="0"/>
                        <a:t>2</a:t>
                      </a:r>
                    </a:p>
                  </a:txBody>
                  <a:tcPr/>
                </a:tc>
                <a:tc>
                  <a:txBody>
                    <a:bodyPr/>
                    <a:lstStyle/>
                    <a:p>
                      <a:r>
                        <a:rPr lang="it-IT" sz="1200" dirty="0"/>
                        <a:t>Import</a:t>
                      </a:r>
                    </a:p>
                  </a:txBody>
                  <a:tcPr/>
                </a:tc>
                <a:tc>
                  <a:txBody>
                    <a:bodyPr/>
                    <a:lstStyle/>
                    <a:p>
                      <a:r>
                        <a:rPr lang="it-IT" sz="1200" dirty="0" err="1"/>
                        <a:t>Imported</a:t>
                      </a:r>
                      <a:r>
                        <a:rPr lang="it-IT" sz="1200" dirty="0"/>
                        <a:t> </a:t>
                      </a:r>
                      <a:r>
                        <a:rPr lang="it-IT" sz="1200" dirty="0" err="1"/>
                        <a:t>elements</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3978907892"/>
                  </a:ext>
                </a:extLst>
              </a:tr>
              <a:tr h="336467">
                <a:tc>
                  <a:txBody>
                    <a:bodyPr/>
                    <a:lstStyle/>
                    <a:p>
                      <a:r>
                        <a:rPr lang="it-IT" sz="1200" dirty="0"/>
                        <a:t>3</a:t>
                      </a:r>
                    </a:p>
                  </a:txBody>
                  <a:tcPr/>
                </a:tc>
                <a:tc>
                  <a:txBody>
                    <a:bodyPr/>
                    <a:lstStyle/>
                    <a:p>
                      <a:r>
                        <a:rPr lang="it-IT" sz="1200" dirty="0" err="1"/>
                        <a:t>Function</a:t>
                      </a:r>
                      <a:endParaRPr lang="it-IT" sz="1200" dirty="0"/>
                    </a:p>
                  </a:txBody>
                  <a:tcPr/>
                </a:tc>
                <a:tc>
                  <a:txBody>
                    <a:bodyPr/>
                    <a:lstStyle/>
                    <a:p>
                      <a:r>
                        <a:rPr lang="it-IT" sz="1200" dirty="0" err="1"/>
                        <a:t>Type</a:t>
                      </a:r>
                      <a:r>
                        <a:rPr lang="it-IT" sz="1200" dirty="0"/>
                        <a:t> signatures </a:t>
                      </a:r>
                      <a:r>
                        <a:rPr lang="it-IT" sz="1200" dirty="0" err="1"/>
                        <a:t>associated</a:t>
                      </a:r>
                      <a:r>
                        <a:rPr lang="it-IT" sz="1200" dirty="0"/>
                        <a:t> with the </a:t>
                      </a:r>
                      <a:r>
                        <a:rPr lang="it-IT" sz="1200" dirty="0" err="1"/>
                        <a:t>functions</a:t>
                      </a:r>
                      <a:r>
                        <a:rPr lang="it-IT" sz="1200" dirty="0"/>
                        <a:t> in a </a:t>
                      </a:r>
                      <a:r>
                        <a:rPr lang="it-IT" sz="1200" dirty="0" err="1"/>
                        <a:t>module</a:t>
                      </a:r>
                      <a:endParaRPr lang="it-IT" sz="1200" dirty="0"/>
                    </a:p>
                  </a:txBody>
                  <a:tcPr/>
                </a:tc>
                <a:extLst>
                  <a:ext uri="{0D108BD9-81ED-4DB2-BD59-A6C34878D82A}">
                    <a16:rowId xmlns:a16="http://schemas.microsoft.com/office/drawing/2014/main" val="1527670053"/>
                  </a:ext>
                </a:extLst>
              </a:tr>
              <a:tr h="336467">
                <a:tc>
                  <a:txBody>
                    <a:bodyPr/>
                    <a:lstStyle/>
                    <a:p>
                      <a:r>
                        <a:rPr lang="it-IT" sz="1200" dirty="0"/>
                        <a:t>4</a:t>
                      </a:r>
                    </a:p>
                  </a:txBody>
                  <a:tcPr/>
                </a:tc>
                <a:tc>
                  <a:txBody>
                    <a:bodyPr/>
                    <a:lstStyle/>
                    <a:p>
                      <a:r>
                        <a:rPr lang="it-IT" sz="1200" dirty="0" err="1"/>
                        <a:t>Table</a:t>
                      </a:r>
                      <a:endParaRPr lang="it-IT" sz="1200" dirty="0"/>
                    </a:p>
                  </a:txBody>
                  <a:tcPr/>
                </a:tc>
                <a:tc>
                  <a:txBody>
                    <a:bodyPr/>
                    <a:lstStyle/>
                    <a:p>
                      <a:r>
                        <a:rPr lang="it-IT" sz="1200" dirty="0" err="1"/>
                        <a:t>Tables</a:t>
                      </a:r>
                      <a:r>
                        <a:rPr lang="it-IT" sz="1200" dirty="0"/>
                        <a:t> </a:t>
                      </a:r>
                      <a:r>
                        <a:rPr lang="it-IT" sz="1200" dirty="0" err="1"/>
                        <a:t>that</a:t>
                      </a:r>
                      <a:r>
                        <a:rPr lang="it-IT" sz="1200" dirty="0"/>
                        <a:t> </a:t>
                      </a:r>
                      <a:r>
                        <a:rPr lang="it-IT" sz="1200" dirty="0" err="1"/>
                        <a:t>define</a:t>
                      </a:r>
                      <a:r>
                        <a:rPr lang="it-IT" sz="1200" dirty="0"/>
                        <a:t> </a:t>
                      </a:r>
                      <a:r>
                        <a:rPr lang="it-IT" sz="1200" dirty="0" err="1"/>
                        <a:t>indirect</a:t>
                      </a:r>
                      <a:r>
                        <a:rPr lang="it-IT" sz="1200" dirty="0"/>
                        <a:t>, </a:t>
                      </a:r>
                      <a:r>
                        <a:rPr lang="it-IT" sz="1200" dirty="0" err="1"/>
                        <a:t>immutable</a:t>
                      </a:r>
                      <a:r>
                        <a:rPr lang="it-IT" sz="1200" dirty="0"/>
                        <a:t> </a:t>
                      </a:r>
                      <a:r>
                        <a:rPr lang="it-IT" sz="1200" dirty="0" err="1"/>
                        <a:t>reference</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3600139140"/>
                  </a:ext>
                </a:extLst>
              </a:tr>
              <a:tr h="336467">
                <a:tc>
                  <a:txBody>
                    <a:bodyPr/>
                    <a:lstStyle/>
                    <a:p>
                      <a:r>
                        <a:rPr lang="it-IT" sz="1200" dirty="0"/>
                        <a:t>5</a:t>
                      </a:r>
                    </a:p>
                  </a:txBody>
                  <a:tcPr/>
                </a:tc>
                <a:tc>
                  <a:txBody>
                    <a:bodyPr/>
                    <a:lstStyle/>
                    <a:p>
                      <a:r>
                        <a:rPr lang="it-IT" sz="1200" dirty="0"/>
                        <a:t>Memory</a:t>
                      </a:r>
                    </a:p>
                  </a:txBody>
                  <a:tcPr/>
                </a:tc>
                <a:tc>
                  <a:txBody>
                    <a:bodyPr/>
                    <a:lstStyle/>
                    <a:p>
                      <a:r>
                        <a:rPr lang="it-IT" sz="1200" dirty="0"/>
                        <a:t>Linear </a:t>
                      </a:r>
                      <a:r>
                        <a:rPr lang="it-IT" sz="1200" dirty="0" err="1"/>
                        <a:t>memory</a:t>
                      </a:r>
                      <a:r>
                        <a:rPr lang="it-IT" sz="1200" dirty="0"/>
                        <a:t> </a:t>
                      </a:r>
                      <a:r>
                        <a:rPr lang="it-IT" sz="1200" dirty="0" err="1"/>
                        <a:t>structures</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1792542551"/>
                  </a:ext>
                </a:extLst>
              </a:tr>
              <a:tr h="336467">
                <a:tc>
                  <a:txBody>
                    <a:bodyPr/>
                    <a:lstStyle/>
                    <a:p>
                      <a:r>
                        <a:rPr lang="it-IT" sz="1200" dirty="0"/>
                        <a:t>6</a:t>
                      </a:r>
                    </a:p>
                  </a:txBody>
                  <a:tcPr/>
                </a:tc>
                <a:tc>
                  <a:txBody>
                    <a:bodyPr/>
                    <a:lstStyle/>
                    <a:p>
                      <a:r>
                        <a:rPr lang="it-IT" sz="1200" dirty="0"/>
                        <a:t>Global</a:t>
                      </a:r>
                    </a:p>
                  </a:txBody>
                  <a:tcPr/>
                </a:tc>
                <a:tc>
                  <a:txBody>
                    <a:bodyPr/>
                    <a:lstStyle/>
                    <a:p>
                      <a:r>
                        <a:rPr lang="it-IT" sz="1200" dirty="0"/>
                        <a:t>Global </a:t>
                      </a:r>
                      <a:r>
                        <a:rPr lang="it-IT" sz="1200" dirty="0" err="1"/>
                        <a:t>variables</a:t>
                      </a:r>
                      <a:endParaRPr lang="it-IT" sz="1200" dirty="0"/>
                    </a:p>
                  </a:txBody>
                  <a:tcPr/>
                </a:tc>
                <a:extLst>
                  <a:ext uri="{0D108BD9-81ED-4DB2-BD59-A6C34878D82A}">
                    <a16:rowId xmlns:a16="http://schemas.microsoft.com/office/drawing/2014/main" val="1455207404"/>
                  </a:ext>
                </a:extLst>
              </a:tr>
              <a:tr h="336467">
                <a:tc>
                  <a:txBody>
                    <a:bodyPr/>
                    <a:lstStyle/>
                    <a:p>
                      <a:r>
                        <a:rPr lang="it-IT" sz="1200" dirty="0"/>
                        <a:t>7</a:t>
                      </a:r>
                    </a:p>
                  </a:txBody>
                  <a:tcPr/>
                </a:tc>
                <a:tc>
                  <a:txBody>
                    <a:bodyPr/>
                    <a:lstStyle/>
                    <a:p>
                      <a:r>
                        <a:rPr lang="it-IT" sz="1200" dirty="0"/>
                        <a:t>Export</a:t>
                      </a:r>
                    </a:p>
                  </a:txBody>
                  <a:tcPr/>
                </a:tc>
                <a:tc>
                  <a:txBody>
                    <a:bodyPr/>
                    <a:lstStyle/>
                    <a:p>
                      <a:r>
                        <a:rPr lang="it-IT" sz="1200" dirty="0" err="1"/>
                        <a:t>Exported</a:t>
                      </a:r>
                      <a:r>
                        <a:rPr lang="it-IT" sz="1200" dirty="0"/>
                        <a:t> </a:t>
                      </a:r>
                      <a:r>
                        <a:rPr lang="it-IT" sz="1200" dirty="0" err="1"/>
                        <a:t>elements</a:t>
                      </a:r>
                      <a:r>
                        <a:rPr lang="it-IT" sz="1200" dirty="0"/>
                        <a:t> </a:t>
                      </a:r>
                      <a:r>
                        <a:rPr lang="it-IT" sz="1200" dirty="0" err="1"/>
                        <a:t>provided</a:t>
                      </a:r>
                      <a:r>
                        <a:rPr lang="it-IT" sz="1200" dirty="0"/>
                        <a:t> by a </a:t>
                      </a:r>
                      <a:r>
                        <a:rPr lang="it-IT" sz="1200" dirty="0" err="1"/>
                        <a:t>module</a:t>
                      </a:r>
                      <a:endParaRPr lang="it-IT" sz="1200" dirty="0"/>
                    </a:p>
                  </a:txBody>
                  <a:tcPr/>
                </a:tc>
                <a:extLst>
                  <a:ext uri="{0D108BD9-81ED-4DB2-BD59-A6C34878D82A}">
                    <a16:rowId xmlns:a16="http://schemas.microsoft.com/office/drawing/2014/main" val="1525828280"/>
                  </a:ext>
                </a:extLst>
              </a:tr>
              <a:tr h="336467">
                <a:tc>
                  <a:txBody>
                    <a:bodyPr/>
                    <a:lstStyle/>
                    <a:p>
                      <a:r>
                        <a:rPr lang="it-IT" sz="1200" dirty="0"/>
                        <a:t>8</a:t>
                      </a:r>
                    </a:p>
                  </a:txBody>
                  <a:tcPr/>
                </a:tc>
                <a:tc>
                  <a:txBody>
                    <a:bodyPr/>
                    <a:lstStyle/>
                    <a:p>
                      <a:r>
                        <a:rPr lang="it-IT" sz="1200" dirty="0"/>
                        <a:t>Start</a:t>
                      </a:r>
                    </a:p>
                  </a:txBody>
                  <a:tcPr/>
                </a:tc>
                <a:tc>
                  <a:txBody>
                    <a:bodyPr/>
                    <a:lstStyle/>
                    <a:p>
                      <a:r>
                        <a:rPr lang="it-IT" sz="1200" dirty="0"/>
                        <a:t>An optional start </a:t>
                      </a:r>
                      <a:r>
                        <a:rPr lang="it-IT" sz="1200" dirty="0" err="1"/>
                        <a:t>function</a:t>
                      </a:r>
                      <a:r>
                        <a:rPr lang="it-IT" sz="1200" dirty="0"/>
                        <a:t> to </a:t>
                      </a:r>
                      <a:r>
                        <a:rPr lang="it-IT" sz="1200" dirty="0" err="1"/>
                        <a:t>initiate</a:t>
                      </a:r>
                      <a:r>
                        <a:rPr lang="it-IT" sz="1200" dirty="0"/>
                        <a:t> a </a:t>
                      </a:r>
                      <a:r>
                        <a:rPr lang="it-IT" sz="1200" dirty="0" err="1"/>
                        <a:t>module</a:t>
                      </a:r>
                      <a:endParaRPr lang="it-IT" sz="1200" dirty="0"/>
                    </a:p>
                  </a:txBody>
                  <a:tcPr/>
                </a:tc>
                <a:extLst>
                  <a:ext uri="{0D108BD9-81ED-4DB2-BD59-A6C34878D82A}">
                    <a16:rowId xmlns:a16="http://schemas.microsoft.com/office/drawing/2014/main" val="528823315"/>
                  </a:ext>
                </a:extLst>
              </a:tr>
              <a:tr h="336467">
                <a:tc>
                  <a:txBody>
                    <a:bodyPr/>
                    <a:lstStyle/>
                    <a:p>
                      <a:r>
                        <a:rPr lang="it-IT" sz="1200" dirty="0"/>
                        <a:t>9</a:t>
                      </a:r>
                    </a:p>
                  </a:txBody>
                  <a:tcPr/>
                </a:tc>
                <a:tc>
                  <a:txBody>
                    <a:bodyPr/>
                    <a:lstStyle/>
                    <a:p>
                      <a:r>
                        <a:rPr lang="it-IT" sz="1200" dirty="0" err="1"/>
                        <a:t>Element</a:t>
                      </a:r>
                      <a:endParaRPr lang="it-IT" sz="1200" dirty="0"/>
                    </a:p>
                  </a:txBody>
                  <a:tcPr/>
                </a:tc>
                <a:tc>
                  <a:txBody>
                    <a:bodyPr/>
                    <a:lstStyle/>
                    <a:p>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412010074"/>
                  </a:ext>
                </a:extLst>
              </a:tr>
              <a:tr h="336467">
                <a:tc>
                  <a:txBody>
                    <a:bodyPr/>
                    <a:lstStyle/>
                    <a:p>
                      <a:r>
                        <a:rPr lang="it-IT" sz="1200" dirty="0"/>
                        <a:t>10</a:t>
                      </a:r>
                    </a:p>
                  </a:txBody>
                  <a:tcPr/>
                </a:tc>
                <a:tc>
                  <a:txBody>
                    <a:bodyPr/>
                    <a:lstStyle/>
                    <a:p>
                      <a:r>
                        <a:rPr lang="it-IT" sz="1200" dirty="0"/>
                        <a:t>Code</a:t>
                      </a:r>
                    </a:p>
                  </a:txBody>
                  <a:tcPr/>
                </a:tc>
                <a:tc>
                  <a:txBody>
                    <a:bodyPr/>
                    <a:lstStyle/>
                    <a:p>
                      <a:r>
                        <a:rPr lang="it-IT" sz="1200" dirty="0"/>
                        <a:t>The body of the </a:t>
                      </a:r>
                      <a:r>
                        <a:rPr lang="it-IT" sz="1200" dirty="0" err="1"/>
                        <a:t>functions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2826592068"/>
                  </a:ext>
                </a:extLst>
              </a:tr>
              <a:tr h="336467">
                <a:tc>
                  <a:txBody>
                    <a:bodyPr/>
                    <a:lstStyle/>
                    <a:p>
                      <a:r>
                        <a:rPr lang="it-IT" sz="1200" dirty="0"/>
                        <a:t>11</a:t>
                      </a:r>
                    </a:p>
                  </a:txBody>
                  <a:tcPr/>
                </a:tc>
                <a:tc>
                  <a:txBody>
                    <a:bodyPr/>
                    <a:lstStyle/>
                    <a:p>
                      <a:r>
                        <a:rPr lang="it-IT" sz="1200" dirty="0"/>
                        <a:t>Data</a:t>
                      </a:r>
                    </a:p>
                  </a:txBody>
                  <a:tcPr/>
                </a:tc>
                <a:tc>
                  <a:txBody>
                    <a:bodyPr/>
                    <a:lstStyle/>
                    <a:p>
                      <a:r>
                        <a:rPr lang="it-IT" sz="1200" dirty="0"/>
                        <a:t>The data </a:t>
                      </a:r>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3825987952"/>
                  </a:ext>
                </a:extLst>
              </a:tr>
              <a:tr h="336467">
                <a:tc>
                  <a:txBody>
                    <a:bodyPr/>
                    <a:lstStyle/>
                    <a:p>
                      <a:r>
                        <a:rPr lang="it-IT" sz="1200" dirty="0"/>
                        <a:t>12</a:t>
                      </a:r>
                    </a:p>
                  </a:txBody>
                  <a:tcPr/>
                </a:tc>
                <a:tc>
                  <a:txBody>
                    <a:bodyPr/>
                    <a:lstStyle/>
                    <a:p>
                      <a:r>
                        <a:rPr lang="it-IT" sz="1200" dirty="0"/>
                        <a:t>Data </a:t>
                      </a:r>
                      <a:r>
                        <a:rPr lang="it-IT" sz="1200" dirty="0" err="1"/>
                        <a:t>Count</a:t>
                      </a:r>
                      <a:endParaRPr lang="it-IT" sz="1200" dirty="0"/>
                    </a:p>
                  </a:txBody>
                  <a:tcPr/>
                </a:tc>
                <a:tc>
                  <a:txBody>
                    <a:bodyPr/>
                    <a:lstStyle/>
                    <a:p>
                      <a:r>
                        <a:rPr lang="it-IT" sz="1200" dirty="0"/>
                        <a:t>The </a:t>
                      </a:r>
                      <a:r>
                        <a:rPr lang="it-IT" sz="1200" dirty="0" err="1"/>
                        <a:t>number</a:t>
                      </a:r>
                      <a:r>
                        <a:rPr lang="it-IT" sz="1200" dirty="0"/>
                        <a:t> of data </a:t>
                      </a:r>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1470251408"/>
                  </a:ext>
                </a:extLst>
              </a:tr>
            </a:tbl>
          </a:graphicData>
        </a:graphic>
      </p:graphicFrame>
      <p:sp>
        <p:nvSpPr>
          <p:cNvPr id="3" name="Segnaposto piè di pagina 2">
            <a:extLst>
              <a:ext uri="{FF2B5EF4-FFF2-40B4-BE49-F238E27FC236}">
                <a16:creationId xmlns:a16="http://schemas.microsoft.com/office/drawing/2014/main" id="{27D66841-BA8F-CE23-05EC-D2616A20E984}"/>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73056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a:t>WASI (</a:t>
            </a:r>
            <a:r>
              <a:rPr lang="it-IT" sz="3200" dirty="0" err="1"/>
              <a:t>WebAssembly</a:t>
            </a:r>
            <a:r>
              <a:rPr lang="it-IT" sz="3200" dirty="0"/>
              <a:t> System Interface)</a:t>
            </a:r>
          </a:p>
        </p:txBody>
      </p:sp>
      <p:sp>
        <p:nvSpPr>
          <p:cNvPr id="4" name="Segnaposto testo 3"/>
          <p:cNvSpPr>
            <a:spLocks noGrp="1"/>
          </p:cNvSpPr>
          <p:nvPr>
            <p:ph type="body" sz="quarter" idx="11"/>
          </p:nvPr>
        </p:nvSpPr>
        <p:spPr>
          <a:xfrm>
            <a:off x="472617" y="1907064"/>
            <a:ext cx="8196263" cy="3294664"/>
          </a:xfrm>
        </p:spPr>
        <p:txBody>
          <a:bodyPr/>
          <a:lstStyle/>
          <a:p>
            <a:r>
              <a:rPr lang="it-IT" dirty="0"/>
              <a:t>Cross </a:t>
            </a:r>
            <a:r>
              <a:rPr lang="it-IT" dirty="0" err="1"/>
              <a:t>platform</a:t>
            </a:r>
            <a:r>
              <a:rPr lang="it-IT" dirty="0"/>
              <a:t> </a:t>
            </a:r>
            <a:r>
              <a:rPr lang="it-IT" dirty="0" err="1"/>
              <a:t>applications</a:t>
            </a:r>
            <a:r>
              <a:rPr lang="it-IT" dirty="0"/>
              <a:t> and games</a:t>
            </a:r>
          </a:p>
          <a:p>
            <a:r>
              <a:rPr lang="it-IT" dirty="0"/>
              <a:t>Code re-use </a:t>
            </a:r>
            <a:r>
              <a:rPr lang="it-IT" dirty="0" err="1"/>
              <a:t>between</a:t>
            </a:r>
            <a:r>
              <a:rPr lang="it-IT" dirty="0"/>
              <a:t> </a:t>
            </a:r>
            <a:r>
              <a:rPr lang="it-IT" dirty="0" err="1"/>
              <a:t>platforms</a:t>
            </a:r>
            <a:r>
              <a:rPr lang="it-IT" dirty="0"/>
              <a:t> and use </a:t>
            </a:r>
            <a:r>
              <a:rPr lang="it-IT" dirty="0" err="1"/>
              <a:t>cases</a:t>
            </a:r>
            <a:endParaRPr lang="it-IT" dirty="0"/>
          </a:p>
          <a:p>
            <a:pPr lvl="1"/>
            <a:r>
              <a:rPr lang="it-IT" sz="2000" dirty="0"/>
              <a:t>Video-editing, ML, Virtual Reality, Games</a:t>
            </a:r>
          </a:p>
          <a:p>
            <a:r>
              <a:rPr lang="it-IT" dirty="0"/>
              <a:t>Running </a:t>
            </a:r>
            <a:r>
              <a:rPr lang="it-IT" dirty="0" err="1"/>
              <a:t>applications</a:t>
            </a:r>
            <a:r>
              <a:rPr lang="it-IT" dirty="0"/>
              <a:t> </a:t>
            </a:r>
            <a:r>
              <a:rPr lang="it-IT" dirty="0" err="1"/>
              <a:t>written</a:t>
            </a:r>
            <a:r>
              <a:rPr lang="it-IT" dirty="0"/>
              <a:t> in </a:t>
            </a:r>
            <a:r>
              <a:rPr lang="it-IT" dirty="0" err="1"/>
              <a:t>any</a:t>
            </a:r>
            <a:r>
              <a:rPr lang="it-IT" dirty="0"/>
              <a:t> </a:t>
            </a:r>
            <a:r>
              <a:rPr lang="it-IT" dirty="0" err="1"/>
              <a:t>Wasm</a:t>
            </a:r>
            <a:r>
              <a:rPr lang="it-IT" dirty="0"/>
              <a:t>/</a:t>
            </a:r>
            <a:r>
              <a:rPr lang="it-IT" dirty="0" err="1"/>
              <a:t>Wasi</a:t>
            </a:r>
            <a:r>
              <a:rPr lang="it-IT" dirty="0"/>
              <a:t> </a:t>
            </a:r>
            <a:r>
              <a:rPr lang="it-IT" dirty="0" err="1"/>
              <a:t>compilable</a:t>
            </a:r>
            <a:r>
              <a:rPr lang="it-IT" dirty="0"/>
              <a:t> </a:t>
            </a:r>
            <a:r>
              <a:rPr lang="it-IT" dirty="0" err="1"/>
              <a:t>language</a:t>
            </a:r>
            <a:r>
              <a:rPr lang="it-IT" dirty="0"/>
              <a:t> on a single </a:t>
            </a:r>
            <a:r>
              <a:rPr lang="it-IT" dirty="0" err="1"/>
              <a:t>runtime</a:t>
            </a:r>
            <a:endParaRPr lang="it-IT" dirty="0"/>
          </a:p>
          <a:p>
            <a:r>
              <a:rPr lang="it-IT" dirty="0" err="1"/>
              <a:t>Containerizing</a:t>
            </a:r>
            <a:r>
              <a:rPr lang="it-IT" dirty="0"/>
              <a:t> </a:t>
            </a:r>
            <a:r>
              <a:rPr lang="it-IT" dirty="0" err="1"/>
              <a:t>applications</a:t>
            </a:r>
            <a:r>
              <a:rPr lang="it-IT" dirty="0"/>
              <a:t> and </a:t>
            </a:r>
            <a:r>
              <a:rPr lang="it-IT" dirty="0" err="1"/>
              <a:t>their</a:t>
            </a:r>
            <a:r>
              <a:rPr lang="it-IT" dirty="0"/>
              <a:t> </a:t>
            </a:r>
            <a:r>
              <a:rPr lang="it-IT" dirty="0" err="1"/>
              <a:t>dependencies</a:t>
            </a:r>
            <a:endParaRPr lang="it-IT" dirty="0"/>
          </a:p>
          <a:p>
            <a:pPr lvl="1"/>
            <a:r>
              <a:rPr lang="it-IT" sz="1600" dirty="0" err="1"/>
              <a:t>This</a:t>
            </a:r>
            <a:r>
              <a:rPr lang="it-IT" sz="1600" dirty="0"/>
              <a:t> </a:t>
            </a:r>
            <a:r>
              <a:rPr lang="it-IT" sz="1600" dirty="0" err="1"/>
              <a:t>would</a:t>
            </a:r>
            <a:r>
              <a:rPr lang="it-IT" sz="1600" dirty="0"/>
              <a:t> </a:t>
            </a:r>
            <a:r>
              <a:rPr lang="it-IT" sz="1600" dirty="0" err="1"/>
              <a:t>not</a:t>
            </a:r>
            <a:r>
              <a:rPr lang="it-IT" sz="1600" dirty="0"/>
              <a:t> be a </a:t>
            </a:r>
            <a:r>
              <a:rPr lang="it-IT" sz="1600" dirty="0" err="1"/>
              <a:t>replacement</a:t>
            </a:r>
            <a:r>
              <a:rPr lang="it-IT" sz="1600" dirty="0"/>
              <a:t> for </a:t>
            </a:r>
            <a:r>
              <a:rPr lang="it-IT" sz="1600" dirty="0" err="1"/>
              <a:t>containerization</a:t>
            </a:r>
            <a:r>
              <a:rPr lang="it-IT" sz="1600" dirty="0"/>
              <a:t>, </a:t>
            </a:r>
            <a:r>
              <a:rPr lang="it-IT" sz="1600" dirty="0" err="1"/>
              <a:t>but</a:t>
            </a:r>
            <a:r>
              <a:rPr lang="it-IT" sz="1600" dirty="0"/>
              <a:t> </a:t>
            </a:r>
            <a:r>
              <a:rPr lang="it-IT" sz="1600" dirty="0" err="1"/>
              <a:t>could</a:t>
            </a:r>
            <a:r>
              <a:rPr lang="it-IT" sz="1600" dirty="0"/>
              <a:t> be a </a:t>
            </a:r>
            <a:r>
              <a:rPr lang="it-IT" sz="1600" dirty="0" err="1"/>
              <a:t>better</a:t>
            </a:r>
            <a:r>
              <a:rPr lang="it-IT" sz="1600" dirty="0"/>
              <a:t> option for </a:t>
            </a:r>
            <a:r>
              <a:rPr lang="it-IT" sz="1600" dirty="0" err="1"/>
              <a:t>applications</a:t>
            </a:r>
            <a:endParaRPr lang="it-IT" sz="1600"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22741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2064</TotalTime>
  <Words>864</Words>
  <Application>Microsoft Office PowerPoint</Application>
  <PresentationFormat>Presentazione su schermo (4:3)</PresentationFormat>
  <Paragraphs>138</Paragraphs>
  <Slides>15</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Open Sans Light</vt:lpstr>
      <vt:lpstr>Consolas</vt:lpstr>
      <vt:lpstr>Arial</vt:lpstr>
      <vt:lpstr>Open Sans</vt:lpstr>
      <vt:lpstr>Calibri</vt:lpstr>
      <vt:lpstr>Tema I3</vt:lpstr>
      <vt:lpstr>SmallTalk - WebAssembly</vt:lpstr>
      <vt:lpstr>WebAssembly</vt:lpstr>
      <vt:lpstr>A bit of history …</vt:lpstr>
      <vt:lpstr>What we need?</vt:lpstr>
      <vt:lpstr>Interpreted vs Compiled</vt:lpstr>
      <vt:lpstr>WebAssembly Text Format</vt:lpstr>
      <vt:lpstr>Presentazione standard di PowerPoint</vt:lpstr>
      <vt:lpstr>WebAssembly Structure</vt:lpstr>
      <vt:lpstr>WASI (WebAssembly System Interface)</vt:lpstr>
      <vt:lpstr>WASI Goals</vt:lpstr>
      <vt:lpstr>WAGI</vt:lpstr>
      <vt:lpstr>WebAssembly and .NET</vt:lpstr>
      <vt:lpstr>WebAssembly will replace Docker?</vt:lpstr>
      <vt:lpstr>WebAssembly and Docker</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2</cp:revision>
  <dcterms:created xsi:type="dcterms:W3CDTF">2022-09-30T05:43:12Z</dcterms:created>
  <dcterms:modified xsi:type="dcterms:W3CDTF">2022-10-23T18:08:25Z</dcterms:modified>
</cp:coreProperties>
</file>