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18"/>
  </p:notesMasterIdLst>
  <p:handoutMasterIdLst>
    <p:handoutMasterId r:id="rId19"/>
  </p:handoutMasterIdLst>
  <p:sldIdLst>
    <p:sldId id="282" r:id="rId2"/>
    <p:sldId id="264" r:id="rId3"/>
    <p:sldId id="267" r:id="rId4"/>
    <p:sldId id="284" r:id="rId5"/>
    <p:sldId id="280" r:id="rId6"/>
    <p:sldId id="279" r:id="rId7"/>
    <p:sldId id="269" r:id="rId8"/>
    <p:sldId id="271" r:id="rId9"/>
    <p:sldId id="272" r:id="rId10"/>
    <p:sldId id="273" r:id="rId11"/>
    <p:sldId id="274" r:id="rId12"/>
    <p:sldId id="278" r:id="rId13"/>
    <p:sldId id="281" r:id="rId14"/>
    <p:sldId id="275" r:id="rId15"/>
    <p:sldId id="283" r:id="rId16"/>
    <p:sldId id="276" r:id="rId17"/>
  </p:sldIdLst>
  <p:sldSz cx="9144000" cy="6858000" type="screen4x3"/>
  <p:notesSz cx="6858000" cy="9144000"/>
  <p:embeddedFontLst>
    <p:embeddedFont>
      <p:font typeface="Calibri" panose="020F0502020204030204" pitchFamily="34" charset="0"/>
      <p:regular r:id="rId20"/>
      <p:bold r:id="rId21"/>
      <p:italic r:id="rId22"/>
      <p:boldItalic r:id="rId23"/>
    </p:embeddedFont>
    <p:embeddedFont>
      <p:font typeface="Open Sans" panose="020B0606030504020204" pitchFamily="34" charset="0"/>
      <p:regular r:id="rId24"/>
      <p:bold r:id="rId25"/>
      <p:italic r:id="rId26"/>
      <p:boldItalic r:id="rId27"/>
    </p:embeddedFont>
    <p:embeddedFont>
      <p:font typeface="Open Sans Light" panose="020B0306030504020204" pitchFamily="34" charset="0"/>
      <p:regular r:id="rId28"/>
      <p:italic r:id="rId29"/>
    </p:embeddedFont>
  </p:embeddedFontLst>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1BB"/>
    <a:srgbClr val="0C0C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3CF6E0-FDE7-4DBE-AE0C-2FB342B02F40}" v="2053" dt="2022-10-19T08:20:09.800"/>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906" autoAdjust="0"/>
    <p:restoredTop sz="94660"/>
  </p:normalViewPr>
  <p:slideViewPr>
    <p:cSldViewPr snapToGrid="0">
      <p:cViewPr varScale="1">
        <p:scale>
          <a:sx n="111" d="100"/>
          <a:sy n="111" d="100"/>
        </p:scale>
        <p:origin x="1212" y="7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71" d="100"/>
          <a:sy n="71" d="100"/>
        </p:scale>
        <p:origin x="322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handoutMaster" Target="handoutMasters/handoutMaster1.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1D8630-9237-4BE7-9AFA-F1C8E44CEE44}" type="datetimeFigureOut">
              <a:rPr lang="it-IT" smtClean="0"/>
              <a:t>01/12/2022</a:t>
            </a:fld>
            <a:endParaRPr lang="it-IT"/>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ED67E5A-45CA-4EDD-AEBA-067149AFF583}" type="slidenum">
              <a:rPr lang="it-IT" smtClean="0"/>
              <a:t>‹N›</a:t>
            </a:fld>
            <a:endParaRPr lang="it-IT"/>
          </a:p>
        </p:txBody>
      </p:sp>
    </p:spTree>
    <p:extLst>
      <p:ext uri="{BB962C8B-B14F-4D97-AF65-F5344CB8AC3E}">
        <p14:creationId xmlns:p14="http://schemas.microsoft.com/office/powerpoint/2010/main" val="269337994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3F9ACC-C21F-4FB7-9E0A-95AB9ECDE2E6}" type="datetimeFigureOut">
              <a:rPr lang="it-IT" smtClean="0"/>
              <a:t>01/12/2022</a:t>
            </a:fld>
            <a:endParaRPr lang="it-IT"/>
          </a:p>
        </p:txBody>
      </p:sp>
      <p:sp>
        <p:nvSpPr>
          <p:cNvPr id="4" name="Segnaposto immagin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94DCD6-DEC0-4D63-A891-EB2CCC98DDA2}" type="slidenum">
              <a:rPr lang="it-IT" smtClean="0"/>
              <a:t>‹N›</a:t>
            </a:fld>
            <a:endParaRPr lang="it-IT"/>
          </a:p>
        </p:txBody>
      </p:sp>
    </p:spTree>
    <p:extLst>
      <p:ext uri="{BB962C8B-B14F-4D97-AF65-F5344CB8AC3E}">
        <p14:creationId xmlns:p14="http://schemas.microsoft.com/office/powerpoint/2010/main" val="415157707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Tree>
    <p:extLst>
      <p:ext uri="{BB962C8B-B14F-4D97-AF65-F5344CB8AC3E}">
        <p14:creationId xmlns:p14="http://schemas.microsoft.com/office/powerpoint/2010/main" val="652208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Tree>
    <p:extLst>
      <p:ext uri="{BB962C8B-B14F-4D97-AF65-F5344CB8AC3E}">
        <p14:creationId xmlns:p14="http://schemas.microsoft.com/office/powerpoint/2010/main" val="31060960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Tree>
    <p:extLst>
      <p:ext uri="{BB962C8B-B14F-4D97-AF65-F5344CB8AC3E}">
        <p14:creationId xmlns:p14="http://schemas.microsoft.com/office/powerpoint/2010/main" val="35874739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olo presentazione sfondo blu">
    <p:spTree>
      <p:nvGrpSpPr>
        <p:cNvPr id="1" name=""/>
        <p:cNvGrpSpPr/>
        <p:nvPr/>
      </p:nvGrpSpPr>
      <p:grpSpPr>
        <a:xfrm>
          <a:off x="0" y="0"/>
          <a:ext cx="0" cy="0"/>
          <a:chOff x="0" y="0"/>
          <a:chExt cx="0" cy="0"/>
        </a:xfrm>
      </p:grpSpPr>
      <p:pic>
        <p:nvPicPr>
          <p:cNvPr id="18" name="Immagin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8" name="Immagin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25880" y="6202505"/>
            <a:ext cx="1143000" cy="292100"/>
          </a:xfrm>
          <a:prstGeom prst="rect">
            <a:avLst/>
          </a:prstGeom>
        </p:spPr>
      </p:pic>
      <p:pic>
        <p:nvPicPr>
          <p:cNvPr id="9" name="Immagin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70630" y="6133792"/>
            <a:ext cx="571500" cy="38100"/>
          </a:xfrm>
          <a:prstGeom prst="rect">
            <a:avLst/>
          </a:prstGeom>
        </p:spPr>
      </p:pic>
      <p:sp>
        <p:nvSpPr>
          <p:cNvPr id="11" name="Title 1"/>
          <p:cNvSpPr>
            <a:spLocks noGrp="1"/>
          </p:cNvSpPr>
          <p:nvPr>
            <p:ph type="ctrTitle" hasCustomPrompt="1"/>
          </p:nvPr>
        </p:nvSpPr>
        <p:spPr>
          <a:xfrm>
            <a:off x="470630" y="1613619"/>
            <a:ext cx="8198250" cy="1095292"/>
          </a:xfrm>
          <a:prstGeom prst="rect">
            <a:avLst/>
          </a:prstGeom>
        </p:spPr>
        <p:txBody>
          <a:bodyPr/>
          <a:lstStyle>
            <a:lvl1pPr algn="l">
              <a:lnSpc>
                <a:spcPct val="120000"/>
              </a:lnSpc>
              <a:defRPr sz="6500" b="1" i="0" baseline="0">
                <a:solidFill>
                  <a:schemeClr val="bg1"/>
                </a:solidFill>
                <a:latin typeface="Open Sans" charset="0"/>
                <a:ea typeface="Open Sans" charset="0"/>
                <a:cs typeface="Open Sans" charset="0"/>
              </a:defRPr>
            </a:lvl1pPr>
          </a:lstStyle>
          <a:p>
            <a:r>
              <a:rPr lang="en-US"/>
              <a:t>Titolo</a:t>
            </a:r>
            <a:endParaRPr lang="it-IT" dirty="0"/>
          </a:p>
        </p:txBody>
      </p:sp>
      <p:sp>
        <p:nvSpPr>
          <p:cNvPr id="5" name="Segnaposto testo 4"/>
          <p:cNvSpPr>
            <a:spLocks noGrp="1"/>
          </p:cNvSpPr>
          <p:nvPr>
            <p:ph type="body" sz="quarter" idx="10" hasCustomPrompt="1"/>
          </p:nvPr>
        </p:nvSpPr>
        <p:spPr>
          <a:xfrm>
            <a:off x="470630" y="2893560"/>
            <a:ext cx="8198708" cy="1091585"/>
          </a:xfrm>
          <a:prstGeom prst="rect">
            <a:avLst/>
          </a:prstGeom>
        </p:spPr>
        <p:txBody>
          <a:bodyPr/>
          <a:lstStyle>
            <a:lvl1pPr marL="0" indent="0">
              <a:lnSpc>
                <a:spcPct val="120000"/>
              </a:lnSpc>
              <a:buNone/>
              <a:defRPr sz="3600" b="0"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it-IT"/>
              <a:t>Sottotitolo facoltativo (*)</a:t>
            </a:r>
          </a:p>
        </p:txBody>
      </p:sp>
      <p:sp>
        <p:nvSpPr>
          <p:cNvPr id="14" name="Segnaposto piè di pagina 5"/>
          <p:cNvSpPr>
            <a:spLocks noGrp="1"/>
          </p:cNvSpPr>
          <p:nvPr>
            <p:ph type="ftr" sz="quarter" idx="11"/>
          </p:nvPr>
        </p:nvSpPr>
        <p:spPr>
          <a:xfrm>
            <a:off x="366122" y="6286803"/>
            <a:ext cx="7196162" cy="519112"/>
          </a:xfrm>
          <a:prstGeom prst="rect">
            <a:avLst/>
          </a:prstGeom>
        </p:spPr>
        <p:txBody>
          <a:bodyPr/>
          <a:lstStyle>
            <a:lvl1pPr algn="l">
              <a:defRPr sz="1500" baseline="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Tree>
    <p:extLst>
      <p:ext uri="{BB962C8B-B14F-4D97-AF65-F5344CB8AC3E}">
        <p14:creationId xmlns:p14="http://schemas.microsoft.com/office/powerpoint/2010/main" val="2565808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it">
    <p:spTree>
      <p:nvGrpSpPr>
        <p:cNvPr id="1" name=""/>
        <p:cNvGrpSpPr/>
        <p:nvPr/>
      </p:nvGrpSpPr>
      <p:grpSpPr>
        <a:xfrm>
          <a:off x="0" y="0"/>
          <a:ext cx="0" cy="0"/>
          <a:chOff x="0" y="0"/>
          <a:chExt cx="0" cy="0"/>
        </a:xfrm>
      </p:grpSpPr>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8" name="Segnaposto testo 7"/>
          <p:cNvSpPr>
            <a:spLocks noGrp="1"/>
          </p:cNvSpPr>
          <p:nvPr>
            <p:ph type="body" sz="quarter" idx="12" hasCustomPrompt="1"/>
          </p:nvPr>
        </p:nvSpPr>
        <p:spPr>
          <a:xfrm>
            <a:off x="469900" y="1624165"/>
            <a:ext cx="8196263" cy="1064443"/>
          </a:xfrm>
          <a:prstGeom prst="rect">
            <a:avLst/>
          </a:prstGeom>
        </p:spPr>
        <p:txBody>
          <a:bodyPr/>
          <a:lstStyle>
            <a:lvl1pPr marL="0" indent="0">
              <a:lnSpc>
                <a:spcPct val="120000"/>
              </a:lnSpc>
              <a:buFont typeface="Arial" panose="020B0604020202020204" pitchFamily="34" charset="0"/>
              <a:buNone/>
              <a:defRPr sz="5400" i="1">
                <a:solidFill>
                  <a:srgbClr val="0061BB"/>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marL="0" indent="0">
              <a:buFont typeface="Arial" panose="020B0604020202020204" pitchFamily="34" charset="0"/>
              <a:buNone/>
            </a:pPr>
            <a:r>
              <a:rPr lang="it-IT" sz="5400" b="0" i="1" kern="1200">
                <a:solidFill>
                  <a:srgbClr val="0061BB"/>
                </a:solidFill>
                <a:effectLst/>
                <a:latin typeface="Open Sans Light" panose="020B0306030504020204" pitchFamily="34" charset="0"/>
                <a:ea typeface="Open Sans Light" panose="020B0306030504020204" pitchFamily="34" charset="0"/>
                <a:cs typeface="Open Sans Light" panose="020B0306030504020204" pitchFamily="34" charset="0"/>
              </a:rPr>
              <a:t>«Cit.</a:t>
            </a:r>
            <a:r>
              <a:rPr lang="it-IT" sz="5400" b="0" i="1" kern="1200" baseline="0">
                <a:solidFill>
                  <a:srgbClr val="0061BB"/>
                </a:solidFill>
                <a:effectLst/>
                <a:latin typeface="Open Sans Light" panose="020B0306030504020204" pitchFamily="34" charset="0"/>
                <a:ea typeface="Open Sans Light" panose="020B0306030504020204" pitchFamily="34" charset="0"/>
                <a:cs typeface="Open Sans Light" panose="020B0306030504020204" pitchFamily="34" charset="0"/>
              </a:rPr>
              <a:t> l</a:t>
            </a:r>
            <a:r>
              <a:rPr lang="it-IT" sz="5400" b="0" i="1" kern="1200">
                <a:solidFill>
                  <a:srgbClr val="0061BB"/>
                </a:solidFill>
                <a:effectLst/>
                <a:latin typeface="Open Sans Light" panose="020B0306030504020204" pitchFamily="34" charset="0"/>
                <a:ea typeface="Open Sans Light" panose="020B0306030504020204" pitchFamily="34" charset="0"/>
                <a:cs typeface="Open Sans Light" panose="020B0306030504020204" pitchFamily="34" charset="0"/>
              </a:rPr>
              <a:t>a forma non deve andare oltre</a:t>
            </a:r>
            <a:r>
              <a:rPr lang="it-IT" sz="5400" b="0" i="1" kern="1200" baseline="0">
                <a:solidFill>
                  <a:srgbClr val="0061BB"/>
                </a:solidFill>
                <a:effectLst/>
                <a:latin typeface="Open Sans Light" panose="020B0306030504020204" pitchFamily="34" charset="0"/>
                <a:ea typeface="Open Sans Light" panose="020B0306030504020204" pitchFamily="34" charset="0"/>
                <a:cs typeface="Open Sans Light" panose="020B0306030504020204" pitchFamily="34" charset="0"/>
              </a:rPr>
              <a:t> </a:t>
            </a:r>
            <a:r>
              <a:rPr lang="it-IT" sz="5400" b="0" i="1" kern="1200">
                <a:solidFill>
                  <a:srgbClr val="0061BB"/>
                </a:solidFill>
                <a:effectLst/>
                <a:latin typeface="Open Sans Light" panose="020B0306030504020204" pitchFamily="34" charset="0"/>
                <a:ea typeface="Open Sans Light" panose="020B0306030504020204" pitchFamily="34" charset="0"/>
                <a:cs typeface="Open Sans Light" panose="020B0306030504020204" pitchFamily="34" charset="0"/>
              </a:rPr>
              <a:t>la sua funzione»</a:t>
            </a:r>
            <a:endParaRPr lang="it-IT" sz="5400" i="1" baseline="0">
              <a:solidFill>
                <a:srgbClr val="0061BB"/>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1526109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 immaigne di sfondo">
    <p:bg>
      <p:bgRef idx="1001">
        <a:schemeClr val="bg2"/>
      </p:bgRef>
    </p:bg>
    <p:spTree>
      <p:nvGrpSpPr>
        <p:cNvPr id="1" name=""/>
        <p:cNvGrpSpPr/>
        <p:nvPr/>
      </p:nvGrpSpPr>
      <p:grpSpPr>
        <a:xfrm>
          <a:off x="0" y="0"/>
          <a:ext cx="0" cy="0"/>
          <a:chOff x="0" y="0"/>
          <a:chExt cx="0" cy="0"/>
        </a:xfrm>
      </p:grpSpPr>
      <p:pic>
        <p:nvPicPr>
          <p:cNvPr id="19" name="Immagin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6" name="Segnaposto immagine 15"/>
          <p:cNvSpPr>
            <a:spLocks noGrp="1"/>
          </p:cNvSpPr>
          <p:nvPr>
            <p:ph type="pic" sz="quarter" idx="12"/>
          </p:nvPr>
        </p:nvSpPr>
        <p:spPr>
          <a:xfrm>
            <a:off x="0" y="0"/>
            <a:ext cx="9144000" cy="6858000"/>
          </a:xfrm>
          <a:prstGeom prst="rect">
            <a:avLst/>
          </a:prstGeom>
        </p:spPr>
        <p:txBody>
          <a:bodyPr/>
          <a:lstStyle/>
          <a:p>
            <a:r>
              <a:rPr lang="it-IT"/>
              <a:t>Fare clic sull'icona per inserire un'immagine</a:t>
            </a:r>
          </a:p>
        </p:txBody>
      </p:sp>
      <p:pic>
        <p:nvPicPr>
          <p:cNvPr id="8" name="Immagin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25880" y="6202505"/>
            <a:ext cx="1143000" cy="292100"/>
          </a:xfrm>
          <a:prstGeom prst="rect">
            <a:avLst/>
          </a:prstGeom>
        </p:spPr>
      </p:pic>
      <p:pic>
        <p:nvPicPr>
          <p:cNvPr id="9" name="Immagin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70630" y="6133792"/>
            <a:ext cx="571500" cy="38100"/>
          </a:xfrm>
          <a:prstGeom prst="rect">
            <a:avLst/>
          </a:prstGeom>
        </p:spPr>
      </p:pic>
      <p:sp>
        <p:nvSpPr>
          <p:cNvPr id="12"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21" name="Segnaposto testo 20"/>
          <p:cNvSpPr>
            <a:spLocks noGrp="1"/>
          </p:cNvSpPr>
          <p:nvPr>
            <p:ph type="body" sz="quarter" idx="13" hasCustomPrompt="1"/>
          </p:nvPr>
        </p:nvSpPr>
        <p:spPr>
          <a:xfrm>
            <a:off x="472281" y="395643"/>
            <a:ext cx="8199438" cy="1050925"/>
          </a:xfrm>
          <a:prstGeom prst="rect">
            <a:avLst/>
          </a:prstGeom>
        </p:spPr>
        <p:txBody>
          <a:bodyPr/>
          <a:lstStyle>
            <a:lvl1pPr marL="0" indent="0">
              <a:buFont typeface="Arial" panose="020B0604020202020204" pitchFamily="34" charset="0"/>
              <a:buNone/>
              <a:defRPr sz="5400" i="1"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marL="0" indent="0">
              <a:buFont typeface="Arial" panose="020B0604020202020204" pitchFamily="34" charset="0"/>
              <a:buNone/>
            </a:pPr>
            <a:r>
              <a:rPr lang="it-IT" sz="5400" b="0" i="1" kern="1200">
                <a:solidFill>
                  <a:schemeClr val="bg1"/>
                </a:solidFill>
                <a:effectLst/>
                <a:latin typeface="Open Sans Light" panose="020B0306030504020204" pitchFamily="34" charset="0"/>
                <a:ea typeface="Open Sans Light" panose="020B0306030504020204" pitchFamily="34" charset="0"/>
                <a:cs typeface="Open Sans Light" panose="020B0306030504020204" pitchFamily="34" charset="0"/>
              </a:rPr>
              <a:t>«Slide</a:t>
            </a:r>
            <a:r>
              <a:rPr lang="it-IT" sz="5400" b="0" i="1" kern="1200" baseline="0">
                <a:solidFill>
                  <a:schemeClr val="bg1"/>
                </a:solidFill>
                <a:effectLst/>
                <a:latin typeface="Open Sans Light" panose="020B0306030504020204" pitchFamily="34" charset="0"/>
                <a:ea typeface="Open Sans Light" panose="020B0306030504020204" pitchFamily="34" charset="0"/>
                <a:cs typeface="Open Sans Light" panose="020B0306030504020204" pitchFamily="34" charset="0"/>
              </a:rPr>
              <a:t> per immagini di sfondo + pannello opacizzato per mantenere la leggibilità del testo</a:t>
            </a:r>
            <a:r>
              <a:rPr lang="it-IT" sz="5400" b="0" i="1" kern="1200">
                <a:solidFill>
                  <a:schemeClr val="bg1"/>
                </a:solidFill>
                <a:effectLst/>
                <a:latin typeface="Open Sans Light" panose="020B0306030504020204" pitchFamily="34" charset="0"/>
                <a:ea typeface="Open Sans Light" panose="020B0306030504020204" pitchFamily="34" charset="0"/>
                <a:cs typeface="Open Sans Light" panose="020B0306030504020204" pitchFamily="34" charset="0"/>
              </a:rPr>
              <a:t>»</a:t>
            </a:r>
            <a:endParaRPr lang="it-IT" sz="5400" i="1"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4129480510"/>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olo presentazione sfondo bianco">
    <p:spTree>
      <p:nvGrpSpPr>
        <p:cNvPr id="1" name=""/>
        <p:cNvGrpSpPr/>
        <p:nvPr/>
      </p:nvGrpSpPr>
      <p:grpSpPr>
        <a:xfrm>
          <a:off x="0" y="0"/>
          <a:ext cx="0" cy="0"/>
          <a:chOff x="0" y="0"/>
          <a:chExt cx="0" cy="0"/>
        </a:xfrm>
      </p:grpSpPr>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18" name="Title 1"/>
          <p:cNvSpPr>
            <a:spLocks noGrp="1"/>
          </p:cNvSpPr>
          <p:nvPr>
            <p:ph type="ctrTitle" hasCustomPrompt="1"/>
          </p:nvPr>
        </p:nvSpPr>
        <p:spPr>
          <a:xfrm>
            <a:off x="470630" y="1613618"/>
            <a:ext cx="8198250" cy="1088639"/>
          </a:xfrm>
          <a:prstGeom prst="rect">
            <a:avLst/>
          </a:prstGeom>
        </p:spPr>
        <p:txBody>
          <a:bodyPr/>
          <a:lstStyle>
            <a:lvl1pPr algn="l">
              <a:lnSpc>
                <a:spcPct val="120000"/>
              </a:lnSpc>
              <a:defRPr sz="6500" b="1" i="0" baseline="0">
                <a:solidFill>
                  <a:srgbClr val="0061BB"/>
                </a:solidFill>
                <a:latin typeface="Open Sans" charset="0"/>
                <a:ea typeface="Open Sans" charset="0"/>
                <a:cs typeface="Open Sans" charset="0"/>
              </a:defRPr>
            </a:lvl1pPr>
          </a:lstStyle>
          <a:p>
            <a:r>
              <a:rPr lang="en-US"/>
              <a:t>Titolo</a:t>
            </a:r>
            <a:endParaRPr lang="it-IT" dirty="0"/>
          </a:p>
        </p:txBody>
      </p:sp>
      <p:sp>
        <p:nvSpPr>
          <p:cNvPr id="8" name="Segnaposto testo 4"/>
          <p:cNvSpPr>
            <a:spLocks noGrp="1"/>
          </p:cNvSpPr>
          <p:nvPr>
            <p:ph type="body" sz="quarter" idx="11" hasCustomPrompt="1"/>
          </p:nvPr>
        </p:nvSpPr>
        <p:spPr>
          <a:xfrm>
            <a:off x="470630" y="2893560"/>
            <a:ext cx="8198708" cy="1091585"/>
          </a:xfrm>
          <a:prstGeom prst="rect">
            <a:avLst/>
          </a:prstGeom>
        </p:spPr>
        <p:txBody>
          <a:bodyPr/>
          <a:lstStyle>
            <a:lvl1pPr marL="0" indent="0">
              <a:lnSpc>
                <a:spcPct val="120000"/>
              </a:lnSpc>
              <a:buNone/>
              <a:defRPr sz="3600" b="0" baseline="0">
                <a:solidFill>
                  <a:srgbClr val="0061BB"/>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it-IT"/>
              <a:t>Sottotitolo facoltativo (*)</a:t>
            </a:r>
          </a:p>
        </p:txBody>
      </p:sp>
    </p:spTree>
    <p:extLst>
      <p:ext uri="{BB962C8B-B14F-4D97-AF65-F5344CB8AC3E}">
        <p14:creationId xmlns:p14="http://schemas.microsoft.com/office/powerpoint/2010/main" val="3533862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olo sezione sf. blu">
    <p:spTree>
      <p:nvGrpSpPr>
        <p:cNvPr id="1" name=""/>
        <p:cNvGrpSpPr/>
        <p:nvPr/>
      </p:nvGrpSpPr>
      <p:grpSpPr>
        <a:xfrm>
          <a:off x="0" y="0"/>
          <a:ext cx="0" cy="0"/>
          <a:chOff x="0" y="0"/>
          <a:chExt cx="0" cy="0"/>
        </a:xfrm>
      </p:grpSpPr>
      <p:pic>
        <p:nvPicPr>
          <p:cNvPr id="18" name="Immagin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8" name="Immagin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25880" y="6202505"/>
            <a:ext cx="1143000" cy="292100"/>
          </a:xfrm>
          <a:prstGeom prst="rect">
            <a:avLst/>
          </a:prstGeom>
        </p:spPr>
      </p:pic>
      <p:pic>
        <p:nvPicPr>
          <p:cNvPr id="9" name="Immagin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70630" y="6133792"/>
            <a:ext cx="571500" cy="38100"/>
          </a:xfrm>
          <a:prstGeom prst="rect">
            <a:avLst/>
          </a:prstGeom>
        </p:spPr>
      </p:pic>
      <p:sp>
        <p:nvSpPr>
          <p:cNvPr id="11" name="Title 1"/>
          <p:cNvSpPr>
            <a:spLocks noGrp="1"/>
          </p:cNvSpPr>
          <p:nvPr>
            <p:ph type="ctrTitle" hasCustomPrompt="1"/>
          </p:nvPr>
        </p:nvSpPr>
        <p:spPr>
          <a:xfrm>
            <a:off x="470630" y="1613619"/>
            <a:ext cx="8198250" cy="1095292"/>
          </a:xfrm>
          <a:prstGeom prst="rect">
            <a:avLst/>
          </a:prstGeom>
        </p:spPr>
        <p:txBody>
          <a:bodyPr/>
          <a:lstStyle>
            <a:lvl1pPr algn="l">
              <a:lnSpc>
                <a:spcPct val="120000"/>
              </a:lnSpc>
              <a:defRPr sz="4800" b="1" i="0" baseline="0">
                <a:solidFill>
                  <a:schemeClr val="bg1"/>
                </a:solidFill>
                <a:latin typeface="Open Sans" charset="0"/>
                <a:ea typeface="Open Sans" charset="0"/>
                <a:cs typeface="Open Sans" charset="0"/>
              </a:defRPr>
            </a:lvl1pPr>
          </a:lstStyle>
          <a:p>
            <a:r>
              <a:rPr lang="en-US"/>
              <a:t>Titolo sezione</a:t>
            </a:r>
            <a:endParaRPr lang="it-IT" dirty="0"/>
          </a:p>
        </p:txBody>
      </p:sp>
      <p:sp>
        <p:nvSpPr>
          <p:cNvPr id="5" name="Segnaposto testo 4"/>
          <p:cNvSpPr>
            <a:spLocks noGrp="1"/>
          </p:cNvSpPr>
          <p:nvPr>
            <p:ph type="body" sz="quarter" idx="10" hasCustomPrompt="1"/>
          </p:nvPr>
        </p:nvSpPr>
        <p:spPr>
          <a:xfrm>
            <a:off x="470630" y="2893560"/>
            <a:ext cx="8198708" cy="1091585"/>
          </a:xfrm>
          <a:prstGeom prst="rect">
            <a:avLst/>
          </a:prstGeom>
        </p:spPr>
        <p:txBody>
          <a:bodyPr/>
          <a:lstStyle>
            <a:lvl1pPr marL="0" indent="0">
              <a:lnSpc>
                <a:spcPct val="120000"/>
              </a:lnSpc>
              <a:buNone/>
              <a:defRPr sz="2800" b="0"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it-IT"/>
              <a:t>Sottotitolo facoltativo (*)</a:t>
            </a:r>
          </a:p>
        </p:txBody>
      </p:sp>
      <p:sp>
        <p:nvSpPr>
          <p:cNvPr id="14" name="Segnaposto piè di pagina 5"/>
          <p:cNvSpPr>
            <a:spLocks noGrp="1"/>
          </p:cNvSpPr>
          <p:nvPr>
            <p:ph type="ftr" sz="quarter" idx="11"/>
          </p:nvPr>
        </p:nvSpPr>
        <p:spPr>
          <a:xfrm>
            <a:off x="366122" y="6286803"/>
            <a:ext cx="7196162" cy="519112"/>
          </a:xfrm>
          <a:prstGeom prst="rect">
            <a:avLst/>
          </a:prstGeom>
        </p:spPr>
        <p:txBody>
          <a:bodyPr/>
          <a:lstStyle>
            <a:lvl1pPr algn="l">
              <a:defRPr sz="1500" baseline="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Tree>
    <p:extLst>
      <p:ext uri="{BB962C8B-B14F-4D97-AF65-F5344CB8AC3E}">
        <p14:creationId xmlns:p14="http://schemas.microsoft.com/office/powerpoint/2010/main" val="2462498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olo sezione sfondo bianco">
    <p:spTree>
      <p:nvGrpSpPr>
        <p:cNvPr id="1" name=""/>
        <p:cNvGrpSpPr/>
        <p:nvPr/>
      </p:nvGrpSpPr>
      <p:grpSpPr>
        <a:xfrm>
          <a:off x="0" y="0"/>
          <a:ext cx="0" cy="0"/>
          <a:chOff x="0" y="0"/>
          <a:chExt cx="0" cy="0"/>
        </a:xfrm>
      </p:grpSpPr>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18" name="Title 1"/>
          <p:cNvSpPr>
            <a:spLocks noGrp="1"/>
          </p:cNvSpPr>
          <p:nvPr>
            <p:ph type="ctrTitle" hasCustomPrompt="1"/>
          </p:nvPr>
        </p:nvSpPr>
        <p:spPr>
          <a:xfrm>
            <a:off x="470630" y="1613618"/>
            <a:ext cx="8198250" cy="1088639"/>
          </a:xfrm>
          <a:prstGeom prst="rect">
            <a:avLst/>
          </a:prstGeom>
        </p:spPr>
        <p:txBody>
          <a:bodyPr/>
          <a:lstStyle>
            <a:lvl1pPr algn="l">
              <a:lnSpc>
                <a:spcPct val="120000"/>
              </a:lnSpc>
              <a:defRPr sz="4800" b="1" i="0" baseline="0">
                <a:solidFill>
                  <a:srgbClr val="0061BB"/>
                </a:solidFill>
                <a:latin typeface="Open Sans" charset="0"/>
                <a:ea typeface="Open Sans" charset="0"/>
                <a:cs typeface="Open Sans" charset="0"/>
              </a:defRPr>
            </a:lvl1pPr>
          </a:lstStyle>
          <a:p>
            <a:r>
              <a:rPr lang="en-US"/>
              <a:t>Titolo sezione</a:t>
            </a:r>
            <a:endParaRPr lang="it-IT" dirty="0"/>
          </a:p>
        </p:txBody>
      </p:sp>
      <p:sp>
        <p:nvSpPr>
          <p:cNvPr id="8" name="Segnaposto testo 4"/>
          <p:cNvSpPr>
            <a:spLocks noGrp="1"/>
          </p:cNvSpPr>
          <p:nvPr>
            <p:ph type="body" sz="quarter" idx="11" hasCustomPrompt="1"/>
          </p:nvPr>
        </p:nvSpPr>
        <p:spPr>
          <a:xfrm>
            <a:off x="470630" y="2893560"/>
            <a:ext cx="8198708" cy="1091585"/>
          </a:xfrm>
          <a:prstGeom prst="rect">
            <a:avLst/>
          </a:prstGeom>
        </p:spPr>
        <p:txBody>
          <a:bodyPr/>
          <a:lstStyle>
            <a:lvl1pPr marL="0" indent="0">
              <a:lnSpc>
                <a:spcPct val="120000"/>
              </a:lnSpc>
              <a:buNone/>
              <a:defRPr sz="2800" b="0" baseline="0">
                <a:solidFill>
                  <a:srgbClr val="0061BB"/>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it-IT"/>
              <a:t>Sottotitolo sezione facoltativo (*)</a:t>
            </a:r>
          </a:p>
        </p:txBody>
      </p:sp>
    </p:spTree>
    <p:extLst>
      <p:ext uri="{BB962C8B-B14F-4D97-AF65-F5344CB8AC3E}">
        <p14:creationId xmlns:p14="http://schemas.microsoft.com/office/powerpoint/2010/main" val="2568453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lenco puntato">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470630" y="366550"/>
            <a:ext cx="8198250" cy="1127147"/>
          </a:xfrm>
          <a:prstGeom prst="rect">
            <a:avLst/>
          </a:prstGeom>
        </p:spPr>
        <p:txBody>
          <a:bodyPr/>
          <a:lstStyle>
            <a:lvl1pPr algn="l">
              <a:lnSpc>
                <a:spcPct val="120000"/>
              </a:lnSpc>
              <a:defRPr sz="4600" b="1" i="0" baseline="0">
                <a:solidFill>
                  <a:srgbClr val="0061BB"/>
                </a:solidFill>
                <a:latin typeface="Open Sans" charset="0"/>
                <a:ea typeface="Open Sans" charset="0"/>
                <a:cs typeface="Open Sans" charset="0"/>
              </a:defRPr>
            </a:lvl1pPr>
          </a:lstStyle>
          <a:p>
            <a:r>
              <a:rPr lang="en-US"/>
              <a:t>Titolo di pagina</a:t>
            </a:r>
            <a:endParaRPr lang="it-IT" dirty="0"/>
          </a:p>
        </p:txBody>
      </p:sp>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9" name="Segnaposto testo 8"/>
          <p:cNvSpPr>
            <a:spLocks noGrp="1"/>
          </p:cNvSpPr>
          <p:nvPr>
            <p:ph type="body" sz="quarter" idx="11" hasCustomPrompt="1"/>
          </p:nvPr>
        </p:nvSpPr>
        <p:spPr>
          <a:xfrm>
            <a:off x="469900" y="1611629"/>
            <a:ext cx="8196263" cy="4401207"/>
          </a:xfrm>
          <a:prstGeom prst="rect">
            <a:avLst/>
          </a:prstGeom>
        </p:spPr>
        <p:txBody>
          <a:bodyPr/>
          <a:lstStyle>
            <a:lvl1pPr marL="285750" indent="-285750">
              <a:buFont typeface="Arial" panose="020B0604020202020204" pitchFamily="34" charset="0"/>
              <a:buChar char="•"/>
              <a:defRPr sz="2800"/>
            </a:lvl1pPr>
          </a:lstStyle>
          <a:p>
            <a:pPr marL="285750" indent="-285750">
              <a:buFont typeface="Arial" panose="020B0604020202020204" pitchFamily="34" charset="0"/>
              <a:buChar char="•"/>
            </a:pPr>
            <a:r>
              <a:rPr lang="it-IT" sz="2400">
                <a:solidFill>
                  <a:srgbClr val="0C0C0C"/>
                </a:solidFill>
                <a:latin typeface="Open Sans" panose="020B0606030504020204" pitchFamily="34" charset="0"/>
                <a:ea typeface="Open Sans" panose="020B0606030504020204" pitchFamily="34" charset="0"/>
                <a:cs typeface="Open Sans" panose="020B0606030504020204" pitchFamily="34" charset="0"/>
              </a:rPr>
              <a:t>Esempio di </a:t>
            </a:r>
            <a:r>
              <a:rPr lang="it-IT" sz="2400" b="1">
                <a:solidFill>
                  <a:srgbClr val="0C0C0C"/>
                </a:solidFill>
                <a:latin typeface="Open Sans" panose="020B0606030504020204" pitchFamily="34" charset="0"/>
                <a:ea typeface="Open Sans" panose="020B0606030504020204" pitchFamily="34" charset="0"/>
                <a:cs typeface="Open Sans" panose="020B0606030504020204" pitchFamily="34" charset="0"/>
              </a:rPr>
              <a:t>elenco puntato</a:t>
            </a:r>
          </a:p>
          <a:p>
            <a:pPr marL="285750" indent="-285750">
              <a:buFont typeface="Arial" panose="020B0604020202020204" pitchFamily="34" charset="0"/>
              <a:buChar char="•"/>
            </a:pPr>
            <a:r>
              <a:rPr lang="it-IT" sz="2400" b="0" i="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Lorem ipsum dolor sit amet</a:t>
            </a:r>
          </a:p>
          <a:p>
            <a:pPr marL="285750" indent="-285750">
              <a:buFont typeface="Arial" panose="020B0604020202020204" pitchFamily="34" charset="0"/>
              <a:buChar char="•"/>
            </a:pPr>
            <a:r>
              <a:rPr lang="it-IT" sz="2400" b="0" i="0" kern="1200">
                <a:solidFill>
                  <a:srgbClr val="0C0C0C"/>
                </a:solidFill>
                <a:effectLst/>
                <a:latin typeface="Open Sans" panose="020B0606030504020204" pitchFamily="34" charset="0"/>
                <a:ea typeface="Open Sans" panose="020B0606030504020204" pitchFamily="34" charset="0"/>
                <a:cs typeface="Open Sans" panose="020B0606030504020204" pitchFamily="34" charset="0"/>
              </a:rPr>
              <a:t>Consectetur</a:t>
            </a:r>
            <a:r>
              <a:rPr lang="it-IT" sz="2400" b="0" i="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adipiscing elit</a:t>
            </a:r>
          </a:p>
          <a:p>
            <a:pPr marL="285750" indent="-285750">
              <a:buFont typeface="Arial" panose="020B0604020202020204" pitchFamily="34" charset="0"/>
              <a:buChar char="•"/>
            </a:pPr>
            <a:r>
              <a:rPr lang="it-IT" sz="2400" b="0" i="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Sed do eiusmod tempor incididunt </a:t>
            </a:r>
          </a:p>
          <a:p>
            <a:pPr marL="285750" indent="-285750">
              <a:buFont typeface="Arial" panose="020B0604020202020204" pitchFamily="34" charset="0"/>
              <a:buChar char="•"/>
            </a:pPr>
            <a:r>
              <a:rPr lang="it-IT" sz="2400" b="0" i="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Ut labore et dolore </a:t>
            </a:r>
          </a:p>
          <a:p>
            <a:pPr marL="285750" indent="-285750">
              <a:buFont typeface="Arial" panose="020B0604020202020204" pitchFamily="34" charset="0"/>
              <a:buChar char="•"/>
            </a:pPr>
            <a:r>
              <a:rPr lang="it-IT" sz="2400" b="0" i="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Magna aliqua</a:t>
            </a:r>
            <a:endParaRPr lang="it-IT" sz="2400" baseline="0">
              <a:solidFill>
                <a:srgbClr val="0C0C0C"/>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61624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olo, sottotiolo, paragrafo">
    <p:spTree>
      <p:nvGrpSpPr>
        <p:cNvPr id="1" name=""/>
        <p:cNvGrpSpPr/>
        <p:nvPr/>
      </p:nvGrpSpPr>
      <p:grpSpPr>
        <a:xfrm>
          <a:off x="0" y="0"/>
          <a:ext cx="0" cy="0"/>
          <a:chOff x="0" y="0"/>
          <a:chExt cx="0" cy="0"/>
        </a:xfrm>
      </p:grpSpPr>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11" name="Title 1"/>
          <p:cNvSpPr>
            <a:spLocks noGrp="1"/>
          </p:cNvSpPr>
          <p:nvPr>
            <p:ph type="ctrTitle" hasCustomPrompt="1"/>
          </p:nvPr>
        </p:nvSpPr>
        <p:spPr>
          <a:xfrm>
            <a:off x="470630" y="366550"/>
            <a:ext cx="8198250" cy="1127147"/>
          </a:xfrm>
          <a:prstGeom prst="rect">
            <a:avLst/>
          </a:prstGeom>
        </p:spPr>
        <p:txBody>
          <a:bodyPr/>
          <a:lstStyle>
            <a:lvl1pPr algn="l">
              <a:lnSpc>
                <a:spcPct val="120000"/>
              </a:lnSpc>
              <a:defRPr sz="4600" b="1" i="0" baseline="0">
                <a:solidFill>
                  <a:srgbClr val="0061BB"/>
                </a:solidFill>
                <a:latin typeface="Open Sans" charset="0"/>
                <a:ea typeface="Open Sans" charset="0"/>
                <a:cs typeface="Open Sans" charset="0"/>
              </a:defRPr>
            </a:lvl1pPr>
          </a:lstStyle>
          <a:p>
            <a:r>
              <a:rPr lang="en-US"/>
              <a:t>Titolo di pagina</a:t>
            </a:r>
            <a:endParaRPr lang="it-IT" dirty="0"/>
          </a:p>
        </p:txBody>
      </p:sp>
      <p:sp>
        <p:nvSpPr>
          <p:cNvPr id="9" name="Segnaposto testo 8"/>
          <p:cNvSpPr>
            <a:spLocks noGrp="1"/>
          </p:cNvSpPr>
          <p:nvPr>
            <p:ph type="body" sz="quarter" idx="11" hasCustomPrompt="1"/>
          </p:nvPr>
        </p:nvSpPr>
        <p:spPr>
          <a:xfrm>
            <a:off x="477376" y="1642897"/>
            <a:ext cx="8189547" cy="1420610"/>
          </a:xfrm>
          <a:prstGeom prst="rect">
            <a:avLst/>
          </a:prstGeom>
        </p:spPr>
        <p:txBody>
          <a:bodyPr/>
          <a:lstStyle>
            <a:lvl1pPr marL="0" indent="0">
              <a:lnSpc>
                <a:spcPct val="120000"/>
              </a:lnSpc>
              <a:buFont typeface="Arial" panose="020B0604020202020204" pitchFamily="34" charset="0"/>
              <a:buNone/>
              <a:defRPr sz="2400">
                <a:latin typeface="Open Sans" panose="020B0606030504020204" pitchFamily="34" charset="0"/>
                <a:ea typeface="Open Sans" panose="020B0606030504020204" pitchFamily="34" charset="0"/>
                <a:cs typeface="Open Sans" panose="020B0606030504020204" pitchFamily="34" charset="0"/>
              </a:defRPr>
            </a:lvl1pPr>
          </a:lstStyle>
          <a:p>
            <a:pPr marL="0" indent="0">
              <a:lnSpc>
                <a:spcPct val="120000"/>
              </a:lnSpc>
              <a:buFont typeface="Arial" panose="020B0604020202020204" pitchFamily="34" charset="0"/>
              <a:buNone/>
            </a:pPr>
            <a:r>
              <a:rPr lang="it-IT" sz="2400" baseline="0">
                <a:solidFill>
                  <a:srgbClr val="0C0C0C"/>
                </a:solidFill>
                <a:latin typeface="Open Sans" panose="020B0606030504020204" pitchFamily="34" charset="0"/>
                <a:ea typeface="Open Sans" panose="020B0606030504020204" pitchFamily="34" charset="0"/>
                <a:cs typeface="Open Sans" panose="020B0606030504020204" pitchFamily="34" charset="0"/>
              </a:rPr>
              <a:t>Sottotitolo </a:t>
            </a:r>
            <a:r>
              <a:rPr lang="it-IT" sz="2400" b="0" i="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Lorem ipsum dolor sit amet, consectetur adipiscing elit, sed do eiusmod tempor incididunt ut labore et dolore magna aliqua.</a:t>
            </a:r>
            <a:endParaRPr lang="it-IT" sz="2400" baseline="0">
              <a:solidFill>
                <a:srgbClr val="0C0C0C"/>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6" name="Segnaposto testo 15"/>
          <p:cNvSpPr>
            <a:spLocks noGrp="1"/>
          </p:cNvSpPr>
          <p:nvPr>
            <p:ph type="body" sz="quarter" idx="12" hasCustomPrompt="1"/>
          </p:nvPr>
        </p:nvSpPr>
        <p:spPr>
          <a:xfrm>
            <a:off x="470630" y="3208096"/>
            <a:ext cx="6789979" cy="2804741"/>
          </a:xfrm>
          <a:prstGeom prst="rect">
            <a:avLst/>
          </a:prstGeom>
        </p:spPr>
        <p:txBody>
          <a:bodyPr/>
          <a:lstStyle>
            <a:lvl1pPr marL="0" indent="0">
              <a:lnSpc>
                <a:spcPct val="120000"/>
              </a:lnSpc>
              <a:buFont typeface="Arial" panose="020B0604020202020204" pitchFamily="34" charset="0"/>
              <a:buNone/>
              <a:defRPr sz="1800">
                <a:latin typeface="Open Sans Light" panose="020B0306030504020204" pitchFamily="34" charset="0"/>
                <a:ea typeface="Open Sans Light" panose="020B0306030504020204" pitchFamily="34" charset="0"/>
                <a:cs typeface="Open Sans Light" panose="020B0306030504020204" pitchFamily="34" charset="0"/>
              </a:defRPr>
            </a:lvl1pPr>
          </a:lstStyle>
          <a:p>
            <a:pPr marL="0" indent="0">
              <a:lnSpc>
                <a:spcPct val="120000"/>
              </a:lnSpc>
              <a:buFont typeface="Arial" panose="020B0604020202020204" pitchFamily="34" charset="0"/>
              <a:buNone/>
            </a:pPr>
            <a: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lang="it-IT" sz="240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3241852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olo, sottotitolo, paragrafo due colonne">
    <p:spTree>
      <p:nvGrpSpPr>
        <p:cNvPr id="1" name=""/>
        <p:cNvGrpSpPr/>
        <p:nvPr/>
      </p:nvGrpSpPr>
      <p:grpSpPr>
        <a:xfrm>
          <a:off x="0" y="0"/>
          <a:ext cx="0" cy="0"/>
          <a:chOff x="0" y="0"/>
          <a:chExt cx="0" cy="0"/>
        </a:xfrm>
      </p:grpSpPr>
      <p:sp>
        <p:nvSpPr>
          <p:cNvPr id="16" name="Segnaposto testo 8"/>
          <p:cNvSpPr>
            <a:spLocks noGrp="1"/>
          </p:cNvSpPr>
          <p:nvPr>
            <p:ph type="body" sz="quarter" idx="11" hasCustomPrompt="1"/>
          </p:nvPr>
        </p:nvSpPr>
        <p:spPr>
          <a:xfrm>
            <a:off x="477376" y="1642897"/>
            <a:ext cx="8189547" cy="643358"/>
          </a:xfrm>
          <a:prstGeom prst="rect">
            <a:avLst/>
          </a:prstGeom>
        </p:spPr>
        <p:txBody>
          <a:bodyPr/>
          <a:lstStyle>
            <a:lvl1pPr marL="0" indent="0">
              <a:lnSpc>
                <a:spcPct val="120000"/>
              </a:lnSpc>
              <a:buFont typeface="Arial" panose="020B0604020202020204" pitchFamily="34" charset="0"/>
              <a:buNone/>
              <a:defRPr sz="2400" baseline="0">
                <a:latin typeface="Open Sans" panose="020B0606030504020204" pitchFamily="34" charset="0"/>
                <a:ea typeface="Open Sans" panose="020B0606030504020204" pitchFamily="34" charset="0"/>
                <a:cs typeface="Open Sans" panose="020B0606030504020204" pitchFamily="34" charset="0"/>
              </a:defRPr>
            </a:lvl1pPr>
          </a:lstStyle>
          <a:p>
            <a:pPr marL="0" indent="0">
              <a:lnSpc>
                <a:spcPct val="120000"/>
              </a:lnSpc>
              <a:buFont typeface="Arial" panose="020B0604020202020204" pitchFamily="34" charset="0"/>
              <a:buNone/>
            </a:pPr>
            <a:r>
              <a:rPr lang="it-IT" sz="2400" baseline="0">
                <a:solidFill>
                  <a:srgbClr val="0C0C0C"/>
                </a:solidFill>
                <a:latin typeface="Open Sans" panose="020B0606030504020204" pitchFamily="34" charset="0"/>
                <a:ea typeface="Open Sans" panose="020B0606030504020204" pitchFamily="34" charset="0"/>
                <a:cs typeface="Open Sans" panose="020B0606030504020204" pitchFamily="34" charset="0"/>
              </a:rPr>
              <a:t>Sottotitolo di pagina con testo su due colonne</a:t>
            </a:r>
          </a:p>
        </p:txBody>
      </p:sp>
      <p:sp>
        <p:nvSpPr>
          <p:cNvPr id="12" name="Title 1"/>
          <p:cNvSpPr>
            <a:spLocks noGrp="1"/>
          </p:cNvSpPr>
          <p:nvPr>
            <p:ph type="ctrTitle" hasCustomPrompt="1"/>
          </p:nvPr>
        </p:nvSpPr>
        <p:spPr>
          <a:xfrm>
            <a:off x="470630" y="366550"/>
            <a:ext cx="8198250" cy="1127147"/>
          </a:xfrm>
          <a:prstGeom prst="rect">
            <a:avLst/>
          </a:prstGeom>
        </p:spPr>
        <p:txBody>
          <a:bodyPr/>
          <a:lstStyle>
            <a:lvl1pPr algn="l">
              <a:lnSpc>
                <a:spcPct val="120000"/>
              </a:lnSpc>
              <a:defRPr sz="4600" b="1" i="0" baseline="0">
                <a:solidFill>
                  <a:srgbClr val="0061BB"/>
                </a:solidFill>
                <a:latin typeface="Open Sans" charset="0"/>
                <a:ea typeface="Open Sans" charset="0"/>
                <a:cs typeface="Open Sans" charset="0"/>
              </a:defRPr>
            </a:lvl1pPr>
          </a:lstStyle>
          <a:p>
            <a:r>
              <a:rPr lang="en-US"/>
              <a:t>Titolo di pagina</a:t>
            </a:r>
            <a:endParaRPr lang="it-IT" dirty="0"/>
          </a:p>
        </p:txBody>
      </p:sp>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7" name="Segnaposto testo 6"/>
          <p:cNvSpPr>
            <a:spLocks noGrp="1"/>
          </p:cNvSpPr>
          <p:nvPr>
            <p:ph type="body" sz="quarter" idx="12" hasCustomPrompt="1"/>
          </p:nvPr>
        </p:nvSpPr>
        <p:spPr>
          <a:xfrm>
            <a:off x="470630" y="2445858"/>
            <a:ext cx="8188325" cy="3632827"/>
          </a:xfrm>
          <a:prstGeom prst="rect">
            <a:avLst/>
          </a:prstGeom>
        </p:spPr>
        <p:txBody>
          <a:bodyPr numCol="2" spcCol="360000"/>
          <a:lstStyle>
            <a:lvl1pPr marL="0" indent="0">
              <a:lnSpc>
                <a:spcPct val="120000"/>
              </a:lnSpc>
              <a:buFont typeface="Arial" panose="020B0604020202020204" pitchFamily="34" charset="0"/>
              <a:buNone/>
              <a:defRPr sz="1800">
                <a:latin typeface="Open Sans Light" panose="020B0306030504020204" pitchFamily="34" charset="0"/>
                <a:ea typeface="Open Sans Light" panose="020B0306030504020204" pitchFamily="34" charset="0"/>
                <a:cs typeface="Open Sans Light" panose="020B0306030504020204" pitchFamily="34" charset="0"/>
              </a:defRPr>
            </a:lvl1pPr>
          </a:lstStyle>
          <a:p>
            <a:pPr marL="0" indent="0">
              <a:lnSpc>
                <a:spcPct val="120000"/>
              </a:lnSpc>
              <a:buFont typeface="Arial" panose="020B0604020202020204" pitchFamily="34" charset="0"/>
              <a:buNone/>
            </a:pPr>
            <a: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Sed ut perspiciatis unde omnis iste natus error sit voluptatem accusantium doloremque laudantium, totam rem aperiam, eaque ipsa quae ab illo inventore veritatis et quasi architecto beatae vitae dicta sunt explicabo. Nemo enim ipsam voluptatem quia voluptas sit aspernatur aut odit aut fugit, sed quia consequuntur magni dolores.</a:t>
            </a:r>
            <a:endParaRPr lang="it-IT" sz="240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2666247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sto sinistra, immagine destra">
    <p:spTree>
      <p:nvGrpSpPr>
        <p:cNvPr id="1" name=""/>
        <p:cNvGrpSpPr/>
        <p:nvPr/>
      </p:nvGrpSpPr>
      <p:grpSpPr>
        <a:xfrm>
          <a:off x="0" y="0"/>
          <a:ext cx="0" cy="0"/>
          <a:chOff x="0" y="0"/>
          <a:chExt cx="0" cy="0"/>
        </a:xfrm>
      </p:grpSpPr>
      <p:sp>
        <p:nvSpPr>
          <p:cNvPr id="19" name="Segnaposto immagine 18"/>
          <p:cNvSpPr>
            <a:spLocks noGrp="1"/>
          </p:cNvSpPr>
          <p:nvPr>
            <p:ph type="pic" sz="quarter" idx="14"/>
          </p:nvPr>
        </p:nvSpPr>
        <p:spPr>
          <a:xfrm>
            <a:off x="4640263" y="0"/>
            <a:ext cx="4503737" cy="6858000"/>
          </a:xfrm>
          <a:prstGeom prst="rect">
            <a:avLst/>
          </a:prstGeom>
        </p:spPr>
        <p:txBody>
          <a:bodyPr/>
          <a:lstStyle/>
          <a:p>
            <a:r>
              <a:rPr lang="it-IT"/>
              <a:t>Fare clic sull'icona per inserire un'immagine</a:t>
            </a:r>
          </a:p>
        </p:txBody>
      </p:sp>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12" name="Title 1"/>
          <p:cNvSpPr>
            <a:spLocks noGrp="1"/>
          </p:cNvSpPr>
          <p:nvPr>
            <p:ph type="ctrTitle" hasCustomPrompt="1"/>
          </p:nvPr>
        </p:nvSpPr>
        <p:spPr>
          <a:xfrm>
            <a:off x="470629" y="366550"/>
            <a:ext cx="4005837" cy="1127147"/>
          </a:xfrm>
          <a:prstGeom prst="rect">
            <a:avLst/>
          </a:prstGeom>
        </p:spPr>
        <p:txBody>
          <a:bodyPr/>
          <a:lstStyle>
            <a:lvl1pPr algn="l">
              <a:lnSpc>
                <a:spcPct val="120000"/>
              </a:lnSpc>
              <a:defRPr sz="3600" b="1" i="0" baseline="0">
                <a:solidFill>
                  <a:srgbClr val="0061BB"/>
                </a:solidFill>
                <a:latin typeface="Open Sans" charset="0"/>
                <a:ea typeface="Open Sans" charset="0"/>
                <a:cs typeface="Open Sans" charset="0"/>
              </a:defRPr>
            </a:lvl1pPr>
          </a:lstStyle>
          <a:p>
            <a:r>
              <a:rPr lang="en-US"/>
              <a:t>Titolo di pagina</a:t>
            </a:r>
            <a:br>
              <a:rPr lang="en-US"/>
            </a:br>
            <a:r>
              <a:rPr lang="en-US"/>
              <a:t>con img a dx</a:t>
            </a:r>
            <a:endParaRPr lang="it-IT" dirty="0"/>
          </a:p>
        </p:txBody>
      </p:sp>
      <p:sp>
        <p:nvSpPr>
          <p:cNvPr id="11" name="Segnaposto testo 10"/>
          <p:cNvSpPr>
            <a:spLocks noGrp="1"/>
          </p:cNvSpPr>
          <p:nvPr>
            <p:ph type="body" sz="quarter" idx="13" hasCustomPrompt="1"/>
          </p:nvPr>
        </p:nvSpPr>
        <p:spPr>
          <a:xfrm>
            <a:off x="470629" y="2033588"/>
            <a:ext cx="4025900" cy="3979249"/>
          </a:xfrm>
          <a:prstGeom prst="rect">
            <a:avLst/>
          </a:prstGeom>
        </p:spPr>
        <p:txBody>
          <a:bodyPr/>
          <a:lstStyle>
            <a:lvl1pPr marL="0" marR="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sz="1800">
                <a:latin typeface="Open Sans Light" panose="020B0306030504020204" pitchFamily="34" charset="0"/>
                <a:ea typeface="Open Sans Light" panose="020B0306030504020204" pitchFamily="34" charset="0"/>
                <a:cs typeface="Open Sans Light" panose="020B0306030504020204" pitchFamily="34" charset="0"/>
              </a:defRPr>
            </a:lvl1pPr>
            <a:lvl2pPr>
              <a:defRPr sz="1800">
                <a:latin typeface="Open Sans Light" panose="020B0306030504020204" pitchFamily="34" charset="0"/>
                <a:ea typeface="Open Sans Light" panose="020B0306030504020204" pitchFamily="34" charset="0"/>
                <a:cs typeface="Open Sans Light" panose="020B0306030504020204" pitchFamily="34" charset="0"/>
              </a:defRPr>
            </a:lvl2pPr>
            <a:lvl3pPr>
              <a:defRPr sz="1800">
                <a:latin typeface="Open Sans Light" panose="020B0306030504020204" pitchFamily="34" charset="0"/>
                <a:ea typeface="Open Sans Light" panose="020B0306030504020204" pitchFamily="34" charset="0"/>
                <a:cs typeface="Open Sans Light" panose="020B0306030504020204" pitchFamily="34" charset="0"/>
              </a:defRPr>
            </a:lvl3pPr>
            <a:lvl4pPr>
              <a:defRPr sz="1800">
                <a:latin typeface="Open Sans Light" panose="020B0306030504020204" pitchFamily="34" charset="0"/>
                <a:ea typeface="Open Sans Light" panose="020B0306030504020204" pitchFamily="34" charset="0"/>
                <a:cs typeface="Open Sans Light" panose="020B0306030504020204" pitchFamily="34" charset="0"/>
              </a:defRPr>
            </a:lvl4pPr>
            <a:lvl5pPr>
              <a:defRPr sz="1800">
                <a:latin typeface="Open Sans Light" panose="020B0306030504020204" pitchFamily="34" charset="0"/>
                <a:ea typeface="Open Sans Light" panose="020B0306030504020204" pitchFamily="34" charset="0"/>
                <a:cs typeface="Open Sans Light" panose="020B0306030504020204" pitchFamily="34" charset="0"/>
              </a:defRPr>
            </a:lvl5pPr>
          </a:lstStyle>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In questo modello di pagina è presente un immagine di sfondo.</a:t>
            </a:r>
            <a:b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br>
            <a: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endParaRPr lang="it-IT" sz="2400" b="0" i="0" kern="1200" baseline="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1788083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sto destra, immagine sinistra">
    <p:spTree>
      <p:nvGrpSpPr>
        <p:cNvPr id="1" name=""/>
        <p:cNvGrpSpPr/>
        <p:nvPr/>
      </p:nvGrpSpPr>
      <p:grpSpPr>
        <a:xfrm>
          <a:off x="0" y="0"/>
          <a:ext cx="0" cy="0"/>
          <a:chOff x="0" y="0"/>
          <a:chExt cx="0" cy="0"/>
        </a:xfrm>
      </p:grpSpPr>
      <p:sp>
        <p:nvSpPr>
          <p:cNvPr id="17" name="Segnaposto immagine 18"/>
          <p:cNvSpPr>
            <a:spLocks noGrp="1"/>
          </p:cNvSpPr>
          <p:nvPr>
            <p:ph type="pic" sz="quarter" idx="14"/>
          </p:nvPr>
        </p:nvSpPr>
        <p:spPr>
          <a:xfrm>
            <a:off x="0" y="0"/>
            <a:ext cx="4503737" cy="6858000"/>
          </a:xfrm>
          <a:prstGeom prst="rect">
            <a:avLst/>
          </a:prstGeom>
        </p:spPr>
        <p:txBody>
          <a:bodyPr/>
          <a:lstStyle/>
          <a:p>
            <a:r>
              <a:rPr lang="it-IT"/>
              <a:t>Fare clic sull'icona per inserire un'immagine</a:t>
            </a:r>
          </a:p>
        </p:txBody>
      </p:sp>
      <p:sp>
        <p:nvSpPr>
          <p:cNvPr id="16" name="Segnaposto testo 10"/>
          <p:cNvSpPr>
            <a:spLocks noGrp="1"/>
          </p:cNvSpPr>
          <p:nvPr>
            <p:ph type="body" sz="quarter" idx="13" hasCustomPrompt="1"/>
          </p:nvPr>
        </p:nvSpPr>
        <p:spPr>
          <a:xfrm>
            <a:off x="4651054" y="2033588"/>
            <a:ext cx="4025900" cy="3979249"/>
          </a:xfrm>
          <a:prstGeom prst="rect">
            <a:avLst/>
          </a:prstGeom>
        </p:spPr>
        <p:txBody>
          <a:bodyPr/>
          <a:lstStyle>
            <a:lvl1pPr marL="0" marR="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sz="1800">
                <a:latin typeface="Open Sans Light" panose="020B0306030504020204" pitchFamily="34" charset="0"/>
                <a:ea typeface="Open Sans Light" panose="020B0306030504020204" pitchFamily="34" charset="0"/>
                <a:cs typeface="Open Sans Light" panose="020B0306030504020204" pitchFamily="34" charset="0"/>
              </a:defRPr>
            </a:lvl1pPr>
            <a:lvl2pPr>
              <a:defRPr sz="1800">
                <a:latin typeface="Open Sans Light" panose="020B0306030504020204" pitchFamily="34" charset="0"/>
                <a:ea typeface="Open Sans Light" panose="020B0306030504020204" pitchFamily="34" charset="0"/>
                <a:cs typeface="Open Sans Light" panose="020B0306030504020204" pitchFamily="34" charset="0"/>
              </a:defRPr>
            </a:lvl2pPr>
            <a:lvl3pPr>
              <a:defRPr sz="1800">
                <a:latin typeface="Open Sans Light" panose="020B0306030504020204" pitchFamily="34" charset="0"/>
                <a:ea typeface="Open Sans Light" panose="020B0306030504020204" pitchFamily="34" charset="0"/>
                <a:cs typeface="Open Sans Light" panose="020B0306030504020204" pitchFamily="34" charset="0"/>
              </a:defRPr>
            </a:lvl3pPr>
            <a:lvl4pPr>
              <a:defRPr sz="1800">
                <a:latin typeface="Open Sans Light" panose="020B0306030504020204" pitchFamily="34" charset="0"/>
                <a:ea typeface="Open Sans Light" panose="020B0306030504020204" pitchFamily="34" charset="0"/>
                <a:cs typeface="Open Sans Light" panose="020B0306030504020204" pitchFamily="34" charset="0"/>
              </a:defRPr>
            </a:lvl4pPr>
            <a:lvl5pPr>
              <a:defRPr sz="1800">
                <a:latin typeface="Open Sans Light" panose="020B0306030504020204" pitchFamily="34" charset="0"/>
                <a:ea typeface="Open Sans Light" panose="020B0306030504020204" pitchFamily="34" charset="0"/>
                <a:cs typeface="Open Sans Light" panose="020B0306030504020204" pitchFamily="34" charset="0"/>
              </a:defRPr>
            </a:lvl5pPr>
          </a:lstStyle>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In questo modello di pagina è presente un immagine di sfondo.</a:t>
            </a:r>
            <a:b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br>
            <a: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endParaRPr lang="it-IT" sz="2400" b="0" i="0" kern="1200" baseline="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9" name="Title 1"/>
          <p:cNvSpPr>
            <a:spLocks noGrp="1"/>
          </p:cNvSpPr>
          <p:nvPr>
            <p:ph type="ctrTitle" hasCustomPrompt="1"/>
          </p:nvPr>
        </p:nvSpPr>
        <p:spPr>
          <a:xfrm>
            <a:off x="4661086" y="366550"/>
            <a:ext cx="4005837" cy="1127147"/>
          </a:xfrm>
          <a:prstGeom prst="rect">
            <a:avLst/>
          </a:prstGeom>
        </p:spPr>
        <p:txBody>
          <a:bodyPr/>
          <a:lstStyle>
            <a:lvl1pPr algn="l">
              <a:lnSpc>
                <a:spcPct val="120000"/>
              </a:lnSpc>
              <a:defRPr sz="3600" b="1" i="0" baseline="0">
                <a:solidFill>
                  <a:srgbClr val="0061BB"/>
                </a:solidFill>
                <a:latin typeface="Open Sans" charset="0"/>
                <a:ea typeface="Open Sans" charset="0"/>
                <a:cs typeface="Open Sans" charset="0"/>
              </a:defRPr>
            </a:lvl1pPr>
          </a:lstStyle>
          <a:p>
            <a:r>
              <a:rPr lang="en-US"/>
              <a:t>Titolo di pagina</a:t>
            </a:r>
            <a:br>
              <a:rPr lang="en-US"/>
            </a:br>
            <a:r>
              <a:rPr lang="en-US"/>
              <a:t>con img a dx</a:t>
            </a:r>
            <a:endParaRPr lang="it-IT" dirty="0"/>
          </a:p>
        </p:txBody>
      </p:sp>
    </p:spTree>
    <p:extLst>
      <p:ext uri="{BB962C8B-B14F-4D97-AF65-F5344CB8AC3E}">
        <p14:creationId xmlns:p14="http://schemas.microsoft.com/office/powerpoint/2010/main" val="4235178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Immagine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69600" y="8655124"/>
            <a:ext cx="571500" cy="38100"/>
          </a:xfrm>
          <a:prstGeom prst="rect">
            <a:avLst/>
          </a:prstGeom>
        </p:spPr>
      </p:pic>
    </p:spTree>
    <p:extLst>
      <p:ext uri="{BB962C8B-B14F-4D97-AF65-F5344CB8AC3E}">
        <p14:creationId xmlns:p14="http://schemas.microsoft.com/office/powerpoint/2010/main" val="29676101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1" r:id="rId3"/>
    <p:sldLayoutId id="2147483670" r:id="rId4"/>
    <p:sldLayoutId id="2147483663" r:id="rId5"/>
    <p:sldLayoutId id="2147483665" r:id="rId6"/>
    <p:sldLayoutId id="2147483667" r:id="rId7"/>
    <p:sldLayoutId id="2147483668" r:id="rId8"/>
    <p:sldLayoutId id="2147483669" r:id="rId9"/>
    <p:sldLayoutId id="2147483664" r:id="rId10"/>
    <p:sldLayoutId id="2147483666"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jpe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9.png"/><Relationship Id="rId11" Type="http://schemas.openxmlformats.org/officeDocument/2006/relationships/hyperlink" Target="mailto:stefano.maffeis@intre.it" TargetMode="External"/><Relationship Id="rId5" Type="http://schemas.openxmlformats.org/officeDocument/2006/relationships/hyperlink" Target="mailto:alberto.acerbis@intre.it" TargetMode="External"/><Relationship Id="rId10" Type="http://schemas.openxmlformats.org/officeDocument/2006/relationships/image" Target="../media/image12.png"/><Relationship Id="rId4" Type="http://schemas.openxmlformats.org/officeDocument/2006/relationships/image" Target="../media/image8.png"/><Relationship Id="rId9" Type="http://schemas.openxmlformats.org/officeDocument/2006/relationships/hyperlink" Target="https://albertoacerbis.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SteveSandersonMS/dotnet-wasi-sdk" TargetMode="Externa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www.docker.com/blog/why-containers-and-webassembly-work-well-together/" TargetMode="Externa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5.jpeg"/><Relationship Id="rId7" Type="http://schemas.openxmlformats.org/officeDocument/2006/relationships/image" Target="../media/image10.png"/><Relationship Id="rId12" Type="http://schemas.openxmlformats.org/officeDocument/2006/relationships/hyperlink" Target="mailto:Stefano.maffeis@intre.it"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9.png"/><Relationship Id="rId11" Type="http://schemas.openxmlformats.org/officeDocument/2006/relationships/hyperlink" Target="https://webassembly-studio.kamenokosoft.com/?f=5z61oxzmbch" TargetMode="External"/><Relationship Id="rId5" Type="http://schemas.openxmlformats.org/officeDocument/2006/relationships/hyperlink" Target="mailto:alberto.acerbis@intre.it" TargetMode="External"/><Relationship Id="rId10" Type="http://schemas.openxmlformats.org/officeDocument/2006/relationships/image" Target="../media/image12.png"/><Relationship Id="rId4" Type="http://schemas.openxmlformats.org/officeDocument/2006/relationships/image" Target="../media/image8.png"/><Relationship Id="rId9" Type="http://schemas.openxmlformats.org/officeDocument/2006/relationships/hyperlink" Target="https://albertoacerbis.com/"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err="1"/>
              <a:t>XMASDev</a:t>
            </a:r>
            <a:r>
              <a:rPr lang="it-IT" dirty="0"/>
              <a:t> - </a:t>
            </a:r>
            <a:r>
              <a:rPr lang="it-IT" dirty="0" err="1"/>
              <a:t>WebAssembly</a:t>
            </a:r>
            <a:endParaRPr lang="it-IT" dirty="0"/>
          </a:p>
        </p:txBody>
      </p:sp>
      <p:pic>
        <p:nvPicPr>
          <p:cNvPr id="8" name="Immagine 7" descr="Immagine che contiene persona, uomo, inpiedi, posando&#10;&#10;Descrizione generata automaticamente">
            <a:extLst>
              <a:ext uri="{FF2B5EF4-FFF2-40B4-BE49-F238E27FC236}">
                <a16:creationId xmlns:a16="http://schemas.microsoft.com/office/drawing/2014/main" id="{714121A0-4EF4-EE71-C83D-80C2927BEE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47826" y="1462657"/>
            <a:ext cx="2358757" cy="2358757"/>
          </a:xfrm>
          <a:prstGeom prst="rect">
            <a:avLst/>
          </a:prstGeom>
        </p:spPr>
      </p:pic>
      <p:pic>
        <p:nvPicPr>
          <p:cNvPr id="9" name="Immagine 8">
            <a:extLst>
              <a:ext uri="{FF2B5EF4-FFF2-40B4-BE49-F238E27FC236}">
                <a16:creationId xmlns:a16="http://schemas.microsoft.com/office/drawing/2014/main" id="{7921BE98-8D30-3E5C-E9FB-BE9412688B66}"/>
              </a:ext>
            </a:extLst>
          </p:cNvPr>
          <p:cNvPicPr>
            <a:picLocks noChangeAspect="1"/>
          </p:cNvPicPr>
          <p:nvPr/>
        </p:nvPicPr>
        <p:blipFill>
          <a:blip r:embed="rId4"/>
          <a:stretch>
            <a:fillRect/>
          </a:stretch>
        </p:blipFill>
        <p:spPr>
          <a:xfrm>
            <a:off x="683658" y="2165270"/>
            <a:ext cx="412553" cy="334963"/>
          </a:xfrm>
          <a:prstGeom prst="rect">
            <a:avLst/>
          </a:prstGeom>
        </p:spPr>
      </p:pic>
      <p:sp>
        <p:nvSpPr>
          <p:cNvPr id="10" name="CasellaDiTesto 9">
            <a:extLst>
              <a:ext uri="{FF2B5EF4-FFF2-40B4-BE49-F238E27FC236}">
                <a16:creationId xmlns:a16="http://schemas.microsoft.com/office/drawing/2014/main" id="{3164A1DD-D2D1-CB19-AF52-0502DA953ACC}"/>
              </a:ext>
            </a:extLst>
          </p:cNvPr>
          <p:cNvSpPr txBox="1"/>
          <p:nvPr/>
        </p:nvSpPr>
        <p:spPr>
          <a:xfrm>
            <a:off x="1331719" y="2088068"/>
            <a:ext cx="3240281" cy="489365"/>
          </a:xfrm>
          <a:prstGeom prst="rect">
            <a:avLst/>
          </a:prstGeom>
          <a:noFill/>
        </p:spPr>
        <p:txBody>
          <a:bodyPr wrap="square" lIns="182880" tIns="146304" rIns="182880" bIns="146304" rtlCol="0">
            <a:spAutoFit/>
          </a:bodyPr>
          <a:lstStyle/>
          <a:p>
            <a:pPr>
              <a:lnSpc>
                <a:spcPct val="90000"/>
              </a:lnSpc>
              <a:spcAft>
                <a:spcPts val="600"/>
              </a:spcAft>
            </a:pPr>
            <a:r>
              <a:rPr lang="it-IT" sz="1400" dirty="0">
                <a:hlinkClick r:id="rId5"/>
              </a:rPr>
              <a:t>alberto.acerbis@intre.it</a:t>
            </a:r>
            <a:endParaRPr lang="it-IT" sz="1400" dirty="0">
              <a:gradFill>
                <a:gsLst>
                  <a:gs pos="2917">
                    <a:schemeClr val="tx1"/>
                  </a:gs>
                  <a:gs pos="30000">
                    <a:schemeClr val="tx1"/>
                  </a:gs>
                </a:gsLst>
                <a:lin ang="5400000" scaled="0"/>
              </a:gradFill>
            </a:endParaRPr>
          </a:p>
        </p:txBody>
      </p:sp>
      <p:sp>
        <p:nvSpPr>
          <p:cNvPr id="11" name="Ovale 10">
            <a:extLst>
              <a:ext uri="{FF2B5EF4-FFF2-40B4-BE49-F238E27FC236}">
                <a16:creationId xmlns:a16="http://schemas.microsoft.com/office/drawing/2014/main" id="{2F2D3E50-22D7-391C-BE80-09E8D876A17A}"/>
              </a:ext>
            </a:extLst>
          </p:cNvPr>
          <p:cNvSpPr/>
          <p:nvPr/>
        </p:nvSpPr>
        <p:spPr>
          <a:xfrm>
            <a:off x="683658" y="3437116"/>
            <a:ext cx="2716949" cy="1121366"/>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rgbClr val="59328A"/>
              </a:solidFill>
              <a:highlight>
                <a:srgbClr val="0261C4"/>
              </a:highlight>
            </a:endParaRPr>
          </a:p>
        </p:txBody>
      </p:sp>
      <p:pic>
        <p:nvPicPr>
          <p:cNvPr id="12" name="Immagine 11">
            <a:extLst>
              <a:ext uri="{FF2B5EF4-FFF2-40B4-BE49-F238E27FC236}">
                <a16:creationId xmlns:a16="http://schemas.microsoft.com/office/drawing/2014/main" id="{362AAFBC-08F1-00FC-FC26-32FCBE150056}"/>
              </a:ext>
            </a:extLst>
          </p:cNvPr>
          <p:cNvPicPr>
            <a:picLocks noChangeAspect="1"/>
          </p:cNvPicPr>
          <p:nvPr/>
        </p:nvPicPr>
        <p:blipFill>
          <a:blip r:embed="rId6"/>
          <a:stretch>
            <a:fillRect/>
          </a:stretch>
        </p:blipFill>
        <p:spPr>
          <a:xfrm>
            <a:off x="1159225" y="3794598"/>
            <a:ext cx="1792634" cy="406401"/>
          </a:xfrm>
          <a:prstGeom prst="rect">
            <a:avLst/>
          </a:prstGeom>
        </p:spPr>
      </p:pic>
      <p:pic>
        <p:nvPicPr>
          <p:cNvPr id="13" name="Picture 4">
            <a:extLst>
              <a:ext uri="{FF2B5EF4-FFF2-40B4-BE49-F238E27FC236}">
                <a16:creationId xmlns:a16="http://schemas.microsoft.com/office/drawing/2014/main" id="{07BA4DDF-A0DC-5850-1AE9-36BFB92DAA3F}"/>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319616" y="4136892"/>
            <a:ext cx="794463" cy="79446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Microsoft Certified: Azure Solutions Architect Expert (Legacy)">
            <a:extLst>
              <a:ext uri="{FF2B5EF4-FFF2-40B4-BE49-F238E27FC236}">
                <a16:creationId xmlns:a16="http://schemas.microsoft.com/office/drawing/2014/main" id="{A82CB1F3-8E36-4DA7-EA47-A1252C66805E}"/>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495796" y="4136891"/>
            <a:ext cx="794463" cy="7944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a:hlinkClick r:id="rId9"/>
            <a:extLst>
              <a:ext uri="{FF2B5EF4-FFF2-40B4-BE49-F238E27FC236}">
                <a16:creationId xmlns:a16="http://schemas.microsoft.com/office/drawing/2014/main" id="{3B0874B3-8706-C537-13ED-47E0128F753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88882" y="5072110"/>
            <a:ext cx="2061467" cy="588991"/>
          </a:xfrm>
          <a:prstGeom prst="rect">
            <a:avLst/>
          </a:prstGeom>
          <a:noFill/>
          <a:extLst>
            <a:ext uri="{909E8E84-426E-40DD-AFC4-6F175D3DCCD1}">
              <a14:hiddenFill xmlns:a14="http://schemas.microsoft.com/office/drawing/2010/main">
                <a:solidFill>
                  <a:srgbClr val="FFFFFF"/>
                </a:solidFill>
              </a14:hiddenFill>
            </a:ext>
          </a:extLst>
        </p:spPr>
      </p:pic>
      <p:sp>
        <p:nvSpPr>
          <p:cNvPr id="4" name="Segnaposto piè di pagina 2">
            <a:extLst>
              <a:ext uri="{FF2B5EF4-FFF2-40B4-BE49-F238E27FC236}">
                <a16:creationId xmlns:a16="http://schemas.microsoft.com/office/drawing/2014/main" id="{A015187B-4D9F-2018-87A5-09F76D51E051}"/>
              </a:ext>
            </a:extLst>
          </p:cNvPr>
          <p:cNvSpPr>
            <a:spLocks noGrp="1"/>
          </p:cNvSpPr>
          <p:nvPr>
            <p:ph type="ftr" sz="quarter" idx="10"/>
          </p:nvPr>
        </p:nvSpPr>
        <p:spPr>
          <a:xfrm>
            <a:off x="366122" y="6286803"/>
            <a:ext cx="7196162" cy="312405"/>
          </a:xfrm>
        </p:spPr>
        <p:txBody>
          <a:bodyPr/>
          <a:lstStyle/>
          <a:p>
            <a:pPr>
              <a:defRPr/>
            </a:pPr>
            <a:r>
              <a:rPr lang="en-US" altLang="en-US" dirty="0" err="1"/>
              <a:t>WebAssembly</a:t>
            </a:r>
            <a:r>
              <a:rPr lang="en-US" altLang="en-US" dirty="0"/>
              <a:t> – </a:t>
            </a:r>
            <a:r>
              <a:rPr lang="en-US" altLang="en-US" dirty="0" err="1"/>
              <a:t>XMASDev</a:t>
            </a:r>
            <a:r>
              <a:rPr lang="en-US" altLang="en-US" dirty="0"/>
              <a:t> 16/12/2022</a:t>
            </a:r>
          </a:p>
        </p:txBody>
      </p:sp>
      <p:pic>
        <p:nvPicPr>
          <p:cNvPr id="5" name="Immagine 4">
            <a:extLst>
              <a:ext uri="{FF2B5EF4-FFF2-40B4-BE49-F238E27FC236}">
                <a16:creationId xmlns:a16="http://schemas.microsoft.com/office/drawing/2014/main" id="{35DCAA9C-71F7-A7AF-58EC-2C43473F49DA}"/>
              </a:ext>
            </a:extLst>
          </p:cNvPr>
          <p:cNvPicPr>
            <a:picLocks noChangeAspect="1"/>
          </p:cNvPicPr>
          <p:nvPr/>
        </p:nvPicPr>
        <p:blipFill>
          <a:blip r:embed="rId4"/>
          <a:stretch>
            <a:fillRect/>
          </a:stretch>
        </p:blipFill>
        <p:spPr>
          <a:xfrm>
            <a:off x="680786" y="2541956"/>
            <a:ext cx="412553" cy="334963"/>
          </a:xfrm>
          <a:prstGeom prst="rect">
            <a:avLst/>
          </a:prstGeom>
        </p:spPr>
      </p:pic>
      <p:sp>
        <p:nvSpPr>
          <p:cNvPr id="6" name="CasellaDiTesto 5">
            <a:extLst>
              <a:ext uri="{FF2B5EF4-FFF2-40B4-BE49-F238E27FC236}">
                <a16:creationId xmlns:a16="http://schemas.microsoft.com/office/drawing/2014/main" id="{4F959C59-F3B2-2A57-1FDE-989551664495}"/>
              </a:ext>
            </a:extLst>
          </p:cNvPr>
          <p:cNvSpPr txBox="1"/>
          <p:nvPr/>
        </p:nvSpPr>
        <p:spPr>
          <a:xfrm>
            <a:off x="1328847" y="2473590"/>
            <a:ext cx="3240281" cy="489365"/>
          </a:xfrm>
          <a:prstGeom prst="rect">
            <a:avLst/>
          </a:prstGeom>
          <a:noFill/>
        </p:spPr>
        <p:txBody>
          <a:bodyPr wrap="square" lIns="182880" tIns="146304" rIns="182880" bIns="146304" rtlCol="0">
            <a:spAutoFit/>
          </a:bodyPr>
          <a:lstStyle/>
          <a:p>
            <a:pPr>
              <a:lnSpc>
                <a:spcPct val="90000"/>
              </a:lnSpc>
              <a:spcAft>
                <a:spcPts val="600"/>
              </a:spcAft>
            </a:pPr>
            <a:r>
              <a:rPr lang="it-IT" sz="1400" dirty="0">
                <a:hlinkClick r:id="rId11"/>
              </a:rPr>
              <a:t>stefano.maffeis@intre.it</a:t>
            </a:r>
            <a:endParaRPr lang="it-IT" sz="1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148232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sz="3200" dirty="0"/>
              <a:t>WASI (</a:t>
            </a:r>
            <a:r>
              <a:rPr lang="it-IT" sz="3200" dirty="0" err="1"/>
              <a:t>WebAssembly</a:t>
            </a:r>
            <a:r>
              <a:rPr lang="it-IT" sz="3200" dirty="0"/>
              <a:t> System Interface)</a:t>
            </a:r>
          </a:p>
        </p:txBody>
      </p:sp>
      <p:sp>
        <p:nvSpPr>
          <p:cNvPr id="4" name="Segnaposto testo 3"/>
          <p:cNvSpPr>
            <a:spLocks noGrp="1"/>
          </p:cNvSpPr>
          <p:nvPr>
            <p:ph type="body" sz="quarter" idx="11"/>
          </p:nvPr>
        </p:nvSpPr>
        <p:spPr>
          <a:xfrm>
            <a:off x="472617" y="1907064"/>
            <a:ext cx="8196263" cy="3294664"/>
          </a:xfrm>
        </p:spPr>
        <p:txBody>
          <a:bodyPr/>
          <a:lstStyle/>
          <a:p>
            <a:r>
              <a:rPr lang="it-IT" dirty="0"/>
              <a:t>Cross </a:t>
            </a:r>
            <a:r>
              <a:rPr lang="it-IT" dirty="0" err="1"/>
              <a:t>platform</a:t>
            </a:r>
            <a:r>
              <a:rPr lang="it-IT" dirty="0"/>
              <a:t> </a:t>
            </a:r>
            <a:r>
              <a:rPr lang="it-IT" dirty="0" err="1"/>
              <a:t>applications</a:t>
            </a:r>
            <a:r>
              <a:rPr lang="it-IT" dirty="0"/>
              <a:t> and games</a:t>
            </a:r>
          </a:p>
          <a:p>
            <a:r>
              <a:rPr lang="it-IT" dirty="0"/>
              <a:t>Code re-use </a:t>
            </a:r>
            <a:r>
              <a:rPr lang="it-IT" dirty="0" err="1"/>
              <a:t>between</a:t>
            </a:r>
            <a:r>
              <a:rPr lang="it-IT" dirty="0"/>
              <a:t> </a:t>
            </a:r>
            <a:r>
              <a:rPr lang="it-IT" dirty="0" err="1"/>
              <a:t>platforms</a:t>
            </a:r>
            <a:r>
              <a:rPr lang="it-IT" dirty="0"/>
              <a:t> and use </a:t>
            </a:r>
            <a:r>
              <a:rPr lang="it-IT" dirty="0" err="1"/>
              <a:t>cases</a:t>
            </a:r>
            <a:endParaRPr lang="it-IT" dirty="0"/>
          </a:p>
          <a:p>
            <a:pPr lvl="1"/>
            <a:r>
              <a:rPr lang="it-IT" sz="2000" dirty="0"/>
              <a:t>Video-editing, ML, Virtual Reality, Games</a:t>
            </a:r>
          </a:p>
          <a:p>
            <a:r>
              <a:rPr lang="it-IT" dirty="0"/>
              <a:t>Running </a:t>
            </a:r>
            <a:r>
              <a:rPr lang="it-IT" dirty="0" err="1"/>
              <a:t>applications</a:t>
            </a:r>
            <a:r>
              <a:rPr lang="it-IT" dirty="0"/>
              <a:t> </a:t>
            </a:r>
            <a:r>
              <a:rPr lang="it-IT" dirty="0" err="1"/>
              <a:t>written</a:t>
            </a:r>
            <a:r>
              <a:rPr lang="it-IT" dirty="0"/>
              <a:t> in </a:t>
            </a:r>
            <a:r>
              <a:rPr lang="it-IT" dirty="0" err="1"/>
              <a:t>any</a:t>
            </a:r>
            <a:r>
              <a:rPr lang="it-IT" dirty="0"/>
              <a:t> </a:t>
            </a:r>
            <a:r>
              <a:rPr lang="it-IT" dirty="0" err="1"/>
              <a:t>Wasm</a:t>
            </a:r>
            <a:r>
              <a:rPr lang="it-IT" dirty="0"/>
              <a:t>/</a:t>
            </a:r>
            <a:r>
              <a:rPr lang="it-IT" dirty="0" err="1"/>
              <a:t>Wasi</a:t>
            </a:r>
            <a:r>
              <a:rPr lang="it-IT" dirty="0"/>
              <a:t> </a:t>
            </a:r>
            <a:r>
              <a:rPr lang="it-IT" dirty="0" err="1"/>
              <a:t>compilable</a:t>
            </a:r>
            <a:r>
              <a:rPr lang="it-IT" dirty="0"/>
              <a:t> </a:t>
            </a:r>
            <a:r>
              <a:rPr lang="it-IT" dirty="0" err="1"/>
              <a:t>language</a:t>
            </a:r>
            <a:r>
              <a:rPr lang="it-IT" dirty="0"/>
              <a:t> on a single </a:t>
            </a:r>
            <a:r>
              <a:rPr lang="it-IT" dirty="0" err="1"/>
              <a:t>runtime</a:t>
            </a:r>
            <a:endParaRPr lang="it-IT" dirty="0"/>
          </a:p>
          <a:p>
            <a:r>
              <a:rPr lang="it-IT" dirty="0" err="1"/>
              <a:t>Containerizing</a:t>
            </a:r>
            <a:r>
              <a:rPr lang="it-IT" dirty="0"/>
              <a:t> </a:t>
            </a:r>
            <a:r>
              <a:rPr lang="it-IT" dirty="0" err="1"/>
              <a:t>applications</a:t>
            </a:r>
            <a:r>
              <a:rPr lang="it-IT" dirty="0"/>
              <a:t> and </a:t>
            </a:r>
            <a:r>
              <a:rPr lang="it-IT" dirty="0" err="1"/>
              <a:t>their</a:t>
            </a:r>
            <a:r>
              <a:rPr lang="it-IT" dirty="0"/>
              <a:t> </a:t>
            </a:r>
            <a:r>
              <a:rPr lang="it-IT" dirty="0" err="1"/>
              <a:t>dependencies</a:t>
            </a:r>
            <a:endParaRPr lang="it-IT" dirty="0"/>
          </a:p>
          <a:p>
            <a:pPr lvl="1"/>
            <a:r>
              <a:rPr lang="it-IT" sz="1600" dirty="0" err="1"/>
              <a:t>This</a:t>
            </a:r>
            <a:r>
              <a:rPr lang="it-IT" sz="1600" dirty="0"/>
              <a:t> </a:t>
            </a:r>
            <a:r>
              <a:rPr lang="it-IT" sz="1600" dirty="0" err="1"/>
              <a:t>would</a:t>
            </a:r>
            <a:r>
              <a:rPr lang="it-IT" sz="1600" dirty="0"/>
              <a:t> </a:t>
            </a:r>
            <a:r>
              <a:rPr lang="it-IT" sz="1600" dirty="0" err="1"/>
              <a:t>not</a:t>
            </a:r>
            <a:r>
              <a:rPr lang="it-IT" sz="1600" dirty="0"/>
              <a:t> be a </a:t>
            </a:r>
            <a:r>
              <a:rPr lang="it-IT" sz="1600" dirty="0" err="1"/>
              <a:t>replacement</a:t>
            </a:r>
            <a:r>
              <a:rPr lang="it-IT" sz="1600" dirty="0"/>
              <a:t> for </a:t>
            </a:r>
            <a:r>
              <a:rPr lang="it-IT" sz="1600" dirty="0" err="1"/>
              <a:t>containerization</a:t>
            </a:r>
            <a:r>
              <a:rPr lang="it-IT" sz="1600" dirty="0"/>
              <a:t>, </a:t>
            </a:r>
            <a:r>
              <a:rPr lang="it-IT" sz="1600" dirty="0" err="1"/>
              <a:t>but</a:t>
            </a:r>
            <a:r>
              <a:rPr lang="it-IT" sz="1600" dirty="0"/>
              <a:t> </a:t>
            </a:r>
            <a:r>
              <a:rPr lang="it-IT" sz="1600" dirty="0" err="1"/>
              <a:t>could</a:t>
            </a:r>
            <a:r>
              <a:rPr lang="it-IT" sz="1600" dirty="0"/>
              <a:t> be a </a:t>
            </a:r>
            <a:r>
              <a:rPr lang="it-IT" sz="1600" dirty="0" err="1"/>
              <a:t>better</a:t>
            </a:r>
            <a:r>
              <a:rPr lang="it-IT" sz="1600" dirty="0"/>
              <a:t> option for </a:t>
            </a:r>
            <a:r>
              <a:rPr lang="it-IT" sz="1600" dirty="0" err="1"/>
              <a:t>applications</a:t>
            </a:r>
            <a:endParaRPr lang="it-IT" sz="1600" dirty="0"/>
          </a:p>
        </p:txBody>
      </p:sp>
      <p:sp>
        <p:nvSpPr>
          <p:cNvPr id="3" name="Segnaposto piè di pagina 2">
            <a:extLst>
              <a:ext uri="{FF2B5EF4-FFF2-40B4-BE49-F238E27FC236}">
                <a16:creationId xmlns:a16="http://schemas.microsoft.com/office/drawing/2014/main" id="{014017B1-0D2D-F5B7-2062-FD433A45C4A3}"/>
              </a:ext>
            </a:extLst>
          </p:cNvPr>
          <p:cNvSpPr>
            <a:spLocks noGrp="1"/>
          </p:cNvSpPr>
          <p:nvPr>
            <p:ph type="ftr" sz="quarter" idx="10"/>
          </p:nvPr>
        </p:nvSpPr>
        <p:spPr>
          <a:xfrm>
            <a:off x="366122" y="6286803"/>
            <a:ext cx="7196162" cy="312405"/>
          </a:xfrm>
        </p:spPr>
        <p:txBody>
          <a:bodyPr/>
          <a:lstStyle/>
          <a:p>
            <a:pPr>
              <a:defRPr/>
            </a:pPr>
            <a:r>
              <a:rPr lang="en-US" altLang="en-US" dirty="0" err="1"/>
              <a:t>WebAssembly</a:t>
            </a:r>
            <a:r>
              <a:rPr lang="en-US" altLang="en-US" dirty="0"/>
              <a:t> – </a:t>
            </a:r>
            <a:r>
              <a:rPr lang="en-US" altLang="en-US" dirty="0" err="1"/>
              <a:t>UGIdotnet</a:t>
            </a:r>
            <a:r>
              <a:rPr lang="en-US" altLang="en-US" dirty="0"/>
              <a:t> </a:t>
            </a:r>
            <a:r>
              <a:rPr lang="en-US" altLang="en-US" dirty="0" err="1"/>
              <a:t>SmallTalk</a:t>
            </a:r>
            <a:r>
              <a:rPr lang="en-US" altLang="en-US" dirty="0"/>
              <a:t> 05/10/2022</a:t>
            </a:r>
          </a:p>
        </p:txBody>
      </p:sp>
    </p:spTree>
    <p:extLst>
      <p:ext uri="{BB962C8B-B14F-4D97-AF65-F5344CB8AC3E}">
        <p14:creationId xmlns:p14="http://schemas.microsoft.com/office/powerpoint/2010/main" val="2227419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470630" y="366550"/>
            <a:ext cx="8198250" cy="659993"/>
          </a:xfrm>
        </p:spPr>
        <p:txBody>
          <a:bodyPr/>
          <a:lstStyle/>
          <a:p>
            <a:r>
              <a:rPr lang="it-IT" sz="3200" dirty="0"/>
              <a:t>WASI Goals</a:t>
            </a:r>
          </a:p>
        </p:txBody>
      </p:sp>
      <p:sp>
        <p:nvSpPr>
          <p:cNvPr id="3" name="Segnaposto piè di pagina 2">
            <a:extLst>
              <a:ext uri="{FF2B5EF4-FFF2-40B4-BE49-F238E27FC236}">
                <a16:creationId xmlns:a16="http://schemas.microsoft.com/office/drawing/2014/main" id="{014017B1-0D2D-F5B7-2062-FD433A45C4A3}"/>
              </a:ext>
            </a:extLst>
          </p:cNvPr>
          <p:cNvSpPr>
            <a:spLocks noGrp="1"/>
          </p:cNvSpPr>
          <p:nvPr>
            <p:ph type="ftr" sz="quarter" idx="10"/>
          </p:nvPr>
        </p:nvSpPr>
        <p:spPr>
          <a:xfrm>
            <a:off x="366122" y="6286803"/>
            <a:ext cx="7196162" cy="312405"/>
          </a:xfrm>
        </p:spPr>
        <p:txBody>
          <a:bodyPr/>
          <a:lstStyle/>
          <a:p>
            <a:pPr>
              <a:defRPr/>
            </a:pPr>
            <a:r>
              <a:rPr lang="en-US" altLang="en-US" dirty="0" err="1"/>
              <a:t>WebAssembly</a:t>
            </a:r>
            <a:r>
              <a:rPr lang="en-US" altLang="en-US" dirty="0"/>
              <a:t> – </a:t>
            </a:r>
            <a:r>
              <a:rPr lang="en-US" altLang="en-US" dirty="0" err="1"/>
              <a:t>XMASDev</a:t>
            </a:r>
            <a:r>
              <a:rPr lang="en-US" altLang="en-US" dirty="0"/>
              <a:t> 16/12/2022</a:t>
            </a:r>
          </a:p>
        </p:txBody>
      </p:sp>
      <p:pic>
        <p:nvPicPr>
          <p:cNvPr id="2050" name="Picture 2" descr="Bytecode Alliance">
            <a:extLst>
              <a:ext uri="{FF2B5EF4-FFF2-40B4-BE49-F238E27FC236}">
                <a16:creationId xmlns:a16="http://schemas.microsoft.com/office/drawing/2014/main" id="{5C714579-BC3A-F36A-0540-35BAE9F5082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9346" y="2082832"/>
            <a:ext cx="8082951" cy="2295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1611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470630" y="366550"/>
            <a:ext cx="8198250" cy="659993"/>
          </a:xfrm>
        </p:spPr>
        <p:txBody>
          <a:bodyPr/>
          <a:lstStyle/>
          <a:p>
            <a:r>
              <a:rPr lang="it-IT" sz="3200" dirty="0"/>
              <a:t>WAGI</a:t>
            </a:r>
          </a:p>
        </p:txBody>
      </p:sp>
      <p:sp>
        <p:nvSpPr>
          <p:cNvPr id="4" name="Segnaposto testo 3"/>
          <p:cNvSpPr>
            <a:spLocks noGrp="1"/>
          </p:cNvSpPr>
          <p:nvPr>
            <p:ph type="body" sz="quarter" idx="11"/>
          </p:nvPr>
        </p:nvSpPr>
        <p:spPr>
          <a:xfrm>
            <a:off x="470630" y="1936941"/>
            <a:ext cx="8196263" cy="3187148"/>
          </a:xfrm>
        </p:spPr>
        <p:txBody>
          <a:bodyPr/>
          <a:lstStyle/>
          <a:p>
            <a:pPr marL="457200" lvl="1" indent="0">
              <a:buNone/>
            </a:pPr>
            <a:r>
              <a:rPr lang="en-US" sz="3200" b="1" dirty="0" err="1"/>
              <a:t>W</a:t>
            </a:r>
            <a:r>
              <a:rPr lang="en-US" sz="3200" dirty="0" err="1"/>
              <a:t>eb</a:t>
            </a:r>
            <a:r>
              <a:rPr lang="en-US" sz="3200" b="1" dirty="0" err="1"/>
              <a:t>A</a:t>
            </a:r>
            <a:r>
              <a:rPr lang="en-US" sz="3200" dirty="0" err="1"/>
              <a:t>ssembly</a:t>
            </a:r>
            <a:r>
              <a:rPr lang="en-US" sz="3200" dirty="0"/>
              <a:t> </a:t>
            </a:r>
            <a:r>
              <a:rPr lang="en-US" sz="3200" b="1" dirty="0"/>
              <a:t>G</a:t>
            </a:r>
            <a:r>
              <a:rPr lang="en-US" sz="3200" dirty="0"/>
              <a:t>ateway </a:t>
            </a:r>
            <a:r>
              <a:rPr lang="en-US" sz="3200" b="1" dirty="0"/>
              <a:t>I</a:t>
            </a:r>
            <a:r>
              <a:rPr lang="en-US" sz="3200" dirty="0"/>
              <a:t>nterface</a:t>
            </a:r>
          </a:p>
          <a:p>
            <a:pPr marL="457200" lvl="1" indent="0">
              <a:buNone/>
            </a:pPr>
            <a:endParaRPr lang="en-US" sz="3200" dirty="0"/>
          </a:p>
          <a:p>
            <a:pPr marL="457200" lvl="1" indent="0" algn="ctr">
              <a:buNone/>
            </a:pPr>
            <a:r>
              <a:rPr lang="en-US" sz="3200" dirty="0"/>
              <a:t>(WAGI)</a:t>
            </a:r>
          </a:p>
          <a:p>
            <a:pPr lvl="1"/>
            <a:endParaRPr lang="en-US" sz="1800" dirty="0"/>
          </a:p>
          <a:p>
            <a:pPr marL="0" indent="0">
              <a:buNone/>
            </a:pPr>
            <a:endParaRPr lang="it-IT" dirty="0"/>
          </a:p>
        </p:txBody>
      </p:sp>
      <p:sp>
        <p:nvSpPr>
          <p:cNvPr id="3" name="Segnaposto piè di pagina 2">
            <a:extLst>
              <a:ext uri="{FF2B5EF4-FFF2-40B4-BE49-F238E27FC236}">
                <a16:creationId xmlns:a16="http://schemas.microsoft.com/office/drawing/2014/main" id="{014017B1-0D2D-F5B7-2062-FD433A45C4A3}"/>
              </a:ext>
            </a:extLst>
          </p:cNvPr>
          <p:cNvSpPr>
            <a:spLocks noGrp="1"/>
          </p:cNvSpPr>
          <p:nvPr>
            <p:ph type="ftr" sz="quarter" idx="10"/>
          </p:nvPr>
        </p:nvSpPr>
        <p:spPr>
          <a:xfrm>
            <a:off x="366122" y="6286803"/>
            <a:ext cx="7196162" cy="312405"/>
          </a:xfrm>
        </p:spPr>
        <p:txBody>
          <a:bodyPr/>
          <a:lstStyle/>
          <a:p>
            <a:pPr>
              <a:defRPr/>
            </a:pPr>
            <a:r>
              <a:rPr lang="en-US" altLang="en-US" dirty="0" err="1"/>
              <a:t>WebAssembly</a:t>
            </a:r>
            <a:r>
              <a:rPr lang="en-US" altLang="en-US" dirty="0"/>
              <a:t> – </a:t>
            </a:r>
            <a:r>
              <a:rPr lang="en-US" altLang="en-US" dirty="0" err="1"/>
              <a:t>XMASDev</a:t>
            </a:r>
            <a:r>
              <a:rPr lang="en-US" altLang="en-US" dirty="0"/>
              <a:t> 16/12/2022</a:t>
            </a:r>
          </a:p>
        </p:txBody>
      </p:sp>
    </p:spTree>
    <p:extLst>
      <p:ext uri="{BB962C8B-B14F-4D97-AF65-F5344CB8AC3E}">
        <p14:creationId xmlns:p14="http://schemas.microsoft.com/office/powerpoint/2010/main" val="3272564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470630" y="366550"/>
            <a:ext cx="8198250" cy="659993"/>
          </a:xfrm>
        </p:spPr>
        <p:txBody>
          <a:bodyPr/>
          <a:lstStyle/>
          <a:p>
            <a:r>
              <a:rPr lang="it-IT" sz="3200" dirty="0" err="1"/>
              <a:t>WebAssembly</a:t>
            </a:r>
            <a:r>
              <a:rPr lang="it-IT" sz="3200" dirty="0"/>
              <a:t> and .NET</a:t>
            </a:r>
          </a:p>
        </p:txBody>
      </p:sp>
      <p:sp>
        <p:nvSpPr>
          <p:cNvPr id="4" name="Segnaposto testo 3"/>
          <p:cNvSpPr>
            <a:spLocks noGrp="1"/>
          </p:cNvSpPr>
          <p:nvPr>
            <p:ph type="body" sz="quarter" idx="11"/>
          </p:nvPr>
        </p:nvSpPr>
        <p:spPr>
          <a:xfrm>
            <a:off x="473868" y="1626392"/>
            <a:ext cx="8196263" cy="4092921"/>
          </a:xfrm>
        </p:spPr>
        <p:txBody>
          <a:bodyPr/>
          <a:lstStyle/>
          <a:p>
            <a:r>
              <a:rPr lang="it-IT" sz="2400" dirty="0" err="1"/>
              <a:t>WebAssembly</a:t>
            </a:r>
            <a:r>
              <a:rPr lang="it-IT" sz="2400" dirty="0"/>
              <a:t> </a:t>
            </a:r>
            <a:r>
              <a:rPr lang="it-IT" sz="2400" dirty="0" err="1"/>
              <a:t>is</a:t>
            </a:r>
            <a:r>
              <a:rPr lang="it-IT" sz="2400" dirty="0"/>
              <a:t> a </a:t>
            </a:r>
            <a:r>
              <a:rPr lang="it-IT" sz="2400" dirty="0" err="1"/>
              <a:t>binary</a:t>
            </a:r>
            <a:r>
              <a:rPr lang="it-IT" sz="2400" dirty="0"/>
              <a:t> </a:t>
            </a:r>
            <a:r>
              <a:rPr lang="it-IT" sz="2400" dirty="0" err="1"/>
              <a:t>exectable</a:t>
            </a:r>
            <a:r>
              <a:rPr lang="it-IT" sz="2400" dirty="0"/>
              <a:t> format</a:t>
            </a:r>
          </a:p>
          <a:p>
            <a:r>
              <a:rPr lang="it-IT" sz="2400" dirty="0"/>
              <a:t>C# </a:t>
            </a:r>
            <a:r>
              <a:rPr lang="it-IT" sz="2400" dirty="0" err="1"/>
              <a:t>compiles</a:t>
            </a:r>
            <a:r>
              <a:rPr lang="it-IT" sz="2400" dirty="0"/>
              <a:t> one </a:t>
            </a:r>
            <a:r>
              <a:rPr lang="it-IT" sz="2400" dirty="0" err="1"/>
              <a:t>binary</a:t>
            </a:r>
            <a:r>
              <a:rPr lang="it-IT" sz="2400" dirty="0"/>
              <a:t> </a:t>
            </a:r>
            <a:r>
              <a:rPr lang="it-IT" sz="2400" dirty="0" err="1"/>
              <a:t>exceutable</a:t>
            </a:r>
            <a:r>
              <a:rPr lang="it-IT" sz="2400" dirty="0"/>
              <a:t> </a:t>
            </a:r>
            <a:r>
              <a:rPr lang="it-IT" sz="2400" dirty="0" err="1"/>
              <a:t>formatm</a:t>
            </a:r>
            <a:r>
              <a:rPr lang="it-IT" sz="2400" dirty="0"/>
              <a:t> .NET </a:t>
            </a:r>
            <a:r>
              <a:rPr lang="it-IT" sz="2400" dirty="0" err="1"/>
              <a:t>bytecode</a:t>
            </a:r>
            <a:endParaRPr lang="it-IT" sz="2400" dirty="0"/>
          </a:p>
          <a:p>
            <a:r>
              <a:rPr lang="it-IT" sz="2400" dirty="0" err="1"/>
              <a:t>Changing</a:t>
            </a:r>
            <a:r>
              <a:rPr lang="it-IT" sz="2400" dirty="0"/>
              <a:t> </a:t>
            </a:r>
            <a:r>
              <a:rPr lang="it-IT" sz="2400" dirty="0" err="1"/>
              <a:t>it</a:t>
            </a:r>
            <a:r>
              <a:rPr lang="it-IT" sz="2400" dirty="0"/>
              <a:t> to target </a:t>
            </a:r>
            <a:r>
              <a:rPr lang="it-IT" sz="2400" dirty="0" err="1"/>
              <a:t>another</a:t>
            </a:r>
            <a:r>
              <a:rPr lang="it-IT" sz="2400" dirty="0"/>
              <a:t> </a:t>
            </a:r>
            <a:r>
              <a:rPr lang="it-IT" sz="2400" dirty="0" err="1"/>
              <a:t>is</a:t>
            </a:r>
            <a:r>
              <a:rPr lang="it-IT" sz="2400" dirty="0"/>
              <a:t> </a:t>
            </a:r>
            <a:r>
              <a:rPr lang="it-IT" sz="2400" dirty="0" err="1"/>
              <a:t>trickly</a:t>
            </a:r>
            <a:endParaRPr lang="it-IT" sz="2400" dirty="0"/>
          </a:p>
          <a:p>
            <a:pPr lvl="1"/>
            <a:r>
              <a:rPr lang="it-IT" dirty="0"/>
              <a:t>C# </a:t>
            </a:r>
            <a:r>
              <a:rPr lang="it-IT" dirty="0" err="1"/>
              <a:t>is</a:t>
            </a:r>
            <a:r>
              <a:rPr lang="it-IT" dirty="0"/>
              <a:t> </a:t>
            </a:r>
            <a:r>
              <a:rPr lang="it-IT" dirty="0" err="1"/>
              <a:t>deeply</a:t>
            </a:r>
            <a:r>
              <a:rPr lang="it-IT" dirty="0"/>
              <a:t> </a:t>
            </a:r>
            <a:r>
              <a:rPr lang="it-IT" dirty="0" err="1"/>
              <a:t>entwined</a:t>
            </a:r>
            <a:r>
              <a:rPr lang="it-IT" dirty="0"/>
              <a:t> with .NET standard library</a:t>
            </a:r>
          </a:p>
          <a:p>
            <a:pPr lvl="1"/>
            <a:r>
              <a:rPr lang="it-IT" dirty="0"/>
              <a:t>C# </a:t>
            </a:r>
            <a:r>
              <a:rPr lang="it-IT" dirty="0" err="1"/>
              <a:t>gets</a:t>
            </a:r>
            <a:r>
              <a:rPr lang="it-IT" dirty="0"/>
              <a:t> a </a:t>
            </a:r>
            <a:r>
              <a:rPr lang="it-IT" dirty="0" err="1"/>
              <a:t>lot</a:t>
            </a:r>
            <a:r>
              <a:rPr lang="it-IT" dirty="0"/>
              <a:t> </a:t>
            </a:r>
            <a:r>
              <a:rPr lang="it-IT" dirty="0" err="1"/>
              <a:t>less</a:t>
            </a:r>
            <a:r>
              <a:rPr lang="it-IT" dirty="0"/>
              <a:t> </a:t>
            </a:r>
            <a:r>
              <a:rPr lang="it-IT" dirty="0" err="1"/>
              <a:t>interesting</a:t>
            </a:r>
            <a:r>
              <a:rPr lang="it-IT" dirty="0"/>
              <a:t> </a:t>
            </a:r>
            <a:r>
              <a:rPr lang="it-IT" dirty="0" err="1"/>
              <a:t>without</a:t>
            </a:r>
            <a:r>
              <a:rPr lang="it-IT" dirty="0"/>
              <a:t> </a:t>
            </a:r>
            <a:r>
              <a:rPr lang="it-IT" dirty="0" err="1"/>
              <a:t>NuGet</a:t>
            </a:r>
            <a:r>
              <a:rPr lang="it-IT" dirty="0"/>
              <a:t> packages</a:t>
            </a:r>
          </a:p>
          <a:p>
            <a:r>
              <a:rPr lang="it-IT" sz="2400" dirty="0"/>
              <a:t>.NET </a:t>
            </a:r>
            <a:r>
              <a:rPr lang="it-IT" sz="2400" dirty="0" err="1"/>
              <a:t>has</a:t>
            </a:r>
            <a:r>
              <a:rPr lang="it-IT" sz="2400" dirty="0"/>
              <a:t> </a:t>
            </a:r>
            <a:r>
              <a:rPr lang="it-IT" sz="2400" dirty="0" err="1"/>
              <a:t>taken</a:t>
            </a:r>
            <a:r>
              <a:rPr lang="it-IT" sz="2400" dirty="0"/>
              <a:t> a </a:t>
            </a:r>
            <a:r>
              <a:rPr lang="it-IT" sz="2400" dirty="0" err="1"/>
              <a:t>different</a:t>
            </a:r>
            <a:r>
              <a:rPr lang="it-IT" sz="2400" dirty="0"/>
              <a:t> </a:t>
            </a:r>
            <a:r>
              <a:rPr lang="it-IT" sz="2400" dirty="0" err="1"/>
              <a:t>approach</a:t>
            </a:r>
            <a:r>
              <a:rPr lang="it-IT" sz="2400" dirty="0"/>
              <a:t> to </a:t>
            </a:r>
            <a:r>
              <a:rPr lang="it-IT" sz="2400" dirty="0" err="1"/>
              <a:t>Wasm</a:t>
            </a:r>
            <a:endParaRPr lang="it-IT" sz="2400" dirty="0"/>
          </a:p>
          <a:p>
            <a:r>
              <a:rPr lang="it-IT" sz="2400" dirty="0"/>
              <a:t>The strategy </a:t>
            </a:r>
            <a:r>
              <a:rPr lang="it-IT" sz="2400" dirty="0" err="1"/>
              <a:t>is</a:t>
            </a:r>
            <a:r>
              <a:rPr lang="it-IT" sz="2400" dirty="0"/>
              <a:t> to compile the .NET </a:t>
            </a:r>
            <a:r>
              <a:rPr lang="it-IT" sz="2400" dirty="0" err="1"/>
              <a:t>runtime</a:t>
            </a:r>
            <a:r>
              <a:rPr lang="it-IT" sz="2400" dirty="0"/>
              <a:t> to </a:t>
            </a:r>
            <a:r>
              <a:rPr lang="it-IT" sz="2400" dirty="0" err="1"/>
              <a:t>Wasm</a:t>
            </a:r>
            <a:r>
              <a:rPr lang="it-IT" sz="2400" dirty="0"/>
              <a:t> </a:t>
            </a:r>
            <a:r>
              <a:rPr lang="it-IT" sz="2400" dirty="0" err="1"/>
              <a:t>bytecode</a:t>
            </a:r>
            <a:endParaRPr lang="it-IT" sz="2400" dirty="0"/>
          </a:p>
          <a:p>
            <a:r>
              <a:rPr lang="it-IT" sz="2400" dirty="0"/>
              <a:t>Just </a:t>
            </a:r>
            <a:r>
              <a:rPr lang="it-IT" sz="2400" dirty="0" err="1"/>
              <a:t>as</a:t>
            </a:r>
            <a:r>
              <a:rPr lang="it-IT" sz="2400" dirty="0"/>
              <a:t> Python …</a:t>
            </a:r>
          </a:p>
          <a:p>
            <a:r>
              <a:rPr lang="it-IT" sz="2400" dirty="0" err="1">
                <a:hlinkClick r:id="rId2"/>
              </a:rPr>
              <a:t>SteveSandersonMS</a:t>
            </a:r>
            <a:r>
              <a:rPr lang="it-IT" sz="2400" dirty="0">
                <a:hlinkClick r:id="rId2"/>
              </a:rPr>
              <a:t>/</a:t>
            </a:r>
            <a:r>
              <a:rPr lang="it-IT" sz="2400" dirty="0" err="1">
                <a:hlinkClick r:id="rId2"/>
              </a:rPr>
              <a:t>dotnet-wasi-sdk</a:t>
            </a:r>
            <a:r>
              <a:rPr lang="it-IT" sz="2400" dirty="0">
                <a:hlinkClick r:id="rId2"/>
              </a:rPr>
              <a:t>:</a:t>
            </a:r>
            <a:endParaRPr lang="it-IT" sz="2400" dirty="0"/>
          </a:p>
          <a:p>
            <a:pPr lvl="1"/>
            <a:endParaRPr lang="it-IT" sz="1800" dirty="0"/>
          </a:p>
          <a:p>
            <a:pPr lvl="1"/>
            <a:endParaRPr lang="en-US" dirty="0"/>
          </a:p>
          <a:p>
            <a:pPr lvl="1"/>
            <a:endParaRPr lang="en-US" sz="1800" dirty="0"/>
          </a:p>
          <a:p>
            <a:pPr marL="0" indent="0">
              <a:buNone/>
            </a:pPr>
            <a:endParaRPr lang="it-IT" dirty="0"/>
          </a:p>
        </p:txBody>
      </p:sp>
      <p:sp>
        <p:nvSpPr>
          <p:cNvPr id="3" name="Segnaposto piè di pagina 2">
            <a:extLst>
              <a:ext uri="{FF2B5EF4-FFF2-40B4-BE49-F238E27FC236}">
                <a16:creationId xmlns:a16="http://schemas.microsoft.com/office/drawing/2014/main" id="{014017B1-0D2D-F5B7-2062-FD433A45C4A3}"/>
              </a:ext>
            </a:extLst>
          </p:cNvPr>
          <p:cNvSpPr>
            <a:spLocks noGrp="1"/>
          </p:cNvSpPr>
          <p:nvPr>
            <p:ph type="ftr" sz="quarter" idx="10"/>
          </p:nvPr>
        </p:nvSpPr>
        <p:spPr>
          <a:xfrm>
            <a:off x="366122" y="6286803"/>
            <a:ext cx="7196162" cy="312405"/>
          </a:xfrm>
        </p:spPr>
        <p:txBody>
          <a:bodyPr/>
          <a:lstStyle/>
          <a:p>
            <a:pPr>
              <a:defRPr/>
            </a:pPr>
            <a:r>
              <a:rPr lang="en-US" altLang="en-US" dirty="0" err="1"/>
              <a:t>WebAssembly</a:t>
            </a:r>
            <a:r>
              <a:rPr lang="en-US" altLang="en-US" dirty="0"/>
              <a:t> – </a:t>
            </a:r>
            <a:r>
              <a:rPr lang="en-US" altLang="en-US" dirty="0" err="1"/>
              <a:t>UGIdotnet</a:t>
            </a:r>
            <a:r>
              <a:rPr lang="en-US" altLang="en-US" dirty="0"/>
              <a:t> </a:t>
            </a:r>
            <a:r>
              <a:rPr lang="en-US" altLang="en-US" dirty="0" err="1"/>
              <a:t>SmallTalk</a:t>
            </a:r>
            <a:r>
              <a:rPr lang="en-US" altLang="en-US" dirty="0"/>
              <a:t> 05/10/2022</a:t>
            </a:r>
          </a:p>
        </p:txBody>
      </p:sp>
    </p:spTree>
    <p:extLst>
      <p:ext uri="{BB962C8B-B14F-4D97-AF65-F5344CB8AC3E}">
        <p14:creationId xmlns:p14="http://schemas.microsoft.com/office/powerpoint/2010/main" val="2919441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sz="3200" dirty="0" err="1"/>
              <a:t>WebAssembly</a:t>
            </a:r>
            <a:r>
              <a:rPr lang="it-IT" sz="3200" dirty="0"/>
              <a:t> </a:t>
            </a:r>
            <a:r>
              <a:rPr lang="it-IT" sz="3200" dirty="0" err="1"/>
              <a:t>will</a:t>
            </a:r>
            <a:r>
              <a:rPr lang="it-IT" sz="3200" dirty="0"/>
              <a:t> </a:t>
            </a:r>
            <a:r>
              <a:rPr lang="it-IT" sz="3200" dirty="0" err="1"/>
              <a:t>replace</a:t>
            </a:r>
            <a:r>
              <a:rPr lang="it-IT" sz="3200" dirty="0"/>
              <a:t> Docker?</a:t>
            </a:r>
          </a:p>
        </p:txBody>
      </p:sp>
      <p:sp>
        <p:nvSpPr>
          <p:cNvPr id="3" name="Segnaposto piè di pagina 2">
            <a:extLst>
              <a:ext uri="{FF2B5EF4-FFF2-40B4-BE49-F238E27FC236}">
                <a16:creationId xmlns:a16="http://schemas.microsoft.com/office/drawing/2014/main" id="{014017B1-0D2D-F5B7-2062-FD433A45C4A3}"/>
              </a:ext>
            </a:extLst>
          </p:cNvPr>
          <p:cNvSpPr>
            <a:spLocks noGrp="1"/>
          </p:cNvSpPr>
          <p:nvPr>
            <p:ph type="ftr" sz="quarter" idx="10"/>
          </p:nvPr>
        </p:nvSpPr>
        <p:spPr>
          <a:xfrm>
            <a:off x="366122" y="6286803"/>
            <a:ext cx="7196162" cy="312405"/>
          </a:xfrm>
        </p:spPr>
        <p:txBody>
          <a:bodyPr/>
          <a:lstStyle/>
          <a:p>
            <a:pPr>
              <a:defRPr/>
            </a:pPr>
            <a:r>
              <a:rPr lang="en-US" altLang="en-US" dirty="0" err="1"/>
              <a:t>WebAssembly</a:t>
            </a:r>
            <a:r>
              <a:rPr lang="en-US" altLang="en-US" dirty="0"/>
              <a:t> – </a:t>
            </a:r>
            <a:r>
              <a:rPr lang="en-US" altLang="en-US" dirty="0" err="1"/>
              <a:t>XMASDev</a:t>
            </a:r>
            <a:r>
              <a:rPr lang="en-US" altLang="en-US" dirty="0"/>
              <a:t> 16/10/2022</a:t>
            </a:r>
          </a:p>
        </p:txBody>
      </p:sp>
      <p:pic>
        <p:nvPicPr>
          <p:cNvPr id="6" name="Immagine 5">
            <a:extLst>
              <a:ext uri="{FF2B5EF4-FFF2-40B4-BE49-F238E27FC236}">
                <a16:creationId xmlns:a16="http://schemas.microsoft.com/office/drawing/2014/main" id="{B2ADD86F-4824-B365-3A48-F946CCA5D93C}"/>
              </a:ext>
            </a:extLst>
          </p:cNvPr>
          <p:cNvPicPr>
            <a:picLocks noChangeAspect="1"/>
          </p:cNvPicPr>
          <p:nvPr/>
        </p:nvPicPr>
        <p:blipFill>
          <a:blip r:embed="rId2"/>
          <a:stretch>
            <a:fillRect/>
          </a:stretch>
        </p:blipFill>
        <p:spPr>
          <a:xfrm>
            <a:off x="470630" y="1303533"/>
            <a:ext cx="3109332" cy="3144666"/>
          </a:xfrm>
          <a:prstGeom prst="rect">
            <a:avLst/>
          </a:prstGeom>
        </p:spPr>
      </p:pic>
      <p:sp>
        <p:nvSpPr>
          <p:cNvPr id="5" name="CasellaDiTesto 4">
            <a:extLst>
              <a:ext uri="{FF2B5EF4-FFF2-40B4-BE49-F238E27FC236}">
                <a16:creationId xmlns:a16="http://schemas.microsoft.com/office/drawing/2014/main" id="{55113330-FA44-5C02-A3EA-137002FDF167}"/>
              </a:ext>
            </a:extLst>
          </p:cNvPr>
          <p:cNvSpPr txBox="1"/>
          <p:nvPr/>
        </p:nvSpPr>
        <p:spPr>
          <a:xfrm>
            <a:off x="4496122" y="1303533"/>
            <a:ext cx="3899140" cy="1754326"/>
          </a:xfrm>
          <a:prstGeom prst="rect">
            <a:avLst/>
          </a:prstGeom>
          <a:noFill/>
        </p:spPr>
        <p:txBody>
          <a:bodyPr wrap="square" rtlCol="0">
            <a:spAutoFit/>
          </a:bodyPr>
          <a:lstStyle/>
          <a:p>
            <a:pPr marL="285750" indent="-285750">
              <a:buFont typeface="Arial" panose="020B0604020202020204" pitchFamily="34" charset="0"/>
              <a:buChar char="•"/>
            </a:pPr>
            <a:r>
              <a:rPr lang="it-IT" dirty="0" err="1"/>
              <a:t>Wasm</a:t>
            </a:r>
            <a:r>
              <a:rPr lang="it-IT" dirty="0"/>
              <a:t> </a:t>
            </a:r>
            <a:r>
              <a:rPr lang="it-IT" dirty="0" err="1"/>
              <a:t>is</a:t>
            </a:r>
            <a:r>
              <a:rPr lang="it-IT" dirty="0"/>
              <a:t> like a container, </a:t>
            </a:r>
            <a:r>
              <a:rPr lang="en-US" dirty="0"/>
              <a:t>but with abstraction at a higher level</a:t>
            </a:r>
          </a:p>
          <a:p>
            <a:pPr marL="285750" indent="-285750">
              <a:buFont typeface="Arial" panose="020B0604020202020204" pitchFamily="34" charset="0"/>
              <a:buChar char="•"/>
            </a:pPr>
            <a:r>
              <a:rPr lang="en-US" dirty="0" err="1"/>
              <a:t>Wasm</a:t>
            </a:r>
            <a:r>
              <a:rPr lang="en-US" dirty="0"/>
              <a:t> is platform agnostic</a:t>
            </a:r>
          </a:p>
          <a:p>
            <a:pPr marL="285750" indent="-285750">
              <a:buFont typeface="Arial" panose="020B0604020202020204" pitchFamily="34" charset="0"/>
              <a:buChar char="•"/>
            </a:pPr>
            <a:r>
              <a:rPr lang="en-US" dirty="0" err="1"/>
              <a:t>Wasm</a:t>
            </a:r>
            <a:r>
              <a:rPr lang="en-US" dirty="0"/>
              <a:t> runs in an isolated sandbox</a:t>
            </a:r>
          </a:p>
          <a:p>
            <a:pPr marL="285750" indent="-285750">
              <a:buFont typeface="Arial" panose="020B0604020202020204" pitchFamily="34" charset="0"/>
              <a:buChar char="•"/>
            </a:pPr>
            <a:r>
              <a:rPr lang="en-US" dirty="0"/>
              <a:t>It will be possible to build </a:t>
            </a:r>
            <a:r>
              <a:rPr lang="en-US" dirty="0" err="1"/>
              <a:t>Wasm</a:t>
            </a:r>
            <a:r>
              <a:rPr lang="en-US" dirty="0"/>
              <a:t>-based components</a:t>
            </a:r>
            <a:endParaRPr lang="it-IT" dirty="0"/>
          </a:p>
        </p:txBody>
      </p:sp>
      <p:sp>
        <p:nvSpPr>
          <p:cNvPr id="7" name="CasellaDiTesto 6">
            <a:extLst>
              <a:ext uri="{FF2B5EF4-FFF2-40B4-BE49-F238E27FC236}">
                <a16:creationId xmlns:a16="http://schemas.microsoft.com/office/drawing/2014/main" id="{6C35F769-000F-807E-9C39-ECE6C22445BA}"/>
              </a:ext>
            </a:extLst>
          </p:cNvPr>
          <p:cNvSpPr txBox="1"/>
          <p:nvPr/>
        </p:nvSpPr>
        <p:spPr>
          <a:xfrm>
            <a:off x="4569755" y="3429799"/>
            <a:ext cx="3899140" cy="923330"/>
          </a:xfrm>
          <a:prstGeom prst="rect">
            <a:avLst/>
          </a:prstGeom>
          <a:noFill/>
        </p:spPr>
        <p:txBody>
          <a:bodyPr wrap="square" rtlCol="0">
            <a:spAutoFit/>
          </a:bodyPr>
          <a:lstStyle/>
          <a:p>
            <a:pPr marL="285750" indent="-285750">
              <a:buFont typeface="Arial" panose="020B0604020202020204" pitchFamily="34" charset="0"/>
              <a:buChar char="•"/>
            </a:pPr>
            <a:r>
              <a:rPr lang="en-US" dirty="0"/>
              <a:t>We can create containers for Windows or for Linux, but not 'universal' containers</a:t>
            </a:r>
            <a:endParaRPr lang="it-IT" dirty="0"/>
          </a:p>
        </p:txBody>
      </p:sp>
    </p:spTree>
    <p:extLst>
      <p:ext uri="{BB962C8B-B14F-4D97-AF65-F5344CB8AC3E}">
        <p14:creationId xmlns:p14="http://schemas.microsoft.com/office/powerpoint/2010/main" val="3777985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sz="3200" dirty="0"/>
              <a:t>Docker love </a:t>
            </a:r>
            <a:r>
              <a:rPr lang="it-IT" sz="3200" dirty="0" err="1"/>
              <a:t>WebAssembly</a:t>
            </a:r>
            <a:endParaRPr lang="it-IT" sz="3200" dirty="0"/>
          </a:p>
        </p:txBody>
      </p:sp>
      <p:sp>
        <p:nvSpPr>
          <p:cNvPr id="3" name="Segnaposto piè di pagina 2">
            <a:extLst>
              <a:ext uri="{FF2B5EF4-FFF2-40B4-BE49-F238E27FC236}">
                <a16:creationId xmlns:a16="http://schemas.microsoft.com/office/drawing/2014/main" id="{014017B1-0D2D-F5B7-2062-FD433A45C4A3}"/>
              </a:ext>
            </a:extLst>
          </p:cNvPr>
          <p:cNvSpPr>
            <a:spLocks noGrp="1"/>
          </p:cNvSpPr>
          <p:nvPr>
            <p:ph type="ftr" sz="quarter" idx="10"/>
          </p:nvPr>
        </p:nvSpPr>
        <p:spPr>
          <a:xfrm>
            <a:off x="366122" y="6286803"/>
            <a:ext cx="7196162" cy="312405"/>
          </a:xfrm>
        </p:spPr>
        <p:txBody>
          <a:bodyPr/>
          <a:lstStyle/>
          <a:p>
            <a:pPr>
              <a:defRPr/>
            </a:pPr>
            <a:r>
              <a:rPr lang="en-US" altLang="en-US" dirty="0" err="1"/>
              <a:t>WebAssembly</a:t>
            </a:r>
            <a:r>
              <a:rPr lang="en-US" altLang="en-US" dirty="0"/>
              <a:t> – </a:t>
            </a:r>
            <a:r>
              <a:rPr lang="en-US" altLang="en-US" dirty="0" err="1"/>
              <a:t>XMASDev</a:t>
            </a:r>
            <a:r>
              <a:rPr lang="en-US" altLang="en-US" dirty="0"/>
              <a:t> 16/10/2022</a:t>
            </a:r>
          </a:p>
        </p:txBody>
      </p:sp>
      <p:sp>
        <p:nvSpPr>
          <p:cNvPr id="4" name="CasellaDiTesto 3">
            <a:extLst>
              <a:ext uri="{FF2B5EF4-FFF2-40B4-BE49-F238E27FC236}">
                <a16:creationId xmlns:a16="http://schemas.microsoft.com/office/drawing/2014/main" id="{B044180E-8742-5966-987E-4B97F68CD959}"/>
              </a:ext>
            </a:extLst>
          </p:cNvPr>
          <p:cNvSpPr txBox="1"/>
          <p:nvPr/>
        </p:nvSpPr>
        <p:spPr>
          <a:xfrm>
            <a:off x="470630" y="5554467"/>
            <a:ext cx="4480932" cy="307777"/>
          </a:xfrm>
          <a:prstGeom prst="rect">
            <a:avLst/>
          </a:prstGeom>
          <a:noFill/>
        </p:spPr>
        <p:txBody>
          <a:bodyPr wrap="square" rtlCol="0">
            <a:spAutoFit/>
          </a:bodyPr>
          <a:lstStyle/>
          <a:p>
            <a:r>
              <a:rPr lang="it-IT" sz="1400" dirty="0">
                <a:hlinkClick r:id="rId2"/>
              </a:rPr>
              <a:t>Docker and </a:t>
            </a:r>
            <a:r>
              <a:rPr lang="it-IT" sz="1400" dirty="0" err="1">
                <a:hlinkClick r:id="rId2"/>
              </a:rPr>
              <a:t>WebAssembly</a:t>
            </a:r>
            <a:r>
              <a:rPr lang="it-IT" sz="1400" dirty="0">
                <a:hlinkClick r:id="rId2"/>
              </a:rPr>
              <a:t> work </a:t>
            </a:r>
            <a:r>
              <a:rPr lang="it-IT" sz="1400" dirty="0" err="1">
                <a:hlinkClick r:id="rId2"/>
              </a:rPr>
              <a:t>well</a:t>
            </a:r>
            <a:r>
              <a:rPr lang="it-IT" sz="1400" dirty="0">
                <a:hlinkClick r:id="rId2"/>
              </a:rPr>
              <a:t> </a:t>
            </a:r>
            <a:r>
              <a:rPr lang="it-IT" sz="1400" dirty="0" err="1">
                <a:hlinkClick r:id="rId2"/>
              </a:rPr>
              <a:t>together</a:t>
            </a:r>
            <a:endParaRPr lang="it-IT" sz="1400" dirty="0"/>
          </a:p>
        </p:txBody>
      </p:sp>
      <p:sp>
        <p:nvSpPr>
          <p:cNvPr id="5" name="CasellaDiTesto 4">
            <a:extLst>
              <a:ext uri="{FF2B5EF4-FFF2-40B4-BE49-F238E27FC236}">
                <a16:creationId xmlns:a16="http://schemas.microsoft.com/office/drawing/2014/main" id="{55113330-FA44-5C02-A3EA-137002FDF167}"/>
              </a:ext>
            </a:extLst>
          </p:cNvPr>
          <p:cNvSpPr txBox="1"/>
          <p:nvPr/>
        </p:nvSpPr>
        <p:spPr>
          <a:xfrm>
            <a:off x="4806672" y="2830405"/>
            <a:ext cx="3899140" cy="646331"/>
          </a:xfrm>
          <a:prstGeom prst="rect">
            <a:avLst/>
          </a:prstGeom>
          <a:noFill/>
        </p:spPr>
        <p:txBody>
          <a:bodyPr wrap="square" rtlCol="0">
            <a:spAutoFit/>
          </a:bodyPr>
          <a:lstStyle/>
          <a:p>
            <a:pPr marL="285750" indent="-285750">
              <a:buFont typeface="Arial" panose="020B0604020202020204" pitchFamily="34" charset="0"/>
              <a:buChar char="•"/>
            </a:pPr>
            <a:r>
              <a:rPr lang="it-IT" dirty="0"/>
              <a:t>Containers and </a:t>
            </a:r>
            <a:r>
              <a:rPr lang="it-IT" dirty="0" err="1"/>
              <a:t>WebAssembly</a:t>
            </a:r>
            <a:r>
              <a:rPr lang="it-IT" dirty="0"/>
              <a:t> are fast friends, </a:t>
            </a:r>
            <a:r>
              <a:rPr lang="it-IT" dirty="0" err="1"/>
              <a:t>not</a:t>
            </a:r>
            <a:r>
              <a:rPr lang="it-IT" dirty="0"/>
              <a:t> </a:t>
            </a:r>
            <a:r>
              <a:rPr lang="it-IT" dirty="0" err="1"/>
              <a:t>mortal</a:t>
            </a:r>
            <a:r>
              <a:rPr lang="it-IT" dirty="0"/>
              <a:t> </a:t>
            </a:r>
            <a:r>
              <a:rPr lang="it-IT" dirty="0" err="1"/>
              <a:t>enemies</a:t>
            </a:r>
            <a:endParaRPr lang="it-IT" dirty="0"/>
          </a:p>
        </p:txBody>
      </p:sp>
      <p:pic>
        <p:nvPicPr>
          <p:cNvPr id="9" name="Immagine 8">
            <a:extLst>
              <a:ext uri="{FF2B5EF4-FFF2-40B4-BE49-F238E27FC236}">
                <a16:creationId xmlns:a16="http://schemas.microsoft.com/office/drawing/2014/main" id="{80FB8F70-6CBF-AF27-4507-3F8163C8233D}"/>
              </a:ext>
            </a:extLst>
          </p:cNvPr>
          <p:cNvPicPr>
            <a:picLocks noChangeAspect="1"/>
          </p:cNvPicPr>
          <p:nvPr/>
        </p:nvPicPr>
        <p:blipFill>
          <a:blip r:embed="rId3"/>
          <a:stretch>
            <a:fillRect/>
          </a:stretch>
        </p:blipFill>
        <p:spPr>
          <a:xfrm>
            <a:off x="366122" y="1717601"/>
            <a:ext cx="4176122" cy="3482642"/>
          </a:xfrm>
          <a:prstGeom prst="rect">
            <a:avLst/>
          </a:prstGeom>
        </p:spPr>
      </p:pic>
    </p:spTree>
    <p:extLst>
      <p:ext uri="{BB962C8B-B14F-4D97-AF65-F5344CB8AC3E}">
        <p14:creationId xmlns:p14="http://schemas.microsoft.com/office/powerpoint/2010/main" val="2359962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a:t>Thanks</a:t>
            </a:r>
          </a:p>
        </p:txBody>
      </p:sp>
      <p:sp>
        <p:nvSpPr>
          <p:cNvPr id="3" name="Segnaposto piè di pagina 2">
            <a:extLst>
              <a:ext uri="{FF2B5EF4-FFF2-40B4-BE49-F238E27FC236}">
                <a16:creationId xmlns:a16="http://schemas.microsoft.com/office/drawing/2014/main" id="{8C650FF4-ACBE-25F0-B838-5AFB2709B5B6}"/>
              </a:ext>
            </a:extLst>
          </p:cNvPr>
          <p:cNvSpPr>
            <a:spLocks noGrp="1"/>
          </p:cNvSpPr>
          <p:nvPr>
            <p:ph type="ftr" sz="quarter" idx="10"/>
          </p:nvPr>
        </p:nvSpPr>
        <p:spPr>
          <a:xfrm>
            <a:off x="366122" y="6286803"/>
            <a:ext cx="7196162" cy="312405"/>
          </a:xfrm>
        </p:spPr>
        <p:txBody>
          <a:bodyPr/>
          <a:lstStyle/>
          <a:p>
            <a:pPr>
              <a:defRPr/>
            </a:pPr>
            <a:r>
              <a:rPr lang="en-US" altLang="en-US" dirty="0" err="1"/>
              <a:t>XMASDev</a:t>
            </a:r>
            <a:r>
              <a:rPr lang="en-US" altLang="en-US" dirty="0"/>
              <a:t> 16/12/2022</a:t>
            </a:r>
          </a:p>
        </p:txBody>
      </p:sp>
      <p:pic>
        <p:nvPicPr>
          <p:cNvPr id="8" name="Immagine 7" descr="Immagine che contiene persona, uomo, inpiedi, posando&#10;&#10;Descrizione generata automaticamente">
            <a:extLst>
              <a:ext uri="{FF2B5EF4-FFF2-40B4-BE49-F238E27FC236}">
                <a16:creationId xmlns:a16="http://schemas.microsoft.com/office/drawing/2014/main" id="{714121A0-4EF4-EE71-C83D-80C2927BEE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87632" y="1214887"/>
            <a:ext cx="2781248" cy="2781248"/>
          </a:xfrm>
          <a:prstGeom prst="rect">
            <a:avLst/>
          </a:prstGeom>
        </p:spPr>
      </p:pic>
      <p:pic>
        <p:nvPicPr>
          <p:cNvPr id="9" name="Immagine 8">
            <a:extLst>
              <a:ext uri="{FF2B5EF4-FFF2-40B4-BE49-F238E27FC236}">
                <a16:creationId xmlns:a16="http://schemas.microsoft.com/office/drawing/2014/main" id="{7921BE98-8D30-3E5C-E9FB-BE9412688B66}"/>
              </a:ext>
            </a:extLst>
          </p:cNvPr>
          <p:cNvPicPr>
            <a:picLocks noChangeAspect="1"/>
          </p:cNvPicPr>
          <p:nvPr/>
        </p:nvPicPr>
        <p:blipFill>
          <a:blip r:embed="rId4"/>
          <a:stretch>
            <a:fillRect/>
          </a:stretch>
        </p:blipFill>
        <p:spPr>
          <a:xfrm>
            <a:off x="683658" y="1483786"/>
            <a:ext cx="412553" cy="334963"/>
          </a:xfrm>
          <a:prstGeom prst="rect">
            <a:avLst/>
          </a:prstGeom>
        </p:spPr>
      </p:pic>
      <p:sp>
        <p:nvSpPr>
          <p:cNvPr id="10" name="CasellaDiTesto 9">
            <a:extLst>
              <a:ext uri="{FF2B5EF4-FFF2-40B4-BE49-F238E27FC236}">
                <a16:creationId xmlns:a16="http://schemas.microsoft.com/office/drawing/2014/main" id="{3164A1DD-D2D1-CB19-AF52-0502DA953ACC}"/>
              </a:ext>
            </a:extLst>
          </p:cNvPr>
          <p:cNvSpPr txBox="1"/>
          <p:nvPr/>
        </p:nvSpPr>
        <p:spPr>
          <a:xfrm>
            <a:off x="1331719" y="1406584"/>
            <a:ext cx="3240281" cy="489365"/>
          </a:xfrm>
          <a:prstGeom prst="rect">
            <a:avLst/>
          </a:prstGeom>
          <a:noFill/>
        </p:spPr>
        <p:txBody>
          <a:bodyPr wrap="square" lIns="182880" tIns="146304" rIns="182880" bIns="146304" rtlCol="0">
            <a:spAutoFit/>
          </a:bodyPr>
          <a:lstStyle/>
          <a:p>
            <a:pPr>
              <a:lnSpc>
                <a:spcPct val="90000"/>
              </a:lnSpc>
              <a:spcAft>
                <a:spcPts val="600"/>
              </a:spcAft>
            </a:pPr>
            <a:r>
              <a:rPr lang="it-IT" sz="1400" dirty="0">
                <a:hlinkClick r:id="rId5"/>
              </a:rPr>
              <a:t>alberto.acerbis@intre.it</a:t>
            </a:r>
            <a:endParaRPr lang="it-IT" sz="1400" dirty="0">
              <a:gradFill>
                <a:gsLst>
                  <a:gs pos="2917">
                    <a:schemeClr val="tx1"/>
                  </a:gs>
                  <a:gs pos="30000">
                    <a:schemeClr val="tx1"/>
                  </a:gs>
                </a:gsLst>
                <a:lin ang="5400000" scaled="0"/>
              </a:gradFill>
            </a:endParaRPr>
          </a:p>
        </p:txBody>
      </p:sp>
      <p:sp>
        <p:nvSpPr>
          <p:cNvPr id="11" name="Ovale 10">
            <a:extLst>
              <a:ext uri="{FF2B5EF4-FFF2-40B4-BE49-F238E27FC236}">
                <a16:creationId xmlns:a16="http://schemas.microsoft.com/office/drawing/2014/main" id="{2F2D3E50-22D7-391C-BE80-09E8D876A17A}"/>
              </a:ext>
            </a:extLst>
          </p:cNvPr>
          <p:cNvSpPr/>
          <p:nvPr/>
        </p:nvSpPr>
        <p:spPr>
          <a:xfrm>
            <a:off x="683658" y="3064237"/>
            <a:ext cx="2716949" cy="1121366"/>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rgbClr val="59328A"/>
              </a:solidFill>
              <a:highlight>
                <a:srgbClr val="0261C4"/>
              </a:highlight>
            </a:endParaRPr>
          </a:p>
        </p:txBody>
      </p:sp>
      <p:pic>
        <p:nvPicPr>
          <p:cNvPr id="12" name="Immagine 11">
            <a:extLst>
              <a:ext uri="{FF2B5EF4-FFF2-40B4-BE49-F238E27FC236}">
                <a16:creationId xmlns:a16="http://schemas.microsoft.com/office/drawing/2014/main" id="{362AAFBC-08F1-00FC-FC26-32FCBE150056}"/>
              </a:ext>
            </a:extLst>
          </p:cNvPr>
          <p:cNvPicPr>
            <a:picLocks noChangeAspect="1"/>
          </p:cNvPicPr>
          <p:nvPr/>
        </p:nvPicPr>
        <p:blipFill>
          <a:blip r:embed="rId6"/>
          <a:stretch>
            <a:fillRect/>
          </a:stretch>
        </p:blipFill>
        <p:spPr>
          <a:xfrm>
            <a:off x="1202355" y="3430340"/>
            <a:ext cx="1792634" cy="406401"/>
          </a:xfrm>
          <a:prstGeom prst="rect">
            <a:avLst/>
          </a:prstGeom>
        </p:spPr>
      </p:pic>
      <p:pic>
        <p:nvPicPr>
          <p:cNvPr id="13" name="Picture 4">
            <a:extLst>
              <a:ext uri="{FF2B5EF4-FFF2-40B4-BE49-F238E27FC236}">
                <a16:creationId xmlns:a16="http://schemas.microsoft.com/office/drawing/2014/main" id="{07BA4DDF-A0DC-5850-1AE9-36BFB92DAA3F}"/>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319616" y="4136892"/>
            <a:ext cx="794463" cy="79446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Microsoft Certified: Azure Solutions Architect Expert (Legacy)">
            <a:extLst>
              <a:ext uri="{FF2B5EF4-FFF2-40B4-BE49-F238E27FC236}">
                <a16:creationId xmlns:a16="http://schemas.microsoft.com/office/drawing/2014/main" id="{A82CB1F3-8E36-4DA7-EA47-A1252C66805E}"/>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495796" y="4136891"/>
            <a:ext cx="794463" cy="7944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a:hlinkClick r:id="rId9"/>
            <a:extLst>
              <a:ext uri="{FF2B5EF4-FFF2-40B4-BE49-F238E27FC236}">
                <a16:creationId xmlns:a16="http://schemas.microsoft.com/office/drawing/2014/main" id="{3B0874B3-8706-C537-13ED-47E0128F753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88882" y="5072110"/>
            <a:ext cx="2061467" cy="588991"/>
          </a:xfrm>
          <a:prstGeom prst="rect">
            <a:avLst/>
          </a:prstGeom>
          <a:noFill/>
          <a:extLst>
            <a:ext uri="{909E8E84-426E-40DD-AFC4-6F175D3DCCD1}">
              <a14:hiddenFill xmlns:a14="http://schemas.microsoft.com/office/drawing/2010/main">
                <a:solidFill>
                  <a:srgbClr val="FFFFFF"/>
                </a:solidFill>
              </a14:hiddenFill>
            </a:ext>
          </a:extLst>
        </p:spPr>
      </p:pic>
      <p:sp>
        <p:nvSpPr>
          <p:cNvPr id="4" name="CasellaDiTesto 3">
            <a:extLst>
              <a:ext uri="{FF2B5EF4-FFF2-40B4-BE49-F238E27FC236}">
                <a16:creationId xmlns:a16="http://schemas.microsoft.com/office/drawing/2014/main" id="{F2E27700-F6FA-2074-77E3-5CC3058A1DC2}"/>
              </a:ext>
            </a:extLst>
          </p:cNvPr>
          <p:cNvSpPr txBox="1"/>
          <p:nvPr/>
        </p:nvSpPr>
        <p:spPr>
          <a:xfrm>
            <a:off x="545637" y="5195175"/>
            <a:ext cx="4618956" cy="646331"/>
          </a:xfrm>
          <a:prstGeom prst="rect">
            <a:avLst/>
          </a:prstGeom>
          <a:noFill/>
        </p:spPr>
        <p:txBody>
          <a:bodyPr wrap="square" rtlCol="0">
            <a:spAutoFit/>
          </a:bodyPr>
          <a:lstStyle/>
          <a:p>
            <a:r>
              <a:rPr lang="it-IT" dirty="0">
                <a:hlinkClick r:id="rId11"/>
              </a:rPr>
              <a:t>https://webassembly-studio.kamenokosoft.com/?f=5z61oxzmbch</a:t>
            </a:r>
            <a:endParaRPr lang="it-IT" dirty="0"/>
          </a:p>
        </p:txBody>
      </p:sp>
      <p:pic>
        <p:nvPicPr>
          <p:cNvPr id="5" name="Immagine 4">
            <a:extLst>
              <a:ext uri="{FF2B5EF4-FFF2-40B4-BE49-F238E27FC236}">
                <a16:creationId xmlns:a16="http://schemas.microsoft.com/office/drawing/2014/main" id="{4AB4738A-2C03-A014-A6EB-46778A435B42}"/>
              </a:ext>
            </a:extLst>
          </p:cNvPr>
          <p:cNvPicPr>
            <a:picLocks noChangeAspect="1"/>
          </p:cNvPicPr>
          <p:nvPr/>
        </p:nvPicPr>
        <p:blipFill>
          <a:blip r:embed="rId4"/>
          <a:stretch>
            <a:fillRect/>
          </a:stretch>
        </p:blipFill>
        <p:spPr>
          <a:xfrm>
            <a:off x="689416" y="1981245"/>
            <a:ext cx="412553" cy="334963"/>
          </a:xfrm>
          <a:prstGeom prst="rect">
            <a:avLst/>
          </a:prstGeom>
        </p:spPr>
      </p:pic>
      <p:sp>
        <p:nvSpPr>
          <p:cNvPr id="6" name="CasellaDiTesto 5">
            <a:extLst>
              <a:ext uri="{FF2B5EF4-FFF2-40B4-BE49-F238E27FC236}">
                <a16:creationId xmlns:a16="http://schemas.microsoft.com/office/drawing/2014/main" id="{2C9AE9C1-9C21-5E62-0462-DA54F8E99880}"/>
              </a:ext>
            </a:extLst>
          </p:cNvPr>
          <p:cNvSpPr txBox="1"/>
          <p:nvPr/>
        </p:nvSpPr>
        <p:spPr>
          <a:xfrm>
            <a:off x="1354723" y="1912668"/>
            <a:ext cx="3240281" cy="489365"/>
          </a:xfrm>
          <a:prstGeom prst="rect">
            <a:avLst/>
          </a:prstGeom>
          <a:noFill/>
        </p:spPr>
        <p:txBody>
          <a:bodyPr wrap="square" lIns="182880" tIns="146304" rIns="182880" bIns="146304" rtlCol="0">
            <a:spAutoFit/>
          </a:bodyPr>
          <a:lstStyle/>
          <a:p>
            <a:pPr>
              <a:lnSpc>
                <a:spcPct val="90000"/>
              </a:lnSpc>
              <a:spcAft>
                <a:spcPts val="600"/>
              </a:spcAft>
            </a:pPr>
            <a:r>
              <a:rPr lang="it-IT" sz="1400" dirty="0">
                <a:hlinkClick r:id="rId12"/>
              </a:rPr>
              <a:t>stefano.maffeis@intre.it</a:t>
            </a:r>
            <a:endParaRPr lang="it-IT" sz="1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365278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1">
            <a:extLst>
              <a:ext uri="{FF2B5EF4-FFF2-40B4-BE49-F238E27FC236}">
                <a16:creationId xmlns:a16="http://schemas.microsoft.com/office/drawing/2014/main" id="{401F3EDE-D9BC-50FB-F845-7DDFCA5E957B}"/>
              </a:ext>
            </a:extLst>
          </p:cNvPr>
          <p:cNvSpPr>
            <a:spLocks noGrp="1"/>
          </p:cNvSpPr>
          <p:nvPr>
            <p:ph type="ctrTitle"/>
          </p:nvPr>
        </p:nvSpPr>
        <p:spPr>
          <a:xfrm>
            <a:off x="470630" y="667414"/>
            <a:ext cx="6264125" cy="1095292"/>
          </a:xfrm>
        </p:spPr>
        <p:txBody>
          <a:bodyPr/>
          <a:lstStyle/>
          <a:p>
            <a:r>
              <a:rPr lang="it-IT" dirty="0" err="1"/>
              <a:t>WebAssembly</a:t>
            </a:r>
            <a:endParaRPr lang="it-IT" dirty="0"/>
          </a:p>
        </p:txBody>
      </p:sp>
      <p:pic>
        <p:nvPicPr>
          <p:cNvPr id="8" name="Immagine 7">
            <a:extLst>
              <a:ext uri="{FF2B5EF4-FFF2-40B4-BE49-F238E27FC236}">
                <a16:creationId xmlns:a16="http://schemas.microsoft.com/office/drawing/2014/main" id="{B29EF173-B781-96F3-6A63-3CE7B73E648C}"/>
              </a:ext>
            </a:extLst>
          </p:cNvPr>
          <p:cNvPicPr>
            <a:picLocks noChangeAspect="1"/>
          </p:cNvPicPr>
          <p:nvPr/>
        </p:nvPicPr>
        <p:blipFill>
          <a:blip r:embed="rId2"/>
          <a:stretch>
            <a:fillRect/>
          </a:stretch>
        </p:blipFill>
        <p:spPr>
          <a:xfrm>
            <a:off x="7125922" y="820631"/>
            <a:ext cx="1691787" cy="922100"/>
          </a:xfrm>
          <a:prstGeom prst="rect">
            <a:avLst/>
          </a:prstGeom>
        </p:spPr>
      </p:pic>
      <p:sp>
        <p:nvSpPr>
          <p:cNvPr id="11" name="Segnaposto testo 2">
            <a:extLst>
              <a:ext uri="{FF2B5EF4-FFF2-40B4-BE49-F238E27FC236}">
                <a16:creationId xmlns:a16="http://schemas.microsoft.com/office/drawing/2014/main" id="{B2FD7F21-96CD-4071-9105-6CBC18371E30}"/>
              </a:ext>
            </a:extLst>
          </p:cNvPr>
          <p:cNvSpPr>
            <a:spLocks noGrp="1"/>
          </p:cNvSpPr>
          <p:nvPr>
            <p:ph type="body" sz="quarter" idx="10"/>
          </p:nvPr>
        </p:nvSpPr>
        <p:spPr>
          <a:xfrm>
            <a:off x="366122" y="2807057"/>
            <a:ext cx="8198708" cy="2415419"/>
          </a:xfrm>
        </p:spPr>
        <p:txBody>
          <a:bodyPr/>
          <a:lstStyle/>
          <a:p>
            <a:r>
              <a:rPr lang="en-US" sz="2400" dirty="0" err="1"/>
              <a:t>WebAssembly</a:t>
            </a:r>
            <a:r>
              <a:rPr lang="en-US" sz="2400" dirty="0"/>
              <a:t> (abbreviated </a:t>
            </a:r>
            <a:r>
              <a:rPr lang="en-US" sz="2400" b="1" i="1" dirty="0" err="1"/>
              <a:t>Wasm</a:t>
            </a:r>
            <a:r>
              <a:rPr lang="en-US" sz="2400" dirty="0"/>
              <a:t>) is a binary instruction format for a stack-based virtual machine. </a:t>
            </a:r>
            <a:r>
              <a:rPr lang="en-US" sz="2400" dirty="0" err="1"/>
              <a:t>Wasm</a:t>
            </a:r>
            <a:r>
              <a:rPr lang="en-US" sz="2400" dirty="0"/>
              <a:t> is designed as a portable compilation target for programming languages, enabling deployment on the web for client and server applications.</a:t>
            </a:r>
            <a:endParaRPr lang="it-IT" sz="2400" dirty="0"/>
          </a:p>
        </p:txBody>
      </p:sp>
    </p:spTree>
    <p:extLst>
      <p:ext uri="{BB962C8B-B14F-4D97-AF65-F5344CB8AC3E}">
        <p14:creationId xmlns:p14="http://schemas.microsoft.com/office/powerpoint/2010/main" val="1171002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a:xfrm>
            <a:off x="468643" y="145133"/>
            <a:ext cx="8198250" cy="1088639"/>
          </a:xfrm>
        </p:spPr>
        <p:txBody>
          <a:bodyPr/>
          <a:lstStyle/>
          <a:p>
            <a:r>
              <a:rPr lang="it-IT" dirty="0"/>
              <a:t>A bit of history …</a:t>
            </a:r>
          </a:p>
        </p:txBody>
      </p:sp>
      <p:sp>
        <p:nvSpPr>
          <p:cNvPr id="7" name="Segnaposto testo 3">
            <a:extLst>
              <a:ext uri="{FF2B5EF4-FFF2-40B4-BE49-F238E27FC236}">
                <a16:creationId xmlns:a16="http://schemas.microsoft.com/office/drawing/2014/main" id="{D19D1107-5E39-3D0C-81F2-7BE1A2D9907E}"/>
              </a:ext>
            </a:extLst>
          </p:cNvPr>
          <p:cNvSpPr>
            <a:spLocks noGrp="1"/>
          </p:cNvSpPr>
          <p:nvPr>
            <p:ph type="body" sz="quarter" idx="11"/>
          </p:nvPr>
        </p:nvSpPr>
        <p:spPr>
          <a:xfrm>
            <a:off x="468643" y="1302589"/>
            <a:ext cx="8196263" cy="4451230"/>
          </a:xfrm>
        </p:spPr>
        <p:txBody>
          <a:bodyPr/>
          <a:lstStyle/>
          <a:p>
            <a:pPr marL="342900" indent="-342900">
              <a:buFontTx/>
              <a:buChar char="-"/>
            </a:pPr>
            <a:r>
              <a:rPr lang="it-IT" sz="1800" b="1" dirty="0">
                <a:solidFill>
                  <a:schemeClr val="tx1"/>
                </a:solidFill>
              </a:rPr>
              <a:t>HTML: 1989 (Sir Tim Berners Lee)</a:t>
            </a:r>
          </a:p>
          <a:p>
            <a:pPr marL="342900" indent="-342900">
              <a:buFontTx/>
              <a:buChar char="-"/>
            </a:pPr>
            <a:r>
              <a:rPr lang="it-IT" sz="1800" b="1" dirty="0">
                <a:solidFill>
                  <a:schemeClr val="tx1"/>
                </a:solidFill>
              </a:rPr>
              <a:t>JavaScript: 1995.</a:t>
            </a:r>
          </a:p>
          <a:p>
            <a:pPr marL="342900" indent="-342900">
              <a:buFontTx/>
              <a:buChar char="-"/>
            </a:pPr>
            <a:r>
              <a:rPr lang="it-IT" sz="1800" b="1" dirty="0">
                <a:solidFill>
                  <a:schemeClr val="tx1"/>
                </a:solidFill>
              </a:rPr>
              <a:t>NaCl / </a:t>
            </a:r>
            <a:r>
              <a:rPr lang="it-IT" sz="1800" b="1" dirty="0" err="1">
                <a:solidFill>
                  <a:schemeClr val="tx1"/>
                </a:solidFill>
              </a:rPr>
              <a:t>PaNaCl</a:t>
            </a:r>
            <a:r>
              <a:rPr lang="it-IT" sz="1800" b="1" dirty="0">
                <a:solidFill>
                  <a:schemeClr val="tx1"/>
                </a:solidFill>
              </a:rPr>
              <a:t> 2014.</a:t>
            </a:r>
          </a:p>
          <a:p>
            <a:pPr marL="342900" indent="-342900">
              <a:buFontTx/>
              <a:buChar char="-"/>
            </a:pPr>
            <a:r>
              <a:rPr lang="it-IT" sz="1800" b="1" dirty="0">
                <a:solidFill>
                  <a:schemeClr val="tx1"/>
                </a:solidFill>
              </a:rPr>
              <a:t>asm.js 2014</a:t>
            </a:r>
          </a:p>
          <a:p>
            <a:pPr marL="342900" indent="-342900">
              <a:buFontTx/>
              <a:buChar char="-"/>
            </a:pPr>
            <a:r>
              <a:rPr lang="it-IT" sz="1800" b="1" dirty="0" err="1">
                <a:solidFill>
                  <a:schemeClr val="tx1"/>
                </a:solidFill>
              </a:rPr>
              <a:t>WebAssembly</a:t>
            </a:r>
            <a:r>
              <a:rPr lang="it-IT" sz="1800" b="1" dirty="0">
                <a:solidFill>
                  <a:schemeClr val="tx1"/>
                </a:solidFill>
              </a:rPr>
              <a:t> (2015): Brendan </a:t>
            </a:r>
            <a:r>
              <a:rPr lang="it-IT" sz="1800" b="1" dirty="0" err="1">
                <a:solidFill>
                  <a:schemeClr val="tx1"/>
                </a:solidFill>
              </a:rPr>
              <a:t>Eich</a:t>
            </a:r>
            <a:endParaRPr lang="it-IT" sz="1800" b="1" dirty="0">
              <a:solidFill>
                <a:schemeClr val="tx1"/>
              </a:solidFill>
            </a:endParaRPr>
          </a:p>
        </p:txBody>
      </p:sp>
      <p:sp>
        <p:nvSpPr>
          <p:cNvPr id="2" name="Segnaposto piè di pagina 2">
            <a:extLst>
              <a:ext uri="{FF2B5EF4-FFF2-40B4-BE49-F238E27FC236}">
                <a16:creationId xmlns:a16="http://schemas.microsoft.com/office/drawing/2014/main" id="{D6B8BB7B-F1CA-B36F-E013-CCC8ED45276B}"/>
              </a:ext>
            </a:extLst>
          </p:cNvPr>
          <p:cNvSpPr>
            <a:spLocks noGrp="1"/>
          </p:cNvSpPr>
          <p:nvPr>
            <p:ph type="ftr" sz="quarter" idx="10"/>
          </p:nvPr>
        </p:nvSpPr>
        <p:spPr>
          <a:xfrm>
            <a:off x="366122" y="6286803"/>
            <a:ext cx="7196162" cy="312405"/>
          </a:xfrm>
        </p:spPr>
        <p:txBody>
          <a:bodyPr/>
          <a:lstStyle/>
          <a:p>
            <a:pPr>
              <a:defRPr/>
            </a:pPr>
            <a:r>
              <a:rPr lang="en-US" altLang="en-US" dirty="0" err="1"/>
              <a:t>WebAssembly</a:t>
            </a:r>
            <a:r>
              <a:rPr lang="en-US" altLang="en-US" dirty="0"/>
              <a:t> – </a:t>
            </a:r>
            <a:r>
              <a:rPr lang="en-US" altLang="en-US" dirty="0" err="1"/>
              <a:t>UGIdotnet</a:t>
            </a:r>
            <a:r>
              <a:rPr lang="en-US" altLang="en-US" dirty="0"/>
              <a:t> </a:t>
            </a:r>
            <a:r>
              <a:rPr lang="en-US" altLang="en-US" dirty="0" err="1"/>
              <a:t>SmallTalk</a:t>
            </a:r>
            <a:r>
              <a:rPr lang="en-US" altLang="en-US" dirty="0"/>
              <a:t> 05/10/2022</a:t>
            </a:r>
          </a:p>
        </p:txBody>
      </p:sp>
    </p:spTree>
    <p:extLst>
      <p:ext uri="{BB962C8B-B14F-4D97-AF65-F5344CB8AC3E}">
        <p14:creationId xmlns:p14="http://schemas.microsoft.com/office/powerpoint/2010/main" val="4274859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a:xfrm>
            <a:off x="468643" y="145133"/>
            <a:ext cx="8198250" cy="1088639"/>
          </a:xfrm>
        </p:spPr>
        <p:txBody>
          <a:bodyPr/>
          <a:lstStyle/>
          <a:p>
            <a:r>
              <a:rPr lang="it-IT" dirty="0"/>
              <a:t>A bit of history …</a:t>
            </a:r>
          </a:p>
        </p:txBody>
      </p:sp>
      <p:sp>
        <p:nvSpPr>
          <p:cNvPr id="2" name="Segnaposto piè di pagina 2">
            <a:extLst>
              <a:ext uri="{FF2B5EF4-FFF2-40B4-BE49-F238E27FC236}">
                <a16:creationId xmlns:a16="http://schemas.microsoft.com/office/drawing/2014/main" id="{D6B8BB7B-F1CA-B36F-E013-CCC8ED45276B}"/>
              </a:ext>
            </a:extLst>
          </p:cNvPr>
          <p:cNvSpPr>
            <a:spLocks noGrp="1"/>
          </p:cNvSpPr>
          <p:nvPr>
            <p:ph type="ftr" sz="quarter" idx="10"/>
          </p:nvPr>
        </p:nvSpPr>
        <p:spPr>
          <a:xfrm>
            <a:off x="366122" y="6286803"/>
            <a:ext cx="7196162" cy="312405"/>
          </a:xfrm>
        </p:spPr>
        <p:txBody>
          <a:bodyPr/>
          <a:lstStyle/>
          <a:p>
            <a:pPr>
              <a:defRPr/>
            </a:pPr>
            <a:r>
              <a:rPr lang="en-US" altLang="en-US" dirty="0" err="1"/>
              <a:t>WebAssembly</a:t>
            </a:r>
            <a:r>
              <a:rPr lang="en-US" altLang="en-US" dirty="0"/>
              <a:t> – </a:t>
            </a:r>
            <a:r>
              <a:rPr lang="en-US" altLang="en-US" dirty="0" err="1"/>
              <a:t>XMASDev</a:t>
            </a:r>
            <a:r>
              <a:rPr lang="en-US" altLang="en-US" dirty="0"/>
              <a:t> 16/12/2022</a:t>
            </a:r>
          </a:p>
        </p:txBody>
      </p:sp>
      <p:pic>
        <p:nvPicPr>
          <p:cNvPr id="1026" name="Picture 2" descr="HTML Source Code Viewer Websit - App su Google Play">
            <a:extLst>
              <a:ext uri="{FF2B5EF4-FFF2-40B4-BE49-F238E27FC236}">
                <a16:creationId xmlns:a16="http://schemas.microsoft.com/office/drawing/2014/main" id="{1095725B-FC51-C50D-CF2C-27B7155859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644" y="1233773"/>
            <a:ext cx="1886368" cy="188636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arn JavaScript Tutorial - javatpoint">
            <a:extLst>
              <a:ext uri="{FF2B5EF4-FFF2-40B4-BE49-F238E27FC236}">
                <a16:creationId xmlns:a16="http://schemas.microsoft.com/office/drawing/2014/main" id="{74112B63-D833-5911-F94F-F8A495FE4A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0243" y="1362243"/>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oogle chrome - Enabling developer tools on a NACL page - Stack Overflow">
            <a:extLst>
              <a:ext uri="{FF2B5EF4-FFF2-40B4-BE49-F238E27FC236}">
                <a16:creationId xmlns:a16="http://schemas.microsoft.com/office/drawing/2014/main" id="{D7CAD96A-5422-CA5F-13B6-18573F592F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0089" y="1397291"/>
            <a:ext cx="2705100" cy="16859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sm.js, Emscripten &amp; friends | tfw">
            <a:extLst>
              <a:ext uri="{FF2B5EF4-FFF2-40B4-BE49-F238E27FC236}">
                <a16:creationId xmlns:a16="http://schemas.microsoft.com/office/drawing/2014/main" id="{ABFEFB97-8E0F-BAE1-20AC-F5953D9E90D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7209" y="3946235"/>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What Is WebAssembly and Why Do You Need It? - The New Stack">
            <a:extLst>
              <a:ext uri="{FF2B5EF4-FFF2-40B4-BE49-F238E27FC236}">
                <a16:creationId xmlns:a16="http://schemas.microsoft.com/office/drawing/2014/main" id="{15DEAF68-33A5-0063-7215-F4B3532B4DC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07689" y="4162433"/>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4251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err="1"/>
              <a:t>What</a:t>
            </a:r>
            <a:r>
              <a:rPr lang="it-IT" dirty="0"/>
              <a:t> </a:t>
            </a:r>
            <a:r>
              <a:rPr lang="it-IT" dirty="0" err="1"/>
              <a:t>we</a:t>
            </a:r>
            <a:r>
              <a:rPr lang="it-IT" dirty="0"/>
              <a:t> </a:t>
            </a:r>
            <a:r>
              <a:rPr lang="it-IT" dirty="0" err="1"/>
              <a:t>need</a:t>
            </a:r>
            <a:r>
              <a:rPr lang="it-IT" dirty="0"/>
              <a:t>?</a:t>
            </a:r>
          </a:p>
        </p:txBody>
      </p:sp>
      <p:sp>
        <p:nvSpPr>
          <p:cNvPr id="4" name="Segnaposto testo 3"/>
          <p:cNvSpPr>
            <a:spLocks noGrp="1"/>
          </p:cNvSpPr>
          <p:nvPr>
            <p:ph type="body" sz="quarter" idx="11"/>
          </p:nvPr>
        </p:nvSpPr>
        <p:spPr>
          <a:xfrm>
            <a:off x="472617" y="1627531"/>
            <a:ext cx="8196263" cy="3763978"/>
          </a:xfrm>
        </p:spPr>
        <p:txBody>
          <a:bodyPr/>
          <a:lstStyle/>
          <a:p>
            <a:r>
              <a:rPr lang="it-IT" sz="2000" dirty="0"/>
              <a:t>JavaScript </a:t>
            </a:r>
            <a:r>
              <a:rPr lang="it-IT" sz="2000" dirty="0" err="1"/>
              <a:t>is</a:t>
            </a:r>
            <a:r>
              <a:rPr lang="it-IT" sz="2000" dirty="0"/>
              <a:t> </a:t>
            </a:r>
            <a:r>
              <a:rPr lang="it-IT" sz="2000" dirty="0" err="1"/>
              <a:t>not</a:t>
            </a:r>
            <a:r>
              <a:rPr lang="it-IT" sz="2000" dirty="0"/>
              <a:t> </a:t>
            </a:r>
            <a:r>
              <a:rPr lang="it-IT" sz="2000" dirty="0" err="1"/>
              <a:t>enough</a:t>
            </a:r>
            <a:r>
              <a:rPr lang="it-IT" sz="2000" dirty="0"/>
              <a:t>!</a:t>
            </a:r>
          </a:p>
          <a:p>
            <a:r>
              <a:rPr lang="it-IT" sz="2000" dirty="0" err="1"/>
              <a:t>Portability</a:t>
            </a:r>
            <a:r>
              <a:rPr lang="it-IT" sz="2000" dirty="0"/>
              <a:t> of high-</a:t>
            </a:r>
            <a:r>
              <a:rPr lang="it-IT" sz="2000" dirty="0" err="1"/>
              <a:t>level</a:t>
            </a:r>
            <a:r>
              <a:rPr lang="it-IT" sz="2000" dirty="0"/>
              <a:t> </a:t>
            </a:r>
            <a:r>
              <a:rPr lang="it-IT" sz="2000" dirty="0" err="1"/>
              <a:t>languages</a:t>
            </a:r>
            <a:r>
              <a:rPr lang="it-IT" sz="2000" dirty="0"/>
              <a:t> (C/C++/Rust … </a:t>
            </a:r>
            <a:r>
              <a:rPr lang="it-IT" sz="2000" dirty="0" err="1"/>
              <a:t>all</a:t>
            </a:r>
            <a:r>
              <a:rPr lang="it-IT" sz="2000" dirty="0"/>
              <a:t>)</a:t>
            </a:r>
          </a:p>
          <a:p>
            <a:r>
              <a:rPr lang="it-IT" sz="2000" dirty="0" err="1"/>
              <a:t>We</a:t>
            </a:r>
            <a:r>
              <a:rPr lang="it-IT" sz="2000" dirty="0"/>
              <a:t> </a:t>
            </a:r>
            <a:r>
              <a:rPr lang="it-IT" sz="2000" dirty="0" err="1"/>
              <a:t>need</a:t>
            </a:r>
            <a:r>
              <a:rPr lang="it-IT" sz="2000" dirty="0"/>
              <a:t> </a:t>
            </a:r>
            <a:r>
              <a:rPr lang="it-IT" sz="2000" dirty="0" err="1"/>
              <a:t>something</a:t>
            </a:r>
            <a:r>
              <a:rPr lang="it-IT" sz="2000" dirty="0"/>
              <a:t> to </a:t>
            </a:r>
            <a:r>
              <a:rPr lang="it-IT" sz="2000" dirty="0" err="1"/>
              <a:t>provide</a:t>
            </a:r>
            <a:r>
              <a:rPr lang="it-IT" sz="2000" dirty="0"/>
              <a:t> software </a:t>
            </a:r>
            <a:r>
              <a:rPr lang="it-IT" sz="2000" dirty="0" err="1"/>
              <a:t>that</a:t>
            </a:r>
            <a:r>
              <a:rPr lang="it-IT" sz="2000" dirty="0"/>
              <a:t> </a:t>
            </a:r>
            <a:r>
              <a:rPr lang="it-IT" sz="2000" dirty="0" err="1"/>
              <a:t>is</a:t>
            </a:r>
            <a:endParaRPr lang="it-IT" sz="2000" dirty="0"/>
          </a:p>
          <a:p>
            <a:pPr lvl="1"/>
            <a:r>
              <a:rPr lang="it-IT" sz="2000" dirty="0"/>
              <a:t>Safe</a:t>
            </a:r>
          </a:p>
          <a:p>
            <a:pPr lvl="1"/>
            <a:r>
              <a:rPr lang="it-IT" sz="2000" dirty="0"/>
              <a:t>Fast</a:t>
            </a:r>
          </a:p>
          <a:p>
            <a:pPr lvl="1"/>
            <a:r>
              <a:rPr lang="it-IT" sz="2000" dirty="0" err="1"/>
              <a:t>Portable</a:t>
            </a:r>
            <a:endParaRPr lang="it-IT" sz="2000" dirty="0"/>
          </a:p>
          <a:p>
            <a:pPr lvl="1"/>
            <a:r>
              <a:rPr lang="it-IT" sz="2000" dirty="0"/>
              <a:t>Compact</a:t>
            </a:r>
          </a:p>
          <a:p>
            <a:r>
              <a:rPr lang="it-IT" sz="2000" dirty="0" err="1"/>
              <a:t>We</a:t>
            </a:r>
            <a:r>
              <a:rPr lang="it-IT" sz="2000" dirty="0"/>
              <a:t> </a:t>
            </a:r>
            <a:r>
              <a:rPr lang="it-IT" sz="2000" dirty="0" err="1"/>
              <a:t>need</a:t>
            </a:r>
            <a:r>
              <a:rPr lang="it-IT" sz="2000" dirty="0"/>
              <a:t> </a:t>
            </a:r>
            <a:r>
              <a:rPr lang="it-IT" sz="2000" dirty="0" err="1"/>
              <a:t>portability</a:t>
            </a:r>
            <a:r>
              <a:rPr lang="it-IT" sz="2000" dirty="0"/>
              <a:t> </a:t>
            </a:r>
            <a:r>
              <a:rPr lang="it-IT" sz="2000" dirty="0" err="1"/>
              <a:t>at</a:t>
            </a:r>
            <a:r>
              <a:rPr lang="it-IT" sz="2000" dirty="0"/>
              <a:t> </a:t>
            </a:r>
            <a:r>
              <a:rPr lang="it-IT" sz="2000" dirty="0" err="1"/>
              <a:t>both</a:t>
            </a:r>
            <a:r>
              <a:rPr lang="it-IT" sz="2000" dirty="0"/>
              <a:t> the code and </a:t>
            </a:r>
            <a:r>
              <a:rPr lang="it-IT" sz="2000" dirty="0" err="1"/>
              <a:t>application</a:t>
            </a:r>
            <a:r>
              <a:rPr lang="it-IT" sz="2000" dirty="0"/>
              <a:t> </a:t>
            </a:r>
            <a:r>
              <a:rPr lang="it-IT" sz="2000" dirty="0" err="1"/>
              <a:t>levels</a:t>
            </a:r>
            <a:endParaRPr lang="it-IT" sz="2000" dirty="0"/>
          </a:p>
          <a:p>
            <a:r>
              <a:rPr lang="it-IT" sz="2000" dirty="0" err="1"/>
              <a:t>WebAssembly</a:t>
            </a:r>
            <a:r>
              <a:rPr lang="it-IT" sz="2000" dirty="0"/>
              <a:t> </a:t>
            </a:r>
            <a:r>
              <a:rPr lang="it-IT" sz="2000" dirty="0" err="1"/>
              <a:t>is</a:t>
            </a:r>
            <a:r>
              <a:rPr lang="it-IT" sz="2000" dirty="0"/>
              <a:t> a target </a:t>
            </a:r>
            <a:r>
              <a:rPr lang="it-IT" sz="2000" dirty="0" err="1"/>
              <a:t>platform</a:t>
            </a:r>
            <a:r>
              <a:rPr lang="it-IT" sz="2000" dirty="0"/>
              <a:t> with a </a:t>
            </a:r>
            <a:r>
              <a:rPr lang="it-IT" sz="2000" dirty="0" err="1"/>
              <a:t>series</a:t>
            </a:r>
            <a:r>
              <a:rPr lang="it-IT" sz="2000" dirty="0"/>
              <a:t> of </a:t>
            </a:r>
            <a:r>
              <a:rPr lang="it-IT" sz="2000" dirty="0" err="1"/>
              <a:t>instructions</a:t>
            </a:r>
            <a:r>
              <a:rPr lang="it-IT" sz="2000" dirty="0"/>
              <a:t> </a:t>
            </a:r>
            <a:r>
              <a:rPr lang="it-IT" sz="2000" dirty="0" err="1"/>
              <a:t>that</a:t>
            </a:r>
            <a:r>
              <a:rPr lang="it-IT" sz="2000" dirty="0"/>
              <a:t> are </a:t>
            </a:r>
            <a:r>
              <a:rPr lang="it-IT" sz="2000" dirty="0" err="1"/>
              <a:t>vaguely</a:t>
            </a:r>
            <a:r>
              <a:rPr lang="it-IT" sz="2000" dirty="0"/>
              <a:t> </a:t>
            </a:r>
            <a:r>
              <a:rPr lang="it-IT" sz="2000" dirty="0" err="1"/>
              <a:t>assemblyesque</a:t>
            </a:r>
            <a:endParaRPr lang="it-IT" sz="2000" dirty="0"/>
          </a:p>
        </p:txBody>
      </p:sp>
      <p:sp>
        <p:nvSpPr>
          <p:cNvPr id="3" name="Segnaposto piè di pagina 2">
            <a:extLst>
              <a:ext uri="{FF2B5EF4-FFF2-40B4-BE49-F238E27FC236}">
                <a16:creationId xmlns:a16="http://schemas.microsoft.com/office/drawing/2014/main" id="{8C650FF4-ACBE-25F0-B838-5AFB2709B5B6}"/>
              </a:ext>
            </a:extLst>
          </p:cNvPr>
          <p:cNvSpPr>
            <a:spLocks noGrp="1"/>
          </p:cNvSpPr>
          <p:nvPr>
            <p:ph type="ftr" sz="quarter" idx="10"/>
          </p:nvPr>
        </p:nvSpPr>
        <p:spPr>
          <a:xfrm>
            <a:off x="366122" y="6286803"/>
            <a:ext cx="7196162" cy="312405"/>
          </a:xfrm>
        </p:spPr>
        <p:txBody>
          <a:bodyPr/>
          <a:lstStyle/>
          <a:p>
            <a:pPr>
              <a:defRPr/>
            </a:pPr>
            <a:r>
              <a:rPr lang="en-US" altLang="en-US" dirty="0" err="1"/>
              <a:t>WebAssembly</a:t>
            </a:r>
            <a:r>
              <a:rPr lang="en-US" altLang="en-US" dirty="0"/>
              <a:t> – </a:t>
            </a:r>
            <a:r>
              <a:rPr lang="en-US" altLang="en-US" dirty="0" err="1"/>
              <a:t>UGIdotnet</a:t>
            </a:r>
            <a:r>
              <a:rPr lang="en-US" altLang="en-US" dirty="0"/>
              <a:t> </a:t>
            </a:r>
            <a:r>
              <a:rPr lang="en-US" altLang="en-US" dirty="0" err="1"/>
              <a:t>SmallTalk</a:t>
            </a:r>
            <a:r>
              <a:rPr lang="en-US" altLang="en-US" dirty="0"/>
              <a:t> 05/10/2022</a:t>
            </a:r>
          </a:p>
        </p:txBody>
      </p:sp>
    </p:spTree>
    <p:extLst>
      <p:ext uri="{BB962C8B-B14F-4D97-AF65-F5344CB8AC3E}">
        <p14:creationId xmlns:p14="http://schemas.microsoft.com/office/powerpoint/2010/main" val="1266048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p:txBody>
          <a:bodyPr/>
          <a:lstStyle/>
          <a:p>
            <a:r>
              <a:rPr lang="it-IT" dirty="0" err="1"/>
              <a:t>Interpreted</a:t>
            </a:r>
            <a:r>
              <a:rPr lang="it-IT" dirty="0"/>
              <a:t> vs </a:t>
            </a:r>
            <a:r>
              <a:rPr lang="it-IT" dirty="0" err="1"/>
              <a:t>Compiled</a:t>
            </a:r>
            <a:endParaRPr lang="it-IT" dirty="0"/>
          </a:p>
        </p:txBody>
      </p:sp>
      <p:sp>
        <p:nvSpPr>
          <p:cNvPr id="2" name="Segnaposto piè di pagina 2">
            <a:extLst>
              <a:ext uri="{FF2B5EF4-FFF2-40B4-BE49-F238E27FC236}">
                <a16:creationId xmlns:a16="http://schemas.microsoft.com/office/drawing/2014/main" id="{EC2C292B-BD06-C0AA-FE39-9544E2B643A0}"/>
              </a:ext>
            </a:extLst>
          </p:cNvPr>
          <p:cNvSpPr>
            <a:spLocks noGrp="1"/>
          </p:cNvSpPr>
          <p:nvPr>
            <p:ph type="ftr" sz="quarter" idx="10"/>
          </p:nvPr>
        </p:nvSpPr>
        <p:spPr>
          <a:xfrm>
            <a:off x="366122" y="6286803"/>
            <a:ext cx="7196162" cy="312405"/>
          </a:xfrm>
        </p:spPr>
        <p:txBody>
          <a:bodyPr/>
          <a:lstStyle/>
          <a:p>
            <a:pPr>
              <a:defRPr/>
            </a:pPr>
            <a:r>
              <a:rPr lang="en-US" altLang="en-US" dirty="0" err="1"/>
              <a:t>WebAssembly</a:t>
            </a:r>
            <a:r>
              <a:rPr lang="en-US" altLang="en-US" dirty="0"/>
              <a:t> – </a:t>
            </a:r>
            <a:r>
              <a:rPr lang="en-US" altLang="en-US" dirty="0" err="1"/>
              <a:t>UGIdotnet</a:t>
            </a:r>
            <a:r>
              <a:rPr lang="en-US" altLang="en-US" dirty="0"/>
              <a:t> </a:t>
            </a:r>
            <a:r>
              <a:rPr lang="en-US" altLang="en-US" dirty="0" err="1"/>
              <a:t>SmallTalk</a:t>
            </a:r>
            <a:r>
              <a:rPr lang="en-US" altLang="en-US" dirty="0"/>
              <a:t> 05/10/2022</a:t>
            </a:r>
          </a:p>
        </p:txBody>
      </p:sp>
      <p:pic>
        <p:nvPicPr>
          <p:cNvPr id="9" name="Immagine 8">
            <a:extLst>
              <a:ext uri="{FF2B5EF4-FFF2-40B4-BE49-F238E27FC236}">
                <a16:creationId xmlns:a16="http://schemas.microsoft.com/office/drawing/2014/main" id="{EDB41B95-3600-36A1-3E38-204472D4E7C1}"/>
              </a:ext>
            </a:extLst>
          </p:cNvPr>
          <p:cNvPicPr>
            <a:picLocks noChangeAspect="1"/>
          </p:cNvPicPr>
          <p:nvPr/>
        </p:nvPicPr>
        <p:blipFill>
          <a:blip r:embed="rId2"/>
          <a:stretch>
            <a:fillRect/>
          </a:stretch>
        </p:blipFill>
        <p:spPr>
          <a:xfrm>
            <a:off x="911317" y="1912689"/>
            <a:ext cx="6424217" cy="1318374"/>
          </a:xfrm>
          <a:prstGeom prst="rect">
            <a:avLst/>
          </a:prstGeom>
        </p:spPr>
      </p:pic>
      <p:pic>
        <p:nvPicPr>
          <p:cNvPr id="11" name="Immagine 10">
            <a:extLst>
              <a:ext uri="{FF2B5EF4-FFF2-40B4-BE49-F238E27FC236}">
                <a16:creationId xmlns:a16="http://schemas.microsoft.com/office/drawing/2014/main" id="{64295F46-9BF5-CFD5-9E90-112B9631329E}"/>
              </a:ext>
            </a:extLst>
          </p:cNvPr>
          <p:cNvPicPr>
            <a:picLocks noChangeAspect="1"/>
          </p:cNvPicPr>
          <p:nvPr/>
        </p:nvPicPr>
        <p:blipFill>
          <a:blip r:embed="rId3"/>
          <a:stretch>
            <a:fillRect/>
          </a:stretch>
        </p:blipFill>
        <p:spPr>
          <a:xfrm>
            <a:off x="310416" y="3945016"/>
            <a:ext cx="8771380" cy="1348857"/>
          </a:xfrm>
          <a:prstGeom prst="rect">
            <a:avLst/>
          </a:prstGeom>
        </p:spPr>
      </p:pic>
    </p:spTree>
    <p:extLst>
      <p:ext uri="{BB962C8B-B14F-4D97-AF65-F5344CB8AC3E}">
        <p14:creationId xmlns:p14="http://schemas.microsoft.com/office/powerpoint/2010/main" val="917698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p:txBody>
          <a:bodyPr/>
          <a:lstStyle/>
          <a:p>
            <a:r>
              <a:rPr lang="it-IT" dirty="0" err="1"/>
              <a:t>WebAssembly</a:t>
            </a:r>
            <a:r>
              <a:rPr lang="it-IT" dirty="0"/>
              <a:t> Text Format</a:t>
            </a:r>
          </a:p>
        </p:txBody>
      </p:sp>
      <p:sp>
        <p:nvSpPr>
          <p:cNvPr id="4" name="Segnaposto testo 3"/>
          <p:cNvSpPr>
            <a:spLocks noGrp="1"/>
          </p:cNvSpPr>
          <p:nvPr>
            <p:ph type="body" sz="quarter" idx="11"/>
          </p:nvPr>
        </p:nvSpPr>
        <p:spPr>
          <a:xfrm>
            <a:off x="470630" y="1493697"/>
            <a:ext cx="8189547" cy="999337"/>
          </a:xfrm>
        </p:spPr>
        <p:txBody>
          <a:bodyPr/>
          <a:lstStyle/>
          <a:p>
            <a:r>
              <a:rPr lang="it-IT" dirty="0"/>
              <a:t>A text format </a:t>
            </a:r>
            <a:r>
              <a:rPr lang="it-IT" dirty="0" err="1"/>
              <a:t>that</a:t>
            </a:r>
            <a:r>
              <a:rPr lang="it-IT" dirty="0"/>
              <a:t> </a:t>
            </a:r>
            <a:r>
              <a:rPr lang="it-IT" dirty="0" err="1"/>
              <a:t>describes</a:t>
            </a:r>
            <a:r>
              <a:rPr lang="it-IT" dirty="0"/>
              <a:t> the </a:t>
            </a:r>
            <a:r>
              <a:rPr lang="it-IT" dirty="0" err="1"/>
              <a:t>behavior</a:t>
            </a:r>
            <a:r>
              <a:rPr lang="it-IT" dirty="0"/>
              <a:t> of a </a:t>
            </a:r>
            <a:r>
              <a:rPr lang="it-IT" dirty="0" err="1"/>
              <a:t>module</a:t>
            </a:r>
            <a:r>
              <a:rPr lang="it-IT" dirty="0"/>
              <a:t> </a:t>
            </a:r>
            <a:r>
              <a:rPr lang="it-IT" dirty="0" err="1"/>
              <a:t>that</a:t>
            </a:r>
            <a:r>
              <a:rPr lang="it-IT" dirty="0"/>
              <a:t> </a:t>
            </a:r>
            <a:r>
              <a:rPr lang="it-IT" dirty="0" err="1"/>
              <a:t>is</a:t>
            </a:r>
            <a:r>
              <a:rPr lang="it-IT" dirty="0"/>
              <a:t> </a:t>
            </a:r>
            <a:r>
              <a:rPr lang="it-IT" dirty="0" err="1"/>
              <a:t>easier</a:t>
            </a:r>
            <a:r>
              <a:rPr lang="it-IT" dirty="0"/>
              <a:t> for </a:t>
            </a:r>
            <a:r>
              <a:rPr lang="it-IT" dirty="0" err="1"/>
              <a:t>humans</a:t>
            </a:r>
            <a:r>
              <a:rPr lang="it-IT" dirty="0"/>
              <a:t> to </a:t>
            </a:r>
            <a:r>
              <a:rPr lang="it-IT" dirty="0" err="1"/>
              <a:t>read</a:t>
            </a:r>
            <a:r>
              <a:rPr lang="it-IT" dirty="0"/>
              <a:t> (.wat)</a:t>
            </a:r>
          </a:p>
        </p:txBody>
      </p:sp>
      <p:sp>
        <p:nvSpPr>
          <p:cNvPr id="8" name="Segnaposto testo 3">
            <a:extLst>
              <a:ext uri="{FF2B5EF4-FFF2-40B4-BE49-F238E27FC236}">
                <a16:creationId xmlns:a16="http://schemas.microsoft.com/office/drawing/2014/main" id="{3176DA23-B91A-954A-33F7-C24C3756871B}"/>
              </a:ext>
            </a:extLst>
          </p:cNvPr>
          <p:cNvSpPr txBox="1">
            <a:spLocks/>
          </p:cNvSpPr>
          <p:nvPr/>
        </p:nvSpPr>
        <p:spPr>
          <a:xfrm>
            <a:off x="479333" y="2543206"/>
            <a:ext cx="8189547" cy="3529790"/>
          </a:xfrm>
          <a:prstGeom prst="rect">
            <a:avLst/>
          </a:prstGeom>
          <a:solidFill>
            <a:schemeClr val="bg2"/>
          </a:solidFill>
        </p:spPr>
        <p:txBody>
          <a:bodyPr/>
          <a:lstStyle>
            <a:lvl1pPr marL="0" indent="0" algn="l" defTabSz="914400" rtl="0" eaLnBrk="1" latinLnBrk="0" hangingPunct="1">
              <a:lnSpc>
                <a:spcPct val="120000"/>
              </a:lnSpc>
              <a:spcBef>
                <a:spcPts val="1000"/>
              </a:spcBef>
              <a:buFont typeface="Arial" panose="020B0604020202020204" pitchFamily="34" charset="0"/>
              <a:buNone/>
              <a:defRPr sz="2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(module</a:t>
            </a:r>
          </a:p>
          <a:p>
            <a:r>
              <a:rPr lang="en-US" sz="1800" dirty="0"/>
              <a:t>  (</a:t>
            </a:r>
            <a:r>
              <a:rPr lang="en-US" sz="1800" dirty="0" err="1"/>
              <a:t>func</a:t>
            </a:r>
            <a:r>
              <a:rPr lang="en-US" sz="1800" dirty="0"/>
              <a:t> $</a:t>
            </a:r>
            <a:r>
              <a:rPr lang="en-US" sz="1800" dirty="0" err="1"/>
              <a:t>how_old</a:t>
            </a:r>
            <a:r>
              <a:rPr lang="en-US" sz="1800" dirty="0"/>
              <a:t> (param $</a:t>
            </a:r>
            <a:r>
              <a:rPr lang="en-US" sz="1800" dirty="0" err="1"/>
              <a:t>year_now</a:t>
            </a:r>
            <a:r>
              <a:rPr lang="en-US" sz="1800" dirty="0"/>
              <a:t>(i32) (param $</a:t>
            </a:r>
            <a:r>
              <a:rPr lang="en-US" sz="1800" dirty="0" err="1"/>
              <a:t>year_born</a:t>
            </a:r>
            <a:r>
              <a:rPr lang="en-US" sz="1800" dirty="0"/>
              <a:t> i32) (result i32)</a:t>
            </a:r>
          </a:p>
          <a:p>
            <a:r>
              <a:rPr lang="en-US" sz="1800" dirty="0"/>
              <a:t>    </a:t>
            </a:r>
            <a:r>
              <a:rPr lang="en-US" sz="1800" dirty="0" err="1"/>
              <a:t>get_local</a:t>
            </a:r>
            <a:r>
              <a:rPr lang="en-US" sz="1800" dirty="0"/>
              <a:t> $</a:t>
            </a:r>
            <a:r>
              <a:rPr lang="en-US" sz="1800" dirty="0" err="1"/>
              <a:t>year_now</a:t>
            </a:r>
            <a:endParaRPr lang="en-US" sz="1800" dirty="0"/>
          </a:p>
          <a:p>
            <a:r>
              <a:rPr lang="en-US" sz="1800" dirty="0"/>
              <a:t>    </a:t>
            </a:r>
            <a:r>
              <a:rPr lang="en-US" sz="1800" dirty="0" err="1"/>
              <a:t>get_local</a:t>
            </a:r>
            <a:r>
              <a:rPr lang="en-US" sz="1800" dirty="0"/>
              <a:t> $</a:t>
            </a:r>
            <a:r>
              <a:rPr lang="en-US" sz="1800" dirty="0" err="1"/>
              <a:t>year_born</a:t>
            </a:r>
            <a:endParaRPr lang="en-US" sz="1800" dirty="0"/>
          </a:p>
          <a:p>
            <a:r>
              <a:rPr lang="en-US" sz="1800" dirty="0"/>
              <a:t>    i32.sub)</a:t>
            </a:r>
          </a:p>
          <a:p>
            <a:r>
              <a:rPr lang="en-US" sz="1800" dirty="0"/>
              <a:t>    (export "</a:t>
            </a:r>
            <a:r>
              <a:rPr lang="en-US" sz="1800" dirty="0" err="1"/>
              <a:t>how_old</a:t>
            </a:r>
            <a:r>
              <a:rPr lang="en-US" sz="1800" dirty="0"/>
              <a:t>" (</a:t>
            </a:r>
            <a:r>
              <a:rPr lang="en-US" sz="1800" dirty="0" err="1"/>
              <a:t>func</a:t>
            </a:r>
            <a:r>
              <a:rPr lang="en-US" sz="1800" dirty="0"/>
              <a:t> $</a:t>
            </a:r>
            <a:r>
              <a:rPr lang="en-US" sz="1800" dirty="0" err="1"/>
              <a:t>how_old</a:t>
            </a:r>
            <a:r>
              <a:rPr lang="en-US" sz="1800" dirty="0"/>
              <a:t>)</a:t>
            </a:r>
          </a:p>
          <a:p>
            <a:r>
              <a:rPr lang="en-US" sz="1800" dirty="0"/>
              <a:t>  )</a:t>
            </a:r>
          </a:p>
          <a:p>
            <a:r>
              <a:rPr lang="en-US" sz="1800" dirty="0"/>
              <a:t>)</a:t>
            </a:r>
            <a:endParaRPr lang="it-IT" sz="1800" dirty="0"/>
          </a:p>
        </p:txBody>
      </p:sp>
      <p:sp>
        <p:nvSpPr>
          <p:cNvPr id="2" name="Segnaposto piè di pagina 2">
            <a:extLst>
              <a:ext uri="{FF2B5EF4-FFF2-40B4-BE49-F238E27FC236}">
                <a16:creationId xmlns:a16="http://schemas.microsoft.com/office/drawing/2014/main" id="{EC2C292B-BD06-C0AA-FE39-9544E2B643A0}"/>
              </a:ext>
            </a:extLst>
          </p:cNvPr>
          <p:cNvSpPr>
            <a:spLocks noGrp="1"/>
          </p:cNvSpPr>
          <p:nvPr>
            <p:ph type="ftr" sz="quarter" idx="10"/>
          </p:nvPr>
        </p:nvSpPr>
        <p:spPr>
          <a:xfrm>
            <a:off x="366122" y="6286803"/>
            <a:ext cx="7196162" cy="312405"/>
          </a:xfrm>
        </p:spPr>
        <p:txBody>
          <a:bodyPr/>
          <a:lstStyle/>
          <a:p>
            <a:pPr>
              <a:defRPr/>
            </a:pPr>
            <a:r>
              <a:rPr lang="en-US" altLang="en-US" dirty="0" err="1"/>
              <a:t>WebAssembly</a:t>
            </a:r>
            <a:r>
              <a:rPr lang="en-US" altLang="en-US" dirty="0"/>
              <a:t> – </a:t>
            </a:r>
            <a:r>
              <a:rPr lang="en-US" altLang="en-US" dirty="0" err="1"/>
              <a:t>UGIdotnet</a:t>
            </a:r>
            <a:r>
              <a:rPr lang="en-US" altLang="en-US" dirty="0"/>
              <a:t> </a:t>
            </a:r>
            <a:r>
              <a:rPr lang="en-US" altLang="en-US" dirty="0" err="1"/>
              <a:t>SmallTalk</a:t>
            </a:r>
            <a:r>
              <a:rPr lang="en-US" altLang="en-US" dirty="0"/>
              <a:t> 05/10/2022</a:t>
            </a:r>
          </a:p>
        </p:txBody>
      </p:sp>
    </p:spTree>
    <p:extLst>
      <p:ext uri="{BB962C8B-B14F-4D97-AF65-F5344CB8AC3E}">
        <p14:creationId xmlns:p14="http://schemas.microsoft.com/office/powerpoint/2010/main" val="3575578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8E45182B-8B3E-6969-96F3-1EEAA08CDA2A}"/>
              </a:ext>
            </a:extLst>
          </p:cNvPr>
          <p:cNvSpPr>
            <a:spLocks noGrp="1"/>
          </p:cNvSpPr>
          <p:nvPr>
            <p:ph type="ftr" sz="quarter" idx="10"/>
          </p:nvPr>
        </p:nvSpPr>
        <p:spPr>
          <a:xfrm>
            <a:off x="366122" y="6286803"/>
            <a:ext cx="7196162" cy="312405"/>
          </a:xfrm>
        </p:spPr>
        <p:txBody>
          <a:bodyPr/>
          <a:lstStyle/>
          <a:p>
            <a:pPr>
              <a:defRPr/>
            </a:pPr>
            <a:r>
              <a:rPr lang="en-US" altLang="en-US" dirty="0" err="1"/>
              <a:t>WebAssembly</a:t>
            </a:r>
            <a:r>
              <a:rPr lang="en-US" altLang="en-US" dirty="0"/>
              <a:t> – </a:t>
            </a:r>
            <a:r>
              <a:rPr lang="en-US" altLang="en-US" dirty="0" err="1"/>
              <a:t>UGIdotnet</a:t>
            </a:r>
            <a:r>
              <a:rPr lang="en-US" altLang="en-US" dirty="0"/>
              <a:t> </a:t>
            </a:r>
            <a:r>
              <a:rPr lang="en-US" altLang="en-US" dirty="0" err="1"/>
              <a:t>SmallTalk</a:t>
            </a:r>
            <a:r>
              <a:rPr lang="en-US" altLang="en-US" dirty="0"/>
              <a:t> 05/10/2022</a:t>
            </a:r>
          </a:p>
        </p:txBody>
      </p:sp>
      <p:pic>
        <p:nvPicPr>
          <p:cNvPr id="10" name="Immagine 9">
            <a:extLst>
              <a:ext uri="{FF2B5EF4-FFF2-40B4-BE49-F238E27FC236}">
                <a16:creationId xmlns:a16="http://schemas.microsoft.com/office/drawing/2014/main" id="{6692FC1F-7178-3EB7-0BE4-13E99529C75A}"/>
              </a:ext>
            </a:extLst>
          </p:cNvPr>
          <p:cNvPicPr>
            <a:picLocks noChangeAspect="1"/>
          </p:cNvPicPr>
          <p:nvPr/>
        </p:nvPicPr>
        <p:blipFill>
          <a:blip r:embed="rId2"/>
          <a:stretch>
            <a:fillRect/>
          </a:stretch>
        </p:blipFill>
        <p:spPr>
          <a:xfrm>
            <a:off x="2247698" y="536206"/>
            <a:ext cx="4648603" cy="4922947"/>
          </a:xfrm>
          <a:prstGeom prst="rect">
            <a:avLst/>
          </a:prstGeom>
        </p:spPr>
      </p:pic>
    </p:spTree>
    <p:extLst>
      <p:ext uri="{BB962C8B-B14F-4D97-AF65-F5344CB8AC3E}">
        <p14:creationId xmlns:p14="http://schemas.microsoft.com/office/powerpoint/2010/main" val="2383497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470630" y="187300"/>
            <a:ext cx="8198250" cy="875654"/>
          </a:xfrm>
        </p:spPr>
        <p:txBody>
          <a:bodyPr/>
          <a:lstStyle/>
          <a:p>
            <a:r>
              <a:rPr lang="it-IT" dirty="0" err="1"/>
              <a:t>WebAssembly</a:t>
            </a:r>
            <a:r>
              <a:rPr lang="it-IT" dirty="0"/>
              <a:t> </a:t>
            </a:r>
            <a:r>
              <a:rPr lang="it-IT" dirty="0" err="1"/>
              <a:t>Structure</a:t>
            </a:r>
            <a:endParaRPr lang="it-IT" dirty="0"/>
          </a:p>
        </p:txBody>
      </p:sp>
      <p:graphicFrame>
        <p:nvGraphicFramePr>
          <p:cNvPr id="5" name="Tabella 5">
            <a:extLst>
              <a:ext uri="{FF2B5EF4-FFF2-40B4-BE49-F238E27FC236}">
                <a16:creationId xmlns:a16="http://schemas.microsoft.com/office/drawing/2014/main" id="{E0972043-92DE-1A76-0563-813D9BB240C8}"/>
              </a:ext>
            </a:extLst>
          </p:cNvPr>
          <p:cNvGraphicFramePr>
            <a:graphicFrameLocks noGrp="1"/>
          </p:cNvGraphicFramePr>
          <p:nvPr>
            <p:extLst>
              <p:ext uri="{D42A27DB-BD31-4B8C-83A1-F6EECF244321}">
                <p14:modId xmlns:p14="http://schemas.microsoft.com/office/powerpoint/2010/main" val="4278510176"/>
              </p:ext>
            </p:extLst>
          </p:nvPr>
        </p:nvGraphicFramePr>
        <p:xfrm>
          <a:off x="627817" y="1172680"/>
          <a:ext cx="7888365" cy="4710538"/>
        </p:xfrm>
        <a:graphic>
          <a:graphicData uri="http://schemas.openxmlformats.org/drawingml/2006/table">
            <a:tbl>
              <a:tblPr firstRow="1" bandRow="1">
                <a:tableStyleId>{5C22544A-7EE6-4342-B048-85BDC9FD1C3A}</a:tableStyleId>
              </a:tblPr>
              <a:tblGrid>
                <a:gridCol w="642178">
                  <a:extLst>
                    <a:ext uri="{9D8B030D-6E8A-4147-A177-3AD203B41FA5}">
                      <a16:colId xmlns:a16="http://schemas.microsoft.com/office/drawing/2014/main" val="3781318167"/>
                    </a:ext>
                  </a:extLst>
                </a:gridCol>
                <a:gridCol w="1319841">
                  <a:extLst>
                    <a:ext uri="{9D8B030D-6E8A-4147-A177-3AD203B41FA5}">
                      <a16:colId xmlns:a16="http://schemas.microsoft.com/office/drawing/2014/main" val="3089345734"/>
                    </a:ext>
                  </a:extLst>
                </a:gridCol>
                <a:gridCol w="5926346">
                  <a:extLst>
                    <a:ext uri="{9D8B030D-6E8A-4147-A177-3AD203B41FA5}">
                      <a16:colId xmlns:a16="http://schemas.microsoft.com/office/drawing/2014/main" val="487138810"/>
                    </a:ext>
                  </a:extLst>
                </a:gridCol>
              </a:tblGrid>
              <a:tr h="336467">
                <a:tc>
                  <a:txBody>
                    <a:bodyPr/>
                    <a:lstStyle/>
                    <a:p>
                      <a:r>
                        <a:rPr lang="it-IT" sz="1600" dirty="0"/>
                        <a:t>Id</a:t>
                      </a:r>
                    </a:p>
                  </a:txBody>
                  <a:tcPr/>
                </a:tc>
                <a:tc>
                  <a:txBody>
                    <a:bodyPr/>
                    <a:lstStyle/>
                    <a:p>
                      <a:r>
                        <a:rPr lang="it-IT" sz="1600" dirty="0"/>
                        <a:t>Name</a:t>
                      </a:r>
                    </a:p>
                  </a:txBody>
                  <a:tcPr/>
                </a:tc>
                <a:tc>
                  <a:txBody>
                    <a:bodyPr/>
                    <a:lstStyle/>
                    <a:p>
                      <a:r>
                        <a:rPr lang="it-IT" sz="1600" dirty="0" err="1"/>
                        <a:t>Description</a:t>
                      </a:r>
                      <a:endParaRPr lang="it-IT" sz="1600" dirty="0"/>
                    </a:p>
                  </a:txBody>
                  <a:tcPr/>
                </a:tc>
                <a:extLst>
                  <a:ext uri="{0D108BD9-81ED-4DB2-BD59-A6C34878D82A}">
                    <a16:rowId xmlns:a16="http://schemas.microsoft.com/office/drawing/2014/main" val="3447522089"/>
                  </a:ext>
                </a:extLst>
              </a:tr>
              <a:tr h="336467">
                <a:tc>
                  <a:txBody>
                    <a:bodyPr/>
                    <a:lstStyle/>
                    <a:p>
                      <a:r>
                        <a:rPr lang="it-IT" sz="1200" dirty="0"/>
                        <a:t>0</a:t>
                      </a:r>
                    </a:p>
                  </a:txBody>
                  <a:tcPr/>
                </a:tc>
                <a:tc>
                  <a:txBody>
                    <a:bodyPr/>
                    <a:lstStyle/>
                    <a:p>
                      <a:r>
                        <a:rPr lang="it-IT" sz="1200" dirty="0"/>
                        <a:t>Custom</a:t>
                      </a:r>
                    </a:p>
                  </a:txBody>
                  <a:tcPr/>
                </a:tc>
                <a:tc>
                  <a:txBody>
                    <a:bodyPr/>
                    <a:lstStyle/>
                    <a:p>
                      <a:r>
                        <a:rPr lang="it-IT" sz="1200" dirty="0"/>
                        <a:t>Debugging or metadata information for </a:t>
                      </a:r>
                      <a:r>
                        <a:rPr lang="it-IT" sz="1200" dirty="0" err="1"/>
                        <a:t>third</a:t>
                      </a:r>
                      <a:r>
                        <a:rPr lang="it-IT" sz="1200" dirty="0"/>
                        <a:t>-party </a:t>
                      </a:r>
                      <a:r>
                        <a:rPr lang="it-IT" sz="1200" dirty="0" err="1"/>
                        <a:t>uses</a:t>
                      </a:r>
                      <a:endParaRPr lang="it-IT" sz="1200" dirty="0"/>
                    </a:p>
                  </a:txBody>
                  <a:tcPr/>
                </a:tc>
                <a:extLst>
                  <a:ext uri="{0D108BD9-81ED-4DB2-BD59-A6C34878D82A}">
                    <a16:rowId xmlns:a16="http://schemas.microsoft.com/office/drawing/2014/main" val="1967450871"/>
                  </a:ext>
                </a:extLst>
              </a:tr>
              <a:tr h="336467">
                <a:tc>
                  <a:txBody>
                    <a:bodyPr/>
                    <a:lstStyle/>
                    <a:p>
                      <a:r>
                        <a:rPr lang="it-IT" sz="1200" dirty="0"/>
                        <a:t>1</a:t>
                      </a:r>
                    </a:p>
                  </a:txBody>
                  <a:tcPr/>
                </a:tc>
                <a:tc>
                  <a:txBody>
                    <a:bodyPr/>
                    <a:lstStyle/>
                    <a:p>
                      <a:r>
                        <a:rPr lang="it-IT" sz="1200" dirty="0" err="1"/>
                        <a:t>Type</a:t>
                      </a:r>
                      <a:endParaRPr lang="it-IT" sz="1200" dirty="0"/>
                    </a:p>
                  </a:txBody>
                  <a:tcPr/>
                </a:tc>
                <a:tc>
                  <a:txBody>
                    <a:bodyPr/>
                    <a:lstStyle/>
                    <a:p>
                      <a:r>
                        <a:rPr lang="it-IT" sz="1200" dirty="0" err="1"/>
                        <a:t>Type</a:t>
                      </a:r>
                      <a:r>
                        <a:rPr lang="it-IT" sz="1200" dirty="0"/>
                        <a:t> </a:t>
                      </a:r>
                      <a:r>
                        <a:rPr lang="it-IT" sz="1200" dirty="0" err="1"/>
                        <a:t>definitions</a:t>
                      </a:r>
                      <a:r>
                        <a:rPr lang="it-IT" sz="1200" dirty="0"/>
                        <a:t> </a:t>
                      </a:r>
                      <a:r>
                        <a:rPr lang="it-IT" sz="1200" dirty="0" err="1"/>
                        <a:t>used</a:t>
                      </a:r>
                      <a:r>
                        <a:rPr lang="it-IT" sz="1200" dirty="0"/>
                        <a:t> in the </a:t>
                      </a:r>
                      <a:r>
                        <a:rPr lang="it-IT" sz="1200" dirty="0" err="1"/>
                        <a:t>modules</a:t>
                      </a:r>
                      <a:endParaRPr lang="it-IT" sz="1200" dirty="0"/>
                    </a:p>
                  </a:txBody>
                  <a:tcPr/>
                </a:tc>
                <a:extLst>
                  <a:ext uri="{0D108BD9-81ED-4DB2-BD59-A6C34878D82A}">
                    <a16:rowId xmlns:a16="http://schemas.microsoft.com/office/drawing/2014/main" val="2602423868"/>
                  </a:ext>
                </a:extLst>
              </a:tr>
              <a:tr h="336467">
                <a:tc>
                  <a:txBody>
                    <a:bodyPr/>
                    <a:lstStyle/>
                    <a:p>
                      <a:r>
                        <a:rPr lang="it-IT" sz="1200" dirty="0"/>
                        <a:t>2</a:t>
                      </a:r>
                    </a:p>
                  </a:txBody>
                  <a:tcPr/>
                </a:tc>
                <a:tc>
                  <a:txBody>
                    <a:bodyPr/>
                    <a:lstStyle/>
                    <a:p>
                      <a:r>
                        <a:rPr lang="it-IT" sz="1200" dirty="0"/>
                        <a:t>Import</a:t>
                      </a:r>
                    </a:p>
                  </a:txBody>
                  <a:tcPr/>
                </a:tc>
                <a:tc>
                  <a:txBody>
                    <a:bodyPr/>
                    <a:lstStyle/>
                    <a:p>
                      <a:r>
                        <a:rPr lang="it-IT" sz="1200" dirty="0" err="1"/>
                        <a:t>Imported</a:t>
                      </a:r>
                      <a:r>
                        <a:rPr lang="it-IT" sz="1200" dirty="0"/>
                        <a:t> </a:t>
                      </a:r>
                      <a:r>
                        <a:rPr lang="it-IT" sz="1200" dirty="0" err="1"/>
                        <a:t>elements</a:t>
                      </a:r>
                      <a:r>
                        <a:rPr lang="it-IT" sz="1200" dirty="0"/>
                        <a:t> </a:t>
                      </a:r>
                      <a:r>
                        <a:rPr lang="it-IT" sz="1200" dirty="0" err="1"/>
                        <a:t>used</a:t>
                      </a:r>
                      <a:r>
                        <a:rPr lang="it-IT" sz="1200" dirty="0"/>
                        <a:t> by a </a:t>
                      </a:r>
                      <a:r>
                        <a:rPr lang="it-IT" sz="1200" dirty="0" err="1"/>
                        <a:t>module</a:t>
                      </a:r>
                      <a:endParaRPr lang="it-IT" sz="1200" dirty="0"/>
                    </a:p>
                  </a:txBody>
                  <a:tcPr/>
                </a:tc>
                <a:extLst>
                  <a:ext uri="{0D108BD9-81ED-4DB2-BD59-A6C34878D82A}">
                    <a16:rowId xmlns:a16="http://schemas.microsoft.com/office/drawing/2014/main" val="3978907892"/>
                  </a:ext>
                </a:extLst>
              </a:tr>
              <a:tr h="336467">
                <a:tc>
                  <a:txBody>
                    <a:bodyPr/>
                    <a:lstStyle/>
                    <a:p>
                      <a:r>
                        <a:rPr lang="it-IT" sz="1200" dirty="0"/>
                        <a:t>3</a:t>
                      </a:r>
                    </a:p>
                  </a:txBody>
                  <a:tcPr/>
                </a:tc>
                <a:tc>
                  <a:txBody>
                    <a:bodyPr/>
                    <a:lstStyle/>
                    <a:p>
                      <a:r>
                        <a:rPr lang="it-IT" sz="1200" dirty="0" err="1"/>
                        <a:t>Function</a:t>
                      </a:r>
                      <a:endParaRPr lang="it-IT" sz="1200" dirty="0"/>
                    </a:p>
                  </a:txBody>
                  <a:tcPr/>
                </a:tc>
                <a:tc>
                  <a:txBody>
                    <a:bodyPr/>
                    <a:lstStyle/>
                    <a:p>
                      <a:r>
                        <a:rPr lang="it-IT" sz="1200" dirty="0" err="1"/>
                        <a:t>Type</a:t>
                      </a:r>
                      <a:r>
                        <a:rPr lang="it-IT" sz="1200" dirty="0"/>
                        <a:t> signatures </a:t>
                      </a:r>
                      <a:r>
                        <a:rPr lang="it-IT" sz="1200" dirty="0" err="1"/>
                        <a:t>associated</a:t>
                      </a:r>
                      <a:r>
                        <a:rPr lang="it-IT" sz="1200" dirty="0"/>
                        <a:t> with the </a:t>
                      </a:r>
                      <a:r>
                        <a:rPr lang="it-IT" sz="1200" dirty="0" err="1"/>
                        <a:t>functions</a:t>
                      </a:r>
                      <a:r>
                        <a:rPr lang="it-IT" sz="1200" dirty="0"/>
                        <a:t> in a </a:t>
                      </a:r>
                      <a:r>
                        <a:rPr lang="it-IT" sz="1200" dirty="0" err="1"/>
                        <a:t>module</a:t>
                      </a:r>
                      <a:endParaRPr lang="it-IT" sz="1200" dirty="0"/>
                    </a:p>
                  </a:txBody>
                  <a:tcPr/>
                </a:tc>
                <a:extLst>
                  <a:ext uri="{0D108BD9-81ED-4DB2-BD59-A6C34878D82A}">
                    <a16:rowId xmlns:a16="http://schemas.microsoft.com/office/drawing/2014/main" val="1527670053"/>
                  </a:ext>
                </a:extLst>
              </a:tr>
              <a:tr h="336467">
                <a:tc>
                  <a:txBody>
                    <a:bodyPr/>
                    <a:lstStyle/>
                    <a:p>
                      <a:r>
                        <a:rPr lang="it-IT" sz="1200" dirty="0"/>
                        <a:t>4</a:t>
                      </a:r>
                    </a:p>
                  </a:txBody>
                  <a:tcPr/>
                </a:tc>
                <a:tc>
                  <a:txBody>
                    <a:bodyPr/>
                    <a:lstStyle/>
                    <a:p>
                      <a:r>
                        <a:rPr lang="it-IT" sz="1200" dirty="0" err="1"/>
                        <a:t>Table</a:t>
                      </a:r>
                      <a:endParaRPr lang="it-IT" sz="1200" dirty="0"/>
                    </a:p>
                  </a:txBody>
                  <a:tcPr/>
                </a:tc>
                <a:tc>
                  <a:txBody>
                    <a:bodyPr/>
                    <a:lstStyle/>
                    <a:p>
                      <a:r>
                        <a:rPr lang="it-IT" sz="1200" dirty="0" err="1"/>
                        <a:t>Tables</a:t>
                      </a:r>
                      <a:r>
                        <a:rPr lang="it-IT" sz="1200" dirty="0"/>
                        <a:t> </a:t>
                      </a:r>
                      <a:r>
                        <a:rPr lang="it-IT" sz="1200" dirty="0" err="1"/>
                        <a:t>that</a:t>
                      </a:r>
                      <a:r>
                        <a:rPr lang="it-IT" sz="1200" dirty="0"/>
                        <a:t> </a:t>
                      </a:r>
                      <a:r>
                        <a:rPr lang="it-IT" sz="1200" dirty="0" err="1"/>
                        <a:t>define</a:t>
                      </a:r>
                      <a:r>
                        <a:rPr lang="it-IT" sz="1200" dirty="0"/>
                        <a:t> </a:t>
                      </a:r>
                      <a:r>
                        <a:rPr lang="it-IT" sz="1200" dirty="0" err="1"/>
                        <a:t>indirect</a:t>
                      </a:r>
                      <a:r>
                        <a:rPr lang="it-IT" sz="1200" dirty="0"/>
                        <a:t>, </a:t>
                      </a:r>
                      <a:r>
                        <a:rPr lang="it-IT" sz="1200" dirty="0" err="1"/>
                        <a:t>immutable</a:t>
                      </a:r>
                      <a:r>
                        <a:rPr lang="it-IT" sz="1200" dirty="0"/>
                        <a:t> </a:t>
                      </a:r>
                      <a:r>
                        <a:rPr lang="it-IT" sz="1200" dirty="0" err="1"/>
                        <a:t>reference</a:t>
                      </a:r>
                      <a:r>
                        <a:rPr lang="it-IT" sz="1200" dirty="0"/>
                        <a:t> </a:t>
                      </a:r>
                      <a:r>
                        <a:rPr lang="it-IT" sz="1200" dirty="0" err="1"/>
                        <a:t>used</a:t>
                      </a:r>
                      <a:r>
                        <a:rPr lang="it-IT" sz="1200" dirty="0"/>
                        <a:t> by a </a:t>
                      </a:r>
                      <a:r>
                        <a:rPr lang="it-IT" sz="1200" dirty="0" err="1"/>
                        <a:t>module</a:t>
                      </a:r>
                      <a:endParaRPr lang="it-IT" sz="1200" dirty="0"/>
                    </a:p>
                  </a:txBody>
                  <a:tcPr/>
                </a:tc>
                <a:extLst>
                  <a:ext uri="{0D108BD9-81ED-4DB2-BD59-A6C34878D82A}">
                    <a16:rowId xmlns:a16="http://schemas.microsoft.com/office/drawing/2014/main" val="3600139140"/>
                  </a:ext>
                </a:extLst>
              </a:tr>
              <a:tr h="336467">
                <a:tc>
                  <a:txBody>
                    <a:bodyPr/>
                    <a:lstStyle/>
                    <a:p>
                      <a:r>
                        <a:rPr lang="it-IT" sz="1200" dirty="0"/>
                        <a:t>5</a:t>
                      </a:r>
                    </a:p>
                  </a:txBody>
                  <a:tcPr/>
                </a:tc>
                <a:tc>
                  <a:txBody>
                    <a:bodyPr/>
                    <a:lstStyle/>
                    <a:p>
                      <a:r>
                        <a:rPr lang="it-IT" sz="1200" dirty="0"/>
                        <a:t>Memory</a:t>
                      </a:r>
                    </a:p>
                  </a:txBody>
                  <a:tcPr/>
                </a:tc>
                <a:tc>
                  <a:txBody>
                    <a:bodyPr/>
                    <a:lstStyle/>
                    <a:p>
                      <a:r>
                        <a:rPr lang="it-IT" sz="1200" dirty="0"/>
                        <a:t>Linear </a:t>
                      </a:r>
                      <a:r>
                        <a:rPr lang="it-IT" sz="1200" dirty="0" err="1"/>
                        <a:t>memory</a:t>
                      </a:r>
                      <a:r>
                        <a:rPr lang="it-IT" sz="1200" dirty="0"/>
                        <a:t> </a:t>
                      </a:r>
                      <a:r>
                        <a:rPr lang="it-IT" sz="1200" dirty="0" err="1"/>
                        <a:t>structures</a:t>
                      </a:r>
                      <a:r>
                        <a:rPr lang="it-IT" sz="1200" dirty="0"/>
                        <a:t> </a:t>
                      </a:r>
                      <a:r>
                        <a:rPr lang="it-IT" sz="1200" dirty="0" err="1"/>
                        <a:t>used</a:t>
                      </a:r>
                      <a:r>
                        <a:rPr lang="it-IT" sz="1200" dirty="0"/>
                        <a:t> by a </a:t>
                      </a:r>
                      <a:r>
                        <a:rPr lang="it-IT" sz="1200" dirty="0" err="1"/>
                        <a:t>module</a:t>
                      </a:r>
                      <a:endParaRPr lang="it-IT" sz="1200" dirty="0"/>
                    </a:p>
                  </a:txBody>
                  <a:tcPr/>
                </a:tc>
                <a:extLst>
                  <a:ext uri="{0D108BD9-81ED-4DB2-BD59-A6C34878D82A}">
                    <a16:rowId xmlns:a16="http://schemas.microsoft.com/office/drawing/2014/main" val="1792542551"/>
                  </a:ext>
                </a:extLst>
              </a:tr>
              <a:tr h="336467">
                <a:tc>
                  <a:txBody>
                    <a:bodyPr/>
                    <a:lstStyle/>
                    <a:p>
                      <a:r>
                        <a:rPr lang="it-IT" sz="1200" dirty="0"/>
                        <a:t>6</a:t>
                      </a:r>
                    </a:p>
                  </a:txBody>
                  <a:tcPr/>
                </a:tc>
                <a:tc>
                  <a:txBody>
                    <a:bodyPr/>
                    <a:lstStyle/>
                    <a:p>
                      <a:r>
                        <a:rPr lang="it-IT" sz="1200" dirty="0"/>
                        <a:t>Global</a:t>
                      </a:r>
                    </a:p>
                  </a:txBody>
                  <a:tcPr/>
                </a:tc>
                <a:tc>
                  <a:txBody>
                    <a:bodyPr/>
                    <a:lstStyle/>
                    <a:p>
                      <a:r>
                        <a:rPr lang="it-IT" sz="1200" dirty="0"/>
                        <a:t>Global </a:t>
                      </a:r>
                      <a:r>
                        <a:rPr lang="it-IT" sz="1200" dirty="0" err="1"/>
                        <a:t>variables</a:t>
                      </a:r>
                      <a:endParaRPr lang="it-IT" sz="1200" dirty="0"/>
                    </a:p>
                  </a:txBody>
                  <a:tcPr/>
                </a:tc>
                <a:extLst>
                  <a:ext uri="{0D108BD9-81ED-4DB2-BD59-A6C34878D82A}">
                    <a16:rowId xmlns:a16="http://schemas.microsoft.com/office/drawing/2014/main" val="1455207404"/>
                  </a:ext>
                </a:extLst>
              </a:tr>
              <a:tr h="336467">
                <a:tc>
                  <a:txBody>
                    <a:bodyPr/>
                    <a:lstStyle/>
                    <a:p>
                      <a:r>
                        <a:rPr lang="it-IT" sz="1200" dirty="0"/>
                        <a:t>7</a:t>
                      </a:r>
                    </a:p>
                  </a:txBody>
                  <a:tcPr/>
                </a:tc>
                <a:tc>
                  <a:txBody>
                    <a:bodyPr/>
                    <a:lstStyle/>
                    <a:p>
                      <a:r>
                        <a:rPr lang="it-IT" sz="1200" dirty="0"/>
                        <a:t>Export</a:t>
                      </a:r>
                    </a:p>
                  </a:txBody>
                  <a:tcPr/>
                </a:tc>
                <a:tc>
                  <a:txBody>
                    <a:bodyPr/>
                    <a:lstStyle/>
                    <a:p>
                      <a:r>
                        <a:rPr lang="it-IT" sz="1200" dirty="0" err="1"/>
                        <a:t>Exported</a:t>
                      </a:r>
                      <a:r>
                        <a:rPr lang="it-IT" sz="1200" dirty="0"/>
                        <a:t> </a:t>
                      </a:r>
                      <a:r>
                        <a:rPr lang="it-IT" sz="1200" dirty="0" err="1"/>
                        <a:t>elements</a:t>
                      </a:r>
                      <a:r>
                        <a:rPr lang="it-IT" sz="1200" dirty="0"/>
                        <a:t> </a:t>
                      </a:r>
                      <a:r>
                        <a:rPr lang="it-IT" sz="1200" dirty="0" err="1"/>
                        <a:t>provided</a:t>
                      </a:r>
                      <a:r>
                        <a:rPr lang="it-IT" sz="1200" dirty="0"/>
                        <a:t> by a </a:t>
                      </a:r>
                      <a:r>
                        <a:rPr lang="it-IT" sz="1200" dirty="0" err="1"/>
                        <a:t>module</a:t>
                      </a:r>
                      <a:endParaRPr lang="it-IT" sz="1200" dirty="0"/>
                    </a:p>
                  </a:txBody>
                  <a:tcPr/>
                </a:tc>
                <a:extLst>
                  <a:ext uri="{0D108BD9-81ED-4DB2-BD59-A6C34878D82A}">
                    <a16:rowId xmlns:a16="http://schemas.microsoft.com/office/drawing/2014/main" val="1525828280"/>
                  </a:ext>
                </a:extLst>
              </a:tr>
              <a:tr h="336467">
                <a:tc>
                  <a:txBody>
                    <a:bodyPr/>
                    <a:lstStyle/>
                    <a:p>
                      <a:r>
                        <a:rPr lang="it-IT" sz="1200" dirty="0"/>
                        <a:t>8</a:t>
                      </a:r>
                    </a:p>
                  </a:txBody>
                  <a:tcPr/>
                </a:tc>
                <a:tc>
                  <a:txBody>
                    <a:bodyPr/>
                    <a:lstStyle/>
                    <a:p>
                      <a:r>
                        <a:rPr lang="it-IT" sz="1200" dirty="0"/>
                        <a:t>Start</a:t>
                      </a:r>
                    </a:p>
                  </a:txBody>
                  <a:tcPr/>
                </a:tc>
                <a:tc>
                  <a:txBody>
                    <a:bodyPr/>
                    <a:lstStyle/>
                    <a:p>
                      <a:r>
                        <a:rPr lang="it-IT" sz="1200" dirty="0"/>
                        <a:t>An optional start </a:t>
                      </a:r>
                      <a:r>
                        <a:rPr lang="it-IT" sz="1200" dirty="0" err="1"/>
                        <a:t>function</a:t>
                      </a:r>
                      <a:r>
                        <a:rPr lang="it-IT" sz="1200" dirty="0"/>
                        <a:t> to </a:t>
                      </a:r>
                      <a:r>
                        <a:rPr lang="it-IT" sz="1200" dirty="0" err="1"/>
                        <a:t>initiate</a:t>
                      </a:r>
                      <a:r>
                        <a:rPr lang="it-IT" sz="1200" dirty="0"/>
                        <a:t> a </a:t>
                      </a:r>
                      <a:r>
                        <a:rPr lang="it-IT" sz="1200" dirty="0" err="1"/>
                        <a:t>module</a:t>
                      </a:r>
                      <a:endParaRPr lang="it-IT" sz="1200" dirty="0"/>
                    </a:p>
                  </a:txBody>
                  <a:tcPr/>
                </a:tc>
                <a:extLst>
                  <a:ext uri="{0D108BD9-81ED-4DB2-BD59-A6C34878D82A}">
                    <a16:rowId xmlns:a16="http://schemas.microsoft.com/office/drawing/2014/main" val="528823315"/>
                  </a:ext>
                </a:extLst>
              </a:tr>
              <a:tr h="336467">
                <a:tc>
                  <a:txBody>
                    <a:bodyPr/>
                    <a:lstStyle/>
                    <a:p>
                      <a:r>
                        <a:rPr lang="it-IT" sz="1200" dirty="0"/>
                        <a:t>9</a:t>
                      </a:r>
                    </a:p>
                  </a:txBody>
                  <a:tcPr/>
                </a:tc>
                <a:tc>
                  <a:txBody>
                    <a:bodyPr/>
                    <a:lstStyle/>
                    <a:p>
                      <a:r>
                        <a:rPr lang="it-IT" sz="1200" dirty="0" err="1"/>
                        <a:t>Element</a:t>
                      </a:r>
                      <a:endParaRPr lang="it-IT" sz="1200" dirty="0"/>
                    </a:p>
                  </a:txBody>
                  <a:tcPr/>
                </a:tc>
                <a:tc>
                  <a:txBody>
                    <a:bodyPr/>
                    <a:lstStyle/>
                    <a:p>
                      <a:r>
                        <a:rPr lang="it-IT" sz="1200" dirty="0" err="1"/>
                        <a:t>Elements</a:t>
                      </a:r>
                      <a:r>
                        <a:rPr lang="it-IT" sz="1200" dirty="0"/>
                        <a:t> </a:t>
                      </a:r>
                      <a:r>
                        <a:rPr lang="it-IT" sz="1200" dirty="0" err="1"/>
                        <a:t>defined</a:t>
                      </a:r>
                      <a:r>
                        <a:rPr lang="it-IT" sz="1200" dirty="0"/>
                        <a:t> by a </a:t>
                      </a:r>
                      <a:r>
                        <a:rPr lang="it-IT" sz="1200" dirty="0" err="1"/>
                        <a:t>module</a:t>
                      </a:r>
                      <a:endParaRPr lang="it-IT" sz="1200" dirty="0"/>
                    </a:p>
                  </a:txBody>
                  <a:tcPr/>
                </a:tc>
                <a:extLst>
                  <a:ext uri="{0D108BD9-81ED-4DB2-BD59-A6C34878D82A}">
                    <a16:rowId xmlns:a16="http://schemas.microsoft.com/office/drawing/2014/main" val="412010074"/>
                  </a:ext>
                </a:extLst>
              </a:tr>
              <a:tr h="336467">
                <a:tc>
                  <a:txBody>
                    <a:bodyPr/>
                    <a:lstStyle/>
                    <a:p>
                      <a:r>
                        <a:rPr lang="it-IT" sz="1200" dirty="0"/>
                        <a:t>10</a:t>
                      </a:r>
                    </a:p>
                  </a:txBody>
                  <a:tcPr/>
                </a:tc>
                <a:tc>
                  <a:txBody>
                    <a:bodyPr/>
                    <a:lstStyle/>
                    <a:p>
                      <a:r>
                        <a:rPr lang="it-IT" sz="1200" dirty="0"/>
                        <a:t>Code</a:t>
                      </a:r>
                    </a:p>
                  </a:txBody>
                  <a:tcPr/>
                </a:tc>
                <a:tc>
                  <a:txBody>
                    <a:bodyPr/>
                    <a:lstStyle/>
                    <a:p>
                      <a:r>
                        <a:rPr lang="it-IT" sz="1200" dirty="0"/>
                        <a:t>The body of the </a:t>
                      </a:r>
                      <a:r>
                        <a:rPr lang="it-IT" sz="1200" dirty="0" err="1"/>
                        <a:t>functions</a:t>
                      </a:r>
                      <a:r>
                        <a:rPr lang="it-IT" sz="1200" dirty="0"/>
                        <a:t> </a:t>
                      </a:r>
                      <a:r>
                        <a:rPr lang="it-IT" sz="1200" dirty="0" err="1"/>
                        <a:t>defined</a:t>
                      </a:r>
                      <a:r>
                        <a:rPr lang="it-IT" sz="1200" dirty="0"/>
                        <a:t> by a </a:t>
                      </a:r>
                      <a:r>
                        <a:rPr lang="it-IT" sz="1200" dirty="0" err="1"/>
                        <a:t>module</a:t>
                      </a:r>
                      <a:endParaRPr lang="it-IT" sz="1200" dirty="0"/>
                    </a:p>
                  </a:txBody>
                  <a:tcPr/>
                </a:tc>
                <a:extLst>
                  <a:ext uri="{0D108BD9-81ED-4DB2-BD59-A6C34878D82A}">
                    <a16:rowId xmlns:a16="http://schemas.microsoft.com/office/drawing/2014/main" val="2826592068"/>
                  </a:ext>
                </a:extLst>
              </a:tr>
              <a:tr h="336467">
                <a:tc>
                  <a:txBody>
                    <a:bodyPr/>
                    <a:lstStyle/>
                    <a:p>
                      <a:r>
                        <a:rPr lang="it-IT" sz="1200" dirty="0"/>
                        <a:t>11</a:t>
                      </a:r>
                    </a:p>
                  </a:txBody>
                  <a:tcPr/>
                </a:tc>
                <a:tc>
                  <a:txBody>
                    <a:bodyPr/>
                    <a:lstStyle/>
                    <a:p>
                      <a:r>
                        <a:rPr lang="it-IT" sz="1200" dirty="0"/>
                        <a:t>Data</a:t>
                      </a:r>
                    </a:p>
                  </a:txBody>
                  <a:tcPr/>
                </a:tc>
                <a:tc>
                  <a:txBody>
                    <a:bodyPr/>
                    <a:lstStyle/>
                    <a:p>
                      <a:r>
                        <a:rPr lang="it-IT" sz="1200" dirty="0"/>
                        <a:t>The data </a:t>
                      </a:r>
                      <a:r>
                        <a:rPr lang="it-IT" sz="1200" dirty="0" err="1"/>
                        <a:t>elements</a:t>
                      </a:r>
                      <a:r>
                        <a:rPr lang="it-IT" sz="1200" dirty="0"/>
                        <a:t> </a:t>
                      </a:r>
                      <a:r>
                        <a:rPr lang="it-IT" sz="1200" dirty="0" err="1"/>
                        <a:t>defined</a:t>
                      </a:r>
                      <a:r>
                        <a:rPr lang="it-IT" sz="1200" dirty="0"/>
                        <a:t> by a </a:t>
                      </a:r>
                      <a:r>
                        <a:rPr lang="it-IT" sz="1200" dirty="0" err="1"/>
                        <a:t>module</a:t>
                      </a:r>
                      <a:endParaRPr lang="it-IT" sz="1200" dirty="0"/>
                    </a:p>
                  </a:txBody>
                  <a:tcPr/>
                </a:tc>
                <a:extLst>
                  <a:ext uri="{0D108BD9-81ED-4DB2-BD59-A6C34878D82A}">
                    <a16:rowId xmlns:a16="http://schemas.microsoft.com/office/drawing/2014/main" val="3825987952"/>
                  </a:ext>
                </a:extLst>
              </a:tr>
              <a:tr h="336467">
                <a:tc>
                  <a:txBody>
                    <a:bodyPr/>
                    <a:lstStyle/>
                    <a:p>
                      <a:r>
                        <a:rPr lang="it-IT" sz="1200" dirty="0"/>
                        <a:t>12</a:t>
                      </a:r>
                    </a:p>
                  </a:txBody>
                  <a:tcPr/>
                </a:tc>
                <a:tc>
                  <a:txBody>
                    <a:bodyPr/>
                    <a:lstStyle/>
                    <a:p>
                      <a:r>
                        <a:rPr lang="it-IT" sz="1200" dirty="0"/>
                        <a:t>Data </a:t>
                      </a:r>
                      <a:r>
                        <a:rPr lang="it-IT" sz="1200" dirty="0" err="1"/>
                        <a:t>Count</a:t>
                      </a:r>
                      <a:endParaRPr lang="it-IT" sz="1200" dirty="0"/>
                    </a:p>
                  </a:txBody>
                  <a:tcPr/>
                </a:tc>
                <a:tc>
                  <a:txBody>
                    <a:bodyPr/>
                    <a:lstStyle/>
                    <a:p>
                      <a:r>
                        <a:rPr lang="it-IT" sz="1200" dirty="0"/>
                        <a:t>The </a:t>
                      </a:r>
                      <a:r>
                        <a:rPr lang="it-IT" sz="1200" dirty="0" err="1"/>
                        <a:t>number</a:t>
                      </a:r>
                      <a:r>
                        <a:rPr lang="it-IT" sz="1200" dirty="0"/>
                        <a:t> of data </a:t>
                      </a:r>
                      <a:r>
                        <a:rPr lang="it-IT" sz="1200" dirty="0" err="1"/>
                        <a:t>elements</a:t>
                      </a:r>
                      <a:r>
                        <a:rPr lang="it-IT" sz="1200" dirty="0"/>
                        <a:t> </a:t>
                      </a:r>
                      <a:r>
                        <a:rPr lang="it-IT" sz="1200" dirty="0" err="1"/>
                        <a:t>defined</a:t>
                      </a:r>
                      <a:r>
                        <a:rPr lang="it-IT" sz="1200" dirty="0"/>
                        <a:t> by a </a:t>
                      </a:r>
                      <a:r>
                        <a:rPr lang="it-IT" sz="1200" dirty="0" err="1"/>
                        <a:t>module</a:t>
                      </a:r>
                      <a:endParaRPr lang="it-IT" sz="1200" dirty="0"/>
                    </a:p>
                  </a:txBody>
                  <a:tcPr/>
                </a:tc>
                <a:extLst>
                  <a:ext uri="{0D108BD9-81ED-4DB2-BD59-A6C34878D82A}">
                    <a16:rowId xmlns:a16="http://schemas.microsoft.com/office/drawing/2014/main" val="1470251408"/>
                  </a:ext>
                </a:extLst>
              </a:tr>
            </a:tbl>
          </a:graphicData>
        </a:graphic>
      </p:graphicFrame>
      <p:sp>
        <p:nvSpPr>
          <p:cNvPr id="3" name="Segnaposto piè di pagina 2">
            <a:extLst>
              <a:ext uri="{FF2B5EF4-FFF2-40B4-BE49-F238E27FC236}">
                <a16:creationId xmlns:a16="http://schemas.microsoft.com/office/drawing/2014/main" id="{27D66841-BA8F-CE23-05EC-D2616A20E984}"/>
              </a:ext>
            </a:extLst>
          </p:cNvPr>
          <p:cNvSpPr>
            <a:spLocks noGrp="1"/>
          </p:cNvSpPr>
          <p:nvPr>
            <p:ph type="ftr" sz="quarter" idx="10"/>
          </p:nvPr>
        </p:nvSpPr>
        <p:spPr>
          <a:xfrm>
            <a:off x="366122" y="6286803"/>
            <a:ext cx="7196162" cy="312405"/>
          </a:xfrm>
        </p:spPr>
        <p:txBody>
          <a:bodyPr/>
          <a:lstStyle/>
          <a:p>
            <a:pPr>
              <a:defRPr/>
            </a:pPr>
            <a:r>
              <a:rPr lang="en-US" altLang="en-US" dirty="0" err="1"/>
              <a:t>WebAssembly</a:t>
            </a:r>
            <a:r>
              <a:rPr lang="en-US" altLang="en-US" dirty="0"/>
              <a:t> – </a:t>
            </a:r>
            <a:r>
              <a:rPr lang="en-US" altLang="en-US" dirty="0" err="1"/>
              <a:t>UGIdotnet</a:t>
            </a:r>
            <a:r>
              <a:rPr lang="en-US" altLang="en-US" dirty="0"/>
              <a:t> </a:t>
            </a:r>
            <a:r>
              <a:rPr lang="en-US" altLang="en-US" dirty="0" err="1"/>
              <a:t>SmallTalk</a:t>
            </a:r>
            <a:r>
              <a:rPr lang="en-US" altLang="en-US" dirty="0"/>
              <a:t> 05/10/2022</a:t>
            </a:r>
          </a:p>
        </p:txBody>
      </p:sp>
    </p:spTree>
    <p:extLst>
      <p:ext uri="{BB962C8B-B14F-4D97-AF65-F5344CB8AC3E}">
        <p14:creationId xmlns:p14="http://schemas.microsoft.com/office/powerpoint/2010/main" val="2730569169"/>
      </p:ext>
    </p:extLst>
  </p:cSld>
  <p:clrMapOvr>
    <a:masterClrMapping/>
  </p:clrMapOvr>
</p:sld>
</file>

<file path=ppt/theme/theme1.xml><?xml version="1.0" encoding="utf-8"?>
<a:theme xmlns:a="http://schemas.openxmlformats.org/drawingml/2006/main" name="Tema I3">
  <a:themeElements>
    <a:clrScheme name="Tema di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i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zioni_I3.potx" id="{FD52F983-B880-49C9-B3B0-6FED6733E74D}" vid="{161363E4-AE38-471B-A87A-D1507803A2C9}"/>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WeAssembly</Template>
  <TotalTime>2168</TotalTime>
  <Words>681</Words>
  <Application>Microsoft Office PowerPoint</Application>
  <PresentationFormat>Presentazione su schermo (4:3)</PresentationFormat>
  <Paragraphs>128</Paragraphs>
  <Slides>16</Slides>
  <Notes>3</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16</vt:i4>
      </vt:variant>
    </vt:vector>
  </HeadingPairs>
  <TitlesOfParts>
    <vt:vector size="21" baseType="lpstr">
      <vt:lpstr>Calibri</vt:lpstr>
      <vt:lpstr>Open Sans</vt:lpstr>
      <vt:lpstr>Arial</vt:lpstr>
      <vt:lpstr>Open Sans Light</vt:lpstr>
      <vt:lpstr>Tema I3</vt:lpstr>
      <vt:lpstr>XMASDev - WebAssembly</vt:lpstr>
      <vt:lpstr>WebAssembly</vt:lpstr>
      <vt:lpstr>A bit of history …</vt:lpstr>
      <vt:lpstr>A bit of history …</vt:lpstr>
      <vt:lpstr>What we need?</vt:lpstr>
      <vt:lpstr>Interpreted vs Compiled</vt:lpstr>
      <vt:lpstr>WebAssembly Text Format</vt:lpstr>
      <vt:lpstr>Presentazione standard di PowerPoint</vt:lpstr>
      <vt:lpstr>WebAssembly Structure</vt:lpstr>
      <vt:lpstr>WASI (WebAssembly System Interface)</vt:lpstr>
      <vt:lpstr>WASI Goals</vt:lpstr>
      <vt:lpstr>WAGI</vt:lpstr>
      <vt:lpstr>WebAssembly and .NET</vt:lpstr>
      <vt:lpstr>WebAssembly will replace Docker?</vt:lpstr>
      <vt:lpstr>Docker love WebAssembly</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WebAssembly</dc:title>
  <dc:creator>Acerbis Alberto</dc:creator>
  <cp:lastModifiedBy>Acerbis Alberto</cp:lastModifiedBy>
  <cp:revision>3</cp:revision>
  <dcterms:created xsi:type="dcterms:W3CDTF">2022-09-30T05:43:12Z</dcterms:created>
  <dcterms:modified xsi:type="dcterms:W3CDTF">2022-12-01T07:45:51Z</dcterms:modified>
</cp:coreProperties>
</file>