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3"/>
  </p:notesMasterIdLst>
  <p:handoutMasterIdLst>
    <p:handoutMasterId r:id="rId14"/>
  </p:handoutMasterIdLst>
  <p:sldIdLst>
    <p:sldId id="256" r:id="rId2"/>
    <p:sldId id="315" r:id="rId3"/>
    <p:sldId id="337" r:id="rId4"/>
    <p:sldId id="282" r:id="rId5"/>
    <p:sldId id="284" r:id="rId6"/>
    <p:sldId id="324" r:id="rId7"/>
    <p:sldId id="325" r:id="rId8"/>
    <p:sldId id="338" r:id="rId9"/>
    <p:sldId id="339" r:id="rId10"/>
    <p:sldId id="326" r:id="rId11"/>
    <p:sldId id="317" r:id="rId12"/>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
      <p:font typeface="Open Sans" panose="020B0606030504020204" pitchFamily="34" charset="0"/>
      <p:regular r:id="rId21"/>
      <p:bold r:id="rId22"/>
      <p:italic r:id="rId23"/>
      <p:boldItalic r:id="rId24"/>
    </p:embeddedFont>
    <p:embeddedFont>
      <p:font typeface="Open Sans Light" panose="020B0306030504020204" pitchFamily="34" charset="0"/>
      <p:regular r:id="rId25"/>
      <p:italic r:id="rId26"/>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BB"/>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06" autoAdjust="0"/>
    <p:restoredTop sz="94660"/>
  </p:normalViewPr>
  <p:slideViewPr>
    <p:cSldViewPr snapToGrid="0">
      <p:cViewPr varScale="1">
        <p:scale>
          <a:sx n="82" d="100"/>
          <a:sy n="82" d="100"/>
        </p:scale>
        <p:origin x="1046"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1" d="100"/>
          <a:sy n="71" d="100"/>
        </p:scale>
        <p:origin x="32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1D8630-9237-4BE7-9AFA-F1C8E44CEE44}" type="datetimeFigureOut">
              <a:rPr lang="it-IT" smtClean="0"/>
              <a:t>20/09/2023</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D67E5A-45CA-4EDD-AEBA-067149AFF583}" type="slidenum">
              <a:rPr lang="it-IT" smtClean="0"/>
              <a:t>‹N›</a:t>
            </a:fld>
            <a:endParaRPr lang="it-IT"/>
          </a:p>
        </p:txBody>
      </p:sp>
    </p:spTree>
    <p:extLst>
      <p:ext uri="{BB962C8B-B14F-4D97-AF65-F5344CB8AC3E}">
        <p14:creationId xmlns:p14="http://schemas.microsoft.com/office/powerpoint/2010/main" val="26933799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F9ACC-C21F-4FB7-9E0A-95AB9ECDE2E6}" type="datetimeFigureOut">
              <a:rPr lang="it-IT" smtClean="0"/>
              <a:t>20/09/2023</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4DCD6-DEC0-4D63-A891-EB2CCC98DDA2}" type="slidenum">
              <a:rPr lang="it-IT" smtClean="0"/>
              <a:t>‹N›</a:t>
            </a:fld>
            <a:endParaRPr lang="it-IT"/>
          </a:p>
        </p:txBody>
      </p:sp>
    </p:spTree>
    <p:extLst>
      <p:ext uri="{BB962C8B-B14F-4D97-AF65-F5344CB8AC3E}">
        <p14:creationId xmlns:p14="http://schemas.microsoft.com/office/powerpoint/2010/main" val="415157707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863145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980052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11067996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resentazione sfondo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6500" b="1" i="0" baseline="0">
                <a:solidFill>
                  <a:schemeClr val="bg1"/>
                </a:solidFill>
                <a:latin typeface="Open Sans" charset="0"/>
                <a:ea typeface="Open Sans" charset="0"/>
                <a:cs typeface="Open Sans" charset="0"/>
              </a:defRPr>
            </a:lvl1pPr>
          </a:lstStyle>
          <a:p>
            <a:r>
              <a:rPr lang="en-US"/>
              <a:t>Titolo</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36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56580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t">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8" name="Segnaposto testo 7"/>
          <p:cNvSpPr>
            <a:spLocks noGrp="1"/>
          </p:cNvSpPr>
          <p:nvPr>
            <p:ph type="body" sz="quarter" idx="12" hasCustomPrompt="1"/>
          </p:nvPr>
        </p:nvSpPr>
        <p:spPr>
          <a:xfrm>
            <a:off x="469900" y="1624165"/>
            <a:ext cx="8196263" cy="1064443"/>
          </a:xfrm>
          <a:prstGeom prst="rect">
            <a:avLst/>
          </a:prstGeom>
        </p:spPr>
        <p:txBody>
          <a:bodyPr/>
          <a:lstStyle>
            <a:lvl1pPr marL="0" indent="0">
              <a:lnSpc>
                <a:spcPct val="120000"/>
              </a:lnSpc>
              <a:buFont typeface="Arial" panose="020B0604020202020204" pitchFamily="34" charset="0"/>
              <a:buNone/>
              <a:defRPr sz="5400" i="1">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«Cit.</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l</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a forma non deve andare oltre</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la sua funzione»</a:t>
            </a:r>
            <a:endParaRPr lang="it-IT" sz="5400" i="1"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52610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 immaigne di sfondo">
    <p:bg>
      <p:bgRef idx="1001">
        <a:schemeClr val="bg2"/>
      </p:bgRef>
    </p:bg>
    <p:spTree>
      <p:nvGrpSpPr>
        <p:cNvPr id="1" name=""/>
        <p:cNvGrpSpPr/>
        <p:nvPr/>
      </p:nvGrpSpPr>
      <p:grpSpPr>
        <a:xfrm>
          <a:off x="0" y="0"/>
          <a:ext cx="0" cy="0"/>
          <a:chOff x="0" y="0"/>
          <a:chExt cx="0" cy="0"/>
        </a:xfrm>
      </p:grpSpPr>
      <p:pic>
        <p:nvPicPr>
          <p:cNvPr id="19" name="Immagin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Segnaposto immagine 15"/>
          <p:cNvSpPr>
            <a:spLocks noGrp="1"/>
          </p:cNvSpPr>
          <p:nvPr>
            <p:ph type="pic" sz="quarter" idx="12"/>
          </p:nvPr>
        </p:nvSpPr>
        <p:spPr>
          <a:xfrm>
            <a:off x="0" y="0"/>
            <a:ext cx="9144000" cy="6858000"/>
          </a:xfrm>
          <a:prstGeom prst="rect">
            <a:avLst/>
          </a:prstGeom>
        </p:spPr>
        <p:txBody>
          <a:bodyPr/>
          <a:lstStyle/>
          <a:p>
            <a:endParaRPr lang="it-IT"/>
          </a:p>
        </p:txBody>
      </p:sp>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2"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21" name="Segnaposto testo 20"/>
          <p:cNvSpPr>
            <a:spLocks noGrp="1"/>
          </p:cNvSpPr>
          <p:nvPr>
            <p:ph type="body" sz="quarter" idx="13" hasCustomPrompt="1"/>
          </p:nvPr>
        </p:nvSpPr>
        <p:spPr>
          <a:xfrm>
            <a:off x="472281" y="395643"/>
            <a:ext cx="8199438" cy="1050925"/>
          </a:xfrm>
          <a:prstGeom prst="rect">
            <a:avLst/>
          </a:prstGeom>
        </p:spPr>
        <p:txBody>
          <a:bodyPr/>
          <a:lstStyle>
            <a:lvl1pPr marL="0" indent="0">
              <a:buFont typeface="Arial" panose="020B0604020202020204" pitchFamily="34" charset="0"/>
              <a:buNone/>
              <a:defRPr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«Slide</a:t>
            </a:r>
            <a:r>
              <a:rPr lang="it-IT" sz="5400" b="0" i="1" kern="1200" baseline="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 per immagini di sfondo + pannello opacizzato per mantenere la leggibilità del testo</a:t>
            </a: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a:t>
            </a:r>
            <a:endParaRPr lang="it-IT"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12948051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presenta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6500" b="1" i="0" baseline="0">
                <a:solidFill>
                  <a:srgbClr val="0061BB"/>
                </a:solidFill>
                <a:latin typeface="Open Sans" charset="0"/>
                <a:ea typeface="Open Sans" charset="0"/>
                <a:cs typeface="Open Sans" charset="0"/>
              </a:defRPr>
            </a:lvl1pPr>
          </a:lstStyle>
          <a:p>
            <a:r>
              <a:rPr lang="en-US"/>
              <a:t>Titolo</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36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Tree>
    <p:extLst>
      <p:ext uri="{BB962C8B-B14F-4D97-AF65-F5344CB8AC3E}">
        <p14:creationId xmlns:p14="http://schemas.microsoft.com/office/powerpoint/2010/main" val="353386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sezione sf.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4800" b="1" i="0" baseline="0">
                <a:solidFill>
                  <a:schemeClr val="bg1"/>
                </a:solidFill>
                <a:latin typeface="Open Sans" charset="0"/>
                <a:ea typeface="Open Sans" charset="0"/>
                <a:cs typeface="Open Sans" charset="0"/>
              </a:defRPr>
            </a:lvl1pPr>
          </a:lstStyle>
          <a:p>
            <a:r>
              <a:rPr lang="en-US"/>
              <a:t>Titolo sezione</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28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46249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se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4800" b="1" i="0" baseline="0">
                <a:solidFill>
                  <a:srgbClr val="0061BB"/>
                </a:solidFill>
                <a:latin typeface="Open Sans" charset="0"/>
                <a:ea typeface="Open Sans" charset="0"/>
                <a:cs typeface="Open Sans" charset="0"/>
              </a:defRPr>
            </a:lvl1pPr>
          </a:lstStyle>
          <a:p>
            <a:r>
              <a:rPr lang="en-US"/>
              <a:t>Titolo sezione</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28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sezione facoltativo (*)</a:t>
            </a:r>
          </a:p>
        </p:txBody>
      </p:sp>
    </p:spTree>
    <p:extLst>
      <p:ext uri="{BB962C8B-B14F-4D97-AF65-F5344CB8AC3E}">
        <p14:creationId xmlns:p14="http://schemas.microsoft.com/office/powerpoint/2010/main" val="256845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Segnaposto testo 8"/>
          <p:cNvSpPr>
            <a:spLocks noGrp="1"/>
          </p:cNvSpPr>
          <p:nvPr>
            <p:ph type="body" sz="quarter" idx="11" hasCustomPrompt="1"/>
          </p:nvPr>
        </p:nvSpPr>
        <p:spPr>
          <a:xfrm>
            <a:off x="469900" y="1611629"/>
            <a:ext cx="8196263" cy="4401207"/>
          </a:xfrm>
          <a:prstGeom prst="rect">
            <a:avLst/>
          </a:prstGeom>
        </p:spPr>
        <p:txBody>
          <a:bodyPr/>
          <a:lstStyle>
            <a:lvl1pPr marL="285750" indent="-285750">
              <a:buFont typeface="Arial" panose="020B0604020202020204" pitchFamily="34" charset="0"/>
              <a:buChar char="•"/>
              <a:defRPr sz="2800"/>
            </a:lvl1pPr>
          </a:lstStyle>
          <a:p>
            <a:pPr marL="285750" indent="-285750">
              <a:buFont typeface="Arial" panose="020B0604020202020204" pitchFamily="34" charset="0"/>
              <a:buChar char="•"/>
            </a:pPr>
            <a:r>
              <a:rPr lang="it-IT" sz="2400">
                <a:solidFill>
                  <a:srgbClr val="0C0C0C"/>
                </a:solidFill>
                <a:latin typeface="Open Sans" panose="020B0606030504020204" pitchFamily="34" charset="0"/>
                <a:ea typeface="Open Sans" panose="020B0606030504020204" pitchFamily="34" charset="0"/>
                <a:cs typeface="Open Sans" panose="020B0606030504020204" pitchFamily="34" charset="0"/>
              </a:rPr>
              <a:t>Esempio di </a:t>
            </a:r>
            <a:r>
              <a:rPr lang="it-IT" sz="2400" b="1">
                <a:solidFill>
                  <a:srgbClr val="0C0C0C"/>
                </a:solidFill>
                <a:latin typeface="Open Sans" panose="020B0606030504020204" pitchFamily="34" charset="0"/>
                <a:ea typeface="Open Sans" panose="020B0606030504020204" pitchFamily="34" charset="0"/>
                <a:cs typeface="Open Sans" panose="020B0606030504020204" pitchFamily="34" charset="0"/>
              </a:rPr>
              <a:t>elenco puntato</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a:t>
            </a:r>
          </a:p>
          <a:p>
            <a:pPr marL="285750" indent="-285750">
              <a:buFont typeface="Arial" panose="020B0604020202020204" pitchFamily="34" charset="0"/>
              <a:buChar char="•"/>
            </a:pPr>
            <a:r>
              <a:rPr lang="it-IT" sz="2400" b="0" i="0" kern="1200">
                <a:solidFill>
                  <a:srgbClr val="0C0C0C"/>
                </a:solidFill>
                <a:effectLst/>
                <a:latin typeface="Open Sans" panose="020B0606030504020204" pitchFamily="34" charset="0"/>
                <a:ea typeface="Open Sans" panose="020B0606030504020204" pitchFamily="34" charset="0"/>
                <a:cs typeface="Open Sans" panose="020B0606030504020204" pitchFamily="34" charset="0"/>
              </a:rPr>
              <a:t>Consectetur</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adipiscing elit</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Sed do eiusmod tempor incididunt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Ut labore et dolore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6162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sottotiolo, paragraf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1"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sp>
        <p:nvSpPr>
          <p:cNvPr id="9" name="Segnaposto testo 8"/>
          <p:cNvSpPr>
            <a:spLocks noGrp="1"/>
          </p:cNvSpPr>
          <p:nvPr>
            <p:ph type="body" sz="quarter" idx="11" hasCustomPrompt="1"/>
          </p:nvPr>
        </p:nvSpPr>
        <p:spPr>
          <a:xfrm>
            <a:off x="477376" y="1642897"/>
            <a:ext cx="8189547" cy="1420610"/>
          </a:xfrm>
          <a:prstGeom prst="rect">
            <a:avLst/>
          </a:prstGeom>
        </p:spPr>
        <p:txBody>
          <a:bodyPr/>
          <a:lstStyle>
            <a:lvl1pPr marL="0" indent="0">
              <a:lnSpc>
                <a:spcPct val="120000"/>
              </a:lnSpc>
              <a:buFont typeface="Arial" panose="020B0604020202020204" pitchFamily="34" charset="0"/>
              <a:buNone/>
              <a:defRPr sz="240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 do eiusmod tempor incididunt ut labore et dolore 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Segnaposto testo 15"/>
          <p:cNvSpPr>
            <a:spLocks noGrp="1"/>
          </p:cNvSpPr>
          <p:nvPr>
            <p:ph type="body" sz="quarter" idx="12" hasCustomPrompt="1"/>
          </p:nvPr>
        </p:nvSpPr>
        <p:spPr>
          <a:xfrm>
            <a:off x="470630" y="3208096"/>
            <a:ext cx="6789979" cy="2804741"/>
          </a:xfrm>
          <a:prstGeom prst="rect">
            <a:avLst/>
          </a:prstGeom>
        </p:spPr>
        <p:txBody>
          <a:bodyPr/>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24185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sottotitolo, paragrafo due colonne">
    <p:spTree>
      <p:nvGrpSpPr>
        <p:cNvPr id="1" name=""/>
        <p:cNvGrpSpPr/>
        <p:nvPr/>
      </p:nvGrpSpPr>
      <p:grpSpPr>
        <a:xfrm>
          <a:off x="0" y="0"/>
          <a:ext cx="0" cy="0"/>
          <a:chOff x="0" y="0"/>
          <a:chExt cx="0" cy="0"/>
        </a:xfrm>
      </p:grpSpPr>
      <p:sp>
        <p:nvSpPr>
          <p:cNvPr id="16" name="Segnaposto testo 8"/>
          <p:cNvSpPr>
            <a:spLocks noGrp="1"/>
          </p:cNvSpPr>
          <p:nvPr>
            <p:ph type="body" sz="quarter" idx="11" hasCustomPrompt="1"/>
          </p:nvPr>
        </p:nvSpPr>
        <p:spPr>
          <a:xfrm>
            <a:off x="477376" y="1642897"/>
            <a:ext cx="8189547" cy="643358"/>
          </a:xfrm>
          <a:prstGeom prst="rect">
            <a:avLst/>
          </a:prstGeom>
        </p:spPr>
        <p:txBody>
          <a:bodyPr/>
          <a:lstStyle>
            <a:lvl1pPr marL="0" indent="0">
              <a:lnSpc>
                <a:spcPct val="120000"/>
              </a:lnSpc>
              <a:buFont typeface="Arial" panose="020B0604020202020204" pitchFamily="34" charset="0"/>
              <a:buNone/>
              <a:defRPr sz="2400" baseline="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di pagina con testo su due colonne</a:t>
            </a:r>
          </a:p>
        </p:txBody>
      </p:sp>
      <p:sp>
        <p:nvSpPr>
          <p:cNvPr id="12"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7" name="Segnaposto testo 6"/>
          <p:cNvSpPr>
            <a:spLocks noGrp="1"/>
          </p:cNvSpPr>
          <p:nvPr>
            <p:ph type="body" sz="quarter" idx="12" hasCustomPrompt="1"/>
          </p:nvPr>
        </p:nvSpPr>
        <p:spPr>
          <a:xfrm>
            <a:off x="470630" y="2445858"/>
            <a:ext cx="8188325" cy="3632827"/>
          </a:xfrm>
          <a:prstGeom prst="rect">
            <a:avLst/>
          </a:prstGeom>
        </p:spPr>
        <p:txBody>
          <a:bodyPr numCol="2" spcCol="360000"/>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66624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sto sinistra, immagine destra">
    <p:spTree>
      <p:nvGrpSpPr>
        <p:cNvPr id="1" name=""/>
        <p:cNvGrpSpPr/>
        <p:nvPr/>
      </p:nvGrpSpPr>
      <p:grpSpPr>
        <a:xfrm>
          <a:off x="0" y="0"/>
          <a:ext cx="0" cy="0"/>
          <a:chOff x="0" y="0"/>
          <a:chExt cx="0" cy="0"/>
        </a:xfrm>
      </p:grpSpPr>
      <p:sp>
        <p:nvSpPr>
          <p:cNvPr id="19" name="Segnaposto immagine 18"/>
          <p:cNvSpPr>
            <a:spLocks noGrp="1"/>
          </p:cNvSpPr>
          <p:nvPr>
            <p:ph type="pic" sz="quarter" idx="14"/>
          </p:nvPr>
        </p:nvSpPr>
        <p:spPr>
          <a:xfrm>
            <a:off x="4640263" y="0"/>
            <a:ext cx="4503737" cy="6858000"/>
          </a:xfrm>
          <a:prstGeom prst="rect">
            <a:avLst/>
          </a:prstGeom>
        </p:spPr>
        <p:txBody>
          <a:bodyPr/>
          <a:lstStyle/>
          <a:p>
            <a:endParaRPr lang="it-IT"/>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2" name="Title 1"/>
          <p:cNvSpPr>
            <a:spLocks noGrp="1"/>
          </p:cNvSpPr>
          <p:nvPr>
            <p:ph type="ctrTitle" hasCustomPrompt="1"/>
          </p:nvPr>
        </p:nvSpPr>
        <p:spPr>
          <a:xfrm>
            <a:off x="470629"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
        <p:nvSpPr>
          <p:cNvPr id="11" name="Segnaposto testo 10"/>
          <p:cNvSpPr>
            <a:spLocks noGrp="1"/>
          </p:cNvSpPr>
          <p:nvPr>
            <p:ph type="body" sz="quarter" idx="13" hasCustomPrompt="1"/>
          </p:nvPr>
        </p:nvSpPr>
        <p:spPr>
          <a:xfrm>
            <a:off x="470629"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78808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sto destra, immagine sinistra">
    <p:spTree>
      <p:nvGrpSpPr>
        <p:cNvPr id="1" name=""/>
        <p:cNvGrpSpPr/>
        <p:nvPr/>
      </p:nvGrpSpPr>
      <p:grpSpPr>
        <a:xfrm>
          <a:off x="0" y="0"/>
          <a:ext cx="0" cy="0"/>
          <a:chOff x="0" y="0"/>
          <a:chExt cx="0" cy="0"/>
        </a:xfrm>
      </p:grpSpPr>
      <p:sp>
        <p:nvSpPr>
          <p:cNvPr id="17" name="Segnaposto immagine 18"/>
          <p:cNvSpPr>
            <a:spLocks noGrp="1"/>
          </p:cNvSpPr>
          <p:nvPr>
            <p:ph type="pic" sz="quarter" idx="14"/>
          </p:nvPr>
        </p:nvSpPr>
        <p:spPr>
          <a:xfrm>
            <a:off x="0" y="0"/>
            <a:ext cx="4503737" cy="6858000"/>
          </a:xfrm>
          <a:prstGeom prst="rect">
            <a:avLst/>
          </a:prstGeom>
        </p:spPr>
        <p:txBody>
          <a:bodyPr/>
          <a:lstStyle/>
          <a:p>
            <a:endParaRPr lang="it-IT"/>
          </a:p>
        </p:txBody>
      </p:sp>
      <p:sp>
        <p:nvSpPr>
          <p:cNvPr id="16" name="Segnaposto testo 10"/>
          <p:cNvSpPr>
            <a:spLocks noGrp="1"/>
          </p:cNvSpPr>
          <p:nvPr>
            <p:ph type="body" sz="quarter" idx="13" hasCustomPrompt="1"/>
          </p:nvPr>
        </p:nvSpPr>
        <p:spPr>
          <a:xfrm>
            <a:off x="4651054"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Title 1"/>
          <p:cNvSpPr>
            <a:spLocks noGrp="1"/>
          </p:cNvSpPr>
          <p:nvPr>
            <p:ph type="ctrTitle" hasCustomPrompt="1"/>
          </p:nvPr>
        </p:nvSpPr>
        <p:spPr>
          <a:xfrm>
            <a:off x="4661086"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Tree>
    <p:extLst>
      <p:ext uri="{BB962C8B-B14F-4D97-AF65-F5344CB8AC3E}">
        <p14:creationId xmlns:p14="http://schemas.microsoft.com/office/powerpoint/2010/main" val="423517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magin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69600" y="8655124"/>
            <a:ext cx="571500" cy="38100"/>
          </a:xfrm>
          <a:prstGeom prst="rect">
            <a:avLst/>
          </a:prstGeom>
        </p:spPr>
      </p:pic>
    </p:spTree>
    <p:extLst>
      <p:ext uri="{BB962C8B-B14F-4D97-AF65-F5344CB8AC3E}">
        <p14:creationId xmlns:p14="http://schemas.microsoft.com/office/powerpoint/2010/main" val="2967610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1" r:id="rId3"/>
    <p:sldLayoutId id="2147483670" r:id="rId4"/>
    <p:sldLayoutId id="2147483663" r:id="rId5"/>
    <p:sldLayoutId id="2147483665" r:id="rId6"/>
    <p:sldLayoutId id="2147483667" r:id="rId7"/>
    <p:sldLayoutId id="2147483668" r:id="rId8"/>
    <p:sldLayoutId id="2147483669" r:id="rId9"/>
    <p:sldLayoutId id="2147483664" r:id="rId10"/>
    <p:sldLayoutId id="214748366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pPr>
              <a:defRPr/>
            </a:pPr>
            <a:r>
              <a:rPr lang="it-IT" altLang="en-US" dirty="0"/>
              <a:t>03/10/2023</a:t>
            </a:r>
            <a:endParaRPr lang="en-US" altLang="en-US" dirty="0"/>
          </a:p>
        </p:txBody>
      </p:sp>
      <p:sp>
        <p:nvSpPr>
          <p:cNvPr id="6" name="Titolo 5">
            <a:extLst>
              <a:ext uri="{FF2B5EF4-FFF2-40B4-BE49-F238E27FC236}">
                <a16:creationId xmlns:a16="http://schemas.microsoft.com/office/drawing/2014/main" id="{A207B442-4186-9005-877E-27F667194B40}"/>
              </a:ext>
            </a:extLst>
          </p:cNvPr>
          <p:cNvSpPr>
            <a:spLocks noGrp="1"/>
          </p:cNvSpPr>
          <p:nvPr>
            <p:ph type="ctrTitle"/>
          </p:nvPr>
        </p:nvSpPr>
        <p:spPr>
          <a:xfrm>
            <a:off x="470630" y="1812023"/>
            <a:ext cx="8198250" cy="1095292"/>
          </a:xfrm>
        </p:spPr>
        <p:txBody>
          <a:bodyPr/>
          <a:lstStyle/>
          <a:p>
            <a:r>
              <a:rPr lang="it-IT" sz="5400" dirty="0"/>
              <a:t>Testiamo l’Architettura</a:t>
            </a:r>
          </a:p>
        </p:txBody>
      </p:sp>
      <p:sp>
        <p:nvSpPr>
          <p:cNvPr id="8" name="Segnaposto testo 7">
            <a:extLst>
              <a:ext uri="{FF2B5EF4-FFF2-40B4-BE49-F238E27FC236}">
                <a16:creationId xmlns:a16="http://schemas.microsoft.com/office/drawing/2014/main" id="{B668D12B-23B1-A531-8009-E48E81B28805}"/>
              </a:ext>
            </a:extLst>
          </p:cNvPr>
          <p:cNvSpPr>
            <a:spLocks noGrp="1"/>
          </p:cNvSpPr>
          <p:nvPr>
            <p:ph type="body" sz="quarter" idx="10"/>
          </p:nvPr>
        </p:nvSpPr>
        <p:spPr>
          <a:xfrm>
            <a:off x="470630" y="3471527"/>
            <a:ext cx="8198708" cy="1091585"/>
          </a:xfrm>
        </p:spPr>
        <p:txBody>
          <a:bodyPr/>
          <a:lstStyle/>
          <a:p>
            <a:r>
              <a:rPr lang="it-IT" sz="3600" dirty="0"/>
              <a:t>Test Architetturali in </a:t>
            </a:r>
            <a:r>
              <a:rPr lang="it-IT" sz="3600" dirty="0" err="1"/>
              <a:t>.Net</a:t>
            </a:r>
            <a:endParaRPr lang="it-IT" dirty="0"/>
          </a:p>
        </p:txBody>
      </p:sp>
      <p:pic>
        <p:nvPicPr>
          <p:cNvPr id="9" name="Immagine 8">
            <a:extLst>
              <a:ext uri="{FF2B5EF4-FFF2-40B4-BE49-F238E27FC236}">
                <a16:creationId xmlns:a16="http://schemas.microsoft.com/office/drawing/2014/main" id="{4CEC902C-E005-D0F5-8EC3-83DCFD05DF78}"/>
              </a:ext>
            </a:extLst>
          </p:cNvPr>
          <p:cNvPicPr>
            <a:picLocks noChangeAspect="1"/>
          </p:cNvPicPr>
          <p:nvPr/>
        </p:nvPicPr>
        <p:blipFill>
          <a:blip r:embed="rId3"/>
          <a:stretch>
            <a:fillRect/>
          </a:stretch>
        </p:blipFill>
        <p:spPr>
          <a:xfrm>
            <a:off x="4033533" y="5572185"/>
            <a:ext cx="1792634" cy="406401"/>
          </a:xfrm>
          <a:prstGeom prst="rect">
            <a:avLst/>
          </a:prstGeom>
        </p:spPr>
      </p:pic>
    </p:spTree>
    <p:extLst>
      <p:ext uri="{BB962C8B-B14F-4D97-AF65-F5344CB8AC3E}">
        <p14:creationId xmlns:p14="http://schemas.microsoft.com/office/powerpoint/2010/main" val="1387042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tardo 5">
            <a:extLst>
              <a:ext uri="{FF2B5EF4-FFF2-40B4-BE49-F238E27FC236}">
                <a16:creationId xmlns:a16="http://schemas.microsoft.com/office/drawing/2014/main" id="{22899667-E004-128A-EC9A-5A9DE17B009F}"/>
              </a:ext>
            </a:extLst>
          </p:cNvPr>
          <p:cNvSpPr/>
          <p:nvPr/>
        </p:nvSpPr>
        <p:spPr>
          <a:xfrm rot="5400000">
            <a:off x="3816218" y="-3816220"/>
            <a:ext cx="1511559" cy="9143999"/>
          </a:xfrm>
          <a:prstGeom prst="flowChartDelay">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sz="2800" dirty="0"/>
          </a:p>
        </p:txBody>
      </p:sp>
      <p:sp>
        <p:nvSpPr>
          <p:cNvPr id="7" name="CasellaDiTesto 6">
            <a:extLst>
              <a:ext uri="{FF2B5EF4-FFF2-40B4-BE49-F238E27FC236}">
                <a16:creationId xmlns:a16="http://schemas.microsoft.com/office/drawing/2014/main" id="{B1801A9A-DCE1-052F-1499-5376AD8420B8}"/>
              </a:ext>
            </a:extLst>
          </p:cNvPr>
          <p:cNvSpPr txBox="1"/>
          <p:nvPr/>
        </p:nvSpPr>
        <p:spPr>
          <a:xfrm>
            <a:off x="0" y="134501"/>
            <a:ext cx="9143998" cy="769441"/>
          </a:xfrm>
          <a:prstGeom prst="rect">
            <a:avLst/>
          </a:prstGeom>
          <a:noFill/>
        </p:spPr>
        <p:txBody>
          <a:bodyPr wrap="square" rtlCol="0">
            <a:spAutoFit/>
          </a:bodyPr>
          <a:lstStyle/>
          <a:p>
            <a:pPr algn="ctr"/>
            <a:r>
              <a:rPr lang="it-IT" sz="4400" dirty="0">
                <a:solidFill>
                  <a:schemeClr val="bg1"/>
                </a:solidFill>
                <a:latin typeface="Open Sans" panose="020B0606030504020204" pitchFamily="34" charset="0"/>
                <a:ea typeface="Open Sans" panose="020B0606030504020204" pitchFamily="34" charset="0"/>
                <a:cs typeface="Open Sans" panose="020B0606030504020204" pitchFamily="34" charset="0"/>
              </a:rPr>
              <a:t>Demo</a:t>
            </a:r>
          </a:p>
        </p:txBody>
      </p:sp>
      <p:pic>
        <p:nvPicPr>
          <p:cNvPr id="5" name="Immagine 4">
            <a:extLst>
              <a:ext uri="{FF2B5EF4-FFF2-40B4-BE49-F238E27FC236}">
                <a16:creationId xmlns:a16="http://schemas.microsoft.com/office/drawing/2014/main" id="{FDACF37F-6EAE-428C-D3A3-889EB4D0AEBF}"/>
              </a:ext>
            </a:extLst>
          </p:cNvPr>
          <p:cNvPicPr>
            <a:picLocks noChangeAspect="1"/>
          </p:cNvPicPr>
          <p:nvPr/>
        </p:nvPicPr>
        <p:blipFill>
          <a:blip r:embed="rId2"/>
          <a:stretch>
            <a:fillRect/>
          </a:stretch>
        </p:blipFill>
        <p:spPr>
          <a:xfrm>
            <a:off x="742375" y="1728772"/>
            <a:ext cx="7864522" cy="4389500"/>
          </a:xfrm>
          <a:prstGeom prst="rect">
            <a:avLst/>
          </a:prstGeom>
        </p:spPr>
      </p:pic>
    </p:spTree>
    <p:extLst>
      <p:ext uri="{BB962C8B-B14F-4D97-AF65-F5344CB8AC3E}">
        <p14:creationId xmlns:p14="http://schemas.microsoft.com/office/powerpoint/2010/main" val="3541330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idx="4294967295"/>
          </p:nvPr>
        </p:nvSpPr>
        <p:spPr>
          <a:xfrm>
            <a:off x="0" y="1966913"/>
            <a:ext cx="1971675" cy="2547937"/>
          </a:xfrm>
          <a:prstGeom prst="rect">
            <a:avLst/>
          </a:prstGeom>
          <a:noFill/>
        </p:spPr>
        <p:txBody>
          <a:bodyPr vert="horz" lIns="91440" tIns="45720" rIns="91440" bIns="45720" rtlCol="0" anchor="ctr">
            <a:normAutofit/>
          </a:bodyPr>
          <a:lstStyle/>
          <a:p>
            <a:pPr algn="ctr">
              <a:lnSpc>
                <a:spcPct val="90000"/>
              </a:lnSpc>
            </a:pPr>
            <a:r>
              <a:rPr lang="en-US" sz="2400" kern="1200">
                <a:solidFill>
                  <a:srgbClr val="FFFFFF"/>
                </a:solidFill>
                <a:latin typeface="+mj-lt"/>
                <a:ea typeface="+mj-ea"/>
                <a:cs typeface="+mj-cs"/>
              </a:rPr>
              <a:t>Misintegration</a:t>
            </a:r>
          </a:p>
        </p:txBody>
      </p:sp>
      <p:sp>
        <p:nvSpPr>
          <p:cNvPr id="6" name="Ritardo 5">
            <a:extLst>
              <a:ext uri="{FF2B5EF4-FFF2-40B4-BE49-F238E27FC236}">
                <a16:creationId xmlns:a16="http://schemas.microsoft.com/office/drawing/2014/main" id="{22899667-E004-128A-EC9A-5A9DE17B009F}"/>
              </a:ext>
            </a:extLst>
          </p:cNvPr>
          <p:cNvSpPr/>
          <p:nvPr/>
        </p:nvSpPr>
        <p:spPr>
          <a:xfrm rot="5400000">
            <a:off x="3348954" y="-3348955"/>
            <a:ext cx="2446089" cy="9143999"/>
          </a:xfrm>
          <a:prstGeom prst="flowChartDelay">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sz="2800" dirty="0"/>
          </a:p>
        </p:txBody>
      </p:sp>
      <p:sp>
        <p:nvSpPr>
          <p:cNvPr id="7" name="CasellaDiTesto 6">
            <a:extLst>
              <a:ext uri="{FF2B5EF4-FFF2-40B4-BE49-F238E27FC236}">
                <a16:creationId xmlns:a16="http://schemas.microsoft.com/office/drawing/2014/main" id="{B1801A9A-DCE1-052F-1499-5376AD8420B8}"/>
              </a:ext>
            </a:extLst>
          </p:cNvPr>
          <p:cNvSpPr txBox="1"/>
          <p:nvPr/>
        </p:nvSpPr>
        <p:spPr>
          <a:xfrm>
            <a:off x="0" y="638355"/>
            <a:ext cx="9143998" cy="769441"/>
          </a:xfrm>
          <a:prstGeom prst="rect">
            <a:avLst/>
          </a:prstGeom>
          <a:noFill/>
        </p:spPr>
        <p:txBody>
          <a:bodyPr wrap="square" rtlCol="0">
            <a:spAutoFit/>
          </a:bodyPr>
          <a:lstStyle/>
          <a:p>
            <a:pPr algn="ctr"/>
            <a:r>
              <a:rPr lang="it-IT" sz="4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References</a:t>
            </a:r>
            <a:endParaRPr lang="it-IT" sz="4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CasellaDiTesto 9">
            <a:extLst>
              <a:ext uri="{FF2B5EF4-FFF2-40B4-BE49-F238E27FC236}">
                <a16:creationId xmlns:a16="http://schemas.microsoft.com/office/drawing/2014/main" id="{94EC793C-28B1-608E-B385-032B2C4D115B}"/>
              </a:ext>
            </a:extLst>
          </p:cNvPr>
          <p:cNvSpPr txBox="1"/>
          <p:nvPr/>
        </p:nvSpPr>
        <p:spPr>
          <a:xfrm>
            <a:off x="2972622" y="3111137"/>
            <a:ext cx="1748668" cy="369332"/>
          </a:xfrm>
          <a:prstGeom prst="rect">
            <a:avLst/>
          </a:prstGeom>
          <a:noFill/>
        </p:spPr>
        <p:txBody>
          <a:bodyPr wrap="square" rtlCol="0">
            <a:spAutoFit/>
          </a:bodyPr>
          <a:lstStyle/>
          <a:p>
            <a:r>
              <a:rPr lang="it-IT" dirty="0"/>
              <a:t>Neal Ford</a:t>
            </a:r>
          </a:p>
        </p:txBody>
      </p:sp>
      <p:sp>
        <p:nvSpPr>
          <p:cNvPr id="11" name="Rettangolo con angoli arrotondati 10">
            <a:extLst>
              <a:ext uri="{FF2B5EF4-FFF2-40B4-BE49-F238E27FC236}">
                <a16:creationId xmlns:a16="http://schemas.microsoft.com/office/drawing/2014/main" id="{58C28A2D-021C-43F7-9FDB-98B4196A85CF}"/>
              </a:ext>
            </a:extLst>
          </p:cNvPr>
          <p:cNvSpPr/>
          <p:nvPr/>
        </p:nvSpPr>
        <p:spPr>
          <a:xfrm>
            <a:off x="275616" y="2712708"/>
            <a:ext cx="2523568" cy="31348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pic>
        <p:nvPicPr>
          <p:cNvPr id="20" name="Immagine 19">
            <a:extLst>
              <a:ext uri="{FF2B5EF4-FFF2-40B4-BE49-F238E27FC236}">
                <a16:creationId xmlns:a16="http://schemas.microsoft.com/office/drawing/2014/main" id="{88CC21A6-0DBC-CBDD-48E6-5A14F00CED2D}"/>
              </a:ext>
            </a:extLst>
          </p:cNvPr>
          <p:cNvPicPr>
            <a:picLocks noChangeAspect="1"/>
          </p:cNvPicPr>
          <p:nvPr/>
        </p:nvPicPr>
        <p:blipFill>
          <a:blip r:embed="rId2"/>
          <a:stretch>
            <a:fillRect/>
          </a:stretch>
        </p:blipFill>
        <p:spPr>
          <a:xfrm>
            <a:off x="544209" y="3005206"/>
            <a:ext cx="1971676" cy="2549880"/>
          </a:xfrm>
          <a:prstGeom prst="rect">
            <a:avLst/>
          </a:prstGeom>
        </p:spPr>
      </p:pic>
      <p:sp>
        <p:nvSpPr>
          <p:cNvPr id="21" name="CasellaDiTesto 20">
            <a:extLst>
              <a:ext uri="{FF2B5EF4-FFF2-40B4-BE49-F238E27FC236}">
                <a16:creationId xmlns:a16="http://schemas.microsoft.com/office/drawing/2014/main" id="{3777100F-1CA1-57AA-F5A2-604560A197DE}"/>
              </a:ext>
            </a:extLst>
          </p:cNvPr>
          <p:cNvSpPr txBox="1"/>
          <p:nvPr/>
        </p:nvSpPr>
        <p:spPr>
          <a:xfrm>
            <a:off x="2972622" y="3491896"/>
            <a:ext cx="1748668" cy="369332"/>
          </a:xfrm>
          <a:prstGeom prst="rect">
            <a:avLst/>
          </a:prstGeom>
          <a:noFill/>
        </p:spPr>
        <p:txBody>
          <a:bodyPr wrap="square" rtlCol="0">
            <a:spAutoFit/>
          </a:bodyPr>
          <a:lstStyle/>
          <a:p>
            <a:r>
              <a:rPr lang="it-IT" dirty="0"/>
              <a:t>Rebecca Parsons</a:t>
            </a:r>
          </a:p>
        </p:txBody>
      </p:sp>
      <p:sp>
        <p:nvSpPr>
          <p:cNvPr id="22" name="CasellaDiTesto 21">
            <a:extLst>
              <a:ext uri="{FF2B5EF4-FFF2-40B4-BE49-F238E27FC236}">
                <a16:creationId xmlns:a16="http://schemas.microsoft.com/office/drawing/2014/main" id="{685896C5-04F7-5102-2539-8CD62E9DD32E}"/>
              </a:ext>
            </a:extLst>
          </p:cNvPr>
          <p:cNvSpPr txBox="1"/>
          <p:nvPr/>
        </p:nvSpPr>
        <p:spPr>
          <a:xfrm>
            <a:off x="2972622" y="3960851"/>
            <a:ext cx="1916617" cy="646331"/>
          </a:xfrm>
          <a:prstGeom prst="rect">
            <a:avLst/>
          </a:prstGeom>
          <a:noFill/>
        </p:spPr>
        <p:txBody>
          <a:bodyPr wrap="square" rtlCol="0">
            <a:spAutoFit/>
          </a:bodyPr>
          <a:lstStyle/>
          <a:p>
            <a:r>
              <a:rPr lang="it-IT" dirty="0"/>
              <a:t>Patrick Kua &amp; </a:t>
            </a:r>
            <a:r>
              <a:rPr lang="it-IT" dirty="0" err="1"/>
              <a:t>Pramod</a:t>
            </a:r>
            <a:r>
              <a:rPr lang="it-IT" dirty="0"/>
              <a:t> </a:t>
            </a:r>
            <a:r>
              <a:rPr lang="it-IT" dirty="0" err="1"/>
              <a:t>Salage</a:t>
            </a:r>
            <a:endParaRPr lang="it-IT" dirty="0"/>
          </a:p>
        </p:txBody>
      </p:sp>
      <p:sp>
        <p:nvSpPr>
          <p:cNvPr id="23" name="Rettangolo con angoli arrotondati 22">
            <a:extLst>
              <a:ext uri="{FF2B5EF4-FFF2-40B4-BE49-F238E27FC236}">
                <a16:creationId xmlns:a16="http://schemas.microsoft.com/office/drawing/2014/main" id="{FA6C3E79-0BB3-8B43-2265-5190320A2B73}"/>
              </a:ext>
            </a:extLst>
          </p:cNvPr>
          <p:cNvSpPr/>
          <p:nvPr/>
        </p:nvSpPr>
        <p:spPr>
          <a:xfrm>
            <a:off x="4863896" y="2712708"/>
            <a:ext cx="2523568" cy="31348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pic>
        <p:nvPicPr>
          <p:cNvPr id="26" name="Immagine 25">
            <a:extLst>
              <a:ext uri="{FF2B5EF4-FFF2-40B4-BE49-F238E27FC236}">
                <a16:creationId xmlns:a16="http://schemas.microsoft.com/office/drawing/2014/main" id="{34A06E56-E6A2-1207-7C1D-05891231DD5B}"/>
              </a:ext>
            </a:extLst>
          </p:cNvPr>
          <p:cNvPicPr>
            <a:picLocks noChangeAspect="1"/>
          </p:cNvPicPr>
          <p:nvPr/>
        </p:nvPicPr>
        <p:blipFill>
          <a:blip r:embed="rId3"/>
          <a:stretch>
            <a:fillRect/>
          </a:stretch>
        </p:blipFill>
        <p:spPr>
          <a:xfrm>
            <a:off x="5239959" y="3005206"/>
            <a:ext cx="1916617" cy="2605401"/>
          </a:xfrm>
          <a:prstGeom prst="rect">
            <a:avLst/>
          </a:prstGeom>
        </p:spPr>
      </p:pic>
      <p:sp>
        <p:nvSpPr>
          <p:cNvPr id="27" name="CasellaDiTesto 26">
            <a:extLst>
              <a:ext uri="{FF2B5EF4-FFF2-40B4-BE49-F238E27FC236}">
                <a16:creationId xmlns:a16="http://schemas.microsoft.com/office/drawing/2014/main" id="{9E2FAC9A-3436-5B02-9C25-402B482B361D}"/>
              </a:ext>
            </a:extLst>
          </p:cNvPr>
          <p:cNvSpPr txBox="1"/>
          <p:nvPr/>
        </p:nvSpPr>
        <p:spPr>
          <a:xfrm>
            <a:off x="2972621" y="4764398"/>
            <a:ext cx="1916617" cy="369332"/>
          </a:xfrm>
          <a:prstGeom prst="rect">
            <a:avLst/>
          </a:prstGeom>
          <a:noFill/>
        </p:spPr>
        <p:txBody>
          <a:bodyPr wrap="square" rtlCol="0">
            <a:spAutoFit/>
          </a:bodyPr>
          <a:lstStyle/>
          <a:p>
            <a:r>
              <a:rPr lang="it-IT" dirty="0" err="1"/>
              <a:t>Zhamak</a:t>
            </a:r>
            <a:r>
              <a:rPr lang="it-IT" dirty="0"/>
              <a:t> </a:t>
            </a:r>
            <a:r>
              <a:rPr lang="it-IT" dirty="0" err="1"/>
              <a:t>Dehghani</a:t>
            </a:r>
            <a:endParaRPr lang="it-IT" dirty="0"/>
          </a:p>
        </p:txBody>
      </p:sp>
    </p:spTree>
    <p:extLst>
      <p:ext uri="{BB962C8B-B14F-4D97-AF65-F5344CB8AC3E}">
        <p14:creationId xmlns:p14="http://schemas.microsoft.com/office/powerpoint/2010/main" val="364800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181722DB-7AF5-1EAF-B0A7-E050A942D89C}"/>
              </a:ext>
            </a:extLst>
          </p:cNvPr>
          <p:cNvSpPr>
            <a:spLocks noGrp="1"/>
          </p:cNvSpPr>
          <p:nvPr>
            <p:ph type="ctrTitle" idx="4294967295"/>
          </p:nvPr>
        </p:nvSpPr>
        <p:spPr>
          <a:xfrm>
            <a:off x="0" y="390525"/>
            <a:ext cx="8181975" cy="1509713"/>
          </a:xfrm>
          <a:prstGeom prst="rect">
            <a:avLst/>
          </a:prstGeom>
        </p:spPr>
        <p:txBody>
          <a:bodyPr vert="horz" lIns="91440" tIns="45720" rIns="91440" bIns="45720" rtlCol="0" anchor="ctr">
            <a:normAutofit/>
          </a:bodyPr>
          <a:lstStyle/>
          <a:p>
            <a:pPr algn="ctr">
              <a:lnSpc>
                <a:spcPct val="90000"/>
              </a:lnSpc>
            </a:pPr>
            <a:r>
              <a:rPr lang="en-US" sz="5700" kern="1200">
                <a:solidFill>
                  <a:srgbClr val="FFFFFF"/>
                </a:solidFill>
                <a:latin typeface="+mj-lt"/>
                <a:ea typeface="+mj-ea"/>
                <a:cs typeface="+mj-cs"/>
              </a:rPr>
              <a:t>All we need is Data!</a:t>
            </a:r>
          </a:p>
        </p:txBody>
      </p:sp>
      <p:sp>
        <p:nvSpPr>
          <p:cNvPr id="9" name="Ritardo 8">
            <a:extLst>
              <a:ext uri="{FF2B5EF4-FFF2-40B4-BE49-F238E27FC236}">
                <a16:creationId xmlns:a16="http://schemas.microsoft.com/office/drawing/2014/main" id="{27D85DE3-1ABD-C403-E81E-67388DCF935E}"/>
              </a:ext>
            </a:extLst>
          </p:cNvPr>
          <p:cNvSpPr/>
          <p:nvPr/>
        </p:nvSpPr>
        <p:spPr>
          <a:xfrm rot="5400000">
            <a:off x="3778896" y="-3778897"/>
            <a:ext cx="1586204" cy="9143999"/>
          </a:xfrm>
          <a:prstGeom prst="flowChartDelay">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sz="2800" dirty="0"/>
          </a:p>
        </p:txBody>
      </p:sp>
      <p:sp>
        <p:nvSpPr>
          <p:cNvPr id="11" name="CasellaDiTesto 10">
            <a:extLst>
              <a:ext uri="{FF2B5EF4-FFF2-40B4-BE49-F238E27FC236}">
                <a16:creationId xmlns:a16="http://schemas.microsoft.com/office/drawing/2014/main" id="{C1DE2121-BA8C-8FFD-EAEF-85591B54D13C}"/>
              </a:ext>
            </a:extLst>
          </p:cNvPr>
          <p:cNvSpPr txBox="1"/>
          <p:nvPr/>
        </p:nvSpPr>
        <p:spPr>
          <a:xfrm>
            <a:off x="2" y="87843"/>
            <a:ext cx="9143998" cy="769441"/>
          </a:xfrm>
          <a:prstGeom prst="rect">
            <a:avLst/>
          </a:prstGeom>
          <a:noFill/>
        </p:spPr>
        <p:txBody>
          <a:bodyPr wrap="square" rtlCol="0">
            <a:spAutoFit/>
          </a:bodyPr>
          <a:lstStyle/>
          <a:p>
            <a:pPr algn="ctr"/>
            <a:r>
              <a:rPr lang="it-IT" sz="4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Monolithic</a:t>
            </a:r>
            <a:endParaRPr lang="it-IT" sz="4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Memoria ad accesso sequenziale 4">
            <a:extLst>
              <a:ext uri="{FF2B5EF4-FFF2-40B4-BE49-F238E27FC236}">
                <a16:creationId xmlns:a16="http://schemas.microsoft.com/office/drawing/2014/main" id="{9EEFE7A1-87A7-17DC-B001-B6A8EAA40436}"/>
              </a:ext>
            </a:extLst>
          </p:cNvPr>
          <p:cNvSpPr/>
          <p:nvPr/>
        </p:nvSpPr>
        <p:spPr>
          <a:xfrm>
            <a:off x="1516372" y="1888887"/>
            <a:ext cx="6665603" cy="4116160"/>
          </a:xfrm>
          <a:prstGeom prst="flowChartMagneticTap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800" dirty="0"/>
              <a:t>A </a:t>
            </a:r>
            <a:r>
              <a:rPr lang="it-IT" sz="2800" dirty="0" err="1"/>
              <a:t>monolithic</a:t>
            </a:r>
            <a:r>
              <a:rPr lang="it-IT" sz="2800" dirty="0"/>
              <a:t> </a:t>
            </a:r>
            <a:r>
              <a:rPr lang="it-IT" sz="2800" dirty="0" err="1"/>
              <a:t>architecture</a:t>
            </a:r>
            <a:r>
              <a:rPr lang="it-IT" sz="2800" dirty="0"/>
              <a:t> </a:t>
            </a:r>
            <a:r>
              <a:rPr lang="it-IT" sz="2800" dirty="0" err="1"/>
              <a:t>is</a:t>
            </a:r>
            <a:r>
              <a:rPr lang="it-IT" sz="2800" dirty="0"/>
              <a:t> a </a:t>
            </a:r>
            <a:r>
              <a:rPr lang="it-IT" sz="2800" dirty="0" err="1"/>
              <a:t>traditional</a:t>
            </a:r>
            <a:r>
              <a:rPr lang="it-IT" sz="2800" dirty="0"/>
              <a:t> model of a software </a:t>
            </a:r>
            <a:r>
              <a:rPr lang="it-IT" sz="2800" dirty="0" err="1"/>
              <a:t>program</a:t>
            </a:r>
            <a:r>
              <a:rPr lang="it-IT" sz="2800" dirty="0"/>
              <a:t>, </a:t>
            </a:r>
            <a:r>
              <a:rPr lang="it-IT" sz="2800" dirty="0" err="1"/>
              <a:t>which</a:t>
            </a:r>
            <a:r>
              <a:rPr lang="it-IT" sz="2800" dirty="0"/>
              <a:t> </a:t>
            </a:r>
            <a:r>
              <a:rPr lang="it-IT" sz="2800" dirty="0" err="1"/>
              <a:t>is</a:t>
            </a:r>
            <a:r>
              <a:rPr lang="it-IT" sz="2800" dirty="0"/>
              <a:t> </a:t>
            </a:r>
            <a:r>
              <a:rPr lang="it-IT" sz="2800" dirty="0" err="1"/>
              <a:t>built</a:t>
            </a:r>
            <a:r>
              <a:rPr lang="it-IT" sz="2800" dirty="0"/>
              <a:t> </a:t>
            </a:r>
            <a:r>
              <a:rPr lang="it-IT" sz="2800" dirty="0" err="1"/>
              <a:t>as</a:t>
            </a:r>
            <a:r>
              <a:rPr lang="it-IT" sz="2800" dirty="0"/>
              <a:t> a </a:t>
            </a:r>
            <a:r>
              <a:rPr lang="it-IT" sz="2800" dirty="0" err="1"/>
              <a:t>unfied</a:t>
            </a:r>
            <a:r>
              <a:rPr lang="it-IT" sz="2800" dirty="0"/>
              <a:t> </a:t>
            </a:r>
            <a:r>
              <a:rPr lang="it-IT" sz="2800" dirty="0" err="1"/>
              <a:t>unit</a:t>
            </a:r>
            <a:r>
              <a:rPr lang="it-IT" sz="2800" dirty="0"/>
              <a:t> </a:t>
            </a:r>
            <a:r>
              <a:rPr lang="it-IT" sz="2800" dirty="0" err="1"/>
              <a:t>that</a:t>
            </a:r>
            <a:r>
              <a:rPr lang="it-IT" sz="2800" dirty="0"/>
              <a:t> </a:t>
            </a:r>
            <a:r>
              <a:rPr lang="it-IT" sz="2800" dirty="0" err="1"/>
              <a:t>is</a:t>
            </a:r>
            <a:r>
              <a:rPr lang="it-IT" sz="2800" dirty="0"/>
              <a:t> self-</a:t>
            </a:r>
            <a:r>
              <a:rPr lang="it-IT" sz="2800" dirty="0" err="1"/>
              <a:t>contained</a:t>
            </a:r>
            <a:r>
              <a:rPr lang="it-IT" sz="2800" dirty="0"/>
              <a:t> and </a:t>
            </a:r>
            <a:r>
              <a:rPr lang="it-IT" sz="2800" dirty="0" err="1"/>
              <a:t>independent</a:t>
            </a:r>
            <a:r>
              <a:rPr lang="it-IT" sz="2800" dirty="0"/>
              <a:t> from </a:t>
            </a:r>
            <a:r>
              <a:rPr lang="it-IT" sz="2800" dirty="0" err="1"/>
              <a:t>other</a:t>
            </a:r>
            <a:r>
              <a:rPr lang="it-IT" sz="2800" dirty="0"/>
              <a:t> </a:t>
            </a:r>
            <a:r>
              <a:rPr lang="it-IT" sz="2800" dirty="0" err="1"/>
              <a:t>applications</a:t>
            </a:r>
            <a:r>
              <a:rPr lang="it-IT" sz="3200" dirty="0"/>
              <a:t>.</a:t>
            </a:r>
          </a:p>
        </p:txBody>
      </p:sp>
    </p:spTree>
    <p:extLst>
      <p:ext uri="{BB962C8B-B14F-4D97-AF65-F5344CB8AC3E}">
        <p14:creationId xmlns:p14="http://schemas.microsoft.com/office/powerpoint/2010/main" val="1840444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181722DB-7AF5-1EAF-B0A7-E050A942D89C}"/>
              </a:ext>
            </a:extLst>
          </p:cNvPr>
          <p:cNvSpPr>
            <a:spLocks noGrp="1"/>
          </p:cNvSpPr>
          <p:nvPr>
            <p:ph type="ctrTitle" idx="4294967295"/>
          </p:nvPr>
        </p:nvSpPr>
        <p:spPr>
          <a:xfrm>
            <a:off x="0" y="390525"/>
            <a:ext cx="8181975" cy="1509713"/>
          </a:xfrm>
          <a:prstGeom prst="rect">
            <a:avLst/>
          </a:prstGeom>
        </p:spPr>
        <p:txBody>
          <a:bodyPr vert="horz" lIns="91440" tIns="45720" rIns="91440" bIns="45720" rtlCol="0" anchor="ctr">
            <a:normAutofit/>
          </a:bodyPr>
          <a:lstStyle/>
          <a:p>
            <a:pPr algn="ctr">
              <a:lnSpc>
                <a:spcPct val="90000"/>
              </a:lnSpc>
            </a:pPr>
            <a:r>
              <a:rPr lang="en-US" sz="5700" kern="1200">
                <a:solidFill>
                  <a:srgbClr val="FFFFFF"/>
                </a:solidFill>
                <a:latin typeface="+mj-lt"/>
                <a:ea typeface="+mj-ea"/>
                <a:cs typeface="+mj-cs"/>
              </a:rPr>
              <a:t>All we need is Data!</a:t>
            </a:r>
          </a:p>
        </p:txBody>
      </p:sp>
      <p:sp>
        <p:nvSpPr>
          <p:cNvPr id="9" name="Ritardo 8">
            <a:extLst>
              <a:ext uri="{FF2B5EF4-FFF2-40B4-BE49-F238E27FC236}">
                <a16:creationId xmlns:a16="http://schemas.microsoft.com/office/drawing/2014/main" id="{27D85DE3-1ABD-C403-E81E-67388DCF935E}"/>
              </a:ext>
            </a:extLst>
          </p:cNvPr>
          <p:cNvSpPr/>
          <p:nvPr/>
        </p:nvSpPr>
        <p:spPr>
          <a:xfrm rot="5400000">
            <a:off x="3778896" y="-3778897"/>
            <a:ext cx="1586204" cy="9143999"/>
          </a:xfrm>
          <a:prstGeom prst="flowChartDelay">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sz="2800" dirty="0"/>
          </a:p>
        </p:txBody>
      </p:sp>
      <p:sp>
        <p:nvSpPr>
          <p:cNvPr id="11" name="CasellaDiTesto 10">
            <a:extLst>
              <a:ext uri="{FF2B5EF4-FFF2-40B4-BE49-F238E27FC236}">
                <a16:creationId xmlns:a16="http://schemas.microsoft.com/office/drawing/2014/main" id="{C1DE2121-BA8C-8FFD-EAEF-85591B54D13C}"/>
              </a:ext>
            </a:extLst>
          </p:cNvPr>
          <p:cNvSpPr txBox="1"/>
          <p:nvPr/>
        </p:nvSpPr>
        <p:spPr>
          <a:xfrm>
            <a:off x="2" y="87843"/>
            <a:ext cx="9143998" cy="769441"/>
          </a:xfrm>
          <a:prstGeom prst="rect">
            <a:avLst/>
          </a:prstGeom>
          <a:noFill/>
        </p:spPr>
        <p:txBody>
          <a:bodyPr wrap="square" rtlCol="0">
            <a:spAutoFit/>
          </a:bodyPr>
          <a:lstStyle/>
          <a:p>
            <a:pPr algn="ctr"/>
            <a:r>
              <a:rPr lang="it-IT" sz="4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Microservices</a:t>
            </a:r>
            <a:endParaRPr lang="it-IT" sz="4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Memoria ad accesso sequenziale 4">
            <a:extLst>
              <a:ext uri="{FF2B5EF4-FFF2-40B4-BE49-F238E27FC236}">
                <a16:creationId xmlns:a16="http://schemas.microsoft.com/office/drawing/2014/main" id="{9EEFE7A1-87A7-17DC-B001-B6A8EAA40436}"/>
              </a:ext>
            </a:extLst>
          </p:cNvPr>
          <p:cNvSpPr/>
          <p:nvPr/>
        </p:nvSpPr>
        <p:spPr>
          <a:xfrm>
            <a:off x="1516372" y="1888887"/>
            <a:ext cx="6665603" cy="4116160"/>
          </a:xfrm>
          <a:prstGeom prst="flowChartMagneticTap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800" dirty="0" err="1"/>
              <a:t>Microservices</a:t>
            </a:r>
            <a:r>
              <a:rPr lang="it-IT" sz="2800" dirty="0"/>
              <a:t> are self-</a:t>
            </a:r>
            <a:r>
              <a:rPr lang="it-IT" sz="2800" dirty="0" err="1"/>
              <a:t>contained</a:t>
            </a:r>
            <a:r>
              <a:rPr lang="it-IT" sz="2800" dirty="0"/>
              <a:t> small services </a:t>
            </a:r>
            <a:r>
              <a:rPr lang="it-IT" sz="2800" dirty="0" err="1"/>
              <a:t>that</a:t>
            </a:r>
            <a:r>
              <a:rPr lang="it-IT" sz="2800" dirty="0"/>
              <a:t> handle </a:t>
            </a:r>
            <a:r>
              <a:rPr lang="it-IT" sz="2800" dirty="0" err="1"/>
              <a:t>specific</a:t>
            </a:r>
            <a:r>
              <a:rPr lang="it-IT" sz="2800" dirty="0"/>
              <a:t> </a:t>
            </a:r>
            <a:r>
              <a:rPr lang="it-IT" sz="2800" dirty="0" err="1"/>
              <a:t>budiness</a:t>
            </a:r>
            <a:r>
              <a:rPr lang="it-IT" sz="2800" dirty="0"/>
              <a:t> </a:t>
            </a:r>
            <a:r>
              <a:rPr lang="it-IT" sz="2800" dirty="0" err="1"/>
              <a:t>functions</a:t>
            </a:r>
            <a:r>
              <a:rPr lang="it-IT" sz="2800" dirty="0"/>
              <a:t> </a:t>
            </a:r>
            <a:r>
              <a:rPr lang="it-IT" sz="2800" dirty="0" err="1"/>
              <a:t>within</a:t>
            </a:r>
            <a:r>
              <a:rPr lang="it-IT" sz="2800" dirty="0"/>
              <a:t> </a:t>
            </a:r>
            <a:r>
              <a:rPr lang="it-IT" sz="2800" dirty="0" err="1"/>
              <a:t>clearly</a:t>
            </a:r>
            <a:r>
              <a:rPr lang="it-IT" sz="2800" dirty="0"/>
              <a:t> </a:t>
            </a:r>
            <a:r>
              <a:rPr lang="it-IT" sz="2800" dirty="0" err="1"/>
              <a:t>defined</a:t>
            </a:r>
            <a:r>
              <a:rPr lang="it-IT" sz="2800" dirty="0"/>
              <a:t> </a:t>
            </a:r>
            <a:r>
              <a:rPr lang="it-IT" sz="2800" dirty="0" err="1"/>
              <a:t>boundaries</a:t>
            </a:r>
            <a:r>
              <a:rPr lang="it-IT" sz="2800" dirty="0"/>
              <a:t> </a:t>
            </a:r>
            <a:r>
              <a:rPr lang="it-IT" sz="2800" dirty="0" err="1"/>
              <a:t>known</a:t>
            </a:r>
            <a:r>
              <a:rPr lang="it-IT" sz="2800" dirty="0"/>
              <a:t> </a:t>
            </a:r>
            <a:r>
              <a:rPr lang="it-IT" sz="2800" dirty="0" err="1"/>
              <a:t>as</a:t>
            </a:r>
            <a:r>
              <a:rPr lang="it-IT" sz="2800" dirty="0"/>
              <a:t> </a:t>
            </a:r>
            <a:r>
              <a:rPr lang="it-IT" sz="2800" dirty="0" err="1"/>
              <a:t>Bounded</a:t>
            </a:r>
            <a:r>
              <a:rPr lang="it-IT" sz="2800" dirty="0"/>
              <a:t> </a:t>
            </a:r>
            <a:r>
              <a:rPr lang="it-IT" sz="2800" dirty="0" err="1"/>
              <a:t>Context</a:t>
            </a:r>
            <a:r>
              <a:rPr lang="it-IT" sz="3200" dirty="0"/>
              <a:t>.</a:t>
            </a:r>
          </a:p>
        </p:txBody>
      </p:sp>
    </p:spTree>
    <p:extLst>
      <p:ext uri="{BB962C8B-B14F-4D97-AF65-F5344CB8AC3E}">
        <p14:creationId xmlns:p14="http://schemas.microsoft.com/office/powerpoint/2010/main" val="14177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olo 2"/>
          <p:cNvSpPr>
            <a:spLocks noGrp="1"/>
          </p:cNvSpPr>
          <p:nvPr>
            <p:ph type="ctrTitle" idx="4294967295"/>
          </p:nvPr>
        </p:nvSpPr>
        <p:spPr>
          <a:xfrm>
            <a:off x="0" y="1154113"/>
            <a:ext cx="2400300" cy="4460875"/>
          </a:xfrm>
          <a:prstGeom prst="rect">
            <a:avLst/>
          </a:prstGeom>
        </p:spPr>
        <p:txBody>
          <a:bodyPr vert="horz" lIns="91440" tIns="45720" rIns="91440" bIns="45720" rtlCol="0" anchor="ctr">
            <a:normAutofit/>
          </a:bodyPr>
          <a:lstStyle/>
          <a:p>
            <a:pPr>
              <a:lnSpc>
                <a:spcPct val="90000"/>
              </a:lnSpc>
            </a:pPr>
            <a:r>
              <a:rPr lang="en-US" sz="3400" kern="1200">
                <a:solidFill>
                  <a:srgbClr val="FFFFFF"/>
                </a:solidFill>
                <a:latin typeface="+mj-lt"/>
                <a:ea typeface="+mj-ea"/>
                <a:cs typeface="+mj-cs"/>
              </a:rPr>
              <a:t>NewVantage Report</a:t>
            </a:r>
          </a:p>
        </p:txBody>
      </p:sp>
      <p:pic>
        <p:nvPicPr>
          <p:cNvPr id="2" name="Immagine 1">
            <a:extLst>
              <a:ext uri="{FF2B5EF4-FFF2-40B4-BE49-F238E27FC236}">
                <a16:creationId xmlns:a16="http://schemas.microsoft.com/office/drawing/2014/main" id="{F0FDB4C7-B310-DD69-E2A0-1A8C6694270F}"/>
              </a:ext>
            </a:extLst>
          </p:cNvPr>
          <p:cNvPicPr>
            <a:picLocks noChangeAspect="1"/>
          </p:cNvPicPr>
          <p:nvPr/>
        </p:nvPicPr>
        <p:blipFill>
          <a:blip r:embed="rId2"/>
          <a:stretch>
            <a:fillRect/>
          </a:stretch>
        </p:blipFill>
        <p:spPr>
          <a:xfrm>
            <a:off x="81552" y="1508677"/>
            <a:ext cx="3703641" cy="3360711"/>
          </a:xfrm>
          <a:prstGeom prst="rect">
            <a:avLst/>
          </a:prstGeom>
        </p:spPr>
      </p:pic>
      <p:sp>
        <p:nvSpPr>
          <p:cNvPr id="5" name="Ovale 4">
            <a:extLst>
              <a:ext uri="{FF2B5EF4-FFF2-40B4-BE49-F238E27FC236}">
                <a16:creationId xmlns:a16="http://schemas.microsoft.com/office/drawing/2014/main" id="{0DE1D457-86AA-F8AE-70F4-0913ED1AF2E5}"/>
              </a:ext>
            </a:extLst>
          </p:cNvPr>
          <p:cNvSpPr/>
          <p:nvPr/>
        </p:nvSpPr>
        <p:spPr bwMode="auto">
          <a:xfrm>
            <a:off x="3495944" y="392631"/>
            <a:ext cx="2838750" cy="152296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it-IT" sz="20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it-IT" sz="2000" dirty="0" err="1">
                <a:gradFill>
                  <a:gsLst>
                    <a:gs pos="0">
                      <a:srgbClr val="FFFFFF"/>
                    </a:gs>
                    <a:gs pos="100000">
                      <a:srgbClr val="FFFFFF"/>
                    </a:gs>
                  </a:gsLst>
                  <a:lin ang="5400000" scaled="0"/>
                </a:gradFill>
                <a:ea typeface="Segoe UI" pitchFamily="34" charset="0"/>
                <a:cs typeface="Segoe UI" pitchFamily="34" charset="0"/>
              </a:rPr>
              <a:t>Monolithic</a:t>
            </a:r>
            <a:r>
              <a:rPr lang="it-IT" sz="2000" dirty="0">
                <a:gradFill>
                  <a:gsLst>
                    <a:gs pos="0">
                      <a:srgbClr val="FFFFFF"/>
                    </a:gs>
                    <a:gs pos="100000">
                      <a:srgbClr val="FFFFFF"/>
                    </a:gs>
                  </a:gsLst>
                  <a:lin ang="5400000" scaled="0"/>
                </a:gradFill>
                <a:ea typeface="Segoe UI" pitchFamily="34" charset="0"/>
                <a:cs typeface="Segoe UI" pitchFamily="34" charset="0"/>
              </a:rPr>
              <a:t>?</a:t>
            </a:r>
          </a:p>
        </p:txBody>
      </p:sp>
      <p:sp>
        <p:nvSpPr>
          <p:cNvPr id="7" name="Ovale 6">
            <a:extLst>
              <a:ext uri="{FF2B5EF4-FFF2-40B4-BE49-F238E27FC236}">
                <a16:creationId xmlns:a16="http://schemas.microsoft.com/office/drawing/2014/main" id="{34FFFEC0-243D-8F34-559D-43E5344D5B4F}"/>
              </a:ext>
            </a:extLst>
          </p:cNvPr>
          <p:cNvSpPr/>
          <p:nvPr/>
        </p:nvSpPr>
        <p:spPr bwMode="auto">
          <a:xfrm>
            <a:off x="4766030" y="2357389"/>
            <a:ext cx="2838750" cy="152296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it-IT" sz="20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it-IT" sz="2000" dirty="0" err="1">
                <a:gradFill>
                  <a:gsLst>
                    <a:gs pos="0">
                      <a:srgbClr val="FFFFFF"/>
                    </a:gs>
                    <a:gs pos="100000">
                      <a:srgbClr val="FFFFFF"/>
                    </a:gs>
                  </a:gsLst>
                  <a:lin ang="5400000" scaled="0"/>
                </a:gradFill>
                <a:ea typeface="Segoe UI" pitchFamily="34" charset="0"/>
                <a:cs typeface="Segoe UI" pitchFamily="34" charset="0"/>
              </a:rPr>
              <a:t>Microservices</a:t>
            </a:r>
            <a:r>
              <a:rPr lang="it-IT" sz="2000" dirty="0">
                <a:gradFill>
                  <a:gsLst>
                    <a:gs pos="0">
                      <a:srgbClr val="FFFFFF"/>
                    </a:gs>
                    <a:gs pos="100000">
                      <a:srgbClr val="FFFFFF"/>
                    </a:gs>
                  </a:gsLst>
                  <a:lin ang="5400000" scaled="0"/>
                </a:gradFill>
                <a:ea typeface="Segoe UI" pitchFamily="34" charset="0"/>
                <a:cs typeface="Segoe UI" pitchFamily="34" charset="0"/>
              </a:rPr>
              <a:t>?</a:t>
            </a:r>
          </a:p>
        </p:txBody>
      </p:sp>
      <p:sp>
        <p:nvSpPr>
          <p:cNvPr id="8" name="Ovale 7">
            <a:extLst>
              <a:ext uri="{FF2B5EF4-FFF2-40B4-BE49-F238E27FC236}">
                <a16:creationId xmlns:a16="http://schemas.microsoft.com/office/drawing/2014/main" id="{A9387891-E699-DD43-B3F5-AE6B98CFE054}"/>
              </a:ext>
            </a:extLst>
          </p:cNvPr>
          <p:cNvSpPr/>
          <p:nvPr/>
        </p:nvSpPr>
        <p:spPr bwMode="auto">
          <a:xfrm>
            <a:off x="5492548" y="4322147"/>
            <a:ext cx="2838750" cy="152296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it-IT" sz="20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it-IT" sz="2000" dirty="0" err="1">
                <a:gradFill>
                  <a:gsLst>
                    <a:gs pos="0">
                      <a:srgbClr val="FFFFFF"/>
                    </a:gs>
                    <a:gs pos="100000">
                      <a:srgbClr val="FFFFFF"/>
                    </a:gs>
                  </a:gsLst>
                  <a:lin ang="5400000" scaled="0"/>
                </a:gradFill>
                <a:ea typeface="Segoe UI" pitchFamily="34" charset="0"/>
                <a:cs typeface="Segoe UI" pitchFamily="34" charset="0"/>
              </a:rPr>
              <a:t>What</a:t>
            </a:r>
            <a:r>
              <a:rPr lang="it-IT" sz="2000" dirty="0">
                <a:gradFill>
                  <a:gsLst>
                    <a:gs pos="0">
                      <a:srgbClr val="FFFFFF"/>
                    </a:gs>
                    <a:gs pos="100000">
                      <a:srgbClr val="FFFFFF"/>
                    </a:gs>
                  </a:gsLst>
                  <a:lin ang="5400000" scaled="0"/>
                </a:gradFill>
                <a:ea typeface="Segoe UI" pitchFamily="34" charset="0"/>
                <a:cs typeface="Segoe UI" pitchFamily="34" charset="0"/>
              </a:rPr>
              <a:t> else?</a:t>
            </a:r>
          </a:p>
        </p:txBody>
      </p:sp>
    </p:spTree>
    <p:extLst>
      <p:ext uri="{BB962C8B-B14F-4D97-AF65-F5344CB8AC3E}">
        <p14:creationId xmlns:p14="http://schemas.microsoft.com/office/powerpoint/2010/main" val="87552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ttangolo con angoli arrotondati 32">
            <a:extLst>
              <a:ext uri="{FF2B5EF4-FFF2-40B4-BE49-F238E27FC236}">
                <a16:creationId xmlns:a16="http://schemas.microsoft.com/office/drawing/2014/main" id="{86992A24-C56B-24F6-06A9-9A90A96F6B15}"/>
              </a:ext>
            </a:extLst>
          </p:cNvPr>
          <p:cNvSpPr/>
          <p:nvPr/>
        </p:nvSpPr>
        <p:spPr>
          <a:xfrm>
            <a:off x="356119" y="2649894"/>
            <a:ext cx="4114800" cy="32097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6" name="Ritardo 5">
            <a:extLst>
              <a:ext uri="{FF2B5EF4-FFF2-40B4-BE49-F238E27FC236}">
                <a16:creationId xmlns:a16="http://schemas.microsoft.com/office/drawing/2014/main" id="{22899667-E004-128A-EC9A-5A9DE17B009F}"/>
              </a:ext>
            </a:extLst>
          </p:cNvPr>
          <p:cNvSpPr/>
          <p:nvPr/>
        </p:nvSpPr>
        <p:spPr>
          <a:xfrm rot="5400000">
            <a:off x="3834878" y="-3834879"/>
            <a:ext cx="1474239" cy="9143999"/>
          </a:xfrm>
          <a:prstGeom prst="flowChartDelay">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sz="2800" dirty="0"/>
          </a:p>
        </p:txBody>
      </p:sp>
      <p:sp>
        <p:nvSpPr>
          <p:cNvPr id="7" name="CasellaDiTesto 6">
            <a:extLst>
              <a:ext uri="{FF2B5EF4-FFF2-40B4-BE49-F238E27FC236}">
                <a16:creationId xmlns:a16="http://schemas.microsoft.com/office/drawing/2014/main" id="{B1801A9A-DCE1-052F-1499-5376AD8420B8}"/>
              </a:ext>
            </a:extLst>
          </p:cNvPr>
          <p:cNvSpPr txBox="1"/>
          <p:nvPr/>
        </p:nvSpPr>
        <p:spPr>
          <a:xfrm>
            <a:off x="0" y="218469"/>
            <a:ext cx="9143998" cy="769441"/>
          </a:xfrm>
          <a:prstGeom prst="rect">
            <a:avLst/>
          </a:prstGeom>
          <a:noFill/>
        </p:spPr>
        <p:txBody>
          <a:bodyPr wrap="square" rtlCol="0">
            <a:spAutoFit/>
          </a:bodyPr>
          <a:lstStyle/>
          <a:p>
            <a:pPr algn="ctr"/>
            <a:r>
              <a:rPr lang="it-IT" sz="4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Evolutionary</a:t>
            </a:r>
            <a:r>
              <a:rPr lang="it-IT" sz="4400" dirty="0">
                <a:solidFill>
                  <a:schemeClr val="bg1"/>
                </a:solidFill>
                <a:latin typeface="Open Sans" panose="020B0606030504020204" pitchFamily="34" charset="0"/>
                <a:ea typeface="Open Sans" panose="020B0606030504020204" pitchFamily="34" charset="0"/>
                <a:cs typeface="Open Sans" panose="020B0606030504020204" pitchFamily="34" charset="0"/>
              </a:rPr>
              <a:t> Architecture</a:t>
            </a:r>
          </a:p>
        </p:txBody>
      </p:sp>
      <p:sp>
        <p:nvSpPr>
          <p:cNvPr id="30" name="Ovale 29">
            <a:extLst>
              <a:ext uri="{FF2B5EF4-FFF2-40B4-BE49-F238E27FC236}">
                <a16:creationId xmlns:a16="http://schemas.microsoft.com/office/drawing/2014/main" id="{6E543E95-2830-AC48-3150-2C2DB47DCDEE}"/>
              </a:ext>
            </a:extLst>
          </p:cNvPr>
          <p:cNvSpPr/>
          <p:nvPr/>
        </p:nvSpPr>
        <p:spPr>
          <a:xfrm>
            <a:off x="1054360" y="3114865"/>
            <a:ext cx="1968759" cy="10916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Accounts</a:t>
            </a:r>
          </a:p>
        </p:txBody>
      </p:sp>
      <p:sp>
        <p:nvSpPr>
          <p:cNvPr id="31" name="Ovale 30">
            <a:extLst>
              <a:ext uri="{FF2B5EF4-FFF2-40B4-BE49-F238E27FC236}">
                <a16:creationId xmlns:a16="http://schemas.microsoft.com/office/drawing/2014/main" id="{E65CCA76-AEC0-4A3A-7561-CFA53DB088F2}"/>
              </a:ext>
            </a:extLst>
          </p:cNvPr>
          <p:cNvSpPr/>
          <p:nvPr/>
        </p:nvSpPr>
        <p:spPr>
          <a:xfrm>
            <a:off x="646922" y="4061921"/>
            <a:ext cx="1968759" cy="10916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Purchases</a:t>
            </a:r>
            <a:endParaRPr lang="it-IT" dirty="0"/>
          </a:p>
        </p:txBody>
      </p:sp>
      <p:sp>
        <p:nvSpPr>
          <p:cNvPr id="32" name="Ovale 31">
            <a:extLst>
              <a:ext uri="{FF2B5EF4-FFF2-40B4-BE49-F238E27FC236}">
                <a16:creationId xmlns:a16="http://schemas.microsoft.com/office/drawing/2014/main" id="{D070D286-19CB-0BB2-81AD-27CF82CAC606}"/>
              </a:ext>
            </a:extLst>
          </p:cNvPr>
          <p:cNvSpPr/>
          <p:nvPr/>
        </p:nvSpPr>
        <p:spPr>
          <a:xfrm>
            <a:off x="2241681" y="3727579"/>
            <a:ext cx="1968759" cy="10916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Warehouses</a:t>
            </a:r>
            <a:endParaRPr lang="it-IT" dirty="0"/>
          </a:p>
        </p:txBody>
      </p:sp>
      <p:sp>
        <p:nvSpPr>
          <p:cNvPr id="34" name="Rettangolo con angoli arrotondati 33">
            <a:extLst>
              <a:ext uri="{FF2B5EF4-FFF2-40B4-BE49-F238E27FC236}">
                <a16:creationId xmlns:a16="http://schemas.microsoft.com/office/drawing/2014/main" id="{A6758197-1ED8-372B-72E4-EC71025521F1}"/>
              </a:ext>
            </a:extLst>
          </p:cNvPr>
          <p:cNvSpPr/>
          <p:nvPr/>
        </p:nvSpPr>
        <p:spPr>
          <a:xfrm>
            <a:off x="4761722" y="2649894"/>
            <a:ext cx="4114800" cy="32097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35" name="Ovale 34">
            <a:extLst>
              <a:ext uri="{FF2B5EF4-FFF2-40B4-BE49-F238E27FC236}">
                <a16:creationId xmlns:a16="http://schemas.microsoft.com/office/drawing/2014/main" id="{8077D227-6B9E-8080-5777-A617E68D4B53}"/>
              </a:ext>
            </a:extLst>
          </p:cNvPr>
          <p:cNvSpPr/>
          <p:nvPr/>
        </p:nvSpPr>
        <p:spPr>
          <a:xfrm>
            <a:off x="5169160" y="2775859"/>
            <a:ext cx="1968759" cy="10916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Accounts</a:t>
            </a:r>
          </a:p>
        </p:txBody>
      </p:sp>
      <p:sp>
        <p:nvSpPr>
          <p:cNvPr id="36" name="Ovale 35">
            <a:extLst>
              <a:ext uri="{FF2B5EF4-FFF2-40B4-BE49-F238E27FC236}">
                <a16:creationId xmlns:a16="http://schemas.microsoft.com/office/drawing/2014/main" id="{42F9DE05-E683-0FC3-BF5E-86F7EC923211}"/>
              </a:ext>
            </a:extLst>
          </p:cNvPr>
          <p:cNvSpPr/>
          <p:nvPr/>
        </p:nvSpPr>
        <p:spPr>
          <a:xfrm>
            <a:off x="5005871" y="4520681"/>
            <a:ext cx="1968759" cy="10916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Purchases</a:t>
            </a:r>
            <a:endParaRPr lang="it-IT" dirty="0"/>
          </a:p>
        </p:txBody>
      </p:sp>
      <p:sp>
        <p:nvSpPr>
          <p:cNvPr id="37" name="Ovale 36">
            <a:extLst>
              <a:ext uri="{FF2B5EF4-FFF2-40B4-BE49-F238E27FC236}">
                <a16:creationId xmlns:a16="http://schemas.microsoft.com/office/drawing/2014/main" id="{88A92473-74B5-0A99-B563-3F99C912F79F}"/>
              </a:ext>
            </a:extLst>
          </p:cNvPr>
          <p:cNvSpPr/>
          <p:nvPr/>
        </p:nvSpPr>
        <p:spPr>
          <a:xfrm>
            <a:off x="6819122" y="3727579"/>
            <a:ext cx="1968759" cy="10916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Warehouses</a:t>
            </a:r>
            <a:endParaRPr lang="it-IT" dirty="0"/>
          </a:p>
        </p:txBody>
      </p:sp>
      <p:sp>
        <p:nvSpPr>
          <p:cNvPr id="38" name="CasellaDiTesto 37">
            <a:extLst>
              <a:ext uri="{FF2B5EF4-FFF2-40B4-BE49-F238E27FC236}">
                <a16:creationId xmlns:a16="http://schemas.microsoft.com/office/drawing/2014/main" id="{27AB6894-0A76-681A-1505-66F2638FC6FD}"/>
              </a:ext>
            </a:extLst>
          </p:cNvPr>
          <p:cNvSpPr txBox="1"/>
          <p:nvPr/>
        </p:nvSpPr>
        <p:spPr>
          <a:xfrm>
            <a:off x="356118" y="1557763"/>
            <a:ext cx="8520403" cy="707886"/>
          </a:xfrm>
          <a:prstGeom prst="rect">
            <a:avLst/>
          </a:prstGeom>
          <a:noFill/>
        </p:spPr>
        <p:txBody>
          <a:bodyPr wrap="square" rtlCol="0">
            <a:spAutoFit/>
          </a:bodyPr>
          <a:lstStyle/>
          <a:p>
            <a:r>
              <a:rPr lang="it-IT" sz="2000" dirty="0"/>
              <a:t>"Un'architettura evolutiva supporta cambiamenti guidati e incrementali su più dimensioni", ovvero le caratteristiche architettoniche rilevanti per il progetto.</a:t>
            </a:r>
          </a:p>
        </p:txBody>
      </p:sp>
    </p:spTree>
    <p:extLst>
      <p:ext uri="{BB962C8B-B14F-4D97-AF65-F5344CB8AC3E}">
        <p14:creationId xmlns:p14="http://schemas.microsoft.com/office/powerpoint/2010/main" val="288984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0" grpId="0" animBg="1"/>
      <p:bldP spid="31" grpId="0" animBg="1"/>
      <p:bldP spid="32" grpId="0" animBg="1"/>
      <p:bldP spid="34" grpId="0" animBg="1"/>
      <p:bldP spid="35" grpId="0" animBg="1"/>
      <p:bldP spid="36" grpId="0" animBg="1"/>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idx="4294967295"/>
          </p:nvPr>
        </p:nvSpPr>
        <p:spPr>
          <a:xfrm>
            <a:off x="0" y="1966913"/>
            <a:ext cx="1971675" cy="2547937"/>
          </a:xfrm>
          <a:prstGeom prst="rect">
            <a:avLst/>
          </a:prstGeom>
          <a:noFill/>
        </p:spPr>
        <p:txBody>
          <a:bodyPr vert="horz" lIns="91440" tIns="45720" rIns="91440" bIns="45720" rtlCol="0" anchor="ctr">
            <a:normAutofit/>
          </a:bodyPr>
          <a:lstStyle/>
          <a:p>
            <a:pPr algn="ctr">
              <a:lnSpc>
                <a:spcPct val="90000"/>
              </a:lnSpc>
            </a:pPr>
            <a:r>
              <a:rPr lang="en-US" sz="3100" kern="1200">
                <a:solidFill>
                  <a:srgbClr val="FFFFFF"/>
                </a:solidFill>
                <a:latin typeface="+mj-lt"/>
                <a:ea typeface="+mj-ea"/>
                <a:cs typeface="+mj-cs"/>
              </a:rPr>
              <a:t>Failure Symptoms</a:t>
            </a:r>
          </a:p>
        </p:txBody>
      </p:sp>
      <p:sp>
        <p:nvSpPr>
          <p:cNvPr id="7" name="Ritardo 6">
            <a:extLst>
              <a:ext uri="{FF2B5EF4-FFF2-40B4-BE49-F238E27FC236}">
                <a16:creationId xmlns:a16="http://schemas.microsoft.com/office/drawing/2014/main" id="{1A8B21AC-BC1F-56ED-E0B8-8DD8E711E5CE}"/>
              </a:ext>
            </a:extLst>
          </p:cNvPr>
          <p:cNvSpPr/>
          <p:nvPr/>
        </p:nvSpPr>
        <p:spPr>
          <a:xfrm>
            <a:off x="-1344" y="0"/>
            <a:ext cx="2147386" cy="6857999"/>
          </a:xfrm>
          <a:prstGeom prst="flowChartDelay">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sz="3200" dirty="0"/>
              <a:t>Fitness</a:t>
            </a:r>
          </a:p>
          <a:p>
            <a:pPr algn="ctr"/>
            <a:r>
              <a:rPr lang="it-IT" sz="3200" dirty="0" err="1"/>
              <a:t>Functions</a:t>
            </a:r>
            <a:endParaRPr lang="it-IT" sz="3200" dirty="0"/>
          </a:p>
        </p:txBody>
      </p:sp>
      <p:pic>
        <p:nvPicPr>
          <p:cNvPr id="5" name="Immagine 4">
            <a:extLst>
              <a:ext uri="{FF2B5EF4-FFF2-40B4-BE49-F238E27FC236}">
                <a16:creationId xmlns:a16="http://schemas.microsoft.com/office/drawing/2014/main" id="{3D0CE578-2E98-825F-90E0-81DC217D27E6}"/>
              </a:ext>
            </a:extLst>
          </p:cNvPr>
          <p:cNvPicPr>
            <a:picLocks noChangeAspect="1"/>
          </p:cNvPicPr>
          <p:nvPr/>
        </p:nvPicPr>
        <p:blipFill>
          <a:blip r:embed="rId2"/>
          <a:stretch>
            <a:fillRect/>
          </a:stretch>
        </p:blipFill>
        <p:spPr>
          <a:xfrm>
            <a:off x="2374641" y="2154490"/>
            <a:ext cx="6298162" cy="3590354"/>
          </a:xfrm>
          <a:prstGeom prst="rect">
            <a:avLst/>
          </a:prstGeom>
        </p:spPr>
      </p:pic>
      <p:sp>
        <p:nvSpPr>
          <p:cNvPr id="6" name="CasellaDiTesto 5">
            <a:extLst>
              <a:ext uri="{FF2B5EF4-FFF2-40B4-BE49-F238E27FC236}">
                <a16:creationId xmlns:a16="http://schemas.microsoft.com/office/drawing/2014/main" id="{3F8C8DBA-F5BA-6484-7EB8-1B0257487576}"/>
              </a:ext>
            </a:extLst>
          </p:cNvPr>
          <p:cNvSpPr txBox="1"/>
          <p:nvPr/>
        </p:nvSpPr>
        <p:spPr>
          <a:xfrm>
            <a:off x="2556588" y="513184"/>
            <a:ext cx="6116215" cy="954107"/>
          </a:xfrm>
          <a:prstGeom prst="rect">
            <a:avLst/>
          </a:prstGeom>
          <a:noFill/>
        </p:spPr>
        <p:txBody>
          <a:bodyPr wrap="square" rtlCol="0">
            <a:spAutoFit/>
          </a:bodyPr>
          <a:lstStyle/>
          <a:p>
            <a:r>
              <a:rPr lang="it-IT" sz="2800" dirty="0"/>
              <a:t>Automatizzazione dei controlli delle caratteristiche architettoniche </a:t>
            </a:r>
          </a:p>
        </p:txBody>
      </p:sp>
    </p:spTree>
    <p:extLst>
      <p:ext uri="{BB962C8B-B14F-4D97-AF65-F5344CB8AC3E}">
        <p14:creationId xmlns:p14="http://schemas.microsoft.com/office/powerpoint/2010/main" val="416205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idx="4294967295"/>
          </p:nvPr>
        </p:nvSpPr>
        <p:spPr>
          <a:xfrm>
            <a:off x="0" y="1966913"/>
            <a:ext cx="1971675" cy="2547937"/>
          </a:xfrm>
          <a:prstGeom prst="rect">
            <a:avLst/>
          </a:prstGeom>
          <a:noFill/>
        </p:spPr>
        <p:txBody>
          <a:bodyPr vert="horz" lIns="91440" tIns="45720" rIns="91440" bIns="45720" rtlCol="0" anchor="ctr">
            <a:normAutofit/>
          </a:bodyPr>
          <a:lstStyle/>
          <a:p>
            <a:pPr algn="ctr">
              <a:lnSpc>
                <a:spcPct val="90000"/>
              </a:lnSpc>
            </a:pPr>
            <a:r>
              <a:rPr lang="en-US" sz="3100" kern="1200">
                <a:solidFill>
                  <a:srgbClr val="FFFFFF"/>
                </a:solidFill>
                <a:latin typeface="+mj-lt"/>
                <a:ea typeface="+mj-ea"/>
                <a:cs typeface="+mj-cs"/>
              </a:rPr>
              <a:t>Failure Symptoms</a:t>
            </a:r>
          </a:p>
        </p:txBody>
      </p:sp>
      <p:sp>
        <p:nvSpPr>
          <p:cNvPr id="7" name="Ritardo 6">
            <a:extLst>
              <a:ext uri="{FF2B5EF4-FFF2-40B4-BE49-F238E27FC236}">
                <a16:creationId xmlns:a16="http://schemas.microsoft.com/office/drawing/2014/main" id="{1A8B21AC-BC1F-56ED-E0B8-8DD8E711E5CE}"/>
              </a:ext>
            </a:extLst>
          </p:cNvPr>
          <p:cNvSpPr/>
          <p:nvPr/>
        </p:nvSpPr>
        <p:spPr>
          <a:xfrm>
            <a:off x="-1344" y="0"/>
            <a:ext cx="2119394" cy="6857999"/>
          </a:xfrm>
          <a:prstGeom prst="flowChartDelay">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sz="2400" dirty="0"/>
              <a:t>Bit Rot</a:t>
            </a:r>
          </a:p>
        </p:txBody>
      </p:sp>
      <p:sp>
        <p:nvSpPr>
          <p:cNvPr id="11" name="CasellaDiTesto 10">
            <a:extLst>
              <a:ext uri="{FF2B5EF4-FFF2-40B4-BE49-F238E27FC236}">
                <a16:creationId xmlns:a16="http://schemas.microsoft.com/office/drawing/2014/main" id="{123C3D86-8012-037D-F18E-2270BE4E22D7}"/>
              </a:ext>
            </a:extLst>
          </p:cNvPr>
          <p:cNvSpPr txBox="1"/>
          <p:nvPr/>
        </p:nvSpPr>
        <p:spPr>
          <a:xfrm>
            <a:off x="2621902" y="634481"/>
            <a:ext cx="5850294" cy="1938992"/>
          </a:xfrm>
          <a:prstGeom prst="rect">
            <a:avLst/>
          </a:prstGeom>
          <a:noFill/>
        </p:spPr>
        <p:txBody>
          <a:bodyPr wrap="square" rtlCol="0">
            <a:spAutoFit/>
          </a:bodyPr>
          <a:lstStyle/>
          <a:p>
            <a:r>
              <a:rPr lang="it-IT" sz="2400" dirty="0"/>
              <a:t>Il software si degrada nel tempo, come le crepe che appaiono in un edificio. I difetti strutturali possono iniziare da piccoli e diventare sempre più problematici. </a:t>
            </a:r>
          </a:p>
          <a:p>
            <a:r>
              <a:rPr lang="it-IT" sz="2400" dirty="0"/>
              <a:t>Sembra inevitabile, ma non è così …</a:t>
            </a:r>
          </a:p>
        </p:txBody>
      </p:sp>
      <p:sp>
        <p:nvSpPr>
          <p:cNvPr id="12" name="CasellaDiTesto 11">
            <a:extLst>
              <a:ext uri="{FF2B5EF4-FFF2-40B4-BE49-F238E27FC236}">
                <a16:creationId xmlns:a16="http://schemas.microsoft.com/office/drawing/2014/main" id="{E36EAC43-C33F-3D25-A0E7-4E52B853C8C9}"/>
              </a:ext>
            </a:extLst>
          </p:cNvPr>
          <p:cNvSpPr txBox="1"/>
          <p:nvPr/>
        </p:nvSpPr>
        <p:spPr>
          <a:xfrm>
            <a:off x="2621902" y="3499698"/>
            <a:ext cx="5850294" cy="1569660"/>
          </a:xfrm>
          <a:prstGeom prst="rect">
            <a:avLst/>
          </a:prstGeom>
          <a:noFill/>
        </p:spPr>
        <p:txBody>
          <a:bodyPr wrap="square" rtlCol="0">
            <a:spAutoFit/>
          </a:bodyPr>
          <a:lstStyle/>
          <a:p>
            <a:r>
              <a:rPr lang="it-IT" sz="2400" dirty="0"/>
              <a:t>La Q&amp;A aiuta a ridurre il degrado, ma non copre tutto. Mancano le caratteristiche architettoniche, ad esempio la verificabilità, la scalabilità, le prestazioni, ecc.</a:t>
            </a:r>
          </a:p>
        </p:txBody>
      </p:sp>
    </p:spTree>
    <p:extLst>
      <p:ext uri="{BB962C8B-B14F-4D97-AF65-F5344CB8AC3E}">
        <p14:creationId xmlns:p14="http://schemas.microsoft.com/office/powerpoint/2010/main" val="404280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0"/>
          </p:nvPr>
        </p:nvSpPr>
        <p:spPr/>
        <p:txBody>
          <a:bodyPr vert="horz" lIns="91440" tIns="45720" rIns="91440" bIns="45720" rtlCol="0" anchor="ctr">
            <a:normAutofit/>
          </a:bodyPr>
          <a:lstStyle/>
          <a:p>
            <a:pPr>
              <a:spcAft>
                <a:spcPts val="600"/>
              </a:spcAft>
              <a:defRPr/>
            </a:pPr>
            <a:r>
              <a:rPr lang="en-US" altLang="en-US" sz="1200" kern="1200" dirty="0">
                <a:solidFill>
                  <a:schemeClr val="tx1">
                    <a:alpha val="80000"/>
                  </a:schemeClr>
                </a:solidFill>
                <a:latin typeface="+mn-lt"/>
                <a:ea typeface="+mn-ea"/>
                <a:cs typeface="+mn-cs"/>
              </a:rPr>
              <a:t>03/10/2023</a:t>
            </a:r>
          </a:p>
        </p:txBody>
      </p:sp>
      <p:sp>
        <p:nvSpPr>
          <p:cNvPr id="3" name="Titolo 2"/>
          <p:cNvSpPr>
            <a:spLocks noGrp="1"/>
          </p:cNvSpPr>
          <p:nvPr>
            <p:ph type="ctrTitle" idx="4294967295"/>
          </p:nvPr>
        </p:nvSpPr>
        <p:spPr>
          <a:xfrm>
            <a:off x="0" y="1966913"/>
            <a:ext cx="1971675" cy="2547937"/>
          </a:xfrm>
          <a:prstGeom prst="rect">
            <a:avLst/>
          </a:prstGeom>
          <a:noFill/>
        </p:spPr>
        <p:txBody>
          <a:bodyPr vert="horz" lIns="91440" tIns="45720" rIns="91440" bIns="45720" rtlCol="0" anchor="ctr">
            <a:normAutofit/>
          </a:bodyPr>
          <a:lstStyle/>
          <a:p>
            <a:pPr algn="ctr">
              <a:lnSpc>
                <a:spcPct val="90000"/>
              </a:lnSpc>
            </a:pPr>
            <a:r>
              <a:rPr lang="en-US" sz="2400" kern="1200">
                <a:solidFill>
                  <a:srgbClr val="FFFFFF"/>
                </a:solidFill>
                <a:latin typeface="+mj-lt"/>
                <a:ea typeface="+mj-ea"/>
                <a:cs typeface="+mj-cs"/>
              </a:rPr>
              <a:t>Misintegration</a:t>
            </a:r>
          </a:p>
        </p:txBody>
      </p:sp>
      <p:sp>
        <p:nvSpPr>
          <p:cNvPr id="6" name="Ritardo 5">
            <a:extLst>
              <a:ext uri="{FF2B5EF4-FFF2-40B4-BE49-F238E27FC236}">
                <a16:creationId xmlns:a16="http://schemas.microsoft.com/office/drawing/2014/main" id="{22899667-E004-128A-EC9A-5A9DE17B009F}"/>
              </a:ext>
            </a:extLst>
          </p:cNvPr>
          <p:cNvSpPr/>
          <p:nvPr/>
        </p:nvSpPr>
        <p:spPr>
          <a:xfrm rot="5400000">
            <a:off x="3764900" y="-3764901"/>
            <a:ext cx="1614196" cy="9143999"/>
          </a:xfrm>
          <a:prstGeom prst="flowChartDelay">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sz="2800" dirty="0"/>
          </a:p>
        </p:txBody>
      </p:sp>
      <p:sp>
        <p:nvSpPr>
          <p:cNvPr id="7" name="CasellaDiTesto 6">
            <a:extLst>
              <a:ext uri="{FF2B5EF4-FFF2-40B4-BE49-F238E27FC236}">
                <a16:creationId xmlns:a16="http://schemas.microsoft.com/office/drawing/2014/main" id="{B1801A9A-DCE1-052F-1499-5376AD8420B8}"/>
              </a:ext>
            </a:extLst>
          </p:cNvPr>
          <p:cNvSpPr txBox="1"/>
          <p:nvPr/>
        </p:nvSpPr>
        <p:spPr>
          <a:xfrm>
            <a:off x="0" y="218469"/>
            <a:ext cx="9143998" cy="769441"/>
          </a:xfrm>
          <a:prstGeom prst="rect">
            <a:avLst/>
          </a:prstGeom>
          <a:noFill/>
        </p:spPr>
        <p:txBody>
          <a:bodyPr wrap="square" rtlCol="0">
            <a:spAutoFit/>
          </a:bodyPr>
          <a:lstStyle/>
          <a:p>
            <a:pPr algn="ctr"/>
            <a:r>
              <a:rPr lang="it-IT" sz="4400" dirty="0">
                <a:solidFill>
                  <a:schemeClr val="bg1"/>
                </a:solidFill>
                <a:latin typeface="Open Sans" panose="020B0606030504020204" pitchFamily="34" charset="0"/>
                <a:ea typeface="Open Sans" panose="020B0606030504020204" pitchFamily="34" charset="0"/>
                <a:cs typeface="Open Sans" panose="020B0606030504020204" pitchFamily="34" charset="0"/>
              </a:rPr>
              <a:t>Modular Architecture</a:t>
            </a:r>
          </a:p>
        </p:txBody>
      </p:sp>
      <p:sp>
        <p:nvSpPr>
          <p:cNvPr id="5" name="Rettangolo con angoli arrotondati 4">
            <a:extLst>
              <a:ext uri="{FF2B5EF4-FFF2-40B4-BE49-F238E27FC236}">
                <a16:creationId xmlns:a16="http://schemas.microsoft.com/office/drawing/2014/main" id="{237A5A9E-E189-CF08-A2DF-AB9E90A2A079}"/>
              </a:ext>
            </a:extLst>
          </p:cNvPr>
          <p:cNvSpPr/>
          <p:nvPr/>
        </p:nvSpPr>
        <p:spPr>
          <a:xfrm>
            <a:off x="174669" y="1966913"/>
            <a:ext cx="6876288" cy="3818444"/>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pic>
        <p:nvPicPr>
          <p:cNvPr id="8" name="Immagine 7">
            <a:extLst>
              <a:ext uri="{FF2B5EF4-FFF2-40B4-BE49-F238E27FC236}">
                <a16:creationId xmlns:a16="http://schemas.microsoft.com/office/drawing/2014/main" id="{5992C9F4-FCD9-2ECA-45D5-07AC7713878F}"/>
              </a:ext>
            </a:extLst>
          </p:cNvPr>
          <p:cNvPicPr>
            <a:picLocks noChangeAspect="1"/>
          </p:cNvPicPr>
          <p:nvPr/>
        </p:nvPicPr>
        <p:blipFill>
          <a:blip r:embed="rId2"/>
          <a:stretch>
            <a:fillRect/>
          </a:stretch>
        </p:blipFill>
        <p:spPr>
          <a:xfrm>
            <a:off x="7982102" y="3113452"/>
            <a:ext cx="990686" cy="1036410"/>
          </a:xfrm>
          <a:prstGeom prst="rect">
            <a:avLst/>
          </a:prstGeom>
        </p:spPr>
      </p:pic>
      <p:sp>
        <p:nvSpPr>
          <p:cNvPr id="9" name="Rettangolo con angoli arrotondati 8">
            <a:extLst>
              <a:ext uri="{FF2B5EF4-FFF2-40B4-BE49-F238E27FC236}">
                <a16:creationId xmlns:a16="http://schemas.microsoft.com/office/drawing/2014/main" id="{945FDB6B-6CC4-B276-D696-2D3769D568F6}"/>
              </a:ext>
            </a:extLst>
          </p:cNvPr>
          <p:cNvSpPr/>
          <p:nvPr/>
        </p:nvSpPr>
        <p:spPr>
          <a:xfrm>
            <a:off x="714165" y="2247884"/>
            <a:ext cx="1911092" cy="859536"/>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Accounts</a:t>
            </a:r>
          </a:p>
        </p:txBody>
      </p:sp>
      <p:sp>
        <p:nvSpPr>
          <p:cNvPr id="10" name="Rettangolo con angoli arrotondati 9">
            <a:extLst>
              <a:ext uri="{FF2B5EF4-FFF2-40B4-BE49-F238E27FC236}">
                <a16:creationId xmlns:a16="http://schemas.microsoft.com/office/drawing/2014/main" id="{61E85319-261E-72F9-DC07-2C3CC8E0D671}"/>
              </a:ext>
            </a:extLst>
          </p:cNvPr>
          <p:cNvSpPr/>
          <p:nvPr/>
        </p:nvSpPr>
        <p:spPr>
          <a:xfrm>
            <a:off x="503833" y="4644850"/>
            <a:ext cx="6217959" cy="85953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it-IT" dirty="0"/>
              <a:t>In-Memory Event Bus</a:t>
            </a:r>
          </a:p>
        </p:txBody>
      </p:sp>
      <p:sp>
        <p:nvSpPr>
          <p:cNvPr id="11" name="Rettangolo con angoli arrotondati 10">
            <a:extLst>
              <a:ext uri="{FF2B5EF4-FFF2-40B4-BE49-F238E27FC236}">
                <a16:creationId xmlns:a16="http://schemas.microsoft.com/office/drawing/2014/main" id="{06BA0999-6565-0AAD-F548-275851412503}"/>
              </a:ext>
            </a:extLst>
          </p:cNvPr>
          <p:cNvSpPr/>
          <p:nvPr/>
        </p:nvSpPr>
        <p:spPr>
          <a:xfrm>
            <a:off x="2750229" y="2247884"/>
            <a:ext cx="1911092" cy="859536"/>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Payments</a:t>
            </a:r>
          </a:p>
        </p:txBody>
      </p:sp>
      <p:sp>
        <p:nvSpPr>
          <p:cNvPr id="12" name="Rettangolo con angoli arrotondati 11">
            <a:extLst>
              <a:ext uri="{FF2B5EF4-FFF2-40B4-BE49-F238E27FC236}">
                <a16:creationId xmlns:a16="http://schemas.microsoft.com/office/drawing/2014/main" id="{DD6FFF72-B3F3-4C42-017A-5AA7D892F917}"/>
              </a:ext>
            </a:extLst>
          </p:cNvPr>
          <p:cNvSpPr/>
          <p:nvPr/>
        </p:nvSpPr>
        <p:spPr>
          <a:xfrm>
            <a:off x="4880787" y="2247884"/>
            <a:ext cx="1911092" cy="859536"/>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Admin</a:t>
            </a:r>
          </a:p>
        </p:txBody>
      </p:sp>
      <p:sp>
        <p:nvSpPr>
          <p:cNvPr id="13" name="Rettangolo con angoli arrotondati 12">
            <a:extLst>
              <a:ext uri="{FF2B5EF4-FFF2-40B4-BE49-F238E27FC236}">
                <a16:creationId xmlns:a16="http://schemas.microsoft.com/office/drawing/2014/main" id="{D45D80D7-24FC-3219-2EF6-57783E0BDA78}"/>
              </a:ext>
            </a:extLst>
          </p:cNvPr>
          <p:cNvSpPr/>
          <p:nvPr/>
        </p:nvSpPr>
        <p:spPr>
          <a:xfrm>
            <a:off x="714165" y="3388391"/>
            <a:ext cx="1911092" cy="859536"/>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Sales</a:t>
            </a:r>
          </a:p>
        </p:txBody>
      </p:sp>
      <p:sp>
        <p:nvSpPr>
          <p:cNvPr id="14" name="Rettangolo con angoli arrotondati 13">
            <a:extLst>
              <a:ext uri="{FF2B5EF4-FFF2-40B4-BE49-F238E27FC236}">
                <a16:creationId xmlns:a16="http://schemas.microsoft.com/office/drawing/2014/main" id="{A9DF14BF-BD7F-334D-2298-E370837D8D23}"/>
              </a:ext>
            </a:extLst>
          </p:cNvPr>
          <p:cNvSpPr/>
          <p:nvPr/>
        </p:nvSpPr>
        <p:spPr>
          <a:xfrm>
            <a:off x="2750229" y="3388391"/>
            <a:ext cx="1911092" cy="859536"/>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err="1"/>
              <a:t>Warehouses</a:t>
            </a:r>
            <a:endParaRPr lang="it-IT" dirty="0"/>
          </a:p>
        </p:txBody>
      </p:sp>
      <p:sp>
        <p:nvSpPr>
          <p:cNvPr id="15" name="Rettangolo con angoli arrotondati 14">
            <a:extLst>
              <a:ext uri="{FF2B5EF4-FFF2-40B4-BE49-F238E27FC236}">
                <a16:creationId xmlns:a16="http://schemas.microsoft.com/office/drawing/2014/main" id="{E7CD3698-9EE9-44F7-70AD-1FC3E48C873C}"/>
              </a:ext>
            </a:extLst>
          </p:cNvPr>
          <p:cNvSpPr/>
          <p:nvPr/>
        </p:nvSpPr>
        <p:spPr>
          <a:xfrm>
            <a:off x="4880787" y="3388391"/>
            <a:ext cx="1911092" cy="859536"/>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err="1"/>
              <a:t>Purchases</a:t>
            </a:r>
            <a:endParaRPr lang="it-IT" dirty="0"/>
          </a:p>
        </p:txBody>
      </p:sp>
      <p:cxnSp>
        <p:nvCxnSpPr>
          <p:cNvPr id="16" name="Connettore 2 15">
            <a:extLst>
              <a:ext uri="{FF2B5EF4-FFF2-40B4-BE49-F238E27FC236}">
                <a16:creationId xmlns:a16="http://schemas.microsoft.com/office/drawing/2014/main" id="{8E41B8A7-CBA1-11F2-596B-8B7F14B4FF37}"/>
              </a:ext>
            </a:extLst>
          </p:cNvPr>
          <p:cNvCxnSpPr>
            <a:cxnSpLocks/>
          </p:cNvCxnSpPr>
          <p:nvPr/>
        </p:nvCxnSpPr>
        <p:spPr>
          <a:xfrm>
            <a:off x="7050957" y="3482943"/>
            <a:ext cx="9311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437A9ED9-C42C-41C8-1005-56DC7C9B0F2E}"/>
              </a:ext>
            </a:extLst>
          </p:cNvPr>
          <p:cNvCxnSpPr/>
          <p:nvPr/>
        </p:nvCxnSpPr>
        <p:spPr>
          <a:xfrm flipH="1">
            <a:off x="7050957" y="3818159"/>
            <a:ext cx="9311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06165297-17B5-DAAC-C6E8-3FDE46AC66ED}"/>
              </a:ext>
            </a:extLst>
          </p:cNvPr>
          <p:cNvCxnSpPr>
            <a:cxnSpLocks/>
          </p:cNvCxnSpPr>
          <p:nvPr/>
        </p:nvCxnSpPr>
        <p:spPr>
          <a:xfrm>
            <a:off x="1015917" y="3107420"/>
            <a:ext cx="0" cy="1537430"/>
          </a:xfrm>
          <a:prstGeom prst="straightConnector1">
            <a:avLst/>
          </a:prstGeom>
          <a:ln>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9" name="Connettore 2 18">
            <a:extLst>
              <a:ext uri="{FF2B5EF4-FFF2-40B4-BE49-F238E27FC236}">
                <a16:creationId xmlns:a16="http://schemas.microsoft.com/office/drawing/2014/main" id="{9CAE61EA-41B3-996C-DA1A-015379D48E1D}"/>
              </a:ext>
            </a:extLst>
          </p:cNvPr>
          <p:cNvCxnSpPr>
            <a:cxnSpLocks/>
          </p:cNvCxnSpPr>
          <p:nvPr/>
        </p:nvCxnSpPr>
        <p:spPr>
          <a:xfrm>
            <a:off x="2987973" y="3107420"/>
            <a:ext cx="0" cy="1537430"/>
          </a:xfrm>
          <a:prstGeom prst="straightConnector1">
            <a:avLst/>
          </a:prstGeom>
          <a:ln>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20" name="Connettore 2 19">
            <a:extLst>
              <a:ext uri="{FF2B5EF4-FFF2-40B4-BE49-F238E27FC236}">
                <a16:creationId xmlns:a16="http://schemas.microsoft.com/office/drawing/2014/main" id="{29E05AEA-2277-56A4-4FD6-8C781CCBD884}"/>
              </a:ext>
            </a:extLst>
          </p:cNvPr>
          <p:cNvCxnSpPr>
            <a:cxnSpLocks/>
          </p:cNvCxnSpPr>
          <p:nvPr/>
        </p:nvCxnSpPr>
        <p:spPr>
          <a:xfrm>
            <a:off x="5127669" y="3107420"/>
            <a:ext cx="0" cy="1537430"/>
          </a:xfrm>
          <a:prstGeom prst="straightConnector1">
            <a:avLst/>
          </a:prstGeom>
          <a:ln>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21" name="Connettore 2 20">
            <a:extLst>
              <a:ext uri="{FF2B5EF4-FFF2-40B4-BE49-F238E27FC236}">
                <a16:creationId xmlns:a16="http://schemas.microsoft.com/office/drawing/2014/main" id="{22BB4E71-7928-BCE8-94FA-619AE2D0C2B4}"/>
              </a:ext>
            </a:extLst>
          </p:cNvPr>
          <p:cNvCxnSpPr>
            <a:cxnSpLocks/>
          </p:cNvCxnSpPr>
          <p:nvPr/>
        </p:nvCxnSpPr>
        <p:spPr>
          <a:xfrm flipV="1">
            <a:off x="1198797" y="3107420"/>
            <a:ext cx="0" cy="1537430"/>
          </a:xfrm>
          <a:prstGeom prst="straightConnector1">
            <a:avLst/>
          </a:prstGeom>
          <a:ln>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22" name="Connettore 2 21">
            <a:extLst>
              <a:ext uri="{FF2B5EF4-FFF2-40B4-BE49-F238E27FC236}">
                <a16:creationId xmlns:a16="http://schemas.microsoft.com/office/drawing/2014/main" id="{0AF9A521-D774-9179-FCF0-93BAAF682E3A}"/>
              </a:ext>
            </a:extLst>
          </p:cNvPr>
          <p:cNvCxnSpPr>
            <a:cxnSpLocks/>
          </p:cNvCxnSpPr>
          <p:nvPr/>
        </p:nvCxnSpPr>
        <p:spPr>
          <a:xfrm flipV="1">
            <a:off x="3253149" y="3079348"/>
            <a:ext cx="0" cy="1537430"/>
          </a:xfrm>
          <a:prstGeom prst="straightConnector1">
            <a:avLst/>
          </a:prstGeom>
          <a:ln>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23" name="Connettore 2 22">
            <a:extLst>
              <a:ext uri="{FF2B5EF4-FFF2-40B4-BE49-F238E27FC236}">
                <a16:creationId xmlns:a16="http://schemas.microsoft.com/office/drawing/2014/main" id="{8C282B85-13A9-E0A1-407C-DBFFB6123188}"/>
              </a:ext>
            </a:extLst>
          </p:cNvPr>
          <p:cNvCxnSpPr>
            <a:cxnSpLocks/>
          </p:cNvCxnSpPr>
          <p:nvPr/>
        </p:nvCxnSpPr>
        <p:spPr>
          <a:xfrm flipV="1">
            <a:off x="5401989" y="3107419"/>
            <a:ext cx="0" cy="1537430"/>
          </a:xfrm>
          <a:prstGeom prst="straightConnector1">
            <a:avLst/>
          </a:prstGeom>
          <a:ln>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24" name="Connettore 2 23">
            <a:extLst>
              <a:ext uri="{FF2B5EF4-FFF2-40B4-BE49-F238E27FC236}">
                <a16:creationId xmlns:a16="http://schemas.microsoft.com/office/drawing/2014/main" id="{FE7C3AED-D5D3-34E7-9156-76AAC2897264}"/>
              </a:ext>
            </a:extLst>
          </p:cNvPr>
          <p:cNvCxnSpPr>
            <a:cxnSpLocks/>
          </p:cNvCxnSpPr>
          <p:nvPr/>
        </p:nvCxnSpPr>
        <p:spPr>
          <a:xfrm flipV="1">
            <a:off x="2329605" y="4247927"/>
            <a:ext cx="0" cy="368853"/>
          </a:xfrm>
          <a:prstGeom prst="straightConnector1">
            <a:avLst/>
          </a:prstGeom>
          <a:ln>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25" name="Connettore 2 24">
            <a:extLst>
              <a:ext uri="{FF2B5EF4-FFF2-40B4-BE49-F238E27FC236}">
                <a16:creationId xmlns:a16="http://schemas.microsoft.com/office/drawing/2014/main" id="{2BC5CA9A-EDBF-E989-3DFD-BD9CCF640B89}"/>
              </a:ext>
            </a:extLst>
          </p:cNvPr>
          <p:cNvCxnSpPr>
            <a:cxnSpLocks/>
          </p:cNvCxnSpPr>
          <p:nvPr/>
        </p:nvCxnSpPr>
        <p:spPr>
          <a:xfrm flipV="1">
            <a:off x="4447965" y="4247926"/>
            <a:ext cx="0" cy="368853"/>
          </a:xfrm>
          <a:prstGeom prst="straightConnector1">
            <a:avLst/>
          </a:prstGeom>
          <a:ln>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26" name="Connettore 2 25">
            <a:extLst>
              <a:ext uri="{FF2B5EF4-FFF2-40B4-BE49-F238E27FC236}">
                <a16:creationId xmlns:a16="http://schemas.microsoft.com/office/drawing/2014/main" id="{342FD44D-C53F-9F17-E5E8-E84BB510F97D}"/>
              </a:ext>
            </a:extLst>
          </p:cNvPr>
          <p:cNvCxnSpPr>
            <a:cxnSpLocks/>
          </p:cNvCxnSpPr>
          <p:nvPr/>
        </p:nvCxnSpPr>
        <p:spPr>
          <a:xfrm flipV="1">
            <a:off x="6514509" y="4247925"/>
            <a:ext cx="0" cy="368853"/>
          </a:xfrm>
          <a:prstGeom prst="straightConnector1">
            <a:avLst/>
          </a:prstGeom>
          <a:ln>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27" name="Connettore 2 26">
            <a:extLst>
              <a:ext uri="{FF2B5EF4-FFF2-40B4-BE49-F238E27FC236}">
                <a16:creationId xmlns:a16="http://schemas.microsoft.com/office/drawing/2014/main" id="{86D03DF4-4822-575D-509C-2157B8B4CB1B}"/>
              </a:ext>
            </a:extLst>
          </p:cNvPr>
          <p:cNvCxnSpPr>
            <a:cxnSpLocks/>
          </p:cNvCxnSpPr>
          <p:nvPr/>
        </p:nvCxnSpPr>
        <p:spPr>
          <a:xfrm>
            <a:off x="2146725" y="4247925"/>
            <a:ext cx="0" cy="396925"/>
          </a:xfrm>
          <a:prstGeom prst="straightConnector1">
            <a:avLst/>
          </a:prstGeom>
          <a:ln>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28" name="Connettore 2 27">
            <a:extLst>
              <a:ext uri="{FF2B5EF4-FFF2-40B4-BE49-F238E27FC236}">
                <a16:creationId xmlns:a16="http://schemas.microsoft.com/office/drawing/2014/main" id="{104C85A8-79C2-DF7E-1892-980BAFA11854}"/>
              </a:ext>
            </a:extLst>
          </p:cNvPr>
          <p:cNvCxnSpPr>
            <a:cxnSpLocks/>
          </p:cNvCxnSpPr>
          <p:nvPr/>
        </p:nvCxnSpPr>
        <p:spPr>
          <a:xfrm>
            <a:off x="4255941" y="4247924"/>
            <a:ext cx="0" cy="396925"/>
          </a:xfrm>
          <a:prstGeom prst="straightConnector1">
            <a:avLst/>
          </a:prstGeom>
          <a:ln>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29" name="Connettore 2 28">
            <a:extLst>
              <a:ext uri="{FF2B5EF4-FFF2-40B4-BE49-F238E27FC236}">
                <a16:creationId xmlns:a16="http://schemas.microsoft.com/office/drawing/2014/main" id="{BACD902A-916D-2C30-AC89-EBEF6AD178D5}"/>
              </a:ext>
            </a:extLst>
          </p:cNvPr>
          <p:cNvCxnSpPr>
            <a:cxnSpLocks/>
          </p:cNvCxnSpPr>
          <p:nvPr/>
        </p:nvCxnSpPr>
        <p:spPr>
          <a:xfrm>
            <a:off x="6320965" y="4251247"/>
            <a:ext cx="0" cy="396925"/>
          </a:xfrm>
          <a:prstGeom prst="straightConnector1">
            <a:avLst/>
          </a:prstGeom>
          <a:ln>
            <a:prstDash val="sysDash"/>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9713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0"/>
          </p:nvPr>
        </p:nvSpPr>
        <p:spPr/>
        <p:txBody>
          <a:bodyPr vert="horz" lIns="91440" tIns="45720" rIns="91440" bIns="45720" rtlCol="0" anchor="ctr">
            <a:normAutofit/>
          </a:bodyPr>
          <a:lstStyle/>
          <a:p>
            <a:pPr>
              <a:spcAft>
                <a:spcPts val="600"/>
              </a:spcAft>
              <a:defRPr/>
            </a:pPr>
            <a:r>
              <a:rPr lang="en-US" altLang="en-US" sz="1200" kern="1200" dirty="0">
                <a:solidFill>
                  <a:schemeClr val="tx1">
                    <a:alpha val="80000"/>
                  </a:schemeClr>
                </a:solidFill>
                <a:latin typeface="+mn-lt"/>
                <a:ea typeface="+mn-ea"/>
                <a:cs typeface="+mn-cs"/>
              </a:rPr>
              <a:t>03/10/2023</a:t>
            </a:r>
          </a:p>
        </p:txBody>
      </p:sp>
      <p:sp>
        <p:nvSpPr>
          <p:cNvPr id="3" name="Titolo 2"/>
          <p:cNvSpPr>
            <a:spLocks noGrp="1"/>
          </p:cNvSpPr>
          <p:nvPr>
            <p:ph type="ctrTitle" idx="4294967295"/>
          </p:nvPr>
        </p:nvSpPr>
        <p:spPr>
          <a:xfrm>
            <a:off x="0" y="1966913"/>
            <a:ext cx="1971675" cy="2547937"/>
          </a:xfrm>
          <a:prstGeom prst="rect">
            <a:avLst/>
          </a:prstGeom>
          <a:noFill/>
        </p:spPr>
        <p:txBody>
          <a:bodyPr vert="horz" lIns="91440" tIns="45720" rIns="91440" bIns="45720" rtlCol="0" anchor="ctr">
            <a:normAutofit/>
          </a:bodyPr>
          <a:lstStyle/>
          <a:p>
            <a:pPr algn="ctr">
              <a:lnSpc>
                <a:spcPct val="90000"/>
              </a:lnSpc>
            </a:pPr>
            <a:r>
              <a:rPr lang="en-US" sz="2400" kern="1200">
                <a:solidFill>
                  <a:srgbClr val="FFFFFF"/>
                </a:solidFill>
                <a:latin typeface="+mj-lt"/>
                <a:ea typeface="+mj-ea"/>
                <a:cs typeface="+mj-cs"/>
              </a:rPr>
              <a:t>Misintegration</a:t>
            </a:r>
          </a:p>
        </p:txBody>
      </p:sp>
      <p:sp>
        <p:nvSpPr>
          <p:cNvPr id="6" name="Ritardo 5">
            <a:extLst>
              <a:ext uri="{FF2B5EF4-FFF2-40B4-BE49-F238E27FC236}">
                <a16:creationId xmlns:a16="http://schemas.microsoft.com/office/drawing/2014/main" id="{22899667-E004-128A-EC9A-5A9DE17B009F}"/>
              </a:ext>
            </a:extLst>
          </p:cNvPr>
          <p:cNvSpPr/>
          <p:nvPr/>
        </p:nvSpPr>
        <p:spPr>
          <a:xfrm rot="5400000">
            <a:off x="3764900" y="-3764901"/>
            <a:ext cx="1614196" cy="9143999"/>
          </a:xfrm>
          <a:prstGeom prst="flowChartDelay">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sz="2800" dirty="0"/>
          </a:p>
        </p:txBody>
      </p:sp>
      <p:sp>
        <p:nvSpPr>
          <p:cNvPr id="7" name="CasellaDiTesto 6">
            <a:extLst>
              <a:ext uri="{FF2B5EF4-FFF2-40B4-BE49-F238E27FC236}">
                <a16:creationId xmlns:a16="http://schemas.microsoft.com/office/drawing/2014/main" id="{B1801A9A-DCE1-052F-1499-5376AD8420B8}"/>
              </a:ext>
            </a:extLst>
          </p:cNvPr>
          <p:cNvSpPr txBox="1"/>
          <p:nvPr/>
        </p:nvSpPr>
        <p:spPr>
          <a:xfrm>
            <a:off x="0" y="218469"/>
            <a:ext cx="9143998" cy="769441"/>
          </a:xfrm>
          <a:prstGeom prst="rect">
            <a:avLst/>
          </a:prstGeom>
          <a:noFill/>
        </p:spPr>
        <p:txBody>
          <a:bodyPr wrap="square" rtlCol="0">
            <a:spAutoFit/>
          </a:bodyPr>
          <a:lstStyle/>
          <a:p>
            <a:pPr algn="ctr"/>
            <a:r>
              <a:rPr lang="it-IT" sz="4400" dirty="0">
                <a:solidFill>
                  <a:schemeClr val="bg1"/>
                </a:solidFill>
                <a:latin typeface="Open Sans" panose="020B0606030504020204" pitchFamily="34" charset="0"/>
                <a:ea typeface="Open Sans" panose="020B0606030504020204" pitchFamily="34" charset="0"/>
                <a:cs typeface="Open Sans" panose="020B0606030504020204" pitchFamily="34" charset="0"/>
              </a:rPr>
              <a:t>Module</a:t>
            </a:r>
          </a:p>
        </p:txBody>
      </p:sp>
      <p:sp>
        <p:nvSpPr>
          <p:cNvPr id="4" name="Rettangolo con angoli arrotondati 3">
            <a:extLst>
              <a:ext uri="{FF2B5EF4-FFF2-40B4-BE49-F238E27FC236}">
                <a16:creationId xmlns:a16="http://schemas.microsoft.com/office/drawing/2014/main" id="{1A798E40-2503-D041-23EE-3414231038DB}"/>
              </a:ext>
            </a:extLst>
          </p:cNvPr>
          <p:cNvSpPr/>
          <p:nvPr/>
        </p:nvSpPr>
        <p:spPr>
          <a:xfrm>
            <a:off x="550505" y="1944638"/>
            <a:ext cx="3536303" cy="37807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b="1" dirty="0"/>
              <a:t>Low </a:t>
            </a:r>
            <a:r>
              <a:rPr lang="it-IT" sz="2800" b="1" dirty="0" err="1"/>
              <a:t>Coupling</a:t>
            </a:r>
            <a:endParaRPr lang="it-IT" sz="2800" b="1" dirty="0"/>
          </a:p>
          <a:p>
            <a:pPr algn="ctr"/>
            <a:endParaRPr lang="it-IT" sz="2800" b="1" dirty="0"/>
          </a:p>
          <a:p>
            <a:pPr algn="ctr"/>
            <a:endParaRPr lang="it-IT" dirty="0"/>
          </a:p>
          <a:p>
            <a:pPr algn="ctr"/>
            <a:r>
              <a:rPr lang="it-IT" sz="1800" dirty="0" err="1">
                <a:solidFill>
                  <a:schemeClr val="bg1"/>
                </a:solidFill>
              </a:rPr>
              <a:t>Each</a:t>
            </a:r>
            <a:r>
              <a:rPr lang="it-IT" sz="1800" dirty="0">
                <a:solidFill>
                  <a:schemeClr val="bg1"/>
                </a:solidFill>
              </a:rPr>
              <a:t> </a:t>
            </a:r>
            <a:r>
              <a:rPr lang="it-IT" sz="1800" dirty="0" err="1">
                <a:solidFill>
                  <a:schemeClr val="bg1"/>
                </a:solidFill>
              </a:rPr>
              <a:t>module</a:t>
            </a:r>
            <a:r>
              <a:rPr lang="it-IT" sz="1800" dirty="0">
                <a:solidFill>
                  <a:schemeClr val="bg1"/>
                </a:solidFill>
              </a:rPr>
              <a:t> </a:t>
            </a:r>
            <a:r>
              <a:rPr lang="it-IT" sz="1800" dirty="0" err="1">
                <a:solidFill>
                  <a:schemeClr val="bg1"/>
                </a:solidFill>
              </a:rPr>
              <a:t>should</a:t>
            </a:r>
            <a:r>
              <a:rPr lang="it-IT" sz="1800" dirty="0">
                <a:solidFill>
                  <a:schemeClr val="bg1"/>
                </a:solidFill>
              </a:rPr>
              <a:t> be </a:t>
            </a:r>
            <a:r>
              <a:rPr lang="it-IT" sz="1800" dirty="0" err="1">
                <a:solidFill>
                  <a:schemeClr val="bg1"/>
                </a:solidFill>
              </a:rPr>
              <a:t>independent</a:t>
            </a:r>
            <a:r>
              <a:rPr lang="it-IT" sz="1800" dirty="0">
                <a:solidFill>
                  <a:schemeClr val="bg1"/>
                </a:solidFill>
              </a:rPr>
              <a:t> of </a:t>
            </a:r>
            <a:r>
              <a:rPr lang="it-IT" sz="1800" dirty="0" err="1">
                <a:solidFill>
                  <a:schemeClr val="bg1"/>
                </a:solidFill>
              </a:rPr>
              <a:t>other</a:t>
            </a:r>
            <a:r>
              <a:rPr lang="it-IT" sz="1800" dirty="0">
                <a:solidFill>
                  <a:schemeClr val="bg1"/>
                </a:solidFill>
              </a:rPr>
              <a:t> </a:t>
            </a:r>
            <a:r>
              <a:rPr lang="it-IT" sz="1800" dirty="0" err="1">
                <a:solidFill>
                  <a:schemeClr val="bg1"/>
                </a:solidFill>
              </a:rPr>
              <a:t>modules</a:t>
            </a:r>
            <a:r>
              <a:rPr lang="it-IT" sz="1800" dirty="0">
                <a:solidFill>
                  <a:schemeClr val="bg1"/>
                </a:solidFill>
              </a:rPr>
              <a:t> in the system</a:t>
            </a:r>
          </a:p>
        </p:txBody>
      </p:sp>
      <p:sp>
        <p:nvSpPr>
          <p:cNvPr id="30" name="Rettangolo con angoli arrotondati 29">
            <a:extLst>
              <a:ext uri="{FF2B5EF4-FFF2-40B4-BE49-F238E27FC236}">
                <a16:creationId xmlns:a16="http://schemas.microsoft.com/office/drawing/2014/main" id="{85E3CB9B-B69B-74D4-8EF8-721794FA26D5}"/>
              </a:ext>
            </a:extLst>
          </p:cNvPr>
          <p:cNvSpPr/>
          <p:nvPr/>
        </p:nvSpPr>
        <p:spPr>
          <a:xfrm>
            <a:off x="5057192" y="1914292"/>
            <a:ext cx="3536303" cy="37807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b="1" dirty="0"/>
              <a:t>High </a:t>
            </a:r>
            <a:r>
              <a:rPr lang="it-IT" sz="2800" b="1" dirty="0" err="1"/>
              <a:t>Cohesion</a:t>
            </a:r>
            <a:endParaRPr lang="it-IT" sz="2800" b="1" dirty="0"/>
          </a:p>
          <a:p>
            <a:pPr algn="ctr"/>
            <a:endParaRPr lang="it-IT" sz="2800" b="1" dirty="0"/>
          </a:p>
          <a:p>
            <a:pPr algn="ctr"/>
            <a:endParaRPr lang="it-IT" dirty="0"/>
          </a:p>
          <a:p>
            <a:pPr lvl="1">
              <a:lnSpc>
                <a:spcPct val="90000"/>
              </a:lnSpc>
              <a:spcAft>
                <a:spcPts val="600"/>
              </a:spcAft>
            </a:pPr>
            <a:r>
              <a:rPr lang="it-IT" sz="1800" dirty="0">
                <a:solidFill>
                  <a:schemeClr val="bg1"/>
                </a:solidFill>
              </a:rPr>
              <a:t>Components of the </a:t>
            </a:r>
            <a:r>
              <a:rPr lang="it-IT" sz="1800" dirty="0" err="1">
                <a:solidFill>
                  <a:schemeClr val="bg1"/>
                </a:solidFill>
              </a:rPr>
              <a:t>module</a:t>
            </a:r>
            <a:r>
              <a:rPr lang="it-IT" sz="1800" dirty="0">
                <a:solidFill>
                  <a:schemeClr val="bg1"/>
                </a:solidFill>
              </a:rPr>
              <a:t> are </a:t>
            </a:r>
            <a:r>
              <a:rPr lang="it-IT" sz="1800" dirty="0" err="1">
                <a:solidFill>
                  <a:schemeClr val="bg1"/>
                </a:solidFill>
              </a:rPr>
              <a:t>all</a:t>
            </a:r>
            <a:r>
              <a:rPr lang="it-IT" sz="1800" dirty="0">
                <a:solidFill>
                  <a:schemeClr val="bg1"/>
                </a:solidFill>
              </a:rPr>
              <a:t> </a:t>
            </a:r>
            <a:r>
              <a:rPr lang="it-IT" sz="1800" dirty="0" err="1">
                <a:solidFill>
                  <a:schemeClr val="bg1"/>
                </a:solidFill>
              </a:rPr>
              <a:t>related</a:t>
            </a:r>
            <a:r>
              <a:rPr lang="it-IT" sz="1800" dirty="0">
                <a:solidFill>
                  <a:schemeClr val="bg1"/>
                </a:solidFill>
              </a:rPr>
              <a:t> </a:t>
            </a:r>
            <a:r>
              <a:rPr lang="it-IT" sz="1800" dirty="0" err="1">
                <a:solidFill>
                  <a:schemeClr val="bg1"/>
                </a:solidFill>
              </a:rPr>
              <a:t>thus</a:t>
            </a:r>
            <a:r>
              <a:rPr lang="it-IT" sz="1800" dirty="0">
                <a:solidFill>
                  <a:schemeClr val="bg1"/>
                </a:solidFill>
              </a:rPr>
              <a:t> making </a:t>
            </a:r>
            <a:r>
              <a:rPr lang="it-IT" sz="1800" dirty="0" err="1">
                <a:solidFill>
                  <a:schemeClr val="bg1"/>
                </a:solidFill>
              </a:rPr>
              <a:t>it</a:t>
            </a:r>
            <a:r>
              <a:rPr lang="it-IT" sz="1800" dirty="0">
                <a:solidFill>
                  <a:schemeClr val="bg1"/>
                </a:solidFill>
              </a:rPr>
              <a:t> </a:t>
            </a:r>
            <a:r>
              <a:rPr lang="it-IT" sz="1800" dirty="0" err="1">
                <a:solidFill>
                  <a:schemeClr val="bg1"/>
                </a:solidFill>
              </a:rPr>
              <a:t>easier</a:t>
            </a:r>
            <a:r>
              <a:rPr lang="it-IT" sz="1800" dirty="0">
                <a:solidFill>
                  <a:schemeClr val="bg1"/>
                </a:solidFill>
              </a:rPr>
              <a:t> to </a:t>
            </a:r>
            <a:r>
              <a:rPr lang="it-IT" sz="1800" dirty="0" err="1">
                <a:solidFill>
                  <a:schemeClr val="bg1"/>
                </a:solidFill>
              </a:rPr>
              <a:t>understand</a:t>
            </a:r>
            <a:r>
              <a:rPr lang="it-IT" sz="1800" dirty="0">
                <a:solidFill>
                  <a:schemeClr val="bg1"/>
                </a:solidFill>
              </a:rPr>
              <a:t> </a:t>
            </a:r>
            <a:r>
              <a:rPr lang="it-IT" sz="1800" dirty="0" err="1">
                <a:solidFill>
                  <a:schemeClr val="bg1"/>
                </a:solidFill>
              </a:rPr>
              <a:t>what</a:t>
            </a:r>
            <a:r>
              <a:rPr lang="it-IT" sz="1800" dirty="0">
                <a:solidFill>
                  <a:schemeClr val="bg1"/>
                </a:solidFill>
              </a:rPr>
              <a:t> </a:t>
            </a:r>
            <a:r>
              <a:rPr lang="it-IT" sz="1800" dirty="0" err="1">
                <a:solidFill>
                  <a:schemeClr val="bg1"/>
                </a:solidFill>
              </a:rPr>
              <a:t>module</a:t>
            </a:r>
            <a:r>
              <a:rPr lang="it-IT" sz="1800" dirty="0">
                <a:solidFill>
                  <a:schemeClr val="bg1"/>
                </a:solidFill>
              </a:rPr>
              <a:t> </a:t>
            </a:r>
            <a:r>
              <a:rPr lang="it-IT" sz="1800" dirty="0" err="1">
                <a:solidFill>
                  <a:schemeClr val="bg1"/>
                </a:solidFill>
              </a:rPr>
              <a:t>does</a:t>
            </a:r>
            <a:r>
              <a:rPr lang="it-IT" sz="1800" dirty="0">
                <a:solidFill>
                  <a:schemeClr val="bg1"/>
                </a:solidFill>
              </a:rPr>
              <a:t> </a:t>
            </a:r>
            <a:r>
              <a:rPr lang="it-IT" sz="1800" dirty="0" err="1">
                <a:solidFill>
                  <a:schemeClr val="bg1"/>
                </a:solidFill>
              </a:rPr>
              <a:t>as</a:t>
            </a:r>
            <a:r>
              <a:rPr lang="it-IT" sz="1800" dirty="0">
                <a:solidFill>
                  <a:schemeClr val="bg1"/>
                </a:solidFill>
              </a:rPr>
              <a:t> a self-</a:t>
            </a:r>
            <a:r>
              <a:rPr lang="it-IT" sz="1800" dirty="0" err="1">
                <a:solidFill>
                  <a:schemeClr val="bg1"/>
                </a:solidFill>
              </a:rPr>
              <a:t>contained</a:t>
            </a:r>
            <a:r>
              <a:rPr lang="it-IT" sz="1800" dirty="0">
                <a:solidFill>
                  <a:schemeClr val="bg1"/>
                </a:solidFill>
              </a:rPr>
              <a:t> </a:t>
            </a:r>
            <a:r>
              <a:rPr lang="it-IT" sz="1800" dirty="0" err="1">
                <a:solidFill>
                  <a:schemeClr val="bg1"/>
                </a:solidFill>
              </a:rPr>
              <a:t>subsystem</a:t>
            </a:r>
            <a:r>
              <a:rPr lang="it-IT" sz="1800" dirty="0">
                <a:solidFill>
                  <a:schemeClr val="bg1"/>
                </a:solidFill>
              </a:rPr>
              <a:t> (SRP)</a:t>
            </a:r>
          </a:p>
        </p:txBody>
      </p:sp>
    </p:spTree>
    <p:extLst>
      <p:ext uri="{BB962C8B-B14F-4D97-AF65-F5344CB8AC3E}">
        <p14:creationId xmlns:p14="http://schemas.microsoft.com/office/powerpoint/2010/main" val="1520213487"/>
      </p:ext>
    </p:extLst>
  </p:cSld>
  <p:clrMapOvr>
    <a:masterClrMapping/>
  </p:clrMapOvr>
</p:sld>
</file>

<file path=ppt/theme/theme1.xml><?xml version="1.0" encoding="utf-8"?>
<a:theme xmlns:a="http://schemas.openxmlformats.org/drawingml/2006/main" name="Tema I3">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725</TotalTime>
  <Words>259</Words>
  <Application>Microsoft Office PowerPoint</Application>
  <PresentationFormat>Presentazione su schermo (4:3)</PresentationFormat>
  <Paragraphs>61</Paragraphs>
  <Slides>11</Slides>
  <Notes>3</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11</vt:i4>
      </vt:variant>
    </vt:vector>
  </HeadingPairs>
  <TitlesOfParts>
    <vt:vector size="17" baseType="lpstr">
      <vt:lpstr>Arial</vt:lpstr>
      <vt:lpstr>Calibri Light</vt:lpstr>
      <vt:lpstr>Open Sans Light</vt:lpstr>
      <vt:lpstr>Calibri</vt:lpstr>
      <vt:lpstr>Open Sans</vt:lpstr>
      <vt:lpstr>Tema I3</vt:lpstr>
      <vt:lpstr>Testiamo l’Architettura</vt:lpstr>
      <vt:lpstr>All we need is Data!</vt:lpstr>
      <vt:lpstr>All we need is Data!</vt:lpstr>
      <vt:lpstr>NewVantage Report</vt:lpstr>
      <vt:lpstr>Presentazione standard di PowerPoint</vt:lpstr>
      <vt:lpstr>Failure Symptoms</vt:lpstr>
      <vt:lpstr>Failure Symptoms</vt:lpstr>
      <vt:lpstr>Misintegration</vt:lpstr>
      <vt:lpstr>Misintegration</vt:lpstr>
      <vt:lpstr>Presentazione standard di PowerPoint</vt:lpstr>
      <vt:lpstr>Misintegration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Chierichetti Diego (Chi)</dc:creator>
  <cp:lastModifiedBy>Acerbis Alberto</cp:lastModifiedBy>
  <cp:revision>119</cp:revision>
  <dcterms:created xsi:type="dcterms:W3CDTF">2017-02-20T14:14:58Z</dcterms:created>
  <dcterms:modified xsi:type="dcterms:W3CDTF">2023-09-20T16:35:52Z</dcterms:modified>
</cp:coreProperties>
</file>