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4"/>
  </p:notesMasterIdLst>
  <p:handoutMasterIdLst>
    <p:handoutMasterId r:id="rId15"/>
  </p:handoutMasterIdLst>
  <p:sldIdLst>
    <p:sldId id="256" r:id="rId2"/>
    <p:sldId id="315" r:id="rId3"/>
    <p:sldId id="337" r:id="rId4"/>
    <p:sldId id="282" r:id="rId5"/>
    <p:sldId id="284" r:id="rId6"/>
    <p:sldId id="324" r:id="rId7"/>
    <p:sldId id="325" r:id="rId8"/>
    <p:sldId id="338" r:id="rId9"/>
    <p:sldId id="339" r:id="rId10"/>
    <p:sldId id="326" r:id="rId11"/>
    <p:sldId id="317" r:id="rId12"/>
    <p:sldId id="340" r:id="rId13"/>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Open Sans" panose="020B0606030504020204" pitchFamily="34" charset="0"/>
      <p:regular r:id="rId22"/>
      <p:bold r:id="rId23"/>
      <p:italic r:id="rId24"/>
      <p:boldItalic r:id="rId25"/>
    </p:embeddedFont>
    <p:embeddedFont>
      <p:font typeface="Open Sans Light" panose="020B0306030504020204" pitchFamily="34" charset="0"/>
      <p:regular r:id="rId26"/>
      <p:italic r:id="rId27"/>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21" autoAdjust="0"/>
    <p:restoredTop sz="94660"/>
  </p:normalViewPr>
  <p:slideViewPr>
    <p:cSldViewPr snapToGrid="0">
      <p:cViewPr varScale="1">
        <p:scale>
          <a:sx n="82" d="100"/>
          <a:sy n="82" d="100"/>
        </p:scale>
        <p:origin x="1397"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25/09/2023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25/09/2023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8005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1106799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4" Type="http://schemas.openxmlformats.org/officeDocument/2006/relationships/hyperlink" Target="https://github.com/BenMorris/NetArchTes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BrewUp/ModularArchitecture"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altLang="en-US" dirty="0"/>
              <a:t>i3Camp - 3 Ottobre 2023</a:t>
            </a:r>
            <a:endParaRPr lang="en-US" altLang="en-US" dirty="0"/>
          </a:p>
        </p:txBody>
      </p:sp>
      <p:sp>
        <p:nvSpPr>
          <p:cNvPr id="6" name="Titolo 5">
            <a:extLst>
              <a:ext uri="{FF2B5EF4-FFF2-40B4-BE49-F238E27FC236}">
                <a16:creationId xmlns:a16="http://schemas.microsoft.com/office/drawing/2014/main" id="{A207B442-4186-9005-877E-27F667194B40}"/>
              </a:ext>
            </a:extLst>
          </p:cNvPr>
          <p:cNvSpPr>
            <a:spLocks noGrp="1"/>
          </p:cNvSpPr>
          <p:nvPr>
            <p:ph type="ctrTitle"/>
          </p:nvPr>
        </p:nvSpPr>
        <p:spPr>
          <a:xfrm>
            <a:off x="470630" y="1812023"/>
            <a:ext cx="8198250" cy="1095292"/>
          </a:xfrm>
        </p:spPr>
        <p:txBody>
          <a:bodyPr/>
          <a:lstStyle/>
          <a:p>
            <a:r>
              <a:rPr lang="it-IT" sz="5400" dirty="0"/>
              <a:t>Testiamo l’Architettura</a:t>
            </a:r>
          </a:p>
        </p:txBody>
      </p:sp>
      <p:sp>
        <p:nvSpPr>
          <p:cNvPr id="8" name="Segnaposto testo 7">
            <a:extLst>
              <a:ext uri="{FF2B5EF4-FFF2-40B4-BE49-F238E27FC236}">
                <a16:creationId xmlns:a16="http://schemas.microsoft.com/office/drawing/2014/main" id="{B668D12B-23B1-A531-8009-E48E81B28805}"/>
              </a:ext>
            </a:extLst>
          </p:cNvPr>
          <p:cNvSpPr>
            <a:spLocks noGrp="1"/>
          </p:cNvSpPr>
          <p:nvPr>
            <p:ph type="body" sz="quarter" idx="10"/>
          </p:nvPr>
        </p:nvSpPr>
        <p:spPr>
          <a:xfrm>
            <a:off x="470630" y="3471527"/>
            <a:ext cx="8198708" cy="1091585"/>
          </a:xfrm>
        </p:spPr>
        <p:txBody>
          <a:bodyPr/>
          <a:lstStyle/>
          <a:p>
            <a:r>
              <a:rPr lang="it-IT" sz="3600" dirty="0"/>
              <a:t>Test Architetturali in </a:t>
            </a:r>
            <a:r>
              <a:rPr lang="it-IT" sz="3600" dirty="0" err="1"/>
              <a:t>.Net</a:t>
            </a:r>
            <a:endParaRPr lang="it-IT" dirty="0"/>
          </a:p>
        </p:txBody>
      </p:sp>
    </p:spTree>
    <p:extLst>
      <p:ext uri="{BB962C8B-B14F-4D97-AF65-F5344CB8AC3E}">
        <p14:creationId xmlns:p14="http://schemas.microsoft.com/office/powerpoint/2010/main" val="138704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tardo 5">
            <a:extLst>
              <a:ext uri="{FF2B5EF4-FFF2-40B4-BE49-F238E27FC236}">
                <a16:creationId xmlns:a16="http://schemas.microsoft.com/office/drawing/2014/main" id="{A720D7E2-8FE8-9CC0-5A45-2EB2E249D1B9}"/>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t>Live Demo</a:t>
            </a:r>
          </a:p>
        </p:txBody>
      </p:sp>
      <p:pic>
        <p:nvPicPr>
          <p:cNvPr id="5" name="Immagine 4">
            <a:extLst>
              <a:ext uri="{FF2B5EF4-FFF2-40B4-BE49-F238E27FC236}">
                <a16:creationId xmlns:a16="http://schemas.microsoft.com/office/drawing/2014/main" id="{FDACF37F-6EAE-428C-D3A3-889EB4D0AEBF}"/>
              </a:ext>
            </a:extLst>
          </p:cNvPr>
          <p:cNvPicPr>
            <a:picLocks noChangeAspect="1"/>
          </p:cNvPicPr>
          <p:nvPr/>
        </p:nvPicPr>
        <p:blipFill>
          <a:blip r:embed="rId2"/>
          <a:stretch>
            <a:fillRect/>
          </a:stretch>
        </p:blipFill>
        <p:spPr>
          <a:xfrm>
            <a:off x="742375" y="1728772"/>
            <a:ext cx="7666519" cy="4143110"/>
          </a:xfrm>
          <a:prstGeom prst="rect">
            <a:avLst/>
          </a:prstGeom>
        </p:spPr>
      </p:pic>
      <p:sp>
        <p:nvSpPr>
          <p:cNvPr id="3" name="Segnaposto piè di pagina 3">
            <a:extLst>
              <a:ext uri="{FF2B5EF4-FFF2-40B4-BE49-F238E27FC236}">
                <a16:creationId xmlns:a16="http://schemas.microsoft.com/office/drawing/2014/main" id="{9CBCC468-2D91-CC15-AA4D-72F187575A2F}"/>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Tree>
    <p:extLst>
      <p:ext uri="{BB962C8B-B14F-4D97-AF65-F5344CB8AC3E}">
        <p14:creationId xmlns:p14="http://schemas.microsoft.com/office/powerpoint/2010/main" val="354133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tardo 5">
            <a:extLst>
              <a:ext uri="{FF2B5EF4-FFF2-40B4-BE49-F238E27FC236}">
                <a16:creationId xmlns:a16="http://schemas.microsoft.com/office/drawing/2014/main" id="{A5952CB2-7B21-EDF3-DB90-F10B533950B7}"/>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References</a:t>
            </a:r>
            <a:endParaRPr lang="it-IT" sz="4000" dirty="0"/>
          </a:p>
        </p:txBody>
      </p:sp>
      <p:sp>
        <p:nvSpPr>
          <p:cNvPr id="10" name="CasellaDiTesto 9">
            <a:extLst>
              <a:ext uri="{FF2B5EF4-FFF2-40B4-BE49-F238E27FC236}">
                <a16:creationId xmlns:a16="http://schemas.microsoft.com/office/drawing/2014/main" id="{94EC793C-28B1-608E-B385-032B2C4D115B}"/>
              </a:ext>
            </a:extLst>
          </p:cNvPr>
          <p:cNvSpPr txBox="1"/>
          <p:nvPr/>
        </p:nvSpPr>
        <p:spPr>
          <a:xfrm>
            <a:off x="2959059" y="1899557"/>
            <a:ext cx="3172799" cy="1200329"/>
          </a:xfrm>
          <a:prstGeom prst="rect">
            <a:avLst/>
          </a:prstGeom>
          <a:noFill/>
        </p:spPr>
        <p:txBody>
          <a:bodyPr wrap="square" rtlCol="0">
            <a:spAutoFit/>
          </a:bodyPr>
          <a:lstStyle/>
          <a:p>
            <a:r>
              <a:rPr lang="it-IT" dirty="0"/>
              <a:t>Neal Ford</a:t>
            </a:r>
          </a:p>
          <a:p>
            <a:r>
              <a:rPr lang="it-IT" dirty="0"/>
              <a:t>Rebecca Parsons</a:t>
            </a:r>
          </a:p>
          <a:p>
            <a:r>
              <a:rPr lang="it-IT" dirty="0"/>
              <a:t>Patrick Kua</a:t>
            </a:r>
          </a:p>
          <a:p>
            <a:r>
              <a:rPr lang="it-IT" dirty="0" err="1"/>
              <a:t>Pramod</a:t>
            </a:r>
            <a:r>
              <a:rPr lang="it-IT" dirty="0"/>
              <a:t> </a:t>
            </a:r>
            <a:r>
              <a:rPr lang="it-IT" dirty="0" err="1"/>
              <a:t>Sadalahe</a:t>
            </a:r>
            <a:endParaRPr lang="it-IT" dirty="0"/>
          </a:p>
        </p:txBody>
      </p:sp>
      <p:pic>
        <p:nvPicPr>
          <p:cNvPr id="1026" name="Picture 2" descr="Building Evolutionary Architectures: 2nd Edition | Thoughtworks">
            <a:extLst>
              <a:ext uri="{FF2B5EF4-FFF2-40B4-BE49-F238E27FC236}">
                <a16:creationId xmlns:a16="http://schemas.microsoft.com/office/drawing/2014/main" id="{D82C4961-B242-63A0-DBED-A6DFA272E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39" y="2045052"/>
            <a:ext cx="2160000" cy="2833648"/>
          </a:xfrm>
          <a:prstGeom prst="round2DiagRect">
            <a:avLst>
              <a:gd name="adj1" fmla="val 16667"/>
              <a:gd name="adj2" fmla="val 0"/>
            </a:avLst>
          </a:prstGeom>
          <a:ln w="88900" cap="sq">
            <a:solidFill>
              <a:schemeClr val="bg1">
                <a:lumMod val="85000"/>
              </a:schemeClr>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C06B04-7B3B-88E7-1494-5DB62FAD9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744" y="2045052"/>
            <a:ext cx="2160000" cy="2834646"/>
          </a:xfrm>
          <a:prstGeom prst="round2DiagRect">
            <a:avLst>
              <a:gd name="adj1" fmla="val 16667"/>
              <a:gd name="adj2" fmla="val 0"/>
            </a:avLst>
          </a:prstGeom>
          <a:ln w="76200" cap="sq">
            <a:solidFill>
              <a:schemeClr val="bg1">
                <a:lumMod val="85000"/>
              </a:schemeClr>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CasellaDiTesto 9">
            <a:extLst>
              <a:ext uri="{FF2B5EF4-FFF2-40B4-BE49-F238E27FC236}">
                <a16:creationId xmlns:a16="http://schemas.microsoft.com/office/drawing/2014/main" id="{EE5E7659-E48E-8084-026A-F9D0EE3EBCC6}"/>
              </a:ext>
            </a:extLst>
          </p:cNvPr>
          <p:cNvSpPr txBox="1"/>
          <p:nvPr/>
        </p:nvSpPr>
        <p:spPr>
          <a:xfrm>
            <a:off x="2940425" y="3818390"/>
            <a:ext cx="3172799" cy="1200329"/>
          </a:xfrm>
          <a:prstGeom prst="rect">
            <a:avLst/>
          </a:prstGeom>
          <a:noFill/>
        </p:spPr>
        <p:txBody>
          <a:bodyPr wrap="square" rtlCol="0">
            <a:spAutoFit/>
          </a:bodyPr>
          <a:lstStyle/>
          <a:p>
            <a:pPr algn="r"/>
            <a:r>
              <a:rPr lang="it-IT" dirty="0"/>
              <a:t>Neal Ford</a:t>
            </a:r>
          </a:p>
          <a:p>
            <a:pPr algn="r"/>
            <a:r>
              <a:rPr lang="it-IT" dirty="0"/>
              <a:t>Mark Richards</a:t>
            </a:r>
          </a:p>
          <a:p>
            <a:pPr algn="r"/>
            <a:r>
              <a:rPr lang="it-IT" dirty="0" err="1"/>
              <a:t>Pramad</a:t>
            </a:r>
            <a:r>
              <a:rPr lang="it-IT" dirty="0"/>
              <a:t> </a:t>
            </a:r>
            <a:r>
              <a:rPr lang="it-IT" dirty="0" err="1"/>
              <a:t>Sadalage</a:t>
            </a:r>
            <a:endParaRPr lang="it-IT" dirty="0"/>
          </a:p>
          <a:p>
            <a:pPr algn="r"/>
            <a:r>
              <a:rPr lang="it-IT" dirty="0" err="1"/>
              <a:t>Zhamak</a:t>
            </a:r>
            <a:r>
              <a:rPr lang="it-IT" dirty="0"/>
              <a:t> </a:t>
            </a:r>
            <a:r>
              <a:rPr lang="it-IT" dirty="0" err="1"/>
              <a:t>Dehghani</a:t>
            </a:r>
            <a:endParaRPr lang="it-IT" dirty="0"/>
          </a:p>
        </p:txBody>
      </p:sp>
      <p:sp>
        <p:nvSpPr>
          <p:cNvPr id="5" name="Segnaposto piè di pagina 3">
            <a:extLst>
              <a:ext uri="{FF2B5EF4-FFF2-40B4-BE49-F238E27FC236}">
                <a16:creationId xmlns:a16="http://schemas.microsoft.com/office/drawing/2014/main" id="{B59185D5-B57D-E327-A8A0-06FA10E359E4}"/>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
        <p:nvSpPr>
          <p:cNvPr id="7" name="TextBox 6">
            <a:extLst>
              <a:ext uri="{FF2B5EF4-FFF2-40B4-BE49-F238E27FC236}">
                <a16:creationId xmlns:a16="http://schemas.microsoft.com/office/drawing/2014/main" id="{BDC17BFF-9C07-7F2F-C675-419F00E8038D}"/>
              </a:ext>
            </a:extLst>
          </p:cNvPr>
          <p:cNvSpPr txBox="1"/>
          <p:nvPr/>
        </p:nvSpPr>
        <p:spPr>
          <a:xfrm>
            <a:off x="0" y="5389590"/>
            <a:ext cx="9144000" cy="369332"/>
          </a:xfrm>
          <a:prstGeom prst="rect">
            <a:avLst/>
          </a:prstGeom>
          <a:noFill/>
        </p:spPr>
        <p:txBody>
          <a:bodyPr wrap="square">
            <a:spAutoFit/>
          </a:bodyPr>
          <a:lstStyle/>
          <a:p>
            <a:pPr algn="ctr"/>
            <a:r>
              <a:rPr lang="en-IT" dirty="0"/>
              <a:t>Libreria NetArchTest: </a:t>
            </a:r>
            <a:r>
              <a:rPr lang="en-IT" dirty="0">
                <a:hlinkClick r:id="rId4"/>
              </a:rPr>
              <a:t>https://github.com/BenMorris/NetArchTest</a:t>
            </a:r>
            <a:endParaRPr lang="en-IT" dirty="0"/>
          </a:p>
        </p:txBody>
      </p:sp>
    </p:spTree>
    <p:extLst>
      <p:ext uri="{BB962C8B-B14F-4D97-AF65-F5344CB8AC3E}">
        <p14:creationId xmlns:p14="http://schemas.microsoft.com/office/powerpoint/2010/main" val="364800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tardo 5">
            <a:extLst>
              <a:ext uri="{FF2B5EF4-FFF2-40B4-BE49-F238E27FC236}">
                <a16:creationId xmlns:a16="http://schemas.microsoft.com/office/drawing/2014/main" id="{A5952CB2-7B21-EDF3-DB90-F10B533950B7}"/>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it-IT" sz="4000" dirty="0"/>
          </a:p>
        </p:txBody>
      </p:sp>
      <p:sp>
        <p:nvSpPr>
          <p:cNvPr id="5" name="Segnaposto piè di pagina 3">
            <a:extLst>
              <a:ext uri="{FF2B5EF4-FFF2-40B4-BE49-F238E27FC236}">
                <a16:creationId xmlns:a16="http://schemas.microsoft.com/office/drawing/2014/main" id="{B59185D5-B57D-E327-A8A0-06FA10E359E4}"/>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
        <p:nvSpPr>
          <p:cNvPr id="9" name="TextBox 8">
            <a:extLst>
              <a:ext uri="{FF2B5EF4-FFF2-40B4-BE49-F238E27FC236}">
                <a16:creationId xmlns:a16="http://schemas.microsoft.com/office/drawing/2014/main" id="{E643B867-EF57-9DCB-F666-05335AE911B0}"/>
              </a:ext>
            </a:extLst>
          </p:cNvPr>
          <p:cNvSpPr txBox="1"/>
          <p:nvPr/>
        </p:nvSpPr>
        <p:spPr>
          <a:xfrm>
            <a:off x="0" y="4757874"/>
            <a:ext cx="9144000" cy="923330"/>
          </a:xfrm>
          <a:prstGeom prst="rect">
            <a:avLst/>
          </a:prstGeom>
          <a:noFill/>
        </p:spPr>
        <p:txBody>
          <a:bodyPr wrap="square">
            <a:spAutoFit/>
          </a:bodyPr>
          <a:lstStyle/>
          <a:p>
            <a:pPr algn="ctr"/>
            <a:r>
              <a:rPr lang="en-IT" dirty="0"/>
              <a:t>Trovate gli esempi al seguente indirizzo</a:t>
            </a:r>
          </a:p>
          <a:p>
            <a:pPr algn="ctr"/>
            <a:endParaRPr lang="en-IT" dirty="0"/>
          </a:p>
          <a:p>
            <a:pPr algn="ctr"/>
            <a:r>
              <a:rPr lang="en-IT" dirty="0">
                <a:hlinkClick r:id="rId2"/>
              </a:rPr>
              <a:t>https://github.com/BrewUp/ModularArchitecture</a:t>
            </a:r>
            <a:endParaRPr lang="en-IT" dirty="0"/>
          </a:p>
        </p:txBody>
      </p:sp>
      <p:sp>
        <p:nvSpPr>
          <p:cNvPr id="6" name="CasellaDiTesto 9">
            <a:extLst>
              <a:ext uri="{FF2B5EF4-FFF2-40B4-BE49-F238E27FC236}">
                <a16:creationId xmlns:a16="http://schemas.microsoft.com/office/drawing/2014/main" id="{07FB8F6F-3B22-4497-F7A5-4DFA2FDA3956}"/>
              </a:ext>
            </a:extLst>
          </p:cNvPr>
          <p:cNvSpPr txBox="1"/>
          <p:nvPr/>
        </p:nvSpPr>
        <p:spPr>
          <a:xfrm>
            <a:off x="1" y="2571254"/>
            <a:ext cx="9143999" cy="1446550"/>
          </a:xfrm>
          <a:prstGeom prst="rect">
            <a:avLst/>
          </a:prstGeom>
          <a:noFill/>
        </p:spPr>
        <p:txBody>
          <a:bodyPr wrap="square" rtlCol="0">
            <a:spAutoFit/>
          </a:bodyPr>
          <a:lstStyle/>
          <a:p>
            <a:pPr algn="ctr"/>
            <a:r>
              <a:rPr lang="it-IT" sz="4400" dirty="0">
                <a:solidFill>
                  <a:schemeClr val="accent1">
                    <a:lumMod val="75000"/>
                  </a:schemeClr>
                </a:solidFill>
              </a:rPr>
              <a:t>GRAZIE per l’attenzione</a:t>
            </a:r>
          </a:p>
          <a:p>
            <a:pPr algn="ctr"/>
            <a:r>
              <a:rPr lang="it-IT" sz="4400" dirty="0">
                <a:solidFill>
                  <a:schemeClr val="accent1">
                    <a:lumMod val="75000"/>
                  </a:schemeClr>
                </a:solidFill>
              </a:rPr>
              <a:t>Claudio &amp; Alberto</a:t>
            </a:r>
          </a:p>
        </p:txBody>
      </p:sp>
    </p:spTree>
    <p:extLst>
      <p:ext uri="{BB962C8B-B14F-4D97-AF65-F5344CB8AC3E}">
        <p14:creationId xmlns:p14="http://schemas.microsoft.com/office/powerpoint/2010/main" val="223334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tardo 5">
            <a:extLst>
              <a:ext uri="{FF2B5EF4-FFF2-40B4-BE49-F238E27FC236}">
                <a16:creationId xmlns:a16="http://schemas.microsoft.com/office/drawing/2014/main" id="{D50ADE11-CB25-7858-C1C4-908319791832}"/>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err="1"/>
              <a:t>Monolithic</a:t>
            </a:r>
            <a:endParaRPr lang="it-IT" sz="4000" dirty="0"/>
          </a:p>
        </p:txBody>
      </p:sp>
      <p:sp>
        <p:nvSpPr>
          <p:cNvPr id="5" name="Memoria ad accesso sequenziale 4">
            <a:extLst>
              <a:ext uri="{FF2B5EF4-FFF2-40B4-BE49-F238E27FC236}">
                <a16:creationId xmlns:a16="http://schemas.microsoft.com/office/drawing/2014/main" id="{9EEFE7A1-87A7-17DC-B001-B6A8EAA40436}"/>
              </a:ext>
            </a:extLst>
          </p:cNvPr>
          <p:cNvSpPr/>
          <p:nvPr/>
        </p:nvSpPr>
        <p:spPr>
          <a:xfrm>
            <a:off x="900000" y="1800000"/>
            <a:ext cx="7200000" cy="3960000"/>
          </a:xfrm>
          <a:prstGeom prst="flowChartMagneticTap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800" dirty="0"/>
              <a:t>Un'architettura monolitica è un modello tradizionale di programma software, costruito come un'unità indipendente e autonoma da altre applicazioni.</a:t>
            </a:r>
            <a:endParaRPr lang="it-IT" sz="3200" dirty="0"/>
          </a:p>
        </p:txBody>
      </p:sp>
      <p:sp>
        <p:nvSpPr>
          <p:cNvPr id="6" name="Segnaposto piè di pagina 3">
            <a:extLst>
              <a:ext uri="{FF2B5EF4-FFF2-40B4-BE49-F238E27FC236}">
                <a16:creationId xmlns:a16="http://schemas.microsoft.com/office/drawing/2014/main" id="{9C86A0D7-CED6-F13A-89AE-1448874F471A}"/>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Tree>
    <p:extLst>
      <p:ext uri="{BB962C8B-B14F-4D97-AF65-F5344CB8AC3E}">
        <p14:creationId xmlns:p14="http://schemas.microsoft.com/office/powerpoint/2010/main" val="1840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tardo 5">
            <a:extLst>
              <a:ext uri="{FF2B5EF4-FFF2-40B4-BE49-F238E27FC236}">
                <a16:creationId xmlns:a16="http://schemas.microsoft.com/office/drawing/2014/main" id="{A9EF342B-BFB3-8E48-AD05-3CB0FD706B4F}"/>
              </a:ext>
            </a:extLst>
          </p:cNvPr>
          <p:cNvSpPr/>
          <p:nvPr/>
        </p:nvSpPr>
        <p:spPr>
          <a:xfrm rot="5400000">
            <a:off x="3852000" y="-3852000"/>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err="1"/>
              <a:t>Microservices</a:t>
            </a:r>
            <a:endParaRPr lang="it-IT" sz="4000" dirty="0"/>
          </a:p>
        </p:txBody>
      </p:sp>
      <p:sp>
        <p:nvSpPr>
          <p:cNvPr id="5" name="Memoria ad accesso sequenziale 4">
            <a:extLst>
              <a:ext uri="{FF2B5EF4-FFF2-40B4-BE49-F238E27FC236}">
                <a16:creationId xmlns:a16="http://schemas.microsoft.com/office/drawing/2014/main" id="{9EEFE7A1-87A7-17DC-B001-B6A8EAA40436}"/>
              </a:ext>
            </a:extLst>
          </p:cNvPr>
          <p:cNvSpPr/>
          <p:nvPr/>
        </p:nvSpPr>
        <p:spPr>
          <a:xfrm>
            <a:off x="900000" y="1800000"/>
            <a:ext cx="7200000" cy="3960000"/>
          </a:xfrm>
          <a:prstGeom prst="flowChartMagneticTap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lIns="90000" rtlCol="0" anchor="ctr"/>
          <a:lstStyle/>
          <a:p>
            <a:pPr algn="ctr"/>
            <a:r>
              <a:rPr lang="it-IT" sz="2800" dirty="0"/>
              <a:t>I micro servizi sono piccoli servizi autonomi che gestiscono funzioni specifiche di </a:t>
            </a:r>
            <a:r>
              <a:rPr lang="it-IT" sz="2800" dirty="0" err="1"/>
              <a:t>budiness</a:t>
            </a:r>
            <a:r>
              <a:rPr lang="it-IT" sz="2800" dirty="0"/>
              <a:t> all'interno di confini chiaramente definiti, noti come </a:t>
            </a:r>
            <a:r>
              <a:rPr lang="it-IT" sz="2800" dirty="0" err="1"/>
              <a:t>Bounded</a:t>
            </a:r>
            <a:r>
              <a:rPr lang="it-IT" sz="2800" dirty="0"/>
              <a:t> </a:t>
            </a:r>
            <a:r>
              <a:rPr lang="it-IT" sz="2800" dirty="0" err="1"/>
              <a:t>Context</a:t>
            </a:r>
            <a:r>
              <a:rPr lang="it-IT" sz="2800" dirty="0"/>
              <a:t>.</a:t>
            </a:r>
            <a:endParaRPr lang="it-IT" sz="3200" dirty="0"/>
          </a:p>
        </p:txBody>
      </p:sp>
      <p:sp>
        <p:nvSpPr>
          <p:cNvPr id="3" name="Segnaposto piè di pagina 3">
            <a:extLst>
              <a:ext uri="{FF2B5EF4-FFF2-40B4-BE49-F238E27FC236}">
                <a16:creationId xmlns:a16="http://schemas.microsoft.com/office/drawing/2014/main" id="{55982B25-E585-AEC0-CB65-5FD486291FF2}"/>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Tree>
    <p:extLst>
      <p:ext uri="{BB962C8B-B14F-4D97-AF65-F5344CB8AC3E}">
        <p14:creationId xmlns:p14="http://schemas.microsoft.com/office/powerpoint/2010/main" val="14177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154113"/>
            <a:ext cx="2400300" cy="4460875"/>
          </a:xfrm>
          <a:prstGeom prst="rect">
            <a:avLst/>
          </a:prstGeom>
        </p:spPr>
        <p:txBody>
          <a:bodyPr vert="horz" lIns="91440" tIns="45720" rIns="91440" bIns="45720" rtlCol="0" anchor="ctr">
            <a:normAutofit/>
          </a:bodyPr>
          <a:lstStyle/>
          <a:p>
            <a:pPr>
              <a:lnSpc>
                <a:spcPct val="90000"/>
              </a:lnSpc>
            </a:pPr>
            <a:r>
              <a:rPr lang="en-US" sz="3400" kern="1200">
                <a:solidFill>
                  <a:srgbClr val="FFFFFF"/>
                </a:solidFill>
                <a:latin typeface="+mj-lt"/>
                <a:ea typeface="+mj-ea"/>
                <a:cs typeface="+mj-cs"/>
              </a:rPr>
              <a:t>NewVantage Report</a:t>
            </a:r>
          </a:p>
        </p:txBody>
      </p:sp>
      <p:pic>
        <p:nvPicPr>
          <p:cNvPr id="2" name="Immagine 1">
            <a:extLst>
              <a:ext uri="{FF2B5EF4-FFF2-40B4-BE49-F238E27FC236}">
                <a16:creationId xmlns:a16="http://schemas.microsoft.com/office/drawing/2014/main" id="{F0FDB4C7-B310-DD69-E2A0-1A8C6694270F}"/>
              </a:ext>
            </a:extLst>
          </p:cNvPr>
          <p:cNvPicPr>
            <a:picLocks noChangeAspect="1"/>
          </p:cNvPicPr>
          <p:nvPr/>
        </p:nvPicPr>
        <p:blipFill>
          <a:blip r:embed="rId2"/>
          <a:stretch>
            <a:fillRect/>
          </a:stretch>
        </p:blipFill>
        <p:spPr>
          <a:xfrm>
            <a:off x="216688" y="2016002"/>
            <a:ext cx="3703641" cy="3360711"/>
          </a:xfrm>
          <a:prstGeom prst="rect">
            <a:avLst/>
          </a:prstGeom>
        </p:spPr>
      </p:pic>
      <p:sp>
        <p:nvSpPr>
          <p:cNvPr id="4" name="Segnaposto piè di pagina 3">
            <a:extLst>
              <a:ext uri="{FF2B5EF4-FFF2-40B4-BE49-F238E27FC236}">
                <a16:creationId xmlns:a16="http://schemas.microsoft.com/office/drawing/2014/main" id="{A506FC33-EE07-F3A2-F2EA-CDAF5FC29B43}"/>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
        <p:nvSpPr>
          <p:cNvPr id="6" name="Ritardo 5">
            <a:extLst>
              <a:ext uri="{FF2B5EF4-FFF2-40B4-BE49-F238E27FC236}">
                <a16:creationId xmlns:a16="http://schemas.microsoft.com/office/drawing/2014/main" id="{09052D1F-E522-12E2-47D7-F18B6EC661D6}"/>
              </a:ext>
            </a:extLst>
          </p:cNvPr>
          <p:cNvSpPr/>
          <p:nvPr/>
        </p:nvSpPr>
        <p:spPr>
          <a:xfrm rot="5400000">
            <a:off x="3852000" y="-3852000"/>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t>The </a:t>
            </a:r>
            <a:r>
              <a:rPr lang="it-IT" sz="4000" dirty="0" err="1"/>
              <a:t>Questions</a:t>
            </a:r>
            <a:endParaRPr lang="it-IT" sz="4000" dirty="0"/>
          </a:p>
        </p:txBody>
      </p:sp>
      <p:sp>
        <p:nvSpPr>
          <p:cNvPr id="11" name="Cloud 10">
            <a:extLst>
              <a:ext uri="{FF2B5EF4-FFF2-40B4-BE49-F238E27FC236}">
                <a16:creationId xmlns:a16="http://schemas.microsoft.com/office/drawing/2014/main" id="{612FFF31-94AB-20C3-297C-17972AE751FD}"/>
              </a:ext>
            </a:extLst>
          </p:cNvPr>
          <p:cNvSpPr/>
          <p:nvPr/>
        </p:nvSpPr>
        <p:spPr>
          <a:xfrm>
            <a:off x="3856910" y="1832701"/>
            <a:ext cx="2599765" cy="145357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Monolithic?</a:t>
            </a:r>
          </a:p>
        </p:txBody>
      </p:sp>
      <p:sp>
        <p:nvSpPr>
          <p:cNvPr id="12" name="Cloud 11">
            <a:extLst>
              <a:ext uri="{FF2B5EF4-FFF2-40B4-BE49-F238E27FC236}">
                <a16:creationId xmlns:a16="http://schemas.microsoft.com/office/drawing/2014/main" id="{6F46DE9D-561E-FA4B-2BB7-85AB8EFF45AA}"/>
              </a:ext>
            </a:extLst>
          </p:cNvPr>
          <p:cNvSpPr/>
          <p:nvPr/>
        </p:nvSpPr>
        <p:spPr>
          <a:xfrm>
            <a:off x="6042213" y="3127924"/>
            <a:ext cx="2599765" cy="145357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Microservices?</a:t>
            </a:r>
          </a:p>
        </p:txBody>
      </p:sp>
      <p:sp>
        <p:nvSpPr>
          <p:cNvPr id="13" name="Cloud 12">
            <a:extLst>
              <a:ext uri="{FF2B5EF4-FFF2-40B4-BE49-F238E27FC236}">
                <a16:creationId xmlns:a16="http://schemas.microsoft.com/office/drawing/2014/main" id="{C9445831-3166-8CFB-70C1-F587FE893F70}"/>
              </a:ext>
            </a:extLst>
          </p:cNvPr>
          <p:cNvSpPr/>
          <p:nvPr/>
        </p:nvSpPr>
        <p:spPr>
          <a:xfrm>
            <a:off x="3856910" y="4649924"/>
            <a:ext cx="2599765" cy="145357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T" dirty="0"/>
              <a:t>What else?</a:t>
            </a:r>
          </a:p>
        </p:txBody>
      </p:sp>
    </p:spTree>
    <p:extLst>
      <p:ext uri="{BB962C8B-B14F-4D97-AF65-F5344CB8AC3E}">
        <p14:creationId xmlns:p14="http://schemas.microsoft.com/office/powerpoint/2010/main" val="8755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itardo 5">
            <a:extLst>
              <a:ext uri="{FF2B5EF4-FFF2-40B4-BE49-F238E27FC236}">
                <a16:creationId xmlns:a16="http://schemas.microsoft.com/office/drawing/2014/main" id="{87030E1E-969A-9A84-56BF-FC182ED55A05}"/>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err="1"/>
              <a:t>Evolutionary</a:t>
            </a:r>
            <a:r>
              <a:rPr lang="it-IT" sz="4000" dirty="0"/>
              <a:t> Architecture</a:t>
            </a:r>
          </a:p>
        </p:txBody>
      </p:sp>
      <p:sp>
        <p:nvSpPr>
          <p:cNvPr id="33" name="Rettangolo con angoli arrotondati 32">
            <a:extLst>
              <a:ext uri="{FF2B5EF4-FFF2-40B4-BE49-F238E27FC236}">
                <a16:creationId xmlns:a16="http://schemas.microsoft.com/office/drawing/2014/main" id="{86992A24-C56B-24F6-06A9-9A90A96F6B15}"/>
              </a:ext>
            </a:extLst>
          </p:cNvPr>
          <p:cNvSpPr/>
          <p:nvPr/>
        </p:nvSpPr>
        <p:spPr>
          <a:xfrm>
            <a:off x="345357" y="2628304"/>
            <a:ext cx="3600000" cy="3240000"/>
          </a:xfrm>
          <a:prstGeom prst="roundRect">
            <a:avLst/>
          </a:prstGeom>
          <a:ln w="38100">
            <a:solidFill>
              <a:schemeClr val="accent4"/>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0" name="Ovale 29">
            <a:extLst>
              <a:ext uri="{FF2B5EF4-FFF2-40B4-BE49-F238E27FC236}">
                <a16:creationId xmlns:a16="http://schemas.microsoft.com/office/drawing/2014/main" id="{6E543E95-2830-AC48-3150-2C2DB47DCDEE}"/>
              </a:ext>
            </a:extLst>
          </p:cNvPr>
          <p:cNvSpPr/>
          <p:nvPr/>
        </p:nvSpPr>
        <p:spPr>
          <a:xfrm>
            <a:off x="730931" y="3156623"/>
            <a:ext cx="1968759" cy="1091681"/>
          </a:xfrm>
          <a:prstGeom prst="ellipse">
            <a:avLst/>
          </a:prstGeom>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Accounts</a:t>
            </a:r>
          </a:p>
        </p:txBody>
      </p:sp>
      <p:sp>
        <p:nvSpPr>
          <p:cNvPr id="31" name="Ovale 30">
            <a:extLst>
              <a:ext uri="{FF2B5EF4-FFF2-40B4-BE49-F238E27FC236}">
                <a16:creationId xmlns:a16="http://schemas.microsoft.com/office/drawing/2014/main" id="{E65CCA76-AEC0-4A3A-7561-CFA53DB088F2}"/>
              </a:ext>
            </a:extLst>
          </p:cNvPr>
          <p:cNvSpPr/>
          <p:nvPr/>
        </p:nvSpPr>
        <p:spPr>
          <a:xfrm>
            <a:off x="501473" y="4170112"/>
            <a:ext cx="1968759" cy="1091681"/>
          </a:xfrm>
          <a:prstGeom prst="ellipse">
            <a:avLst/>
          </a:prstGeom>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Purchases</a:t>
            </a:r>
            <a:endParaRPr lang="it-IT" dirty="0"/>
          </a:p>
        </p:txBody>
      </p:sp>
      <p:sp>
        <p:nvSpPr>
          <p:cNvPr id="32" name="Ovale 31">
            <a:extLst>
              <a:ext uri="{FF2B5EF4-FFF2-40B4-BE49-F238E27FC236}">
                <a16:creationId xmlns:a16="http://schemas.microsoft.com/office/drawing/2014/main" id="{D070D286-19CB-0BB2-81AD-27CF82CAC606}"/>
              </a:ext>
            </a:extLst>
          </p:cNvPr>
          <p:cNvSpPr/>
          <p:nvPr/>
        </p:nvSpPr>
        <p:spPr>
          <a:xfrm>
            <a:off x="1775761" y="3709855"/>
            <a:ext cx="1968759" cy="1091681"/>
          </a:xfrm>
          <a:prstGeom prst="ellipse">
            <a:avLst/>
          </a:prstGeom>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Warehouses</a:t>
            </a:r>
            <a:endParaRPr lang="it-IT" dirty="0"/>
          </a:p>
        </p:txBody>
      </p:sp>
      <p:sp>
        <p:nvSpPr>
          <p:cNvPr id="34" name="Rettangolo con angoli arrotondati 33">
            <a:extLst>
              <a:ext uri="{FF2B5EF4-FFF2-40B4-BE49-F238E27FC236}">
                <a16:creationId xmlns:a16="http://schemas.microsoft.com/office/drawing/2014/main" id="{A6758197-1ED8-372B-72E4-EC71025521F1}"/>
              </a:ext>
            </a:extLst>
          </p:cNvPr>
          <p:cNvSpPr/>
          <p:nvPr/>
        </p:nvSpPr>
        <p:spPr>
          <a:xfrm>
            <a:off x="5152434" y="2586546"/>
            <a:ext cx="3600000" cy="3240000"/>
          </a:xfrm>
          <a:prstGeom prst="roundRect">
            <a:avLst/>
          </a:prstGeom>
          <a:ln w="38100">
            <a:solidFill>
              <a:schemeClr val="accent4"/>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5" name="Ovale 34">
            <a:extLst>
              <a:ext uri="{FF2B5EF4-FFF2-40B4-BE49-F238E27FC236}">
                <a16:creationId xmlns:a16="http://schemas.microsoft.com/office/drawing/2014/main" id="{8077D227-6B9E-8080-5777-A617E68D4B53}"/>
              </a:ext>
            </a:extLst>
          </p:cNvPr>
          <p:cNvSpPr/>
          <p:nvPr/>
        </p:nvSpPr>
        <p:spPr>
          <a:xfrm>
            <a:off x="5249843" y="2754559"/>
            <a:ext cx="1968759" cy="1091681"/>
          </a:xfrm>
          <a:prstGeom prst="ellipse">
            <a:avLst/>
          </a:prstGeom>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Accounts</a:t>
            </a:r>
          </a:p>
        </p:txBody>
      </p:sp>
      <p:sp>
        <p:nvSpPr>
          <p:cNvPr id="36" name="Ovale 35">
            <a:extLst>
              <a:ext uri="{FF2B5EF4-FFF2-40B4-BE49-F238E27FC236}">
                <a16:creationId xmlns:a16="http://schemas.microsoft.com/office/drawing/2014/main" id="{42F9DE05-E683-0FC3-BF5E-86F7EC923211}"/>
              </a:ext>
            </a:extLst>
          </p:cNvPr>
          <p:cNvSpPr/>
          <p:nvPr/>
        </p:nvSpPr>
        <p:spPr>
          <a:xfrm>
            <a:off x="5307383" y="4638402"/>
            <a:ext cx="1968759" cy="1091681"/>
          </a:xfrm>
          <a:prstGeom prst="ellipse">
            <a:avLst/>
          </a:prstGeom>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Purchases</a:t>
            </a:r>
            <a:endParaRPr lang="it-IT" dirty="0"/>
          </a:p>
        </p:txBody>
      </p:sp>
      <p:sp>
        <p:nvSpPr>
          <p:cNvPr id="37" name="Ovale 36">
            <a:extLst>
              <a:ext uri="{FF2B5EF4-FFF2-40B4-BE49-F238E27FC236}">
                <a16:creationId xmlns:a16="http://schemas.microsoft.com/office/drawing/2014/main" id="{88A92473-74B5-0A99-B563-3F99C912F79F}"/>
              </a:ext>
            </a:extLst>
          </p:cNvPr>
          <p:cNvSpPr/>
          <p:nvPr/>
        </p:nvSpPr>
        <p:spPr>
          <a:xfrm>
            <a:off x="6673768" y="3696481"/>
            <a:ext cx="1968759" cy="1091681"/>
          </a:xfrm>
          <a:prstGeom prst="ellipse">
            <a:avLst/>
          </a:prstGeom>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Warehouses</a:t>
            </a:r>
            <a:endParaRPr lang="it-IT" dirty="0"/>
          </a:p>
        </p:txBody>
      </p:sp>
      <p:sp>
        <p:nvSpPr>
          <p:cNvPr id="38" name="CasellaDiTesto 37">
            <a:extLst>
              <a:ext uri="{FF2B5EF4-FFF2-40B4-BE49-F238E27FC236}">
                <a16:creationId xmlns:a16="http://schemas.microsoft.com/office/drawing/2014/main" id="{27AB6894-0A76-681A-1505-66F2638FC6FD}"/>
              </a:ext>
            </a:extLst>
          </p:cNvPr>
          <p:cNvSpPr txBox="1"/>
          <p:nvPr/>
        </p:nvSpPr>
        <p:spPr>
          <a:xfrm>
            <a:off x="356118" y="1557763"/>
            <a:ext cx="8520403" cy="707886"/>
          </a:xfrm>
          <a:prstGeom prst="rect">
            <a:avLst/>
          </a:prstGeom>
          <a:noFill/>
        </p:spPr>
        <p:txBody>
          <a:bodyPr wrap="square" rtlCol="0">
            <a:spAutoFit/>
          </a:bodyPr>
          <a:lstStyle/>
          <a:p>
            <a:r>
              <a:rPr lang="it-IT" sz="2000" dirty="0"/>
              <a:t>"Un'architettura evolutiva supporta cambiamenti guidati e incrementali su più dimensioni", ovvero le caratteristiche architettoniche rilevanti per il progetto.</a:t>
            </a:r>
          </a:p>
        </p:txBody>
      </p:sp>
      <p:sp>
        <p:nvSpPr>
          <p:cNvPr id="3" name="Segnaposto piè di pagina 3">
            <a:extLst>
              <a:ext uri="{FF2B5EF4-FFF2-40B4-BE49-F238E27FC236}">
                <a16:creationId xmlns:a16="http://schemas.microsoft.com/office/drawing/2014/main" id="{9984FF37-2C35-26DB-FDB6-BD1233719417}"/>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
        <p:nvSpPr>
          <p:cNvPr id="5" name="Right Arrow 4">
            <a:extLst>
              <a:ext uri="{FF2B5EF4-FFF2-40B4-BE49-F238E27FC236}">
                <a16:creationId xmlns:a16="http://schemas.microsoft.com/office/drawing/2014/main" id="{27B30604-3324-DECC-0BF3-2F35F779EDC0}"/>
              </a:ext>
            </a:extLst>
          </p:cNvPr>
          <p:cNvSpPr/>
          <p:nvPr/>
        </p:nvSpPr>
        <p:spPr>
          <a:xfrm>
            <a:off x="4312024" y="3696481"/>
            <a:ext cx="510988" cy="1019471"/>
          </a:xfrm>
          <a:prstGeom prst="right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288984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0" grpId="0" animBg="1"/>
      <p:bldP spid="31" grpId="0" animBg="1"/>
      <p:bldP spid="32" grpId="0" animBg="1"/>
      <p:bldP spid="34" grpId="0" animBg="1"/>
      <p:bldP spid="35" grpId="0" animBg="1"/>
      <p:bldP spid="36" grpId="0" animBg="1"/>
      <p:bldP spid="37"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D0CE578-2E98-825F-90E0-81DC217D27E6}"/>
              </a:ext>
            </a:extLst>
          </p:cNvPr>
          <p:cNvPicPr>
            <a:picLocks noChangeAspect="1"/>
          </p:cNvPicPr>
          <p:nvPr/>
        </p:nvPicPr>
        <p:blipFill>
          <a:blip r:embed="rId2"/>
          <a:stretch>
            <a:fillRect/>
          </a:stretch>
        </p:blipFill>
        <p:spPr>
          <a:xfrm>
            <a:off x="1326875" y="2608706"/>
            <a:ext cx="6298162" cy="3590354"/>
          </a:xfrm>
          <a:prstGeom prst="rect">
            <a:avLst/>
          </a:prstGeom>
        </p:spPr>
      </p:pic>
      <p:sp>
        <p:nvSpPr>
          <p:cNvPr id="6" name="CasellaDiTesto 5">
            <a:extLst>
              <a:ext uri="{FF2B5EF4-FFF2-40B4-BE49-F238E27FC236}">
                <a16:creationId xmlns:a16="http://schemas.microsoft.com/office/drawing/2014/main" id="{3F8C8DBA-F5BA-6484-7EB8-1B0257487576}"/>
              </a:ext>
            </a:extLst>
          </p:cNvPr>
          <p:cNvSpPr txBox="1"/>
          <p:nvPr/>
        </p:nvSpPr>
        <p:spPr>
          <a:xfrm>
            <a:off x="1" y="1566857"/>
            <a:ext cx="9144000" cy="954107"/>
          </a:xfrm>
          <a:prstGeom prst="rect">
            <a:avLst/>
          </a:prstGeom>
          <a:noFill/>
        </p:spPr>
        <p:txBody>
          <a:bodyPr wrap="square" lIns="1080000" tIns="46800" rIns="1080000" rtlCol="0">
            <a:spAutoFit/>
          </a:bodyPr>
          <a:lstStyle/>
          <a:p>
            <a:pPr algn="ctr"/>
            <a:r>
              <a:rPr lang="it-IT" sz="2800" dirty="0"/>
              <a:t>Automatizzazione dei controlli delle caratteristiche architettoniche </a:t>
            </a:r>
          </a:p>
        </p:txBody>
      </p:sp>
      <p:sp>
        <p:nvSpPr>
          <p:cNvPr id="2" name="Segnaposto piè di pagina 3">
            <a:extLst>
              <a:ext uri="{FF2B5EF4-FFF2-40B4-BE49-F238E27FC236}">
                <a16:creationId xmlns:a16="http://schemas.microsoft.com/office/drawing/2014/main" id="{DF6B5645-FA77-37CD-688C-5A0D0A46378C}"/>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
        <p:nvSpPr>
          <p:cNvPr id="8" name="Ritardo 5">
            <a:extLst>
              <a:ext uri="{FF2B5EF4-FFF2-40B4-BE49-F238E27FC236}">
                <a16:creationId xmlns:a16="http://schemas.microsoft.com/office/drawing/2014/main" id="{A6A49870-514B-57B2-E31F-3A0E999CB098}"/>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t>Fitness </a:t>
            </a:r>
            <a:r>
              <a:rPr lang="it-IT" sz="4000" dirty="0" err="1"/>
              <a:t>Functions</a:t>
            </a:r>
            <a:endParaRPr lang="it-IT" sz="4000" dirty="0"/>
          </a:p>
        </p:txBody>
      </p:sp>
    </p:spTree>
    <p:extLst>
      <p:ext uri="{BB962C8B-B14F-4D97-AF65-F5344CB8AC3E}">
        <p14:creationId xmlns:p14="http://schemas.microsoft.com/office/powerpoint/2010/main" val="416205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3100" kern="1200">
                <a:solidFill>
                  <a:srgbClr val="FFFFFF"/>
                </a:solidFill>
                <a:latin typeface="+mj-lt"/>
                <a:ea typeface="+mj-ea"/>
                <a:cs typeface="+mj-cs"/>
              </a:rPr>
              <a:t>Failure Symptoms</a:t>
            </a:r>
          </a:p>
        </p:txBody>
      </p:sp>
      <p:sp>
        <p:nvSpPr>
          <p:cNvPr id="11" name="CasellaDiTesto 10">
            <a:extLst>
              <a:ext uri="{FF2B5EF4-FFF2-40B4-BE49-F238E27FC236}">
                <a16:creationId xmlns:a16="http://schemas.microsoft.com/office/drawing/2014/main" id="{123C3D86-8012-037D-F18E-2270BE4E22D7}"/>
              </a:ext>
            </a:extLst>
          </p:cNvPr>
          <p:cNvSpPr txBox="1"/>
          <p:nvPr/>
        </p:nvSpPr>
        <p:spPr>
          <a:xfrm>
            <a:off x="0" y="2076897"/>
            <a:ext cx="9144000" cy="1569660"/>
          </a:xfrm>
          <a:prstGeom prst="rect">
            <a:avLst/>
          </a:prstGeom>
          <a:noFill/>
        </p:spPr>
        <p:txBody>
          <a:bodyPr wrap="square" lIns="1080000" tIns="46800" rIns="1080000" rtlCol="0">
            <a:spAutoFit/>
          </a:bodyPr>
          <a:lstStyle/>
          <a:p>
            <a:r>
              <a:rPr lang="it-IT" sz="2400" dirty="0"/>
              <a:t>Il software si degrada nel tempo, come le crepe che appaiono in un edificio. I difetti strutturali possono iniziare da piccoli e diventare sempre più problematici. </a:t>
            </a:r>
          </a:p>
          <a:p>
            <a:r>
              <a:rPr lang="it-IT" sz="2400" dirty="0"/>
              <a:t>Sembra inevitabile, ma non è così …</a:t>
            </a:r>
          </a:p>
        </p:txBody>
      </p:sp>
      <p:sp>
        <p:nvSpPr>
          <p:cNvPr id="12" name="CasellaDiTesto 11">
            <a:extLst>
              <a:ext uri="{FF2B5EF4-FFF2-40B4-BE49-F238E27FC236}">
                <a16:creationId xmlns:a16="http://schemas.microsoft.com/office/drawing/2014/main" id="{E36EAC43-C33F-3D25-A0E7-4E52B853C8C9}"/>
              </a:ext>
            </a:extLst>
          </p:cNvPr>
          <p:cNvSpPr txBox="1"/>
          <p:nvPr/>
        </p:nvSpPr>
        <p:spPr>
          <a:xfrm>
            <a:off x="1" y="3996273"/>
            <a:ext cx="9143999" cy="1200329"/>
          </a:xfrm>
          <a:prstGeom prst="rect">
            <a:avLst/>
          </a:prstGeom>
          <a:noFill/>
        </p:spPr>
        <p:txBody>
          <a:bodyPr wrap="square" lIns="1080000" tIns="46800" rIns="1080000" rtlCol="0">
            <a:spAutoFit/>
          </a:bodyPr>
          <a:lstStyle/>
          <a:p>
            <a:r>
              <a:rPr lang="it-IT" sz="2400" dirty="0"/>
              <a:t>La Q&amp;A aiuta a ridurre il degrado, ma non copre tutto. Mancano le caratteristiche architettoniche, ad esempio la verificabilità, la scalabilità, le prestazioni, ecc.</a:t>
            </a:r>
          </a:p>
        </p:txBody>
      </p:sp>
      <p:sp>
        <p:nvSpPr>
          <p:cNvPr id="2" name="Segnaposto piè di pagina 3">
            <a:extLst>
              <a:ext uri="{FF2B5EF4-FFF2-40B4-BE49-F238E27FC236}">
                <a16:creationId xmlns:a16="http://schemas.microsoft.com/office/drawing/2014/main" id="{C7506716-D18C-6426-307C-2C0FA7FF9711}"/>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
        <p:nvSpPr>
          <p:cNvPr id="4" name="Ritardo 5">
            <a:extLst>
              <a:ext uri="{FF2B5EF4-FFF2-40B4-BE49-F238E27FC236}">
                <a16:creationId xmlns:a16="http://schemas.microsoft.com/office/drawing/2014/main" id="{42A03FA1-D51A-A706-8DE9-B279F8CA54CC}"/>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t>Bit Rot</a:t>
            </a:r>
          </a:p>
        </p:txBody>
      </p:sp>
    </p:spTree>
    <p:extLst>
      <p:ext uri="{BB962C8B-B14F-4D97-AF65-F5344CB8AC3E}">
        <p14:creationId xmlns:p14="http://schemas.microsoft.com/office/powerpoint/2010/main" val="40428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itardo 5">
            <a:extLst>
              <a:ext uri="{FF2B5EF4-FFF2-40B4-BE49-F238E27FC236}">
                <a16:creationId xmlns:a16="http://schemas.microsoft.com/office/drawing/2014/main" id="{980AFEDB-5781-D875-BE5F-A992562240C9}"/>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t>Modular Architecture</a:t>
            </a:r>
          </a:p>
        </p:txBody>
      </p:sp>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2400" kern="1200">
                <a:solidFill>
                  <a:srgbClr val="FFFFFF"/>
                </a:solidFill>
                <a:latin typeface="+mj-lt"/>
                <a:ea typeface="+mj-ea"/>
                <a:cs typeface="+mj-cs"/>
              </a:rPr>
              <a:t>Misintegration</a:t>
            </a:r>
          </a:p>
        </p:txBody>
      </p:sp>
      <p:sp>
        <p:nvSpPr>
          <p:cNvPr id="5" name="Rettangolo con angoli arrotondati 4">
            <a:extLst>
              <a:ext uri="{FF2B5EF4-FFF2-40B4-BE49-F238E27FC236}">
                <a16:creationId xmlns:a16="http://schemas.microsoft.com/office/drawing/2014/main" id="{237A5A9E-E189-CF08-A2DF-AB9E90A2A079}"/>
              </a:ext>
            </a:extLst>
          </p:cNvPr>
          <p:cNvSpPr/>
          <p:nvPr/>
        </p:nvSpPr>
        <p:spPr>
          <a:xfrm>
            <a:off x="174669" y="1966913"/>
            <a:ext cx="6876288" cy="3818444"/>
          </a:xfrm>
          <a:prstGeom prst="roundRect">
            <a:avLst/>
          </a:prstGeom>
          <a:ln w="57150">
            <a:solidFill>
              <a:schemeClr val="accent4"/>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pic>
        <p:nvPicPr>
          <p:cNvPr id="8" name="Immagine 7">
            <a:extLst>
              <a:ext uri="{FF2B5EF4-FFF2-40B4-BE49-F238E27FC236}">
                <a16:creationId xmlns:a16="http://schemas.microsoft.com/office/drawing/2014/main" id="{5992C9F4-FCD9-2ECA-45D5-07AC7713878F}"/>
              </a:ext>
            </a:extLst>
          </p:cNvPr>
          <p:cNvPicPr>
            <a:picLocks noChangeAspect="1"/>
          </p:cNvPicPr>
          <p:nvPr/>
        </p:nvPicPr>
        <p:blipFill>
          <a:blip r:embed="rId2"/>
          <a:stretch>
            <a:fillRect/>
          </a:stretch>
        </p:blipFill>
        <p:spPr>
          <a:xfrm>
            <a:off x="7982102" y="3113452"/>
            <a:ext cx="990686" cy="1036410"/>
          </a:xfrm>
          <a:prstGeom prst="rect">
            <a:avLst/>
          </a:prstGeom>
        </p:spPr>
      </p:pic>
      <p:sp>
        <p:nvSpPr>
          <p:cNvPr id="9" name="Rettangolo con angoli arrotondati 8">
            <a:extLst>
              <a:ext uri="{FF2B5EF4-FFF2-40B4-BE49-F238E27FC236}">
                <a16:creationId xmlns:a16="http://schemas.microsoft.com/office/drawing/2014/main" id="{945FDB6B-6CC4-B276-D696-2D3769D568F6}"/>
              </a:ext>
            </a:extLst>
          </p:cNvPr>
          <p:cNvSpPr/>
          <p:nvPr/>
        </p:nvSpPr>
        <p:spPr>
          <a:xfrm>
            <a:off x="714165" y="2247884"/>
            <a:ext cx="1911092" cy="859536"/>
          </a:xfrm>
          <a:prstGeom prst="roundRect">
            <a:avLst/>
          </a:prstGeom>
          <a:solidFill>
            <a:schemeClr val="accent1"/>
          </a:solid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Accounts</a:t>
            </a:r>
          </a:p>
        </p:txBody>
      </p:sp>
      <p:sp>
        <p:nvSpPr>
          <p:cNvPr id="10" name="Rettangolo con angoli arrotondati 9">
            <a:extLst>
              <a:ext uri="{FF2B5EF4-FFF2-40B4-BE49-F238E27FC236}">
                <a16:creationId xmlns:a16="http://schemas.microsoft.com/office/drawing/2014/main" id="{61E85319-261E-72F9-DC07-2C3CC8E0D671}"/>
              </a:ext>
            </a:extLst>
          </p:cNvPr>
          <p:cNvSpPr/>
          <p:nvPr/>
        </p:nvSpPr>
        <p:spPr>
          <a:xfrm>
            <a:off x="503833" y="4644850"/>
            <a:ext cx="6217959" cy="859536"/>
          </a:xfrm>
          <a:prstGeom prst="roundRect">
            <a:avLst/>
          </a:prstGeom>
          <a:ln w="28575">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a:t>In-Memory Event Bus</a:t>
            </a:r>
          </a:p>
        </p:txBody>
      </p:sp>
      <p:sp>
        <p:nvSpPr>
          <p:cNvPr id="11" name="Rettangolo con angoli arrotondati 10">
            <a:extLst>
              <a:ext uri="{FF2B5EF4-FFF2-40B4-BE49-F238E27FC236}">
                <a16:creationId xmlns:a16="http://schemas.microsoft.com/office/drawing/2014/main" id="{06BA0999-6565-0AAD-F548-275851412503}"/>
              </a:ext>
            </a:extLst>
          </p:cNvPr>
          <p:cNvSpPr/>
          <p:nvPr/>
        </p:nvSpPr>
        <p:spPr>
          <a:xfrm>
            <a:off x="2750229" y="2247884"/>
            <a:ext cx="1911092" cy="859536"/>
          </a:xfrm>
          <a:prstGeom prst="roundRect">
            <a:avLst/>
          </a:prstGeom>
          <a:solidFill>
            <a:schemeClr val="accent1"/>
          </a:solid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Payments</a:t>
            </a:r>
          </a:p>
        </p:txBody>
      </p:sp>
      <p:sp>
        <p:nvSpPr>
          <p:cNvPr id="12" name="Rettangolo con angoli arrotondati 11">
            <a:extLst>
              <a:ext uri="{FF2B5EF4-FFF2-40B4-BE49-F238E27FC236}">
                <a16:creationId xmlns:a16="http://schemas.microsoft.com/office/drawing/2014/main" id="{DD6FFF72-B3F3-4C42-017A-5AA7D892F917}"/>
              </a:ext>
            </a:extLst>
          </p:cNvPr>
          <p:cNvSpPr/>
          <p:nvPr/>
        </p:nvSpPr>
        <p:spPr>
          <a:xfrm>
            <a:off x="4880787" y="2247884"/>
            <a:ext cx="1911092" cy="859536"/>
          </a:xfrm>
          <a:prstGeom prst="roundRect">
            <a:avLst/>
          </a:prstGeom>
          <a:solidFill>
            <a:schemeClr val="accent1"/>
          </a:solid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Admin</a:t>
            </a:r>
          </a:p>
        </p:txBody>
      </p:sp>
      <p:sp>
        <p:nvSpPr>
          <p:cNvPr id="13" name="Rettangolo con angoli arrotondati 12">
            <a:extLst>
              <a:ext uri="{FF2B5EF4-FFF2-40B4-BE49-F238E27FC236}">
                <a16:creationId xmlns:a16="http://schemas.microsoft.com/office/drawing/2014/main" id="{D45D80D7-24FC-3219-2EF6-57783E0BDA78}"/>
              </a:ext>
            </a:extLst>
          </p:cNvPr>
          <p:cNvSpPr/>
          <p:nvPr/>
        </p:nvSpPr>
        <p:spPr>
          <a:xfrm>
            <a:off x="714165" y="3388391"/>
            <a:ext cx="1911092" cy="859536"/>
          </a:xfrm>
          <a:prstGeom prst="roundRect">
            <a:avLst/>
          </a:prstGeom>
          <a:solidFill>
            <a:schemeClr val="accent1"/>
          </a:solid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Sales</a:t>
            </a:r>
          </a:p>
        </p:txBody>
      </p:sp>
      <p:sp>
        <p:nvSpPr>
          <p:cNvPr id="14" name="Rettangolo con angoli arrotondati 13">
            <a:extLst>
              <a:ext uri="{FF2B5EF4-FFF2-40B4-BE49-F238E27FC236}">
                <a16:creationId xmlns:a16="http://schemas.microsoft.com/office/drawing/2014/main" id="{A9DF14BF-BD7F-334D-2298-E370837D8D23}"/>
              </a:ext>
            </a:extLst>
          </p:cNvPr>
          <p:cNvSpPr/>
          <p:nvPr/>
        </p:nvSpPr>
        <p:spPr>
          <a:xfrm>
            <a:off x="2750229" y="3388391"/>
            <a:ext cx="1911092" cy="859536"/>
          </a:xfrm>
          <a:prstGeom prst="roundRect">
            <a:avLst/>
          </a:prstGeom>
          <a:solidFill>
            <a:schemeClr val="accent1"/>
          </a:solid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err="1"/>
              <a:t>Warehouses</a:t>
            </a:r>
            <a:endParaRPr lang="it-IT" dirty="0"/>
          </a:p>
        </p:txBody>
      </p:sp>
      <p:sp>
        <p:nvSpPr>
          <p:cNvPr id="15" name="Rettangolo con angoli arrotondati 14">
            <a:extLst>
              <a:ext uri="{FF2B5EF4-FFF2-40B4-BE49-F238E27FC236}">
                <a16:creationId xmlns:a16="http://schemas.microsoft.com/office/drawing/2014/main" id="{E7CD3698-9EE9-44F7-70AD-1FC3E48C873C}"/>
              </a:ext>
            </a:extLst>
          </p:cNvPr>
          <p:cNvSpPr/>
          <p:nvPr/>
        </p:nvSpPr>
        <p:spPr>
          <a:xfrm>
            <a:off x="4880787" y="3388391"/>
            <a:ext cx="1911092" cy="859536"/>
          </a:xfrm>
          <a:prstGeom prst="roundRect">
            <a:avLst/>
          </a:prstGeom>
          <a:solidFill>
            <a:schemeClr val="accent1"/>
          </a:solidFill>
          <a:ln w="28575">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err="1"/>
              <a:t>Purchases</a:t>
            </a:r>
            <a:endParaRPr lang="it-IT" dirty="0"/>
          </a:p>
        </p:txBody>
      </p:sp>
      <p:cxnSp>
        <p:nvCxnSpPr>
          <p:cNvPr id="16" name="Connettore 2 15">
            <a:extLst>
              <a:ext uri="{FF2B5EF4-FFF2-40B4-BE49-F238E27FC236}">
                <a16:creationId xmlns:a16="http://schemas.microsoft.com/office/drawing/2014/main" id="{8E41B8A7-CBA1-11F2-596B-8B7F14B4FF37}"/>
              </a:ext>
            </a:extLst>
          </p:cNvPr>
          <p:cNvCxnSpPr>
            <a:cxnSpLocks/>
          </p:cNvCxnSpPr>
          <p:nvPr/>
        </p:nvCxnSpPr>
        <p:spPr>
          <a:xfrm>
            <a:off x="7050957" y="3482943"/>
            <a:ext cx="9311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437A9ED9-C42C-41C8-1005-56DC7C9B0F2E}"/>
              </a:ext>
            </a:extLst>
          </p:cNvPr>
          <p:cNvCxnSpPr/>
          <p:nvPr/>
        </p:nvCxnSpPr>
        <p:spPr>
          <a:xfrm flipH="1">
            <a:off x="7050957" y="3818159"/>
            <a:ext cx="9311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06165297-17B5-DAAC-C6E8-3FDE46AC66ED}"/>
              </a:ext>
            </a:extLst>
          </p:cNvPr>
          <p:cNvCxnSpPr>
            <a:cxnSpLocks/>
          </p:cNvCxnSpPr>
          <p:nvPr/>
        </p:nvCxnSpPr>
        <p:spPr>
          <a:xfrm>
            <a:off x="881445" y="3107419"/>
            <a:ext cx="0" cy="1537430"/>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AE61EA-41B3-996C-DA1A-015379D48E1D}"/>
              </a:ext>
            </a:extLst>
          </p:cNvPr>
          <p:cNvCxnSpPr>
            <a:cxnSpLocks/>
          </p:cNvCxnSpPr>
          <p:nvPr/>
        </p:nvCxnSpPr>
        <p:spPr>
          <a:xfrm>
            <a:off x="2916256" y="3107419"/>
            <a:ext cx="0" cy="1537430"/>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0" name="Connettore 2 19">
            <a:extLst>
              <a:ext uri="{FF2B5EF4-FFF2-40B4-BE49-F238E27FC236}">
                <a16:creationId xmlns:a16="http://schemas.microsoft.com/office/drawing/2014/main" id="{29E05AEA-2277-56A4-4FD6-8C781CCBD884}"/>
              </a:ext>
            </a:extLst>
          </p:cNvPr>
          <p:cNvCxnSpPr>
            <a:cxnSpLocks/>
          </p:cNvCxnSpPr>
          <p:nvPr/>
        </p:nvCxnSpPr>
        <p:spPr>
          <a:xfrm>
            <a:off x="5038022" y="3107419"/>
            <a:ext cx="0" cy="1537430"/>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1" name="Connettore 2 20">
            <a:extLst>
              <a:ext uri="{FF2B5EF4-FFF2-40B4-BE49-F238E27FC236}">
                <a16:creationId xmlns:a16="http://schemas.microsoft.com/office/drawing/2014/main" id="{22BB4E71-7928-BCE8-94FA-619AE2D0C2B4}"/>
              </a:ext>
            </a:extLst>
          </p:cNvPr>
          <p:cNvCxnSpPr>
            <a:cxnSpLocks/>
          </p:cNvCxnSpPr>
          <p:nvPr/>
        </p:nvCxnSpPr>
        <p:spPr>
          <a:xfrm flipV="1">
            <a:off x="1064327" y="3107419"/>
            <a:ext cx="0" cy="1537430"/>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0AF9A521-D774-9179-FCF0-93BAAF682E3A}"/>
              </a:ext>
            </a:extLst>
          </p:cNvPr>
          <p:cNvCxnSpPr>
            <a:cxnSpLocks/>
          </p:cNvCxnSpPr>
          <p:nvPr/>
        </p:nvCxnSpPr>
        <p:spPr>
          <a:xfrm flipV="1">
            <a:off x="3100749" y="3107419"/>
            <a:ext cx="0" cy="1537430"/>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3" name="Connettore 2 22">
            <a:extLst>
              <a:ext uri="{FF2B5EF4-FFF2-40B4-BE49-F238E27FC236}">
                <a16:creationId xmlns:a16="http://schemas.microsoft.com/office/drawing/2014/main" id="{8C282B85-13A9-E0A1-407C-DBFFB6123188}"/>
              </a:ext>
            </a:extLst>
          </p:cNvPr>
          <p:cNvCxnSpPr>
            <a:cxnSpLocks/>
          </p:cNvCxnSpPr>
          <p:nvPr/>
        </p:nvCxnSpPr>
        <p:spPr>
          <a:xfrm flipV="1">
            <a:off x="5231659" y="3107419"/>
            <a:ext cx="0" cy="1537430"/>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4" name="Connettore 2 23">
            <a:extLst>
              <a:ext uri="{FF2B5EF4-FFF2-40B4-BE49-F238E27FC236}">
                <a16:creationId xmlns:a16="http://schemas.microsoft.com/office/drawing/2014/main" id="{FE7C3AED-D5D3-34E7-9156-76AAC2897264}"/>
              </a:ext>
            </a:extLst>
          </p:cNvPr>
          <p:cNvCxnSpPr>
            <a:cxnSpLocks/>
          </p:cNvCxnSpPr>
          <p:nvPr/>
        </p:nvCxnSpPr>
        <p:spPr>
          <a:xfrm flipV="1">
            <a:off x="2383393" y="4247925"/>
            <a:ext cx="0" cy="368853"/>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5" name="Connettore 2 24">
            <a:extLst>
              <a:ext uri="{FF2B5EF4-FFF2-40B4-BE49-F238E27FC236}">
                <a16:creationId xmlns:a16="http://schemas.microsoft.com/office/drawing/2014/main" id="{2BC5CA9A-EDBF-E989-3DFD-BD9CCF640B89}"/>
              </a:ext>
            </a:extLst>
          </p:cNvPr>
          <p:cNvCxnSpPr>
            <a:cxnSpLocks/>
          </p:cNvCxnSpPr>
          <p:nvPr/>
        </p:nvCxnSpPr>
        <p:spPr>
          <a:xfrm flipV="1">
            <a:off x="4447965" y="4247926"/>
            <a:ext cx="0" cy="368853"/>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6" name="Connettore 2 25">
            <a:extLst>
              <a:ext uri="{FF2B5EF4-FFF2-40B4-BE49-F238E27FC236}">
                <a16:creationId xmlns:a16="http://schemas.microsoft.com/office/drawing/2014/main" id="{342FD44D-C53F-9F17-E5E8-E84BB510F97D}"/>
              </a:ext>
            </a:extLst>
          </p:cNvPr>
          <p:cNvCxnSpPr>
            <a:cxnSpLocks/>
          </p:cNvCxnSpPr>
          <p:nvPr/>
        </p:nvCxnSpPr>
        <p:spPr>
          <a:xfrm flipV="1">
            <a:off x="6514509" y="4247925"/>
            <a:ext cx="0" cy="368853"/>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7" name="Connettore 2 26">
            <a:extLst>
              <a:ext uri="{FF2B5EF4-FFF2-40B4-BE49-F238E27FC236}">
                <a16:creationId xmlns:a16="http://schemas.microsoft.com/office/drawing/2014/main" id="{86D03DF4-4822-575D-509C-2157B8B4CB1B}"/>
              </a:ext>
            </a:extLst>
          </p:cNvPr>
          <p:cNvCxnSpPr>
            <a:cxnSpLocks/>
          </p:cNvCxnSpPr>
          <p:nvPr/>
        </p:nvCxnSpPr>
        <p:spPr>
          <a:xfrm>
            <a:off x="2218442" y="4247924"/>
            <a:ext cx="0" cy="396925"/>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8" name="Connettore 2 27">
            <a:extLst>
              <a:ext uri="{FF2B5EF4-FFF2-40B4-BE49-F238E27FC236}">
                <a16:creationId xmlns:a16="http://schemas.microsoft.com/office/drawing/2014/main" id="{104C85A8-79C2-DF7E-1892-980BAFA11854}"/>
              </a:ext>
            </a:extLst>
          </p:cNvPr>
          <p:cNvCxnSpPr>
            <a:cxnSpLocks/>
          </p:cNvCxnSpPr>
          <p:nvPr/>
        </p:nvCxnSpPr>
        <p:spPr>
          <a:xfrm>
            <a:off x="4255941" y="4247924"/>
            <a:ext cx="0" cy="396925"/>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cxnSp>
        <p:nvCxnSpPr>
          <p:cNvPr id="29" name="Connettore 2 28">
            <a:extLst>
              <a:ext uri="{FF2B5EF4-FFF2-40B4-BE49-F238E27FC236}">
                <a16:creationId xmlns:a16="http://schemas.microsoft.com/office/drawing/2014/main" id="{BACD902A-916D-2C30-AC89-EBEF6AD178D5}"/>
              </a:ext>
            </a:extLst>
          </p:cNvPr>
          <p:cNvCxnSpPr>
            <a:cxnSpLocks/>
          </p:cNvCxnSpPr>
          <p:nvPr/>
        </p:nvCxnSpPr>
        <p:spPr>
          <a:xfrm>
            <a:off x="6356824" y="4247924"/>
            <a:ext cx="0" cy="396925"/>
          </a:xfrm>
          <a:prstGeom prst="straightConnector1">
            <a:avLst/>
          </a:prstGeom>
          <a:ln w="38100">
            <a:prstDash val="solid"/>
            <a:tailEnd type="triangle"/>
          </a:ln>
        </p:spPr>
        <p:style>
          <a:lnRef idx="1">
            <a:schemeClr val="accent2"/>
          </a:lnRef>
          <a:fillRef idx="0">
            <a:schemeClr val="accent2"/>
          </a:fillRef>
          <a:effectRef idx="0">
            <a:schemeClr val="accent2"/>
          </a:effectRef>
          <a:fontRef idx="minor">
            <a:schemeClr val="tx1"/>
          </a:fontRef>
        </p:style>
      </p:cxnSp>
      <p:sp>
        <p:nvSpPr>
          <p:cNvPr id="31" name="Segnaposto piè di pagina 3">
            <a:extLst>
              <a:ext uri="{FF2B5EF4-FFF2-40B4-BE49-F238E27FC236}">
                <a16:creationId xmlns:a16="http://schemas.microsoft.com/office/drawing/2014/main" id="{08BD875A-0F26-55E2-FD2A-E65689461D09}"/>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Tree>
    <p:extLst>
      <p:ext uri="{BB962C8B-B14F-4D97-AF65-F5344CB8AC3E}">
        <p14:creationId xmlns:p14="http://schemas.microsoft.com/office/powerpoint/2010/main" val="359713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tardo 5">
            <a:extLst>
              <a:ext uri="{FF2B5EF4-FFF2-40B4-BE49-F238E27FC236}">
                <a16:creationId xmlns:a16="http://schemas.microsoft.com/office/drawing/2014/main" id="{7411AA79-0F24-55D5-9172-83089C29098B}"/>
              </a:ext>
            </a:extLst>
          </p:cNvPr>
          <p:cNvSpPr/>
          <p:nvPr/>
        </p:nvSpPr>
        <p:spPr>
          <a:xfrm rot="5400000">
            <a:off x="3852000" y="-3851999"/>
            <a:ext cx="1440000" cy="9143999"/>
          </a:xfrm>
          <a:prstGeom prst="flowChartDelay">
            <a:avLst/>
          </a:prstGeom>
          <a:gradFill>
            <a:gsLst>
              <a:gs pos="0">
                <a:schemeClr val="accent5">
                  <a:shade val="30000"/>
                  <a:satMod val="115000"/>
                </a:schemeClr>
              </a:gs>
              <a:gs pos="50000">
                <a:schemeClr val="accent5">
                  <a:shade val="67500"/>
                  <a:satMod val="115000"/>
                </a:schemeClr>
              </a:gs>
              <a:gs pos="100000">
                <a:schemeClr val="accent5">
                  <a:shade val="100000"/>
                  <a:satMod val="115000"/>
                </a:schemeClr>
              </a:gs>
            </a:gsLst>
            <a:lin ang="8100000" scaled="1"/>
          </a:gradFill>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vert="vert270" rtlCol="0" anchor="ctr" anchorCtr="1"/>
          <a:lstStyle/>
          <a:p>
            <a:pPr algn="ctr"/>
            <a:r>
              <a:rPr lang="it-IT" sz="4000" dirty="0"/>
              <a:t>Module</a:t>
            </a:r>
          </a:p>
        </p:txBody>
      </p:sp>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2400" kern="1200">
                <a:solidFill>
                  <a:srgbClr val="FFFFFF"/>
                </a:solidFill>
                <a:latin typeface="+mj-lt"/>
                <a:ea typeface="+mj-ea"/>
                <a:cs typeface="+mj-cs"/>
              </a:rPr>
              <a:t>Misintegration</a:t>
            </a:r>
          </a:p>
        </p:txBody>
      </p:sp>
      <p:sp>
        <p:nvSpPr>
          <p:cNvPr id="4" name="Rettangolo con angoli arrotondati 3">
            <a:extLst>
              <a:ext uri="{FF2B5EF4-FFF2-40B4-BE49-F238E27FC236}">
                <a16:creationId xmlns:a16="http://schemas.microsoft.com/office/drawing/2014/main" id="{1A798E40-2503-D041-23EE-3414231038DB}"/>
              </a:ext>
            </a:extLst>
          </p:cNvPr>
          <p:cNvSpPr/>
          <p:nvPr/>
        </p:nvSpPr>
        <p:spPr>
          <a:xfrm>
            <a:off x="720000" y="1980000"/>
            <a:ext cx="3600000" cy="36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it-IT" sz="2800" b="1" dirty="0"/>
              <a:t>Low </a:t>
            </a:r>
            <a:r>
              <a:rPr lang="it-IT" sz="2800" b="1" dirty="0" err="1"/>
              <a:t>Coupling</a:t>
            </a:r>
            <a:endParaRPr lang="it-IT" sz="2800" b="1" dirty="0"/>
          </a:p>
          <a:p>
            <a:pPr algn="ctr"/>
            <a:endParaRPr lang="it-IT" dirty="0"/>
          </a:p>
          <a:p>
            <a:pPr algn="ctr"/>
            <a:r>
              <a:rPr lang="it-IT" sz="1800" dirty="0">
                <a:solidFill>
                  <a:schemeClr val="bg1"/>
                </a:solidFill>
              </a:rPr>
              <a:t>Ogni modulo deve essere indipendente dagli altri moduli del sistema.</a:t>
            </a:r>
          </a:p>
        </p:txBody>
      </p:sp>
      <p:sp>
        <p:nvSpPr>
          <p:cNvPr id="30" name="Rettangolo con angoli arrotondati 29">
            <a:extLst>
              <a:ext uri="{FF2B5EF4-FFF2-40B4-BE49-F238E27FC236}">
                <a16:creationId xmlns:a16="http://schemas.microsoft.com/office/drawing/2014/main" id="{85E3CB9B-B69B-74D4-8EF8-721794FA26D5}"/>
              </a:ext>
            </a:extLst>
          </p:cNvPr>
          <p:cNvSpPr/>
          <p:nvPr/>
        </p:nvSpPr>
        <p:spPr>
          <a:xfrm>
            <a:off x="4824002" y="1980000"/>
            <a:ext cx="3600000" cy="360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it-IT" sz="2800" b="1" dirty="0"/>
              <a:t>High </a:t>
            </a:r>
            <a:r>
              <a:rPr lang="it-IT" sz="2800" b="1" dirty="0" err="1"/>
              <a:t>Cohesion</a:t>
            </a:r>
            <a:endParaRPr lang="it-IT" sz="2800" b="1" dirty="0"/>
          </a:p>
          <a:p>
            <a:pPr algn="ctr"/>
            <a:endParaRPr lang="it-IT" sz="2800" b="1" dirty="0"/>
          </a:p>
          <a:p>
            <a:pPr algn="ctr"/>
            <a:r>
              <a:rPr lang="it-IT" dirty="0"/>
              <a:t>I componenti del modulo sono tutti collegati tra loro, rendendo così più facile la comprensione di ciò che il modulo fa come sottosistema autonomo</a:t>
            </a:r>
          </a:p>
          <a:p>
            <a:pPr algn="ctr"/>
            <a:r>
              <a:rPr lang="it-IT" dirty="0"/>
              <a:t>(self-</a:t>
            </a:r>
            <a:r>
              <a:rPr lang="it-IT" dirty="0" err="1"/>
              <a:t>contained</a:t>
            </a:r>
            <a:r>
              <a:rPr lang="it-IT" dirty="0"/>
              <a:t> </a:t>
            </a:r>
            <a:r>
              <a:rPr lang="it-IT" dirty="0" err="1"/>
              <a:t>subsystem</a:t>
            </a:r>
            <a:r>
              <a:rPr lang="it-IT" dirty="0"/>
              <a:t>).</a:t>
            </a:r>
            <a:endParaRPr lang="it-IT" sz="2800" b="1" dirty="0"/>
          </a:p>
        </p:txBody>
      </p:sp>
      <p:sp>
        <p:nvSpPr>
          <p:cNvPr id="8" name="Segnaposto piè di pagina 3">
            <a:extLst>
              <a:ext uri="{FF2B5EF4-FFF2-40B4-BE49-F238E27FC236}">
                <a16:creationId xmlns:a16="http://schemas.microsoft.com/office/drawing/2014/main" id="{869FAFA8-C60B-F7FA-39FD-29F70492D6DA}"/>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dirty="0"/>
              <a:t>i3Camp - 3 Ottobre 2023</a:t>
            </a:r>
            <a:endParaRPr lang="en-US" altLang="en-US" dirty="0"/>
          </a:p>
        </p:txBody>
      </p:sp>
    </p:spTree>
    <p:extLst>
      <p:ext uri="{BB962C8B-B14F-4D97-AF65-F5344CB8AC3E}">
        <p14:creationId xmlns:p14="http://schemas.microsoft.com/office/powerpoint/2010/main" val="1520213487"/>
      </p:ext>
    </p:extLst>
  </p:cSld>
  <p:clrMapOvr>
    <a:masterClrMapping/>
  </p:clrMapOvr>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983</TotalTime>
  <Words>346</Words>
  <Application>Microsoft Office PowerPoint</Application>
  <PresentationFormat>Presentazione su schermo (4:3)</PresentationFormat>
  <Paragraphs>73</Paragraphs>
  <Slides>12</Slides>
  <Notes>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Open Sans Light</vt:lpstr>
      <vt:lpstr>Calibri</vt:lpstr>
      <vt:lpstr>Arial</vt:lpstr>
      <vt:lpstr>Calibri Light</vt:lpstr>
      <vt:lpstr>Open Sans</vt:lpstr>
      <vt:lpstr>Tema I3</vt:lpstr>
      <vt:lpstr>Testiamo l’Architettura</vt:lpstr>
      <vt:lpstr>Presentazione standard di PowerPoint</vt:lpstr>
      <vt:lpstr>Presentazione standard di PowerPoint</vt:lpstr>
      <vt:lpstr>NewVantage Report</vt:lpstr>
      <vt:lpstr>Presentazione standard di PowerPoint</vt:lpstr>
      <vt:lpstr>Presentazione standard di PowerPoint</vt:lpstr>
      <vt:lpstr>Failure Symptoms</vt:lpstr>
      <vt:lpstr>Misintegration</vt:lpstr>
      <vt:lpstr>Misintegration</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125</cp:revision>
  <dcterms:created xsi:type="dcterms:W3CDTF">2017-02-20T14:14:58Z</dcterms:created>
  <dcterms:modified xsi:type="dcterms:W3CDTF">2023-09-25T07:32:49Z</dcterms:modified>
</cp:coreProperties>
</file>