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Arimo Bold"/>
      <p:regular r:id="rId19"/>
    </p:embeddedFont>
    <p:embeddedFont>
      <p:font typeface="Arimo Bold Italics"/>
      <p:regular r:id="rId20"/>
    </p:embeddedFont>
    <p:embeddedFont>
      <p:font typeface="Times New Roman Bold" panose="02020803070505020304" pitchFamily="18" charset="0"/>
      <p:regular r:id="rId21"/>
      <p:bold r:id="rId22"/>
    </p:embeddedFont>
    <p:embeddedFont>
      <p:font typeface="Times New Roman Semi-Bold"/>
      <p:regular r:id="rId23"/>
    </p:embeddedFont>
    <p:embeddedFont>
      <p:font typeface="TT Rounds Condensed"/>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61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svg"/><Relationship Id="rId3" Type="http://schemas.openxmlformats.org/officeDocument/2006/relationships/image" Target="../media/image2.svg"/><Relationship Id="rId7" Type="http://schemas.openxmlformats.org/officeDocument/2006/relationships/image" Target="../media/image24.svg"/><Relationship Id="rId12" Type="http://schemas.openxmlformats.org/officeDocument/2006/relationships/image" Target="../media/image29.png"/><Relationship Id="rId2" Type="http://schemas.openxmlformats.org/officeDocument/2006/relationships/image" Target="../media/image1.png"/><Relationship Id="rId16" Type="http://schemas.openxmlformats.org/officeDocument/2006/relationships/image" Target="../media/image33.jpe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8.svg"/><Relationship Id="rId5" Type="http://schemas.openxmlformats.org/officeDocument/2006/relationships/image" Target="../media/image22.svg"/><Relationship Id="rId15" Type="http://schemas.openxmlformats.org/officeDocument/2006/relationships/image" Target="../media/image32.sv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svg"/><Relationship Id="rId1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kaggle.com/datasets/saurabhshahane/fake-news-classification"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sv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8903" y="181772"/>
            <a:ext cx="17890236" cy="9883140"/>
          </a:xfrm>
          <a:custGeom>
            <a:avLst/>
            <a:gdLst/>
            <a:ahLst/>
            <a:cxnLst/>
            <a:rect l="l" t="t" r="r" b="b"/>
            <a:pathLst>
              <a:path w="17890236" h="9883140">
                <a:moveTo>
                  <a:pt x="0" y="0"/>
                </a:moveTo>
                <a:lnTo>
                  <a:pt x="17890236" y="0"/>
                </a:lnTo>
                <a:lnTo>
                  <a:pt x="17890236" y="9883140"/>
                </a:lnTo>
                <a:lnTo>
                  <a:pt x="0" y="98831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503381" y="750568"/>
            <a:ext cx="15644309" cy="9157335"/>
          </a:xfrm>
          <a:prstGeom prst="rect">
            <a:avLst/>
          </a:prstGeom>
        </p:spPr>
        <p:txBody>
          <a:bodyPr lIns="0" tIns="0" rIns="0" bIns="0" rtlCol="0" anchor="t">
            <a:spAutoFit/>
          </a:bodyPr>
          <a:lstStyle/>
          <a:p>
            <a:pPr algn="ctr">
              <a:lnSpc>
                <a:spcPts val="6480"/>
              </a:lnSpc>
            </a:pPr>
            <a:r>
              <a:rPr lang="en-US" sz="5400" spc="48">
                <a:solidFill>
                  <a:srgbClr val="000000"/>
                </a:solidFill>
                <a:latin typeface="Times New Roman"/>
                <a:ea typeface="Times New Roman"/>
                <a:cs typeface="Times New Roman"/>
                <a:sym typeface="Times New Roman"/>
              </a:rPr>
              <a:t>Project Assessment – 1</a:t>
            </a:r>
          </a:p>
          <a:p>
            <a:pPr algn="ctr">
              <a:lnSpc>
                <a:spcPts val="6477"/>
              </a:lnSpc>
            </a:pPr>
            <a:r>
              <a:rPr lang="en-US" sz="3300" spc="30">
                <a:solidFill>
                  <a:srgbClr val="000000"/>
                </a:solidFill>
                <a:latin typeface="Times New Roman"/>
                <a:ea typeface="Times New Roman"/>
                <a:cs typeface="Times New Roman"/>
                <a:sym typeface="Times New Roman"/>
              </a:rPr>
              <a:t>Fake News Detection</a:t>
            </a:r>
          </a:p>
          <a:p>
            <a:pPr algn="ctr">
              <a:lnSpc>
                <a:spcPts val="3600"/>
              </a:lnSpc>
            </a:pPr>
            <a:endParaRPr lang="en-US" sz="3300" spc="30">
              <a:solidFill>
                <a:srgbClr val="000000"/>
              </a:solidFill>
              <a:latin typeface="Times New Roman"/>
              <a:ea typeface="Times New Roman"/>
              <a:cs typeface="Times New Roman"/>
              <a:sym typeface="Times New Roman"/>
            </a:endParaRPr>
          </a:p>
          <a:p>
            <a:pPr algn="ctr">
              <a:lnSpc>
                <a:spcPts val="3600"/>
              </a:lnSpc>
            </a:pPr>
            <a:r>
              <a:rPr lang="en-US" sz="3000" b="1" i="1" u="sng" spc="28">
                <a:solidFill>
                  <a:srgbClr val="000000"/>
                </a:solidFill>
                <a:latin typeface="Arimo Bold Italics"/>
                <a:ea typeface="Arimo Bold Italics"/>
                <a:cs typeface="Arimo Bold Italics"/>
                <a:sym typeface="Arimo Bold Italics"/>
              </a:rPr>
              <a:t>Presented by</a:t>
            </a:r>
          </a:p>
          <a:p>
            <a:pPr algn="ctr">
              <a:lnSpc>
                <a:spcPts val="3600"/>
              </a:lnSpc>
            </a:pPr>
            <a:r>
              <a:rPr lang="en-US" sz="3000" spc="28">
                <a:solidFill>
                  <a:srgbClr val="000000"/>
                </a:solidFill>
                <a:latin typeface="Times New Roman"/>
                <a:ea typeface="Times New Roman"/>
                <a:cs typeface="Times New Roman"/>
                <a:sym typeface="Times New Roman"/>
              </a:rPr>
              <a:t>Chris Mathew – AV.EN.U4CSE22213</a:t>
            </a:r>
          </a:p>
          <a:p>
            <a:pPr algn="ctr">
              <a:lnSpc>
                <a:spcPts val="3600"/>
              </a:lnSpc>
            </a:pPr>
            <a:r>
              <a:rPr lang="en-US" sz="3000" spc="28">
                <a:solidFill>
                  <a:srgbClr val="000000"/>
                </a:solidFill>
                <a:latin typeface="Times New Roman"/>
                <a:ea typeface="Times New Roman"/>
                <a:cs typeface="Times New Roman"/>
                <a:sym typeface="Times New Roman"/>
              </a:rPr>
              <a:t>G Naga Vamshi – AV.EN.U4CSE22216</a:t>
            </a:r>
          </a:p>
          <a:p>
            <a:pPr algn="ctr">
              <a:lnSpc>
                <a:spcPts val="3600"/>
              </a:lnSpc>
            </a:pPr>
            <a:endParaRPr lang="en-US" sz="3000" spc="28">
              <a:solidFill>
                <a:srgbClr val="000000"/>
              </a:solidFill>
              <a:latin typeface="Times New Roman"/>
              <a:ea typeface="Times New Roman"/>
              <a:cs typeface="Times New Roman"/>
              <a:sym typeface="Times New Roman"/>
            </a:endParaRPr>
          </a:p>
          <a:p>
            <a:pPr algn="ctr">
              <a:lnSpc>
                <a:spcPts val="3600"/>
              </a:lnSpc>
            </a:pPr>
            <a:r>
              <a:rPr lang="en-US" sz="3000" b="1" i="1" u="sng" spc="28">
                <a:solidFill>
                  <a:srgbClr val="000000"/>
                </a:solidFill>
                <a:latin typeface="Arimo Bold Italics"/>
                <a:ea typeface="Arimo Bold Italics"/>
                <a:cs typeface="Arimo Bold Italics"/>
                <a:sym typeface="Arimo Bold Italics"/>
              </a:rPr>
              <a:t>Under the Supervision of </a:t>
            </a:r>
          </a:p>
          <a:p>
            <a:pPr algn="ctr">
              <a:lnSpc>
                <a:spcPts val="3600"/>
              </a:lnSpc>
            </a:pPr>
            <a:r>
              <a:rPr lang="en-US" sz="3000" spc="28">
                <a:solidFill>
                  <a:srgbClr val="000000"/>
                </a:solidFill>
                <a:latin typeface="Times New Roman"/>
                <a:ea typeface="Times New Roman"/>
                <a:cs typeface="Times New Roman"/>
                <a:sym typeface="Times New Roman"/>
              </a:rPr>
              <a:t>Mr. Dontha MadhuSudhana Rao (Asst. Prof)</a:t>
            </a:r>
          </a:p>
          <a:p>
            <a:pPr algn="ctr">
              <a:lnSpc>
                <a:spcPts val="3600"/>
              </a:lnSpc>
            </a:pPr>
            <a:endParaRPr lang="en-US" sz="3000" spc="28">
              <a:solidFill>
                <a:srgbClr val="000000"/>
              </a:solidFill>
              <a:latin typeface="Times New Roman"/>
              <a:ea typeface="Times New Roman"/>
              <a:cs typeface="Times New Roman"/>
              <a:sym typeface="Times New Roman"/>
            </a:endParaRPr>
          </a:p>
          <a:p>
            <a:pPr algn="ctr">
              <a:lnSpc>
                <a:spcPts val="3600"/>
              </a:lnSpc>
            </a:pPr>
            <a:endParaRPr lang="en-US" sz="3000" spc="28">
              <a:solidFill>
                <a:srgbClr val="000000"/>
              </a:solidFill>
              <a:latin typeface="Times New Roman"/>
              <a:ea typeface="Times New Roman"/>
              <a:cs typeface="Times New Roman"/>
              <a:sym typeface="Times New Roman"/>
            </a:endParaRPr>
          </a:p>
          <a:p>
            <a:pPr algn="ctr">
              <a:lnSpc>
                <a:spcPts val="3600"/>
              </a:lnSpc>
            </a:pPr>
            <a:endParaRPr lang="en-US" sz="3000" spc="28">
              <a:solidFill>
                <a:srgbClr val="000000"/>
              </a:solidFill>
              <a:latin typeface="Times New Roman"/>
              <a:ea typeface="Times New Roman"/>
              <a:cs typeface="Times New Roman"/>
              <a:sym typeface="Times New Roman"/>
            </a:endParaRPr>
          </a:p>
          <a:p>
            <a:pPr algn="ctr">
              <a:lnSpc>
                <a:spcPts val="3600"/>
              </a:lnSpc>
            </a:pPr>
            <a:endParaRPr lang="en-US" sz="3000" spc="28">
              <a:solidFill>
                <a:srgbClr val="000000"/>
              </a:solidFill>
              <a:latin typeface="Times New Roman"/>
              <a:ea typeface="Times New Roman"/>
              <a:cs typeface="Times New Roman"/>
              <a:sym typeface="Times New Roman"/>
            </a:endParaRPr>
          </a:p>
          <a:p>
            <a:pPr algn="ctr">
              <a:lnSpc>
                <a:spcPts val="3600"/>
              </a:lnSpc>
            </a:pPr>
            <a:endParaRPr lang="en-US" sz="3000" spc="28">
              <a:solidFill>
                <a:srgbClr val="000000"/>
              </a:solidFill>
              <a:latin typeface="Times New Roman"/>
              <a:ea typeface="Times New Roman"/>
              <a:cs typeface="Times New Roman"/>
              <a:sym typeface="Times New Roman"/>
            </a:endParaRPr>
          </a:p>
          <a:p>
            <a:pPr algn="ctr">
              <a:lnSpc>
                <a:spcPts val="3960"/>
              </a:lnSpc>
            </a:pPr>
            <a:r>
              <a:rPr lang="en-US" sz="3300" spc="30">
                <a:solidFill>
                  <a:srgbClr val="000000"/>
                </a:solidFill>
                <a:latin typeface="Times New Roman"/>
                <a:ea typeface="Times New Roman"/>
                <a:cs typeface="Times New Roman"/>
                <a:sym typeface="Times New Roman"/>
              </a:rPr>
              <a:t>Department of Computer Science</a:t>
            </a:r>
          </a:p>
          <a:p>
            <a:pPr algn="ctr">
              <a:lnSpc>
                <a:spcPts val="3960"/>
              </a:lnSpc>
            </a:pPr>
            <a:r>
              <a:rPr lang="en-US" sz="3300" spc="30">
                <a:solidFill>
                  <a:srgbClr val="000000"/>
                </a:solidFill>
                <a:latin typeface="Times New Roman"/>
                <a:ea typeface="Times New Roman"/>
                <a:cs typeface="Times New Roman"/>
                <a:sym typeface="Times New Roman"/>
              </a:rPr>
              <a:t>Amrita Vishwa Vidyapeetham, Amaravati</a:t>
            </a:r>
          </a:p>
          <a:p>
            <a:pPr algn="ctr">
              <a:lnSpc>
                <a:spcPts val="3600"/>
              </a:lnSpc>
            </a:pPr>
            <a:endParaRPr lang="en-US" sz="3300" spc="30">
              <a:solidFill>
                <a:srgbClr val="000000"/>
              </a:solidFill>
              <a:latin typeface="Times New Roman"/>
              <a:ea typeface="Times New Roman"/>
              <a:cs typeface="Times New Roman"/>
              <a:sym typeface="Times New Roman"/>
            </a:endParaRPr>
          </a:p>
          <a:p>
            <a:pPr algn="ctr">
              <a:lnSpc>
                <a:spcPts val="3600"/>
              </a:lnSpc>
            </a:pPr>
            <a:endParaRPr lang="en-US" sz="3300" spc="30">
              <a:solidFill>
                <a:srgbClr val="000000"/>
              </a:solidFill>
              <a:latin typeface="Times New Roman"/>
              <a:ea typeface="Times New Roman"/>
              <a:cs typeface="Times New Roman"/>
              <a:sym typeface="Times New Roman"/>
            </a:endParaRPr>
          </a:p>
        </p:txBody>
      </p:sp>
      <p:grpSp>
        <p:nvGrpSpPr>
          <p:cNvPr id="4" name="Group 4"/>
          <p:cNvGrpSpPr/>
          <p:nvPr/>
        </p:nvGrpSpPr>
        <p:grpSpPr>
          <a:xfrm>
            <a:off x="6249466" y="7016919"/>
            <a:ext cx="6152139" cy="1387577"/>
            <a:chOff x="0" y="0"/>
            <a:chExt cx="8202852" cy="1850103"/>
          </a:xfrm>
        </p:grpSpPr>
        <p:sp>
          <p:nvSpPr>
            <p:cNvPr id="5" name="Freeform 5"/>
            <p:cNvSpPr/>
            <p:nvPr/>
          </p:nvSpPr>
          <p:spPr>
            <a:xfrm>
              <a:off x="0" y="0"/>
              <a:ext cx="8202803" cy="1850136"/>
            </a:xfrm>
            <a:custGeom>
              <a:avLst/>
              <a:gdLst/>
              <a:ahLst/>
              <a:cxnLst/>
              <a:rect l="l" t="t" r="r" b="b"/>
              <a:pathLst>
                <a:path w="8202803" h="1850136">
                  <a:moveTo>
                    <a:pt x="0" y="0"/>
                  </a:moveTo>
                  <a:lnTo>
                    <a:pt x="8202803" y="0"/>
                  </a:lnTo>
                  <a:lnTo>
                    <a:pt x="8202803" y="1850136"/>
                  </a:lnTo>
                  <a:lnTo>
                    <a:pt x="0" y="1850136"/>
                  </a:lnTo>
                  <a:lnTo>
                    <a:pt x="0" y="0"/>
                  </a:lnTo>
                  <a:close/>
                </a:path>
              </a:pathLst>
            </a:custGeom>
            <a:blipFill>
              <a:blip r:embed="rId4"/>
              <a:stretch>
                <a:fillRect l="-2048" r="-2049" b="1"/>
              </a:stretch>
            </a:blipFill>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8904" y="201942"/>
            <a:ext cx="17890236" cy="9883140"/>
          </a:xfrm>
          <a:custGeom>
            <a:avLst/>
            <a:gdLst/>
            <a:ahLst/>
            <a:cxnLst/>
            <a:rect l="l" t="t" r="r" b="b"/>
            <a:pathLst>
              <a:path w="17890236" h="9883140">
                <a:moveTo>
                  <a:pt x="0" y="0"/>
                </a:moveTo>
                <a:lnTo>
                  <a:pt x="17890236" y="0"/>
                </a:lnTo>
                <a:lnTo>
                  <a:pt x="17890236" y="9883140"/>
                </a:lnTo>
                <a:lnTo>
                  <a:pt x="0" y="98831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1235301"/>
            <a:ext cx="15831423" cy="8022999"/>
          </a:xfrm>
          <a:prstGeom prst="rect">
            <a:avLst/>
          </a:prstGeom>
        </p:spPr>
        <p:txBody>
          <a:bodyPr lIns="0" tIns="0" rIns="0" bIns="0" rtlCol="0" anchor="t">
            <a:spAutoFit/>
          </a:bodyPr>
          <a:lstStyle/>
          <a:p>
            <a:pPr algn="l">
              <a:lnSpc>
                <a:spcPts val="3477"/>
              </a:lnSpc>
              <a:spcBef>
                <a:spcPct val="0"/>
              </a:spcBef>
            </a:pPr>
            <a:endParaRPr/>
          </a:p>
          <a:p>
            <a:pPr algn="ctr">
              <a:lnSpc>
                <a:spcPts val="3477"/>
              </a:lnSpc>
              <a:spcBef>
                <a:spcPct val="0"/>
              </a:spcBef>
            </a:pPr>
            <a:endParaRPr/>
          </a:p>
          <a:p>
            <a:pPr algn="ctr">
              <a:lnSpc>
                <a:spcPts val="3477"/>
              </a:lnSpc>
              <a:spcBef>
                <a:spcPct val="0"/>
              </a:spcBef>
            </a:pPr>
            <a:endParaRPr/>
          </a:p>
          <a:p>
            <a:pPr algn="l">
              <a:lnSpc>
                <a:spcPts val="4371"/>
              </a:lnSpc>
              <a:spcBef>
                <a:spcPct val="0"/>
              </a:spcBef>
            </a:pPr>
            <a:r>
              <a:rPr lang="en-US" sz="4047" b="1" spc="-24">
                <a:solidFill>
                  <a:srgbClr val="000000"/>
                </a:solidFill>
                <a:latin typeface="Times New Roman Bold"/>
                <a:ea typeface="Times New Roman Bold"/>
                <a:cs typeface="Times New Roman Bold"/>
                <a:sym typeface="Times New Roman Bold"/>
              </a:rPr>
              <a:t>Data Collection:</a:t>
            </a:r>
            <a:r>
              <a:rPr lang="en-US" sz="4047" spc="-24">
                <a:solidFill>
                  <a:srgbClr val="000000"/>
                </a:solidFill>
                <a:latin typeface="Times New Roman"/>
                <a:ea typeface="Times New Roman"/>
                <a:cs typeface="Times New Roman"/>
                <a:sym typeface="Times New Roman"/>
              </a:rPr>
              <a:t> Utilized the WELFake dataset, which contains labeled news articles classified as either "fake" or "real," to train and evaluate the fake news detection models.</a:t>
            </a:r>
          </a:p>
          <a:p>
            <a:pPr algn="l">
              <a:lnSpc>
                <a:spcPts val="4371"/>
              </a:lnSpc>
              <a:spcBef>
                <a:spcPct val="0"/>
              </a:spcBef>
            </a:pPr>
            <a:r>
              <a:rPr lang="en-US" sz="4047" b="1" spc="-24">
                <a:solidFill>
                  <a:srgbClr val="000000"/>
                </a:solidFill>
                <a:latin typeface="Times New Roman Bold"/>
                <a:ea typeface="Times New Roman Bold"/>
                <a:cs typeface="Times New Roman Bold"/>
                <a:sym typeface="Times New Roman Bold"/>
              </a:rPr>
              <a:t>Model Selection:</a:t>
            </a:r>
            <a:r>
              <a:rPr lang="en-US" sz="4047" spc="-24">
                <a:solidFill>
                  <a:srgbClr val="000000"/>
                </a:solidFill>
                <a:latin typeface="Times New Roman"/>
                <a:ea typeface="Times New Roman"/>
                <a:cs typeface="Times New Roman"/>
                <a:sym typeface="Times New Roman"/>
              </a:rPr>
              <a:t> Compared several machine learning classifiers, including Logistic Regression, Random Forest, Naive Bayes, and Support Vector Machine (SVM) to identify the best model for fake news detection.</a:t>
            </a:r>
          </a:p>
          <a:p>
            <a:pPr algn="l">
              <a:lnSpc>
                <a:spcPts val="4371"/>
              </a:lnSpc>
              <a:spcBef>
                <a:spcPct val="0"/>
              </a:spcBef>
            </a:pPr>
            <a:r>
              <a:rPr lang="en-US" sz="4047" b="1" spc="-24">
                <a:solidFill>
                  <a:srgbClr val="000000"/>
                </a:solidFill>
                <a:latin typeface="Times New Roman Bold"/>
                <a:ea typeface="Times New Roman Bold"/>
                <a:cs typeface="Times New Roman Bold"/>
                <a:sym typeface="Times New Roman Bold"/>
              </a:rPr>
              <a:t>Training and Testing: </a:t>
            </a:r>
            <a:r>
              <a:rPr lang="en-US" sz="4047" spc="-24">
                <a:solidFill>
                  <a:srgbClr val="000000"/>
                </a:solidFill>
                <a:latin typeface="Times New Roman"/>
                <a:ea typeface="Times New Roman"/>
                <a:cs typeface="Times New Roman"/>
                <a:sym typeface="Times New Roman"/>
              </a:rPr>
              <a:t>Split the dataset into training and test sets to evaluate model performance and ensure that results are generalizable.</a:t>
            </a:r>
          </a:p>
          <a:p>
            <a:pPr algn="l">
              <a:lnSpc>
                <a:spcPts val="4371"/>
              </a:lnSpc>
              <a:spcBef>
                <a:spcPct val="0"/>
              </a:spcBef>
            </a:pPr>
            <a:r>
              <a:rPr lang="en-US" sz="4047" b="1" spc="-24">
                <a:solidFill>
                  <a:srgbClr val="000000"/>
                </a:solidFill>
                <a:latin typeface="Times New Roman Bold"/>
                <a:ea typeface="Times New Roman Bold"/>
                <a:cs typeface="Times New Roman Bold"/>
                <a:sym typeface="Times New Roman Bold"/>
              </a:rPr>
              <a:t>Evaluation Metrics:</a:t>
            </a:r>
            <a:r>
              <a:rPr lang="en-US" sz="4047" spc="-24">
                <a:solidFill>
                  <a:srgbClr val="000000"/>
                </a:solidFill>
                <a:latin typeface="Times New Roman"/>
                <a:ea typeface="Times New Roman"/>
                <a:cs typeface="Times New Roman"/>
                <a:sym typeface="Times New Roman"/>
              </a:rPr>
              <a:t> Assessed model performance using accuracy and other relevant metrics to determine the best-performing model for the task.</a:t>
            </a:r>
          </a:p>
        </p:txBody>
      </p:sp>
      <p:sp>
        <p:nvSpPr>
          <p:cNvPr id="4" name="TextBox 4"/>
          <p:cNvSpPr txBox="1"/>
          <p:nvPr/>
        </p:nvSpPr>
        <p:spPr>
          <a:xfrm>
            <a:off x="198904" y="971550"/>
            <a:ext cx="5628108" cy="1062609"/>
          </a:xfrm>
          <a:prstGeom prst="rect">
            <a:avLst/>
          </a:prstGeom>
        </p:spPr>
        <p:txBody>
          <a:bodyPr lIns="0" tIns="0" rIns="0" bIns="0" rtlCol="0" anchor="t">
            <a:spAutoFit/>
          </a:bodyPr>
          <a:lstStyle/>
          <a:p>
            <a:pPr algn="ctr">
              <a:lnSpc>
                <a:spcPts val="7128"/>
              </a:lnSpc>
              <a:spcBef>
                <a:spcPct val="0"/>
              </a:spcBef>
            </a:pPr>
            <a:r>
              <a:rPr lang="en-US" sz="6600" spc="-40">
                <a:solidFill>
                  <a:srgbClr val="000000"/>
                </a:solidFill>
                <a:latin typeface="Times New Roman"/>
                <a:ea typeface="Times New Roman"/>
                <a:cs typeface="Times New Roman"/>
                <a:sym typeface="Times New Roman"/>
              </a:rPr>
              <a:t>Methodology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8904" y="201942"/>
            <a:ext cx="17890236" cy="9883140"/>
          </a:xfrm>
          <a:custGeom>
            <a:avLst/>
            <a:gdLst/>
            <a:ahLst/>
            <a:cxnLst/>
            <a:rect l="l" t="t" r="r" b="b"/>
            <a:pathLst>
              <a:path w="17890236" h="9883140">
                <a:moveTo>
                  <a:pt x="0" y="0"/>
                </a:moveTo>
                <a:lnTo>
                  <a:pt x="17890236" y="0"/>
                </a:lnTo>
                <a:lnTo>
                  <a:pt x="17890236" y="9883140"/>
                </a:lnTo>
                <a:lnTo>
                  <a:pt x="0" y="98831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734484" y="2339284"/>
            <a:ext cx="7367195" cy="5846588"/>
          </a:xfrm>
          <a:custGeom>
            <a:avLst/>
            <a:gdLst/>
            <a:ahLst/>
            <a:cxnLst/>
            <a:rect l="l" t="t" r="r" b="b"/>
            <a:pathLst>
              <a:path w="7367195" h="5846588">
                <a:moveTo>
                  <a:pt x="0" y="0"/>
                </a:moveTo>
                <a:lnTo>
                  <a:pt x="7367194" y="0"/>
                </a:lnTo>
                <a:lnTo>
                  <a:pt x="7367194" y="5846588"/>
                </a:lnTo>
                <a:lnTo>
                  <a:pt x="0" y="5846588"/>
                </a:lnTo>
                <a:lnTo>
                  <a:pt x="0" y="0"/>
                </a:lnTo>
                <a:close/>
              </a:path>
            </a:pathLst>
          </a:custGeom>
          <a:blipFill>
            <a:blip r:embed="rId4"/>
            <a:stretch>
              <a:fillRect l="-336" r="-336"/>
            </a:stretch>
          </a:blipFill>
          <a:ln w="38100" cap="sq">
            <a:solidFill>
              <a:srgbClr val="082F6A"/>
            </a:solidFill>
            <a:prstDash val="solid"/>
            <a:miter/>
          </a:ln>
        </p:spPr>
      </p:sp>
      <p:sp>
        <p:nvSpPr>
          <p:cNvPr id="4" name="TextBox 4"/>
          <p:cNvSpPr txBox="1"/>
          <p:nvPr/>
        </p:nvSpPr>
        <p:spPr>
          <a:xfrm>
            <a:off x="2793355" y="971550"/>
            <a:ext cx="12701290" cy="1062609"/>
          </a:xfrm>
          <a:prstGeom prst="rect">
            <a:avLst/>
          </a:prstGeom>
        </p:spPr>
        <p:txBody>
          <a:bodyPr lIns="0" tIns="0" rIns="0" bIns="0" rtlCol="0" anchor="t">
            <a:spAutoFit/>
          </a:bodyPr>
          <a:lstStyle/>
          <a:p>
            <a:pPr algn="ctr">
              <a:lnSpc>
                <a:spcPts val="7128"/>
              </a:lnSpc>
              <a:spcBef>
                <a:spcPct val="0"/>
              </a:spcBef>
            </a:pPr>
            <a:r>
              <a:rPr lang="en-US" sz="6600" spc="-40">
                <a:solidFill>
                  <a:srgbClr val="000000"/>
                </a:solidFill>
                <a:latin typeface="Times New Roman"/>
                <a:ea typeface="Times New Roman"/>
                <a:cs typeface="Times New Roman"/>
                <a:sym typeface="Times New Roman"/>
              </a:rPr>
              <a:t>Model Results - Logistic Regression</a:t>
            </a:r>
          </a:p>
        </p:txBody>
      </p:sp>
      <p:sp>
        <p:nvSpPr>
          <p:cNvPr id="5" name="TextBox 5"/>
          <p:cNvSpPr txBox="1"/>
          <p:nvPr/>
        </p:nvSpPr>
        <p:spPr>
          <a:xfrm>
            <a:off x="8596399" y="2320234"/>
            <a:ext cx="9305351" cy="6418940"/>
          </a:xfrm>
          <a:prstGeom prst="rect">
            <a:avLst/>
          </a:prstGeom>
        </p:spPr>
        <p:txBody>
          <a:bodyPr lIns="0" tIns="0" rIns="0" bIns="0" rtlCol="0" anchor="t">
            <a:spAutoFit/>
          </a:bodyPr>
          <a:lstStyle/>
          <a:p>
            <a:pPr algn="l">
              <a:lnSpc>
                <a:spcPts val="2657"/>
              </a:lnSpc>
              <a:spcBef>
                <a:spcPct val="0"/>
              </a:spcBef>
            </a:pPr>
            <a:r>
              <a:rPr lang="en-US" sz="2460" spc="-14">
                <a:solidFill>
                  <a:srgbClr val="000000"/>
                </a:solidFill>
                <a:latin typeface="Times New Roman"/>
                <a:ea typeface="Times New Roman"/>
                <a:cs typeface="Times New Roman"/>
                <a:sym typeface="Times New Roman"/>
              </a:rPr>
              <a:t>Accuracy: 94% – The model correctly classified 94% of the test data.</a:t>
            </a:r>
          </a:p>
          <a:p>
            <a:pPr algn="l">
              <a:lnSpc>
                <a:spcPts val="2657"/>
              </a:lnSpc>
              <a:spcBef>
                <a:spcPct val="0"/>
              </a:spcBef>
            </a:pPr>
            <a:r>
              <a:rPr lang="en-US" sz="2460" spc="-14">
                <a:solidFill>
                  <a:srgbClr val="000000"/>
                </a:solidFill>
                <a:latin typeface="Times New Roman"/>
                <a:ea typeface="Times New Roman"/>
                <a:cs typeface="Times New Roman"/>
                <a:sym typeface="Times New Roman"/>
              </a:rPr>
              <a:t>Precision:</a:t>
            </a:r>
          </a:p>
          <a:p>
            <a:pPr algn="l">
              <a:lnSpc>
                <a:spcPts val="2657"/>
              </a:lnSpc>
              <a:spcBef>
                <a:spcPct val="0"/>
              </a:spcBef>
            </a:pPr>
            <a:r>
              <a:rPr lang="en-US" sz="2460" spc="-14">
                <a:solidFill>
                  <a:srgbClr val="000000"/>
                </a:solidFill>
                <a:latin typeface="Times New Roman"/>
                <a:ea typeface="Times New Roman"/>
                <a:cs typeface="Times New Roman"/>
                <a:sym typeface="Times New Roman"/>
              </a:rPr>
              <a:t>Class 0: 93% – Of the instances classified as Class 0, 93% were correctly identified.</a:t>
            </a:r>
          </a:p>
          <a:p>
            <a:pPr algn="l">
              <a:lnSpc>
                <a:spcPts val="2657"/>
              </a:lnSpc>
              <a:spcBef>
                <a:spcPct val="0"/>
              </a:spcBef>
            </a:pPr>
            <a:r>
              <a:rPr lang="en-US" sz="2460" spc="-14">
                <a:solidFill>
                  <a:srgbClr val="000000"/>
                </a:solidFill>
                <a:latin typeface="Times New Roman"/>
                <a:ea typeface="Times New Roman"/>
                <a:cs typeface="Times New Roman"/>
                <a:sym typeface="Times New Roman"/>
              </a:rPr>
              <a:t>Class 1: 94% – Of the instances classified as Class 1, 94% were correctly identified.</a:t>
            </a:r>
          </a:p>
          <a:p>
            <a:pPr algn="l">
              <a:lnSpc>
                <a:spcPts val="2657"/>
              </a:lnSpc>
              <a:spcBef>
                <a:spcPct val="0"/>
              </a:spcBef>
            </a:pPr>
            <a:r>
              <a:rPr lang="en-US" sz="2460" spc="-14">
                <a:solidFill>
                  <a:srgbClr val="000000"/>
                </a:solidFill>
                <a:latin typeface="Times New Roman"/>
                <a:ea typeface="Times New Roman"/>
                <a:cs typeface="Times New Roman"/>
                <a:sym typeface="Times New Roman"/>
              </a:rPr>
              <a:t>Recall:</a:t>
            </a:r>
          </a:p>
          <a:p>
            <a:pPr algn="l">
              <a:lnSpc>
                <a:spcPts val="2657"/>
              </a:lnSpc>
              <a:spcBef>
                <a:spcPct val="0"/>
              </a:spcBef>
            </a:pPr>
            <a:r>
              <a:rPr lang="en-US" sz="2460" spc="-14">
                <a:solidFill>
                  <a:srgbClr val="000000"/>
                </a:solidFill>
                <a:latin typeface="Times New Roman"/>
                <a:ea typeface="Times New Roman"/>
                <a:cs typeface="Times New Roman"/>
                <a:sym typeface="Times New Roman"/>
              </a:rPr>
              <a:t>Class 0: 94% – The model was able to correctly identify 94% of Class 0 instances, indicating high sensitivity.</a:t>
            </a:r>
          </a:p>
          <a:p>
            <a:pPr algn="l">
              <a:lnSpc>
                <a:spcPts val="2657"/>
              </a:lnSpc>
              <a:spcBef>
                <a:spcPct val="0"/>
              </a:spcBef>
            </a:pPr>
            <a:r>
              <a:rPr lang="en-US" sz="2460" spc="-14">
                <a:solidFill>
                  <a:srgbClr val="000000"/>
                </a:solidFill>
                <a:latin typeface="Times New Roman"/>
                <a:ea typeface="Times New Roman"/>
                <a:cs typeface="Times New Roman"/>
                <a:sym typeface="Times New Roman"/>
              </a:rPr>
              <a:t>Class 1: 93% – The model was able to correctly identify 93% of Class 1 instances, indicating high sensitivity.</a:t>
            </a:r>
          </a:p>
          <a:p>
            <a:pPr algn="l">
              <a:lnSpc>
                <a:spcPts val="2657"/>
              </a:lnSpc>
              <a:spcBef>
                <a:spcPct val="0"/>
              </a:spcBef>
            </a:pPr>
            <a:r>
              <a:rPr lang="en-US" sz="2460" spc="-14">
                <a:solidFill>
                  <a:srgbClr val="000000"/>
                </a:solidFill>
                <a:latin typeface="Times New Roman"/>
                <a:ea typeface="Times New Roman"/>
                <a:cs typeface="Times New Roman"/>
                <a:sym typeface="Times New Roman"/>
              </a:rPr>
              <a:t>F1 Score:</a:t>
            </a:r>
          </a:p>
          <a:p>
            <a:pPr algn="l">
              <a:lnSpc>
                <a:spcPts val="2657"/>
              </a:lnSpc>
              <a:spcBef>
                <a:spcPct val="0"/>
              </a:spcBef>
            </a:pPr>
            <a:r>
              <a:rPr lang="en-US" sz="2460" spc="-14">
                <a:solidFill>
                  <a:srgbClr val="000000"/>
                </a:solidFill>
                <a:latin typeface="Times New Roman"/>
                <a:ea typeface="Times New Roman"/>
                <a:cs typeface="Times New Roman"/>
                <a:sym typeface="Times New Roman"/>
              </a:rPr>
              <a:t>Class 0: 94% – This harmonic mean of precision and recall for Class 0 reflects a strong balance between both metrics.</a:t>
            </a:r>
          </a:p>
          <a:p>
            <a:pPr algn="l">
              <a:lnSpc>
                <a:spcPts val="2657"/>
              </a:lnSpc>
              <a:spcBef>
                <a:spcPct val="0"/>
              </a:spcBef>
            </a:pPr>
            <a:r>
              <a:rPr lang="en-US" sz="2460" spc="-14">
                <a:solidFill>
                  <a:srgbClr val="000000"/>
                </a:solidFill>
                <a:latin typeface="Times New Roman"/>
                <a:ea typeface="Times New Roman"/>
                <a:cs typeface="Times New Roman"/>
                <a:sym typeface="Times New Roman"/>
              </a:rPr>
              <a:t>Class 1: 94% – This harmonic mean of precision and recall for Class 1 reflects a strong balance between both metrics.</a:t>
            </a:r>
          </a:p>
          <a:p>
            <a:pPr algn="l">
              <a:lnSpc>
                <a:spcPts val="2657"/>
              </a:lnSpc>
              <a:spcBef>
                <a:spcPct val="0"/>
              </a:spcBef>
            </a:pPr>
            <a:r>
              <a:rPr lang="en-US" sz="2460" spc="-14">
                <a:solidFill>
                  <a:srgbClr val="000000"/>
                </a:solidFill>
                <a:latin typeface="Times New Roman"/>
                <a:ea typeface="Times New Roman"/>
                <a:cs typeface="Times New Roman"/>
                <a:sym typeface="Times New Roman"/>
              </a:rPr>
              <a:t>Overall: The Logistic Regression model demonstrated high accuracy and balanced precision and recall across both classes, making it an effective choice for this classification task.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71607" y="5496834"/>
            <a:ext cx="5799630" cy="4269786"/>
          </a:xfrm>
          <a:custGeom>
            <a:avLst/>
            <a:gdLst/>
            <a:ahLst/>
            <a:cxnLst/>
            <a:rect l="l" t="t" r="r" b="b"/>
            <a:pathLst>
              <a:path w="5799630" h="4269786">
                <a:moveTo>
                  <a:pt x="0" y="0"/>
                </a:moveTo>
                <a:lnTo>
                  <a:pt x="5799630" y="0"/>
                </a:lnTo>
                <a:lnTo>
                  <a:pt x="5799630" y="4269786"/>
                </a:lnTo>
                <a:lnTo>
                  <a:pt x="0" y="4269786"/>
                </a:lnTo>
                <a:lnTo>
                  <a:pt x="0" y="0"/>
                </a:lnTo>
                <a:close/>
              </a:path>
            </a:pathLst>
          </a:custGeom>
          <a:blipFill>
            <a:blip r:embed="rId2"/>
            <a:stretch>
              <a:fillRect l="-3513" r="-3513"/>
            </a:stretch>
          </a:blipFill>
          <a:ln w="38100" cap="sq">
            <a:solidFill>
              <a:srgbClr val="000000"/>
            </a:solidFill>
            <a:prstDash val="solid"/>
            <a:miter/>
          </a:ln>
        </p:spPr>
      </p:sp>
      <p:sp>
        <p:nvSpPr>
          <p:cNvPr id="3" name="Freeform 3"/>
          <p:cNvSpPr/>
          <p:nvPr/>
        </p:nvSpPr>
        <p:spPr>
          <a:xfrm>
            <a:off x="12353687" y="1149824"/>
            <a:ext cx="5325379" cy="3839226"/>
          </a:xfrm>
          <a:custGeom>
            <a:avLst/>
            <a:gdLst/>
            <a:ahLst/>
            <a:cxnLst/>
            <a:rect l="l" t="t" r="r" b="b"/>
            <a:pathLst>
              <a:path w="5325379" h="3839226">
                <a:moveTo>
                  <a:pt x="0" y="0"/>
                </a:moveTo>
                <a:lnTo>
                  <a:pt x="5325378" y="0"/>
                </a:lnTo>
                <a:lnTo>
                  <a:pt x="5325378" y="3839226"/>
                </a:lnTo>
                <a:lnTo>
                  <a:pt x="0" y="3839226"/>
                </a:lnTo>
                <a:lnTo>
                  <a:pt x="0" y="0"/>
                </a:lnTo>
                <a:close/>
              </a:path>
            </a:pathLst>
          </a:custGeom>
          <a:blipFill>
            <a:blip r:embed="rId3"/>
            <a:stretch>
              <a:fillRect/>
            </a:stretch>
          </a:blipFill>
          <a:ln w="38100" cap="sq">
            <a:solidFill>
              <a:srgbClr val="000000"/>
            </a:solidFill>
            <a:prstDash val="solid"/>
            <a:miter/>
          </a:ln>
        </p:spPr>
      </p:sp>
      <p:sp>
        <p:nvSpPr>
          <p:cNvPr id="4" name="Freeform 4"/>
          <p:cNvSpPr/>
          <p:nvPr/>
        </p:nvSpPr>
        <p:spPr>
          <a:xfrm>
            <a:off x="6308515" y="5496834"/>
            <a:ext cx="5537821" cy="4269786"/>
          </a:xfrm>
          <a:custGeom>
            <a:avLst/>
            <a:gdLst/>
            <a:ahLst/>
            <a:cxnLst/>
            <a:rect l="l" t="t" r="r" b="b"/>
            <a:pathLst>
              <a:path w="5537821" h="4269786">
                <a:moveTo>
                  <a:pt x="0" y="0"/>
                </a:moveTo>
                <a:lnTo>
                  <a:pt x="5537820" y="0"/>
                </a:lnTo>
                <a:lnTo>
                  <a:pt x="5537820" y="4269786"/>
                </a:lnTo>
                <a:lnTo>
                  <a:pt x="0" y="4269786"/>
                </a:lnTo>
                <a:lnTo>
                  <a:pt x="0" y="0"/>
                </a:lnTo>
                <a:close/>
              </a:path>
            </a:pathLst>
          </a:custGeom>
          <a:blipFill>
            <a:blip r:embed="rId4"/>
            <a:stretch>
              <a:fillRect l="-6343" r="-12733"/>
            </a:stretch>
          </a:blipFill>
          <a:ln w="38100" cap="sq">
            <a:solidFill>
              <a:srgbClr val="000000"/>
            </a:solidFill>
            <a:prstDash val="solid"/>
            <a:miter/>
          </a:ln>
        </p:spPr>
      </p:sp>
      <p:sp>
        <p:nvSpPr>
          <p:cNvPr id="5" name="Freeform 5"/>
          <p:cNvSpPr/>
          <p:nvPr/>
        </p:nvSpPr>
        <p:spPr>
          <a:xfrm>
            <a:off x="12083613" y="5496834"/>
            <a:ext cx="5947652" cy="4269786"/>
          </a:xfrm>
          <a:custGeom>
            <a:avLst/>
            <a:gdLst/>
            <a:ahLst/>
            <a:cxnLst/>
            <a:rect l="l" t="t" r="r" b="b"/>
            <a:pathLst>
              <a:path w="5947652" h="4269786">
                <a:moveTo>
                  <a:pt x="0" y="0"/>
                </a:moveTo>
                <a:lnTo>
                  <a:pt x="5947652" y="0"/>
                </a:lnTo>
                <a:lnTo>
                  <a:pt x="5947652" y="4269786"/>
                </a:lnTo>
                <a:lnTo>
                  <a:pt x="0" y="4269786"/>
                </a:lnTo>
                <a:lnTo>
                  <a:pt x="0" y="0"/>
                </a:lnTo>
                <a:close/>
              </a:path>
            </a:pathLst>
          </a:custGeom>
          <a:blipFill>
            <a:blip r:embed="rId5"/>
            <a:stretch>
              <a:fillRect l="-1489" r="-10245"/>
            </a:stretch>
          </a:blipFill>
          <a:ln w="38100" cap="sq">
            <a:solidFill>
              <a:srgbClr val="000000"/>
            </a:solidFill>
            <a:prstDash val="solid"/>
            <a:miter/>
          </a:ln>
        </p:spPr>
      </p:sp>
      <p:sp>
        <p:nvSpPr>
          <p:cNvPr id="6" name="Freeform 6"/>
          <p:cNvSpPr/>
          <p:nvPr/>
        </p:nvSpPr>
        <p:spPr>
          <a:xfrm>
            <a:off x="7331067" y="1149824"/>
            <a:ext cx="4859356" cy="3819633"/>
          </a:xfrm>
          <a:custGeom>
            <a:avLst/>
            <a:gdLst/>
            <a:ahLst/>
            <a:cxnLst/>
            <a:rect l="l" t="t" r="r" b="b"/>
            <a:pathLst>
              <a:path w="4859356" h="3819633">
                <a:moveTo>
                  <a:pt x="0" y="0"/>
                </a:moveTo>
                <a:lnTo>
                  <a:pt x="4859356" y="0"/>
                </a:lnTo>
                <a:lnTo>
                  <a:pt x="4859356" y="3819633"/>
                </a:lnTo>
                <a:lnTo>
                  <a:pt x="0" y="3819633"/>
                </a:lnTo>
                <a:lnTo>
                  <a:pt x="0" y="0"/>
                </a:lnTo>
                <a:close/>
              </a:path>
            </a:pathLst>
          </a:custGeom>
          <a:blipFill>
            <a:blip r:embed="rId6"/>
            <a:stretch>
              <a:fillRect l="-257" r="-1266"/>
            </a:stretch>
          </a:blipFill>
          <a:ln w="38100" cap="sq">
            <a:solidFill>
              <a:srgbClr val="000000"/>
            </a:solidFill>
            <a:prstDash val="solid"/>
            <a:miter/>
          </a:ln>
        </p:spPr>
      </p:sp>
      <p:sp>
        <p:nvSpPr>
          <p:cNvPr id="7" name="Freeform 7"/>
          <p:cNvSpPr/>
          <p:nvPr/>
        </p:nvSpPr>
        <p:spPr>
          <a:xfrm>
            <a:off x="3389376" y="1358737"/>
            <a:ext cx="3531928" cy="2504458"/>
          </a:xfrm>
          <a:custGeom>
            <a:avLst/>
            <a:gdLst/>
            <a:ahLst/>
            <a:cxnLst/>
            <a:rect l="l" t="t" r="r" b="b"/>
            <a:pathLst>
              <a:path w="3531928" h="2504458">
                <a:moveTo>
                  <a:pt x="0" y="0"/>
                </a:moveTo>
                <a:lnTo>
                  <a:pt x="3531928" y="0"/>
                </a:lnTo>
                <a:lnTo>
                  <a:pt x="3531928" y="2504458"/>
                </a:lnTo>
                <a:lnTo>
                  <a:pt x="0" y="250445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TextBox 8"/>
          <p:cNvSpPr txBox="1"/>
          <p:nvPr/>
        </p:nvSpPr>
        <p:spPr>
          <a:xfrm>
            <a:off x="1549725" y="3021566"/>
            <a:ext cx="6314789" cy="1821011"/>
          </a:xfrm>
          <a:prstGeom prst="rect">
            <a:avLst/>
          </a:prstGeom>
        </p:spPr>
        <p:txBody>
          <a:bodyPr lIns="0" tIns="0" rIns="0" bIns="0" rtlCol="0" anchor="t">
            <a:spAutoFit/>
          </a:bodyPr>
          <a:lstStyle/>
          <a:p>
            <a:pPr algn="l">
              <a:lnSpc>
                <a:spcPts val="7128"/>
              </a:lnSpc>
              <a:spcBef>
                <a:spcPct val="0"/>
              </a:spcBef>
            </a:pPr>
            <a:r>
              <a:rPr lang="en-US" sz="6600" spc="-40" dirty="0">
                <a:solidFill>
                  <a:srgbClr val="000000"/>
                </a:solidFill>
                <a:latin typeface="Times New Roman"/>
                <a:ea typeface="Times New Roman"/>
                <a:cs typeface="Times New Roman"/>
                <a:sym typeface="Times New Roman"/>
              </a:rPr>
              <a:t>Data   Visualization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8904" y="201942"/>
            <a:ext cx="17890236" cy="9883140"/>
          </a:xfrm>
          <a:custGeom>
            <a:avLst/>
            <a:gdLst/>
            <a:ahLst/>
            <a:cxnLst/>
            <a:rect l="l" t="t" r="r" b="b"/>
            <a:pathLst>
              <a:path w="17890236" h="9883140">
                <a:moveTo>
                  <a:pt x="0" y="0"/>
                </a:moveTo>
                <a:lnTo>
                  <a:pt x="17890236" y="0"/>
                </a:lnTo>
                <a:lnTo>
                  <a:pt x="17890236" y="9883140"/>
                </a:lnTo>
                <a:lnTo>
                  <a:pt x="0" y="98831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720258" y="6496005"/>
            <a:ext cx="3688214" cy="2608573"/>
          </a:xfrm>
          <a:custGeom>
            <a:avLst/>
            <a:gdLst/>
            <a:ahLst/>
            <a:cxnLst/>
            <a:rect l="l" t="t" r="r" b="b"/>
            <a:pathLst>
              <a:path w="3688214" h="2608573">
                <a:moveTo>
                  <a:pt x="0" y="0"/>
                </a:moveTo>
                <a:lnTo>
                  <a:pt x="3688213" y="0"/>
                </a:lnTo>
                <a:lnTo>
                  <a:pt x="3688213" y="2608573"/>
                </a:lnTo>
                <a:lnTo>
                  <a:pt x="0" y="260857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4722782" y="6496005"/>
            <a:ext cx="3688214" cy="2608573"/>
          </a:xfrm>
          <a:custGeom>
            <a:avLst/>
            <a:gdLst/>
            <a:ahLst/>
            <a:cxnLst/>
            <a:rect l="l" t="t" r="r" b="b"/>
            <a:pathLst>
              <a:path w="3688214" h="2608573">
                <a:moveTo>
                  <a:pt x="0" y="0"/>
                </a:moveTo>
                <a:lnTo>
                  <a:pt x="3688214" y="0"/>
                </a:lnTo>
                <a:lnTo>
                  <a:pt x="3688214" y="2608573"/>
                </a:lnTo>
                <a:lnTo>
                  <a:pt x="0" y="260857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8655667" y="6491751"/>
            <a:ext cx="3688214" cy="2608573"/>
          </a:xfrm>
          <a:custGeom>
            <a:avLst/>
            <a:gdLst/>
            <a:ahLst/>
            <a:cxnLst/>
            <a:rect l="l" t="t" r="r" b="b"/>
            <a:pathLst>
              <a:path w="3688214" h="2608573">
                <a:moveTo>
                  <a:pt x="0" y="0"/>
                </a:moveTo>
                <a:lnTo>
                  <a:pt x="3688213" y="0"/>
                </a:lnTo>
                <a:lnTo>
                  <a:pt x="3688213" y="2608573"/>
                </a:lnTo>
                <a:lnTo>
                  <a:pt x="0" y="260857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9384950" y="7495631"/>
            <a:ext cx="2514127" cy="590271"/>
          </a:xfrm>
          <a:prstGeom prst="rect">
            <a:avLst/>
          </a:prstGeom>
        </p:spPr>
        <p:txBody>
          <a:bodyPr lIns="0" tIns="0" rIns="0" bIns="0" rtlCol="0" anchor="t">
            <a:spAutoFit/>
          </a:bodyPr>
          <a:lstStyle/>
          <a:p>
            <a:pPr algn="ctr">
              <a:lnSpc>
                <a:spcPts val="2131"/>
              </a:lnSpc>
              <a:spcBef>
                <a:spcPct val="0"/>
              </a:spcBef>
            </a:pPr>
            <a:r>
              <a:rPr lang="en-US" sz="1973" spc="-11">
                <a:solidFill>
                  <a:srgbClr val="000000"/>
                </a:solidFill>
                <a:latin typeface="Times New Roman"/>
                <a:ea typeface="Times New Roman"/>
                <a:cs typeface="Times New Roman"/>
                <a:sym typeface="Times New Roman"/>
              </a:rPr>
              <a:t>Train Random Forest classifier</a:t>
            </a:r>
          </a:p>
        </p:txBody>
      </p:sp>
      <p:sp>
        <p:nvSpPr>
          <p:cNvPr id="7" name="TextBox 7"/>
          <p:cNvSpPr txBox="1"/>
          <p:nvPr/>
        </p:nvSpPr>
        <p:spPr>
          <a:xfrm>
            <a:off x="9527171" y="8374809"/>
            <a:ext cx="2514127" cy="590271"/>
          </a:xfrm>
          <a:prstGeom prst="rect">
            <a:avLst/>
          </a:prstGeom>
        </p:spPr>
        <p:txBody>
          <a:bodyPr lIns="0" tIns="0" rIns="0" bIns="0" rtlCol="0" anchor="t">
            <a:spAutoFit/>
          </a:bodyPr>
          <a:lstStyle/>
          <a:p>
            <a:pPr algn="ctr">
              <a:lnSpc>
                <a:spcPts val="2131"/>
              </a:lnSpc>
              <a:spcBef>
                <a:spcPct val="0"/>
              </a:spcBef>
            </a:pPr>
            <a:r>
              <a:rPr lang="en-US" sz="1973" spc="-11">
                <a:solidFill>
                  <a:srgbClr val="000000"/>
                </a:solidFill>
                <a:latin typeface="Times New Roman"/>
                <a:ea typeface="Times New Roman"/>
                <a:cs typeface="Times New Roman"/>
                <a:sym typeface="Times New Roman"/>
              </a:rPr>
              <a:t>Predict and Evaluate both the models </a:t>
            </a:r>
          </a:p>
        </p:txBody>
      </p:sp>
      <p:grpSp>
        <p:nvGrpSpPr>
          <p:cNvPr id="8" name="Group 8"/>
          <p:cNvGrpSpPr/>
          <p:nvPr/>
        </p:nvGrpSpPr>
        <p:grpSpPr>
          <a:xfrm>
            <a:off x="9404212" y="7681752"/>
            <a:ext cx="741267" cy="228571"/>
            <a:chOff x="0" y="0"/>
            <a:chExt cx="1186180" cy="365760"/>
          </a:xfrm>
        </p:grpSpPr>
        <p:sp>
          <p:nvSpPr>
            <p:cNvPr id="9" name="Freeform 9"/>
            <p:cNvSpPr/>
            <p:nvPr/>
          </p:nvSpPr>
          <p:spPr>
            <a:xfrm>
              <a:off x="49530" y="43180"/>
              <a:ext cx="1087120" cy="273050"/>
            </a:xfrm>
            <a:custGeom>
              <a:avLst/>
              <a:gdLst/>
              <a:ahLst/>
              <a:cxnLst/>
              <a:rect l="l" t="t" r="r" b="b"/>
              <a:pathLst>
                <a:path w="1087120" h="273050">
                  <a:moveTo>
                    <a:pt x="43180" y="139700"/>
                  </a:moveTo>
                  <a:cubicBezTo>
                    <a:pt x="254000" y="64770"/>
                    <a:pt x="304800" y="52070"/>
                    <a:pt x="388620" y="40640"/>
                  </a:cubicBezTo>
                  <a:cubicBezTo>
                    <a:pt x="538480" y="21590"/>
                    <a:pt x="937260" y="0"/>
                    <a:pt x="1023620" y="12700"/>
                  </a:cubicBezTo>
                  <a:cubicBezTo>
                    <a:pt x="1045210" y="16510"/>
                    <a:pt x="1054100" y="19050"/>
                    <a:pt x="1064260" y="26670"/>
                  </a:cubicBezTo>
                  <a:cubicBezTo>
                    <a:pt x="1074420" y="35560"/>
                    <a:pt x="1082040" y="53340"/>
                    <a:pt x="1084580" y="66040"/>
                  </a:cubicBezTo>
                  <a:cubicBezTo>
                    <a:pt x="1087120" y="74930"/>
                    <a:pt x="1085850" y="85090"/>
                    <a:pt x="1082040" y="95250"/>
                  </a:cubicBezTo>
                  <a:cubicBezTo>
                    <a:pt x="1076960" y="106680"/>
                    <a:pt x="1070610" y="119380"/>
                    <a:pt x="1054100" y="128270"/>
                  </a:cubicBezTo>
                  <a:cubicBezTo>
                    <a:pt x="1014730" y="147320"/>
                    <a:pt x="864870" y="161290"/>
                    <a:pt x="812800" y="138430"/>
                  </a:cubicBezTo>
                  <a:cubicBezTo>
                    <a:pt x="778510" y="123190"/>
                    <a:pt x="755650" y="57150"/>
                    <a:pt x="746760" y="60960"/>
                  </a:cubicBezTo>
                  <a:cubicBezTo>
                    <a:pt x="739140" y="64770"/>
                    <a:pt x="775970" y="139700"/>
                    <a:pt x="764540" y="162560"/>
                  </a:cubicBezTo>
                  <a:cubicBezTo>
                    <a:pt x="753110" y="182880"/>
                    <a:pt x="713740" y="190500"/>
                    <a:pt x="688340" y="195580"/>
                  </a:cubicBezTo>
                  <a:cubicBezTo>
                    <a:pt x="665480" y="199390"/>
                    <a:pt x="638810" y="200660"/>
                    <a:pt x="619760" y="194310"/>
                  </a:cubicBezTo>
                  <a:cubicBezTo>
                    <a:pt x="604520" y="189230"/>
                    <a:pt x="590550" y="179070"/>
                    <a:pt x="582930" y="167640"/>
                  </a:cubicBezTo>
                  <a:cubicBezTo>
                    <a:pt x="574040" y="154940"/>
                    <a:pt x="568960" y="137160"/>
                    <a:pt x="568960" y="123190"/>
                  </a:cubicBezTo>
                  <a:cubicBezTo>
                    <a:pt x="568960" y="107950"/>
                    <a:pt x="575310" y="91440"/>
                    <a:pt x="585470" y="80010"/>
                  </a:cubicBezTo>
                  <a:cubicBezTo>
                    <a:pt x="594360" y="68580"/>
                    <a:pt x="608330" y="57150"/>
                    <a:pt x="623570" y="54610"/>
                  </a:cubicBezTo>
                  <a:cubicBezTo>
                    <a:pt x="642620" y="52070"/>
                    <a:pt x="674370" y="58420"/>
                    <a:pt x="689610" y="71120"/>
                  </a:cubicBezTo>
                  <a:cubicBezTo>
                    <a:pt x="704850" y="83820"/>
                    <a:pt x="715010" y="114300"/>
                    <a:pt x="712470" y="134620"/>
                  </a:cubicBezTo>
                  <a:cubicBezTo>
                    <a:pt x="709930" y="154940"/>
                    <a:pt x="690880" y="180340"/>
                    <a:pt x="673100" y="189230"/>
                  </a:cubicBezTo>
                  <a:cubicBezTo>
                    <a:pt x="655320" y="198120"/>
                    <a:pt x="623570" y="198120"/>
                    <a:pt x="605790" y="187960"/>
                  </a:cubicBezTo>
                  <a:cubicBezTo>
                    <a:pt x="588010" y="177800"/>
                    <a:pt x="570230" y="151130"/>
                    <a:pt x="568960" y="130810"/>
                  </a:cubicBezTo>
                  <a:cubicBezTo>
                    <a:pt x="567690" y="110490"/>
                    <a:pt x="581660" y="83820"/>
                    <a:pt x="595630" y="68580"/>
                  </a:cubicBezTo>
                  <a:cubicBezTo>
                    <a:pt x="609600" y="54610"/>
                    <a:pt x="626110" y="50800"/>
                    <a:pt x="650240" y="43180"/>
                  </a:cubicBezTo>
                  <a:cubicBezTo>
                    <a:pt x="689610" y="30480"/>
                    <a:pt x="753110" y="12700"/>
                    <a:pt x="812800" y="7620"/>
                  </a:cubicBezTo>
                  <a:cubicBezTo>
                    <a:pt x="883920" y="1270"/>
                    <a:pt x="1012190" y="0"/>
                    <a:pt x="1051560" y="19050"/>
                  </a:cubicBezTo>
                  <a:cubicBezTo>
                    <a:pt x="1069340" y="26670"/>
                    <a:pt x="1075690" y="39370"/>
                    <a:pt x="1080770" y="50800"/>
                  </a:cubicBezTo>
                  <a:cubicBezTo>
                    <a:pt x="1085850" y="60960"/>
                    <a:pt x="1087120" y="69850"/>
                    <a:pt x="1085850" y="80010"/>
                  </a:cubicBezTo>
                  <a:cubicBezTo>
                    <a:pt x="1083310" y="92710"/>
                    <a:pt x="1074420" y="110490"/>
                    <a:pt x="1065530" y="119380"/>
                  </a:cubicBezTo>
                  <a:cubicBezTo>
                    <a:pt x="1057910" y="127000"/>
                    <a:pt x="1055370" y="129540"/>
                    <a:pt x="1040130" y="133350"/>
                  </a:cubicBezTo>
                  <a:cubicBezTo>
                    <a:pt x="970280" y="152400"/>
                    <a:pt x="558800" y="144780"/>
                    <a:pt x="415290" y="163830"/>
                  </a:cubicBezTo>
                  <a:cubicBezTo>
                    <a:pt x="339090" y="175260"/>
                    <a:pt x="299720" y="186690"/>
                    <a:pt x="242570" y="204470"/>
                  </a:cubicBezTo>
                  <a:cubicBezTo>
                    <a:pt x="182880" y="222250"/>
                    <a:pt x="101600" y="273050"/>
                    <a:pt x="62230" y="270510"/>
                  </a:cubicBezTo>
                  <a:cubicBezTo>
                    <a:pt x="41910" y="270510"/>
                    <a:pt x="29210" y="260350"/>
                    <a:pt x="19050" y="248920"/>
                  </a:cubicBezTo>
                  <a:cubicBezTo>
                    <a:pt x="8890" y="238760"/>
                    <a:pt x="1270" y="218440"/>
                    <a:pt x="1270" y="204470"/>
                  </a:cubicBezTo>
                  <a:cubicBezTo>
                    <a:pt x="0" y="193040"/>
                    <a:pt x="2540" y="181610"/>
                    <a:pt x="7620" y="172720"/>
                  </a:cubicBezTo>
                  <a:cubicBezTo>
                    <a:pt x="15240" y="160020"/>
                    <a:pt x="43180" y="139700"/>
                    <a:pt x="43180" y="139700"/>
                  </a:cubicBezTo>
                </a:path>
              </a:pathLst>
            </a:custGeom>
            <a:solidFill>
              <a:srgbClr val="FFFFFF"/>
            </a:solidFill>
            <a:ln cap="sq">
              <a:noFill/>
              <a:prstDash val="solid"/>
              <a:miter/>
            </a:ln>
          </p:spPr>
        </p:sp>
      </p:grpSp>
      <p:grpSp>
        <p:nvGrpSpPr>
          <p:cNvPr id="10" name="Group 10"/>
          <p:cNvGrpSpPr/>
          <p:nvPr/>
        </p:nvGrpSpPr>
        <p:grpSpPr>
          <a:xfrm>
            <a:off x="8558183" y="7241278"/>
            <a:ext cx="4054746" cy="2107135"/>
            <a:chOff x="0" y="0"/>
            <a:chExt cx="6488430" cy="3371850"/>
          </a:xfrm>
        </p:grpSpPr>
        <p:sp>
          <p:nvSpPr>
            <p:cNvPr id="11" name="Freeform 11"/>
            <p:cNvSpPr/>
            <p:nvPr/>
          </p:nvSpPr>
          <p:spPr>
            <a:xfrm>
              <a:off x="50800" y="40640"/>
              <a:ext cx="6388100" cy="3282950"/>
            </a:xfrm>
            <a:custGeom>
              <a:avLst/>
              <a:gdLst/>
              <a:ahLst/>
              <a:cxnLst/>
              <a:rect l="l" t="t" r="r" b="b"/>
              <a:pathLst>
                <a:path w="6388100" h="3282950">
                  <a:moveTo>
                    <a:pt x="0" y="2235200"/>
                  </a:moveTo>
                  <a:cubicBezTo>
                    <a:pt x="170180" y="1696720"/>
                    <a:pt x="134620" y="1567180"/>
                    <a:pt x="133350" y="1447800"/>
                  </a:cubicBezTo>
                  <a:cubicBezTo>
                    <a:pt x="133350" y="1339850"/>
                    <a:pt x="168910" y="1210310"/>
                    <a:pt x="140970" y="1140460"/>
                  </a:cubicBezTo>
                  <a:cubicBezTo>
                    <a:pt x="123190" y="1093470"/>
                    <a:pt x="66040" y="1094740"/>
                    <a:pt x="46990" y="1042670"/>
                  </a:cubicBezTo>
                  <a:cubicBezTo>
                    <a:pt x="7620" y="938530"/>
                    <a:pt x="10160" y="645160"/>
                    <a:pt x="74930" y="492760"/>
                  </a:cubicBezTo>
                  <a:cubicBezTo>
                    <a:pt x="134620" y="350520"/>
                    <a:pt x="264160" y="217170"/>
                    <a:pt x="397510" y="143510"/>
                  </a:cubicBezTo>
                  <a:cubicBezTo>
                    <a:pt x="535940" y="67310"/>
                    <a:pt x="739140" y="62230"/>
                    <a:pt x="894080" y="48260"/>
                  </a:cubicBezTo>
                  <a:cubicBezTo>
                    <a:pt x="1031240" y="36830"/>
                    <a:pt x="1151890" y="49530"/>
                    <a:pt x="1281430" y="53340"/>
                  </a:cubicBezTo>
                  <a:cubicBezTo>
                    <a:pt x="1410970" y="55880"/>
                    <a:pt x="1649730" y="66040"/>
                    <a:pt x="1671320" y="67310"/>
                  </a:cubicBezTo>
                  <a:cubicBezTo>
                    <a:pt x="1672590" y="67310"/>
                    <a:pt x="1672590" y="67310"/>
                    <a:pt x="1673860" y="67310"/>
                  </a:cubicBezTo>
                  <a:cubicBezTo>
                    <a:pt x="1680210" y="67310"/>
                    <a:pt x="1690370" y="60960"/>
                    <a:pt x="1708150" y="58420"/>
                  </a:cubicBezTo>
                  <a:cubicBezTo>
                    <a:pt x="1767840" y="48260"/>
                    <a:pt x="1978660" y="25400"/>
                    <a:pt x="2108200" y="40640"/>
                  </a:cubicBezTo>
                  <a:cubicBezTo>
                    <a:pt x="2236470" y="55880"/>
                    <a:pt x="2470150" y="153670"/>
                    <a:pt x="2484120" y="146050"/>
                  </a:cubicBezTo>
                  <a:cubicBezTo>
                    <a:pt x="2485390" y="146050"/>
                    <a:pt x="2484120" y="144780"/>
                    <a:pt x="2485390" y="143510"/>
                  </a:cubicBezTo>
                  <a:cubicBezTo>
                    <a:pt x="2499360" y="129540"/>
                    <a:pt x="2733040" y="19050"/>
                    <a:pt x="2861310" y="10160"/>
                  </a:cubicBezTo>
                  <a:cubicBezTo>
                    <a:pt x="2987040" y="0"/>
                    <a:pt x="3116580" y="67310"/>
                    <a:pt x="3244850" y="85090"/>
                  </a:cubicBezTo>
                  <a:cubicBezTo>
                    <a:pt x="3373120" y="101600"/>
                    <a:pt x="3502660" y="106680"/>
                    <a:pt x="3632200" y="110490"/>
                  </a:cubicBezTo>
                  <a:cubicBezTo>
                    <a:pt x="3763010" y="114300"/>
                    <a:pt x="3890010" y="109220"/>
                    <a:pt x="4023360" y="107950"/>
                  </a:cubicBezTo>
                  <a:cubicBezTo>
                    <a:pt x="4160520" y="107950"/>
                    <a:pt x="4309110" y="118110"/>
                    <a:pt x="4445000" y="109220"/>
                  </a:cubicBezTo>
                  <a:cubicBezTo>
                    <a:pt x="4573270" y="100330"/>
                    <a:pt x="4692650" y="67310"/>
                    <a:pt x="4818380" y="58420"/>
                  </a:cubicBezTo>
                  <a:cubicBezTo>
                    <a:pt x="4945380" y="49530"/>
                    <a:pt x="5074920" y="55880"/>
                    <a:pt x="5203190" y="54610"/>
                  </a:cubicBezTo>
                  <a:cubicBezTo>
                    <a:pt x="5330190" y="53340"/>
                    <a:pt x="5457190" y="29210"/>
                    <a:pt x="5581650" y="53340"/>
                  </a:cubicBezTo>
                  <a:cubicBezTo>
                    <a:pt x="5711190" y="78740"/>
                    <a:pt x="5850890" y="139700"/>
                    <a:pt x="5961380" y="209550"/>
                  </a:cubicBezTo>
                  <a:cubicBezTo>
                    <a:pt x="6066790" y="275590"/>
                    <a:pt x="6169660" y="354330"/>
                    <a:pt x="6235700" y="455930"/>
                  </a:cubicBezTo>
                  <a:cubicBezTo>
                    <a:pt x="6305550" y="561340"/>
                    <a:pt x="6337300" y="711200"/>
                    <a:pt x="6358890" y="839470"/>
                  </a:cubicBezTo>
                  <a:cubicBezTo>
                    <a:pt x="6379210" y="962660"/>
                    <a:pt x="6363970" y="1083310"/>
                    <a:pt x="6365240" y="1209040"/>
                  </a:cubicBezTo>
                  <a:cubicBezTo>
                    <a:pt x="6366510" y="1341120"/>
                    <a:pt x="6365240" y="1478280"/>
                    <a:pt x="6365240" y="1612900"/>
                  </a:cubicBezTo>
                  <a:cubicBezTo>
                    <a:pt x="6365240" y="1746250"/>
                    <a:pt x="6350000" y="1944370"/>
                    <a:pt x="6363970" y="2012950"/>
                  </a:cubicBezTo>
                  <a:cubicBezTo>
                    <a:pt x="6369050" y="2038350"/>
                    <a:pt x="6388100" y="2049780"/>
                    <a:pt x="6385560" y="2062480"/>
                  </a:cubicBezTo>
                  <a:cubicBezTo>
                    <a:pt x="6384290" y="2073910"/>
                    <a:pt x="6370320" y="2073910"/>
                    <a:pt x="6363970" y="2089150"/>
                  </a:cubicBezTo>
                  <a:cubicBezTo>
                    <a:pt x="6347460" y="2137410"/>
                    <a:pt x="6384290" y="2305050"/>
                    <a:pt x="6363970" y="2423160"/>
                  </a:cubicBezTo>
                  <a:cubicBezTo>
                    <a:pt x="6341110" y="2564130"/>
                    <a:pt x="6286500" y="2747010"/>
                    <a:pt x="6210300" y="2875280"/>
                  </a:cubicBezTo>
                  <a:cubicBezTo>
                    <a:pt x="6140450" y="2992120"/>
                    <a:pt x="6045200" y="3110230"/>
                    <a:pt x="5934710" y="3168650"/>
                  </a:cubicBezTo>
                  <a:cubicBezTo>
                    <a:pt x="5828030" y="3224530"/>
                    <a:pt x="5690870" y="3216910"/>
                    <a:pt x="5566410" y="3227070"/>
                  </a:cubicBezTo>
                  <a:cubicBezTo>
                    <a:pt x="5439410" y="3237230"/>
                    <a:pt x="5312410" y="3220720"/>
                    <a:pt x="5181600" y="3228340"/>
                  </a:cubicBezTo>
                  <a:cubicBezTo>
                    <a:pt x="5043170" y="3234690"/>
                    <a:pt x="4899660" y="3261360"/>
                    <a:pt x="4756150" y="3270250"/>
                  </a:cubicBezTo>
                  <a:cubicBezTo>
                    <a:pt x="4610100" y="3279140"/>
                    <a:pt x="4458970" y="3277870"/>
                    <a:pt x="4315460" y="3279140"/>
                  </a:cubicBezTo>
                  <a:cubicBezTo>
                    <a:pt x="4179570" y="3280410"/>
                    <a:pt x="4050030" y="3279140"/>
                    <a:pt x="3917950" y="3279140"/>
                  </a:cubicBezTo>
                  <a:cubicBezTo>
                    <a:pt x="3783330" y="3279140"/>
                    <a:pt x="3648710" y="3279140"/>
                    <a:pt x="3515360" y="3279140"/>
                  </a:cubicBezTo>
                  <a:cubicBezTo>
                    <a:pt x="3383280" y="3279140"/>
                    <a:pt x="3256280" y="3282950"/>
                    <a:pt x="3124200" y="3279140"/>
                  </a:cubicBezTo>
                  <a:cubicBezTo>
                    <a:pt x="2987040" y="3275330"/>
                    <a:pt x="2846070" y="3257550"/>
                    <a:pt x="2707640" y="3252470"/>
                  </a:cubicBezTo>
                  <a:cubicBezTo>
                    <a:pt x="2571750" y="3248660"/>
                    <a:pt x="2443480" y="3262630"/>
                    <a:pt x="2303780" y="3253740"/>
                  </a:cubicBezTo>
                  <a:cubicBezTo>
                    <a:pt x="2151380" y="3242310"/>
                    <a:pt x="1971040" y="3237230"/>
                    <a:pt x="1826260" y="3183890"/>
                  </a:cubicBezTo>
                  <a:cubicBezTo>
                    <a:pt x="1687830" y="3131820"/>
                    <a:pt x="1471930" y="2938780"/>
                    <a:pt x="1451610" y="2943860"/>
                  </a:cubicBezTo>
                  <a:cubicBezTo>
                    <a:pt x="1450340" y="2943860"/>
                    <a:pt x="1451610" y="2947670"/>
                    <a:pt x="1449070" y="2948940"/>
                  </a:cubicBezTo>
                  <a:cubicBezTo>
                    <a:pt x="1427480" y="2962910"/>
                    <a:pt x="1061720" y="2970530"/>
                    <a:pt x="1042670" y="2967990"/>
                  </a:cubicBezTo>
                  <a:cubicBezTo>
                    <a:pt x="1041400" y="2966720"/>
                    <a:pt x="1041400" y="2966720"/>
                    <a:pt x="1040130" y="2966720"/>
                  </a:cubicBezTo>
                  <a:cubicBezTo>
                    <a:pt x="1032510" y="2967990"/>
                    <a:pt x="1007110" y="3023870"/>
                    <a:pt x="966470" y="3037840"/>
                  </a:cubicBezTo>
                  <a:cubicBezTo>
                    <a:pt x="881380" y="3065780"/>
                    <a:pt x="629920" y="3044190"/>
                    <a:pt x="497840" y="2981960"/>
                  </a:cubicBezTo>
                  <a:cubicBezTo>
                    <a:pt x="369570" y="2921000"/>
                    <a:pt x="261620" y="2796540"/>
                    <a:pt x="179070" y="2674620"/>
                  </a:cubicBezTo>
                  <a:cubicBezTo>
                    <a:pt x="93980" y="2548890"/>
                    <a:pt x="0" y="2235200"/>
                    <a:pt x="0" y="2235200"/>
                  </a:cubicBezTo>
                  <a:moveTo>
                    <a:pt x="2491740" y="148590"/>
                  </a:moveTo>
                  <a:cubicBezTo>
                    <a:pt x="2495550" y="149860"/>
                    <a:pt x="2500630" y="151130"/>
                    <a:pt x="2500630" y="151130"/>
                  </a:cubicBezTo>
                  <a:cubicBezTo>
                    <a:pt x="2500630" y="151130"/>
                    <a:pt x="2491740" y="148590"/>
                    <a:pt x="2491740" y="148590"/>
                  </a:cubicBezTo>
                </a:path>
              </a:pathLst>
            </a:custGeom>
            <a:solidFill>
              <a:srgbClr val="FFFFFF"/>
            </a:solidFill>
            <a:ln cap="sq">
              <a:noFill/>
              <a:prstDash val="solid"/>
              <a:miter/>
            </a:ln>
          </p:spPr>
        </p:sp>
      </p:grpSp>
      <p:grpSp>
        <p:nvGrpSpPr>
          <p:cNvPr id="12" name="Group 12"/>
          <p:cNvGrpSpPr/>
          <p:nvPr/>
        </p:nvGrpSpPr>
        <p:grpSpPr>
          <a:xfrm>
            <a:off x="11589918" y="8097624"/>
            <a:ext cx="519839" cy="519839"/>
            <a:chOff x="0" y="0"/>
            <a:chExt cx="831850" cy="831850"/>
          </a:xfrm>
        </p:grpSpPr>
        <p:sp>
          <p:nvSpPr>
            <p:cNvPr id="13" name="Freeform 13"/>
            <p:cNvSpPr/>
            <p:nvPr/>
          </p:nvSpPr>
          <p:spPr>
            <a:xfrm>
              <a:off x="46990" y="40640"/>
              <a:ext cx="723900" cy="742950"/>
            </a:xfrm>
            <a:custGeom>
              <a:avLst/>
              <a:gdLst/>
              <a:ahLst/>
              <a:cxnLst/>
              <a:rect l="l" t="t" r="r" b="b"/>
              <a:pathLst>
                <a:path w="723900" h="742950">
                  <a:moveTo>
                    <a:pt x="722630" y="262890"/>
                  </a:moveTo>
                  <a:cubicBezTo>
                    <a:pt x="723900" y="495300"/>
                    <a:pt x="695960" y="554990"/>
                    <a:pt x="661670" y="599440"/>
                  </a:cubicBezTo>
                  <a:cubicBezTo>
                    <a:pt x="626110" y="643890"/>
                    <a:pt x="574040" y="684530"/>
                    <a:pt x="521970" y="708660"/>
                  </a:cubicBezTo>
                  <a:cubicBezTo>
                    <a:pt x="469900" y="731520"/>
                    <a:pt x="406400" y="742950"/>
                    <a:pt x="349250" y="740410"/>
                  </a:cubicBezTo>
                  <a:cubicBezTo>
                    <a:pt x="292100" y="736600"/>
                    <a:pt x="229870" y="717550"/>
                    <a:pt x="180340" y="687070"/>
                  </a:cubicBezTo>
                  <a:cubicBezTo>
                    <a:pt x="132080" y="657860"/>
                    <a:pt x="85090" y="612140"/>
                    <a:pt x="55880" y="562610"/>
                  </a:cubicBezTo>
                  <a:cubicBezTo>
                    <a:pt x="26670" y="514350"/>
                    <a:pt x="7620" y="452120"/>
                    <a:pt x="3810" y="394970"/>
                  </a:cubicBezTo>
                  <a:cubicBezTo>
                    <a:pt x="0" y="337820"/>
                    <a:pt x="12700" y="273050"/>
                    <a:pt x="35560" y="220980"/>
                  </a:cubicBezTo>
                  <a:cubicBezTo>
                    <a:pt x="58420" y="168910"/>
                    <a:pt x="99060" y="118110"/>
                    <a:pt x="144780" y="82550"/>
                  </a:cubicBezTo>
                  <a:cubicBezTo>
                    <a:pt x="189230" y="46990"/>
                    <a:pt x="248920" y="20320"/>
                    <a:pt x="304800" y="10160"/>
                  </a:cubicBezTo>
                  <a:cubicBezTo>
                    <a:pt x="360680" y="0"/>
                    <a:pt x="426720" y="3810"/>
                    <a:pt x="481330" y="20320"/>
                  </a:cubicBezTo>
                  <a:cubicBezTo>
                    <a:pt x="535940" y="38100"/>
                    <a:pt x="632460" y="111760"/>
                    <a:pt x="632460" y="111760"/>
                  </a:cubicBezTo>
                </a:path>
              </a:pathLst>
            </a:custGeom>
            <a:solidFill>
              <a:srgbClr val="FFFFFF"/>
            </a:solidFill>
            <a:ln cap="sq">
              <a:noFill/>
              <a:prstDash val="solid"/>
              <a:miter/>
            </a:ln>
          </p:spPr>
        </p:sp>
      </p:grpSp>
      <p:sp>
        <p:nvSpPr>
          <p:cNvPr id="14" name="Freeform 14"/>
          <p:cNvSpPr/>
          <p:nvPr/>
        </p:nvSpPr>
        <p:spPr>
          <a:xfrm>
            <a:off x="12588551" y="6496005"/>
            <a:ext cx="3772803" cy="2668401"/>
          </a:xfrm>
          <a:custGeom>
            <a:avLst/>
            <a:gdLst/>
            <a:ahLst/>
            <a:cxnLst/>
            <a:rect l="l" t="t" r="r" b="b"/>
            <a:pathLst>
              <a:path w="3772803" h="2668401">
                <a:moveTo>
                  <a:pt x="0" y="0"/>
                </a:moveTo>
                <a:lnTo>
                  <a:pt x="3772803" y="0"/>
                </a:lnTo>
                <a:lnTo>
                  <a:pt x="3772803" y="2668401"/>
                </a:lnTo>
                <a:lnTo>
                  <a:pt x="0" y="26684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Freeform 15"/>
          <p:cNvSpPr/>
          <p:nvPr/>
        </p:nvSpPr>
        <p:spPr>
          <a:xfrm>
            <a:off x="1028700" y="5526993"/>
            <a:ext cx="3379771" cy="815832"/>
          </a:xfrm>
          <a:custGeom>
            <a:avLst/>
            <a:gdLst/>
            <a:ahLst/>
            <a:cxnLst/>
            <a:rect l="l" t="t" r="r" b="b"/>
            <a:pathLst>
              <a:path w="3379771" h="815832">
                <a:moveTo>
                  <a:pt x="0" y="0"/>
                </a:moveTo>
                <a:lnTo>
                  <a:pt x="3379771" y="0"/>
                </a:lnTo>
                <a:lnTo>
                  <a:pt x="3379771" y="815832"/>
                </a:lnTo>
                <a:lnTo>
                  <a:pt x="0" y="81583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TextBox 16"/>
          <p:cNvSpPr txBox="1"/>
          <p:nvPr/>
        </p:nvSpPr>
        <p:spPr>
          <a:xfrm>
            <a:off x="1661417" y="6614833"/>
            <a:ext cx="2514127" cy="590271"/>
          </a:xfrm>
          <a:prstGeom prst="rect">
            <a:avLst/>
          </a:prstGeom>
        </p:spPr>
        <p:txBody>
          <a:bodyPr lIns="0" tIns="0" rIns="0" bIns="0" rtlCol="0" anchor="t">
            <a:spAutoFit/>
          </a:bodyPr>
          <a:lstStyle/>
          <a:p>
            <a:pPr algn="ctr">
              <a:lnSpc>
                <a:spcPts val="2131"/>
              </a:lnSpc>
              <a:spcBef>
                <a:spcPct val="0"/>
              </a:spcBef>
            </a:pPr>
            <a:r>
              <a:rPr lang="en-US" sz="1973" spc="-11">
                <a:solidFill>
                  <a:srgbClr val="000000"/>
                </a:solidFill>
                <a:latin typeface="Times New Roman"/>
                <a:ea typeface="Times New Roman"/>
                <a:cs typeface="Times New Roman"/>
                <a:sym typeface="Times New Roman"/>
              </a:rPr>
              <a:t>Select Features(X) and Target(Y)</a:t>
            </a:r>
          </a:p>
        </p:txBody>
      </p:sp>
      <p:sp>
        <p:nvSpPr>
          <p:cNvPr id="17" name="TextBox 17"/>
          <p:cNvSpPr txBox="1"/>
          <p:nvPr/>
        </p:nvSpPr>
        <p:spPr>
          <a:xfrm>
            <a:off x="1661417" y="7495631"/>
            <a:ext cx="2514127" cy="590271"/>
          </a:xfrm>
          <a:prstGeom prst="rect">
            <a:avLst/>
          </a:prstGeom>
        </p:spPr>
        <p:txBody>
          <a:bodyPr lIns="0" tIns="0" rIns="0" bIns="0" rtlCol="0" anchor="t">
            <a:spAutoFit/>
          </a:bodyPr>
          <a:lstStyle/>
          <a:p>
            <a:pPr algn="ctr">
              <a:lnSpc>
                <a:spcPts val="2131"/>
              </a:lnSpc>
              <a:spcBef>
                <a:spcPct val="0"/>
              </a:spcBef>
            </a:pPr>
            <a:r>
              <a:rPr lang="en-US" sz="1973" spc="-11">
                <a:solidFill>
                  <a:srgbClr val="000000"/>
                </a:solidFill>
                <a:latin typeface="Times New Roman"/>
                <a:ea typeface="Times New Roman"/>
                <a:cs typeface="Times New Roman"/>
                <a:sym typeface="Times New Roman"/>
              </a:rPr>
              <a:t>Split data into Training and Testing</a:t>
            </a:r>
          </a:p>
        </p:txBody>
      </p:sp>
      <p:sp>
        <p:nvSpPr>
          <p:cNvPr id="18" name="TextBox 18"/>
          <p:cNvSpPr txBox="1"/>
          <p:nvPr/>
        </p:nvSpPr>
        <p:spPr>
          <a:xfrm>
            <a:off x="1661417" y="8374809"/>
            <a:ext cx="2514127" cy="590271"/>
          </a:xfrm>
          <a:prstGeom prst="rect">
            <a:avLst/>
          </a:prstGeom>
        </p:spPr>
        <p:txBody>
          <a:bodyPr lIns="0" tIns="0" rIns="0" bIns="0" rtlCol="0" anchor="t">
            <a:spAutoFit/>
          </a:bodyPr>
          <a:lstStyle/>
          <a:p>
            <a:pPr algn="ctr">
              <a:lnSpc>
                <a:spcPts val="2131"/>
              </a:lnSpc>
              <a:spcBef>
                <a:spcPct val="0"/>
              </a:spcBef>
            </a:pPr>
            <a:r>
              <a:rPr lang="en-US" sz="1973" spc="-11">
                <a:solidFill>
                  <a:srgbClr val="000000"/>
                </a:solidFill>
                <a:latin typeface="Times New Roman"/>
                <a:ea typeface="Times New Roman"/>
                <a:cs typeface="Times New Roman"/>
                <a:sym typeface="Times New Roman"/>
              </a:rPr>
              <a:t>Standardize numerical features </a:t>
            </a:r>
          </a:p>
        </p:txBody>
      </p:sp>
      <p:sp>
        <p:nvSpPr>
          <p:cNvPr id="19" name="TextBox 19"/>
          <p:cNvSpPr txBox="1"/>
          <p:nvPr/>
        </p:nvSpPr>
        <p:spPr>
          <a:xfrm>
            <a:off x="5521720" y="6614888"/>
            <a:ext cx="2514127" cy="590271"/>
          </a:xfrm>
          <a:prstGeom prst="rect">
            <a:avLst/>
          </a:prstGeom>
        </p:spPr>
        <p:txBody>
          <a:bodyPr lIns="0" tIns="0" rIns="0" bIns="0" rtlCol="0" anchor="t">
            <a:spAutoFit/>
          </a:bodyPr>
          <a:lstStyle/>
          <a:p>
            <a:pPr algn="ctr">
              <a:lnSpc>
                <a:spcPts val="2131"/>
              </a:lnSpc>
              <a:spcBef>
                <a:spcPct val="0"/>
              </a:spcBef>
            </a:pPr>
            <a:r>
              <a:rPr lang="en-US" sz="1973" spc="-11">
                <a:solidFill>
                  <a:srgbClr val="000000"/>
                </a:solidFill>
                <a:latin typeface="Times New Roman"/>
                <a:ea typeface="Times New Roman"/>
                <a:cs typeface="Times New Roman"/>
                <a:sym typeface="Times New Roman"/>
              </a:rPr>
              <a:t>Training Logistic Regression model</a:t>
            </a:r>
          </a:p>
        </p:txBody>
      </p:sp>
      <p:sp>
        <p:nvSpPr>
          <p:cNvPr id="20" name="TextBox 20"/>
          <p:cNvSpPr txBox="1"/>
          <p:nvPr/>
        </p:nvSpPr>
        <p:spPr>
          <a:xfrm>
            <a:off x="5521720" y="7495631"/>
            <a:ext cx="2514127" cy="590271"/>
          </a:xfrm>
          <a:prstGeom prst="rect">
            <a:avLst/>
          </a:prstGeom>
        </p:spPr>
        <p:txBody>
          <a:bodyPr lIns="0" tIns="0" rIns="0" bIns="0" rtlCol="0" anchor="t">
            <a:spAutoFit/>
          </a:bodyPr>
          <a:lstStyle/>
          <a:p>
            <a:pPr algn="ctr">
              <a:lnSpc>
                <a:spcPts val="2131"/>
              </a:lnSpc>
              <a:spcBef>
                <a:spcPct val="0"/>
              </a:spcBef>
            </a:pPr>
            <a:r>
              <a:rPr lang="en-US" sz="1973" spc="-11">
                <a:solidFill>
                  <a:srgbClr val="000000"/>
                </a:solidFill>
                <a:latin typeface="Times New Roman"/>
                <a:ea typeface="Times New Roman"/>
                <a:cs typeface="Times New Roman"/>
                <a:sym typeface="Times New Roman"/>
              </a:rPr>
              <a:t>Train Random Forest classifier</a:t>
            </a:r>
          </a:p>
        </p:txBody>
      </p:sp>
      <p:sp>
        <p:nvSpPr>
          <p:cNvPr id="21" name="TextBox 21"/>
          <p:cNvSpPr txBox="1"/>
          <p:nvPr/>
        </p:nvSpPr>
        <p:spPr>
          <a:xfrm>
            <a:off x="5663941" y="8374809"/>
            <a:ext cx="2514127" cy="590271"/>
          </a:xfrm>
          <a:prstGeom prst="rect">
            <a:avLst/>
          </a:prstGeom>
        </p:spPr>
        <p:txBody>
          <a:bodyPr lIns="0" tIns="0" rIns="0" bIns="0" rtlCol="0" anchor="t">
            <a:spAutoFit/>
          </a:bodyPr>
          <a:lstStyle/>
          <a:p>
            <a:pPr algn="ctr">
              <a:lnSpc>
                <a:spcPts val="2131"/>
              </a:lnSpc>
              <a:spcBef>
                <a:spcPct val="0"/>
              </a:spcBef>
            </a:pPr>
            <a:r>
              <a:rPr lang="en-US" sz="1973" spc="-11">
                <a:solidFill>
                  <a:srgbClr val="000000"/>
                </a:solidFill>
                <a:latin typeface="Times New Roman"/>
                <a:ea typeface="Times New Roman"/>
                <a:cs typeface="Times New Roman"/>
                <a:sym typeface="Times New Roman"/>
              </a:rPr>
              <a:t>Predict and Evaluate both the models </a:t>
            </a:r>
          </a:p>
        </p:txBody>
      </p:sp>
      <p:sp>
        <p:nvSpPr>
          <p:cNvPr id="22" name="TextBox 22"/>
          <p:cNvSpPr txBox="1"/>
          <p:nvPr/>
        </p:nvSpPr>
        <p:spPr>
          <a:xfrm>
            <a:off x="9404212" y="6707511"/>
            <a:ext cx="2514127" cy="590271"/>
          </a:xfrm>
          <a:prstGeom prst="rect">
            <a:avLst/>
          </a:prstGeom>
        </p:spPr>
        <p:txBody>
          <a:bodyPr lIns="0" tIns="0" rIns="0" bIns="0" rtlCol="0" anchor="t">
            <a:spAutoFit/>
          </a:bodyPr>
          <a:lstStyle/>
          <a:p>
            <a:pPr algn="ctr">
              <a:lnSpc>
                <a:spcPts val="2131"/>
              </a:lnSpc>
              <a:spcBef>
                <a:spcPct val="0"/>
              </a:spcBef>
            </a:pPr>
            <a:r>
              <a:rPr lang="en-US" sz="1973" spc="-11">
                <a:solidFill>
                  <a:srgbClr val="000000"/>
                </a:solidFill>
                <a:latin typeface="Times New Roman"/>
                <a:ea typeface="Times New Roman"/>
                <a:cs typeface="Times New Roman"/>
                <a:sym typeface="Times New Roman"/>
              </a:rPr>
              <a:t>Plot ROC Curve,Histograms</a:t>
            </a:r>
          </a:p>
        </p:txBody>
      </p:sp>
      <p:sp>
        <p:nvSpPr>
          <p:cNvPr id="23" name="TextBox 23"/>
          <p:cNvSpPr txBox="1"/>
          <p:nvPr/>
        </p:nvSpPr>
        <p:spPr>
          <a:xfrm>
            <a:off x="13551296" y="6617995"/>
            <a:ext cx="2571789" cy="603372"/>
          </a:xfrm>
          <a:prstGeom prst="rect">
            <a:avLst/>
          </a:prstGeom>
        </p:spPr>
        <p:txBody>
          <a:bodyPr lIns="0" tIns="0" rIns="0" bIns="0" rtlCol="0" anchor="t">
            <a:spAutoFit/>
          </a:bodyPr>
          <a:lstStyle/>
          <a:p>
            <a:pPr algn="ctr">
              <a:lnSpc>
                <a:spcPts val="2180"/>
              </a:lnSpc>
              <a:spcBef>
                <a:spcPct val="0"/>
              </a:spcBef>
            </a:pPr>
            <a:r>
              <a:rPr lang="en-US" sz="2018" spc="-12">
                <a:solidFill>
                  <a:srgbClr val="000000"/>
                </a:solidFill>
                <a:latin typeface="Times New Roman"/>
                <a:ea typeface="Times New Roman"/>
                <a:cs typeface="Times New Roman"/>
                <a:sym typeface="Times New Roman"/>
              </a:rPr>
              <a:t>Confusion Matrix and Accuracy for both </a:t>
            </a:r>
          </a:p>
        </p:txBody>
      </p:sp>
      <p:sp>
        <p:nvSpPr>
          <p:cNvPr id="24" name="TextBox 24"/>
          <p:cNvSpPr txBox="1"/>
          <p:nvPr/>
        </p:nvSpPr>
        <p:spPr>
          <a:xfrm>
            <a:off x="13551296" y="7518995"/>
            <a:ext cx="2571789" cy="603372"/>
          </a:xfrm>
          <a:prstGeom prst="rect">
            <a:avLst/>
          </a:prstGeom>
        </p:spPr>
        <p:txBody>
          <a:bodyPr lIns="0" tIns="0" rIns="0" bIns="0" rtlCol="0" anchor="t">
            <a:spAutoFit/>
          </a:bodyPr>
          <a:lstStyle/>
          <a:p>
            <a:pPr algn="ctr">
              <a:lnSpc>
                <a:spcPts val="2180"/>
              </a:lnSpc>
            </a:pPr>
            <a:r>
              <a:rPr lang="en-US" sz="2018" spc="-12">
                <a:solidFill>
                  <a:srgbClr val="000000"/>
                </a:solidFill>
                <a:latin typeface="Times New Roman"/>
                <a:ea typeface="Times New Roman"/>
                <a:cs typeface="Times New Roman"/>
                <a:sym typeface="Times New Roman"/>
              </a:rPr>
              <a:t>Classification report:</a:t>
            </a:r>
          </a:p>
          <a:p>
            <a:pPr algn="ctr">
              <a:lnSpc>
                <a:spcPts val="2180"/>
              </a:lnSpc>
              <a:spcBef>
                <a:spcPct val="0"/>
              </a:spcBef>
            </a:pPr>
            <a:r>
              <a:rPr lang="en-US" sz="2018" spc="-12">
                <a:solidFill>
                  <a:srgbClr val="000000"/>
                </a:solidFill>
                <a:latin typeface="Times New Roman"/>
                <a:ea typeface="Times New Roman"/>
                <a:cs typeface="Times New Roman"/>
                <a:sym typeface="Times New Roman"/>
              </a:rPr>
              <a:t>Logistic Regression</a:t>
            </a:r>
          </a:p>
        </p:txBody>
      </p:sp>
      <p:sp>
        <p:nvSpPr>
          <p:cNvPr id="25" name="TextBox 25"/>
          <p:cNvSpPr txBox="1"/>
          <p:nvPr/>
        </p:nvSpPr>
        <p:spPr>
          <a:xfrm>
            <a:off x="13551296" y="8418336"/>
            <a:ext cx="2571789" cy="603372"/>
          </a:xfrm>
          <a:prstGeom prst="rect">
            <a:avLst/>
          </a:prstGeom>
        </p:spPr>
        <p:txBody>
          <a:bodyPr lIns="0" tIns="0" rIns="0" bIns="0" rtlCol="0" anchor="t">
            <a:spAutoFit/>
          </a:bodyPr>
          <a:lstStyle/>
          <a:p>
            <a:pPr algn="ctr">
              <a:lnSpc>
                <a:spcPts val="2180"/>
              </a:lnSpc>
            </a:pPr>
            <a:r>
              <a:rPr lang="en-US" sz="2018" spc="-12">
                <a:solidFill>
                  <a:srgbClr val="000000"/>
                </a:solidFill>
                <a:latin typeface="Times New Roman"/>
                <a:ea typeface="Times New Roman"/>
                <a:cs typeface="Times New Roman"/>
                <a:sym typeface="Times New Roman"/>
              </a:rPr>
              <a:t>ROC and AOC curve:</a:t>
            </a:r>
          </a:p>
          <a:p>
            <a:pPr algn="ctr">
              <a:lnSpc>
                <a:spcPts val="2180"/>
              </a:lnSpc>
              <a:spcBef>
                <a:spcPct val="0"/>
              </a:spcBef>
            </a:pPr>
            <a:r>
              <a:rPr lang="en-US" sz="2018" spc="-12">
                <a:solidFill>
                  <a:srgbClr val="000000"/>
                </a:solidFill>
                <a:latin typeface="Times New Roman"/>
                <a:ea typeface="Times New Roman"/>
                <a:cs typeface="Times New Roman"/>
                <a:sym typeface="Times New Roman"/>
              </a:rPr>
              <a:t>Random Forest</a:t>
            </a:r>
          </a:p>
        </p:txBody>
      </p:sp>
      <p:sp>
        <p:nvSpPr>
          <p:cNvPr id="26" name="TextBox 26"/>
          <p:cNvSpPr txBox="1"/>
          <p:nvPr/>
        </p:nvSpPr>
        <p:spPr>
          <a:xfrm>
            <a:off x="874479" y="5767470"/>
            <a:ext cx="3379771" cy="358498"/>
          </a:xfrm>
          <a:prstGeom prst="rect">
            <a:avLst/>
          </a:prstGeom>
        </p:spPr>
        <p:txBody>
          <a:bodyPr lIns="0" tIns="0" rIns="0" bIns="0" rtlCol="0" anchor="t">
            <a:spAutoFit/>
          </a:bodyPr>
          <a:lstStyle/>
          <a:p>
            <a:pPr algn="ctr">
              <a:lnSpc>
                <a:spcPts val="2455"/>
              </a:lnSpc>
              <a:spcBef>
                <a:spcPct val="0"/>
              </a:spcBef>
            </a:pPr>
            <a:r>
              <a:rPr lang="en-US" sz="2273" spc="-13">
                <a:solidFill>
                  <a:srgbClr val="000000"/>
                </a:solidFill>
                <a:latin typeface="Times New Roman"/>
                <a:ea typeface="Times New Roman"/>
                <a:cs typeface="Times New Roman"/>
                <a:sym typeface="Times New Roman"/>
              </a:rPr>
              <a:t>Data Preprocessing</a:t>
            </a:r>
          </a:p>
        </p:txBody>
      </p:sp>
      <p:sp>
        <p:nvSpPr>
          <p:cNvPr id="27" name="Freeform 27"/>
          <p:cNvSpPr/>
          <p:nvPr/>
        </p:nvSpPr>
        <p:spPr>
          <a:xfrm>
            <a:off x="4877003" y="5548329"/>
            <a:ext cx="3379771" cy="815832"/>
          </a:xfrm>
          <a:custGeom>
            <a:avLst/>
            <a:gdLst/>
            <a:ahLst/>
            <a:cxnLst/>
            <a:rect l="l" t="t" r="r" b="b"/>
            <a:pathLst>
              <a:path w="3379771" h="815832">
                <a:moveTo>
                  <a:pt x="0" y="0"/>
                </a:moveTo>
                <a:lnTo>
                  <a:pt x="3379772" y="0"/>
                </a:lnTo>
                <a:lnTo>
                  <a:pt x="3379772" y="815832"/>
                </a:lnTo>
                <a:lnTo>
                  <a:pt x="0" y="81583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8" name="TextBox 28"/>
          <p:cNvSpPr txBox="1"/>
          <p:nvPr/>
        </p:nvSpPr>
        <p:spPr>
          <a:xfrm>
            <a:off x="4722782" y="5593735"/>
            <a:ext cx="3379771" cy="663298"/>
          </a:xfrm>
          <a:prstGeom prst="rect">
            <a:avLst/>
          </a:prstGeom>
        </p:spPr>
        <p:txBody>
          <a:bodyPr lIns="0" tIns="0" rIns="0" bIns="0" rtlCol="0" anchor="t">
            <a:spAutoFit/>
          </a:bodyPr>
          <a:lstStyle/>
          <a:p>
            <a:pPr algn="ctr">
              <a:lnSpc>
                <a:spcPts val="2455"/>
              </a:lnSpc>
              <a:spcBef>
                <a:spcPct val="0"/>
              </a:spcBef>
            </a:pPr>
            <a:r>
              <a:rPr lang="en-US" sz="2273" spc="-13">
                <a:solidFill>
                  <a:srgbClr val="000000"/>
                </a:solidFill>
                <a:latin typeface="Times New Roman"/>
                <a:ea typeface="Times New Roman"/>
                <a:cs typeface="Times New Roman"/>
                <a:sym typeface="Times New Roman"/>
              </a:rPr>
              <a:t>Model Training and Evaluation</a:t>
            </a:r>
          </a:p>
        </p:txBody>
      </p:sp>
      <p:sp>
        <p:nvSpPr>
          <p:cNvPr id="29" name="Freeform 29"/>
          <p:cNvSpPr/>
          <p:nvPr/>
        </p:nvSpPr>
        <p:spPr>
          <a:xfrm>
            <a:off x="8971390" y="5548329"/>
            <a:ext cx="3379771" cy="815832"/>
          </a:xfrm>
          <a:custGeom>
            <a:avLst/>
            <a:gdLst/>
            <a:ahLst/>
            <a:cxnLst/>
            <a:rect l="l" t="t" r="r" b="b"/>
            <a:pathLst>
              <a:path w="3379771" h="815832">
                <a:moveTo>
                  <a:pt x="0" y="0"/>
                </a:moveTo>
                <a:lnTo>
                  <a:pt x="3379771" y="0"/>
                </a:lnTo>
                <a:lnTo>
                  <a:pt x="3379771" y="815832"/>
                </a:lnTo>
                <a:lnTo>
                  <a:pt x="0" y="81583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0" name="TextBox 30"/>
          <p:cNvSpPr txBox="1"/>
          <p:nvPr/>
        </p:nvSpPr>
        <p:spPr>
          <a:xfrm>
            <a:off x="8729985" y="5746135"/>
            <a:ext cx="3379771" cy="358498"/>
          </a:xfrm>
          <a:prstGeom prst="rect">
            <a:avLst/>
          </a:prstGeom>
        </p:spPr>
        <p:txBody>
          <a:bodyPr lIns="0" tIns="0" rIns="0" bIns="0" rtlCol="0" anchor="t">
            <a:spAutoFit/>
          </a:bodyPr>
          <a:lstStyle/>
          <a:p>
            <a:pPr algn="ctr">
              <a:lnSpc>
                <a:spcPts val="2455"/>
              </a:lnSpc>
              <a:spcBef>
                <a:spcPct val="0"/>
              </a:spcBef>
            </a:pPr>
            <a:r>
              <a:rPr lang="en-US" sz="2273" spc="-13">
                <a:solidFill>
                  <a:srgbClr val="000000"/>
                </a:solidFill>
                <a:latin typeface="Times New Roman"/>
                <a:ea typeface="Times New Roman"/>
                <a:cs typeface="Times New Roman"/>
                <a:sym typeface="Times New Roman"/>
              </a:rPr>
              <a:t>Visualization</a:t>
            </a:r>
          </a:p>
        </p:txBody>
      </p:sp>
      <p:sp>
        <p:nvSpPr>
          <p:cNvPr id="31" name="Freeform 31"/>
          <p:cNvSpPr/>
          <p:nvPr/>
        </p:nvSpPr>
        <p:spPr>
          <a:xfrm>
            <a:off x="12819707" y="5526993"/>
            <a:ext cx="3379771" cy="815832"/>
          </a:xfrm>
          <a:custGeom>
            <a:avLst/>
            <a:gdLst/>
            <a:ahLst/>
            <a:cxnLst/>
            <a:rect l="l" t="t" r="r" b="b"/>
            <a:pathLst>
              <a:path w="3379771" h="815832">
                <a:moveTo>
                  <a:pt x="0" y="0"/>
                </a:moveTo>
                <a:lnTo>
                  <a:pt x="3379772" y="0"/>
                </a:lnTo>
                <a:lnTo>
                  <a:pt x="3379772" y="815832"/>
                </a:lnTo>
                <a:lnTo>
                  <a:pt x="0" y="81583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2" name="TextBox 32"/>
          <p:cNvSpPr txBox="1"/>
          <p:nvPr/>
        </p:nvSpPr>
        <p:spPr>
          <a:xfrm>
            <a:off x="12612929" y="5767470"/>
            <a:ext cx="3379771" cy="358498"/>
          </a:xfrm>
          <a:prstGeom prst="rect">
            <a:avLst/>
          </a:prstGeom>
        </p:spPr>
        <p:txBody>
          <a:bodyPr lIns="0" tIns="0" rIns="0" bIns="0" rtlCol="0" anchor="t">
            <a:spAutoFit/>
          </a:bodyPr>
          <a:lstStyle/>
          <a:p>
            <a:pPr algn="ctr">
              <a:lnSpc>
                <a:spcPts val="2455"/>
              </a:lnSpc>
              <a:spcBef>
                <a:spcPct val="0"/>
              </a:spcBef>
            </a:pPr>
            <a:r>
              <a:rPr lang="en-US" sz="2273" spc="-13">
                <a:solidFill>
                  <a:srgbClr val="000000"/>
                </a:solidFill>
                <a:latin typeface="Times New Roman"/>
                <a:ea typeface="Times New Roman"/>
                <a:cs typeface="Times New Roman"/>
                <a:sym typeface="Times New Roman"/>
              </a:rPr>
              <a:t>Final Results</a:t>
            </a:r>
          </a:p>
        </p:txBody>
      </p:sp>
      <p:sp>
        <p:nvSpPr>
          <p:cNvPr id="33" name="AutoShape 33"/>
          <p:cNvSpPr/>
          <p:nvPr/>
        </p:nvSpPr>
        <p:spPr>
          <a:xfrm>
            <a:off x="4254250" y="5956245"/>
            <a:ext cx="622753" cy="0"/>
          </a:xfrm>
          <a:prstGeom prst="line">
            <a:avLst/>
          </a:prstGeom>
          <a:ln w="38100" cap="flat">
            <a:solidFill>
              <a:srgbClr val="000000"/>
            </a:solidFill>
            <a:prstDash val="solid"/>
            <a:headEnd type="none" w="sm" len="sm"/>
            <a:tailEnd type="arrow" w="med" len="sm"/>
          </a:ln>
        </p:spPr>
      </p:sp>
      <p:sp>
        <p:nvSpPr>
          <p:cNvPr id="34" name="AutoShape 34"/>
          <p:cNvSpPr/>
          <p:nvPr/>
        </p:nvSpPr>
        <p:spPr>
          <a:xfrm flipV="1">
            <a:off x="8309330" y="5956245"/>
            <a:ext cx="662059" cy="0"/>
          </a:xfrm>
          <a:prstGeom prst="line">
            <a:avLst/>
          </a:prstGeom>
          <a:ln w="38100" cap="flat">
            <a:solidFill>
              <a:srgbClr val="000000"/>
            </a:solidFill>
            <a:prstDash val="solid"/>
            <a:headEnd type="none" w="sm" len="sm"/>
            <a:tailEnd type="arrow" w="med" len="sm"/>
          </a:ln>
        </p:spPr>
      </p:sp>
      <p:sp>
        <p:nvSpPr>
          <p:cNvPr id="35" name="AutoShape 35"/>
          <p:cNvSpPr/>
          <p:nvPr/>
        </p:nvSpPr>
        <p:spPr>
          <a:xfrm>
            <a:off x="12109757" y="5934909"/>
            <a:ext cx="709950" cy="0"/>
          </a:xfrm>
          <a:prstGeom prst="line">
            <a:avLst/>
          </a:prstGeom>
          <a:ln w="38100" cap="flat">
            <a:solidFill>
              <a:srgbClr val="000000"/>
            </a:solidFill>
            <a:prstDash val="solid"/>
            <a:headEnd type="none" w="sm" len="sm"/>
            <a:tailEnd type="arrow" w="med" len="sm"/>
          </a:ln>
        </p:spPr>
      </p:sp>
      <p:grpSp>
        <p:nvGrpSpPr>
          <p:cNvPr id="36" name="Group 36"/>
          <p:cNvGrpSpPr/>
          <p:nvPr/>
        </p:nvGrpSpPr>
        <p:grpSpPr>
          <a:xfrm>
            <a:off x="4036695" y="5826442"/>
            <a:ext cx="265747" cy="265747"/>
            <a:chOff x="0" y="0"/>
            <a:chExt cx="354330" cy="354330"/>
          </a:xfrm>
        </p:grpSpPr>
        <p:sp>
          <p:nvSpPr>
            <p:cNvPr id="37" name="Freeform 37"/>
            <p:cNvSpPr/>
            <p:nvPr/>
          </p:nvSpPr>
          <p:spPr>
            <a:xfrm>
              <a:off x="49530" y="46990"/>
              <a:ext cx="248920" cy="256540"/>
            </a:xfrm>
            <a:custGeom>
              <a:avLst/>
              <a:gdLst/>
              <a:ahLst/>
              <a:cxnLst/>
              <a:rect l="l" t="t" r="r" b="b"/>
              <a:pathLst>
                <a:path w="248920" h="256540">
                  <a:moveTo>
                    <a:pt x="248920" y="90170"/>
                  </a:moveTo>
                  <a:cubicBezTo>
                    <a:pt x="248920" y="170180"/>
                    <a:pt x="240030" y="191770"/>
                    <a:pt x="227330" y="207010"/>
                  </a:cubicBezTo>
                  <a:cubicBezTo>
                    <a:pt x="215900" y="222250"/>
                    <a:pt x="198120" y="236220"/>
                    <a:pt x="180340" y="243840"/>
                  </a:cubicBezTo>
                  <a:cubicBezTo>
                    <a:pt x="162560" y="252730"/>
                    <a:pt x="139700" y="256540"/>
                    <a:pt x="120650" y="255270"/>
                  </a:cubicBezTo>
                  <a:cubicBezTo>
                    <a:pt x="100330" y="254000"/>
                    <a:pt x="78740" y="247650"/>
                    <a:pt x="62230" y="237490"/>
                  </a:cubicBezTo>
                  <a:cubicBezTo>
                    <a:pt x="45720" y="227330"/>
                    <a:pt x="29210" y="210820"/>
                    <a:pt x="19050" y="194310"/>
                  </a:cubicBezTo>
                  <a:cubicBezTo>
                    <a:pt x="8890" y="177800"/>
                    <a:pt x="2540" y="156210"/>
                    <a:pt x="1270" y="135890"/>
                  </a:cubicBezTo>
                  <a:cubicBezTo>
                    <a:pt x="0" y="116840"/>
                    <a:pt x="3810" y="93980"/>
                    <a:pt x="11430" y="76200"/>
                  </a:cubicBezTo>
                  <a:cubicBezTo>
                    <a:pt x="20320" y="58420"/>
                    <a:pt x="34290" y="40640"/>
                    <a:pt x="49530" y="27940"/>
                  </a:cubicBezTo>
                  <a:cubicBezTo>
                    <a:pt x="64770" y="16510"/>
                    <a:pt x="85090" y="6350"/>
                    <a:pt x="105410" y="3810"/>
                  </a:cubicBezTo>
                  <a:cubicBezTo>
                    <a:pt x="124460" y="0"/>
                    <a:pt x="147320" y="1270"/>
                    <a:pt x="165100" y="7620"/>
                  </a:cubicBezTo>
                  <a:cubicBezTo>
                    <a:pt x="184150" y="12700"/>
                    <a:pt x="217170" y="38100"/>
                    <a:pt x="217170" y="38100"/>
                  </a:cubicBezTo>
                </a:path>
              </a:pathLst>
            </a:custGeom>
            <a:solidFill>
              <a:srgbClr val="FFFFFF"/>
            </a:solidFill>
            <a:ln cap="sq">
              <a:noFill/>
              <a:prstDash val="solid"/>
              <a:miter/>
            </a:ln>
          </p:spPr>
        </p:sp>
      </p:grpSp>
      <p:grpSp>
        <p:nvGrpSpPr>
          <p:cNvPr id="38" name="Group 38"/>
          <p:cNvGrpSpPr/>
          <p:nvPr/>
        </p:nvGrpSpPr>
        <p:grpSpPr>
          <a:xfrm>
            <a:off x="4036695" y="5806440"/>
            <a:ext cx="265747" cy="265747"/>
            <a:chOff x="0" y="0"/>
            <a:chExt cx="354330" cy="354330"/>
          </a:xfrm>
        </p:grpSpPr>
        <p:sp>
          <p:nvSpPr>
            <p:cNvPr id="39" name="Freeform 39"/>
            <p:cNvSpPr/>
            <p:nvPr/>
          </p:nvSpPr>
          <p:spPr>
            <a:xfrm>
              <a:off x="49530" y="46990"/>
              <a:ext cx="248920" cy="256540"/>
            </a:xfrm>
            <a:custGeom>
              <a:avLst/>
              <a:gdLst/>
              <a:ahLst/>
              <a:cxnLst/>
              <a:rect l="l" t="t" r="r" b="b"/>
              <a:pathLst>
                <a:path w="248920" h="256540">
                  <a:moveTo>
                    <a:pt x="248920" y="91440"/>
                  </a:moveTo>
                  <a:cubicBezTo>
                    <a:pt x="248920" y="171450"/>
                    <a:pt x="240030" y="191770"/>
                    <a:pt x="227330" y="207010"/>
                  </a:cubicBezTo>
                  <a:cubicBezTo>
                    <a:pt x="215900" y="222250"/>
                    <a:pt x="198120" y="236220"/>
                    <a:pt x="180340" y="245110"/>
                  </a:cubicBezTo>
                  <a:cubicBezTo>
                    <a:pt x="162560" y="252730"/>
                    <a:pt x="139700" y="256540"/>
                    <a:pt x="120650" y="255270"/>
                  </a:cubicBezTo>
                  <a:cubicBezTo>
                    <a:pt x="100330" y="254000"/>
                    <a:pt x="78740" y="247650"/>
                    <a:pt x="62230" y="237490"/>
                  </a:cubicBezTo>
                  <a:cubicBezTo>
                    <a:pt x="45720" y="227330"/>
                    <a:pt x="29210" y="212090"/>
                    <a:pt x="19050" y="194310"/>
                  </a:cubicBezTo>
                  <a:cubicBezTo>
                    <a:pt x="8890" y="177800"/>
                    <a:pt x="2540" y="156210"/>
                    <a:pt x="1270" y="137160"/>
                  </a:cubicBezTo>
                  <a:cubicBezTo>
                    <a:pt x="0" y="116840"/>
                    <a:pt x="3810" y="95250"/>
                    <a:pt x="11430" y="77470"/>
                  </a:cubicBezTo>
                  <a:cubicBezTo>
                    <a:pt x="20320" y="58420"/>
                    <a:pt x="34290" y="40640"/>
                    <a:pt x="49530" y="29210"/>
                  </a:cubicBezTo>
                  <a:cubicBezTo>
                    <a:pt x="64770" y="16510"/>
                    <a:pt x="85090" y="7620"/>
                    <a:pt x="105410" y="3810"/>
                  </a:cubicBezTo>
                  <a:cubicBezTo>
                    <a:pt x="124460" y="0"/>
                    <a:pt x="147320" y="1270"/>
                    <a:pt x="165100" y="7620"/>
                  </a:cubicBezTo>
                  <a:cubicBezTo>
                    <a:pt x="184150" y="13970"/>
                    <a:pt x="217170" y="39370"/>
                    <a:pt x="217170" y="39370"/>
                  </a:cubicBezTo>
                </a:path>
              </a:pathLst>
            </a:custGeom>
            <a:solidFill>
              <a:srgbClr val="FFFFFF"/>
            </a:solidFill>
            <a:ln cap="sq">
              <a:noFill/>
              <a:prstDash val="solid"/>
              <a:miter/>
            </a:ln>
          </p:spPr>
        </p:sp>
      </p:grpSp>
      <p:grpSp>
        <p:nvGrpSpPr>
          <p:cNvPr id="40" name="Group 40"/>
          <p:cNvGrpSpPr/>
          <p:nvPr/>
        </p:nvGrpSpPr>
        <p:grpSpPr>
          <a:xfrm>
            <a:off x="4055745" y="5845492"/>
            <a:ext cx="265747" cy="265747"/>
            <a:chOff x="0" y="0"/>
            <a:chExt cx="354330" cy="354330"/>
          </a:xfrm>
        </p:grpSpPr>
        <p:sp>
          <p:nvSpPr>
            <p:cNvPr id="41" name="Freeform 41"/>
            <p:cNvSpPr/>
            <p:nvPr/>
          </p:nvSpPr>
          <p:spPr>
            <a:xfrm>
              <a:off x="49530" y="46990"/>
              <a:ext cx="250190" cy="256540"/>
            </a:xfrm>
            <a:custGeom>
              <a:avLst/>
              <a:gdLst/>
              <a:ahLst/>
              <a:cxnLst/>
              <a:rect l="l" t="t" r="r" b="b"/>
              <a:pathLst>
                <a:path w="250190" h="256540">
                  <a:moveTo>
                    <a:pt x="250190" y="91440"/>
                  </a:moveTo>
                  <a:cubicBezTo>
                    <a:pt x="250190" y="171450"/>
                    <a:pt x="240030" y="191770"/>
                    <a:pt x="228600" y="207010"/>
                  </a:cubicBezTo>
                  <a:cubicBezTo>
                    <a:pt x="215900" y="222250"/>
                    <a:pt x="198120" y="236220"/>
                    <a:pt x="180340" y="245110"/>
                  </a:cubicBezTo>
                  <a:cubicBezTo>
                    <a:pt x="162560" y="252730"/>
                    <a:pt x="139700" y="256540"/>
                    <a:pt x="120650" y="255270"/>
                  </a:cubicBezTo>
                  <a:cubicBezTo>
                    <a:pt x="101600" y="254000"/>
                    <a:pt x="80010" y="247650"/>
                    <a:pt x="62230" y="237490"/>
                  </a:cubicBezTo>
                  <a:cubicBezTo>
                    <a:pt x="45720" y="227330"/>
                    <a:pt x="30480" y="212090"/>
                    <a:pt x="19050" y="194310"/>
                  </a:cubicBezTo>
                  <a:cubicBezTo>
                    <a:pt x="8890" y="177800"/>
                    <a:pt x="2540" y="156210"/>
                    <a:pt x="1270" y="137160"/>
                  </a:cubicBezTo>
                  <a:cubicBezTo>
                    <a:pt x="0" y="116840"/>
                    <a:pt x="5080" y="95250"/>
                    <a:pt x="12700" y="76200"/>
                  </a:cubicBezTo>
                  <a:cubicBezTo>
                    <a:pt x="20320" y="58420"/>
                    <a:pt x="34290" y="40640"/>
                    <a:pt x="49530" y="29210"/>
                  </a:cubicBezTo>
                  <a:cubicBezTo>
                    <a:pt x="66040" y="16510"/>
                    <a:pt x="86360" y="7620"/>
                    <a:pt x="105410" y="3810"/>
                  </a:cubicBezTo>
                  <a:cubicBezTo>
                    <a:pt x="124460" y="0"/>
                    <a:pt x="147320" y="1270"/>
                    <a:pt x="166370" y="7620"/>
                  </a:cubicBezTo>
                  <a:cubicBezTo>
                    <a:pt x="185420" y="13970"/>
                    <a:pt x="218440" y="39370"/>
                    <a:pt x="218440" y="39370"/>
                  </a:cubicBezTo>
                </a:path>
              </a:pathLst>
            </a:custGeom>
            <a:solidFill>
              <a:srgbClr val="FFFFFF"/>
            </a:solidFill>
            <a:ln cap="sq">
              <a:noFill/>
              <a:prstDash val="solid"/>
              <a:miter/>
            </a:ln>
          </p:spPr>
        </p:sp>
      </p:grpSp>
      <p:grpSp>
        <p:nvGrpSpPr>
          <p:cNvPr id="42" name="Group 42"/>
          <p:cNvGrpSpPr/>
          <p:nvPr/>
        </p:nvGrpSpPr>
        <p:grpSpPr>
          <a:xfrm>
            <a:off x="4055745" y="5826442"/>
            <a:ext cx="265747" cy="265747"/>
            <a:chOff x="0" y="0"/>
            <a:chExt cx="354330" cy="354330"/>
          </a:xfrm>
        </p:grpSpPr>
        <p:sp>
          <p:nvSpPr>
            <p:cNvPr id="43" name="Freeform 43"/>
            <p:cNvSpPr/>
            <p:nvPr/>
          </p:nvSpPr>
          <p:spPr>
            <a:xfrm>
              <a:off x="49530" y="46990"/>
              <a:ext cx="250190" cy="256540"/>
            </a:xfrm>
            <a:custGeom>
              <a:avLst/>
              <a:gdLst/>
              <a:ahLst/>
              <a:cxnLst/>
              <a:rect l="l" t="t" r="r" b="b"/>
              <a:pathLst>
                <a:path w="250190" h="256540">
                  <a:moveTo>
                    <a:pt x="250190" y="90170"/>
                  </a:moveTo>
                  <a:cubicBezTo>
                    <a:pt x="250190" y="170180"/>
                    <a:pt x="240030" y="191770"/>
                    <a:pt x="228600" y="207010"/>
                  </a:cubicBezTo>
                  <a:cubicBezTo>
                    <a:pt x="215900" y="222250"/>
                    <a:pt x="198120" y="236220"/>
                    <a:pt x="180340" y="243840"/>
                  </a:cubicBezTo>
                  <a:cubicBezTo>
                    <a:pt x="162560" y="252730"/>
                    <a:pt x="139700" y="256540"/>
                    <a:pt x="120650" y="255270"/>
                  </a:cubicBezTo>
                  <a:cubicBezTo>
                    <a:pt x="101600" y="254000"/>
                    <a:pt x="80010" y="247650"/>
                    <a:pt x="62230" y="237490"/>
                  </a:cubicBezTo>
                  <a:cubicBezTo>
                    <a:pt x="45720" y="227330"/>
                    <a:pt x="30480" y="210820"/>
                    <a:pt x="19050" y="194310"/>
                  </a:cubicBezTo>
                  <a:cubicBezTo>
                    <a:pt x="8890" y="177800"/>
                    <a:pt x="2540" y="156210"/>
                    <a:pt x="1270" y="135890"/>
                  </a:cubicBezTo>
                  <a:cubicBezTo>
                    <a:pt x="0" y="116840"/>
                    <a:pt x="5080" y="93980"/>
                    <a:pt x="12700" y="76200"/>
                  </a:cubicBezTo>
                  <a:cubicBezTo>
                    <a:pt x="20320" y="58420"/>
                    <a:pt x="34290" y="40640"/>
                    <a:pt x="49530" y="27940"/>
                  </a:cubicBezTo>
                  <a:cubicBezTo>
                    <a:pt x="66040" y="16510"/>
                    <a:pt x="86360" y="6350"/>
                    <a:pt x="105410" y="3810"/>
                  </a:cubicBezTo>
                  <a:cubicBezTo>
                    <a:pt x="124460" y="0"/>
                    <a:pt x="147320" y="1270"/>
                    <a:pt x="166370" y="7620"/>
                  </a:cubicBezTo>
                  <a:cubicBezTo>
                    <a:pt x="185420" y="12700"/>
                    <a:pt x="218440" y="38100"/>
                    <a:pt x="218440" y="38100"/>
                  </a:cubicBezTo>
                </a:path>
              </a:pathLst>
            </a:custGeom>
            <a:solidFill>
              <a:srgbClr val="FFFFFF"/>
            </a:solidFill>
            <a:ln cap="sq">
              <a:noFill/>
              <a:prstDash val="solid"/>
              <a:miter/>
            </a:ln>
          </p:spPr>
        </p:sp>
      </p:grpSp>
      <p:grpSp>
        <p:nvGrpSpPr>
          <p:cNvPr id="44" name="Group 44"/>
          <p:cNvGrpSpPr/>
          <p:nvPr/>
        </p:nvGrpSpPr>
        <p:grpSpPr>
          <a:xfrm>
            <a:off x="4075747" y="5787390"/>
            <a:ext cx="265747" cy="265747"/>
            <a:chOff x="0" y="0"/>
            <a:chExt cx="354330" cy="354330"/>
          </a:xfrm>
        </p:grpSpPr>
        <p:sp>
          <p:nvSpPr>
            <p:cNvPr id="45" name="Freeform 45"/>
            <p:cNvSpPr/>
            <p:nvPr/>
          </p:nvSpPr>
          <p:spPr>
            <a:xfrm>
              <a:off x="49530" y="46990"/>
              <a:ext cx="248920" cy="256540"/>
            </a:xfrm>
            <a:custGeom>
              <a:avLst/>
              <a:gdLst/>
              <a:ahLst/>
              <a:cxnLst/>
              <a:rect l="l" t="t" r="r" b="b"/>
              <a:pathLst>
                <a:path w="248920" h="256540">
                  <a:moveTo>
                    <a:pt x="248920" y="90170"/>
                  </a:moveTo>
                  <a:cubicBezTo>
                    <a:pt x="248920" y="170180"/>
                    <a:pt x="240030" y="191770"/>
                    <a:pt x="227330" y="207010"/>
                  </a:cubicBezTo>
                  <a:cubicBezTo>
                    <a:pt x="215900" y="222250"/>
                    <a:pt x="198120" y="236220"/>
                    <a:pt x="180340" y="243840"/>
                  </a:cubicBezTo>
                  <a:cubicBezTo>
                    <a:pt x="161290" y="252730"/>
                    <a:pt x="139700" y="256540"/>
                    <a:pt x="120650" y="255270"/>
                  </a:cubicBezTo>
                  <a:cubicBezTo>
                    <a:pt x="100330" y="254000"/>
                    <a:pt x="78740" y="247650"/>
                    <a:pt x="62230" y="237490"/>
                  </a:cubicBezTo>
                  <a:cubicBezTo>
                    <a:pt x="45720" y="227330"/>
                    <a:pt x="29210" y="210820"/>
                    <a:pt x="19050" y="194310"/>
                  </a:cubicBezTo>
                  <a:cubicBezTo>
                    <a:pt x="8890" y="177800"/>
                    <a:pt x="2540" y="156210"/>
                    <a:pt x="1270" y="135890"/>
                  </a:cubicBezTo>
                  <a:cubicBezTo>
                    <a:pt x="0" y="116840"/>
                    <a:pt x="3810" y="93980"/>
                    <a:pt x="11430" y="76200"/>
                  </a:cubicBezTo>
                  <a:cubicBezTo>
                    <a:pt x="20320" y="58420"/>
                    <a:pt x="34290" y="40640"/>
                    <a:pt x="49530" y="27940"/>
                  </a:cubicBezTo>
                  <a:cubicBezTo>
                    <a:pt x="64770" y="16510"/>
                    <a:pt x="85090" y="7620"/>
                    <a:pt x="105410" y="3810"/>
                  </a:cubicBezTo>
                  <a:cubicBezTo>
                    <a:pt x="124460" y="0"/>
                    <a:pt x="147320" y="1270"/>
                    <a:pt x="165100" y="7620"/>
                  </a:cubicBezTo>
                  <a:cubicBezTo>
                    <a:pt x="184150" y="12700"/>
                    <a:pt x="217170" y="38100"/>
                    <a:pt x="217170" y="38100"/>
                  </a:cubicBezTo>
                </a:path>
              </a:pathLst>
            </a:custGeom>
            <a:solidFill>
              <a:srgbClr val="FFFFFF"/>
            </a:solidFill>
            <a:ln cap="sq">
              <a:noFill/>
              <a:prstDash val="solid"/>
              <a:miter/>
            </a:ln>
          </p:spPr>
        </p:sp>
      </p:grpSp>
      <p:grpSp>
        <p:nvGrpSpPr>
          <p:cNvPr id="46" name="Group 46"/>
          <p:cNvGrpSpPr/>
          <p:nvPr/>
        </p:nvGrpSpPr>
        <p:grpSpPr>
          <a:xfrm>
            <a:off x="11936730" y="5826442"/>
            <a:ext cx="265747" cy="265747"/>
            <a:chOff x="0" y="0"/>
            <a:chExt cx="354330" cy="354330"/>
          </a:xfrm>
        </p:grpSpPr>
        <p:sp>
          <p:nvSpPr>
            <p:cNvPr id="47" name="Freeform 47"/>
            <p:cNvSpPr/>
            <p:nvPr/>
          </p:nvSpPr>
          <p:spPr>
            <a:xfrm>
              <a:off x="49530" y="46990"/>
              <a:ext cx="250190" cy="256540"/>
            </a:xfrm>
            <a:custGeom>
              <a:avLst/>
              <a:gdLst/>
              <a:ahLst/>
              <a:cxnLst/>
              <a:rect l="l" t="t" r="r" b="b"/>
              <a:pathLst>
                <a:path w="250190" h="256540">
                  <a:moveTo>
                    <a:pt x="248920" y="90170"/>
                  </a:moveTo>
                  <a:cubicBezTo>
                    <a:pt x="250190" y="170180"/>
                    <a:pt x="240030" y="191770"/>
                    <a:pt x="228600" y="207010"/>
                  </a:cubicBezTo>
                  <a:cubicBezTo>
                    <a:pt x="215900" y="222250"/>
                    <a:pt x="198120" y="236220"/>
                    <a:pt x="180340" y="243840"/>
                  </a:cubicBezTo>
                  <a:cubicBezTo>
                    <a:pt x="162560" y="252730"/>
                    <a:pt x="139700" y="256540"/>
                    <a:pt x="120650" y="255270"/>
                  </a:cubicBezTo>
                  <a:cubicBezTo>
                    <a:pt x="100330" y="254000"/>
                    <a:pt x="80010" y="247650"/>
                    <a:pt x="62230" y="237490"/>
                  </a:cubicBezTo>
                  <a:cubicBezTo>
                    <a:pt x="45720" y="227330"/>
                    <a:pt x="29210" y="210820"/>
                    <a:pt x="19050" y="194310"/>
                  </a:cubicBezTo>
                  <a:cubicBezTo>
                    <a:pt x="8890" y="177800"/>
                    <a:pt x="2540" y="156210"/>
                    <a:pt x="1270" y="135890"/>
                  </a:cubicBezTo>
                  <a:cubicBezTo>
                    <a:pt x="0" y="116840"/>
                    <a:pt x="3810" y="93980"/>
                    <a:pt x="12700" y="76200"/>
                  </a:cubicBezTo>
                  <a:cubicBezTo>
                    <a:pt x="20320" y="58420"/>
                    <a:pt x="34290" y="40640"/>
                    <a:pt x="49530" y="27940"/>
                  </a:cubicBezTo>
                  <a:cubicBezTo>
                    <a:pt x="66040" y="16510"/>
                    <a:pt x="86360" y="6350"/>
                    <a:pt x="105410" y="3810"/>
                  </a:cubicBezTo>
                  <a:cubicBezTo>
                    <a:pt x="124460" y="0"/>
                    <a:pt x="147320" y="1270"/>
                    <a:pt x="166370" y="7620"/>
                  </a:cubicBezTo>
                  <a:cubicBezTo>
                    <a:pt x="185420" y="12700"/>
                    <a:pt x="218440" y="38100"/>
                    <a:pt x="218440" y="38100"/>
                  </a:cubicBezTo>
                </a:path>
              </a:pathLst>
            </a:custGeom>
            <a:solidFill>
              <a:srgbClr val="FFFFFF"/>
            </a:solidFill>
            <a:ln cap="sq">
              <a:noFill/>
              <a:prstDash val="solid"/>
              <a:miter/>
            </a:ln>
          </p:spPr>
        </p:sp>
      </p:grpSp>
      <p:grpSp>
        <p:nvGrpSpPr>
          <p:cNvPr id="48" name="Group 48"/>
          <p:cNvGrpSpPr/>
          <p:nvPr/>
        </p:nvGrpSpPr>
        <p:grpSpPr>
          <a:xfrm>
            <a:off x="11995785" y="5787390"/>
            <a:ext cx="265747" cy="265747"/>
            <a:chOff x="0" y="0"/>
            <a:chExt cx="354330" cy="354330"/>
          </a:xfrm>
        </p:grpSpPr>
        <p:sp>
          <p:nvSpPr>
            <p:cNvPr id="49" name="Freeform 49"/>
            <p:cNvSpPr/>
            <p:nvPr/>
          </p:nvSpPr>
          <p:spPr>
            <a:xfrm>
              <a:off x="49530" y="46990"/>
              <a:ext cx="248920" cy="256540"/>
            </a:xfrm>
            <a:custGeom>
              <a:avLst/>
              <a:gdLst/>
              <a:ahLst/>
              <a:cxnLst/>
              <a:rect l="l" t="t" r="r" b="b"/>
              <a:pathLst>
                <a:path w="248920" h="256540">
                  <a:moveTo>
                    <a:pt x="248920" y="90170"/>
                  </a:moveTo>
                  <a:cubicBezTo>
                    <a:pt x="248920" y="170180"/>
                    <a:pt x="240030" y="191770"/>
                    <a:pt x="227330" y="207010"/>
                  </a:cubicBezTo>
                  <a:cubicBezTo>
                    <a:pt x="215900" y="222250"/>
                    <a:pt x="198120" y="236220"/>
                    <a:pt x="179070" y="243840"/>
                  </a:cubicBezTo>
                  <a:cubicBezTo>
                    <a:pt x="161290" y="252730"/>
                    <a:pt x="139700" y="256540"/>
                    <a:pt x="119380" y="255270"/>
                  </a:cubicBezTo>
                  <a:cubicBezTo>
                    <a:pt x="100330" y="254000"/>
                    <a:pt x="78740" y="247650"/>
                    <a:pt x="62230" y="237490"/>
                  </a:cubicBezTo>
                  <a:cubicBezTo>
                    <a:pt x="44450" y="227330"/>
                    <a:pt x="29210" y="210820"/>
                    <a:pt x="19050" y="194310"/>
                  </a:cubicBezTo>
                  <a:cubicBezTo>
                    <a:pt x="8890" y="177800"/>
                    <a:pt x="2540" y="156210"/>
                    <a:pt x="1270" y="135890"/>
                  </a:cubicBezTo>
                  <a:cubicBezTo>
                    <a:pt x="0" y="116840"/>
                    <a:pt x="3810" y="93980"/>
                    <a:pt x="11430" y="76200"/>
                  </a:cubicBezTo>
                  <a:cubicBezTo>
                    <a:pt x="20320" y="58420"/>
                    <a:pt x="34290" y="40640"/>
                    <a:pt x="49530" y="27940"/>
                  </a:cubicBezTo>
                  <a:cubicBezTo>
                    <a:pt x="64770" y="16510"/>
                    <a:pt x="85090" y="7620"/>
                    <a:pt x="104140" y="3810"/>
                  </a:cubicBezTo>
                  <a:cubicBezTo>
                    <a:pt x="124460" y="0"/>
                    <a:pt x="146050" y="1270"/>
                    <a:pt x="165100" y="7620"/>
                  </a:cubicBezTo>
                  <a:cubicBezTo>
                    <a:pt x="184150" y="12700"/>
                    <a:pt x="217170" y="38100"/>
                    <a:pt x="217170" y="38100"/>
                  </a:cubicBezTo>
                </a:path>
              </a:pathLst>
            </a:custGeom>
            <a:solidFill>
              <a:srgbClr val="FFFFFF"/>
            </a:solidFill>
            <a:ln cap="sq">
              <a:noFill/>
              <a:prstDash val="solid"/>
              <a:miter/>
            </a:ln>
          </p:spPr>
        </p:sp>
      </p:grpSp>
      <p:grpSp>
        <p:nvGrpSpPr>
          <p:cNvPr id="50" name="Group 50"/>
          <p:cNvGrpSpPr/>
          <p:nvPr/>
        </p:nvGrpSpPr>
        <p:grpSpPr>
          <a:xfrm>
            <a:off x="11995785" y="5787390"/>
            <a:ext cx="265747" cy="265747"/>
            <a:chOff x="0" y="0"/>
            <a:chExt cx="354330" cy="354330"/>
          </a:xfrm>
        </p:grpSpPr>
        <p:sp>
          <p:nvSpPr>
            <p:cNvPr id="51" name="Freeform 51"/>
            <p:cNvSpPr/>
            <p:nvPr/>
          </p:nvSpPr>
          <p:spPr>
            <a:xfrm>
              <a:off x="49530" y="46990"/>
              <a:ext cx="248920" cy="256540"/>
            </a:xfrm>
            <a:custGeom>
              <a:avLst/>
              <a:gdLst/>
              <a:ahLst/>
              <a:cxnLst/>
              <a:rect l="l" t="t" r="r" b="b"/>
              <a:pathLst>
                <a:path w="248920" h="256540">
                  <a:moveTo>
                    <a:pt x="248920" y="90170"/>
                  </a:moveTo>
                  <a:cubicBezTo>
                    <a:pt x="248920" y="170180"/>
                    <a:pt x="240030" y="191770"/>
                    <a:pt x="227330" y="207010"/>
                  </a:cubicBezTo>
                  <a:cubicBezTo>
                    <a:pt x="215900" y="222250"/>
                    <a:pt x="198120" y="236220"/>
                    <a:pt x="179070" y="243840"/>
                  </a:cubicBezTo>
                  <a:cubicBezTo>
                    <a:pt x="161290" y="252730"/>
                    <a:pt x="139700" y="256540"/>
                    <a:pt x="119380" y="255270"/>
                  </a:cubicBezTo>
                  <a:cubicBezTo>
                    <a:pt x="100330" y="254000"/>
                    <a:pt x="78740" y="247650"/>
                    <a:pt x="62230" y="237490"/>
                  </a:cubicBezTo>
                  <a:cubicBezTo>
                    <a:pt x="44450" y="227330"/>
                    <a:pt x="29210" y="210820"/>
                    <a:pt x="19050" y="194310"/>
                  </a:cubicBezTo>
                  <a:cubicBezTo>
                    <a:pt x="8890" y="177800"/>
                    <a:pt x="2540" y="156210"/>
                    <a:pt x="1270" y="135890"/>
                  </a:cubicBezTo>
                  <a:cubicBezTo>
                    <a:pt x="0" y="116840"/>
                    <a:pt x="3810" y="93980"/>
                    <a:pt x="11430" y="76200"/>
                  </a:cubicBezTo>
                  <a:cubicBezTo>
                    <a:pt x="20320" y="58420"/>
                    <a:pt x="34290" y="40640"/>
                    <a:pt x="49530" y="27940"/>
                  </a:cubicBezTo>
                  <a:cubicBezTo>
                    <a:pt x="64770" y="16510"/>
                    <a:pt x="85090" y="7620"/>
                    <a:pt x="104140" y="3810"/>
                  </a:cubicBezTo>
                  <a:cubicBezTo>
                    <a:pt x="124460" y="0"/>
                    <a:pt x="146050" y="1270"/>
                    <a:pt x="165100" y="7620"/>
                  </a:cubicBezTo>
                  <a:cubicBezTo>
                    <a:pt x="184150" y="12700"/>
                    <a:pt x="217170" y="38100"/>
                    <a:pt x="217170" y="38100"/>
                  </a:cubicBezTo>
                </a:path>
              </a:pathLst>
            </a:custGeom>
            <a:solidFill>
              <a:srgbClr val="FFFFFF"/>
            </a:solidFill>
            <a:ln cap="sq">
              <a:noFill/>
              <a:prstDash val="solid"/>
              <a:miter/>
            </a:ln>
          </p:spPr>
        </p:sp>
      </p:grpSp>
      <p:grpSp>
        <p:nvGrpSpPr>
          <p:cNvPr id="52" name="Group 52"/>
          <p:cNvGrpSpPr/>
          <p:nvPr/>
        </p:nvGrpSpPr>
        <p:grpSpPr>
          <a:xfrm>
            <a:off x="13595032" y="3914775"/>
            <a:ext cx="265747" cy="265747"/>
            <a:chOff x="0" y="0"/>
            <a:chExt cx="354330" cy="354330"/>
          </a:xfrm>
        </p:grpSpPr>
        <p:sp>
          <p:nvSpPr>
            <p:cNvPr id="53" name="Freeform 53"/>
            <p:cNvSpPr/>
            <p:nvPr/>
          </p:nvSpPr>
          <p:spPr>
            <a:xfrm>
              <a:off x="49530" y="46990"/>
              <a:ext cx="248920" cy="256540"/>
            </a:xfrm>
            <a:custGeom>
              <a:avLst/>
              <a:gdLst/>
              <a:ahLst/>
              <a:cxnLst/>
              <a:rect l="l" t="t" r="r" b="b"/>
              <a:pathLst>
                <a:path w="248920" h="256540">
                  <a:moveTo>
                    <a:pt x="248920" y="90170"/>
                  </a:moveTo>
                  <a:cubicBezTo>
                    <a:pt x="248920" y="170180"/>
                    <a:pt x="240030" y="190500"/>
                    <a:pt x="228600" y="207010"/>
                  </a:cubicBezTo>
                  <a:cubicBezTo>
                    <a:pt x="215900" y="222250"/>
                    <a:pt x="198120" y="236220"/>
                    <a:pt x="180340" y="243840"/>
                  </a:cubicBezTo>
                  <a:cubicBezTo>
                    <a:pt x="162560" y="252730"/>
                    <a:pt x="139700" y="256540"/>
                    <a:pt x="120650" y="255270"/>
                  </a:cubicBezTo>
                  <a:cubicBezTo>
                    <a:pt x="100330" y="254000"/>
                    <a:pt x="78740" y="247650"/>
                    <a:pt x="62230" y="237490"/>
                  </a:cubicBezTo>
                  <a:cubicBezTo>
                    <a:pt x="45720" y="227330"/>
                    <a:pt x="29210" y="210820"/>
                    <a:pt x="19050" y="194310"/>
                  </a:cubicBezTo>
                  <a:cubicBezTo>
                    <a:pt x="8890" y="176530"/>
                    <a:pt x="2540" y="154940"/>
                    <a:pt x="1270" y="135890"/>
                  </a:cubicBezTo>
                  <a:cubicBezTo>
                    <a:pt x="0" y="116840"/>
                    <a:pt x="3810" y="93980"/>
                    <a:pt x="12700" y="76200"/>
                  </a:cubicBezTo>
                  <a:cubicBezTo>
                    <a:pt x="20320" y="58420"/>
                    <a:pt x="34290" y="40640"/>
                    <a:pt x="49530" y="27940"/>
                  </a:cubicBezTo>
                  <a:cubicBezTo>
                    <a:pt x="64770" y="16510"/>
                    <a:pt x="86360" y="6350"/>
                    <a:pt x="105410" y="3810"/>
                  </a:cubicBezTo>
                  <a:cubicBezTo>
                    <a:pt x="124460" y="0"/>
                    <a:pt x="147320" y="1270"/>
                    <a:pt x="166370" y="7620"/>
                  </a:cubicBezTo>
                  <a:cubicBezTo>
                    <a:pt x="184150" y="12700"/>
                    <a:pt x="218440" y="38100"/>
                    <a:pt x="218440" y="38100"/>
                  </a:cubicBezTo>
                </a:path>
              </a:pathLst>
            </a:custGeom>
            <a:solidFill>
              <a:srgbClr val="FFFFFF"/>
            </a:solidFill>
            <a:ln cap="sq">
              <a:noFill/>
              <a:prstDash val="solid"/>
              <a:miter/>
            </a:ln>
          </p:spPr>
        </p:sp>
      </p:grpSp>
      <p:sp>
        <p:nvSpPr>
          <p:cNvPr id="54" name="Freeform 54"/>
          <p:cNvSpPr/>
          <p:nvPr/>
        </p:nvSpPr>
        <p:spPr>
          <a:xfrm>
            <a:off x="1028700" y="3914775"/>
            <a:ext cx="3379771" cy="815832"/>
          </a:xfrm>
          <a:custGeom>
            <a:avLst/>
            <a:gdLst/>
            <a:ahLst/>
            <a:cxnLst/>
            <a:rect l="l" t="t" r="r" b="b"/>
            <a:pathLst>
              <a:path w="3379771" h="815832">
                <a:moveTo>
                  <a:pt x="0" y="0"/>
                </a:moveTo>
                <a:lnTo>
                  <a:pt x="3379771" y="0"/>
                </a:lnTo>
                <a:lnTo>
                  <a:pt x="3379771" y="815832"/>
                </a:lnTo>
                <a:lnTo>
                  <a:pt x="0" y="81583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5" name="TextBox 55"/>
          <p:cNvSpPr txBox="1"/>
          <p:nvPr/>
        </p:nvSpPr>
        <p:spPr>
          <a:xfrm>
            <a:off x="874479" y="4155253"/>
            <a:ext cx="3379771" cy="358498"/>
          </a:xfrm>
          <a:prstGeom prst="rect">
            <a:avLst/>
          </a:prstGeom>
        </p:spPr>
        <p:txBody>
          <a:bodyPr lIns="0" tIns="0" rIns="0" bIns="0" rtlCol="0" anchor="t">
            <a:spAutoFit/>
          </a:bodyPr>
          <a:lstStyle/>
          <a:p>
            <a:pPr algn="ctr">
              <a:lnSpc>
                <a:spcPts val="2455"/>
              </a:lnSpc>
              <a:spcBef>
                <a:spcPct val="0"/>
              </a:spcBef>
            </a:pPr>
            <a:r>
              <a:rPr lang="en-US" sz="2273" spc="-13">
                <a:solidFill>
                  <a:srgbClr val="000000"/>
                </a:solidFill>
                <a:latin typeface="Times New Roman"/>
                <a:ea typeface="Times New Roman"/>
                <a:cs typeface="Times New Roman"/>
                <a:sym typeface="Times New Roman"/>
              </a:rPr>
              <a:t>Data Cleaning</a:t>
            </a:r>
          </a:p>
        </p:txBody>
      </p:sp>
      <p:grpSp>
        <p:nvGrpSpPr>
          <p:cNvPr id="56" name="Group 56"/>
          <p:cNvGrpSpPr/>
          <p:nvPr/>
        </p:nvGrpSpPr>
        <p:grpSpPr>
          <a:xfrm>
            <a:off x="4036695" y="4214225"/>
            <a:ext cx="265747" cy="265747"/>
            <a:chOff x="0" y="0"/>
            <a:chExt cx="354330" cy="354330"/>
          </a:xfrm>
        </p:grpSpPr>
        <p:sp>
          <p:nvSpPr>
            <p:cNvPr id="57" name="Freeform 57"/>
            <p:cNvSpPr/>
            <p:nvPr/>
          </p:nvSpPr>
          <p:spPr>
            <a:xfrm>
              <a:off x="49530" y="46990"/>
              <a:ext cx="248920" cy="256540"/>
            </a:xfrm>
            <a:custGeom>
              <a:avLst/>
              <a:gdLst/>
              <a:ahLst/>
              <a:cxnLst/>
              <a:rect l="l" t="t" r="r" b="b"/>
              <a:pathLst>
                <a:path w="248920" h="256540">
                  <a:moveTo>
                    <a:pt x="248920" y="90170"/>
                  </a:moveTo>
                  <a:cubicBezTo>
                    <a:pt x="248920" y="170180"/>
                    <a:pt x="240030" y="191770"/>
                    <a:pt x="227330" y="207010"/>
                  </a:cubicBezTo>
                  <a:cubicBezTo>
                    <a:pt x="215900" y="222250"/>
                    <a:pt x="198120" y="236220"/>
                    <a:pt x="180340" y="243840"/>
                  </a:cubicBezTo>
                  <a:cubicBezTo>
                    <a:pt x="162560" y="252730"/>
                    <a:pt x="139700" y="256540"/>
                    <a:pt x="120650" y="255270"/>
                  </a:cubicBezTo>
                  <a:cubicBezTo>
                    <a:pt x="100330" y="254000"/>
                    <a:pt x="78740" y="247650"/>
                    <a:pt x="62230" y="237490"/>
                  </a:cubicBezTo>
                  <a:cubicBezTo>
                    <a:pt x="45720" y="227330"/>
                    <a:pt x="29210" y="210820"/>
                    <a:pt x="19050" y="194310"/>
                  </a:cubicBezTo>
                  <a:cubicBezTo>
                    <a:pt x="8890" y="177800"/>
                    <a:pt x="2540" y="156210"/>
                    <a:pt x="1270" y="135890"/>
                  </a:cubicBezTo>
                  <a:cubicBezTo>
                    <a:pt x="0" y="116840"/>
                    <a:pt x="3810" y="93980"/>
                    <a:pt x="11430" y="76200"/>
                  </a:cubicBezTo>
                  <a:cubicBezTo>
                    <a:pt x="20320" y="58420"/>
                    <a:pt x="34290" y="40640"/>
                    <a:pt x="49530" y="27940"/>
                  </a:cubicBezTo>
                  <a:cubicBezTo>
                    <a:pt x="64770" y="16510"/>
                    <a:pt x="85090" y="6350"/>
                    <a:pt x="105410" y="3810"/>
                  </a:cubicBezTo>
                  <a:cubicBezTo>
                    <a:pt x="124460" y="0"/>
                    <a:pt x="147320" y="1270"/>
                    <a:pt x="165100" y="7620"/>
                  </a:cubicBezTo>
                  <a:cubicBezTo>
                    <a:pt x="184150" y="12700"/>
                    <a:pt x="217170" y="38100"/>
                    <a:pt x="217170" y="38100"/>
                  </a:cubicBezTo>
                </a:path>
              </a:pathLst>
            </a:custGeom>
            <a:solidFill>
              <a:srgbClr val="FFFFFF"/>
            </a:solidFill>
            <a:ln cap="sq">
              <a:noFill/>
              <a:prstDash val="solid"/>
              <a:miter/>
            </a:ln>
          </p:spPr>
        </p:sp>
      </p:grpSp>
      <p:grpSp>
        <p:nvGrpSpPr>
          <p:cNvPr id="58" name="Group 58"/>
          <p:cNvGrpSpPr/>
          <p:nvPr/>
        </p:nvGrpSpPr>
        <p:grpSpPr>
          <a:xfrm>
            <a:off x="4036695" y="4194222"/>
            <a:ext cx="265747" cy="265747"/>
            <a:chOff x="0" y="0"/>
            <a:chExt cx="354330" cy="354330"/>
          </a:xfrm>
        </p:grpSpPr>
        <p:sp>
          <p:nvSpPr>
            <p:cNvPr id="59" name="Freeform 59"/>
            <p:cNvSpPr/>
            <p:nvPr/>
          </p:nvSpPr>
          <p:spPr>
            <a:xfrm>
              <a:off x="49530" y="46990"/>
              <a:ext cx="248920" cy="256540"/>
            </a:xfrm>
            <a:custGeom>
              <a:avLst/>
              <a:gdLst/>
              <a:ahLst/>
              <a:cxnLst/>
              <a:rect l="l" t="t" r="r" b="b"/>
              <a:pathLst>
                <a:path w="248920" h="256540">
                  <a:moveTo>
                    <a:pt x="248920" y="91440"/>
                  </a:moveTo>
                  <a:cubicBezTo>
                    <a:pt x="248920" y="171450"/>
                    <a:pt x="240030" y="191770"/>
                    <a:pt x="227330" y="207010"/>
                  </a:cubicBezTo>
                  <a:cubicBezTo>
                    <a:pt x="215900" y="222250"/>
                    <a:pt x="198120" y="236220"/>
                    <a:pt x="180340" y="245110"/>
                  </a:cubicBezTo>
                  <a:cubicBezTo>
                    <a:pt x="162560" y="252730"/>
                    <a:pt x="139700" y="256540"/>
                    <a:pt x="120650" y="255270"/>
                  </a:cubicBezTo>
                  <a:cubicBezTo>
                    <a:pt x="100330" y="254000"/>
                    <a:pt x="78740" y="247650"/>
                    <a:pt x="62230" y="237490"/>
                  </a:cubicBezTo>
                  <a:cubicBezTo>
                    <a:pt x="45720" y="227330"/>
                    <a:pt x="29210" y="212090"/>
                    <a:pt x="19050" y="194310"/>
                  </a:cubicBezTo>
                  <a:cubicBezTo>
                    <a:pt x="8890" y="177800"/>
                    <a:pt x="2540" y="156210"/>
                    <a:pt x="1270" y="137160"/>
                  </a:cubicBezTo>
                  <a:cubicBezTo>
                    <a:pt x="0" y="116840"/>
                    <a:pt x="3810" y="95250"/>
                    <a:pt x="11430" y="77470"/>
                  </a:cubicBezTo>
                  <a:cubicBezTo>
                    <a:pt x="20320" y="58420"/>
                    <a:pt x="34290" y="40640"/>
                    <a:pt x="49530" y="29210"/>
                  </a:cubicBezTo>
                  <a:cubicBezTo>
                    <a:pt x="64770" y="16510"/>
                    <a:pt x="85090" y="7620"/>
                    <a:pt x="105410" y="3810"/>
                  </a:cubicBezTo>
                  <a:cubicBezTo>
                    <a:pt x="124460" y="0"/>
                    <a:pt x="147320" y="1270"/>
                    <a:pt x="165100" y="7620"/>
                  </a:cubicBezTo>
                  <a:cubicBezTo>
                    <a:pt x="184150" y="13970"/>
                    <a:pt x="217170" y="39370"/>
                    <a:pt x="217170" y="39370"/>
                  </a:cubicBezTo>
                </a:path>
              </a:pathLst>
            </a:custGeom>
            <a:solidFill>
              <a:srgbClr val="FFFFFF"/>
            </a:solidFill>
            <a:ln cap="sq">
              <a:noFill/>
              <a:prstDash val="solid"/>
              <a:miter/>
            </a:ln>
          </p:spPr>
        </p:sp>
      </p:grpSp>
      <p:grpSp>
        <p:nvGrpSpPr>
          <p:cNvPr id="60" name="Group 60"/>
          <p:cNvGrpSpPr/>
          <p:nvPr/>
        </p:nvGrpSpPr>
        <p:grpSpPr>
          <a:xfrm>
            <a:off x="4055745" y="4233275"/>
            <a:ext cx="265747" cy="265747"/>
            <a:chOff x="0" y="0"/>
            <a:chExt cx="354330" cy="354330"/>
          </a:xfrm>
        </p:grpSpPr>
        <p:sp>
          <p:nvSpPr>
            <p:cNvPr id="61" name="Freeform 61"/>
            <p:cNvSpPr/>
            <p:nvPr/>
          </p:nvSpPr>
          <p:spPr>
            <a:xfrm>
              <a:off x="49530" y="46990"/>
              <a:ext cx="250190" cy="256540"/>
            </a:xfrm>
            <a:custGeom>
              <a:avLst/>
              <a:gdLst/>
              <a:ahLst/>
              <a:cxnLst/>
              <a:rect l="l" t="t" r="r" b="b"/>
              <a:pathLst>
                <a:path w="250190" h="256540">
                  <a:moveTo>
                    <a:pt x="250190" y="91440"/>
                  </a:moveTo>
                  <a:cubicBezTo>
                    <a:pt x="250190" y="171450"/>
                    <a:pt x="240030" y="191770"/>
                    <a:pt x="228600" y="207010"/>
                  </a:cubicBezTo>
                  <a:cubicBezTo>
                    <a:pt x="215900" y="222250"/>
                    <a:pt x="198120" y="236220"/>
                    <a:pt x="180340" y="245110"/>
                  </a:cubicBezTo>
                  <a:cubicBezTo>
                    <a:pt x="162560" y="252730"/>
                    <a:pt x="139700" y="256540"/>
                    <a:pt x="120650" y="255270"/>
                  </a:cubicBezTo>
                  <a:cubicBezTo>
                    <a:pt x="101600" y="254000"/>
                    <a:pt x="80010" y="247650"/>
                    <a:pt x="62230" y="237490"/>
                  </a:cubicBezTo>
                  <a:cubicBezTo>
                    <a:pt x="45720" y="227330"/>
                    <a:pt x="30480" y="212090"/>
                    <a:pt x="19050" y="194310"/>
                  </a:cubicBezTo>
                  <a:cubicBezTo>
                    <a:pt x="8890" y="177800"/>
                    <a:pt x="2540" y="156210"/>
                    <a:pt x="1270" y="137160"/>
                  </a:cubicBezTo>
                  <a:cubicBezTo>
                    <a:pt x="0" y="116840"/>
                    <a:pt x="5080" y="95250"/>
                    <a:pt x="12700" y="76200"/>
                  </a:cubicBezTo>
                  <a:cubicBezTo>
                    <a:pt x="20320" y="58420"/>
                    <a:pt x="34290" y="40640"/>
                    <a:pt x="49530" y="29210"/>
                  </a:cubicBezTo>
                  <a:cubicBezTo>
                    <a:pt x="66040" y="16510"/>
                    <a:pt x="86360" y="7620"/>
                    <a:pt x="105410" y="3810"/>
                  </a:cubicBezTo>
                  <a:cubicBezTo>
                    <a:pt x="124460" y="0"/>
                    <a:pt x="147320" y="1270"/>
                    <a:pt x="166370" y="7620"/>
                  </a:cubicBezTo>
                  <a:cubicBezTo>
                    <a:pt x="185420" y="13970"/>
                    <a:pt x="218440" y="39370"/>
                    <a:pt x="218440" y="39370"/>
                  </a:cubicBezTo>
                </a:path>
              </a:pathLst>
            </a:custGeom>
            <a:solidFill>
              <a:srgbClr val="FFFFFF"/>
            </a:solidFill>
            <a:ln cap="sq">
              <a:noFill/>
              <a:prstDash val="solid"/>
              <a:miter/>
            </a:ln>
          </p:spPr>
        </p:sp>
      </p:grpSp>
      <p:grpSp>
        <p:nvGrpSpPr>
          <p:cNvPr id="62" name="Group 62"/>
          <p:cNvGrpSpPr/>
          <p:nvPr/>
        </p:nvGrpSpPr>
        <p:grpSpPr>
          <a:xfrm>
            <a:off x="4055745" y="4214225"/>
            <a:ext cx="265747" cy="265747"/>
            <a:chOff x="0" y="0"/>
            <a:chExt cx="354330" cy="354330"/>
          </a:xfrm>
        </p:grpSpPr>
        <p:sp>
          <p:nvSpPr>
            <p:cNvPr id="63" name="Freeform 63"/>
            <p:cNvSpPr/>
            <p:nvPr/>
          </p:nvSpPr>
          <p:spPr>
            <a:xfrm>
              <a:off x="49530" y="46990"/>
              <a:ext cx="250190" cy="256540"/>
            </a:xfrm>
            <a:custGeom>
              <a:avLst/>
              <a:gdLst/>
              <a:ahLst/>
              <a:cxnLst/>
              <a:rect l="l" t="t" r="r" b="b"/>
              <a:pathLst>
                <a:path w="250190" h="256540">
                  <a:moveTo>
                    <a:pt x="250190" y="90170"/>
                  </a:moveTo>
                  <a:cubicBezTo>
                    <a:pt x="250190" y="170180"/>
                    <a:pt x="240030" y="191770"/>
                    <a:pt x="228600" y="207010"/>
                  </a:cubicBezTo>
                  <a:cubicBezTo>
                    <a:pt x="215900" y="222250"/>
                    <a:pt x="198120" y="236220"/>
                    <a:pt x="180340" y="243840"/>
                  </a:cubicBezTo>
                  <a:cubicBezTo>
                    <a:pt x="162560" y="252730"/>
                    <a:pt x="139700" y="256540"/>
                    <a:pt x="120650" y="255270"/>
                  </a:cubicBezTo>
                  <a:cubicBezTo>
                    <a:pt x="101600" y="254000"/>
                    <a:pt x="80010" y="247650"/>
                    <a:pt x="62230" y="237490"/>
                  </a:cubicBezTo>
                  <a:cubicBezTo>
                    <a:pt x="45720" y="227330"/>
                    <a:pt x="30480" y="210820"/>
                    <a:pt x="19050" y="194310"/>
                  </a:cubicBezTo>
                  <a:cubicBezTo>
                    <a:pt x="8890" y="177800"/>
                    <a:pt x="2540" y="156210"/>
                    <a:pt x="1270" y="135890"/>
                  </a:cubicBezTo>
                  <a:cubicBezTo>
                    <a:pt x="0" y="116840"/>
                    <a:pt x="5080" y="93980"/>
                    <a:pt x="12700" y="76200"/>
                  </a:cubicBezTo>
                  <a:cubicBezTo>
                    <a:pt x="20320" y="58420"/>
                    <a:pt x="34290" y="40640"/>
                    <a:pt x="49530" y="27940"/>
                  </a:cubicBezTo>
                  <a:cubicBezTo>
                    <a:pt x="66040" y="16510"/>
                    <a:pt x="86360" y="6350"/>
                    <a:pt x="105410" y="3810"/>
                  </a:cubicBezTo>
                  <a:cubicBezTo>
                    <a:pt x="124460" y="0"/>
                    <a:pt x="147320" y="1270"/>
                    <a:pt x="166370" y="7620"/>
                  </a:cubicBezTo>
                  <a:cubicBezTo>
                    <a:pt x="185420" y="12700"/>
                    <a:pt x="218440" y="38100"/>
                    <a:pt x="218440" y="38100"/>
                  </a:cubicBezTo>
                </a:path>
              </a:pathLst>
            </a:custGeom>
            <a:solidFill>
              <a:srgbClr val="FFFFFF"/>
            </a:solidFill>
            <a:ln cap="sq">
              <a:noFill/>
              <a:prstDash val="solid"/>
              <a:miter/>
            </a:ln>
          </p:spPr>
        </p:sp>
      </p:grpSp>
      <p:grpSp>
        <p:nvGrpSpPr>
          <p:cNvPr id="64" name="Group 64"/>
          <p:cNvGrpSpPr/>
          <p:nvPr/>
        </p:nvGrpSpPr>
        <p:grpSpPr>
          <a:xfrm>
            <a:off x="4075747" y="4175172"/>
            <a:ext cx="265747" cy="265747"/>
            <a:chOff x="0" y="0"/>
            <a:chExt cx="354330" cy="354330"/>
          </a:xfrm>
        </p:grpSpPr>
        <p:sp>
          <p:nvSpPr>
            <p:cNvPr id="65" name="Freeform 65"/>
            <p:cNvSpPr/>
            <p:nvPr/>
          </p:nvSpPr>
          <p:spPr>
            <a:xfrm>
              <a:off x="49530" y="46990"/>
              <a:ext cx="248920" cy="256540"/>
            </a:xfrm>
            <a:custGeom>
              <a:avLst/>
              <a:gdLst/>
              <a:ahLst/>
              <a:cxnLst/>
              <a:rect l="l" t="t" r="r" b="b"/>
              <a:pathLst>
                <a:path w="248920" h="256540">
                  <a:moveTo>
                    <a:pt x="248920" y="90170"/>
                  </a:moveTo>
                  <a:cubicBezTo>
                    <a:pt x="248920" y="170180"/>
                    <a:pt x="240030" y="191770"/>
                    <a:pt x="227330" y="207010"/>
                  </a:cubicBezTo>
                  <a:cubicBezTo>
                    <a:pt x="215900" y="222250"/>
                    <a:pt x="198120" y="236220"/>
                    <a:pt x="180340" y="243840"/>
                  </a:cubicBezTo>
                  <a:cubicBezTo>
                    <a:pt x="161290" y="252730"/>
                    <a:pt x="139700" y="256540"/>
                    <a:pt x="120650" y="255270"/>
                  </a:cubicBezTo>
                  <a:cubicBezTo>
                    <a:pt x="100330" y="254000"/>
                    <a:pt x="78740" y="247650"/>
                    <a:pt x="62230" y="237490"/>
                  </a:cubicBezTo>
                  <a:cubicBezTo>
                    <a:pt x="45720" y="227330"/>
                    <a:pt x="29210" y="210820"/>
                    <a:pt x="19050" y="194310"/>
                  </a:cubicBezTo>
                  <a:cubicBezTo>
                    <a:pt x="8890" y="177800"/>
                    <a:pt x="2540" y="156210"/>
                    <a:pt x="1270" y="135890"/>
                  </a:cubicBezTo>
                  <a:cubicBezTo>
                    <a:pt x="0" y="116840"/>
                    <a:pt x="3810" y="93980"/>
                    <a:pt x="11430" y="76200"/>
                  </a:cubicBezTo>
                  <a:cubicBezTo>
                    <a:pt x="20320" y="58420"/>
                    <a:pt x="34290" y="40640"/>
                    <a:pt x="49530" y="27940"/>
                  </a:cubicBezTo>
                  <a:cubicBezTo>
                    <a:pt x="64770" y="16510"/>
                    <a:pt x="85090" y="7620"/>
                    <a:pt x="105410" y="3810"/>
                  </a:cubicBezTo>
                  <a:cubicBezTo>
                    <a:pt x="124460" y="0"/>
                    <a:pt x="147320" y="1270"/>
                    <a:pt x="165100" y="7620"/>
                  </a:cubicBezTo>
                  <a:cubicBezTo>
                    <a:pt x="184150" y="12700"/>
                    <a:pt x="217170" y="38100"/>
                    <a:pt x="217170" y="38100"/>
                  </a:cubicBezTo>
                </a:path>
              </a:pathLst>
            </a:custGeom>
            <a:solidFill>
              <a:srgbClr val="FFFFFF"/>
            </a:solidFill>
            <a:ln cap="sq">
              <a:noFill/>
              <a:prstDash val="solid"/>
              <a:miter/>
            </a:ln>
          </p:spPr>
        </p:sp>
      </p:grpSp>
      <p:sp>
        <p:nvSpPr>
          <p:cNvPr id="66" name="Freeform 66"/>
          <p:cNvSpPr/>
          <p:nvPr/>
        </p:nvSpPr>
        <p:spPr>
          <a:xfrm>
            <a:off x="1028700" y="2279793"/>
            <a:ext cx="3379771" cy="815832"/>
          </a:xfrm>
          <a:custGeom>
            <a:avLst/>
            <a:gdLst/>
            <a:ahLst/>
            <a:cxnLst/>
            <a:rect l="l" t="t" r="r" b="b"/>
            <a:pathLst>
              <a:path w="3379771" h="815832">
                <a:moveTo>
                  <a:pt x="0" y="0"/>
                </a:moveTo>
                <a:lnTo>
                  <a:pt x="3379771" y="0"/>
                </a:lnTo>
                <a:lnTo>
                  <a:pt x="3379771" y="815832"/>
                </a:lnTo>
                <a:lnTo>
                  <a:pt x="0" y="81583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7" name="TextBox 67"/>
          <p:cNvSpPr txBox="1"/>
          <p:nvPr/>
        </p:nvSpPr>
        <p:spPr>
          <a:xfrm>
            <a:off x="874479" y="2520271"/>
            <a:ext cx="3379771" cy="358498"/>
          </a:xfrm>
          <a:prstGeom prst="rect">
            <a:avLst/>
          </a:prstGeom>
        </p:spPr>
        <p:txBody>
          <a:bodyPr lIns="0" tIns="0" rIns="0" bIns="0" rtlCol="0" anchor="t">
            <a:spAutoFit/>
          </a:bodyPr>
          <a:lstStyle/>
          <a:p>
            <a:pPr algn="ctr">
              <a:lnSpc>
                <a:spcPts val="2455"/>
              </a:lnSpc>
              <a:spcBef>
                <a:spcPct val="0"/>
              </a:spcBef>
            </a:pPr>
            <a:r>
              <a:rPr lang="en-US" sz="2273" spc="-13">
                <a:solidFill>
                  <a:srgbClr val="000000"/>
                </a:solidFill>
                <a:latin typeface="Times New Roman"/>
                <a:ea typeface="Times New Roman"/>
                <a:cs typeface="Times New Roman"/>
                <a:sym typeface="Times New Roman"/>
              </a:rPr>
              <a:t>Data Exploration</a:t>
            </a:r>
          </a:p>
        </p:txBody>
      </p:sp>
      <p:grpSp>
        <p:nvGrpSpPr>
          <p:cNvPr id="68" name="Group 68"/>
          <p:cNvGrpSpPr/>
          <p:nvPr/>
        </p:nvGrpSpPr>
        <p:grpSpPr>
          <a:xfrm>
            <a:off x="4036695" y="2579243"/>
            <a:ext cx="265747" cy="265747"/>
            <a:chOff x="0" y="0"/>
            <a:chExt cx="354330" cy="354330"/>
          </a:xfrm>
        </p:grpSpPr>
        <p:sp>
          <p:nvSpPr>
            <p:cNvPr id="69" name="Freeform 69"/>
            <p:cNvSpPr/>
            <p:nvPr/>
          </p:nvSpPr>
          <p:spPr>
            <a:xfrm>
              <a:off x="49530" y="46990"/>
              <a:ext cx="248920" cy="256540"/>
            </a:xfrm>
            <a:custGeom>
              <a:avLst/>
              <a:gdLst/>
              <a:ahLst/>
              <a:cxnLst/>
              <a:rect l="l" t="t" r="r" b="b"/>
              <a:pathLst>
                <a:path w="248920" h="256540">
                  <a:moveTo>
                    <a:pt x="248920" y="90170"/>
                  </a:moveTo>
                  <a:cubicBezTo>
                    <a:pt x="248920" y="170180"/>
                    <a:pt x="240030" y="191770"/>
                    <a:pt x="227330" y="207010"/>
                  </a:cubicBezTo>
                  <a:cubicBezTo>
                    <a:pt x="215900" y="222250"/>
                    <a:pt x="198120" y="236220"/>
                    <a:pt x="180340" y="243840"/>
                  </a:cubicBezTo>
                  <a:cubicBezTo>
                    <a:pt x="162560" y="252730"/>
                    <a:pt x="139700" y="256540"/>
                    <a:pt x="120650" y="255270"/>
                  </a:cubicBezTo>
                  <a:cubicBezTo>
                    <a:pt x="100330" y="254000"/>
                    <a:pt x="78740" y="247650"/>
                    <a:pt x="62230" y="237490"/>
                  </a:cubicBezTo>
                  <a:cubicBezTo>
                    <a:pt x="45720" y="227330"/>
                    <a:pt x="29210" y="210820"/>
                    <a:pt x="19050" y="194310"/>
                  </a:cubicBezTo>
                  <a:cubicBezTo>
                    <a:pt x="8890" y="177800"/>
                    <a:pt x="2540" y="156210"/>
                    <a:pt x="1270" y="135890"/>
                  </a:cubicBezTo>
                  <a:cubicBezTo>
                    <a:pt x="0" y="116840"/>
                    <a:pt x="3810" y="93980"/>
                    <a:pt x="11430" y="76200"/>
                  </a:cubicBezTo>
                  <a:cubicBezTo>
                    <a:pt x="20320" y="58420"/>
                    <a:pt x="34290" y="40640"/>
                    <a:pt x="49530" y="27940"/>
                  </a:cubicBezTo>
                  <a:cubicBezTo>
                    <a:pt x="64770" y="16510"/>
                    <a:pt x="85090" y="6350"/>
                    <a:pt x="105410" y="3810"/>
                  </a:cubicBezTo>
                  <a:cubicBezTo>
                    <a:pt x="124460" y="0"/>
                    <a:pt x="147320" y="1270"/>
                    <a:pt x="165100" y="7620"/>
                  </a:cubicBezTo>
                  <a:cubicBezTo>
                    <a:pt x="184150" y="12700"/>
                    <a:pt x="217170" y="38100"/>
                    <a:pt x="217170" y="38100"/>
                  </a:cubicBezTo>
                </a:path>
              </a:pathLst>
            </a:custGeom>
            <a:solidFill>
              <a:srgbClr val="FFFFFF"/>
            </a:solidFill>
            <a:ln cap="sq">
              <a:noFill/>
              <a:prstDash val="solid"/>
              <a:miter/>
            </a:ln>
          </p:spPr>
        </p:sp>
      </p:grpSp>
      <p:grpSp>
        <p:nvGrpSpPr>
          <p:cNvPr id="70" name="Group 70"/>
          <p:cNvGrpSpPr/>
          <p:nvPr/>
        </p:nvGrpSpPr>
        <p:grpSpPr>
          <a:xfrm>
            <a:off x="4036695" y="2559240"/>
            <a:ext cx="265747" cy="265747"/>
            <a:chOff x="0" y="0"/>
            <a:chExt cx="354330" cy="354330"/>
          </a:xfrm>
        </p:grpSpPr>
        <p:sp>
          <p:nvSpPr>
            <p:cNvPr id="71" name="Freeform 71"/>
            <p:cNvSpPr/>
            <p:nvPr/>
          </p:nvSpPr>
          <p:spPr>
            <a:xfrm>
              <a:off x="49530" y="46990"/>
              <a:ext cx="248920" cy="256540"/>
            </a:xfrm>
            <a:custGeom>
              <a:avLst/>
              <a:gdLst/>
              <a:ahLst/>
              <a:cxnLst/>
              <a:rect l="l" t="t" r="r" b="b"/>
              <a:pathLst>
                <a:path w="248920" h="256540">
                  <a:moveTo>
                    <a:pt x="248920" y="91440"/>
                  </a:moveTo>
                  <a:cubicBezTo>
                    <a:pt x="248920" y="171450"/>
                    <a:pt x="240030" y="191770"/>
                    <a:pt x="227330" y="207010"/>
                  </a:cubicBezTo>
                  <a:cubicBezTo>
                    <a:pt x="215900" y="222250"/>
                    <a:pt x="198120" y="236220"/>
                    <a:pt x="180340" y="245110"/>
                  </a:cubicBezTo>
                  <a:cubicBezTo>
                    <a:pt x="162560" y="252730"/>
                    <a:pt x="139700" y="256540"/>
                    <a:pt x="120650" y="255270"/>
                  </a:cubicBezTo>
                  <a:cubicBezTo>
                    <a:pt x="100330" y="254000"/>
                    <a:pt x="78740" y="247650"/>
                    <a:pt x="62230" y="237490"/>
                  </a:cubicBezTo>
                  <a:cubicBezTo>
                    <a:pt x="45720" y="227330"/>
                    <a:pt x="29210" y="212090"/>
                    <a:pt x="19050" y="194310"/>
                  </a:cubicBezTo>
                  <a:cubicBezTo>
                    <a:pt x="8890" y="177800"/>
                    <a:pt x="2540" y="156210"/>
                    <a:pt x="1270" y="137160"/>
                  </a:cubicBezTo>
                  <a:cubicBezTo>
                    <a:pt x="0" y="116840"/>
                    <a:pt x="3810" y="95250"/>
                    <a:pt x="11430" y="77470"/>
                  </a:cubicBezTo>
                  <a:cubicBezTo>
                    <a:pt x="20320" y="58420"/>
                    <a:pt x="34290" y="40640"/>
                    <a:pt x="49530" y="29210"/>
                  </a:cubicBezTo>
                  <a:cubicBezTo>
                    <a:pt x="64770" y="16510"/>
                    <a:pt x="85090" y="7620"/>
                    <a:pt x="105410" y="3810"/>
                  </a:cubicBezTo>
                  <a:cubicBezTo>
                    <a:pt x="124460" y="0"/>
                    <a:pt x="147320" y="1270"/>
                    <a:pt x="165100" y="7620"/>
                  </a:cubicBezTo>
                  <a:cubicBezTo>
                    <a:pt x="184150" y="13970"/>
                    <a:pt x="217170" y="39370"/>
                    <a:pt x="217170" y="39370"/>
                  </a:cubicBezTo>
                </a:path>
              </a:pathLst>
            </a:custGeom>
            <a:solidFill>
              <a:srgbClr val="FFFFFF"/>
            </a:solidFill>
            <a:ln cap="sq">
              <a:noFill/>
              <a:prstDash val="solid"/>
              <a:miter/>
            </a:ln>
          </p:spPr>
        </p:sp>
      </p:grpSp>
      <p:grpSp>
        <p:nvGrpSpPr>
          <p:cNvPr id="72" name="Group 72"/>
          <p:cNvGrpSpPr/>
          <p:nvPr/>
        </p:nvGrpSpPr>
        <p:grpSpPr>
          <a:xfrm>
            <a:off x="4055745" y="2598293"/>
            <a:ext cx="265747" cy="265747"/>
            <a:chOff x="0" y="0"/>
            <a:chExt cx="354330" cy="354330"/>
          </a:xfrm>
        </p:grpSpPr>
        <p:sp>
          <p:nvSpPr>
            <p:cNvPr id="73" name="Freeform 73"/>
            <p:cNvSpPr/>
            <p:nvPr/>
          </p:nvSpPr>
          <p:spPr>
            <a:xfrm>
              <a:off x="49530" y="46990"/>
              <a:ext cx="250190" cy="256540"/>
            </a:xfrm>
            <a:custGeom>
              <a:avLst/>
              <a:gdLst/>
              <a:ahLst/>
              <a:cxnLst/>
              <a:rect l="l" t="t" r="r" b="b"/>
              <a:pathLst>
                <a:path w="250190" h="256540">
                  <a:moveTo>
                    <a:pt x="250190" y="91440"/>
                  </a:moveTo>
                  <a:cubicBezTo>
                    <a:pt x="250190" y="171450"/>
                    <a:pt x="240030" y="191770"/>
                    <a:pt x="228600" y="207010"/>
                  </a:cubicBezTo>
                  <a:cubicBezTo>
                    <a:pt x="215900" y="222250"/>
                    <a:pt x="198120" y="236220"/>
                    <a:pt x="180340" y="245110"/>
                  </a:cubicBezTo>
                  <a:cubicBezTo>
                    <a:pt x="162560" y="252730"/>
                    <a:pt x="139700" y="256540"/>
                    <a:pt x="120650" y="255270"/>
                  </a:cubicBezTo>
                  <a:cubicBezTo>
                    <a:pt x="101600" y="254000"/>
                    <a:pt x="80010" y="247650"/>
                    <a:pt x="62230" y="237490"/>
                  </a:cubicBezTo>
                  <a:cubicBezTo>
                    <a:pt x="45720" y="227330"/>
                    <a:pt x="30480" y="212090"/>
                    <a:pt x="19050" y="194310"/>
                  </a:cubicBezTo>
                  <a:cubicBezTo>
                    <a:pt x="8890" y="177800"/>
                    <a:pt x="2540" y="156210"/>
                    <a:pt x="1270" y="137160"/>
                  </a:cubicBezTo>
                  <a:cubicBezTo>
                    <a:pt x="0" y="116840"/>
                    <a:pt x="5080" y="95250"/>
                    <a:pt x="12700" y="76200"/>
                  </a:cubicBezTo>
                  <a:cubicBezTo>
                    <a:pt x="20320" y="58420"/>
                    <a:pt x="34290" y="40640"/>
                    <a:pt x="49530" y="29210"/>
                  </a:cubicBezTo>
                  <a:cubicBezTo>
                    <a:pt x="66040" y="16510"/>
                    <a:pt x="86360" y="7620"/>
                    <a:pt x="105410" y="3810"/>
                  </a:cubicBezTo>
                  <a:cubicBezTo>
                    <a:pt x="124460" y="0"/>
                    <a:pt x="147320" y="1270"/>
                    <a:pt x="166370" y="7620"/>
                  </a:cubicBezTo>
                  <a:cubicBezTo>
                    <a:pt x="185420" y="13970"/>
                    <a:pt x="218440" y="39370"/>
                    <a:pt x="218440" y="39370"/>
                  </a:cubicBezTo>
                </a:path>
              </a:pathLst>
            </a:custGeom>
            <a:solidFill>
              <a:srgbClr val="FFFFFF"/>
            </a:solidFill>
            <a:ln cap="sq">
              <a:noFill/>
              <a:prstDash val="solid"/>
              <a:miter/>
            </a:ln>
          </p:spPr>
        </p:sp>
      </p:grpSp>
      <p:grpSp>
        <p:nvGrpSpPr>
          <p:cNvPr id="74" name="Group 74"/>
          <p:cNvGrpSpPr/>
          <p:nvPr/>
        </p:nvGrpSpPr>
        <p:grpSpPr>
          <a:xfrm>
            <a:off x="4055745" y="2579243"/>
            <a:ext cx="265747" cy="265747"/>
            <a:chOff x="0" y="0"/>
            <a:chExt cx="354330" cy="354330"/>
          </a:xfrm>
        </p:grpSpPr>
        <p:sp>
          <p:nvSpPr>
            <p:cNvPr id="75" name="Freeform 75"/>
            <p:cNvSpPr/>
            <p:nvPr/>
          </p:nvSpPr>
          <p:spPr>
            <a:xfrm>
              <a:off x="49530" y="46990"/>
              <a:ext cx="250190" cy="256540"/>
            </a:xfrm>
            <a:custGeom>
              <a:avLst/>
              <a:gdLst/>
              <a:ahLst/>
              <a:cxnLst/>
              <a:rect l="l" t="t" r="r" b="b"/>
              <a:pathLst>
                <a:path w="250190" h="256540">
                  <a:moveTo>
                    <a:pt x="250190" y="90170"/>
                  </a:moveTo>
                  <a:cubicBezTo>
                    <a:pt x="250190" y="170180"/>
                    <a:pt x="240030" y="191770"/>
                    <a:pt x="228600" y="207010"/>
                  </a:cubicBezTo>
                  <a:cubicBezTo>
                    <a:pt x="215900" y="222250"/>
                    <a:pt x="198120" y="236220"/>
                    <a:pt x="180340" y="243840"/>
                  </a:cubicBezTo>
                  <a:cubicBezTo>
                    <a:pt x="162560" y="252730"/>
                    <a:pt x="139700" y="256540"/>
                    <a:pt x="120650" y="255270"/>
                  </a:cubicBezTo>
                  <a:cubicBezTo>
                    <a:pt x="101600" y="254000"/>
                    <a:pt x="80010" y="247650"/>
                    <a:pt x="62230" y="237490"/>
                  </a:cubicBezTo>
                  <a:cubicBezTo>
                    <a:pt x="45720" y="227330"/>
                    <a:pt x="30480" y="210820"/>
                    <a:pt x="19050" y="194310"/>
                  </a:cubicBezTo>
                  <a:cubicBezTo>
                    <a:pt x="8890" y="177800"/>
                    <a:pt x="2540" y="156210"/>
                    <a:pt x="1270" y="135890"/>
                  </a:cubicBezTo>
                  <a:cubicBezTo>
                    <a:pt x="0" y="116840"/>
                    <a:pt x="5080" y="93980"/>
                    <a:pt x="12700" y="76200"/>
                  </a:cubicBezTo>
                  <a:cubicBezTo>
                    <a:pt x="20320" y="58420"/>
                    <a:pt x="34290" y="40640"/>
                    <a:pt x="49530" y="27940"/>
                  </a:cubicBezTo>
                  <a:cubicBezTo>
                    <a:pt x="66040" y="16510"/>
                    <a:pt x="86360" y="6350"/>
                    <a:pt x="105410" y="3810"/>
                  </a:cubicBezTo>
                  <a:cubicBezTo>
                    <a:pt x="124460" y="0"/>
                    <a:pt x="147320" y="1270"/>
                    <a:pt x="166370" y="7620"/>
                  </a:cubicBezTo>
                  <a:cubicBezTo>
                    <a:pt x="185420" y="12700"/>
                    <a:pt x="218440" y="38100"/>
                    <a:pt x="218440" y="38100"/>
                  </a:cubicBezTo>
                </a:path>
              </a:pathLst>
            </a:custGeom>
            <a:solidFill>
              <a:srgbClr val="FFFFFF"/>
            </a:solidFill>
            <a:ln cap="sq">
              <a:noFill/>
              <a:prstDash val="solid"/>
              <a:miter/>
            </a:ln>
          </p:spPr>
        </p:sp>
      </p:grpSp>
      <p:grpSp>
        <p:nvGrpSpPr>
          <p:cNvPr id="76" name="Group 76"/>
          <p:cNvGrpSpPr/>
          <p:nvPr/>
        </p:nvGrpSpPr>
        <p:grpSpPr>
          <a:xfrm>
            <a:off x="4075747" y="2540190"/>
            <a:ext cx="265747" cy="265747"/>
            <a:chOff x="0" y="0"/>
            <a:chExt cx="354330" cy="354330"/>
          </a:xfrm>
        </p:grpSpPr>
        <p:sp>
          <p:nvSpPr>
            <p:cNvPr id="77" name="Freeform 77"/>
            <p:cNvSpPr/>
            <p:nvPr/>
          </p:nvSpPr>
          <p:spPr>
            <a:xfrm>
              <a:off x="49530" y="46990"/>
              <a:ext cx="248920" cy="256540"/>
            </a:xfrm>
            <a:custGeom>
              <a:avLst/>
              <a:gdLst/>
              <a:ahLst/>
              <a:cxnLst/>
              <a:rect l="l" t="t" r="r" b="b"/>
              <a:pathLst>
                <a:path w="248920" h="256540">
                  <a:moveTo>
                    <a:pt x="248920" y="90170"/>
                  </a:moveTo>
                  <a:cubicBezTo>
                    <a:pt x="248920" y="170180"/>
                    <a:pt x="240030" y="191770"/>
                    <a:pt x="227330" y="207010"/>
                  </a:cubicBezTo>
                  <a:cubicBezTo>
                    <a:pt x="215900" y="222250"/>
                    <a:pt x="198120" y="236220"/>
                    <a:pt x="180340" y="243840"/>
                  </a:cubicBezTo>
                  <a:cubicBezTo>
                    <a:pt x="161290" y="252730"/>
                    <a:pt x="139700" y="256540"/>
                    <a:pt x="120650" y="255270"/>
                  </a:cubicBezTo>
                  <a:cubicBezTo>
                    <a:pt x="100330" y="254000"/>
                    <a:pt x="78740" y="247650"/>
                    <a:pt x="62230" y="237490"/>
                  </a:cubicBezTo>
                  <a:cubicBezTo>
                    <a:pt x="45720" y="227330"/>
                    <a:pt x="29210" y="210820"/>
                    <a:pt x="19050" y="194310"/>
                  </a:cubicBezTo>
                  <a:cubicBezTo>
                    <a:pt x="8890" y="177800"/>
                    <a:pt x="2540" y="156210"/>
                    <a:pt x="1270" y="135890"/>
                  </a:cubicBezTo>
                  <a:cubicBezTo>
                    <a:pt x="0" y="116840"/>
                    <a:pt x="3810" y="93980"/>
                    <a:pt x="11430" y="76200"/>
                  </a:cubicBezTo>
                  <a:cubicBezTo>
                    <a:pt x="20320" y="58420"/>
                    <a:pt x="34290" y="40640"/>
                    <a:pt x="49530" y="27940"/>
                  </a:cubicBezTo>
                  <a:cubicBezTo>
                    <a:pt x="64770" y="16510"/>
                    <a:pt x="85090" y="7620"/>
                    <a:pt x="105410" y="3810"/>
                  </a:cubicBezTo>
                  <a:cubicBezTo>
                    <a:pt x="124460" y="0"/>
                    <a:pt x="147320" y="1270"/>
                    <a:pt x="165100" y="7620"/>
                  </a:cubicBezTo>
                  <a:cubicBezTo>
                    <a:pt x="184150" y="12700"/>
                    <a:pt x="217170" y="38100"/>
                    <a:pt x="217170" y="38100"/>
                  </a:cubicBezTo>
                </a:path>
              </a:pathLst>
            </a:custGeom>
            <a:solidFill>
              <a:srgbClr val="FFFFFF"/>
            </a:solidFill>
            <a:ln cap="sq">
              <a:noFill/>
              <a:prstDash val="solid"/>
              <a:miter/>
            </a:ln>
          </p:spPr>
        </p:sp>
      </p:grpSp>
      <p:sp>
        <p:nvSpPr>
          <p:cNvPr id="78" name="AutoShape 78"/>
          <p:cNvSpPr/>
          <p:nvPr/>
        </p:nvSpPr>
        <p:spPr>
          <a:xfrm>
            <a:off x="2718586" y="3095625"/>
            <a:ext cx="0" cy="819150"/>
          </a:xfrm>
          <a:prstGeom prst="line">
            <a:avLst/>
          </a:prstGeom>
          <a:ln w="38100" cap="flat">
            <a:solidFill>
              <a:srgbClr val="000000"/>
            </a:solidFill>
            <a:prstDash val="solid"/>
            <a:headEnd type="none" w="sm" len="sm"/>
            <a:tailEnd type="arrow" w="med" len="sm"/>
          </a:ln>
        </p:spPr>
      </p:sp>
      <p:sp>
        <p:nvSpPr>
          <p:cNvPr id="79" name="AutoShape 79"/>
          <p:cNvSpPr/>
          <p:nvPr/>
        </p:nvSpPr>
        <p:spPr>
          <a:xfrm>
            <a:off x="2718586" y="4730607"/>
            <a:ext cx="0" cy="796386"/>
          </a:xfrm>
          <a:prstGeom prst="line">
            <a:avLst/>
          </a:prstGeom>
          <a:ln w="38100" cap="flat">
            <a:solidFill>
              <a:srgbClr val="000000"/>
            </a:solidFill>
            <a:prstDash val="solid"/>
            <a:headEnd type="none" w="sm" len="sm"/>
            <a:tailEnd type="arrow" w="med" len="sm"/>
          </a:ln>
        </p:spPr>
      </p:sp>
      <p:grpSp>
        <p:nvGrpSpPr>
          <p:cNvPr id="80" name="Group 80"/>
          <p:cNvGrpSpPr/>
          <p:nvPr/>
        </p:nvGrpSpPr>
        <p:grpSpPr>
          <a:xfrm>
            <a:off x="7120450" y="1118552"/>
            <a:ext cx="9079029" cy="4046491"/>
            <a:chOff x="0" y="0"/>
            <a:chExt cx="2790814" cy="1243856"/>
          </a:xfrm>
        </p:grpSpPr>
        <p:sp>
          <p:nvSpPr>
            <p:cNvPr id="81" name="Freeform 81"/>
            <p:cNvSpPr/>
            <p:nvPr/>
          </p:nvSpPr>
          <p:spPr>
            <a:xfrm>
              <a:off x="0" y="0"/>
              <a:ext cx="2790814" cy="1243856"/>
            </a:xfrm>
            <a:custGeom>
              <a:avLst/>
              <a:gdLst/>
              <a:ahLst/>
              <a:cxnLst/>
              <a:rect l="l" t="t" r="r" b="b"/>
              <a:pathLst>
                <a:path w="2790814" h="1243856">
                  <a:moveTo>
                    <a:pt x="0" y="0"/>
                  </a:moveTo>
                  <a:lnTo>
                    <a:pt x="2790814" y="0"/>
                  </a:lnTo>
                  <a:lnTo>
                    <a:pt x="2790814" y="1243856"/>
                  </a:lnTo>
                  <a:lnTo>
                    <a:pt x="0" y="1243856"/>
                  </a:lnTo>
                  <a:close/>
                </a:path>
              </a:pathLst>
            </a:custGeom>
            <a:solidFill>
              <a:srgbClr val="FFFFFF"/>
            </a:solidFill>
            <a:ln w="38100" cap="sq">
              <a:solidFill>
                <a:srgbClr val="000000"/>
              </a:solidFill>
              <a:prstDash val="solid"/>
              <a:miter/>
            </a:ln>
          </p:spPr>
        </p:sp>
        <p:sp>
          <p:nvSpPr>
            <p:cNvPr id="82" name="TextBox 82"/>
            <p:cNvSpPr txBox="1"/>
            <p:nvPr/>
          </p:nvSpPr>
          <p:spPr>
            <a:xfrm>
              <a:off x="0" y="-38100"/>
              <a:ext cx="2790814" cy="1281956"/>
            </a:xfrm>
            <a:prstGeom prst="rect">
              <a:avLst/>
            </a:prstGeom>
          </p:spPr>
          <p:txBody>
            <a:bodyPr lIns="50800" tIns="50800" rIns="50800" bIns="50800" rtlCol="0" anchor="ctr"/>
            <a:lstStyle/>
            <a:p>
              <a:pPr algn="ctr">
                <a:lnSpc>
                  <a:spcPts val="2659"/>
                </a:lnSpc>
              </a:pPr>
              <a:endParaRPr/>
            </a:p>
          </p:txBody>
        </p:sp>
      </p:grpSp>
      <p:sp>
        <p:nvSpPr>
          <p:cNvPr id="83" name="Freeform 83"/>
          <p:cNvSpPr/>
          <p:nvPr/>
        </p:nvSpPr>
        <p:spPr>
          <a:xfrm>
            <a:off x="9332451" y="3814114"/>
            <a:ext cx="1389844" cy="573794"/>
          </a:xfrm>
          <a:custGeom>
            <a:avLst/>
            <a:gdLst/>
            <a:ahLst/>
            <a:cxnLst/>
            <a:rect l="l" t="t" r="r" b="b"/>
            <a:pathLst>
              <a:path w="1389844" h="573794">
                <a:moveTo>
                  <a:pt x="0" y="0"/>
                </a:moveTo>
                <a:lnTo>
                  <a:pt x="1389844" y="0"/>
                </a:lnTo>
                <a:lnTo>
                  <a:pt x="1389844" y="573794"/>
                </a:lnTo>
                <a:lnTo>
                  <a:pt x="0" y="57379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4" name="Freeform 84"/>
          <p:cNvSpPr/>
          <p:nvPr/>
        </p:nvSpPr>
        <p:spPr>
          <a:xfrm>
            <a:off x="7582398" y="3640790"/>
            <a:ext cx="1488950" cy="920442"/>
          </a:xfrm>
          <a:custGeom>
            <a:avLst/>
            <a:gdLst/>
            <a:ahLst/>
            <a:cxnLst/>
            <a:rect l="l" t="t" r="r" b="b"/>
            <a:pathLst>
              <a:path w="1488950" h="920442">
                <a:moveTo>
                  <a:pt x="0" y="0"/>
                </a:moveTo>
                <a:lnTo>
                  <a:pt x="1488950" y="0"/>
                </a:lnTo>
                <a:lnTo>
                  <a:pt x="1488950" y="920442"/>
                </a:lnTo>
                <a:lnTo>
                  <a:pt x="0" y="92044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5" name="Freeform 85"/>
          <p:cNvSpPr/>
          <p:nvPr/>
        </p:nvSpPr>
        <p:spPr>
          <a:xfrm>
            <a:off x="12633982" y="3383317"/>
            <a:ext cx="1433930" cy="1485238"/>
          </a:xfrm>
          <a:custGeom>
            <a:avLst/>
            <a:gdLst/>
            <a:ahLst/>
            <a:cxnLst/>
            <a:rect l="l" t="t" r="r" b="b"/>
            <a:pathLst>
              <a:path w="1433930" h="1485238">
                <a:moveTo>
                  <a:pt x="0" y="0"/>
                </a:moveTo>
                <a:lnTo>
                  <a:pt x="1433929" y="0"/>
                </a:lnTo>
                <a:lnTo>
                  <a:pt x="1433929" y="1485238"/>
                </a:lnTo>
                <a:lnTo>
                  <a:pt x="0" y="148523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6" name="Freeform 86"/>
          <p:cNvSpPr/>
          <p:nvPr/>
        </p:nvSpPr>
        <p:spPr>
          <a:xfrm>
            <a:off x="7830264" y="1861209"/>
            <a:ext cx="993218" cy="1379469"/>
          </a:xfrm>
          <a:custGeom>
            <a:avLst/>
            <a:gdLst/>
            <a:ahLst/>
            <a:cxnLst/>
            <a:rect l="l" t="t" r="r" b="b"/>
            <a:pathLst>
              <a:path w="993218" h="1379469">
                <a:moveTo>
                  <a:pt x="0" y="0"/>
                </a:moveTo>
                <a:lnTo>
                  <a:pt x="993218" y="0"/>
                </a:lnTo>
                <a:lnTo>
                  <a:pt x="993218" y="1379469"/>
                </a:lnTo>
                <a:lnTo>
                  <a:pt x="0" y="137946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87" name="Freeform 87"/>
          <p:cNvSpPr/>
          <p:nvPr/>
        </p:nvSpPr>
        <p:spPr>
          <a:xfrm>
            <a:off x="10983216" y="3814114"/>
            <a:ext cx="1389844" cy="573794"/>
          </a:xfrm>
          <a:custGeom>
            <a:avLst/>
            <a:gdLst/>
            <a:ahLst/>
            <a:cxnLst/>
            <a:rect l="l" t="t" r="r" b="b"/>
            <a:pathLst>
              <a:path w="1389844" h="573794">
                <a:moveTo>
                  <a:pt x="0" y="0"/>
                </a:moveTo>
                <a:lnTo>
                  <a:pt x="1389844" y="0"/>
                </a:lnTo>
                <a:lnTo>
                  <a:pt x="1389844" y="573794"/>
                </a:lnTo>
                <a:lnTo>
                  <a:pt x="0" y="57379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8" name="AutoShape 88"/>
          <p:cNvSpPr/>
          <p:nvPr/>
        </p:nvSpPr>
        <p:spPr>
          <a:xfrm>
            <a:off x="9071348" y="4101011"/>
            <a:ext cx="261103" cy="0"/>
          </a:xfrm>
          <a:prstGeom prst="line">
            <a:avLst/>
          </a:prstGeom>
          <a:ln w="28575" cap="flat">
            <a:solidFill>
              <a:srgbClr val="000000"/>
            </a:solidFill>
            <a:prstDash val="solid"/>
            <a:headEnd type="none" w="sm" len="sm"/>
            <a:tailEnd type="arrow" w="med" len="sm"/>
          </a:ln>
        </p:spPr>
      </p:sp>
      <p:sp>
        <p:nvSpPr>
          <p:cNvPr id="89" name="AutoShape 89"/>
          <p:cNvSpPr/>
          <p:nvPr/>
        </p:nvSpPr>
        <p:spPr>
          <a:xfrm>
            <a:off x="10722295" y="4115499"/>
            <a:ext cx="261103" cy="0"/>
          </a:xfrm>
          <a:prstGeom prst="line">
            <a:avLst/>
          </a:prstGeom>
          <a:ln w="28575" cap="flat">
            <a:solidFill>
              <a:srgbClr val="000000"/>
            </a:solidFill>
            <a:prstDash val="solid"/>
            <a:headEnd type="none" w="sm" len="sm"/>
            <a:tailEnd type="arrow" w="med" len="sm"/>
          </a:ln>
        </p:spPr>
      </p:sp>
      <p:sp>
        <p:nvSpPr>
          <p:cNvPr id="90" name="AutoShape 90"/>
          <p:cNvSpPr/>
          <p:nvPr/>
        </p:nvSpPr>
        <p:spPr>
          <a:xfrm>
            <a:off x="12373060" y="4115499"/>
            <a:ext cx="261103" cy="0"/>
          </a:xfrm>
          <a:prstGeom prst="line">
            <a:avLst/>
          </a:prstGeom>
          <a:ln w="28575" cap="flat">
            <a:solidFill>
              <a:srgbClr val="000000"/>
            </a:solidFill>
            <a:prstDash val="solid"/>
            <a:headEnd type="none" w="sm" len="sm"/>
            <a:tailEnd type="arrow" w="med" len="sm"/>
          </a:ln>
        </p:spPr>
      </p:sp>
      <p:grpSp>
        <p:nvGrpSpPr>
          <p:cNvPr id="91" name="Group 91"/>
          <p:cNvGrpSpPr/>
          <p:nvPr/>
        </p:nvGrpSpPr>
        <p:grpSpPr>
          <a:xfrm>
            <a:off x="8142641" y="3245608"/>
            <a:ext cx="368463" cy="395182"/>
            <a:chOff x="0" y="0"/>
            <a:chExt cx="812800" cy="871739"/>
          </a:xfrm>
        </p:grpSpPr>
        <p:sp>
          <p:nvSpPr>
            <p:cNvPr id="92" name="Freeform 92"/>
            <p:cNvSpPr/>
            <p:nvPr/>
          </p:nvSpPr>
          <p:spPr>
            <a:xfrm>
              <a:off x="0" y="0"/>
              <a:ext cx="812800" cy="871739"/>
            </a:xfrm>
            <a:custGeom>
              <a:avLst/>
              <a:gdLst/>
              <a:ahLst/>
              <a:cxnLst/>
              <a:rect l="l" t="t" r="r" b="b"/>
              <a:pathLst>
                <a:path w="812800" h="871739">
                  <a:moveTo>
                    <a:pt x="406400" y="871739"/>
                  </a:moveTo>
                  <a:lnTo>
                    <a:pt x="0" y="465339"/>
                  </a:lnTo>
                  <a:lnTo>
                    <a:pt x="203200" y="465339"/>
                  </a:lnTo>
                  <a:lnTo>
                    <a:pt x="203200" y="0"/>
                  </a:lnTo>
                  <a:lnTo>
                    <a:pt x="609600" y="0"/>
                  </a:lnTo>
                  <a:lnTo>
                    <a:pt x="609600" y="465339"/>
                  </a:lnTo>
                  <a:lnTo>
                    <a:pt x="812800" y="465339"/>
                  </a:lnTo>
                  <a:lnTo>
                    <a:pt x="406400" y="871739"/>
                  </a:lnTo>
                  <a:close/>
                </a:path>
              </a:pathLst>
            </a:custGeom>
            <a:solidFill>
              <a:srgbClr val="000000"/>
            </a:solidFill>
          </p:spPr>
        </p:sp>
        <p:sp>
          <p:nvSpPr>
            <p:cNvPr id="93" name="TextBox 93"/>
            <p:cNvSpPr txBox="1"/>
            <p:nvPr/>
          </p:nvSpPr>
          <p:spPr>
            <a:xfrm>
              <a:off x="203200" y="-38100"/>
              <a:ext cx="406400" cy="808239"/>
            </a:xfrm>
            <a:prstGeom prst="rect">
              <a:avLst/>
            </a:prstGeom>
          </p:spPr>
          <p:txBody>
            <a:bodyPr lIns="50800" tIns="50800" rIns="50800" bIns="50800" rtlCol="0" anchor="ctr"/>
            <a:lstStyle/>
            <a:p>
              <a:pPr algn="ctr">
                <a:lnSpc>
                  <a:spcPts val="2659"/>
                </a:lnSpc>
                <a:spcBef>
                  <a:spcPct val="0"/>
                </a:spcBef>
              </a:pPr>
              <a:endParaRPr/>
            </a:p>
          </p:txBody>
        </p:sp>
      </p:grpSp>
      <p:sp>
        <p:nvSpPr>
          <p:cNvPr id="94" name="Freeform 94"/>
          <p:cNvSpPr/>
          <p:nvPr/>
        </p:nvSpPr>
        <p:spPr>
          <a:xfrm>
            <a:off x="12858555" y="4170891"/>
            <a:ext cx="1036054" cy="293147"/>
          </a:xfrm>
          <a:custGeom>
            <a:avLst/>
            <a:gdLst/>
            <a:ahLst/>
            <a:cxnLst/>
            <a:rect l="l" t="t" r="r" b="b"/>
            <a:pathLst>
              <a:path w="1036054" h="293147">
                <a:moveTo>
                  <a:pt x="0" y="0"/>
                </a:moveTo>
                <a:lnTo>
                  <a:pt x="1036054" y="0"/>
                </a:lnTo>
                <a:lnTo>
                  <a:pt x="1036054" y="293147"/>
                </a:lnTo>
                <a:lnTo>
                  <a:pt x="0" y="293147"/>
                </a:lnTo>
                <a:lnTo>
                  <a:pt x="0" y="0"/>
                </a:lnTo>
                <a:close/>
              </a:path>
            </a:pathLst>
          </a:custGeom>
          <a:blipFill>
            <a:blip r:embed="rId16"/>
            <a:stretch>
              <a:fillRect t="-75025" b="-60444"/>
            </a:stretch>
          </a:blipFill>
        </p:spPr>
      </p:sp>
      <p:sp>
        <p:nvSpPr>
          <p:cNvPr id="95" name="AutoShape 95"/>
          <p:cNvSpPr/>
          <p:nvPr/>
        </p:nvSpPr>
        <p:spPr>
          <a:xfrm flipV="1">
            <a:off x="13350946" y="3062543"/>
            <a:ext cx="0" cy="320774"/>
          </a:xfrm>
          <a:prstGeom prst="line">
            <a:avLst/>
          </a:prstGeom>
          <a:ln w="28575" cap="flat">
            <a:solidFill>
              <a:srgbClr val="000000"/>
            </a:solidFill>
            <a:prstDash val="solid"/>
            <a:headEnd type="none" w="sm" len="sm"/>
            <a:tailEnd type="arrow" w="med" len="sm"/>
          </a:ln>
        </p:spPr>
      </p:sp>
      <p:sp>
        <p:nvSpPr>
          <p:cNvPr id="96" name="AutoShape 96"/>
          <p:cNvSpPr/>
          <p:nvPr/>
        </p:nvSpPr>
        <p:spPr>
          <a:xfrm flipV="1">
            <a:off x="12306781" y="2168457"/>
            <a:ext cx="2088331" cy="0"/>
          </a:xfrm>
          <a:prstGeom prst="line">
            <a:avLst/>
          </a:prstGeom>
          <a:ln w="28575" cap="flat">
            <a:solidFill>
              <a:srgbClr val="000000"/>
            </a:solidFill>
            <a:prstDash val="solid"/>
            <a:headEnd type="arrow" w="med" len="sm"/>
            <a:tailEnd type="arrow" w="med" len="sm"/>
          </a:ln>
        </p:spPr>
      </p:sp>
      <p:sp>
        <p:nvSpPr>
          <p:cNvPr id="97" name="AutoShape 97"/>
          <p:cNvSpPr/>
          <p:nvPr/>
        </p:nvSpPr>
        <p:spPr>
          <a:xfrm flipV="1">
            <a:off x="13350946" y="2168457"/>
            <a:ext cx="0" cy="546097"/>
          </a:xfrm>
          <a:prstGeom prst="line">
            <a:avLst/>
          </a:prstGeom>
          <a:ln w="28575" cap="flat">
            <a:solidFill>
              <a:srgbClr val="000000"/>
            </a:solidFill>
            <a:prstDash val="solid"/>
            <a:headEnd type="none" w="sm" len="sm"/>
            <a:tailEnd type="arrow" w="med" len="sm"/>
          </a:ln>
        </p:spPr>
      </p:sp>
      <p:grpSp>
        <p:nvGrpSpPr>
          <p:cNvPr id="98" name="Group 98"/>
          <p:cNvGrpSpPr/>
          <p:nvPr/>
        </p:nvGrpSpPr>
        <p:grpSpPr>
          <a:xfrm>
            <a:off x="12306781" y="2550944"/>
            <a:ext cx="2088331" cy="464633"/>
            <a:chOff x="0" y="0"/>
            <a:chExt cx="974959" cy="216919"/>
          </a:xfrm>
        </p:grpSpPr>
        <p:sp>
          <p:nvSpPr>
            <p:cNvPr id="99" name="Freeform 99"/>
            <p:cNvSpPr/>
            <p:nvPr/>
          </p:nvSpPr>
          <p:spPr>
            <a:xfrm>
              <a:off x="0" y="0"/>
              <a:ext cx="974959" cy="216919"/>
            </a:xfrm>
            <a:custGeom>
              <a:avLst/>
              <a:gdLst/>
              <a:ahLst/>
              <a:cxnLst/>
              <a:rect l="l" t="t" r="r" b="b"/>
              <a:pathLst>
                <a:path w="974959" h="216919">
                  <a:moveTo>
                    <a:pt x="771759" y="0"/>
                  </a:moveTo>
                  <a:cubicBezTo>
                    <a:pt x="883983" y="0"/>
                    <a:pt x="974959" y="48559"/>
                    <a:pt x="974959" y="108459"/>
                  </a:cubicBezTo>
                  <a:cubicBezTo>
                    <a:pt x="974959" y="168360"/>
                    <a:pt x="883983" y="216919"/>
                    <a:pt x="771759" y="216919"/>
                  </a:cubicBezTo>
                  <a:lnTo>
                    <a:pt x="203200" y="216919"/>
                  </a:lnTo>
                  <a:cubicBezTo>
                    <a:pt x="90976" y="216919"/>
                    <a:pt x="0" y="168360"/>
                    <a:pt x="0" y="108459"/>
                  </a:cubicBezTo>
                  <a:cubicBezTo>
                    <a:pt x="0" y="48559"/>
                    <a:pt x="90976" y="0"/>
                    <a:pt x="203200" y="0"/>
                  </a:cubicBezTo>
                  <a:close/>
                </a:path>
              </a:pathLst>
            </a:custGeom>
            <a:solidFill>
              <a:srgbClr val="FFFFFF"/>
            </a:solidFill>
            <a:ln w="38100" cap="sq">
              <a:solidFill>
                <a:srgbClr val="000000"/>
              </a:solidFill>
              <a:prstDash val="solid"/>
              <a:miter/>
            </a:ln>
          </p:spPr>
        </p:sp>
        <p:sp>
          <p:nvSpPr>
            <p:cNvPr id="100" name="TextBox 100"/>
            <p:cNvSpPr txBox="1"/>
            <p:nvPr/>
          </p:nvSpPr>
          <p:spPr>
            <a:xfrm>
              <a:off x="0" y="-38100"/>
              <a:ext cx="974959" cy="255019"/>
            </a:xfrm>
            <a:prstGeom prst="rect">
              <a:avLst/>
            </a:prstGeom>
          </p:spPr>
          <p:txBody>
            <a:bodyPr lIns="50800" tIns="50800" rIns="50800" bIns="50800" rtlCol="0" anchor="ctr"/>
            <a:lstStyle/>
            <a:p>
              <a:pPr algn="ctr">
                <a:lnSpc>
                  <a:spcPts val="2659"/>
                </a:lnSpc>
              </a:pPr>
              <a:endParaRPr/>
            </a:p>
          </p:txBody>
        </p:sp>
      </p:grpSp>
      <p:grpSp>
        <p:nvGrpSpPr>
          <p:cNvPr id="101" name="Group 101"/>
          <p:cNvGrpSpPr/>
          <p:nvPr/>
        </p:nvGrpSpPr>
        <p:grpSpPr>
          <a:xfrm>
            <a:off x="11129002" y="1874013"/>
            <a:ext cx="1177779" cy="588889"/>
            <a:chOff x="0" y="0"/>
            <a:chExt cx="812800" cy="406400"/>
          </a:xfrm>
        </p:grpSpPr>
        <p:sp>
          <p:nvSpPr>
            <p:cNvPr id="102" name="Freeform 102"/>
            <p:cNvSpPr/>
            <p:nvPr/>
          </p:nvSpPr>
          <p:spPr>
            <a:xfrm>
              <a:off x="0" y="0"/>
              <a:ext cx="812800" cy="406400"/>
            </a:xfrm>
            <a:custGeom>
              <a:avLst/>
              <a:gdLst/>
              <a:ahLst/>
              <a:cxnLst/>
              <a:rect l="l" t="t" r="r" b="b"/>
              <a:pathLst>
                <a:path w="812800" h="406400">
                  <a:moveTo>
                    <a:pt x="609600" y="0"/>
                  </a:moveTo>
                  <a:lnTo>
                    <a:pt x="0" y="0"/>
                  </a:lnTo>
                  <a:lnTo>
                    <a:pt x="0" y="406400"/>
                  </a:lnTo>
                  <a:lnTo>
                    <a:pt x="609600" y="406400"/>
                  </a:lnTo>
                  <a:lnTo>
                    <a:pt x="812800" y="203200"/>
                  </a:lnTo>
                  <a:lnTo>
                    <a:pt x="609600" y="0"/>
                  </a:lnTo>
                  <a:close/>
                </a:path>
              </a:pathLst>
            </a:custGeom>
            <a:solidFill>
              <a:srgbClr val="FFFFFF"/>
            </a:solidFill>
            <a:ln w="38100" cap="sq">
              <a:solidFill>
                <a:srgbClr val="000000"/>
              </a:solidFill>
              <a:prstDash val="solid"/>
              <a:miter/>
            </a:ln>
          </p:spPr>
        </p:sp>
        <p:sp>
          <p:nvSpPr>
            <p:cNvPr id="103" name="TextBox 103"/>
            <p:cNvSpPr txBox="1"/>
            <p:nvPr/>
          </p:nvSpPr>
          <p:spPr>
            <a:xfrm>
              <a:off x="0" y="-38100"/>
              <a:ext cx="698500" cy="444500"/>
            </a:xfrm>
            <a:prstGeom prst="rect">
              <a:avLst/>
            </a:prstGeom>
          </p:spPr>
          <p:txBody>
            <a:bodyPr lIns="50800" tIns="50800" rIns="50800" bIns="50800" rtlCol="0" anchor="ctr"/>
            <a:lstStyle/>
            <a:p>
              <a:pPr algn="ctr">
                <a:lnSpc>
                  <a:spcPts val="2659"/>
                </a:lnSpc>
              </a:pPr>
              <a:endParaRPr/>
            </a:p>
          </p:txBody>
        </p:sp>
      </p:grpSp>
      <p:grpSp>
        <p:nvGrpSpPr>
          <p:cNvPr id="104" name="Group 104"/>
          <p:cNvGrpSpPr/>
          <p:nvPr/>
        </p:nvGrpSpPr>
        <p:grpSpPr>
          <a:xfrm rot="-10800000">
            <a:off x="14395112" y="1874013"/>
            <a:ext cx="1177779" cy="588889"/>
            <a:chOff x="0" y="0"/>
            <a:chExt cx="812800" cy="406400"/>
          </a:xfrm>
        </p:grpSpPr>
        <p:sp>
          <p:nvSpPr>
            <p:cNvPr id="105" name="Freeform 105"/>
            <p:cNvSpPr/>
            <p:nvPr/>
          </p:nvSpPr>
          <p:spPr>
            <a:xfrm>
              <a:off x="0" y="0"/>
              <a:ext cx="812800" cy="406400"/>
            </a:xfrm>
            <a:custGeom>
              <a:avLst/>
              <a:gdLst/>
              <a:ahLst/>
              <a:cxnLst/>
              <a:rect l="l" t="t" r="r" b="b"/>
              <a:pathLst>
                <a:path w="812800" h="406400">
                  <a:moveTo>
                    <a:pt x="609600" y="0"/>
                  </a:moveTo>
                  <a:lnTo>
                    <a:pt x="0" y="0"/>
                  </a:lnTo>
                  <a:lnTo>
                    <a:pt x="0" y="406400"/>
                  </a:lnTo>
                  <a:lnTo>
                    <a:pt x="609600" y="406400"/>
                  </a:lnTo>
                  <a:lnTo>
                    <a:pt x="812800" y="203200"/>
                  </a:lnTo>
                  <a:lnTo>
                    <a:pt x="609600" y="0"/>
                  </a:lnTo>
                  <a:close/>
                </a:path>
              </a:pathLst>
            </a:custGeom>
            <a:solidFill>
              <a:srgbClr val="FFFFFF"/>
            </a:solidFill>
            <a:ln w="38100" cap="sq">
              <a:solidFill>
                <a:srgbClr val="000000"/>
              </a:solidFill>
              <a:prstDash val="solid"/>
              <a:miter/>
            </a:ln>
          </p:spPr>
        </p:sp>
        <p:sp>
          <p:nvSpPr>
            <p:cNvPr id="106" name="TextBox 106"/>
            <p:cNvSpPr txBox="1"/>
            <p:nvPr/>
          </p:nvSpPr>
          <p:spPr>
            <a:xfrm>
              <a:off x="0" y="-38100"/>
              <a:ext cx="698500" cy="444500"/>
            </a:xfrm>
            <a:prstGeom prst="rect">
              <a:avLst/>
            </a:prstGeom>
          </p:spPr>
          <p:txBody>
            <a:bodyPr lIns="50800" tIns="50800" rIns="50800" bIns="50800" rtlCol="0" anchor="ctr"/>
            <a:lstStyle/>
            <a:p>
              <a:pPr algn="ctr">
                <a:lnSpc>
                  <a:spcPts val="2659"/>
                </a:lnSpc>
              </a:pPr>
              <a:endParaRPr/>
            </a:p>
          </p:txBody>
        </p:sp>
      </p:grpSp>
      <p:sp>
        <p:nvSpPr>
          <p:cNvPr id="107" name="TextBox 107"/>
          <p:cNvSpPr txBox="1"/>
          <p:nvPr/>
        </p:nvSpPr>
        <p:spPr>
          <a:xfrm>
            <a:off x="12698019" y="4142316"/>
            <a:ext cx="1305855" cy="391602"/>
          </a:xfrm>
          <a:prstGeom prst="rect">
            <a:avLst/>
          </a:prstGeom>
        </p:spPr>
        <p:txBody>
          <a:bodyPr lIns="0" tIns="0" rIns="0" bIns="0" rtlCol="0" anchor="t">
            <a:spAutoFit/>
          </a:bodyPr>
          <a:lstStyle/>
          <a:p>
            <a:pPr algn="ctr">
              <a:lnSpc>
                <a:spcPts val="2573"/>
              </a:lnSpc>
              <a:spcBef>
                <a:spcPct val="0"/>
              </a:spcBef>
            </a:pPr>
            <a:r>
              <a:rPr lang="en-US" sz="2382" spc="-14">
                <a:solidFill>
                  <a:srgbClr val="000000"/>
                </a:solidFill>
                <a:latin typeface="Times New Roman"/>
                <a:ea typeface="Times New Roman"/>
                <a:cs typeface="Times New Roman"/>
                <a:sym typeface="Times New Roman"/>
              </a:rPr>
              <a:t>Model</a:t>
            </a:r>
          </a:p>
        </p:txBody>
      </p:sp>
      <p:sp>
        <p:nvSpPr>
          <p:cNvPr id="108" name="TextBox 108"/>
          <p:cNvSpPr txBox="1"/>
          <p:nvPr/>
        </p:nvSpPr>
        <p:spPr>
          <a:xfrm>
            <a:off x="7866768" y="2531894"/>
            <a:ext cx="920210" cy="356655"/>
          </a:xfrm>
          <a:prstGeom prst="rect">
            <a:avLst/>
          </a:prstGeom>
        </p:spPr>
        <p:txBody>
          <a:bodyPr lIns="0" tIns="0" rIns="0" bIns="0" rtlCol="0" anchor="t">
            <a:spAutoFit/>
          </a:bodyPr>
          <a:lstStyle/>
          <a:p>
            <a:pPr algn="ctr">
              <a:lnSpc>
                <a:spcPts val="2393"/>
              </a:lnSpc>
              <a:spcBef>
                <a:spcPct val="0"/>
              </a:spcBef>
            </a:pPr>
            <a:r>
              <a:rPr lang="en-US" sz="2216" spc="-13">
                <a:solidFill>
                  <a:srgbClr val="000000"/>
                </a:solidFill>
                <a:latin typeface="Times New Roman"/>
                <a:ea typeface="Times New Roman"/>
                <a:cs typeface="Times New Roman"/>
                <a:sym typeface="Times New Roman"/>
              </a:rPr>
              <a:t>Dataset</a:t>
            </a:r>
          </a:p>
        </p:txBody>
      </p:sp>
      <p:sp>
        <p:nvSpPr>
          <p:cNvPr id="109" name="TextBox 109"/>
          <p:cNvSpPr txBox="1"/>
          <p:nvPr/>
        </p:nvSpPr>
        <p:spPr>
          <a:xfrm>
            <a:off x="7589428" y="3711314"/>
            <a:ext cx="1419299" cy="760344"/>
          </a:xfrm>
          <a:prstGeom prst="rect">
            <a:avLst/>
          </a:prstGeom>
        </p:spPr>
        <p:txBody>
          <a:bodyPr lIns="0" tIns="0" rIns="0" bIns="0" rtlCol="0" anchor="t">
            <a:spAutoFit/>
          </a:bodyPr>
          <a:lstStyle/>
          <a:p>
            <a:pPr algn="ctr">
              <a:lnSpc>
                <a:spcPts val="2765"/>
              </a:lnSpc>
              <a:spcBef>
                <a:spcPct val="0"/>
              </a:spcBef>
            </a:pPr>
            <a:r>
              <a:rPr lang="en-US" sz="2561" spc="-15">
                <a:solidFill>
                  <a:srgbClr val="000000"/>
                </a:solidFill>
                <a:latin typeface="Times New Roman"/>
                <a:ea typeface="Times New Roman"/>
                <a:cs typeface="Times New Roman"/>
                <a:sym typeface="Times New Roman"/>
              </a:rPr>
              <a:t>News Title</a:t>
            </a:r>
          </a:p>
        </p:txBody>
      </p:sp>
      <p:sp>
        <p:nvSpPr>
          <p:cNvPr id="110" name="TextBox 110"/>
          <p:cNvSpPr txBox="1"/>
          <p:nvPr/>
        </p:nvSpPr>
        <p:spPr>
          <a:xfrm>
            <a:off x="9294901" y="3830567"/>
            <a:ext cx="1464943" cy="521837"/>
          </a:xfrm>
          <a:prstGeom prst="rect">
            <a:avLst/>
          </a:prstGeom>
        </p:spPr>
        <p:txBody>
          <a:bodyPr lIns="0" tIns="0" rIns="0" bIns="0" rtlCol="0" anchor="t">
            <a:spAutoFit/>
          </a:bodyPr>
          <a:lstStyle/>
          <a:p>
            <a:pPr algn="ctr">
              <a:lnSpc>
                <a:spcPts val="1876"/>
              </a:lnSpc>
              <a:spcBef>
                <a:spcPct val="0"/>
              </a:spcBef>
            </a:pPr>
            <a:r>
              <a:rPr lang="en-US" sz="1737" spc="-10">
                <a:solidFill>
                  <a:srgbClr val="000000"/>
                </a:solidFill>
                <a:latin typeface="Times New Roman"/>
                <a:ea typeface="Times New Roman"/>
                <a:cs typeface="Times New Roman"/>
                <a:sym typeface="Times New Roman"/>
              </a:rPr>
              <a:t>Stopword Removal</a:t>
            </a:r>
          </a:p>
        </p:txBody>
      </p:sp>
      <p:sp>
        <p:nvSpPr>
          <p:cNvPr id="111" name="TextBox 111"/>
          <p:cNvSpPr txBox="1"/>
          <p:nvPr/>
        </p:nvSpPr>
        <p:spPr>
          <a:xfrm>
            <a:off x="10946868" y="3972073"/>
            <a:ext cx="1426192" cy="288676"/>
          </a:xfrm>
          <a:prstGeom prst="rect">
            <a:avLst/>
          </a:prstGeom>
        </p:spPr>
        <p:txBody>
          <a:bodyPr lIns="0" tIns="0" rIns="0" bIns="0" rtlCol="0" anchor="t">
            <a:spAutoFit/>
          </a:bodyPr>
          <a:lstStyle/>
          <a:p>
            <a:pPr algn="ctr">
              <a:lnSpc>
                <a:spcPts val="1911"/>
              </a:lnSpc>
              <a:spcBef>
                <a:spcPct val="0"/>
              </a:spcBef>
            </a:pPr>
            <a:r>
              <a:rPr lang="en-US" sz="1769" spc="-10">
                <a:solidFill>
                  <a:srgbClr val="000000"/>
                </a:solidFill>
                <a:latin typeface="Times New Roman"/>
                <a:ea typeface="Times New Roman"/>
                <a:cs typeface="Times New Roman"/>
                <a:sym typeface="Times New Roman"/>
              </a:rPr>
              <a:t>Vectorization</a:t>
            </a:r>
          </a:p>
        </p:txBody>
      </p:sp>
      <p:sp>
        <p:nvSpPr>
          <p:cNvPr id="112" name="TextBox 112"/>
          <p:cNvSpPr txBox="1"/>
          <p:nvPr/>
        </p:nvSpPr>
        <p:spPr>
          <a:xfrm>
            <a:off x="12571892" y="2600151"/>
            <a:ext cx="1558110" cy="347170"/>
          </a:xfrm>
          <a:prstGeom prst="rect">
            <a:avLst/>
          </a:prstGeom>
        </p:spPr>
        <p:txBody>
          <a:bodyPr lIns="0" tIns="0" rIns="0" bIns="0" rtlCol="0" anchor="t">
            <a:spAutoFit/>
          </a:bodyPr>
          <a:lstStyle/>
          <a:p>
            <a:pPr algn="ctr">
              <a:lnSpc>
                <a:spcPts val="2326"/>
              </a:lnSpc>
              <a:spcBef>
                <a:spcPct val="0"/>
              </a:spcBef>
            </a:pPr>
            <a:r>
              <a:rPr lang="en-US" sz="2153" spc="-13">
                <a:solidFill>
                  <a:srgbClr val="000000"/>
                </a:solidFill>
                <a:latin typeface="Times New Roman"/>
                <a:ea typeface="Times New Roman"/>
                <a:cs typeface="Times New Roman"/>
                <a:sym typeface="Times New Roman"/>
              </a:rPr>
              <a:t>Classification</a:t>
            </a:r>
          </a:p>
        </p:txBody>
      </p:sp>
      <p:sp>
        <p:nvSpPr>
          <p:cNvPr id="113" name="TextBox 113"/>
          <p:cNvSpPr txBox="1"/>
          <p:nvPr/>
        </p:nvSpPr>
        <p:spPr>
          <a:xfrm>
            <a:off x="11214028" y="1917574"/>
            <a:ext cx="790538" cy="473192"/>
          </a:xfrm>
          <a:prstGeom prst="rect">
            <a:avLst/>
          </a:prstGeom>
        </p:spPr>
        <p:txBody>
          <a:bodyPr lIns="0" tIns="0" rIns="0" bIns="0" rtlCol="0" anchor="t">
            <a:spAutoFit/>
          </a:bodyPr>
          <a:lstStyle/>
          <a:p>
            <a:pPr algn="ctr">
              <a:lnSpc>
                <a:spcPts val="3152"/>
              </a:lnSpc>
              <a:spcBef>
                <a:spcPct val="0"/>
              </a:spcBef>
            </a:pPr>
            <a:r>
              <a:rPr lang="en-US" sz="2918" spc="-17">
                <a:solidFill>
                  <a:srgbClr val="000000"/>
                </a:solidFill>
                <a:latin typeface="Times New Roman"/>
                <a:ea typeface="Times New Roman"/>
                <a:cs typeface="Times New Roman"/>
                <a:sym typeface="Times New Roman"/>
              </a:rPr>
              <a:t>Fake</a:t>
            </a:r>
          </a:p>
        </p:txBody>
      </p:sp>
      <p:sp>
        <p:nvSpPr>
          <p:cNvPr id="114" name="TextBox 114"/>
          <p:cNvSpPr txBox="1"/>
          <p:nvPr/>
        </p:nvSpPr>
        <p:spPr>
          <a:xfrm>
            <a:off x="14697781" y="1891014"/>
            <a:ext cx="811547" cy="526313"/>
          </a:xfrm>
          <a:prstGeom prst="rect">
            <a:avLst/>
          </a:prstGeom>
        </p:spPr>
        <p:txBody>
          <a:bodyPr lIns="0" tIns="0" rIns="0" bIns="0" rtlCol="0" anchor="t">
            <a:spAutoFit/>
          </a:bodyPr>
          <a:lstStyle/>
          <a:p>
            <a:pPr algn="ctr">
              <a:lnSpc>
                <a:spcPts val="3528"/>
              </a:lnSpc>
              <a:spcBef>
                <a:spcPct val="0"/>
              </a:spcBef>
            </a:pPr>
            <a:r>
              <a:rPr lang="en-US" sz="3267" spc="-19">
                <a:solidFill>
                  <a:srgbClr val="000000"/>
                </a:solidFill>
                <a:latin typeface="Times New Roman"/>
                <a:ea typeface="Times New Roman"/>
                <a:cs typeface="Times New Roman"/>
                <a:sym typeface="Times New Roman"/>
              </a:rPr>
              <a:t>Real</a:t>
            </a:r>
          </a:p>
        </p:txBody>
      </p:sp>
      <p:sp>
        <p:nvSpPr>
          <p:cNvPr id="115" name="TextBox 115"/>
          <p:cNvSpPr txBox="1"/>
          <p:nvPr/>
        </p:nvSpPr>
        <p:spPr>
          <a:xfrm>
            <a:off x="7120450" y="1158411"/>
            <a:ext cx="3116605" cy="531416"/>
          </a:xfrm>
          <a:prstGeom prst="rect">
            <a:avLst/>
          </a:prstGeom>
        </p:spPr>
        <p:txBody>
          <a:bodyPr lIns="0" tIns="0" rIns="0" bIns="0" rtlCol="0" anchor="t">
            <a:spAutoFit/>
          </a:bodyPr>
          <a:lstStyle/>
          <a:p>
            <a:pPr algn="ctr">
              <a:lnSpc>
                <a:spcPts val="3564"/>
              </a:lnSpc>
              <a:spcBef>
                <a:spcPct val="0"/>
              </a:spcBef>
            </a:pPr>
            <a:r>
              <a:rPr lang="en-US" sz="3300" spc="-20">
                <a:solidFill>
                  <a:srgbClr val="000000"/>
                </a:solidFill>
                <a:latin typeface="Times New Roman"/>
                <a:ea typeface="Times New Roman"/>
                <a:cs typeface="Times New Roman"/>
                <a:sym typeface="Times New Roman"/>
              </a:rPr>
              <a:t>Proposed Idea</a:t>
            </a:r>
          </a:p>
        </p:txBody>
      </p:sp>
      <p:sp>
        <p:nvSpPr>
          <p:cNvPr id="116" name="AutoShape 116"/>
          <p:cNvSpPr/>
          <p:nvPr/>
        </p:nvSpPr>
        <p:spPr>
          <a:xfrm flipV="1">
            <a:off x="7144710" y="1689827"/>
            <a:ext cx="3577585" cy="16322"/>
          </a:xfrm>
          <a:prstGeom prst="line">
            <a:avLst/>
          </a:prstGeom>
          <a:ln w="28575" cap="flat">
            <a:solidFill>
              <a:srgbClr val="000000"/>
            </a:solidFill>
            <a:prstDash val="solid"/>
            <a:headEnd type="none" w="sm" len="sm"/>
            <a:tailEnd type="none" w="sm" len="sm"/>
          </a:ln>
        </p:spPr>
      </p:sp>
      <p:sp>
        <p:nvSpPr>
          <p:cNvPr id="117" name="AutoShape 117"/>
          <p:cNvSpPr/>
          <p:nvPr/>
        </p:nvSpPr>
        <p:spPr>
          <a:xfrm flipH="1">
            <a:off x="10759844" y="1118552"/>
            <a:ext cx="0" cy="587597"/>
          </a:xfrm>
          <a:prstGeom prst="line">
            <a:avLst/>
          </a:prstGeom>
          <a:ln w="28575" cap="flat">
            <a:solidFill>
              <a:srgbClr val="000000"/>
            </a:solidFill>
            <a:prstDash val="solid"/>
            <a:headEnd type="none" w="sm" len="sm"/>
            <a:tailEnd type="none" w="sm" len="sm"/>
          </a:ln>
        </p:spPr>
      </p:sp>
      <p:sp>
        <p:nvSpPr>
          <p:cNvPr id="118" name="TextBox 118"/>
          <p:cNvSpPr txBox="1"/>
          <p:nvPr/>
        </p:nvSpPr>
        <p:spPr>
          <a:xfrm>
            <a:off x="781936" y="363527"/>
            <a:ext cx="4095068" cy="1697191"/>
          </a:xfrm>
          <a:prstGeom prst="rect">
            <a:avLst/>
          </a:prstGeom>
        </p:spPr>
        <p:txBody>
          <a:bodyPr lIns="0" tIns="0" rIns="0" bIns="0" rtlCol="0" anchor="t">
            <a:spAutoFit/>
          </a:bodyPr>
          <a:lstStyle/>
          <a:p>
            <a:pPr algn="l">
              <a:lnSpc>
                <a:spcPts val="6198"/>
              </a:lnSpc>
              <a:spcBef>
                <a:spcPct val="0"/>
              </a:spcBef>
            </a:pPr>
            <a:r>
              <a:rPr lang="en-US" sz="5739" spc="-34">
                <a:solidFill>
                  <a:srgbClr val="000000"/>
                </a:solidFill>
                <a:latin typeface="Times New Roman"/>
                <a:ea typeface="Times New Roman"/>
                <a:cs typeface="Times New Roman"/>
                <a:sym typeface="Times New Roman"/>
              </a:rPr>
              <a:t>Architecture Work-Flow</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8904" y="201942"/>
            <a:ext cx="17890236" cy="9883140"/>
          </a:xfrm>
          <a:custGeom>
            <a:avLst/>
            <a:gdLst/>
            <a:ahLst/>
            <a:cxnLst/>
            <a:rect l="l" t="t" r="r" b="b"/>
            <a:pathLst>
              <a:path w="17890236" h="9883140">
                <a:moveTo>
                  <a:pt x="0" y="0"/>
                </a:moveTo>
                <a:lnTo>
                  <a:pt x="17890236" y="0"/>
                </a:lnTo>
                <a:lnTo>
                  <a:pt x="17890236" y="9883140"/>
                </a:lnTo>
                <a:lnTo>
                  <a:pt x="0" y="98831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2167502" y="6760493"/>
            <a:ext cx="7194921" cy="2730197"/>
          </a:xfrm>
          <a:custGeom>
            <a:avLst/>
            <a:gdLst/>
            <a:ahLst/>
            <a:cxnLst/>
            <a:rect l="l" t="t" r="r" b="b"/>
            <a:pathLst>
              <a:path w="7194921" h="2730197">
                <a:moveTo>
                  <a:pt x="0" y="0"/>
                </a:moveTo>
                <a:lnTo>
                  <a:pt x="7194921" y="0"/>
                </a:lnTo>
                <a:lnTo>
                  <a:pt x="7194921" y="2730198"/>
                </a:lnTo>
                <a:lnTo>
                  <a:pt x="0" y="2730198"/>
                </a:lnTo>
                <a:lnTo>
                  <a:pt x="0" y="0"/>
                </a:lnTo>
                <a:close/>
              </a:path>
            </a:pathLst>
          </a:custGeom>
          <a:blipFill>
            <a:blip r:embed="rId4"/>
            <a:stretch>
              <a:fillRect l="-343" r="-2655" b="-983"/>
            </a:stretch>
          </a:blipFill>
          <a:ln w="76200" cap="sq">
            <a:solidFill>
              <a:srgbClr val="FF2424"/>
            </a:solidFill>
            <a:prstDash val="solid"/>
            <a:miter/>
          </a:ln>
        </p:spPr>
      </p:sp>
      <p:sp>
        <p:nvSpPr>
          <p:cNvPr id="4" name="Freeform 4"/>
          <p:cNvSpPr/>
          <p:nvPr/>
        </p:nvSpPr>
        <p:spPr>
          <a:xfrm>
            <a:off x="9532381" y="6760493"/>
            <a:ext cx="7288007" cy="2730197"/>
          </a:xfrm>
          <a:custGeom>
            <a:avLst/>
            <a:gdLst/>
            <a:ahLst/>
            <a:cxnLst/>
            <a:rect l="l" t="t" r="r" b="b"/>
            <a:pathLst>
              <a:path w="7288007" h="2730197">
                <a:moveTo>
                  <a:pt x="0" y="0"/>
                </a:moveTo>
                <a:lnTo>
                  <a:pt x="7288007" y="0"/>
                </a:lnTo>
                <a:lnTo>
                  <a:pt x="7288007" y="2730198"/>
                </a:lnTo>
                <a:lnTo>
                  <a:pt x="0" y="2730198"/>
                </a:lnTo>
                <a:lnTo>
                  <a:pt x="0" y="0"/>
                </a:lnTo>
                <a:close/>
              </a:path>
            </a:pathLst>
          </a:custGeom>
          <a:blipFill>
            <a:blip r:embed="rId5"/>
            <a:stretch>
              <a:fillRect t="-764" r="-3956" b="-205"/>
            </a:stretch>
          </a:blipFill>
          <a:ln w="85725" cap="sq">
            <a:solidFill>
              <a:srgbClr val="FF2424"/>
            </a:solidFill>
            <a:prstDash val="solid"/>
            <a:miter/>
          </a:ln>
        </p:spPr>
      </p:sp>
      <p:sp>
        <p:nvSpPr>
          <p:cNvPr id="5" name="TextBox 5"/>
          <p:cNvSpPr txBox="1"/>
          <p:nvPr/>
        </p:nvSpPr>
        <p:spPr>
          <a:xfrm>
            <a:off x="1656060" y="468820"/>
            <a:ext cx="14975880" cy="1062609"/>
          </a:xfrm>
          <a:prstGeom prst="rect">
            <a:avLst/>
          </a:prstGeom>
        </p:spPr>
        <p:txBody>
          <a:bodyPr lIns="0" tIns="0" rIns="0" bIns="0" rtlCol="0" anchor="t">
            <a:spAutoFit/>
          </a:bodyPr>
          <a:lstStyle/>
          <a:p>
            <a:pPr algn="ctr">
              <a:lnSpc>
                <a:spcPts val="7128"/>
              </a:lnSpc>
              <a:spcBef>
                <a:spcPct val="0"/>
              </a:spcBef>
            </a:pPr>
            <a:r>
              <a:rPr lang="en-US" sz="6600" spc="-40">
                <a:solidFill>
                  <a:srgbClr val="000000"/>
                </a:solidFill>
                <a:latin typeface="Times New Roman"/>
                <a:ea typeface="Times New Roman"/>
                <a:cs typeface="Times New Roman"/>
                <a:sym typeface="Times New Roman"/>
              </a:rPr>
              <a:t>Comparison of Results with Other Models</a:t>
            </a:r>
          </a:p>
        </p:txBody>
      </p:sp>
      <p:sp>
        <p:nvSpPr>
          <p:cNvPr id="6" name="TextBox 6"/>
          <p:cNvSpPr txBox="1"/>
          <p:nvPr/>
        </p:nvSpPr>
        <p:spPr>
          <a:xfrm>
            <a:off x="1996814" y="1826557"/>
            <a:ext cx="2689771" cy="716281"/>
          </a:xfrm>
          <a:prstGeom prst="rect">
            <a:avLst/>
          </a:prstGeom>
        </p:spPr>
        <p:txBody>
          <a:bodyPr lIns="0" tIns="0" rIns="0" bIns="0" rtlCol="0" anchor="t">
            <a:spAutoFit/>
          </a:bodyPr>
          <a:lstStyle/>
          <a:p>
            <a:pPr algn="ctr">
              <a:lnSpc>
                <a:spcPts val="4860"/>
              </a:lnSpc>
              <a:spcBef>
                <a:spcPct val="0"/>
              </a:spcBef>
            </a:pPr>
            <a:r>
              <a:rPr lang="en-US" sz="4500" spc="-27">
                <a:solidFill>
                  <a:srgbClr val="000000"/>
                </a:solidFill>
                <a:latin typeface="Times New Roman"/>
                <a:ea typeface="Times New Roman"/>
                <a:cs typeface="Times New Roman"/>
                <a:sym typeface="Times New Roman"/>
              </a:rPr>
              <a:t>Our Model</a:t>
            </a:r>
          </a:p>
        </p:txBody>
      </p:sp>
      <p:sp>
        <p:nvSpPr>
          <p:cNvPr id="7" name="Freeform 7"/>
          <p:cNvSpPr/>
          <p:nvPr/>
        </p:nvSpPr>
        <p:spPr>
          <a:xfrm>
            <a:off x="2167502" y="2638213"/>
            <a:ext cx="7194921" cy="2615155"/>
          </a:xfrm>
          <a:custGeom>
            <a:avLst/>
            <a:gdLst/>
            <a:ahLst/>
            <a:cxnLst/>
            <a:rect l="l" t="t" r="r" b="b"/>
            <a:pathLst>
              <a:path w="7194921" h="2615155">
                <a:moveTo>
                  <a:pt x="0" y="0"/>
                </a:moveTo>
                <a:lnTo>
                  <a:pt x="7194921" y="0"/>
                </a:lnTo>
                <a:lnTo>
                  <a:pt x="7194921" y="2615155"/>
                </a:lnTo>
                <a:lnTo>
                  <a:pt x="0" y="2615155"/>
                </a:lnTo>
                <a:lnTo>
                  <a:pt x="0" y="0"/>
                </a:lnTo>
                <a:close/>
              </a:path>
            </a:pathLst>
          </a:custGeom>
          <a:blipFill>
            <a:blip r:embed="rId6"/>
            <a:stretch>
              <a:fillRect t="-917" b="-917"/>
            </a:stretch>
          </a:blipFill>
          <a:ln w="57150" cap="sq">
            <a:solidFill>
              <a:srgbClr val="3AE364"/>
            </a:solidFill>
            <a:prstDash val="solid"/>
            <a:miter/>
          </a:ln>
        </p:spPr>
      </p:sp>
      <p:sp>
        <p:nvSpPr>
          <p:cNvPr id="8" name="TextBox 8"/>
          <p:cNvSpPr txBox="1"/>
          <p:nvPr/>
        </p:nvSpPr>
        <p:spPr>
          <a:xfrm>
            <a:off x="1842357" y="5831629"/>
            <a:ext cx="3922605" cy="716281"/>
          </a:xfrm>
          <a:prstGeom prst="rect">
            <a:avLst/>
          </a:prstGeom>
        </p:spPr>
        <p:txBody>
          <a:bodyPr lIns="0" tIns="0" rIns="0" bIns="0" rtlCol="0" anchor="t">
            <a:spAutoFit/>
          </a:bodyPr>
          <a:lstStyle/>
          <a:p>
            <a:pPr algn="ctr">
              <a:lnSpc>
                <a:spcPts val="4860"/>
              </a:lnSpc>
              <a:spcBef>
                <a:spcPct val="0"/>
              </a:spcBef>
            </a:pPr>
            <a:r>
              <a:rPr lang="en-US" sz="4500" spc="-27">
                <a:solidFill>
                  <a:srgbClr val="000000"/>
                </a:solidFill>
                <a:latin typeface="Times New Roman"/>
                <a:ea typeface="Times New Roman"/>
                <a:cs typeface="Times New Roman"/>
                <a:sym typeface="Times New Roman"/>
              </a:rPr>
              <a:t>Other Models</a:t>
            </a:r>
          </a:p>
        </p:txBody>
      </p:sp>
      <p:sp>
        <p:nvSpPr>
          <p:cNvPr id="9" name="TextBox 9"/>
          <p:cNvSpPr txBox="1"/>
          <p:nvPr/>
        </p:nvSpPr>
        <p:spPr>
          <a:xfrm>
            <a:off x="9992248" y="2278689"/>
            <a:ext cx="7948339" cy="3705970"/>
          </a:xfrm>
          <a:prstGeom prst="rect">
            <a:avLst/>
          </a:prstGeom>
        </p:spPr>
        <p:txBody>
          <a:bodyPr lIns="0" tIns="0" rIns="0" bIns="0" rtlCol="0" anchor="t">
            <a:spAutoFit/>
          </a:bodyPr>
          <a:lstStyle/>
          <a:p>
            <a:pPr algn="l">
              <a:lnSpc>
                <a:spcPts val="3224"/>
              </a:lnSpc>
              <a:spcBef>
                <a:spcPct val="0"/>
              </a:spcBef>
            </a:pPr>
            <a:r>
              <a:rPr lang="en-US" sz="2985" spc="-18">
                <a:solidFill>
                  <a:srgbClr val="000000"/>
                </a:solidFill>
                <a:latin typeface="Times New Roman"/>
                <a:ea typeface="Times New Roman"/>
                <a:cs typeface="Times New Roman"/>
                <a:sym typeface="Times New Roman"/>
              </a:rPr>
              <a:t>In addition to its higher accuracy (94%), the Logistic Regression model offers better interpretability compared to Random Forest, as it provides clear insights into feature importance through coefficients. Unlike Naive Bayes, which assumes feature independence, Logistic Regression can capture dependencies between features, contributing to its improved performance in this dataset.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231028"/>
            <a:ext cx="16230600" cy="10055972"/>
          </a:xfrm>
          <a:custGeom>
            <a:avLst/>
            <a:gdLst/>
            <a:ahLst/>
            <a:cxnLst/>
            <a:rect l="l" t="t" r="r" b="b"/>
            <a:pathLst>
              <a:path w="16230600" h="10055972">
                <a:moveTo>
                  <a:pt x="0" y="0"/>
                </a:moveTo>
                <a:lnTo>
                  <a:pt x="16230600" y="0"/>
                </a:lnTo>
                <a:lnTo>
                  <a:pt x="16230600" y="10055972"/>
                </a:lnTo>
                <a:lnTo>
                  <a:pt x="0" y="10055972"/>
                </a:lnTo>
                <a:lnTo>
                  <a:pt x="0" y="0"/>
                </a:lnTo>
                <a:close/>
              </a:path>
            </a:pathLst>
          </a:custGeom>
          <a:blipFill>
            <a:blip r:embed="rId2"/>
            <a:stretch>
              <a:fillRect l="-784" r="-784"/>
            </a:stretch>
          </a:blipFill>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8904" y="201942"/>
            <a:ext cx="17890236" cy="9883140"/>
          </a:xfrm>
          <a:custGeom>
            <a:avLst/>
            <a:gdLst/>
            <a:ahLst/>
            <a:cxnLst/>
            <a:rect l="l" t="t" r="r" b="b"/>
            <a:pathLst>
              <a:path w="17890236" h="9883140">
                <a:moveTo>
                  <a:pt x="0" y="0"/>
                </a:moveTo>
                <a:lnTo>
                  <a:pt x="17890236" y="0"/>
                </a:lnTo>
                <a:lnTo>
                  <a:pt x="17890236" y="9883140"/>
                </a:lnTo>
                <a:lnTo>
                  <a:pt x="0" y="98831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971550"/>
            <a:ext cx="4009529" cy="1062609"/>
          </a:xfrm>
          <a:prstGeom prst="rect">
            <a:avLst/>
          </a:prstGeom>
        </p:spPr>
        <p:txBody>
          <a:bodyPr lIns="0" tIns="0" rIns="0" bIns="0" rtlCol="0" anchor="t">
            <a:spAutoFit/>
          </a:bodyPr>
          <a:lstStyle/>
          <a:p>
            <a:pPr algn="ctr">
              <a:lnSpc>
                <a:spcPts val="7128"/>
              </a:lnSpc>
              <a:spcBef>
                <a:spcPct val="0"/>
              </a:spcBef>
            </a:pPr>
            <a:r>
              <a:rPr lang="en-US" sz="6600" spc="-40">
                <a:solidFill>
                  <a:srgbClr val="000000"/>
                </a:solidFill>
                <a:latin typeface="Times New Roman"/>
                <a:ea typeface="Times New Roman"/>
                <a:cs typeface="Times New Roman"/>
                <a:sym typeface="Times New Roman"/>
              </a:rPr>
              <a:t>Conclusion</a:t>
            </a:r>
          </a:p>
        </p:txBody>
      </p:sp>
      <p:sp>
        <p:nvSpPr>
          <p:cNvPr id="4" name="TextBox 4"/>
          <p:cNvSpPr txBox="1"/>
          <p:nvPr/>
        </p:nvSpPr>
        <p:spPr>
          <a:xfrm>
            <a:off x="1028700" y="2190137"/>
            <a:ext cx="16973379" cy="7700021"/>
          </a:xfrm>
          <a:prstGeom prst="rect">
            <a:avLst/>
          </a:prstGeom>
        </p:spPr>
        <p:txBody>
          <a:bodyPr lIns="0" tIns="0" rIns="0" bIns="0" rtlCol="0" anchor="t">
            <a:spAutoFit/>
          </a:bodyPr>
          <a:lstStyle/>
          <a:p>
            <a:pPr algn="l">
              <a:lnSpc>
                <a:spcPts val="4320"/>
              </a:lnSpc>
              <a:spcBef>
                <a:spcPct val="0"/>
              </a:spcBef>
            </a:pPr>
            <a:r>
              <a:rPr lang="en-US" sz="4000" b="1" spc="-24">
                <a:solidFill>
                  <a:srgbClr val="000000"/>
                </a:solidFill>
                <a:latin typeface="Times New Roman Bold"/>
                <a:ea typeface="Times New Roman Bold"/>
                <a:cs typeface="Times New Roman Bold"/>
                <a:sym typeface="Times New Roman Bold"/>
              </a:rPr>
              <a:t>Summary:</a:t>
            </a:r>
            <a:r>
              <a:rPr lang="en-US" sz="4000" spc="-24">
                <a:solidFill>
                  <a:srgbClr val="000000"/>
                </a:solidFill>
                <a:latin typeface="Times New Roman"/>
                <a:ea typeface="Times New Roman"/>
                <a:cs typeface="Times New Roman"/>
                <a:sym typeface="Times New Roman"/>
              </a:rPr>
              <a:t> Successfully detected fake news articles using various machine learning models, with a focus on text classification techniques.</a:t>
            </a:r>
          </a:p>
          <a:p>
            <a:pPr algn="l">
              <a:lnSpc>
                <a:spcPts val="4320"/>
              </a:lnSpc>
              <a:spcBef>
                <a:spcPct val="0"/>
              </a:spcBef>
            </a:pPr>
            <a:endParaRPr lang="en-US" sz="4000" spc="-24">
              <a:solidFill>
                <a:srgbClr val="000000"/>
              </a:solidFill>
              <a:latin typeface="Times New Roman"/>
              <a:ea typeface="Times New Roman"/>
              <a:cs typeface="Times New Roman"/>
              <a:sym typeface="Times New Roman"/>
            </a:endParaRPr>
          </a:p>
          <a:p>
            <a:pPr algn="l">
              <a:lnSpc>
                <a:spcPts val="4320"/>
              </a:lnSpc>
              <a:spcBef>
                <a:spcPct val="0"/>
              </a:spcBef>
            </a:pPr>
            <a:r>
              <a:rPr lang="en-US" sz="4000" b="1" spc="-24">
                <a:solidFill>
                  <a:srgbClr val="000000"/>
                </a:solidFill>
                <a:latin typeface="Times New Roman Bold"/>
                <a:ea typeface="Times New Roman Bold"/>
                <a:cs typeface="Times New Roman Bold"/>
                <a:sym typeface="Times New Roman Bold"/>
              </a:rPr>
              <a:t>Key Insight: </a:t>
            </a:r>
            <a:r>
              <a:rPr lang="en-US" sz="4000" spc="-24">
                <a:solidFill>
                  <a:srgbClr val="000000"/>
                </a:solidFill>
                <a:latin typeface="Times New Roman"/>
                <a:ea typeface="Times New Roman"/>
                <a:cs typeface="Times New Roman"/>
                <a:sym typeface="Times New Roman"/>
              </a:rPr>
              <a:t>Logistic Regression provided the highest accuracy (94%) and performed slightly better than other models, making it the most reliable for this application.</a:t>
            </a:r>
          </a:p>
          <a:p>
            <a:pPr algn="l">
              <a:lnSpc>
                <a:spcPts val="4320"/>
              </a:lnSpc>
              <a:spcBef>
                <a:spcPct val="0"/>
              </a:spcBef>
            </a:pPr>
            <a:endParaRPr lang="en-US" sz="4000" spc="-24">
              <a:solidFill>
                <a:srgbClr val="000000"/>
              </a:solidFill>
              <a:latin typeface="Times New Roman"/>
              <a:ea typeface="Times New Roman"/>
              <a:cs typeface="Times New Roman"/>
              <a:sym typeface="Times New Roman"/>
            </a:endParaRPr>
          </a:p>
          <a:p>
            <a:pPr algn="l">
              <a:lnSpc>
                <a:spcPts val="4320"/>
              </a:lnSpc>
              <a:spcBef>
                <a:spcPct val="0"/>
              </a:spcBef>
            </a:pPr>
            <a:r>
              <a:rPr lang="en-US" sz="4000" b="1" spc="-24">
                <a:solidFill>
                  <a:srgbClr val="000000"/>
                </a:solidFill>
                <a:latin typeface="Times New Roman Bold"/>
                <a:ea typeface="Times New Roman Bold"/>
                <a:cs typeface="Times New Roman Bold"/>
                <a:sym typeface="Times New Roman Bold"/>
              </a:rPr>
              <a:t>Future Work:</a:t>
            </a:r>
            <a:r>
              <a:rPr lang="en-US" sz="4000" spc="-24">
                <a:solidFill>
                  <a:srgbClr val="000000"/>
                </a:solidFill>
                <a:latin typeface="Times New Roman"/>
                <a:ea typeface="Times New Roman"/>
                <a:cs typeface="Times New Roman"/>
                <a:sym typeface="Times New Roman"/>
              </a:rPr>
              <a:t> Explore advanced techniques like deep learning (e.g., LSTM, BERT) to capture complex patterns in text, and consider using ensemble methods to further improve classification performance.</a:t>
            </a:r>
          </a:p>
          <a:p>
            <a:pPr algn="l">
              <a:lnSpc>
                <a:spcPts val="4320"/>
              </a:lnSpc>
              <a:spcBef>
                <a:spcPct val="0"/>
              </a:spcBef>
            </a:pPr>
            <a:endParaRPr lang="en-US" sz="4000" spc="-24">
              <a:solidFill>
                <a:srgbClr val="000000"/>
              </a:solidFill>
              <a:latin typeface="Times New Roman"/>
              <a:ea typeface="Times New Roman"/>
              <a:cs typeface="Times New Roman"/>
              <a:sym typeface="Times New Roman"/>
            </a:endParaRPr>
          </a:p>
          <a:p>
            <a:pPr algn="l">
              <a:lnSpc>
                <a:spcPts val="4320"/>
              </a:lnSpc>
              <a:spcBef>
                <a:spcPct val="0"/>
              </a:spcBef>
            </a:pPr>
            <a:r>
              <a:rPr lang="en-US" sz="4000" b="1" spc="-24">
                <a:solidFill>
                  <a:srgbClr val="000000"/>
                </a:solidFill>
                <a:latin typeface="Times New Roman Bold"/>
                <a:ea typeface="Times New Roman Bold"/>
                <a:cs typeface="Times New Roman Bold"/>
                <a:sym typeface="Times New Roman Bold"/>
              </a:rPr>
              <a:t>Impact:</a:t>
            </a:r>
            <a:r>
              <a:rPr lang="en-US" sz="4000" spc="-24">
                <a:solidFill>
                  <a:srgbClr val="000000"/>
                </a:solidFill>
                <a:latin typeface="Times New Roman"/>
                <a:ea typeface="Times New Roman"/>
                <a:cs typeface="Times New Roman"/>
                <a:sym typeface="Times New Roman"/>
              </a:rPr>
              <a:t> Contributes to reducing the spread of misinformation by providing an effective tool for identifying fake news, supporting fact-checkers, media organizations, and social media platforms.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8904" y="161601"/>
            <a:ext cx="17890236" cy="9883140"/>
          </a:xfrm>
          <a:custGeom>
            <a:avLst/>
            <a:gdLst/>
            <a:ahLst/>
            <a:cxnLst/>
            <a:rect l="l" t="t" r="r" b="b"/>
            <a:pathLst>
              <a:path w="17890236" h="9883140">
                <a:moveTo>
                  <a:pt x="0" y="0"/>
                </a:moveTo>
                <a:lnTo>
                  <a:pt x="17890236" y="0"/>
                </a:lnTo>
                <a:lnTo>
                  <a:pt x="17890236" y="9883140"/>
                </a:lnTo>
                <a:lnTo>
                  <a:pt x="0" y="98831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348740" y="924830"/>
            <a:ext cx="15590520" cy="1062609"/>
          </a:xfrm>
          <a:prstGeom prst="rect">
            <a:avLst/>
          </a:prstGeom>
        </p:spPr>
        <p:txBody>
          <a:bodyPr lIns="0" tIns="0" rIns="0" bIns="0" rtlCol="0" anchor="t">
            <a:spAutoFit/>
          </a:bodyPr>
          <a:lstStyle/>
          <a:p>
            <a:pPr algn="l">
              <a:lnSpc>
                <a:spcPts val="7128"/>
              </a:lnSpc>
            </a:pPr>
            <a:r>
              <a:rPr lang="en-US" sz="6600" spc="-40">
                <a:solidFill>
                  <a:srgbClr val="000000"/>
                </a:solidFill>
                <a:latin typeface="Times New Roman"/>
                <a:ea typeface="Times New Roman"/>
                <a:cs typeface="Times New Roman"/>
                <a:sym typeface="Times New Roman"/>
              </a:rPr>
              <a:t>References </a:t>
            </a:r>
          </a:p>
        </p:txBody>
      </p:sp>
      <p:sp>
        <p:nvSpPr>
          <p:cNvPr id="4" name="TextBox 4"/>
          <p:cNvSpPr txBox="1"/>
          <p:nvPr/>
        </p:nvSpPr>
        <p:spPr>
          <a:xfrm>
            <a:off x="1348740" y="2282952"/>
            <a:ext cx="15590520" cy="4051173"/>
          </a:xfrm>
          <a:prstGeom prst="rect">
            <a:avLst/>
          </a:prstGeom>
        </p:spPr>
        <p:txBody>
          <a:bodyPr lIns="0" tIns="0" rIns="0" bIns="0" rtlCol="0" anchor="t">
            <a:spAutoFit/>
          </a:bodyPr>
          <a:lstStyle/>
          <a:p>
            <a:pPr marL="616877" lvl="2" indent="-205626" algn="l">
              <a:lnSpc>
                <a:spcPts val="2916"/>
              </a:lnSpc>
              <a:buFont typeface="Arial"/>
              <a:buChar char="⚬"/>
            </a:pPr>
            <a:r>
              <a:rPr lang="en-US" sz="2700" spc="24">
                <a:solidFill>
                  <a:srgbClr val="000000"/>
                </a:solidFill>
                <a:latin typeface="Times New Roman"/>
                <a:ea typeface="Times New Roman"/>
                <a:cs typeface="Times New Roman"/>
                <a:sym typeface="Times New Roman"/>
              </a:rPr>
              <a:t>Shahane, S. (2021). Fake News Classification. Kaggle. Retrieved from </a:t>
            </a:r>
            <a:r>
              <a:rPr lang="en-US" sz="2700" u="sng" spc="24">
                <a:solidFill>
                  <a:srgbClr val="0000FF"/>
                </a:solidFill>
                <a:latin typeface="Times New Roman"/>
                <a:ea typeface="Times New Roman"/>
                <a:cs typeface="Times New Roman"/>
                <a:sym typeface="Times New Roman"/>
                <a:hlinkClick r:id="rId4" tooltip="https://www.kaggle.com/datasets/saurabhshahane/fake-news-classification"/>
              </a:rPr>
              <a:t>https://www.kaggle.com/datasets/saurabhshahane/fake-news-classification</a:t>
            </a:r>
          </a:p>
          <a:p>
            <a:pPr marL="616877" lvl="2" indent="-205626" algn="l">
              <a:lnSpc>
                <a:spcPts val="2916"/>
              </a:lnSpc>
              <a:buFont typeface="Arial"/>
              <a:buChar char="⚬"/>
            </a:pPr>
            <a:r>
              <a:rPr lang="en-US" sz="2700" spc="24">
                <a:solidFill>
                  <a:srgbClr val="000000"/>
                </a:solidFill>
                <a:latin typeface="Times New Roman"/>
                <a:ea typeface="Times New Roman"/>
                <a:cs typeface="Times New Roman"/>
                <a:sym typeface="Times New Roman"/>
              </a:rPr>
              <a:t>TShu, K., et al. (2020). Combating Fake News: A Survey on Identification and Mitigation Techniques. ACM Transactions on Intelligent Systems and Technology (TIST). Retrieved from </a:t>
            </a:r>
            <a:r>
              <a:rPr lang="en-US" sz="2700" u="sng" spc="24">
                <a:solidFill>
                  <a:srgbClr val="0000FF"/>
                </a:solidFill>
                <a:latin typeface="Times New Roman"/>
                <a:ea typeface="Times New Roman"/>
                <a:cs typeface="Times New Roman"/>
                <a:sym typeface="Times New Roman"/>
              </a:rPr>
              <a:t>https://dl.acm.org/doi/10.1145/3402563</a:t>
            </a:r>
          </a:p>
          <a:p>
            <a:pPr marL="616877" lvl="2" indent="-205626" algn="l">
              <a:lnSpc>
                <a:spcPts val="2916"/>
              </a:lnSpc>
              <a:buFont typeface="Arial"/>
              <a:buChar char="⚬"/>
            </a:pPr>
            <a:r>
              <a:rPr lang="en-US" sz="2700" spc="24">
                <a:solidFill>
                  <a:srgbClr val="000000"/>
                </a:solidFill>
                <a:latin typeface="Times New Roman"/>
                <a:ea typeface="Times New Roman"/>
                <a:cs typeface="Times New Roman"/>
                <a:sym typeface="Times New Roman"/>
              </a:rPr>
              <a:t>Singh, P., &amp; Sharma, A. (2021). Comparative Study of Machine Learning Techniques for Fake News Detection. International Journal of Computer Applications, 975, 8887. Retrieved from </a:t>
            </a:r>
            <a:r>
              <a:rPr lang="en-US" sz="2700" u="sng" spc="24">
                <a:solidFill>
                  <a:srgbClr val="0000FF"/>
                </a:solidFill>
                <a:latin typeface="Times New Roman"/>
                <a:ea typeface="Times New Roman"/>
                <a:cs typeface="Times New Roman"/>
                <a:sym typeface="Times New Roman"/>
              </a:rPr>
              <a:t>https://www.ijcaonline.org/archives/volume975/number8887/110569-2021918001</a:t>
            </a:r>
          </a:p>
          <a:p>
            <a:pPr algn="l">
              <a:lnSpc>
                <a:spcPts val="2916"/>
              </a:lnSpc>
            </a:pPr>
            <a:endParaRPr lang="en-US" sz="2700" u="sng" spc="24">
              <a:solidFill>
                <a:srgbClr val="0000FF"/>
              </a:solidFill>
              <a:latin typeface="Times New Roman"/>
              <a:ea typeface="Times New Roman"/>
              <a:cs typeface="Times New Roman"/>
              <a:sym typeface="Times New Roman"/>
            </a:endParaRPr>
          </a:p>
          <a:p>
            <a:pPr marL="617220" lvl="2" indent="-205740" algn="l">
              <a:lnSpc>
                <a:spcPts val="2916"/>
              </a:lnSpc>
              <a:buFont typeface="Arial"/>
              <a:buChar char="⚬"/>
            </a:pPr>
            <a:r>
              <a:rPr lang="en-US" sz="2700" u="sng" spc="25">
                <a:solidFill>
                  <a:srgbClr val="0000FF"/>
                </a:solidFill>
                <a:latin typeface="Times New Roman"/>
                <a:ea typeface="Times New Roman"/>
                <a:cs typeface="Times New Roman"/>
                <a:sym typeface="Times New Roman"/>
              </a:rPr>
              <a:t>https://www.researchgate.net/publication/364095999_Fakebuster_Fake_News_Detection_System_Using_Logistic_Regression_Technique_In_Machine_Learning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2182" y="101090"/>
            <a:ext cx="17890236" cy="10059257"/>
          </a:xfrm>
          <a:custGeom>
            <a:avLst/>
            <a:gdLst/>
            <a:ahLst/>
            <a:cxnLst/>
            <a:rect l="l" t="t" r="r" b="b"/>
            <a:pathLst>
              <a:path w="17890236" h="10059257">
                <a:moveTo>
                  <a:pt x="0" y="0"/>
                </a:moveTo>
                <a:lnTo>
                  <a:pt x="17890236" y="0"/>
                </a:lnTo>
                <a:lnTo>
                  <a:pt x="17890236" y="10059257"/>
                </a:lnTo>
                <a:lnTo>
                  <a:pt x="0" y="100592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3040077" y="2784791"/>
            <a:ext cx="7726042" cy="2358639"/>
          </a:xfrm>
          <a:custGeom>
            <a:avLst/>
            <a:gdLst/>
            <a:ahLst/>
            <a:cxnLst/>
            <a:rect l="l" t="t" r="r" b="b"/>
            <a:pathLst>
              <a:path w="7726042" h="2358639">
                <a:moveTo>
                  <a:pt x="0" y="0"/>
                </a:moveTo>
                <a:lnTo>
                  <a:pt x="7726042" y="0"/>
                </a:lnTo>
                <a:lnTo>
                  <a:pt x="7726042" y="2358640"/>
                </a:lnTo>
                <a:lnTo>
                  <a:pt x="0" y="2358640"/>
                </a:lnTo>
                <a:lnTo>
                  <a:pt x="0" y="0"/>
                </a:lnTo>
                <a:close/>
              </a:path>
            </a:pathLst>
          </a:custGeom>
          <a:blipFill>
            <a:blip r:embed="rId4"/>
            <a:stretch>
              <a:fillRect l="-5288" t="-48375" r="-2009" b="-35706"/>
            </a:stretch>
          </a:blipFill>
        </p:spPr>
      </p:sp>
      <p:sp>
        <p:nvSpPr>
          <p:cNvPr id="4" name="Freeform 4"/>
          <p:cNvSpPr/>
          <p:nvPr/>
        </p:nvSpPr>
        <p:spPr>
          <a:xfrm>
            <a:off x="16255771" y="5793593"/>
            <a:ext cx="1544703" cy="1646486"/>
          </a:xfrm>
          <a:custGeom>
            <a:avLst/>
            <a:gdLst/>
            <a:ahLst/>
            <a:cxnLst/>
            <a:rect l="l" t="t" r="r" b="b"/>
            <a:pathLst>
              <a:path w="1544703" h="1646486">
                <a:moveTo>
                  <a:pt x="0" y="0"/>
                </a:moveTo>
                <a:lnTo>
                  <a:pt x="1544704" y="0"/>
                </a:lnTo>
                <a:lnTo>
                  <a:pt x="1544704" y="1646486"/>
                </a:lnTo>
                <a:lnTo>
                  <a:pt x="0" y="164648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6114800" y="2471543"/>
            <a:ext cx="1826647" cy="2671957"/>
          </a:xfrm>
          <a:custGeom>
            <a:avLst/>
            <a:gdLst/>
            <a:ahLst/>
            <a:cxnLst/>
            <a:rect l="l" t="t" r="r" b="b"/>
            <a:pathLst>
              <a:path w="1826647" h="2671957">
                <a:moveTo>
                  <a:pt x="0" y="0"/>
                </a:moveTo>
                <a:lnTo>
                  <a:pt x="1826646" y="0"/>
                </a:lnTo>
                <a:lnTo>
                  <a:pt x="1826646" y="2671957"/>
                </a:lnTo>
                <a:lnTo>
                  <a:pt x="0" y="267195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6359665" y="309124"/>
            <a:ext cx="1440810" cy="1440810"/>
          </a:xfrm>
          <a:custGeom>
            <a:avLst/>
            <a:gdLst/>
            <a:ahLst/>
            <a:cxnLst/>
            <a:rect l="l" t="t" r="r" b="b"/>
            <a:pathLst>
              <a:path w="1440810" h="1440810">
                <a:moveTo>
                  <a:pt x="0" y="0"/>
                </a:moveTo>
                <a:lnTo>
                  <a:pt x="1440810" y="0"/>
                </a:lnTo>
                <a:lnTo>
                  <a:pt x="1440810" y="1440809"/>
                </a:lnTo>
                <a:lnTo>
                  <a:pt x="0" y="144080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ysDot"/>
            <a:miter/>
          </a:ln>
        </p:spPr>
      </p:sp>
      <p:sp>
        <p:nvSpPr>
          <p:cNvPr id="7" name="TextBox 7"/>
          <p:cNvSpPr txBox="1"/>
          <p:nvPr/>
        </p:nvSpPr>
        <p:spPr>
          <a:xfrm>
            <a:off x="501406" y="1427483"/>
            <a:ext cx="14834163" cy="8627444"/>
          </a:xfrm>
          <a:prstGeom prst="rect">
            <a:avLst/>
          </a:prstGeom>
        </p:spPr>
        <p:txBody>
          <a:bodyPr lIns="0" tIns="0" rIns="0" bIns="0" rtlCol="0" anchor="t">
            <a:spAutoFit/>
          </a:bodyPr>
          <a:lstStyle/>
          <a:p>
            <a:pPr marL="609609" lvl="1" indent="-304804" algn="l">
              <a:lnSpc>
                <a:spcPts val="3952"/>
              </a:lnSpc>
              <a:buFont typeface="Arial"/>
              <a:buChar char="•"/>
            </a:pPr>
            <a:r>
              <a:rPr lang="en-US" sz="2823">
                <a:solidFill>
                  <a:srgbClr val="000000"/>
                </a:solidFill>
                <a:latin typeface="Times New Roman"/>
                <a:ea typeface="Times New Roman"/>
                <a:cs typeface="Times New Roman"/>
                <a:sym typeface="Times New Roman"/>
              </a:rPr>
              <a:t>1. </a:t>
            </a:r>
            <a:r>
              <a:rPr lang="en-US" sz="2823" b="1">
                <a:solidFill>
                  <a:srgbClr val="000000"/>
                </a:solidFill>
                <a:latin typeface="Times New Roman Bold"/>
                <a:ea typeface="Times New Roman Bold"/>
                <a:cs typeface="Times New Roman Bold"/>
                <a:sym typeface="Times New Roman Bold"/>
              </a:rPr>
              <a:t>Definition of Fake News</a:t>
            </a:r>
            <a:r>
              <a:rPr lang="en-US" sz="2823">
                <a:solidFill>
                  <a:srgbClr val="000000"/>
                </a:solidFill>
                <a:latin typeface="Times New Roman"/>
                <a:ea typeface="Times New Roman"/>
                <a:cs typeface="Times New Roman"/>
                <a:sym typeface="Times New Roman"/>
              </a:rPr>
              <a:t>  : Deliberate spread of false or misleading information to deceive or      manipulate public opinion.</a:t>
            </a:r>
          </a:p>
          <a:p>
            <a:pPr marL="582954" lvl="1" indent="-291477" algn="l">
              <a:lnSpc>
                <a:spcPts val="3780"/>
              </a:lnSpc>
              <a:buFont typeface="Arial"/>
              <a:buChar char="•"/>
            </a:pPr>
            <a:r>
              <a:rPr lang="en-US" sz="2700">
                <a:solidFill>
                  <a:srgbClr val="000000"/>
                </a:solidFill>
                <a:latin typeface="Times New Roman"/>
                <a:ea typeface="Times New Roman"/>
                <a:cs typeface="Times New Roman"/>
                <a:sym typeface="Times New Roman"/>
              </a:rPr>
              <a:t>2. </a:t>
            </a:r>
            <a:r>
              <a:rPr lang="en-US" sz="2700" b="1">
                <a:solidFill>
                  <a:srgbClr val="000000"/>
                </a:solidFill>
                <a:latin typeface="Times New Roman Bold"/>
                <a:ea typeface="Times New Roman Bold"/>
                <a:cs typeface="Times New Roman Bold"/>
                <a:sym typeface="Times New Roman Bold"/>
              </a:rPr>
              <a:t>Impact of Fake News  :</a:t>
            </a:r>
            <a:r>
              <a:rPr lang="en-US" sz="2700">
                <a:solidFill>
                  <a:srgbClr val="000000"/>
                </a:solidFill>
                <a:latin typeface="Times New Roman"/>
                <a:ea typeface="Times New Roman"/>
                <a:cs typeface="Times New Roman"/>
                <a:sym typeface="Times New Roman"/>
              </a:rPr>
              <a:t> - Spread: Social media accelerates the dissemination of fake news.  </a:t>
            </a:r>
          </a:p>
          <a:p>
            <a:pPr algn="l">
              <a:lnSpc>
                <a:spcPts val="3780"/>
              </a:lnSpc>
            </a:pPr>
            <a:r>
              <a:rPr lang="en-US" sz="2700">
                <a:solidFill>
                  <a:srgbClr val="000000"/>
                </a:solidFill>
                <a:latin typeface="Times New Roman"/>
                <a:ea typeface="Times New Roman"/>
                <a:cs typeface="Times New Roman"/>
                <a:sym typeface="Times New Roman"/>
              </a:rPr>
              <a:t>         - Consequences: Causes political instability, erosion of journalistic trust, and potential violence.  </a:t>
            </a:r>
          </a:p>
          <a:p>
            <a:pPr algn="l">
              <a:lnSpc>
                <a:spcPts val="3780"/>
              </a:lnSpc>
            </a:pPr>
            <a:r>
              <a:rPr lang="en-US" sz="2700">
                <a:solidFill>
                  <a:srgbClr val="000000"/>
                </a:solidFill>
                <a:latin typeface="Times New Roman"/>
                <a:ea typeface="Times New Roman"/>
                <a:cs typeface="Times New Roman"/>
                <a:sym typeface="Times New Roman"/>
              </a:rPr>
              <a:t>         - Viral Nature: Quickly goes viral, especially during elections, health crises, and disasters.</a:t>
            </a:r>
          </a:p>
          <a:p>
            <a:pPr marL="582954" lvl="1" indent="-291477" algn="l">
              <a:lnSpc>
                <a:spcPts val="3780"/>
              </a:lnSpc>
              <a:buFont typeface="Arial"/>
              <a:buChar char="•"/>
            </a:pPr>
            <a:r>
              <a:rPr lang="en-US" sz="2700">
                <a:solidFill>
                  <a:srgbClr val="000000"/>
                </a:solidFill>
                <a:latin typeface="Times New Roman"/>
                <a:ea typeface="Times New Roman"/>
                <a:cs typeface="Times New Roman"/>
                <a:sym typeface="Times New Roman"/>
              </a:rPr>
              <a:t>3. </a:t>
            </a:r>
            <a:r>
              <a:rPr lang="en-US" sz="2700" b="1">
                <a:solidFill>
                  <a:srgbClr val="000000"/>
                </a:solidFill>
                <a:latin typeface="Times New Roman Bold"/>
                <a:ea typeface="Times New Roman Bold"/>
                <a:cs typeface="Times New Roman Bold"/>
                <a:sym typeface="Times New Roman Bold"/>
              </a:rPr>
              <a:t>Detection Challenges  </a:t>
            </a:r>
          </a:p>
          <a:p>
            <a:pPr algn="l">
              <a:lnSpc>
                <a:spcPts val="3780"/>
              </a:lnSpc>
            </a:pPr>
            <a:r>
              <a:rPr lang="en-US" sz="2700">
                <a:solidFill>
                  <a:srgbClr val="000000"/>
                </a:solidFill>
                <a:latin typeface="Times New Roman"/>
                <a:ea typeface="Times New Roman"/>
                <a:cs typeface="Times New Roman"/>
                <a:sym typeface="Times New Roman"/>
              </a:rPr>
              <a:t>         - Complexity: Mix of truth and misinformation complicates identification.  </a:t>
            </a:r>
          </a:p>
          <a:p>
            <a:pPr algn="l">
              <a:lnSpc>
                <a:spcPts val="3780"/>
              </a:lnSpc>
            </a:pPr>
            <a:r>
              <a:rPr lang="en-US" sz="2700">
                <a:solidFill>
                  <a:srgbClr val="000000"/>
                </a:solidFill>
                <a:latin typeface="Times New Roman"/>
                <a:ea typeface="Times New Roman"/>
                <a:cs typeface="Times New Roman"/>
                <a:sym typeface="Times New Roman"/>
              </a:rPr>
              <a:t>         - Traditional Methods: Fact-checking struggles with fake news volume and sophistication.  </a:t>
            </a:r>
          </a:p>
          <a:p>
            <a:pPr algn="l">
              <a:lnSpc>
                <a:spcPts val="3780"/>
              </a:lnSpc>
            </a:pPr>
            <a:r>
              <a:rPr lang="en-US" sz="2700">
                <a:solidFill>
                  <a:srgbClr val="000000"/>
                </a:solidFill>
                <a:latin typeface="Times New Roman"/>
                <a:ea typeface="Times New Roman"/>
                <a:cs typeface="Times New Roman"/>
                <a:sym typeface="Times New Roman"/>
              </a:rPr>
              <a:t>         - Global Reach: Affects millions, with media literacy and regulation influencing vulnerability.</a:t>
            </a:r>
          </a:p>
          <a:p>
            <a:pPr marL="582954" lvl="1" indent="-291477" algn="l">
              <a:lnSpc>
                <a:spcPts val="3780"/>
              </a:lnSpc>
              <a:buFont typeface="Arial"/>
              <a:buChar char="•"/>
            </a:pPr>
            <a:r>
              <a:rPr lang="en-US" sz="2700">
                <a:solidFill>
                  <a:srgbClr val="000000"/>
                </a:solidFill>
                <a:latin typeface="Times New Roman"/>
                <a:ea typeface="Times New Roman"/>
                <a:cs typeface="Times New Roman"/>
                <a:sym typeface="Times New Roman"/>
              </a:rPr>
              <a:t>4. </a:t>
            </a:r>
            <a:r>
              <a:rPr lang="en-US" sz="2700" b="1">
                <a:solidFill>
                  <a:srgbClr val="000000"/>
                </a:solidFill>
                <a:latin typeface="Times New Roman Bold"/>
                <a:ea typeface="Times New Roman Bold"/>
                <a:cs typeface="Times New Roman Bold"/>
                <a:sym typeface="Times New Roman Bold"/>
              </a:rPr>
              <a:t>Effects on Society  </a:t>
            </a:r>
          </a:p>
          <a:p>
            <a:pPr algn="l">
              <a:lnSpc>
                <a:spcPts val="3780"/>
              </a:lnSpc>
            </a:pPr>
            <a:r>
              <a:rPr lang="en-US" sz="2700">
                <a:solidFill>
                  <a:srgbClr val="000000"/>
                </a:solidFill>
                <a:latin typeface="Times New Roman"/>
                <a:ea typeface="Times New Roman"/>
                <a:cs typeface="Times New Roman"/>
                <a:sym typeface="Times New Roman"/>
              </a:rPr>
              <a:t>         - Misleads the public and reinforces biases, leading to polarized communities.</a:t>
            </a:r>
          </a:p>
          <a:p>
            <a:pPr marL="582954" lvl="1" indent="-291477" algn="l">
              <a:lnSpc>
                <a:spcPts val="3780"/>
              </a:lnSpc>
              <a:buFont typeface="Arial"/>
              <a:buChar char="•"/>
            </a:pPr>
            <a:r>
              <a:rPr lang="en-US" sz="2700">
                <a:solidFill>
                  <a:srgbClr val="000000"/>
                </a:solidFill>
                <a:latin typeface="Times New Roman"/>
                <a:ea typeface="Times New Roman"/>
                <a:cs typeface="Times New Roman"/>
                <a:sym typeface="Times New Roman"/>
              </a:rPr>
              <a:t>5. </a:t>
            </a:r>
            <a:r>
              <a:rPr lang="en-US" sz="2700" b="1">
                <a:solidFill>
                  <a:srgbClr val="000000"/>
                </a:solidFill>
                <a:latin typeface="Times New Roman Bold"/>
                <a:ea typeface="Times New Roman Bold"/>
                <a:cs typeface="Times New Roman Bold"/>
                <a:sym typeface="Times New Roman Bold"/>
              </a:rPr>
              <a:t>Role of Machine Learning  </a:t>
            </a:r>
          </a:p>
          <a:p>
            <a:pPr algn="l">
              <a:lnSpc>
                <a:spcPts val="3780"/>
              </a:lnSpc>
            </a:pPr>
            <a:r>
              <a:rPr lang="en-US" sz="2700">
                <a:solidFill>
                  <a:srgbClr val="000000"/>
                </a:solidFill>
                <a:latin typeface="Times New Roman"/>
                <a:ea typeface="Times New Roman"/>
                <a:cs typeface="Times New Roman"/>
                <a:sym typeface="Times New Roman"/>
              </a:rPr>
              <a:t>         - Solution: Machine learning aids in detecting patterns and linguistic cues in fake news.  </a:t>
            </a:r>
          </a:p>
          <a:p>
            <a:pPr algn="l">
              <a:lnSpc>
                <a:spcPts val="3780"/>
              </a:lnSpc>
            </a:pPr>
            <a:r>
              <a:rPr lang="en-US" sz="2700">
                <a:solidFill>
                  <a:srgbClr val="000000"/>
                </a:solidFill>
                <a:latin typeface="Times New Roman"/>
                <a:ea typeface="Times New Roman"/>
                <a:cs typeface="Times New Roman"/>
                <a:sym typeface="Times New Roman"/>
              </a:rPr>
              <a:t>         - Automation: Models enable automated, timely detection to prevent harm.</a:t>
            </a:r>
          </a:p>
          <a:p>
            <a:pPr marL="582954" lvl="1" indent="-291477" algn="l">
              <a:lnSpc>
                <a:spcPts val="3780"/>
              </a:lnSpc>
              <a:buFont typeface="Arial"/>
              <a:buChar char="•"/>
            </a:pPr>
            <a:r>
              <a:rPr lang="en-US" sz="2700">
                <a:solidFill>
                  <a:srgbClr val="000000"/>
                </a:solidFill>
                <a:latin typeface="Times New Roman"/>
                <a:ea typeface="Times New Roman"/>
                <a:cs typeface="Times New Roman"/>
                <a:sym typeface="Times New Roman"/>
              </a:rPr>
              <a:t>6. </a:t>
            </a:r>
            <a:r>
              <a:rPr lang="en-US" sz="2700" b="1">
                <a:solidFill>
                  <a:srgbClr val="000000"/>
                </a:solidFill>
                <a:latin typeface="Times New Roman Bold"/>
                <a:ea typeface="Times New Roman Bold"/>
                <a:cs typeface="Times New Roman Bold"/>
                <a:sym typeface="Times New Roman Bold"/>
              </a:rPr>
              <a:t>Future Goals  </a:t>
            </a:r>
          </a:p>
          <a:p>
            <a:pPr algn="l">
              <a:lnSpc>
                <a:spcPts val="3780"/>
              </a:lnSpc>
            </a:pPr>
            <a:r>
              <a:rPr lang="en-US" sz="2700">
                <a:solidFill>
                  <a:srgbClr val="000000"/>
                </a:solidFill>
                <a:latin typeface="Times New Roman"/>
                <a:ea typeface="Times New Roman"/>
                <a:cs typeface="Times New Roman"/>
                <a:sym typeface="Times New Roman"/>
              </a:rPr>
              <a:t>         - NLP Advancements: Enhance detection with emerging natural language processing.  </a:t>
            </a:r>
          </a:p>
          <a:p>
            <a:pPr algn="l">
              <a:lnSpc>
                <a:spcPts val="3780"/>
              </a:lnSpc>
            </a:pPr>
            <a:r>
              <a:rPr lang="en-US" sz="2700">
                <a:solidFill>
                  <a:srgbClr val="000000"/>
                </a:solidFill>
                <a:latin typeface="Times New Roman"/>
                <a:ea typeface="Times New Roman"/>
                <a:cs typeface="Times New Roman"/>
                <a:sym typeface="Times New Roman"/>
              </a:rPr>
              <a:t>         - 2025 Objective: Develop systems to filter false narratives and promote trustworthy journalism.</a:t>
            </a:r>
          </a:p>
          <a:p>
            <a:pPr algn="l">
              <a:lnSpc>
                <a:spcPts val="3640"/>
              </a:lnSpc>
            </a:pPr>
            <a:endParaRPr lang="en-US" sz="2700">
              <a:solidFill>
                <a:srgbClr val="000000"/>
              </a:solidFill>
              <a:latin typeface="Times New Roman"/>
              <a:ea typeface="Times New Roman"/>
              <a:cs typeface="Times New Roman"/>
              <a:sym typeface="Times New Roman"/>
            </a:endParaRPr>
          </a:p>
        </p:txBody>
      </p:sp>
      <p:sp>
        <p:nvSpPr>
          <p:cNvPr id="8" name="TextBox 8"/>
          <p:cNvSpPr txBox="1"/>
          <p:nvPr/>
        </p:nvSpPr>
        <p:spPr>
          <a:xfrm>
            <a:off x="874860" y="469649"/>
            <a:ext cx="15590520" cy="1062609"/>
          </a:xfrm>
          <a:prstGeom prst="rect">
            <a:avLst/>
          </a:prstGeom>
        </p:spPr>
        <p:txBody>
          <a:bodyPr lIns="0" tIns="0" rIns="0" bIns="0" rtlCol="0" anchor="t">
            <a:spAutoFit/>
          </a:bodyPr>
          <a:lstStyle/>
          <a:p>
            <a:pPr algn="l">
              <a:lnSpc>
                <a:spcPts val="7128"/>
              </a:lnSpc>
            </a:pPr>
            <a:r>
              <a:rPr lang="en-US" sz="6600" spc="-40">
                <a:solidFill>
                  <a:srgbClr val="000000"/>
                </a:solidFill>
                <a:latin typeface="Times New Roman"/>
                <a:ea typeface="Times New Roman"/>
                <a:cs typeface="Times New Roman"/>
                <a:sym typeface="Times New Roman"/>
              </a:rPr>
              <a:t>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77746" y="162289"/>
            <a:ext cx="15590520" cy="1119759"/>
          </a:xfrm>
          <a:prstGeom prst="rect">
            <a:avLst/>
          </a:prstGeom>
        </p:spPr>
        <p:txBody>
          <a:bodyPr lIns="0" tIns="0" rIns="0" bIns="0" rtlCol="0" anchor="t">
            <a:spAutoFit/>
          </a:bodyPr>
          <a:lstStyle/>
          <a:p>
            <a:pPr algn="l">
              <a:lnSpc>
                <a:spcPts val="7128"/>
              </a:lnSpc>
            </a:pPr>
            <a:r>
              <a:rPr lang="en-US" sz="6600" spc="-40">
                <a:solidFill>
                  <a:srgbClr val="000000"/>
                </a:solidFill>
                <a:latin typeface="Times New Roman"/>
                <a:ea typeface="Times New Roman"/>
                <a:cs typeface="Times New Roman"/>
                <a:sym typeface="Times New Roman"/>
              </a:rPr>
              <a:t>Literature Survey</a:t>
            </a:r>
          </a:p>
        </p:txBody>
      </p:sp>
      <p:graphicFrame>
        <p:nvGraphicFramePr>
          <p:cNvPr id="3" name="Table 3"/>
          <p:cNvGraphicFramePr>
            <a:graphicFrameLocks noGrp="1"/>
          </p:cNvGraphicFramePr>
          <p:nvPr/>
        </p:nvGraphicFramePr>
        <p:xfrm>
          <a:off x="277746" y="1548245"/>
          <a:ext cx="17678400" cy="9208235"/>
        </p:xfrm>
        <a:graphic>
          <a:graphicData uri="http://schemas.openxmlformats.org/drawingml/2006/table">
            <a:tbl>
              <a:tblPr/>
              <a:tblGrid>
                <a:gridCol w="728351">
                  <a:extLst>
                    <a:ext uri="{9D8B030D-6E8A-4147-A177-3AD203B41FA5}">
                      <a16:colId xmlns:a16="http://schemas.microsoft.com/office/drawing/2014/main" val="20000"/>
                    </a:ext>
                  </a:extLst>
                </a:gridCol>
                <a:gridCol w="4273798">
                  <a:extLst>
                    <a:ext uri="{9D8B030D-6E8A-4147-A177-3AD203B41FA5}">
                      <a16:colId xmlns:a16="http://schemas.microsoft.com/office/drawing/2014/main" val="20001"/>
                    </a:ext>
                  </a:extLst>
                </a:gridCol>
                <a:gridCol w="4225417">
                  <a:extLst>
                    <a:ext uri="{9D8B030D-6E8A-4147-A177-3AD203B41FA5}">
                      <a16:colId xmlns:a16="http://schemas.microsoft.com/office/drawing/2014/main" val="20002"/>
                    </a:ext>
                  </a:extLst>
                </a:gridCol>
                <a:gridCol w="4225417">
                  <a:extLst>
                    <a:ext uri="{9D8B030D-6E8A-4147-A177-3AD203B41FA5}">
                      <a16:colId xmlns:a16="http://schemas.microsoft.com/office/drawing/2014/main" val="20003"/>
                    </a:ext>
                  </a:extLst>
                </a:gridCol>
                <a:gridCol w="4225417">
                  <a:extLst>
                    <a:ext uri="{9D8B030D-6E8A-4147-A177-3AD203B41FA5}">
                      <a16:colId xmlns:a16="http://schemas.microsoft.com/office/drawing/2014/main" val="20004"/>
                    </a:ext>
                  </a:extLst>
                </a:gridCol>
              </a:tblGrid>
              <a:tr h="744496">
                <a:tc>
                  <a:txBody>
                    <a:bodyPr/>
                    <a:lstStyle/>
                    <a:p>
                      <a:pPr algn="l">
                        <a:lnSpc>
                          <a:spcPts val="3240"/>
                        </a:lnSpc>
                        <a:defRPr/>
                      </a:pPr>
                      <a:r>
                        <a:rPr lang="en-US" sz="2700" b="1" spc="25">
                          <a:solidFill>
                            <a:srgbClr val="000000"/>
                          </a:solidFill>
                          <a:latin typeface="Arimo Bold"/>
                          <a:ea typeface="Arimo Bold"/>
                          <a:cs typeface="Arimo Bold"/>
                          <a:sym typeface="Arimo Bold"/>
                        </a:rPr>
                        <a:t>No</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b="1" spc="25">
                          <a:solidFill>
                            <a:srgbClr val="000000"/>
                          </a:solidFill>
                          <a:latin typeface="Arimo Bold"/>
                          <a:ea typeface="Arimo Bold"/>
                          <a:cs typeface="Arimo Bold"/>
                          <a:sym typeface="Arimo Bold"/>
                        </a:rPr>
                        <a:t>Title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b="1" spc="25">
                          <a:solidFill>
                            <a:srgbClr val="000000"/>
                          </a:solidFill>
                          <a:latin typeface="Arimo Bold"/>
                          <a:ea typeface="Arimo Bold"/>
                          <a:cs typeface="Arimo Bold"/>
                          <a:sym typeface="Arimo Bold"/>
                        </a:rPr>
                        <a:t>Author(s)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b="1" spc="25">
                          <a:solidFill>
                            <a:srgbClr val="000000"/>
                          </a:solidFill>
                          <a:latin typeface="Arimo Bold"/>
                          <a:ea typeface="Arimo Bold"/>
                          <a:cs typeface="Arimo Bold"/>
                          <a:sym typeface="Arimo Bold"/>
                        </a:rPr>
                        <a:t>Technique Used</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b="1" spc="25">
                          <a:solidFill>
                            <a:srgbClr val="000000"/>
                          </a:solidFill>
                          <a:latin typeface="Arimo Bold"/>
                          <a:ea typeface="Arimo Bold"/>
                          <a:cs typeface="Arimo Bold"/>
                          <a:sym typeface="Arimo Bold"/>
                        </a:rPr>
                        <a:t>Drawback</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106114">
                <a:tc>
                  <a:txBody>
                    <a:bodyPr/>
                    <a:lstStyle/>
                    <a:p>
                      <a:pPr algn="l">
                        <a:lnSpc>
                          <a:spcPts val="2879"/>
                        </a:lnSpc>
                        <a:defRPr/>
                      </a:pPr>
                      <a:r>
                        <a:rPr lang="en-US" sz="2400" spc="22">
                          <a:solidFill>
                            <a:srgbClr val="000000"/>
                          </a:solidFill>
                          <a:latin typeface="TT Rounds Condensed"/>
                          <a:ea typeface="TT Rounds Condensed"/>
                          <a:cs typeface="TT Rounds Condensed"/>
                          <a:sym typeface="TT Rounds Condensed"/>
                        </a:rPr>
                        <a:t>1</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7"/>
                        </a:lnSpc>
                        <a:defRPr/>
                      </a:pPr>
                      <a:r>
                        <a:rPr lang="en-US" sz="2400" spc="19">
                          <a:solidFill>
                            <a:srgbClr val="000000"/>
                          </a:solidFill>
                          <a:latin typeface="Times New Roman"/>
                          <a:ea typeface="Times New Roman"/>
                          <a:cs typeface="Times New Roman"/>
                          <a:sym typeface="Times New Roman"/>
                        </a:rPr>
                        <a:t>Fake News Detection Using Machine Learning Algorithms</a:t>
                      </a:r>
                      <a:endParaRPr lang="en-US" sz="1100"/>
                    </a:p>
                    <a:p>
                      <a:pPr algn="l">
                        <a:lnSpc>
                          <a:spcPts val="2877"/>
                        </a:lnSpc>
                      </a:pPr>
                      <a:endParaRPr lang="en-US" sz="1100"/>
                    </a:p>
                    <a:p>
                      <a:pPr algn="l">
                        <a:lnSpc>
                          <a:spcPts val="2879"/>
                        </a:lnSpc>
                      </a:pPr>
                      <a:endParaRPr lang="en-US" sz="1100"/>
                    </a:p>
                    <a:p>
                      <a:pPr algn="l">
                        <a:lnSpc>
                          <a:spcPts val="2879"/>
                        </a:lnSpc>
                      </a:pP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r>
                        <a:rPr lang="en-US" sz="2400" spc="21">
                          <a:solidFill>
                            <a:srgbClr val="000000"/>
                          </a:solidFill>
                          <a:latin typeface="Times New Roman"/>
                          <a:ea typeface="Times New Roman"/>
                          <a:cs typeface="Times New Roman"/>
                          <a:sym typeface="Times New Roman"/>
                        </a:rPr>
                        <a:t>Shu et al. (2020)</a:t>
                      </a:r>
                      <a:endParaRPr lang="en-US" sz="1100"/>
                    </a:p>
                    <a:p>
                      <a:pPr algn="l">
                        <a:lnSpc>
                          <a:spcPts val="2879"/>
                        </a:lnSpc>
                      </a:pP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r>
                        <a:rPr lang="en-US" sz="2400" spc="21">
                          <a:solidFill>
                            <a:srgbClr val="000000"/>
                          </a:solidFill>
                          <a:latin typeface="Times New Roman"/>
                          <a:ea typeface="Times New Roman"/>
                          <a:cs typeface="Times New Roman"/>
                          <a:sym typeface="Times New Roman"/>
                        </a:rPr>
                        <a:t>SVM, Naive Bayes (Accuracy: 79%)</a:t>
                      </a:r>
                      <a:endParaRPr lang="en-US" sz="1100"/>
                    </a:p>
                    <a:p>
                      <a:pPr algn="l">
                        <a:lnSpc>
                          <a:spcPts val="2879"/>
                        </a:lnSpc>
                      </a:pP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r>
                        <a:rPr lang="en-US" sz="2400" spc="21">
                          <a:solidFill>
                            <a:srgbClr val="000000"/>
                          </a:solidFill>
                          <a:latin typeface="Times New Roman"/>
                          <a:ea typeface="Times New Roman"/>
                          <a:cs typeface="Times New Roman"/>
                          <a:sym typeface="Times New Roman"/>
                        </a:rPr>
                        <a:t>Limited dataset, biased towards specific news categories</a:t>
                      </a:r>
                      <a:endParaRPr lang="en-US" sz="1100"/>
                    </a:p>
                    <a:p>
                      <a:pPr algn="l">
                        <a:lnSpc>
                          <a:spcPts val="2879"/>
                        </a:lnSpc>
                      </a:pP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45601">
                <a:tc>
                  <a:txBody>
                    <a:bodyPr/>
                    <a:lstStyle/>
                    <a:p>
                      <a:pPr algn="l">
                        <a:lnSpc>
                          <a:spcPts val="2879"/>
                        </a:lnSpc>
                        <a:defRPr/>
                      </a:pPr>
                      <a:r>
                        <a:rPr lang="en-US" sz="2400" spc="22">
                          <a:solidFill>
                            <a:srgbClr val="000000"/>
                          </a:solidFill>
                          <a:latin typeface="TT Rounds Condensed"/>
                          <a:ea typeface="TT Rounds Condensed"/>
                          <a:cs typeface="TT Rounds Condensed"/>
                          <a:sym typeface="TT Rounds Condensed"/>
                        </a:rPr>
                        <a:t>2</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r>
                        <a:rPr lang="en-US" sz="2400" spc="21">
                          <a:solidFill>
                            <a:srgbClr val="000000"/>
                          </a:solidFill>
                          <a:latin typeface="Times New Roman"/>
                          <a:ea typeface="Times New Roman"/>
                          <a:cs typeface="Times New Roman"/>
                          <a:sym typeface="Times New Roman"/>
                        </a:rPr>
                        <a:t>Hybrid Approach for Fake News Detection</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r>
                        <a:rPr lang="en-US" sz="2400" spc="21">
                          <a:solidFill>
                            <a:srgbClr val="000000"/>
                          </a:solidFill>
                          <a:latin typeface="Times New Roman"/>
                          <a:ea typeface="Times New Roman"/>
                          <a:cs typeface="Times New Roman"/>
                          <a:sym typeface="Times New Roman"/>
                        </a:rPr>
                        <a:t>Zhou and Zafarani (2020)</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r>
                        <a:rPr lang="en-US" sz="2400" spc="21">
                          <a:solidFill>
                            <a:srgbClr val="000000"/>
                          </a:solidFill>
                          <a:latin typeface="Times New Roman"/>
                          <a:ea typeface="Times New Roman"/>
                          <a:cs typeface="Times New Roman"/>
                          <a:sym typeface="Times New Roman"/>
                        </a:rPr>
                        <a:t>Ensemble learning combining logistic regression, SVM, and neural networks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r>
                        <a:rPr lang="en-US" sz="2400" spc="21">
                          <a:solidFill>
                            <a:srgbClr val="000000"/>
                          </a:solidFill>
                          <a:latin typeface="Times New Roman"/>
                          <a:ea typeface="Times New Roman"/>
                          <a:cs typeface="Times New Roman"/>
                          <a:sym typeface="Times New Roman"/>
                        </a:rPr>
                        <a:t>Did not address bias in the dataset</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106114">
                <a:tc>
                  <a:txBody>
                    <a:bodyPr/>
                    <a:lstStyle/>
                    <a:p>
                      <a:pPr algn="l">
                        <a:lnSpc>
                          <a:spcPts val="2879"/>
                        </a:lnSpc>
                        <a:defRPr/>
                      </a:pPr>
                      <a:r>
                        <a:rPr lang="en-US" sz="2400" spc="22">
                          <a:solidFill>
                            <a:srgbClr val="000000"/>
                          </a:solidFill>
                          <a:latin typeface="TT Rounds Condensed"/>
                          <a:ea typeface="TT Rounds Condensed"/>
                          <a:cs typeface="TT Rounds Condensed"/>
                          <a:sym typeface="TT Rounds Condensed"/>
                        </a:rPr>
                        <a:t>3</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7"/>
                        </a:lnSpc>
                        <a:defRPr/>
                      </a:pPr>
                      <a:endParaRPr lang="en-US" sz="1100"/>
                    </a:p>
                    <a:p>
                      <a:pPr algn="l">
                        <a:lnSpc>
                          <a:spcPts val="2877"/>
                        </a:lnSpc>
                      </a:pPr>
                      <a:r>
                        <a:rPr lang="en-US" sz="2400" spc="19">
                          <a:solidFill>
                            <a:srgbClr val="000000"/>
                          </a:solidFill>
                          <a:latin typeface="Times New Roman"/>
                          <a:ea typeface="Times New Roman"/>
                          <a:cs typeface="Times New Roman"/>
                          <a:sym typeface="Times New Roman"/>
                        </a:rPr>
                        <a:t>Comparative Study of Machine Learning Techniques for Fake News Detection</a:t>
                      </a:r>
                    </a:p>
                    <a:p>
                      <a:pPr algn="l">
                        <a:lnSpc>
                          <a:spcPts val="2879"/>
                        </a:lnSpc>
                      </a:pPr>
                      <a:endParaRPr lang="en-US" sz="2400" spc="19">
                        <a:solidFill>
                          <a:srgbClr val="000000"/>
                        </a:solidFill>
                        <a:latin typeface="Times New Roman"/>
                        <a:ea typeface="Times New Roman"/>
                        <a:cs typeface="Times New Roman"/>
                        <a:sym typeface="Times New Roman"/>
                      </a:endParaRPr>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r>
                        <a:rPr lang="en-US" sz="2400" spc="21">
                          <a:solidFill>
                            <a:srgbClr val="000000"/>
                          </a:solidFill>
                          <a:latin typeface="Times New Roman"/>
                          <a:ea typeface="Times New Roman"/>
                          <a:cs typeface="Times New Roman"/>
                          <a:sym typeface="Times New Roman"/>
                        </a:rPr>
                        <a:t>Singh and Sharma (2021)</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r>
                        <a:rPr lang="en-US" sz="2400" spc="21">
                          <a:solidFill>
                            <a:srgbClr val="000000"/>
                          </a:solidFill>
                          <a:latin typeface="Times New Roman"/>
                          <a:ea typeface="Times New Roman"/>
                          <a:cs typeface="Times New Roman"/>
                          <a:sym typeface="Times New Roman"/>
                        </a:rPr>
                        <a:t>Random Forest (best performance), SVM, and XGBoost</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r>
                        <a:rPr lang="en-US" sz="2400" spc="21">
                          <a:solidFill>
                            <a:srgbClr val="000000"/>
                          </a:solidFill>
                          <a:latin typeface="Times New Roman"/>
                          <a:ea typeface="Times New Roman"/>
                          <a:cs typeface="Times New Roman"/>
                          <a:sym typeface="Times New Roman"/>
                        </a:rPr>
                        <a:t>Limited analysis on misclassification of borderline cases</a:t>
                      </a:r>
                      <a:endParaRPr lang="en-US" sz="1100"/>
                    </a:p>
                    <a:p>
                      <a:pPr algn="l">
                        <a:lnSpc>
                          <a:spcPts val="2879"/>
                        </a:lnSpc>
                      </a:pP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105910">
                <a:tc>
                  <a:txBody>
                    <a:bodyPr/>
                    <a:lstStyle/>
                    <a:p>
                      <a:pPr algn="l">
                        <a:lnSpc>
                          <a:spcPts val="2879"/>
                        </a:lnSpc>
                        <a:defRPr/>
                      </a:pPr>
                      <a:r>
                        <a:rPr lang="en-US" sz="2400" spc="22">
                          <a:solidFill>
                            <a:srgbClr val="000000"/>
                          </a:solidFill>
                          <a:latin typeface="TT Rounds Condensed"/>
                          <a:ea typeface="TT Rounds Condensed"/>
                          <a:cs typeface="TT Rounds Condensed"/>
                          <a:sym typeface="TT Rounds Condensed"/>
                        </a:rPr>
                        <a:t>4</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r>
                        <a:rPr lang="en-US" sz="2400" spc="21">
                          <a:solidFill>
                            <a:srgbClr val="000000"/>
                          </a:solidFill>
                          <a:latin typeface="Times New Roman"/>
                          <a:ea typeface="Times New Roman"/>
                          <a:cs typeface="Times New Roman"/>
                          <a:sym typeface="Times New Roman"/>
                        </a:rPr>
                        <a:t>Automated Fake News Detection Using Neural Networks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r>
                        <a:rPr lang="en-US" sz="2400" spc="21">
                          <a:solidFill>
                            <a:srgbClr val="000000"/>
                          </a:solidFill>
                          <a:latin typeface="Times New Roman"/>
                          <a:ea typeface="Times New Roman"/>
                          <a:cs typeface="Times New Roman"/>
                          <a:sym typeface="Times New Roman"/>
                        </a:rPr>
                        <a:t>Wang et al. (2021)</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r>
                        <a:rPr lang="en-US" sz="2400" spc="21">
                          <a:solidFill>
                            <a:srgbClr val="000000"/>
                          </a:solidFill>
                          <a:latin typeface="Times New Roman"/>
                          <a:ea typeface="Times New Roman"/>
                          <a:cs typeface="Times New Roman"/>
                          <a:sym typeface="Times New Roman"/>
                        </a:rPr>
                        <a:t>LSTM-based Recurrent Neural Networks (RNN)</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r>
                        <a:rPr lang="en-US" sz="2400" spc="21">
                          <a:solidFill>
                            <a:srgbClr val="000000"/>
                          </a:solidFill>
                          <a:latin typeface="Times New Roman"/>
                          <a:ea typeface="Times New Roman"/>
                          <a:cs typeface="Times New Roman"/>
                          <a:sym typeface="Times New Roman"/>
                        </a:rPr>
                        <a:t>Computationally expensive, overfitting issues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277746" y="1028700"/>
          <a:ext cx="17678400" cy="4263964"/>
        </p:xfrm>
        <a:graphic>
          <a:graphicData uri="http://schemas.openxmlformats.org/drawingml/2006/table">
            <a:tbl>
              <a:tblPr/>
              <a:tblGrid>
                <a:gridCol w="728351">
                  <a:extLst>
                    <a:ext uri="{9D8B030D-6E8A-4147-A177-3AD203B41FA5}">
                      <a16:colId xmlns:a16="http://schemas.microsoft.com/office/drawing/2014/main" val="20000"/>
                    </a:ext>
                  </a:extLst>
                </a:gridCol>
                <a:gridCol w="4273798">
                  <a:extLst>
                    <a:ext uri="{9D8B030D-6E8A-4147-A177-3AD203B41FA5}">
                      <a16:colId xmlns:a16="http://schemas.microsoft.com/office/drawing/2014/main" val="20001"/>
                    </a:ext>
                  </a:extLst>
                </a:gridCol>
                <a:gridCol w="4225417">
                  <a:extLst>
                    <a:ext uri="{9D8B030D-6E8A-4147-A177-3AD203B41FA5}">
                      <a16:colId xmlns:a16="http://schemas.microsoft.com/office/drawing/2014/main" val="20002"/>
                    </a:ext>
                  </a:extLst>
                </a:gridCol>
                <a:gridCol w="4225417">
                  <a:extLst>
                    <a:ext uri="{9D8B030D-6E8A-4147-A177-3AD203B41FA5}">
                      <a16:colId xmlns:a16="http://schemas.microsoft.com/office/drawing/2014/main" val="20003"/>
                    </a:ext>
                  </a:extLst>
                </a:gridCol>
                <a:gridCol w="4225417">
                  <a:extLst>
                    <a:ext uri="{9D8B030D-6E8A-4147-A177-3AD203B41FA5}">
                      <a16:colId xmlns:a16="http://schemas.microsoft.com/office/drawing/2014/main" val="20004"/>
                    </a:ext>
                  </a:extLst>
                </a:gridCol>
              </a:tblGrid>
              <a:tr h="743781">
                <a:tc>
                  <a:txBody>
                    <a:bodyPr/>
                    <a:lstStyle/>
                    <a:p>
                      <a:pPr algn="l">
                        <a:lnSpc>
                          <a:spcPts val="3240"/>
                        </a:lnSpc>
                        <a:defRPr/>
                      </a:pPr>
                      <a:r>
                        <a:rPr lang="en-US" sz="2700" b="1" spc="25">
                          <a:solidFill>
                            <a:srgbClr val="000000"/>
                          </a:solidFill>
                          <a:latin typeface="Arimo Bold"/>
                          <a:ea typeface="Arimo Bold"/>
                          <a:cs typeface="Arimo Bold"/>
                          <a:sym typeface="Arimo Bold"/>
                        </a:rPr>
                        <a:t>No</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b="1" spc="25">
                          <a:solidFill>
                            <a:srgbClr val="000000"/>
                          </a:solidFill>
                          <a:latin typeface="Arimo Bold"/>
                          <a:ea typeface="Arimo Bold"/>
                          <a:cs typeface="Arimo Bold"/>
                          <a:sym typeface="Arimo Bold"/>
                        </a:rPr>
                        <a:t>Title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b="1" spc="25">
                          <a:solidFill>
                            <a:srgbClr val="000000"/>
                          </a:solidFill>
                          <a:latin typeface="Arimo Bold"/>
                          <a:ea typeface="Arimo Bold"/>
                          <a:cs typeface="Arimo Bold"/>
                          <a:sym typeface="Arimo Bold"/>
                        </a:rPr>
                        <a:t>Author(s)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b="1" spc="25">
                          <a:solidFill>
                            <a:srgbClr val="000000"/>
                          </a:solidFill>
                          <a:latin typeface="Arimo Bold"/>
                          <a:ea typeface="Arimo Bold"/>
                          <a:cs typeface="Arimo Bold"/>
                          <a:sym typeface="Arimo Bold"/>
                        </a:rPr>
                        <a:t>Technique Used</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b="1" spc="25">
                          <a:solidFill>
                            <a:srgbClr val="000000"/>
                          </a:solidFill>
                          <a:latin typeface="Arimo Bold"/>
                          <a:ea typeface="Arimo Bold"/>
                          <a:cs typeface="Arimo Bold"/>
                          <a:sym typeface="Arimo Bold"/>
                        </a:rPr>
                        <a:t>Drawback</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744840">
                <a:tc>
                  <a:txBody>
                    <a:bodyPr/>
                    <a:lstStyle/>
                    <a:p>
                      <a:pPr algn="l">
                        <a:lnSpc>
                          <a:spcPts val="2879"/>
                        </a:lnSpc>
                        <a:defRPr/>
                      </a:pPr>
                      <a:r>
                        <a:rPr lang="en-US" sz="2400" spc="22">
                          <a:solidFill>
                            <a:srgbClr val="000000"/>
                          </a:solidFill>
                          <a:latin typeface="TT Rounds Condensed"/>
                          <a:ea typeface="TT Rounds Condensed"/>
                          <a:cs typeface="TT Rounds Condensed"/>
                          <a:sym typeface="TT Rounds Condensed"/>
                        </a:rPr>
                        <a:t>5</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r>
                        <a:rPr lang="en-US" sz="2400" spc="21">
                          <a:solidFill>
                            <a:srgbClr val="000000"/>
                          </a:solidFill>
                          <a:latin typeface="Times New Roman"/>
                          <a:ea typeface="Times New Roman"/>
                          <a:cs typeface="Times New Roman"/>
                          <a:sym typeface="Times New Roman"/>
                        </a:rPr>
                        <a:t>Fake News Detection with Ensemble Methods</a:t>
                      </a:r>
                      <a:endParaRPr lang="en-US" sz="1100"/>
                    </a:p>
                    <a:p>
                      <a:pPr algn="l">
                        <a:lnSpc>
                          <a:spcPts val="2879"/>
                        </a:lnSpc>
                      </a:pP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r>
                        <a:rPr lang="en-US" sz="2400" spc="21">
                          <a:solidFill>
                            <a:srgbClr val="000000"/>
                          </a:solidFill>
                          <a:latin typeface="Times New Roman"/>
                          <a:ea typeface="Times New Roman"/>
                          <a:cs typeface="Times New Roman"/>
                          <a:sym typeface="Times New Roman"/>
                        </a:rPr>
                        <a:t>Zubiaga et al. (2022)</a:t>
                      </a:r>
                      <a:endParaRPr lang="en-US" sz="1100"/>
                    </a:p>
                    <a:p>
                      <a:pPr algn="l">
                        <a:lnSpc>
                          <a:spcPts val="2879"/>
                        </a:lnSpc>
                      </a:pP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r>
                        <a:rPr lang="en-US" sz="2400" spc="21">
                          <a:solidFill>
                            <a:srgbClr val="000000"/>
                          </a:solidFill>
                          <a:latin typeface="Times New Roman"/>
                          <a:ea typeface="Times New Roman"/>
                          <a:cs typeface="Times New Roman"/>
                          <a:sym typeface="Times New Roman"/>
                        </a:rPr>
                        <a:t>Random Forest, Gradient Boosting (F1-score: 0.85)</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r>
                        <a:rPr lang="en-US" sz="2400" spc="21">
                          <a:solidFill>
                            <a:srgbClr val="000000"/>
                          </a:solidFill>
                          <a:latin typeface="Times New Roman"/>
                          <a:ea typeface="Times New Roman"/>
                          <a:cs typeface="Times New Roman"/>
                          <a:sym typeface="Times New Roman"/>
                        </a:rPr>
                        <a:t>Ensemble models are less interpretable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75344">
                <a:tc>
                  <a:txBody>
                    <a:bodyPr/>
                    <a:lstStyle/>
                    <a:p>
                      <a:pPr algn="l">
                        <a:lnSpc>
                          <a:spcPts val="2879"/>
                        </a:lnSpc>
                        <a:defRPr/>
                      </a:pPr>
                      <a:r>
                        <a:rPr lang="en-US" sz="2400" spc="22">
                          <a:solidFill>
                            <a:srgbClr val="000000"/>
                          </a:solidFill>
                          <a:latin typeface="TT Rounds Condensed"/>
                          <a:ea typeface="TT Rounds Condensed"/>
                          <a:cs typeface="TT Rounds Condensed"/>
                          <a:sym typeface="TT Rounds Condensed"/>
                        </a:rPr>
                        <a:t>6</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r>
                        <a:rPr lang="en-US" sz="2400" spc="22">
                          <a:solidFill>
                            <a:srgbClr val="000000"/>
                          </a:solidFill>
                          <a:latin typeface="Times New Roman"/>
                          <a:ea typeface="Times New Roman"/>
                          <a:cs typeface="Times New Roman"/>
                          <a:sym typeface="Times New Roman"/>
                        </a:rPr>
                        <a:t>Identifying Fake News Using Natural Language Processing</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r>
                        <a:rPr lang="en-US" sz="2400" spc="21">
                          <a:solidFill>
                            <a:srgbClr val="000000"/>
                          </a:solidFill>
                          <a:latin typeface="Times New Roman"/>
                          <a:ea typeface="Times New Roman"/>
                          <a:cs typeface="Times New Roman"/>
                          <a:sym typeface="Times New Roman"/>
                        </a:rPr>
                        <a:t>Kumar and Gupta (2023)</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r>
                        <a:rPr lang="en-US" sz="2400" spc="21">
                          <a:solidFill>
                            <a:srgbClr val="000000"/>
                          </a:solidFill>
                          <a:latin typeface="Times New Roman"/>
                          <a:ea typeface="Times New Roman"/>
                          <a:cs typeface="Times New Roman"/>
                          <a:sym typeface="Times New Roman"/>
                        </a:rPr>
                        <a:t>BERT model with fine-tuning (AUC: 0.93)</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r>
                        <a:rPr lang="en-US" sz="2400" spc="21">
                          <a:solidFill>
                            <a:srgbClr val="000000"/>
                          </a:solidFill>
                          <a:latin typeface="Times New Roman"/>
                          <a:ea typeface="Times New Roman"/>
                          <a:cs typeface="Times New Roman"/>
                          <a:sym typeface="Times New Roman"/>
                        </a:rPr>
                        <a:t>Does not consider multimodal content (images, videos)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8904" y="201942"/>
            <a:ext cx="17890236" cy="9883140"/>
          </a:xfrm>
          <a:custGeom>
            <a:avLst/>
            <a:gdLst/>
            <a:ahLst/>
            <a:cxnLst/>
            <a:rect l="l" t="t" r="r" b="b"/>
            <a:pathLst>
              <a:path w="17890236" h="9883140">
                <a:moveTo>
                  <a:pt x="0" y="0"/>
                </a:moveTo>
                <a:lnTo>
                  <a:pt x="17890236" y="0"/>
                </a:lnTo>
                <a:lnTo>
                  <a:pt x="17890236" y="9883140"/>
                </a:lnTo>
                <a:lnTo>
                  <a:pt x="0" y="98831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676540" y="971550"/>
            <a:ext cx="15590520" cy="1119759"/>
          </a:xfrm>
          <a:prstGeom prst="rect">
            <a:avLst/>
          </a:prstGeom>
        </p:spPr>
        <p:txBody>
          <a:bodyPr lIns="0" tIns="0" rIns="0" bIns="0" rtlCol="0" anchor="t">
            <a:spAutoFit/>
          </a:bodyPr>
          <a:lstStyle/>
          <a:p>
            <a:pPr algn="l">
              <a:lnSpc>
                <a:spcPts val="7128"/>
              </a:lnSpc>
            </a:pPr>
            <a:r>
              <a:rPr lang="en-US" sz="6600" spc="-40">
                <a:solidFill>
                  <a:srgbClr val="000000"/>
                </a:solidFill>
                <a:latin typeface="Times New Roman"/>
                <a:ea typeface="Times New Roman"/>
                <a:cs typeface="Times New Roman"/>
                <a:sym typeface="Times New Roman"/>
              </a:rPr>
              <a:t>Summary (Based on Literature Survey)</a:t>
            </a:r>
          </a:p>
        </p:txBody>
      </p:sp>
      <p:sp>
        <p:nvSpPr>
          <p:cNvPr id="4" name="TextBox 4"/>
          <p:cNvSpPr txBox="1"/>
          <p:nvPr/>
        </p:nvSpPr>
        <p:spPr>
          <a:xfrm>
            <a:off x="847228" y="1924321"/>
            <a:ext cx="16097686" cy="8160761"/>
          </a:xfrm>
          <a:prstGeom prst="rect">
            <a:avLst/>
          </a:prstGeom>
        </p:spPr>
        <p:txBody>
          <a:bodyPr lIns="0" tIns="0" rIns="0" bIns="0" rtlCol="0" anchor="t">
            <a:spAutoFit/>
          </a:bodyPr>
          <a:lstStyle/>
          <a:p>
            <a:pPr marL="649155" lvl="1" indent="-324578" algn="l">
              <a:lnSpc>
                <a:spcPts val="3247"/>
              </a:lnSpc>
              <a:buAutoNum type="arabicPeriod"/>
            </a:pPr>
            <a:r>
              <a:rPr lang="en-US" sz="3006" b="1" spc="24">
                <a:solidFill>
                  <a:srgbClr val="000000"/>
                </a:solidFill>
                <a:latin typeface="Times New Roman Semi-Bold"/>
                <a:ea typeface="Times New Roman Semi-Bold"/>
                <a:cs typeface="Times New Roman Semi-Bold"/>
                <a:sym typeface="Times New Roman Semi-Bold"/>
              </a:rPr>
              <a:t>Shu et al. (2020)</a:t>
            </a:r>
            <a:r>
              <a:rPr lang="en-US" sz="3006" spc="24">
                <a:solidFill>
                  <a:srgbClr val="000000"/>
                </a:solidFill>
                <a:latin typeface="Times New Roman"/>
                <a:ea typeface="Times New Roman"/>
                <a:cs typeface="Times New Roman"/>
                <a:sym typeface="Times New Roman"/>
              </a:rPr>
              <a:t>:</a:t>
            </a:r>
          </a:p>
          <a:p>
            <a:pPr marL="1298311" lvl="2" indent="-432770" algn="l">
              <a:lnSpc>
                <a:spcPts val="3247"/>
              </a:lnSpc>
              <a:buFont typeface="Arial"/>
              <a:buChar char="⚬"/>
            </a:pPr>
            <a:r>
              <a:rPr lang="en-US" sz="3006" spc="24">
                <a:solidFill>
                  <a:srgbClr val="000000"/>
                </a:solidFill>
                <a:latin typeface="Times New Roman"/>
                <a:ea typeface="Times New Roman"/>
                <a:cs typeface="Times New Roman"/>
                <a:sym typeface="Times New Roman"/>
              </a:rPr>
              <a:t>Techniques Used: Support Vector Machines (SVM) and Naive Bayes.</a:t>
            </a:r>
          </a:p>
          <a:p>
            <a:pPr marL="1298311" lvl="2" indent="-432770" algn="l">
              <a:lnSpc>
                <a:spcPts val="3247"/>
              </a:lnSpc>
              <a:buFont typeface="Arial"/>
              <a:buChar char="⚬"/>
            </a:pPr>
            <a:r>
              <a:rPr lang="en-US" sz="3006" spc="24">
                <a:solidFill>
                  <a:srgbClr val="000000"/>
                </a:solidFill>
                <a:latin typeface="Times New Roman"/>
                <a:ea typeface="Times New Roman"/>
                <a:cs typeface="Times New Roman"/>
                <a:sym typeface="Times New Roman"/>
              </a:rPr>
              <a:t>Performance: Achieved an accuracy of 79%.</a:t>
            </a:r>
          </a:p>
          <a:p>
            <a:pPr marL="649155" lvl="1" indent="-324578" algn="l">
              <a:lnSpc>
                <a:spcPts val="3247"/>
              </a:lnSpc>
              <a:buAutoNum type="arabicPeriod"/>
            </a:pPr>
            <a:r>
              <a:rPr lang="en-US" sz="3006" b="1" spc="24">
                <a:solidFill>
                  <a:srgbClr val="000000"/>
                </a:solidFill>
                <a:latin typeface="Times New Roman Semi-Bold"/>
                <a:ea typeface="Times New Roman Semi-Bold"/>
                <a:cs typeface="Times New Roman Semi-Bold"/>
                <a:sym typeface="Times New Roman Semi-Bold"/>
              </a:rPr>
              <a:t>Wang et al. (2021)</a:t>
            </a:r>
            <a:r>
              <a:rPr lang="en-US" sz="3006" spc="24">
                <a:solidFill>
                  <a:srgbClr val="000000"/>
                </a:solidFill>
                <a:latin typeface="Times New Roman"/>
                <a:ea typeface="Times New Roman"/>
                <a:cs typeface="Times New Roman"/>
                <a:sym typeface="Times New Roman"/>
              </a:rPr>
              <a:t>:</a:t>
            </a:r>
          </a:p>
          <a:p>
            <a:pPr marL="1298311" lvl="2" indent="-432770" algn="l">
              <a:lnSpc>
                <a:spcPts val="3247"/>
              </a:lnSpc>
              <a:buFont typeface="Arial"/>
              <a:buChar char="⚬"/>
            </a:pPr>
            <a:r>
              <a:rPr lang="en-US" sz="3006" spc="24">
                <a:solidFill>
                  <a:srgbClr val="000000"/>
                </a:solidFill>
                <a:latin typeface="Times New Roman"/>
                <a:ea typeface="Times New Roman"/>
                <a:cs typeface="Times New Roman"/>
                <a:sym typeface="Times New Roman"/>
              </a:rPr>
              <a:t>Techniques Used: Deep learning models, specifically LSTM-based Recurrent Neural Networks (RNN).</a:t>
            </a:r>
          </a:p>
          <a:p>
            <a:pPr marL="1298311" lvl="2" indent="-432770" algn="l">
              <a:lnSpc>
                <a:spcPts val="3247"/>
              </a:lnSpc>
              <a:buFont typeface="Arial"/>
              <a:buChar char="⚬"/>
            </a:pPr>
            <a:r>
              <a:rPr lang="en-US" sz="3006" spc="24">
                <a:solidFill>
                  <a:srgbClr val="000000"/>
                </a:solidFill>
                <a:latin typeface="Times New Roman"/>
                <a:ea typeface="Times New Roman"/>
                <a:cs typeface="Times New Roman"/>
                <a:sym typeface="Times New Roman"/>
              </a:rPr>
              <a:t>Performance: Offered promising results but had high computational costs.</a:t>
            </a:r>
          </a:p>
          <a:p>
            <a:pPr marL="649155" lvl="1" indent="-324578" algn="l">
              <a:lnSpc>
                <a:spcPts val="3247"/>
              </a:lnSpc>
              <a:buAutoNum type="arabicPeriod"/>
            </a:pPr>
            <a:r>
              <a:rPr lang="en-US" sz="3006" b="1" spc="24">
                <a:solidFill>
                  <a:srgbClr val="000000"/>
                </a:solidFill>
                <a:latin typeface="Times New Roman Semi-Bold"/>
                <a:ea typeface="Times New Roman Semi-Bold"/>
                <a:cs typeface="Times New Roman Semi-Bold"/>
                <a:sym typeface="Times New Roman Semi-Bold"/>
              </a:rPr>
              <a:t>Zubiaga et al. (2022)</a:t>
            </a:r>
            <a:r>
              <a:rPr lang="en-US" sz="3006" spc="24">
                <a:solidFill>
                  <a:srgbClr val="000000"/>
                </a:solidFill>
                <a:latin typeface="Times New Roman"/>
                <a:ea typeface="Times New Roman"/>
                <a:cs typeface="Times New Roman"/>
                <a:sym typeface="Times New Roman"/>
              </a:rPr>
              <a:t>:</a:t>
            </a:r>
          </a:p>
          <a:p>
            <a:pPr marL="1298311" lvl="2" indent="-432770" algn="l">
              <a:lnSpc>
                <a:spcPts val="3247"/>
              </a:lnSpc>
              <a:buFont typeface="Arial"/>
              <a:buChar char="⚬"/>
            </a:pPr>
            <a:r>
              <a:rPr lang="en-US" sz="3006" spc="24">
                <a:solidFill>
                  <a:srgbClr val="000000"/>
                </a:solidFill>
                <a:latin typeface="Times New Roman"/>
                <a:ea typeface="Times New Roman"/>
                <a:cs typeface="Times New Roman"/>
                <a:sym typeface="Times New Roman"/>
              </a:rPr>
              <a:t>Techniques Used: Ensemble methods such as Random Forest and Gradient Boosting.</a:t>
            </a:r>
          </a:p>
          <a:p>
            <a:pPr marL="1298311" lvl="2" indent="-432770" algn="l">
              <a:lnSpc>
                <a:spcPts val="3247"/>
              </a:lnSpc>
              <a:buFont typeface="Arial"/>
              <a:buChar char="⚬"/>
            </a:pPr>
            <a:r>
              <a:rPr lang="en-US" sz="3006" spc="24">
                <a:solidFill>
                  <a:srgbClr val="000000"/>
                </a:solidFill>
                <a:latin typeface="Times New Roman"/>
                <a:ea typeface="Times New Roman"/>
                <a:cs typeface="Times New Roman"/>
                <a:sym typeface="Times New Roman"/>
              </a:rPr>
              <a:t>Performance: Achieved an F1-score of 0.85; however, models lacked interpretability.</a:t>
            </a:r>
          </a:p>
          <a:p>
            <a:pPr marL="649155" lvl="1" indent="-324578" algn="l">
              <a:lnSpc>
                <a:spcPts val="3247"/>
              </a:lnSpc>
              <a:buAutoNum type="arabicPeriod"/>
            </a:pPr>
            <a:r>
              <a:rPr lang="en-US" sz="3006" b="1" spc="24">
                <a:solidFill>
                  <a:srgbClr val="000000"/>
                </a:solidFill>
                <a:latin typeface="Times New Roman Semi-Bold"/>
                <a:ea typeface="Times New Roman Semi-Bold"/>
                <a:cs typeface="Times New Roman Semi-Bold"/>
                <a:sym typeface="Times New Roman Semi-Bold"/>
              </a:rPr>
              <a:t>Kumar and Gupta (2023)</a:t>
            </a:r>
            <a:r>
              <a:rPr lang="en-US" sz="3006" spc="24">
                <a:solidFill>
                  <a:srgbClr val="000000"/>
                </a:solidFill>
                <a:latin typeface="Times New Roman"/>
                <a:ea typeface="Times New Roman"/>
                <a:cs typeface="Times New Roman"/>
                <a:sym typeface="Times New Roman"/>
              </a:rPr>
              <a:t>:</a:t>
            </a:r>
          </a:p>
          <a:p>
            <a:pPr marL="1298311" lvl="2" indent="-432770" algn="l">
              <a:lnSpc>
                <a:spcPts val="3247"/>
              </a:lnSpc>
              <a:buFont typeface="Arial"/>
              <a:buChar char="⚬"/>
            </a:pPr>
            <a:r>
              <a:rPr lang="en-US" sz="3006" spc="24">
                <a:solidFill>
                  <a:srgbClr val="000000"/>
                </a:solidFill>
                <a:latin typeface="Times New Roman"/>
                <a:ea typeface="Times New Roman"/>
                <a:cs typeface="Times New Roman"/>
                <a:sym typeface="Times New Roman"/>
              </a:rPr>
              <a:t>Techniques Used: Fine-tuned a BERT model for natural language processing.</a:t>
            </a:r>
          </a:p>
          <a:p>
            <a:pPr marL="1298311" lvl="2" indent="-432770" algn="l">
              <a:lnSpc>
                <a:spcPts val="3247"/>
              </a:lnSpc>
              <a:buFont typeface="Arial"/>
              <a:buChar char="⚬"/>
            </a:pPr>
            <a:r>
              <a:rPr lang="en-US" sz="3006" spc="24">
                <a:solidFill>
                  <a:srgbClr val="000000"/>
                </a:solidFill>
                <a:latin typeface="Times New Roman"/>
                <a:ea typeface="Times New Roman"/>
                <a:cs typeface="Times New Roman"/>
                <a:sym typeface="Times New Roman"/>
              </a:rPr>
              <a:t>Performance: Obtained an AUC of 0.93, but did not address multimodal content detection (e.g., images and videos).</a:t>
            </a:r>
          </a:p>
          <a:p>
            <a:pPr marL="649155" lvl="1" indent="-324578" algn="l">
              <a:lnSpc>
                <a:spcPts val="3247"/>
              </a:lnSpc>
              <a:buAutoNum type="arabicPeriod"/>
            </a:pPr>
            <a:r>
              <a:rPr lang="en-US" sz="3006" b="1" spc="24">
                <a:solidFill>
                  <a:srgbClr val="000000"/>
                </a:solidFill>
                <a:latin typeface="Times New Roman Semi-Bold"/>
                <a:ea typeface="Times New Roman Semi-Bold"/>
                <a:cs typeface="Times New Roman Semi-Bold"/>
                <a:sym typeface="Times New Roman Semi-Bold"/>
              </a:rPr>
              <a:t>Overall Insights</a:t>
            </a:r>
            <a:r>
              <a:rPr lang="en-US" sz="3006" spc="24">
                <a:solidFill>
                  <a:srgbClr val="000000"/>
                </a:solidFill>
                <a:latin typeface="Times New Roman"/>
                <a:ea typeface="Times New Roman"/>
                <a:cs typeface="Times New Roman"/>
                <a:sym typeface="Times New Roman"/>
              </a:rPr>
              <a:t>:</a:t>
            </a:r>
          </a:p>
          <a:p>
            <a:pPr marL="1298311" lvl="2" indent="-432770" algn="l">
              <a:lnSpc>
                <a:spcPts val="3247"/>
              </a:lnSpc>
              <a:buFont typeface="Arial"/>
              <a:buChar char="⚬"/>
            </a:pPr>
            <a:r>
              <a:rPr lang="en-US" sz="3006" spc="24">
                <a:solidFill>
                  <a:srgbClr val="000000"/>
                </a:solidFill>
                <a:latin typeface="Times New Roman"/>
                <a:ea typeface="Times New Roman"/>
                <a:cs typeface="Times New Roman"/>
                <a:sym typeface="Times New Roman"/>
              </a:rPr>
              <a:t>The survey highlights advancements in fake news detection methods.</a:t>
            </a:r>
          </a:p>
          <a:p>
            <a:pPr marL="1298311" lvl="2" indent="-432770" algn="l">
              <a:lnSpc>
                <a:spcPts val="3247"/>
              </a:lnSpc>
              <a:buFont typeface="Arial"/>
              <a:buChar char="⚬"/>
            </a:pPr>
            <a:r>
              <a:rPr lang="en-US" sz="3006" spc="24">
                <a:solidFill>
                  <a:srgbClr val="000000"/>
                </a:solidFill>
                <a:latin typeface="Times New Roman"/>
                <a:ea typeface="Times New Roman"/>
                <a:cs typeface="Times New Roman"/>
                <a:sym typeface="Times New Roman"/>
              </a:rPr>
              <a:t>Emphasizes strengths and limitations of current models.</a:t>
            </a:r>
          </a:p>
          <a:p>
            <a:pPr marL="1298311" lvl="2" indent="-432770" algn="l">
              <a:lnSpc>
                <a:spcPts val="3247"/>
              </a:lnSpc>
              <a:buFont typeface="Arial"/>
              <a:buChar char="⚬"/>
            </a:pPr>
            <a:r>
              <a:rPr lang="en-US" sz="3006" spc="24">
                <a:solidFill>
                  <a:srgbClr val="000000"/>
                </a:solidFill>
                <a:latin typeface="Times New Roman"/>
                <a:ea typeface="Times New Roman"/>
                <a:cs typeface="Times New Roman"/>
                <a:sym typeface="Times New Roman"/>
              </a:rPr>
              <a:t>Stresses the need for comprehensive approaches that integrate both text and multimedia content</a:t>
            </a:r>
          </a:p>
          <a:p>
            <a:pPr algn="l">
              <a:lnSpc>
                <a:spcPts val="3247"/>
              </a:lnSpc>
            </a:pPr>
            <a:endParaRPr lang="en-US" sz="3006" spc="24">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8904" y="201942"/>
            <a:ext cx="17890236" cy="9883140"/>
          </a:xfrm>
          <a:custGeom>
            <a:avLst/>
            <a:gdLst/>
            <a:ahLst/>
            <a:cxnLst/>
            <a:rect l="l" t="t" r="r" b="b"/>
            <a:pathLst>
              <a:path w="17890236" h="9883140">
                <a:moveTo>
                  <a:pt x="0" y="0"/>
                </a:moveTo>
                <a:lnTo>
                  <a:pt x="17890236" y="0"/>
                </a:lnTo>
                <a:lnTo>
                  <a:pt x="17890236" y="9883140"/>
                </a:lnTo>
                <a:lnTo>
                  <a:pt x="0" y="98831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446532" y="719328"/>
            <a:ext cx="15590520" cy="1062609"/>
          </a:xfrm>
          <a:prstGeom prst="rect">
            <a:avLst/>
          </a:prstGeom>
        </p:spPr>
        <p:txBody>
          <a:bodyPr lIns="0" tIns="0" rIns="0" bIns="0" rtlCol="0" anchor="t">
            <a:spAutoFit/>
          </a:bodyPr>
          <a:lstStyle/>
          <a:p>
            <a:pPr algn="l">
              <a:lnSpc>
                <a:spcPts val="7128"/>
              </a:lnSpc>
            </a:pPr>
            <a:r>
              <a:rPr lang="en-US" sz="6600" spc="-40">
                <a:solidFill>
                  <a:srgbClr val="000000"/>
                </a:solidFill>
                <a:latin typeface="Times New Roman"/>
                <a:ea typeface="Times New Roman"/>
                <a:cs typeface="Times New Roman"/>
                <a:sym typeface="Times New Roman"/>
              </a:rPr>
              <a:t>Research Gap</a:t>
            </a:r>
          </a:p>
        </p:txBody>
      </p:sp>
      <p:sp>
        <p:nvSpPr>
          <p:cNvPr id="4" name="TextBox 4"/>
          <p:cNvSpPr txBox="1"/>
          <p:nvPr/>
        </p:nvSpPr>
        <p:spPr>
          <a:xfrm>
            <a:off x="446532" y="1781937"/>
            <a:ext cx="16852677" cy="7894781"/>
          </a:xfrm>
          <a:prstGeom prst="rect">
            <a:avLst/>
          </a:prstGeom>
        </p:spPr>
        <p:txBody>
          <a:bodyPr lIns="0" tIns="0" rIns="0" bIns="0" rtlCol="0" anchor="t">
            <a:spAutoFit/>
          </a:bodyPr>
          <a:lstStyle/>
          <a:p>
            <a:pPr algn="l">
              <a:lnSpc>
                <a:spcPts val="2676"/>
              </a:lnSpc>
            </a:pPr>
            <a:r>
              <a:rPr lang="en-US" sz="2756" spc="22">
                <a:solidFill>
                  <a:srgbClr val="000000"/>
                </a:solidFill>
                <a:latin typeface="Times New Roman"/>
                <a:ea typeface="Times New Roman"/>
                <a:cs typeface="Times New Roman"/>
                <a:sym typeface="Times New Roman"/>
              </a:rPr>
              <a:t>1. </a:t>
            </a:r>
            <a:r>
              <a:rPr lang="en-US" sz="2756" b="1" spc="22">
                <a:solidFill>
                  <a:srgbClr val="000000"/>
                </a:solidFill>
                <a:latin typeface="Times New Roman Bold"/>
                <a:ea typeface="Times New Roman Bold"/>
                <a:cs typeface="Times New Roman Bold"/>
                <a:sym typeface="Times New Roman Bold"/>
              </a:rPr>
              <a:t>Limitations of Current Approaches</a:t>
            </a:r>
          </a:p>
          <a:p>
            <a:pPr marL="595115" lvl="1" indent="-297558" algn="l">
              <a:lnSpc>
                <a:spcPts val="2676"/>
              </a:lnSpc>
              <a:buFont typeface="Arial"/>
              <a:buChar char="•"/>
            </a:pPr>
            <a:r>
              <a:rPr lang="en-US" sz="2756" spc="22">
                <a:solidFill>
                  <a:srgbClr val="000000"/>
                </a:solidFill>
                <a:latin typeface="Times New Roman"/>
                <a:ea typeface="Times New Roman"/>
                <a:cs typeface="Times New Roman"/>
                <a:sym typeface="Times New Roman"/>
              </a:rPr>
              <a:t>Text-Based Detection Focus: Most machine learning models for fake news detection, such as SVM, Naive Bayes, and Random Forest, primarily focus on text analysis, neglecting the potential of multimodal content (e.g., images, videos) in identifying disinformation.</a:t>
            </a:r>
          </a:p>
          <a:p>
            <a:pPr marL="595115" lvl="1" indent="-297558" algn="l">
              <a:lnSpc>
                <a:spcPts val="2676"/>
              </a:lnSpc>
              <a:buFont typeface="Arial"/>
              <a:buChar char="•"/>
            </a:pPr>
            <a:r>
              <a:rPr lang="en-US" sz="2756" spc="22">
                <a:solidFill>
                  <a:srgbClr val="000000"/>
                </a:solidFill>
                <a:latin typeface="Times New Roman"/>
                <a:ea typeface="Times New Roman"/>
                <a:cs typeface="Times New Roman"/>
                <a:sym typeface="Times New Roman"/>
              </a:rPr>
              <a:t>Static Datasets: Current studies often use static datasets, limiting the models' ability to adapt to evolving disinformation tactics and real-time events, thereby reducing detection effectiveness.</a:t>
            </a:r>
          </a:p>
          <a:p>
            <a:pPr marL="595115" lvl="1" indent="-297558" algn="l">
              <a:lnSpc>
                <a:spcPts val="2676"/>
              </a:lnSpc>
              <a:buFont typeface="Arial"/>
              <a:buChar char="•"/>
            </a:pPr>
            <a:endParaRPr lang="en-US" sz="2756" spc="22">
              <a:solidFill>
                <a:srgbClr val="000000"/>
              </a:solidFill>
              <a:latin typeface="Times New Roman"/>
              <a:ea typeface="Times New Roman"/>
              <a:cs typeface="Times New Roman"/>
              <a:sym typeface="Times New Roman"/>
            </a:endParaRPr>
          </a:p>
          <a:p>
            <a:pPr algn="l">
              <a:lnSpc>
                <a:spcPts val="2676"/>
              </a:lnSpc>
            </a:pPr>
            <a:r>
              <a:rPr lang="en-US" sz="2756" spc="22">
                <a:solidFill>
                  <a:srgbClr val="000000"/>
                </a:solidFill>
                <a:latin typeface="Times New Roman"/>
                <a:ea typeface="Times New Roman"/>
                <a:cs typeface="Times New Roman"/>
                <a:sym typeface="Times New Roman"/>
              </a:rPr>
              <a:t>2. </a:t>
            </a:r>
            <a:r>
              <a:rPr lang="en-US" sz="2756" b="1" spc="22">
                <a:solidFill>
                  <a:srgbClr val="000000"/>
                </a:solidFill>
                <a:latin typeface="Times New Roman Bold"/>
                <a:ea typeface="Times New Roman Bold"/>
                <a:cs typeface="Times New Roman Bold"/>
                <a:sym typeface="Times New Roman Bold"/>
              </a:rPr>
              <a:t>Challenges with Existing Models</a:t>
            </a:r>
          </a:p>
          <a:p>
            <a:pPr marL="595115" lvl="1" indent="-297558" algn="l">
              <a:lnSpc>
                <a:spcPts val="2676"/>
              </a:lnSpc>
              <a:buFont typeface="Arial"/>
              <a:buChar char="•"/>
            </a:pPr>
            <a:r>
              <a:rPr lang="en-US" sz="2756" spc="22">
                <a:solidFill>
                  <a:srgbClr val="000000"/>
                </a:solidFill>
                <a:latin typeface="Times New Roman"/>
                <a:ea typeface="Times New Roman"/>
                <a:cs typeface="Times New Roman"/>
                <a:sym typeface="Times New Roman"/>
              </a:rPr>
              <a:t>Computational Expense: Models like Random Forest, Gradient Boosting, and LSTM-based Recurrent Neural Networks, while effective, often incur high computational costs, making them less accessible.</a:t>
            </a:r>
          </a:p>
          <a:p>
            <a:pPr marL="595115" lvl="1" indent="-297558" algn="l">
              <a:lnSpc>
                <a:spcPts val="2676"/>
              </a:lnSpc>
              <a:buFont typeface="Arial"/>
              <a:buChar char="•"/>
            </a:pPr>
            <a:r>
              <a:rPr lang="en-US" sz="2756" spc="22">
                <a:solidFill>
                  <a:srgbClr val="000000"/>
                </a:solidFill>
                <a:latin typeface="Times New Roman"/>
                <a:ea typeface="Times New Roman"/>
                <a:cs typeface="Times New Roman"/>
                <a:sym typeface="Times New Roman"/>
              </a:rPr>
              <a:t>Overfitting: These models can be prone to overfitting, performing well on training data but struggling to generalize to new, unseen data.</a:t>
            </a:r>
          </a:p>
          <a:p>
            <a:pPr marL="595115" lvl="1" indent="-297558" algn="l">
              <a:lnSpc>
                <a:spcPts val="2676"/>
              </a:lnSpc>
              <a:buFont typeface="Arial"/>
              <a:buChar char="•"/>
            </a:pPr>
            <a:r>
              <a:rPr lang="en-US" sz="2756" spc="22">
                <a:solidFill>
                  <a:srgbClr val="000000"/>
                </a:solidFill>
                <a:latin typeface="Times New Roman"/>
                <a:ea typeface="Times New Roman"/>
                <a:cs typeface="Times New Roman"/>
                <a:sym typeface="Times New Roman"/>
              </a:rPr>
              <a:t>Lack of Interpretability: The complexity of ensemble models can hinder interpretability, making it difficult for non-expert users to understand results and for developers to fine-tune the models.</a:t>
            </a:r>
          </a:p>
          <a:p>
            <a:pPr marL="595115" lvl="1" indent="-297558" algn="l">
              <a:lnSpc>
                <a:spcPts val="2676"/>
              </a:lnSpc>
              <a:buFont typeface="Arial"/>
              <a:buChar char="•"/>
            </a:pPr>
            <a:endParaRPr lang="en-US" sz="2756" spc="22">
              <a:solidFill>
                <a:srgbClr val="000000"/>
              </a:solidFill>
              <a:latin typeface="Times New Roman"/>
              <a:ea typeface="Times New Roman"/>
              <a:cs typeface="Times New Roman"/>
              <a:sym typeface="Times New Roman"/>
            </a:endParaRPr>
          </a:p>
          <a:p>
            <a:pPr algn="l">
              <a:lnSpc>
                <a:spcPts val="2676"/>
              </a:lnSpc>
            </a:pPr>
            <a:r>
              <a:rPr lang="en-US" sz="2756" spc="22">
                <a:solidFill>
                  <a:srgbClr val="000000"/>
                </a:solidFill>
                <a:latin typeface="Times New Roman"/>
                <a:ea typeface="Times New Roman"/>
                <a:cs typeface="Times New Roman"/>
                <a:sym typeface="Times New Roman"/>
              </a:rPr>
              <a:t>3. </a:t>
            </a:r>
            <a:r>
              <a:rPr lang="en-US" sz="2756" b="1" spc="22">
                <a:solidFill>
                  <a:srgbClr val="000000"/>
                </a:solidFill>
                <a:latin typeface="Times New Roman Bold"/>
                <a:ea typeface="Times New Roman Bold"/>
                <a:cs typeface="Times New Roman Bold"/>
                <a:sym typeface="Times New Roman Bold"/>
              </a:rPr>
              <a:t>Recommendations for Future Research</a:t>
            </a:r>
          </a:p>
          <a:p>
            <a:pPr marL="595115" lvl="1" indent="-297558" algn="l">
              <a:lnSpc>
                <a:spcPts val="2676"/>
              </a:lnSpc>
              <a:buFont typeface="Arial"/>
              <a:buChar char="•"/>
            </a:pPr>
            <a:r>
              <a:rPr lang="en-US" sz="2756" spc="22">
                <a:solidFill>
                  <a:srgbClr val="000000"/>
                </a:solidFill>
                <a:latin typeface="Times New Roman"/>
                <a:ea typeface="Times New Roman"/>
                <a:cs typeface="Times New Roman"/>
                <a:sym typeface="Times New Roman"/>
              </a:rPr>
              <a:t>Integration of Multimodal Data: Future research should integrate multimodal data sources, such as images, videos, and text, to enhance detection accuracy and relevance.</a:t>
            </a:r>
          </a:p>
          <a:p>
            <a:pPr marL="595115" lvl="1" indent="-297558" algn="l">
              <a:lnSpc>
                <a:spcPts val="2676"/>
              </a:lnSpc>
              <a:buFont typeface="Arial"/>
              <a:buChar char="•"/>
            </a:pPr>
            <a:r>
              <a:rPr lang="en-US" sz="2756" spc="22">
                <a:solidFill>
                  <a:srgbClr val="000000"/>
                </a:solidFill>
                <a:latin typeface="Times New Roman"/>
                <a:ea typeface="Times New Roman"/>
                <a:cs typeface="Times New Roman"/>
                <a:sym typeface="Times New Roman"/>
              </a:rPr>
              <a:t>Prioritizing Explainability: Developing models that emphasize explainability is essential for fostering user trust and facilitating better model tuning.</a:t>
            </a:r>
          </a:p>
          <a:p>
            <a:pPr marL="595115" lvl="1" indent="-297558" algn="l">
              <a:lnSpc>
                <a:spcPts val="2676"/>
              </a:lnSpc>
              <a:buFont typeface="Arial"/>
              <a:buChar char="•"/>
            </a:pPr>
            <a:r>
              <a:rPr lang="en-US" sz="2756" spc="22">
                <a:solidFill>
                  <a:srgbClr val="000000"/>
                </a:solidFill>
                <a:latin typeface="Times New Roman"/>
                <a:ea typeface="Times New Roman"/>
                <a:cs typeface="Times New Roman"/>
                <a:sym typeface="Times New Roman"/>
              </a:rPr>
              <a:t>Expanding Datasets: Expanding datasets to include a diverse range of news categories and disinformation strategies is crucial for improving the generalizability and robustness of detection models.</a:t>
            </a:r>
          </a:p>
          <a:p>
            <a:pPr algn="l">
              <a:lnSpc>
                <a:spcPts val="2678"/>
              </a:lnSpc>
            </a:pPr>
            <a:endParaRPr lang="en-US" sz="2756" spc="22">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8904" y="201942"/>
            <a:ext cx="17890236" cy="9883140"/>
          </a:xfrm>
          <a:custGeom>
            <a:avLst/>
            <a:gdLst/>
            <a:ahLst/>
            <a:cxnLst/>
            <a:rect l="l" t="t" r="r" b="b"/>
            <a:pathLst>
              <a:path w="17890236" h="9883140">
                <a:moveTo>
                  <a:pt x="0" y="0"/>
                </a:moveTo>
                <a:lnTo>
                  <a:pt x="17890236" y="0"/>
                </a:lnTo>
                <a:lnTo>
                  <a:pt x="17890236" y="9883140"/>
                </a:lnTo>
                <a:lnTo>
                  <a:pt x="0" y="98831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348740" y="924830"/>
            <a:ext cx="15590520" cy="1062609"/>
          </a:xfrm>
          <a:prstGeom prst="rect">
            <a:avLst/>
          </a:prstGeom>
        </p:spPr>
        <p:txBody>
          <a:bodyPr lIns="0" tIns="0" rIns="0" bIns="0" rtlCol="0" anchor="t">
            <a:spAutoFit/>
          </a:bodyPr>
          <a:lstStyle/>
          <a:p>
            <a:pPr algn="l">
              <a:lnSpc>
                <a:spcPts val="7128"/>
              </a:lnSpc>
            </a:pPr>
            <a:r>
              <a:rPr lang="en-US" sz="6600" spc="-40">
                <a:solidFill>
                  <a:srgbClr val="000000"/>
                </a:solidFill>
                <a:latin typeface="Times New Roman"/>
                <a:ea typeface="Times New Roman"/>
                <a:cs typeface="Times New Roman"/>
                <a:sym typeface="Times New Roman"/>
              </a:rPr>
              <a:t>Motivation</a:t>
            </a:r>
          </a:p>
        </p:txBody>
      </p:sp>
      <p:sp>
        <p:nvSpPr>
          <p:cNvPr id="4" name="TextBox 4"/>
          <p:cNvSpPr txBox="1"/>
          <p:nvPr/>
        </p:nvSpPr>
        <p:spPr>
          <a:xfrm>
            <a:off x="1348784" y="2411428"/>
            <a:ext cx="14144024" cy="3872173"/>
          </a:xfrm>
          <a:prstGeom prst="rect">
            <a:avLst/>
          </a:prstGeom>
        </p:spPr>
        <p:txBody>
          <a:bodyPr lIns="0" tIns="0" rIns="0" bIns="0" rtlCol="0" anchor="t">
            <a:spAutoFit/>
          </a:bodyPr>
          <a:lstStyle/>
          <a:p>
            <a:pPr algn="l">
              <a:lnSpc>
                <a:spcPts val="3055"/>
              </a:lnSpc>
            </a:pPr>
            <a:r>
              <a:rPr lang="en-US" sz="2829" spc="25">
                <a:solidFill>
                  <a:srgbClr val="000000"/>
                </a:solidFill>
                <a:latin typeface="Times New Roman"/>
                <a:ea typeface="Times New Roman"/>
                <a:cs typeface="Times New Roman"/>
                <a:sym typeface="Times New Roman"/>
              </a:rPr>
              <a:t>Fake news poses a significant challenge to public opinion and trust in media, particularly during the COVID-19 pandemic, where disinformation has led to increased vaccine hesitancy. The rapid spread of misinformation on social media undermines public health efforts and complicates vaccination campaigns. Traditional fact-checking methods often struggle to keep up, highlighting the need for advanced solutions. Machine learning techniques, such as Neural Networks and Natural Language Processing (NLP) models, can enhance fake news detection accuracy by 10-20%. By automating the identification of misleading claims about vaccines, these models enable faster and more reliable responses, ultimately reducing the societal harm caused by false information and supporting public health initiatives.</a:t>
            </a:r>
          </a:p>
        </p:txBody>
      </p:sp>
      <p:sp>
        <p:nvSpPr>
          <p:cNvPr id="5" name="TextBox 5"/>
          <p:cNvSpPr txBox="1"/>
          <p:nvPr/>
        </p:nvSpPr>
        <p:spPr>
          <a:xfrm>
            <a:off x="1348784" y="6493776"/>
            <a:ext cx="15590520" cy="1062609"/>
          </a:xfrm>
          <a:prstGeom prst="rect">
            <a:avLst/>
          </a:prstGeom>
        </p:spPr>
        <p:txBody>
          <a:bodyPr lIns="0" tIns="0" rIns="0" bIns="0" rtlCol="0" anchor="t">
            <a:spAutoFit/>
          </a:bodyPr>
          <a:lstStyle/>
          <a:p>
            <a:pPr algn="l">
              <a:lnSpc>
                <a:spcPts val="7128"/>
              </a:lnSpc>
            </a:pPr>
            <a:r>
              <a:rPr lang="en-US" sz="6600" spc="-40">
                <a:solidFill>
                  <a:srgbClr val="000000"/>
                </a:solidFill>
                <a:latin typeface="Times New Roman"/>
                <a:ea typeface="Times New Roman"/>
                <a:cs typeface="Times New Roman"/>
                <a:sym typeface="Times New Roman"/>
              </a:rPr>
              <a:t>Problem Statement </a:t>
            </a:r>
          </a:p>
        </p:txBody>
      </p:sp>
      <p:sp>
        <p:nvSpPr>
          <p:cNvPr id="6" name="TextBox 6"/>
          <p:cNvSpPr txBox="1"/>
          <p:nvPr/>
        </p:nvSpPr>
        <p:spPr>
          <a:xfrm>
            <a:off x="1348740" y="7687312"/>
            <a:ext cx="14343850" cy="937004"/>
          </a:xfrm>
          <a:prstGeom prst="rect">
            <a:avLst/>
          </a:prstGeom>
        </p:spPr>
        <p:txBody>
          <a:bodyPr lIns="0" tIns="0" rIns="0" bIns="0" rtlCol="0" anchor="t">
            <a:spAutoFit/>
          </a:bodyPr>
          <a:lstStyle/>
          <a:p>
            <a:pPr algn="l">
              <a:lnSpc>
                <a:spcPts val="3462"/>
              </a:lnSpc>
            </a:pPr>
            <a:r>
              <a:rPr lang="en-US" sz="3206" spc="29">
                <a:solidFill>
                  <a:srgbClr val="000000"/>
                </a:solidFill>
                <a:latin typeface="Times New Roman"/>
                <a:ea typeface="Times New Roman"/>
                <a:cs typeface="Times New Roman"/>
                <a:sym typeface="Times New Roman"/>
              </a:rPr>
              <a:t>To develop a machine learning model that accurately detects fake news by analyzing textual content, linguistic patterns, and contextual features.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8904" y="201942"/>
            <a:ext cx="17890236" cy="9883140"/>
          </a:xfrm>
          <a:custGeom>
            <a:avLst/>
            <a:gdLst/>
            <a:ahLst/>
            <a:cxnLst/>
            <a:rect l="l" t="t" r="r" b="b"/>
            <a:pathLst>
              <a:path w="17890236" h="9883140">
                <a:moveTo>
                  <a:pt x="0" y="0"/>
                </a:moveTo>
                <a:lnTo>
                  <a:pt x="17890236" y="0"/>
                </a:lnTo>
                <a:lnTo>
                  <a:pt x="17890236" y="9883140"/>
                </a:lnTo>
                <a:lnTo>
                  <a:pt x="0" y="98831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787908" y="971550"/>
            <a:ext cx="15590520" cy="1062609"/>
          </a:xfrm>
          <a:prstGeom prst="rect">
            <a:avLst/>
          </a:prstGeom>
        </p:spPr>
        <p:txBody>
          <a:bodyPr lIns="0" tIns="0" rIns="0" bIns="0" rtlCol="0" anchor="t">
            <a:spAutoFit/>
          </a:bodyPr>
          <a:lstStyle/>
          <a:p>
            <a:pPr algn="l">
              <a:lnSpc>
                <a:spcPts val="7128"/>
              </a:lnSpc>
            </a:pPr>
            <a:r>
              <a:rPr lang="en-US" sz="6600" spc="-40">
                <a:solidFill>
                  <a:srgbClr val="000000"/>
                </a:solidFill>
                <a:latin typeface="Times New Roman"/>
                <a:ea typeface="Times New Roman"/>
                <a:cs typeface="Times New Roman"/>
                <a:sym typeface="Times New Roman"/>
              </a:rPr>
              <a:t>Dataset Description</a:t>
            </a:r>
          </a:p>
        </p:txBody>
      </p:sp>
      <p:sp>
        <p:nvSpPr>
          <p:cNvPr id="4" name="TextBox 4"/>
          <p:cNvSpPr txBox="1"/>
          <p:nvPr/>
        </p:nvSpPr>
        <p:spPr>
          <a:xfrm>
            <a:off x="1028700" y="2173204"/>
            <a:ext cx="16420360" cy="7085096"/>
          </a:xfrm>
          <a:prstGeom prst="rect">
            <a:avLst/>
          </a:prstGeom>
        </p:spPr>
        <p:txBody>
          <a:bodyPr lIns="0" tIns="0" rIns="0" bIns="0" rtlCol="0" anchor="t">
            <a:spAutoFit/>
          </a:bodyPr>
          <a:lstStyle/>
          <a:p>
            <a:pPr algn="l">
              <a:lnSpc>
                <a:spcPts val="4692"/>
              </a:lnSpc>
            </a:pPr>
            <a:r>
              <a:rPr lang="en-US" sz="2896" b="1">
                <a:solidFill>
                  <a:srgbClr val="000000"/>
                </a:solidFill>
                <a:latin typeface="Times New Roman Bold"/>
                <a:ea typeface="Times New Roman Bold"/>
                <a:cs typeface="Times New Roman Bold"/>
                <a:sym typeface="Times New Roman Bold"/>
              </a:rPr>
              <a:t>WELFake</a:t>
            </a:r>
            <a:r>
              <a:rPr lang="en-US" sz="2896">
                <a:solidFill>
                  <a:srgbClr val="000000"/>
                </a:solidFill>
                <a:latin typeface="Times New Roman"/>
                <a:ea typeface="Times New Roman"/>
                <a:cs typeface="Times New Roman"/>
                <a:sym typeface="Times New Roman"/>
              </a:rPr>
              <a:t> consists of </a:t>
            </a:r>
            <a:r>
              <a:rPr lang="en-US" sz="2896" b="1">
                <a:solidFill>
                  <a:srgbClr val="000000"/>
                </a:solidFill>
                <a:latin typeface="Times New Roman Bold"/>
                <a:ea typeface="Times New Roman Bold"/>
                <a:cs typeface="Times New Roman Bold"/>
                <a:sym typeface="Times New Roman Bold"/>
              </a:rPr>
              <a:t>72,134</a:t>
            </a:r>
            <a:r>
              <a:rPr lang="en-US" sz="2896">
                <a:solidFill>
                  <a:srgbClr val="000000"/>
                </a:solidFill>
                <a:latin typeface="Times New Roman"/>
                <a:ea typeface="Times New Roman"/>
                <a:cs typeface="Times New Roman"/>
                <a:sym typeface="Times New Roman"/>
              </a:rPr>
              <a:t> entries of news articles, categorized into </a:t>
            </a:r>
            <a:r>
              <a:rPr lang="en-US" sz="2896" b="1">
                <a:solidFill>
                  <a:srgbClr val="000000"/>
                </a:solidFill>
                <a:latin typeface="Times New Roman Bold"/>
                <a:ea typeface="Times New Roman Bold"/>
                <a:cs typeface="Times New Roman Bold"/>
                <a:sym typeface="Times New Roman Bold"/>
              </a:rPr>
              <a:t>35,028 </a:t>
            </a:r>
            <a:r>
              <a:rPr lang="en-US" sz="2896">
                <a:solidFill>
                  <a:srgbClr val="000000"/>
                </a:solidFill>
                <a:latin typeface="Times New Roman"/>
                <a:ea typeface="Times New Roman"/>
                <a:cs typeface="Times New Roman"/>
                <a:sym typeface="Times New Roman"/>
              </a:rPr>
              <a:t>real news items and </a:t>
            </a:r>
            <a:r>
              <a:rPr lang="en-US" sz="2896" b="1">
                <a:solidFill>
                  <a:srgbClr val="000000"/>
                </a:solidFill>
                <a:latin typeface="Times New Roman Bold"/>
                <a:ea typeface="Times New Roman Bold"/>
                <a:cs typeface="Times New Roman Bold"/>
                <a:sym typeface="Times New Roman Bold"/>
              </a:rPr>
              <a:t>37,106</a:t>
            </a:r>
            <a:r>
              <a:rPr lang="en-US" sz="2896">
                <a:solidFill>
                  <a:srgbClr val="000000"/>
                </a:solidFill>
                <a:latin typeface="Times New Roman"/>
                <a:ea typeface="Times New Roman"/>
                <a:cs typeface="Times New Roman"/>
                <a:sym typeface="Times New Roman"/>
              </a:rPr>
              <a:t> fake news items. The dataset was created by merging four well-known news sources (Kaggle, McIntire, Reuters, BuzzFeed Political) to enhance the diversity of text data and mitigate classifier overfitting.</a:t>
            </a:r>
          </a:p>
          <a:p>
            <a:pPr algn="l">
              <a:lnSpc>
                <a:spcPts val="4692"/>
              </a:lnSpc>
            </a:pPr>
            <a:r>
              <a:rPr lang="en-US" sz="2896">
                <a:solidFill>
                  <a:srgbClr val="000000"/>
                </a:solidFill>
                <a:latin typeface="Times New Roman"/>
                <a:ea typeface="Times New Roman"/>
                <a:cs typeface="Times New Roman"/>
                <a:sym typeface="Times New Roman"/>
              </a:rPr>
              <a:t>The dataset contains four columns:</a:t>
            </a:r>
          </a:p>
          <a:p>
            <a:pPr marL="625326" lvl="1" indent="-312663" algn="l">
              <a:lnSpc>
                <a:spcPts val="4692"/>
              </a:lnSpc>
              <a:buFont typeface="Arial"/>
              <a:buChar char="•"/>
            </a:pPr>
            <a:r>
              <a:rPr lang="en-US" sz="2896" b="1">
                <a:solidFill>
                  <a:srgbClr val="000000"/>
                </a:solidFill>
                <a:latin typeface="Times New Roman Bold"/>
                <a:ea typeface="Times New Roman Bold"/>
                <a:cs typeface="Times New Roman Bold"/>
                <a:sym typeface="Times New Roman Bold"/>
              </a:rPr>
              <a:t>Serial Number: </a:t>
            </a:r>
            <a:r>
              <a:rPr lang="en-US" sz="2896">
                <a:solidFill>
                  <a:srgbClr val="000000"/>
                </a:solidFill>
                <a:latin typeface="Times New Roman"/>
                <a:ea typeface="Times New Roman"/>
                <a:cs typeface="Times New Roman"/>
                <a:sym typeface="Times New Roman"/>
              </a:rPr>
              <a:t>Unique identifier for each article (starting from 0).</a:t>
            </a:r>
          </a:p>
          <a:p>
            <a:pPr marL="625326" lvl="1" indent="-312663" algn="l">
              <a:lnSpc>
                <a:spcPts val="4692"/>
              </a:lnSpc>
              <a:buFont typeface="Arial"/>
              <a:buChar char="•"/>
            </a:pPr>
            <a:r>
              <a:rPr lang="en-US" sz="2896" b="1">
                <a:solidFill>
                  <a:srgbClr val="000000"/>
                </a:solidFill>
                <a:latin typeface="Times New Roman Bold"/>
                <a:ea typeface="Times New Roman Bold"/>
                <a:cs typeface="Times New Roman Bold"/>
                <a:sym typeface="Times New Roman Bold"/>
              </a:rPr>
              <a:t>Title: </a:t>
            </a:r>
            <a:r>
              <a:rPr lang="en-US" sz="2896">
                <a:solidFill>
                  <a:srgbClr val="000000"/>
                </a:solidFill>
                <a:latin typeface="Times New Roman"/>
                <a:ea typeface="Times New Roman"/>
                <a:cs typeface="Times New Roman"/>
                <a:sym typeface="Times New Roman"/>
              </a:rPr>
              <a:t>The headline of the news article.</a:t>
            </a:r>
          </a:p>
          <a:p>
            <a:pPr marL="625326" lvl="1" indent="-312663" algn="l">
              <a:lnSpc>
                <a:spcPts val="4692"/>
              </a:lnSpc>
              <a:buFont typeface="Arial"/>
              <a:buChar char="•"/>
            </a:pPr>
            <a:r>
              <a:rPr lang="en-US" sz="2896" b="1">
                <a:solidFill>
                  <a:srgbClr val="000000"/>
                </a:solidFill>
                <a:latin typeface="Times New Roman Bold"/>
                <a:ea typeface="Times New Roman Bold"/>
                <a:cs typeface="Times New Roman Bold"/>
                <a:sym typeface="Times New Roman Bold"/>
              </a:rPr>
              <a:t>Text: </a:t>
            </a:r>
            <a:r>
              <a:rPr lang="en-US" sz="2896">
                <a:solidFill>
                  <a:srgbClr val="000000"/>
                </a:solidFill>
                <a:latin typeface="Times New Roman"/>
                <a:ea typeface="Times New Roman"/>
                <a:cs typeface="Times New Roman"/>
                <a:sym typeface="Times New Roman"/>
              </a:rPr>
              <a:t>The content of the news article.</a:t>
            </a:r>
          </a:p>
          <a:p>
            <a:pPr marL="625326" lvl="1" indent="-312663" algn="l">
              <a:lnSpc>
                <a:spcPts val="4692"/>
              </a:lnSpc>
              <a:buFont typeface="Arial"/>
              <a:buChar char="•"/>
            </a:pPr>
            <a:r>
              <a:rPr lang="en-US" sz="2896" b="1">
                <a:solidFill>
                  <a:srgbClr val="000000"/>
                </a:solidFill>
                <a:latin typeface="Times New Roman Bold"/>
                <a:ea typeface="Times New Roman Bold"/>
                <a:cs typeface="Times New Roman Bold"/>
                <a:sym typeface="Times New Roman Bold"/>
              </a:rPr>
              <a:t>Label: </a:t>
            </a:r>
            <a:r>
              <a:rPr lang="en-US" sz="2896">
                <a:solidFill>
                  <a:srgbClr val="000000"/>
                </a:solidFill>
                <a:latin typeface="Times New Roman"/>
                <a:ea typeface="Times New Roman"/>
                <a:cs typeface="Times New Roman"/>
                <a:sym typeface="Times New Roman"/>
              </a:rPr>
              <a:t>Class label indicating article type (0 = fake, 1 = real).</a:t>
            </a:r>
          </a:p>
          <a:p>
            <a:pPr algn="l">
              <a:lnSpc>
                <a:spcPts val="4692"/>
              </a:lnSpc>
            </a:pPr>
            <a:r>
              <a:rPr lang="en-US" sz="2896">
                <a:solidFill>
                  <a:srgbClr val="000000"/>
                </a:solidFill>
                <a:latin typeface="Times New Roman"/>
                <a:ea typeface="Times New Roman"/>
                <a:cs typeface="Times New Roman"/>
                <a:sym typeface="Times New Roman"/>
              </a:rPr>
              <a:t>There are </a:t>
            </a:r>
            <a:r>
              <a:rPr lang="en-US" sz="2896" b="1">
                <a:solidFill>
                  <a:srgbClr val="000000"/>
                </a:solidFill>
                <a:latin typeface="Times New Roman Bold"/>
                <a:ea typeface="Times New Roman Bold"/>
                <a:cs typeface="Times New Roman Bold"/>
                <a:sym typeface="Times New Roman Bold"/>
              </a:rPr>
              <a:t>78,098 </a:t>
            </a:r>
            <a:r>
              <a:rPr lang="en-US" sz="2896">
                <a:solidFill>
                  <a:srgbClr val="000000"/>
                </a:solidFill>
                <a:latin typeface="Times New Roman"/>
                <a:ea typeface="Times New Roman"/>
                <a:cs typeface="Times New Roman"/>
                <a:sym typeface="Times New Roman"/>
              </a:rPr>
              <a:t>total entries in the CSV file, but only </a:t>
            </a:r>
            <a:r>
              <a:rPr lang="en-US" sz="2896" b="1">
                <a:solidFill>
                  <a:srgbClr val="000000"/>
                </a:solidFill>
                <a:latin typeface="Times New Roman Bold"/>
                <a:ea typeface="Times New Roman Bold"/>
                <a:cs typeface="Times New Roman Bold"/>
                <a:sym typeface="Times New Roman Bold"/>
              </a:rPr>
              <a:t>72,134</a:t>
            </a:r>
            <a:r>
              <a:rPr lang="en-US" sz="2896">
                <a:solidFill>
                  <a:srgbClr val="000000"/>
                </a:solidFill>
                <a:latin typeface="Times New Roman"/>
                <a:ea typeface="Times New Roman"/>
                <a:cs typeface="Times New Roman"/>
                <a:sym typeface="Times New Roman"/>
              </a:rPr>
              <a:t> entries are utilized in the analysis. The dataset is beneficial for training models to distinguish between fake and real news, addressing issues of misinformation in digital media.</a:t>
            </a:r>
          </a:p>
          <a:p>
            <a:pPr marL="613958" lvl="2" indent="-204653" algn="l">
              <a:lnSpc>
                <a:spcPts val="4350"/>
              </a:lnSpc>
            </a:pPr>
            <a:endParaRPr lang="en-US" sz="2896">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8904" y="201942"/>
            <a:ext cx="17890236" cy="9883140"/>
          </a:xfrm>
          <a:custGeom>
            <a:avLst/>
            <a:gdLst/>
            <a:ahLst/>
            <a:cxnLst/>
            <a:rect l="l" t="t" r="r" b="b"/>
            <a:pathLst>
              <a:path w="17890236" h="9883140">
                <a:moveTo>
                  <a:pt x="0" y="0"/>
                </a:moveTo>
                <a:lnTo>
                  <a:pt x="17890236" y="0"/>
                </a:lnTo>
                <a:lnTo>
                  <a:pt x="17890236" y="9883140"/>
                </a:lnTo>
                <a:lnTo>
                  <a:pt x="0" y="98831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971550"/>
            <a:ext cx="12361863" cy="1062609"/>
          </a:xfrm>
          <a:prstGeom prst="rect">
            <a:avLst/>
          </a:prstGeom>
        </p:spPr>
        <p:txBody>
          <a:bodyPr lIns="0" tIns="0" rIns="0" bIns="0" rtlCol="0" anchor="t">
            <a:spAutoFit/>
          </a:bodyPr>
          <a:lstStyle/>
          <a:p>
            <a:pPr algn="ctr">
              <a:lnSpc>
                <a:spcPts val="7128"/>
              </a:lnSpc>
              <a:spcBef>
                <a:spcPct val="0"/>
              </a:spcBef>
            </a:pPr>
            <a:r>
              <a:rPr lang="en-US" sz="6600" spc="-40">
                <a:solidFill>
                  <a:srgbClr val="000000"/>
                </a:solidFill>
                <a:latin typeface="Times New Roman"/>
                <a:ea typeface="Times New Roman"/>
                <a:cs typeface="Times New Roman"/>
                <a:sym typeface="Times New Roman"/>
              </a:rPr>
              <a:t>Techniques Used for Preprocessing</a:t>
            </a:r>
          </a:p>
        </p:txBody>
      </p:sp>
      <p:sp>
        <p:nvSpPr>
          <p:cNvPr id="4" name="TextBox 4"/>
          <p:cNvSpPr txBox="1"/>
          <p:nvPr/>
        </p:nvSpPr>
        <p:spPr>
          <a:xfrm>
            <a:off x="1028700" y="2504696"/>
            <a:ext cx="15913609" cy="7296909"/>
          </a:xfrm>
          <a:prstGeom prst="rect">
            <a:avLst/>
          </a:prstGeom>
        </p:spPr>
        <p:txBody>
          <a:bodyPr lIns="0" tIns="0" rIns="0" bIns="0" rtlCol="0" anchor="t">
            <a:spAutoFit/>
          </a:bodyPr>
          <a:lstStyle/>
          <a:p>
            <a:pPr marL="820375" lvl="1" indent="-410188" algn="just">
              <a:lnSpc>
                <a:spcPts val="4103"/>
              </a:lnSpc>
              <a:buFont typeface="Arial"/>
              <a:buChar char="•"/>
            </a:pPr>
            <a:r>
              <a:rPr lang="en-US" sz="3799" b="1" spc="-22">
                <a:solidFill>
                  <a:srgbClr val="000000"/>
                </a:solidFill>
                <a:latin typeface="Times New Roman Bold"/>
                <a:ea typeface="Times New Roman Bold"/>
                <a:cs typeface="Times New Roman Bold"/>
                <a:sym typeface="Times New Roman Bold"/>
              </a:rPr>
              <a:t>Data Cleaning:</a:t>
            </a:r>
            <a:r>
              <a:rPr lang="en-US" sz="3799" spc="-22">
                <a:solidFill>
                  <a:srgbClr val="000000"/>
                </a:solidFill>
                <a:latin typeface="Times New Roman"/>
                <a:ea typeface="Times New Roman"/>
                <a:cs typeface="Times New Roman"/>
                <a:sym typeface="Times New Roman"/>
              </a:rPr>
              <a:t> Removed punctuation, special characters, and stopwords to reduce noise in the text data. Handled missing values by filling or removing entries to ensure data consistency.</a:t>
            </a:r>
          </a:p>
          <a:p>
            <a:pPr algn="just">
              <a:lnSpc>
                <a:spcPts val="4103"/>
              </a:lnSpc>
            </a:pPr>
            <a:endParaRPr lang="en-US" sz="3799" spc="-22">
              <a:solidFill>
                <a:srgbClr val="000000"/>
              </a:solidFill>
              <a:latin typeface="Times New Roman"/>
              <a:ea typeface="Times New Roman"/>
              <a:cs typeface="Times New Roman"/>
              <a:sym typeface="Times New Roman"/>
            </a:endParaRPr>
          </a:p>
          <a:p>
            <a:pPr marL="820375" lvl="1" indent="-410188" algn="l">
              <a:lnSpc>
                <a:spcPts val="4103"/>
              </a:lnSpc>
              <a:buFont typeface="Arial"/>
              <a:buChar char="•"/>
            </a:pPr>
            <a:r>
              <a:rPr lang="en-US" sz="3799" b="1" spc="-22">
                <a:solidFill>
                  <a:srgbClr val="000000"/>
                </a:solidFill>
                <a:latin typeface="Times New Roman Bold"/>
                <a:ea typeface="Times New Roman Bold"/>
                <a:cs typeface="Times New Roman Bold"/>
                <a:sym typeface="Times New Roman Bold"/>
              </a:rPr>
              <a:t>Feature Engineering:</a:t>
            </a:r>
            <a:r>
              <a:rPr lang="en-US" sz="3799" spc="-22">
                <a:solidFill>
                  <a:srgbClr val="000000"/>
                </a:solidFill>
                <a:latin typeface="Times New Roman"/>
                <a:ea typeface="Times New Roman"/>
                <a:cs typeface="Times New Roman"/>
                <a:sym typeface="Times New Roman"/>
              </a:rPr>
              <a:t> Applied vectorization techniques, including Count Vectorizer, to convert text data into numerical features suitable for model training. Additionally, created new features based on n-grams to capture phrases and contextual patterns within the text. Extracted custom features, such as word frequency, text length, and the presence of specific keywords</a:t>
            </a:r>
          </a:p>
          <a:p>
            <a:pPr algn="l">
              <a:lnSpc>
                <a:spcPts val="4103"/>
              </a:lnSpc>
            </a:pPr>
            <a:endParaRPr lang="en-US" sz="3799" spc="-22">
              <a:solidFill>
                <a:srgbClr val="000000"/>
              </a:solidFill>
              <a:latin typeface="Times New Roman"/>
              <a:ea typeface="Times New Roman"/>
              <a:cs typeface="Times New Roman"/>
              <a:sym typeface="Times New Roman"/>
            </a:endParaRPr>
          </a:p>
          <a:p>
            <a:pPr marL="820375" lvl="1" indent="-410188" algn="l">
              <a:lnSpc>
                <a:spcPts val="4103"/>
              </a:lnSpc>
              <a:buFont typeface="Arial"/>
              <a:buChar char="•"/>
            </a:pPr>
            <a:r>
              <a:rPr lang="en-US" sz="3799" b="1" spc="-23">
                <a:solidFill>
                  <a:srgbClr val="000000"/>
                </a:solidFill>
                <a:latin typeface="Times New Roman Bold"/>
                <a:ea typeface="Times New Roman Bold"/>
                <a:cs typeface="Times New Roman Bold"/>
                <a:sym typeface="Times New Roman Bold"/>
              </a:rPr>
              <a:t>Handling Imbalanced Classes:</a:t>
            </a:r>
            <a:r>
              <a:rPr lang="en-US" sz="3799" spc="-23">
                <a:solidFill>
                  <a:srgbClr val="000000"/>
                </a:solidFill>
                <a:latin typeface="Times New Roman"/>
                <a:ea typeface="Times New Roman"/>
                <a:cs typeface="Times New Roman"/>
                <a:sym typeface="Times New Roman"/>
              </a:rPr>
              <a:t> Used class weights in the model to address class imbalance, giving higher importance to the minority class to reduce bias in predictions.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2073</Words>
  <Application>Microsoft Office PowerPoint</Application>
  <PresentationFormat>Custom</PresentationFormat>
  <Paragraphs>194</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Arimo Bold</vt:lpstr>
      <vt:lpstr>Times New Roman Semi-Bold</vt:lpstr>
      <vt:lpstr>Times New Roman Bold</vt:lpstr>
      <vt:lpstr>Times New Roman</vt:lpstr>
      <vt:lpstr>TT Rounds Condensed</vt:lpstr>
      <vt:lpstr>Arimo Bold Italics</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Classification .pptx</dc:title>
  <cp:lastModifiedBy>Naga Vamshi</cp:lastModifiedBy>
  <cp:revision>3</cp:revision>
  <dcterms:created xsi:type="dcterms:W3CDTF">2006-08-16T00:00:00Z</dcterms:created>
  <dcterms:modified xsi:type="dcterms:W3CDTF">2024-11-07T05:24:12Z</dcterms:modified>
  <dc:identifier>DAGSJpfkojs</dc:identifier>
</cp:coreProperties>
</file>