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77" r:id="rId4"/>
  </p:sldMasterIdLst>
  <p:notesMasterIdLst>
    <p:notesMasterId r:id="rId19"/>
  </p:notesMasterIdLst>
  <p:handoutMasterIdLst>
    <p:handoutMasterId r:id="rId20"/>
  </p:handoutMasterIdLst>
  <p:sldIdLst>
    <p:sldId id="495" r:id="rId5"/>
    <p:sldId id="497" r:id="rId6"/>
    <p:sldId id="500" r:id="rId7"/>
    <p:sldId id="505" r:id="rId8"/>
    <p:sldId id="501" r:id="rId9"/>
    <p:sldId id="502" r:id="rId10"/>
    <p:sldId id="503" r:id="rId11"/>
    <p:sldId id="506" r:id="rId12"/>
    <p:sldId id="508" r:id="rId13"/>
    <p:sldId id="509" r:id="rId14"/>
    <p:sldId id="510" r:id="rId15"/>
    <p:sldId id="499" r:id="rId16"/>
    <p:sldId id="496" r:id="rId17"/>
    <p:sldId id="5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id="{FD3DCCE1-4FC1-4C57-BF51-9F55AAF3629A}">
          <p14:sldIdLst>
            <p14:sldId id="495"/>
            <p14:sldId id="497"/>
            <p14:sldId id="500"/>
            <p14:sldId id="505"/>
            <p14:sldId id="501"/>
            <p14:sldId id="502"/>
            <p14:sldId id="503"/>
            <p14:sldId id="506"/>
            <p14:sldId id="508"/>
            <p14:sldId id="509"/>
            <p14:sldId id="510"/>
            <p14:sldId id="499"/>
            <p14:sldId id="496"/>
            <p14:sldId id="504"/>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4242"/>
    <a:srgbClr val="FFFFFF"/>
    <a:srgbClr val="414241"/>
    <a:srgbClr val="B4009E"/>
    <a:srgbClr val="0478D7"/>
    <a:srgbClr val="0359A0"/>
    <a:srgbClr val="95CFFF"/>
    <a:srgbClr val="797979"/>
    <a:srgbClr val="94D0FF"/>
    <a:srgbClr val="8D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45"/>
  </p:normalViewPr>
  <p:slideViewPr>
    <p:cSldViewPr snapToGrid="0">
      <p:cViewPr>
        <p:scale>
          <a:sx n="85" d="100"/>
          <a:sy n="85" d="100"/>
        </p:scale>
        <p:origin x="550" y="29"/>
      </p:cViewPr>
      <p:guideLst>
        <p:guide orient="horz"/>
        <p:guide pos="384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p:scale>
          <a:sx n="1" d="2"/>
          <a:sy n="1" d="2"/>
        </p:scale>
        <p:origin x="4548" y="14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9/13/2019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‹N›</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9/13/2019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‹N›</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61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microsoft.com/office/2007/relationships/hdphoto" Target="../media/hdphoto2.wdp"/><Relationship Id="rId7" Type="http://schemas.openxmlformats.org/officeDocument/2006/relationships/image" Target="../media/image21.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accent4"/>
                </a:solidFill>
              </a:defRPr>
            </a:lvl1pPr>
          </a:lstStyle>
          <a:p>
            <a:r>
              <a:rPr lang="it-IT"/>
              <a:t>Fare clic per modificare lo stile del titolo dello schema</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dirty="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accent4"/>
                </a:solidFill>
                <a:latin typeface="Segoe Semibold" charset="0"/>
                <a:ea typeface="Segoe Semibold" charset="0"/>
                <a:cs typeface="Segoe Semibold" charset="0"/>
              </a:defRPr>
            </a:lvl1pPr>
            <a:lvl2pPr>
              <a:defRPr sz="2000" b="0" i="0">
                <a:solidFill>
                  <a:schemeClr val="accent4"/>
                </a:solidFill>
                <a:latin typeface="Segoe UI" charset="0"/>
                <a:ea typeface="Segoe UI" charset="0"/>
                <a:cs typeface="Segoe UI" charset="0"/>
              </a:defRPr>
            </a:lvl2pPr>
            <a:lvl3pPr>
              <a:defRPr sz="2000" b="0" i="0">
                <a:solidFill>
                  <a:schemeClr val="accent4"/>
                </a:solidFill>
                <a:latin typeface="Segoe UI" charset="0"/>
                <a:ea typeface="Segoe UI" charset="0"/>
                <a:cs typeface="Segoe UI" charset="0"/>
              </a:defRPr>
            </a:lvl3pPr>
            <a:lvl4pPr>
              <a:defRPr sz="2000" b="0" i="0">
                <a:solidFill>
                  <a:schemeClr val="accent4"/>
                </a:solidFill>
                <a:latin typeface="Segoe UI" charset="0"/>
                <a:ea typeface="Segoe UI" charset="0"/>
                <a:cs typeface="Segoe UI" charset="0"/>
              </a:defRPr>
            </a:lvl4pPr>
            <a:lvl5pPr>
              <a:defRPr sz="2000" b="0" i="0">
                <a:solidFill>
                  <a:schemeClr val="accent4"/>
                </a:solidFill>
                <a:latin typeface="Segoe UI" charset="0"/>
                <a:ea typeface="Segoe UI" charset="0"/>
                <a:cs typeface="Segoe UI"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‹N›</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769FB-C31A-4FF8-9361-7379FCB52FE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94168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6" name="Picture 5">
            <a:extLst>
              <a:ext uri="{FF2B5EF4-FFF2-40B4-BE49-F238E27FC236}">
                <a16:creationId xmlns:a16="http://schemas.microsoft.com/office/drawing/2014/main" id="{13C0E794-6877-4C3E-8C3C-FF690CD129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209003" y="2117725"/>
            <a:ext cx="3103423" cy="1828800"/>
          </a:xfrm>
          <a:prstGeom prst="rect">
            <a:avLst/>
          </a:prstGeom>
        </p:spPr>
      </p:pic>
      <p:grpSp>
        <p:nvGrpSpPr>
          <p:cNvPr id="7" name="Group 6">
            <a:extLst>
              <a:ext uri="{FF2B5EF4-FFF2-40B4-BE49-F238E27FC236}">
                <a16:creationId xmlns:a16="http://schemas.microsoft.com/office/drawing/2014/main" id="{C1AF9451-5C6F-45A6-8467-A3FFDBDED47D}"/>
              </a:ext>
            </a:extLst>
          </p:cNvPr>
          <p:cNvGrpSpPr/>
          <p:nvPr userDrawn="1"/>
        </p:nvGrpSpPr>
        <p:grpSpPr>
          <a:xfrm>
            <a:off x="4878977" y="328692"/>
            <a:ext cx="6714309" cy="6371837"/>
            <a:chOff x="1547949" y="-1422929"/>
            <a:chExt cx="4715691" cy="4722003"/>
          </a:xfrm>
        </p:grpSpPr>
        <p:pic>
          <p:nvPicPr>
            <p:cNvPr id="8" name="Picture 7">
              <a:extLst>
                <a:ext uri="{FF2B5EF4-FFF2-40B4-BE49-F238E27FC236}">
                  <a16:creationId xmlns:a16="http://schemas.microsoft.com/office/drawing/2014/main" id="{74CE0FBF-640E-466F-BC88-9651C52ED982}"/>
                </a:ext>
              </a:extLst>
            </p:cNvPr>
            <p:cNvPicPr>
              <a:picLocks noChangeAspect="1"/>
            </p:cNvPicPr>
            <p:nvPr userDrawn="1"/>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0" name="Rectangle 9">
              <a:extLst>
                <a:ext uri="{FF2B5EF4-FFF2-40B4-BE49-F238E27FC236}">
                  <a16:creationId xmlns:a16="http://schemas.microsoft.com/office/drawing/2014/main" id="{C08C5625-3CAC-4438-99C6-485BE7455A95}"/>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654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ponso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AFD7D67-E580-489E-9473-D22D32B597A4}"/>
              </a:ext>
            </a:extLst>
          </p:cNvPr>
          <p:cNvGrpSpPr/>
          <p:nvPr userDrawn="1"/>
        </p:nvGrpSpPr>
        <p:grpSpPr>
          <a:xfrm>
            <a:off x="1196480" y="-116139"/>
            <a:ext cx="10528474" cy="9991456"/>
            <a:chOff x="1547949" y="-1422929"/>
            <a:chExt cx="4715691" cy="4722003"/>
          </a:xfrm>
        </p:grpSpPr>
        <p:pic>
          <p:nvPicPr>
            <p:cNvPr id="8" name="Picture 7">
              <a:extLst>
                <a:ext uri="{FF2B5EF4-FFF2-40B4-BE49-F238E27FC236}">
                  <a16:creationId xmlns:a16="http://schemas.microsoft.com/office/drawing/2014/main" id="{E75395F5-4799-453F-8929-465A5EF45129}"/>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9" name="Rectangle 8">
              <a:extLst>
                <a:ext uri="{FF2B5EF4-FFF2-40B4-BE49-F238E27FC236}">
                  <a16:creationId xmlns:a16="http://schemas.microsoft.com/office/drawing/2014/main" id="{FCCE7C08-FD97-4D07-889C-BA7EF06D99C9}"/>
                </a:ext>
              </a:extLst>
            </p:cNvPr>
            <p:cNvSpPr/>
            <p:nvPr userDrawn="1"/>
          </p:nvSpPr>
          <p:spPr>
            <a:xfrm>
              <a:off x="1725930" y="-1301876"/>
              <a:ext cx="4537710" cy="3362059"/>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1052682-9E78-4AD0-B400-F20A830FDF5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708" y="96637"/>
            <a:ext cx="1551713" cy="914400"/>
          </a:xfrm>
          <a:prstGeom prst="rect">
            <a:avLst/>
          </a:prstGeom>
        </p:spPr>
      </p:pic>
      <p:grpSp>
        <p:nvGrpSpPr>
          <p:cNvPr id="1029" name="Group 1028">
            <a:extLst>
              <a:ext uri="{FF2B5EF4-FFF2-40B4-BE49-F238E27FC236}">
                <a16:creationId xmlns:a16="http://schemas.microsoft.com/office/drawing/2014/main" id="{4F0725F1-ACDC-458C-B079-21DD5E049B52}"/>
              </a:ext>
            </a:extLst>
          </p:cNvPr>
          <p:cNvGrpSpPr/>
          <p:nvPr userDrawn="1"/>
        </p:nvGrpSpPr>
        <p:grpSpPr>
          <a:xfrm>
            <a:off x="1459823" y="2820960"/>
            <a:ext cx="9272354" cy="2126697"/>
            <a:chOff x="330889" y="3147104"/>
            <a:chExt cx="11026173" cy="2528952"/>
          </a:xfrm>
        </p:grpSpPr>
        <p:grpSp>
          <p:nvGrpSpPr>
            <p:cNvPr id="1025" name="Group 1024">
              <a:extLst>
                <a:ext uri="{FF2B5EF4-FFF2-40B4-BE49-F238E27FC236}">
                  <a16:creationId xmlns:a16="http://schemas.microsoft.com/office/drawing/2014/main" id="{C7C2E64C-0E70-4BC2-99DE-6F15EF6DFD1D}"/>
                </a:ext>
              </a:extLst>
            </p:cNvPr>
            <p:cNvGrpSpPr/>
            <p:nvPr userDrawn="1"/>
          </p:nvGrpSpPr>
          <p:grpSpPr>
            <a:xfrm>
              <a:off x="330889" y="3147104"/>
              <a:ext cx="11026173" cy="1737360"/>
              <a:chOff x="330889" y="3147103"/>
              <a:chExt cx="11026172" cy="1737360"/>
            </a:xfrm>
          </p:grpSpPr>
          <p:pic>
            <p:nvPicPr>
              <p:cNvPr id="24" name="Picture 23">
                <a:extLst>
                  <a:ext uri="{FF2B5EF4-FFF2-40B4-BE49-F238E27FC236}">
                    <a16:creationId xmlns:a16="http://schemas.microsoft.com/office/drawing/2014/main" id="{EBB2703D-E83E-42BC-91EB-39BFCAFC3F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0889" y="3147103"/>
                <a:ext cx="3474719" cy="1737360"/>
              </a:xfrm>
              <a:prstGeom prst="rect">
                <a:avLst/>
              </a:prstGeom>
            </p:spPr>
          </p:pic>
          <p:pic>
            <p:nvPicPr>
              <p:cNvPr id="26" name="Picture 25">
                <a:extLst>
                  <a:ext uri="{FF2B5EF4-FFF2-40B4-BE49-F238E27FC236}">
                    <a16:creationId xmlns:a16="http://schemas.microsoft.com/office/drawing/2014/main" id="{1071DA41-D79C-401D-BF2C-1868FF99A2F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29575" y="3375703"/>
                <a:ext cx="2560319" cy="1280160"/>
              </a:xfrm>
              <a:prstGeom prst="rect">
                <a:avLst/>
              </a:prstGeom>
            </p:spPr>
          </p:pic>
          <p:pic>
            <p:nvPicPr>
              <p:cNvPr id="28" name="Picture 27">
                <a:extLst>
                  <a:ext uri="{FF2B5EF4-FFF2-40B4-BE49-F238E27FC236}">
                    <a16:creationId xmlns:a16="http://schemas.microsoft.com/office/drawing/2014/main" id="{0E4E0945-8722-4773-9243-B8E738163EB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613860" y="3329983"/>
                <a:ext cx="2743201" cy="1371600"/>
              </a:xfrm>
              <a:prstGeom prst="rect">
                <a:avLst/>
              </a:prstGeom>
            </p:spPr>
          </p:pic>
        </p:grpSp>
        <p:grpSp>
          <p:nvGrpSpPr>
            <p:cNvPr id="1027" name="Group 1026">
              <a:extLst>
                <a:ext uri="{FF2B5EF4-FFF2-40B4-BE49-F238E27FC236}">
                  <a16:creationId xmlns:a16="http://schemas.microsoft.com/office/drawing/2014/main" id="{97D92E28-5A52-436D-A8AB-3667B3814159}"/>
                </a:ext>
              </a:extLst>
            </p:cNvPr>
            <p:cNvGrpSpPr/>
            <p:nvPr userDrawn="1"/>
          </p:nvGrpSpPr>
          <p:grpSpPr>
            <a:xfrm>
              <a:off x="2937126" y="4395896"/>
              <a:ext cx="6488775" cy="1280160"/>
              <a:chOff x="1709217" y="4448144"/>
              <a:chExt cx="6488775" cy="1280159"/>
            </a:xfrm>
          </p:grpSpPr>
          <p:pic>
            <p:nvPicPr>
              <p:cNvPr id="20" name="Picture 19">
                <a:extLst>
                  <a:ext uri="{FF2B5EF4-FFF2-40B4-BE49-F238E27FC236}">
                    <a16:creationId xmlns:a16="http://schemas.microsoft.com/office/drawing/2014/main" id="{08DF3330-BDF0-4E9C-AF31-BBF38C7A4B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09217" y="4448144"/>
                <a:ext cx="2560319" cy="1280159"/>
              </a:xfrm>
              <a:prstGeom prst="rect">
                <a:avLst/>
              </a:prstGeom>
            </p:spPr>
          </p:pic>
          <p:pic>
            <p:nvPicPr>
              <p:cNvPr id="30" name="Picture 29">
                <a:extLst>
                  <a:ext uri="{FF2B5EF4-FFF2-40B4-BE49-F238E27FC236}">
                    <a16:creationId xmlns:a16="http://schemas.microsoft.com/office/drawing/2014/main" id="{0E771127-E00D-4365-9106-29D336ED3B6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820554" y="4493865"/>
                <a:ext cx="2377438" cy="1188719"/>
              </a:xfrm>
              <a:prstGeom prst="rect">
                <a:avLst/>
              </a:prstGeom>
            </p:spPr>
          </p:pic>
        </p:grpSp>
      </p:grpSp>
      <p:sp>
        <p:nvSpPr>
          <p:cNvPr id="31" name="TextBox 30">
            <a:extLst>
              <a:ext uri="{FF2B5EF4-FFF2-40B4-BE49-F238E27FC236}">
                <a16:creationId xmlns:a16="http://schemas.microsoft.com/office/drawing/2014/main" id="{BDA5AB8B-8B17-45DB-8295-4239B1623191}"/>
              </a:ext>
            </a:extLst>
          </p:cNvPr>
          <p:cNvSpPr txBox="1"/>
          <p:nvPr userDrawn="1"/>
        </p:nvSpPr>
        <p:spPr>
          <a:xfrm>
            <a:off x="4294513" y="369274"/>
            <a:ext cx="3507370"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Platinum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5" name="TextBox 34">
            <a:extLst>
              <a:ext uri="{FF2B5EF4-FFF2-40B4-BE49-F238E27FC236}">
                <a16:creationId xmlns:a16="http://schemas.microsoft.com/office/drawing/2014/main" id="{41F4DD61-89D8-4C62-89D9-26C850C887A7}"/>
              </a:ext>
            </a:extLst>
          </p:cNvPr>
          <p:cNvSpPr txBox="1"/>
          <p:nvPr userDrawn="1"/>
        </p:nvSpPr>
        <p:spPr>
          <a:xfrm>
            <a:off x="4892344" y="2449221"/>
            <a:ext cx="2709075"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Gold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9" name="TextBox 38">
            <a:extLst>
              <a:ext uri="{FF2B5EF4-FFF2-40B4-BE49-F238E27FC236}">
                <a16:creationId xmlns:a16="http://schemas.microsoft.com/office/drawing/2014/main" id="{F7286ACB-DCDC-4785-B919-AB6440106A27}"/>
              </a:ext>
            </a:extLst>
          </p:cNvPr>
          <p:cNvSpPr txBox="1"/>
          <p:nvPr userDrawn="1"/>
        </p:nvSpPr>
        <p:spPr>
          <a:xfrm>
            <a:off x="4331430" y="5092594"/>
            <a:ext cx="3634008"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Technical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grpSp>
        <p:nvGrpSpPr>
          <p:cNvPr id="3" name="Gruppo 2">
            <a:extLst>
              <a:ext uri="{FF2B5EF4-FFF2-40B4-BE49-F238E27FC236}">
                <a16:creationId xmlns:a16="http://schemas.microsoft.com/office/drawing/2014/main" id="{B658C664-F7DE-42A2-B77F-A39B64BFE99A}"/>
              </a:ext>
            </a:extLst>
          </p:cNvPr>
          <p:cNvGrpSpPr/>
          <p:nvPr userDrawn="1"/>
        </p:nvGrpSpPr>
        <p:grpSpPr>
          <a:xfrm>
            <a:off x="3040030" y="5699516"/>
            <a:ext cx="6016335" cy="1104821"/>
            <a:chOff x="4525263" y="5432382"/>
            <a:chExt cx="6016335" cy="1104821"/>
          </a:xfrm>
        </p:grpSpPr>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5263" y="5432382"/>
              <a:ext cx="1104821" cy="1104821"/>
            </a:xfrm>
            <a:prstGeom prst="rect">
              <a:avLst/>
            </a:prstGeom>
          </p:spPr>
        </p:pic>
        <p:pic>
          <p:nvPicPr>
            <p:cNvPr id="18" name="Picture 17">
              <a:extLst>
                <a:ext uri="{FF2B5EF4-FFF2-40B4-BE49-F238E27FC236}">
                  <a16:creationId xmlns:a16="http://schemas.microsoft.com/office/drawing/2014/main" id="{A8C775C8-CFA0-4CBB-B899-953C751505D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438498" y="5432382"/>
              <a:ext cx="1104821" cy="1104821"/>
            </a:xfrm>
            <a:prstGeom prst="rect">
              <a:avLst/>
            </a:prstGeom>
          </p:spPr>
        </p:pic>
        <p:pic>
          <p:nvPicPr>
            <p:cNvPr id="2" name="Immagine 1">
              <a:extLst>
                <a:ext uri="{FF2B5EF4-FFF2-40B4-BE49-F238E27FC236}">
                  <a16:creationId xmlns:a16="http://schemas.microsoft.com/office/drawing/2014/main" id="{72E17D57-42D5-4044-8253-937EE201708D}"/>
                </a:ext>
              </a:extLst>
            </p:cNvPr>
            <p:cNvPicPr>
              <a:picLocks noChangeAspect="1"/>
            </p:cNvPicPr>
            <p:nvPr userDrawn="1"/>
          </p:nvPicPr>
          <p:blipFill>
            <a:blip r:embed="rId12"/>
            <a:stretch>
              <a:fillRect/>
            </a:stretch>
          </p:blipFill>
          <p:spPr>
            <a:xfrm>
              <a:off x="8351734" y="5625091"/>
              <a:ext cx="2189864" cy="729956"/>
            </a:xfrm>
            <a:prstGeom prst="rect">
              <a:avLst/>
            </a:prstGeom>
          </p:spPr>
        </p:pic>
      </p:grpSp>
      <p:cxnSp>
        <p:nvCxnSpPr>
          <p:cNvPr id="11" name="Straight Connector 10">
            <a:extLst>
              <a:ext uri="{FF2B5EF4-FFF2-40B4-BE49-F238E27FC236}">
                <a16:creationId xmlns:a16="http://schemas.microsoft.com/office/drawing/2014/main" id="{5B54C25D-B188-45C9-8D28-7ABDB2EB4B6A}"/>
              </a:ext>
            </a:extLst>
          </p:cNvPr>
          <p:cNvCxnSpPr/>
          <p:nvPr userDrawn="1"/>
        </p:nvCxnSpPr>
        <p:spPr>
          <a:xfrm>
            <a:off x="1984664"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F35B0B-640D-42B8-BDCA-0733C659D0C2}"/>
              </a:ext>
            </a:extLst>
          </p:cNvPr>
          <p:cNvCxnSpPr/>
          <p:nvPr userDrawn="1"/>
        </p:nvCxnSpPr>
        <p:spPr>
          <a:xfrm>
            <a:off x="8061302"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435D1-D59B-49CA-A2B3-43EB4244CAAC}"/>
              </a:ext>
            </a:extLst>
          </p:cNvPr>
          <p:cNvCxnSpPr/>
          <p:nvPr userDrawn="1"/>
        </p:nvCxnSpPr>
        <p:spPr>
          <a:xfrm>
            <a:off x="2105891"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8A07431-5E21-4CB6-9BCB-50ACD2D6D424}"/>
              </a:ext>
            </a:extLst>
          </p:cNvPr>
          <p:cNvCxnSpPr/>
          <p:nvPr userDrawn="1"/>
        </p:nvCxnSpPr>
        <p:spPr>
          <a:xfrm>
            <a:off x="8182529"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822890-F49F-4758-8954-02E05099F729}"/>
              </a:ext>
            </a:extLst>
          </p:cNvPr>
          <p:cNvCxnSpPr/>
          <p:nvPr userDrawn="1"/>
        </p:nvCxnSpPr>
        <p:spPr>
          <a:xfrm>
            <a:off x="2051083"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87994B-7FBB-4635-B076-A8BFA71EF949}"/>
              </a:ext>
            </a:extLst>
          </p:cNvPr>
          <p:cNvCxnSpPr/>
          <p:nvPr userDrawn="1"/>
        </p:nvCxnSpPr>
        <p:spPr>
          <a:xfrm>
            <a:off x="8127721"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58ECBCF-B6DB-40DF-B023-1F66C9AC9722}"/>
              </a:ext>
            </a:extLst>
          </p:cNvPr>
          <p:cNvGrpSpPr/>
          <p:nvPr userDrawn="1"/>
        </p:nvGrpSpPr>
        <p:grpSpPr>
          <a:xfrm>
            <a:off x="197380" y="817551"/>
            <a:ext cx="11741896" cy="1898386"/>
            <a:chOff x="197380" y="604542"/>
            <a:chExt cx="11741896" cy="1898386"/>
          </a:xfrm>
        </p:grpSpPr>
        <p:pic>
          <p:nvPicPr>
            <p:cNvPr id="12" name="Picture 11">
              <a:extLst>
                <a:ext uri="{FF2B5EF4-FFF2-40B4-BE49-F238E27FC236}">
                  <a16:creationId xmlns:a16="http://schemas.microsoft.com/office/drawing/2014/main" id="{5793BF2D-C359-4F38-974B-97585605A8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97380" y="680478"/>
              <a:ext cx="3916987" cy="1746515"/>
            </a:xfrm>
            <a:prstGeom prst="rect">
              <a:avLst/>
            </a:prstGeom>
          </p:spPr>
        </p:pic>
        <p:pic>
          <p:nvPicPr>
            <p:cNvPr id="22" name="Picture 21">
              <a:extLst>
                <a:ext uri="{FF2B5EF4-FFF2-40B4-BE49-F238E27FC236}">
                  <a16:creationId xmlns:a16="http://schemas.microsoft.com/office/drawing/2014/main" id="{87EF9A2F-93D5-4E9F-B6E0-48EFD670299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34985" y="604542"/>
              <a:ext cx="4257594" cy="1898386"/>
            </a:xfrm>
            <a:prstGeom prst="rect">
              <a:avLst/>
            </a:prstGeom>
          </p:spPr>
        </p:pic>
        <p:pic>
          <p:nvPicPr>
            <p:cNvPr id="5" name="Picture 4">
              <a:extLst>
                <a:ext uri="{FF2B5EF4-FFF2-40B4-BE49-F238E27FC236}">
                  <a16:creationId xmlns:a16="http://schemas.microsoft.com/office/drawing/2014/main" id="{2820F8B9-AFE1-4376-8A61-74B697093701}"/>
                </a:ext>
              </a:extLst>
            </p:cNvPr>
            <p:cNvPicPr>
              <a:picLocks noChangeAspect="1"/>
            </p:cNvPicPr>
            <p:nvPr userDrawn="1"/>
          </p:nvPicPr>
          <p:blipFill>
            <a:blip r:embed="rId15"/>
            <a:stretch>
              <a:fillRect/>
            </a:stretch>
          </p:blipFill>
          <p:spPr>
            <a:xfrm>
              <a:off x="9013197" y="822215"/>
              <a:ext cx="2926079" cy="1463040"/>
            </a:xfrm>
            <a:prstGeom prst="rect">
              <a:avLst/>
            </a:prstGeom>
          </p:spPr>
        </p:pic>
      </p:grpSp>
    </p:spTree>
    <p:extLst>
      <p:ext uri="{BB962C8B-B14F-4D97-AF65-F5344CB8AC3E}">
        <p14:creationId xmlns:p14="http://schemas.microsoft.com/office/powerpoint/2010/main" val="41119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err="1"/>
              <a:t>SubTitle</a:t>
            </a:r>
            <a:endParaRPr lang="en-US" dirty="0"/>
          </a:p>
        </p:txBody>
      </p:sp>
      <p:pic>
        <p:nvPicPr>
          <p:cNvPr id="3" name="Picture 2">
            <a:extLst>
              <a:ext uri="{FF2B5EF4-FFF2-40B4-BE49-F238E27FC236}">
                <a16:creationId xmlns:a16="http://schemas.microsoft.com/office/drawing/2014/main" id="{228D8FBB-1780-41E3-B231-D3C37B4643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Tree>
    <p:extLst>
      <p:ext uri="{BB962C8B-B14F-4D97-AF65-F5344CB8AC3E}">
        <p14:creationId xmlns:p14="http://schemas.microsoft.com/office/powerpoint/2010/main" val="181175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0FAD0A-0919-49BB-BB80-89206274AD6F}"/>
              </a:ext>
            </a:extLst>
          </p:cNvPr>
          <p:cNvGrpSpPr/>
          <p:nvPr userDrawn="1"/>
        </p:nvGrpSpPr>
        <p:grpSpPr>
          <a:xfrm rot="1163624">
            <a:off x="4150027" y="746225"/>
            <a:ext cx="8082949" cy="4718895"/>
            <a:chOff x="4611189" y="-96329"/>
            <a:chExt cx="8082949" cy="4718895"/>
          </a:xfrm>
        </p:grpSpPr>
        <p:pic>
          <p:nvPicPr>
            <p:cNvPr id="21" name="Picture 20">
              <a:extLst>
                <a:ext uri="{FF2B5EF4-FFF2-40B4-BE49-F238E27FC236}">
                  <a16:creationId xmlns:a16="http://schemas.microsoft.com/office/drawing/2014/main" id="{9C68F535-7122-46C3-9545-2992190058BF}"/>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2" name="Rectangle 1">
              <a:extLst>
                <a:ext uri="{FF2B5EF4-FFF2-40B4-BE49-F238E27FC236}">
                  <a16:creationId xmlns:a16="http://schemas.microsoft.com/office/drawing/2014/main" id="{08A3EE73-E7AB-4FE7-B552-3156D87E7691}"/>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47F38F05-D583-4D1E-B0D3-1EF4F135C852}"/>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23" name="Title 13">
            <a:extLst>
              <a:ext uri="{FF2B5EF4-FFF2-40B4-BE49-F238E27FC236}">
                <a16:creationId xmlns:a16="http://schemas.microsoft.com/office/drawing/2014/main" id="{F6C2F544-97E3-4339-89D4-F3B8413F52ED}"/>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6" name="Text Placeholder 2">
            <a:extLst>
              <a:ext uri="{FF2B5EF4-FFF2-40B4-BE49-F238E27FC236}">
                <a16:creationId xmlns:a16="http://schemas.microsoft.com/office/drawing/2014/main" id="{07E72CE4-2317-4FF4-B4A4-A514D9A0175D}"/>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A76C6378-8568-43A6-AD1F-E642F873892C}"/>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28" name="Shape 78">
            <a:extLst>
              <a:ext uri="{FF2B5EF4-FFF2-40B4-BE49-F238E27FC236}">
                <a16:creationId xmlns:a16="http://schemas.microsoft.com/office/drawing/2014/main" id="{570DAE82-EBE9-46F5-86E1-8DF384C2E4DF}"/>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3785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5E68C6B-FA04-46A1-9744-2AC3DC94F602}"/>
              </a:ext>
            </a:extLst>
          </p:cNvPr>
          <p:cNvGrpSpPr/>
          <p:nvPr userDrawn="1"/>
        </p:nvGrpSpPr>
        <p:grpSpPr>
          <a:xfrm rot="1170978">
            <a:off x="5081451" y="113155"/>
            <a:ext cx="6714309" cy="6371837"/>
            <a:chOff x="1547949" y="-1422929"/>
            <a:chExt cx="4715691" cy="4722003"/>
          </a:xfrm>
        </p:grpSpPr>
        <p:pic>
          <p:nvPicPr>
            <p:cNvPr id="3" name="Picture 2">
              <a:extLst>
                <a:ext uri="{FF2B5EF4-FFF2-40B4-BE49-F238E27FC236}">
                  <a16:creationId xmlns:a16="http://schemas.microsoft.com/office/drawing/2014/main" id="{C02DC90A-95D8-4033-8BC7-1A734A9C8AC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30" name="Rectangle 29">
              <a:extLst>
                <a:ext uri="{FF2B5EF4-FFF2-40B4-BE49-F238E27FC236}">
                  <a16:creationId xmlns:a16="http://schemas.microsoft.com/office/drawing/2014/main" id="{F49C90DF-5C00-4F62-AB98-810053047E98}"/>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4518C79-5C05-466E-905C-0F974FEB361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31" name="Title 13">
            <a:extLst>
              <a:ext uri="{FF2B5EF4-FFF2-40B4-BE49-F238E27FC236}">
                <a16:creationId xmlns:a16="http://schemas.microsoft.com/office/drawing/2014/main" id="{5136C463-1C86-4F37-956B-B08F161916E0}"/>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32" name="Text Placeholder 2">
            <a:extLst>
              <a:ext uri="{FF2B5EF4-FFF2-40B4-BE49-F238E27FC236}">
                <a16:creationId xmlns:a16="http://schemas.microsoft.com/office/drawing/2014/main" id="{ABED3B5E-14B8-485D-9747-E1CC95971E4E}"/>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33" name="Text Placeholder 2">
            <a:extLst>
              <a:ext uri="{FF2B5EF4-FFF2-40B4-BE49-F238E27FC236}">
                <a16:creationId xmlns:a16="http://schemas.microsoft.com/office/drawing/2014/main" id="{61305D68-13C8-4D3E-B304-D4F3D8864565}"/>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34" name="Shape 78">
            <a:extLst>
              <a:ext uri="{FF2B5EF4-FFF2-40B4-BE49-F238E27FC236}">
                <a16:creationId xmlns:a16="http://schemas.microsoft.com/office/drawing/2014/main" id="{79E7BC5F-EB43-4E29-8E50-3226810A1997}"/>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24062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9462FA2-7925-48DA-A12B-265CD1D8FECD}"/>
              </a:ext>
            </a:extLst>
          </p:cNvPr>
          <p:cNvGrpSpPr/>
          <p:nvPr userDrawn="1"/>
        </p:nvGrpSpPr>
        <p:grpSpPr>
          <a:xfrm rot="1163624">
            <a:off x="4150027" y="746225"/>
            <a:ext cx="8082949" cy="4718895"/>
            <a:chOff x="4611189" y="-96329"/>
            <a:chExt cx="8082949" cy="4718895"/>
          </a:xfrm>
        </p:grpSpPr>
        <p:pic>
          <p:nvPicPr>
            <p:cNvPr id="8" name="Picture 7">
              <a:extLst>
                <a:ext uri="{FF2B5EF4-FFF2-40B4-BE49-F238E27FC236}">
                  <a16:creationId xmlns:a16="http://schemas.microsoft.com/office/drawing/2014/main" id="{7FB5BCB0-DE98-4B4B-94FD-C2A5D11ABF2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11" name="Rectangle 10">
              <a:extLst>
                <a:ext uri="{FF2B5EF4-FFF2-40B4-BE49-F238E27FC236}">
                  <a16:creationId xmlns:a16="http://schemas.microsoft.com/office/drawing/2014/main" id="{0B939422-26F3-43AD-8AC1-EFE23B35BA00}"/>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87CBE49F-022F-4596-9661-8C466BC9C1D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248159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Viz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5441D3-9CD0-4A73-8F4F-3846F0EBCB93}"/>
              </a:ext>
            </a:extLst>
          </p:cNvPr>
          <p:cNvGrpSpPr/>
          <p:nvPr userDrawn="1"/>
        </p:nvGrpSpPr>
        <p:grpSpPr>
          <a:xfrm rot="1170978">
            <a:off x="5081451" y="113155"/>
            <a:ext cx="6714309" cy="6371837"/>
            <a:chOff x="1547949" y="-1422929"/>
            <a:chExt cx="4715691" cy="4722003"/>
          </a:xfrm>
        </p:grpSpPr>
        <p:pic>
          <p:nvPicPr>
            <p:cNvPr id="7" name="Picture 6">
              <a:extLst>
                <a:ext uri="{FF2B5EF4-FFF2-40B4-BE49-F238E27FC236}">
                  <a16:creationId xmlns:a16="http://schemas.microsoft.com/office/drawing/2014/main" id="{5BFC4897-885B-4A5A-9CB9-CE6CCC0CC0E1}"/>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8" name="Rectangle 7">
              <a:extLst>
                <a:ext uri="{FF2B5EF4-FFF2-40B4-BE49-F238E27FC236}">
                  <a16:creationId xmlns:a16="http://schemas.microsoft.com/office/drawing/2014/main" id="{D3FFF5D8-4EB7-4595-9FB1-7A058EE3569D}"/>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E4378E16-DA49-49C4-B3A3-F81DB15F261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352420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rgome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09B-B3B3-459F-A190-E9990FCE3063}"/>
              </a:ext>
            </a:extLst>
          </p:cNvPr>
          <p:cNvSpPr>
            <a:spLocks noGrp="1"/>
          </p:cNvSpPr>
          <p:nvPr>
            <p:ph type="title"/>
          </p:nvPr>
        </p:nvSpPr>
        <p:spPr/>
        <p:txBody>
          <a:bodyPr/>
          <a:lstStyle/>
          <a:p>
            <a:r>
              <a:rPr lang="it-IT"/>
              <a:t>Fare clic per modificare lo stile del titolo dello schema</a:t>
            </a:r>
            <a:endParaRPr lang="en-US"/>
          </a:p>
        </p:txBody>
      </p:sp>
      <p:sp>
        <p:nvSpPr>
          <p:cNvPr id="4" name="Content Placeholder 3">
            <a:extLst>
              <a:ext uri="{FF2B5EF4-FFF2-40B4-BE49-F238E27FC236}">
                <a16:creationId xmlns:a16="http://schemas.microsoft.com/office/drawing/2014/main" id="{A7C34D72-BC13-41E0-B2C3-02A321D4863A}"/>
              </a:ext>
            </a:extLst>
          </p:cNvPr>
          <p:cNvSpPr>
            <a:spLocks noGrp="1"/>
          </p:cNvSpPr>
          <p:nvPr>
            <p:ph sz="quarter" idx="10"/>
          </p:nvPr>
        </p:nvSpPr>
        <p:spPr>
          <a:xfrm>
            <a:off x="457200" y="1366405"/>
            <a:ext cx="11277599" cy="4629447"/>
          </a:xfrm>
        </p:spPr>
        <p:txBody>
          <a:bodyPr/>
          <a:lstStyle>
            <a:lvl1pPr>
              <a:defRPr>
                <a:solidFill>
                  <a:schemeClr val="accent4"/>
                </a:solidFill>
                <a:latin typeface="+mn-lt"/>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5" name="Picture 4">
            <a:extLst>
              <a:ext uri="{FF2B5EF4-FFF2-40B4-BE49-F238E27FC236}">
                <a16:creationId xmlns:a16="http://schemas.microsoft.com/office/drawing/2014/main" id="{C225B192-A165-42E5-9623-1EB342B6C2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1100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title">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73C298-4752-4898-B421-CF30ABFE566D}"/>
              </a:ext>
            </a:extLst>
          </p:cNvPr>
          <p:cNvGrpSpPr/>
          <p:nvPr userDrawn="1"/>
        </p:nvGrpSpPr>
        <p:grpSpPr>
          <a:xfrm>
            <a:off x="4878977" y="328692"/>
            <a:ext cx="6714309" cy="6371837"/>
            <a:chOff x="1547949" y="-1422929"/>
            <a:chExt cx="4715691" cy="4722003"/>
          </a:xfrm>
        </p:grpSpPr>
        <p:pic>
          <p:nvPicPr>
            <p:cNvPr id="14" name="Picture 13">
              <a:extLst>
                <a:ext uri="{FF2B5EF4-FFF2-40B4-BE49-F238E27FC236}">
                  <a16:creationId xmlns:a16="http://schemas.microsoft.com/office/drawing/2014/main" id="{90C796AD-96FD-44EB-B8E9-8456E389207B}"/>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5" name="Rectangle 14">
              <a:extLst>
                <a:ext uri="{FF2B5EF4-FFF2-40B4-BE49-F238E27FC236}">
                  <a16:creationId xmlns:a16="http://schemas.microsoft.com/office/drawing/2014/main" id="{9E988B4C-8BE1-4085-93FB-75B20737EC61}"/>
                </a:ext>
              </a:extLst>
            </p:cNvPr>
            <p:cNvSpPr/>
            <p:nvPr userDrawn="1"/>
          </p:nvSpPr>
          <p:spPr>
            <a:xfrm>
              <a:off x="1725930" y="-1301876"/>
              <a:ext cx="4537710" cy="4378234"/>
            </a:xfrm>
            <a:prstGeom prst="rect">
              <a:avLst/>
            </a:pr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mn-lt"/>
              </a:rPr>
              <a:t>Title</a:t>
            </a:r>
          </a:p>
        </p:txBody>
      </p:sp>
      <p:pic>
        <p:nvPicPr>
          <p:cNvPr id="12" name="Picture 11">
            <a:extLst>
              <a:ext uri="{FF2B5EF4-FFF2-40B4-BE49-F238E27FC236}">
                <a16:creationId xmlns:a16="http://schemas.microsoft.com/office/drawing/2014/main" id="{11ABDB7C-1CED-496E-A08B-C175C1A706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57937" y="5252535"/>
            <a:ext cx="1605465" cy="1605465"/>
          </a:xfrm>
          <a:prstGeom prst="rect">
            <a:avLst/>
          </a:prstGeom>
        </p:spPr>
      </p:pic>
    </p:spTree>
    <p:extLst>
      <p:ext uri="{BB962C8B-B14F-4D97-AF65-F5344CB8AC3E}">
        <p14:creationId xmlns:p14="http://schemas.microsoft.com/office/powerpoint/2010/main" val="24709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C2B2E-5920-45EA-AE97-24724EC58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29889" y="146402"/>
            <a:ext cx="1086200" cy="640080"/>
          </a:xfrm>
          <a:prstGeom prst="rect">
            <a:avLst/>
          </a:prstGeom>
        </p:spPr>
      </p:pic>
      <p:pic>
        <p:nvPicPr>
          <p:cNvPr id="4" name="Picture 3">
            <a:extLst>
              <a:ext uri="{FF2B5EF4-FFF2-40B4-BE49-F238E27FC236}">
                <a16:creationId xmlns:a16="http://schemas.microsoft.com/office/drawing/2014/main" id="{9E07105D-33E1-4E6F-92F4-CC83B4728D91}"/>
              </a:ext>
            </a:extLst>
          </p:cNvPr>
          <p:cNvPicPr>
            <a:picLocks noChangeAspect="1"/>
          </p:cNvPicPr>
          <p:nvPr userDrawn="1"/>
        </p:nvPicPr>
        <p:blipFill>
          <a:blip r:embed="rId3"/>
          <a:stretch>
            <a:fillRect/>
          </a:stretch>
        </p:blipFill>
        <p:spPr>
          <a:xfrm>
            <a:off x="4648361" y="1371600"/>
            <a:ext cx="6681458" cy="4114800"/>
          </a:xfrm>
          <a:prstGeom prst="rect">
            <a:avLst/>
          </a:prstGeom>
          <a:effectLst>
            <a:glow rad="228600">
              <a:schemeClr val="accent1">
                <a:satMod val="175000"/>
                <a:alpha val="40000"/>
              </a:schemeClr>
            </a:glow>
          </a:effectLst>
        </p:spPr>
      </p:pic>
      <p:grpSp>
        <p:nvGrpSpPr>
          <p:cNvPr id="9" name="Group 8">
            <a:extLst>
              <a:ext uri="{FF2B5EF4-FFF2-40B4-BE49-F238E27FC236}">
                <a16:creationId xmlns:a16="http://schemas.microsoft.com/office/drawing/2014/main" id="{CD2D5BEA-5A4C-4C22-83A4-68EDFB2D0BD2}"/>
              </a:ext>
            </a:extLst>
          </p:cNvPr>
          <p:cNvGrpSpPr/>
          <p:nvPr userDrawn="1"/>
        </p:nvGrpSpPr>
        <p:grpSpPr>
          <a:xfrm>
            <a:off x="425288" y="490334"/>
            <a:ext cx="3528547" cy="6232760"/>
            <a:chOff x="425288" y="490334"/>
            <a:chExt cx="3528547" cy="6232760"/>
          </a:xfrm>
        </p:grpSpPr>
        <p:grpSp>
          <p:nvGrpSpPr>
            <p:cNvPr id="23" name="Gruppo 22">
              <a:extLst>
                <a:ext uri="{FF2B5EF4-FFF2-40B4-BE49-F238E27FC236}">
                  <a16:creationId xmlns:a16="http://schemas.microsoft.com/office/drawing/2014/main" id="{241AB1B0-93FA-42CD-B7FC-C5F1335BD003}"/>
                </a:ext>
              </a:extLst>
            </p:cNvPr>
            <p:cNvGrpSpPr/>
            <p:nvPr userDrawn="1"/>
          </p:nvGrpSpPr>
          <p:grpSpPr>
            <a:xfrm>
              <a:off x="425288" y="5808694"/>
              <a:ext cx="3528547" cy="914400"/>
              <a:chOff x="95861" y="5796050"/>
              <a:chExt cx="3528547" cy="914400"/>
            </a:xfrm>
          </p:grpSpPr>
          <p:pic>
            <p:nvPicPr>
              <p:cNvPr id="17" name="Picture 15">
                <a:extLst>
                  <a:ext uri="{FF2B5EF4-FFF2-40B4-BE49-F238E27FC236}">
                    <a16:creationId xmlns:a16="http://schemas.microsoft.com/office/drawing/2014/main" id="{3D0331B1-A86F-4856-A514-8E62662E2EC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861" y="5796050"/>
                <a:ext cx="914400" cy="914400"/>
              </a:xfrm>
              <a:prstGeom prst="rect">
                <a:avLst/>
              </a:prstGeom>
            </p:spPr>
          </p:pic>
          <p:pic>
            <p:nvPicPr>
              <p:cNvPr id="18" name="Picture 17">
                <a:extLst>
                  <a:ext uri="{FF2B5EF4-FFF2-40B4-BE49-F238E27FC236}">
                    <a16:creationId xmlns:a16="http://schemas.microsoft.com/office/drawing/2014/main" id="{CE62279A-B0F5-4C6C-8D32-41ECB45AF8B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7176" y="5796050"/>
                <a:ext cx="914400" cy="914400"/>
              </a:xfrm>
              <a:prstGeom prst="rect">
                <a:avLst/>
              </a:prstGeom>
            </p:spPr>
          </p:pic>
          <p:pic>
            <p:nvPicPr>
              <p:cNvPr id="19" name="Immagine 18">
                <a:extLst>
                  <a:ext uri="{FF2B5EF4-FFF2-40B4-BE49-F238E27FC236}">
                    <a16:creationId xmlns:a16="http://schemas.microsoft.com/office/drawing/2014/main" id="{B2E4ADAE-EA4D-44DA-B002-FA3449633046}"/>
                  </a:ext>
                </a:extLst>
              </p:cNvPr>
              <p:cNvPicPr>
                <a:picLocks noChangeAspect="1"/>
              </p:cNvPicPr>
              <p:nvPr userDrawn="1"/>
            </p:nvPicPr>
            <p:blipFill>
              <a:blip r:embed="rId6"/>
              <a:stretch>
                <a:fillRect/>
              </a:stretch>
            </p:blipFill>
            <p:spPr>
              <a:xfrm>
                <a:off x="1978491" y="5978930"/>
                <a:ext cx="1645917" cy="548640"/>
              </a:xfrm>
              <a:prstGeom prst="rect">
                <a:avLst/>
              </a:prstGeom>
            </p:spPr>
          </p:pic>
        </p:grpSp>
        <p:grpSp>
          <p:nvGrpSpPr>
            <p:cNvPr id="10" name="Group 9">
              <a:extLst>
                <a:ext uri="{FF2B5EF4-FFF2-40B4-BE49-F238E27FC236}">
                  <a16:creationId xmlns:a16="http://schemas.microsoft.com/office/drawing/2014/main" id="{BDA335F0-FD6C-4D8E-A7D6-312695A86DA8}"/>
                </a:ext>
              </a:extLst>
            </p:cNvPr>
            <p:cNvGrpSpPr/>
            <p:nvPr userDrawn="1"/>
          </p:nvGrpSpPr>
          <p:grpSpPr>
            <a:xfrm>
              <a:off x="471006" y="3100038"/>
              <a:ext cx="3437110" cy="2826965"/>
              <a:chOff x="471006" y="2715580"/>
              <a:chExt cx="3437110" cy="2826965"/>
            </a:xfrm>
          </p:grpSpPr>
          <p:pic>
            <p:nvPicPr>
              <p:cNvPr id="13" name="Picture 23">
                <a:extLst>
                  <a:ext uri="{FF2B5EF4-FFF2-40B4-BE49-F238E27FC236}">
                    <a16:creationId xmlns:a16="http://schemas.microsoft.com/office/drawing/2014/main" id="{6A56023D-E414-4140-A66A-45DBA7D81B0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2281" y="4445265"/>
                <a:ext cx="2194560" cy="1097280"/>
              </a:xfrm>
              <a:prstGeom prst="rect">
                <a:avLst/>
              </a:prstGeom>
            </p:spPr>
          </p:pic>
          <p:grpSp>
            <p:nvGrpSpPr>
              <p:cNvPr id="2" name="Gruppo 1">
                <a:extLst>
                  <a:ext uri="{FF2B5EF4-FFF2-40B4-BE49-F238E27FC236}">
                    <a16:creationId xmlns:a16="http://schemas.microsoft.com/office/drawing/2014/main" id="{3928F5D9-A32C-4A50-A9B0-E14D3578C1F1}"/>
                  </a:ext>
                </a:extLst>
              </p:cNvPr>
              <p:cNvGrpSpPr/>
              <p:nvPr userDrawn="1"/>
            </p:nvGrpSpPr>
            <p:grpSpPr>
              <a:xfrm>
                <a:off x="482083" y="2715580"/>
                <a:ext cx="3414956" cy="822960"/>
                <a:chOff x="215959" y="3000248"/>
                <a:chExt cx="3414956" cy="822960"/>
              </a:xfrm>
            </p:grpSpPr>
            <p:pic>
              <p:nvPicPr>
                <p:cNvPr id="14" name="Picture 25">
                  <a:extLst>
                    <a:ext uri="{FF2B5EF4-FFF2-40B4-BE49-F238E27FC236}">
                      <a16:creationId xmlns:a16="http://schemas.microsoft.com/office/drawing/2014/main" id="{7DA56367-713E-4E02-8FE9-7D086AF2BBE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84995" y="3000248"/>
                  <a:ext cx="1645920" cy="822960"/>
                </a:xfrm>
                <a:prstGeom prst="rect">
                  <a:avLst/>
                </a:prstGeom>
              </p:spPr>
            </p:pic>
            <p:pic>
              <p:nvPicPr>
                <p:cNvPr id="11" name="Picture 19">
                  <a:extLst>
                    <a:ext uri="{FF2B5EF4-FFF2-40B4-BE49-F238E27FC236}">
                      <a16:creationId xmlns:a16="http://schemas.microsoft.com/office/drawing/2014/main" id="{719CA8D0-962F-4BBC-A38A-3E0A01637C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5959" y="3000248"/>
                  <a:ext cx="1645920" cy="822960"/>
                </a:xfrm>
                <a:prstGeom prst="rect">
                  <a:avLst/>
                </a:prstGeom>
              </p:spPr>
            </p:pic>
          </p:grpSp>
          <p:grpSp>
            <p:nvGrpSpPr>
              <p:cNvPr id="21" name="Gruppo 20">
                <a:extLst>
                  <a:ext uri="{FF2B5EF4-FFF2-40B4-BE49-F238E27FC236}">
                    <a16:creationId xmlns:a16="http://schemas.microsoft.com/office/drawing/2014/main" id="{55E6DF63-48E1-47B2-9F58-2F82CAA5A130}"/>
                  </a:ext>
                </a:extLst>
              </p:cNvPr>
              <p:cNvGrpSpPr/>
              <p:nvPr userDrawn="1"/>
            </p:nvGrpSpPr>
            <p:grpSpPr>
              <a:xfrm>
                <a:off x="471006" y="3580423"/>
                <a:ext cx="3437110" cy="822960"/>
                <a:chOff x="187301" y="3909453"/>
                <a:chExt cx="3437110" cy="822960"/>
              </a:xfrm>
            </p:grpSpPr>
            <p:pic>
              <p:nvPicPr>
                <p:cNvPr id="15" name="Picture 27">
                  <a:extLst>
                    <a:ext uri="{FF2B5EF4-FFF2-40B4-BE49-F238E27FC236}">
                      <a16:creationId xmlns:a16="http://schemas.microsoft.com/office/drawing/2014/main" id="{FD0B42A2-771A-4CEB-A907-CD74CBC2BAA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87301" y="3909453"/>
                  <a:ext cx="1645921" cy="822960"/>
                </a:xfrm>
                <a:prstGeom prst="rect">
                  <a:avLst/>
                </a:prstGeom>
              </p:spPr>
            </p:pic>
            <p:pic>
              <p:nvPicPr>
                <p:cNvPr id="12" name="Picture 29">
                  <a:extLst>
                    <a:ext uri="{FF2B5EF4-FFF2-40B4-BE49-F238E27FC236}">
                      <a16:creationId xmlns:a16="http://schemas.microsoft.com/office/drawing/2014/main" id="{64DFAE2D-0DE8-439A-A17F-FDDC943C4D9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978491" y="3909453"/>
                  <a:ext cx="1645920" cy="822960"/>
                </a:xfrm>
                <a:prstGeom prst="rect">
                  <a:avLst/>
                </a:prstGeom>
              </p:spPr>
            </p:pic>
          </p:grpSp>
        </p:grpSp>
        <p:grpSp>
          <p:nvGrpSpPr>
            <p:cNvPr id="8" name="Group 7">
              <a:extLst>
                <a:ext uri="{FF2B5EF4-FFF2-40B4-BE49-F238E27FC236}">
                  <a16:creationId xmlns:a16="http://schemas.microsoft.com/office/drawing/2014/main" id="{83D2BA65-0161-4F68-9519-CB3F72DE9660}"/>
                </a:ext>
              </a:extLst>
            </p:cNvPr>
            <p:cNvGrpSpPr/>
            <p:nvPr userDrawn="1"/>
          </p:nvGrpSpPr>
          <p:grpSpPr>
            <a:xfrm>
              <a:off x="651487" y="490334"/>
              <a:ext cx="3076148" cy="2575333"/>
              <a:chOff x="651487" y="490334"/>
              <a:chExt cx="3076148" cy="2575333"/>
            </a:xfrm>
          </p:grpSpPr>
          <p:pic>
            <p:nvPicPr>
              <p:cNvPr id="6" name="Picture 11">
                <a:extLst>
                  <a:ext uri="{FF2B5EF4-FFF2-40B4-BE49-F238E27FC236}">
                    <a16:creationId xmlns:a16="http://schemas.microsoft.com/office/drawing/2014/main" id="{0A3D9624-4B22-4D62-8973-0B440FF1959A}"/>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54025" y="490334"/>
                <a:ext cx="2871072" cy="1280160"/>
              </a:xfrm>
              <a:prstGeom prst="rect">
                <a:avLst/>
              </a:prstGeom>
            </p:spPr>
          </p:pic>
          <p:pic>
            <p:nvPicPr>
              <p:cNvPr id="7" name="Picture 21">
                <a:extLst>
                  <a:ext uri="{FF2B5EF4-FFF2-40B4-BE49-F238E27FC236}">
                    <a16:creationId xmlns:a16="http://schemas.microsoft.com/office/drawing/2014/main" id="{B61EC9F7-E26D-49EC-A1A1-64EE2D5EC9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1487" y="1187822"/>
                <a:ext cx="3076148" cy="1371600"/>
              </a:xfrm>
              <a:prstGeom prst="rect">
                <a:avLst/>
              </a:prstGeom>
            </p:spPr>
          </p:pic>
          <p:pic>
            <p:nvPicPr>
              <p:cNvPr id="5" name="Picture 4">
                <a:extLst>
                  <a:ext uri="{FF2B5EF4-FFF2-40B4-BE49-F238E27FC236}">
                    <a16:creationId xmlns:a16="http://schemas.microsoft.com/office/drawing/2014/main" id="{F5CB2F83-7B8C-4070-A18F-39B975D070C7}"/>
                  </a:ext>
                </a:extLst>
              </p:cNvPr>
              <p:cNvPicPr>
                <a:picLocks noChangeAspect="1"/>
              </p:cNvPicPr>
              <p:nvPr userDrawn="1"/>
            </p:nvPicPr>
            <p:blipFill>
              <a:blip r:embed="rId14"/>
              <a:stretch>
                <a:fillRect/>
              </a:stretch>
            </p:blipFill>
            <p:spPr>
              <a:xfrm>
                <a:off x="1183721" y="2059827"/>
                <a:ext cx="2011680" cy="1005840"/>
              </a:xfrm>
              <a:prstGeom prst="rect">
                <a:avLst/>
              </a:prstGeom>
            </p:spPr>
          </p:pic>
        </p:grpSp>
      </p:grpSp>
    </p:spTree>
    <p:extLst>
      <p:ext uri="{BB962C8B-B14F-4D97-AF65-F5344CB8AC3E}">
        <p14:creationId xmlns:p14="http://schemas.microsoft.com/office/powerpoint/2010/main" val="209050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521823"/>
            <a:ext cx="11277600" cy="4376057"/>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it-IT"/>
              <a:t>Fare clic per modificare lo stile del titolo dello schema</a:t>
            </a:r>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3" r:id="rId5"/>
    <p:sldLayoutId id="2147484523" r:id="rId6"/>
    <p:sldLayoutId id="2147484530" r:id="rId7"/>
    <p:sldLayoutId id="2147484532" r:id="rId8"/>
    <p:sldLayoutId id="2147484533" r:id="rId9"/>
    <p:sldLayoutId id="2147484534" r:id="rId10"/>
    <p:sldLayoutId id="2147484519" r:id="rId11"/>
    <p:sldLayoutId id="2147484520" r:id="rId1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bg1"/>
          </a:solidFill>
          <a:latin typeface="+mj-lt"/>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4"/>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2.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22D7F-653A-494F-A715-E08A3E56C5B3}"/>
              </a:ext>
            </a:extLst>
          </p:cNvPr>
          <p:cNvSpPr>
            <a:spLocks noGrp="1"/>
          </p:cNvSpPr>
          <p:nvPr>
            <p:ph type="title"/>
          </p:nvPr>
        </p:nvSpPr>
        <p:spPr/>
        <p:txBody>
          <a:bodyPr/>
          <a:lstStyle/>
          <a:p>
            <a:r>
              <a:rPr lang="it-IT" dirty="0"/>
              <a:t>Transfer Learning</a:t>
            </a:r>
          </a:p>
        </p:txBody>
      </p:sp>
      <p:sp>
        <p:nvSpPr>
          <p:cNvPr id="7" name="Text Placeholder 6">
            <a:extLst>
              <a:ext uri="{FF2B5EF4-FFF2-40B4-BE49-F238E27FC236}">
                <a16:creationId xmlns:a16="http://schemas.microsoft.com/office/drawing/2014/main" id="{BA553D1E-D171-474C-ADAF-53615532ADF6}"/>
              </a:ext>
            </a:extLst>
          </p:cNvPr>
          <p:cNvSpPr>
            <a:spLocks noGrp="1"/>
          </p:cNvSpPr>
          <p:nvPr>
            <p:ph type="body" sz="quarter" idx="25"/>
          </p:nvPr>
        </p:nvSpPr>
        <p:spPr/>
        <p:txBody>
          <a:bodyPr/>
          <a:lstStyle/>
          <a:p>
            <a:r>
              <a:rPr lang="en-US" dirty="0"/>
              <a:t>Marco Acerbis</a:t>
            </a:r>
          </a:p>
        </p:txBody>
      </p:sp>
      <p:sp>
        <p:nvSpPr>
          <p:cNvPr id="8" name="Text Placeholder 7">
            <a:extLst>
              <a:ext uri="{FF2B5EF4-FFF2-40B4-BE49-F238E27FC236}">
                <a16:creationId xmlns:a16="http://schemas.microsoft.com/office/drawing/2014/main" id="{EB92901A-2CD4-4C73-AA91-5691EDFBC4AF}"/>
              </a:ext>
            </a:extLst>
          </p:cNvPr>
          <p:cNvSpPr>
            <a:spLocks noGrp="1"/>
          </p:cNvSpPr>
          <p:nvPr>
            <p:ph type="body" sz="quarter" idx="26"/>
          </p:nvPr>
        </p:nvSpPr>
        <p:spPr/>
        <p:txBody>
          <a:bodyPr/>
          <a:lstStyle/>
          <a:p>
            <a:r>
              <a:rPr lang="en-US" dirty="0"/>
              <a:t>ML/AI Dev @</a:t>
            </a:r>
          </a:p>
        </p:txBody>
      </p:sp>
      <p:sp>
        <p:nvSpPr>
          <p:cNvPr id="6" name="Text Placeholder 5">
            <a:extLst>
              <a:ext uri="{FF2B5EF4-FFF2-40B4-BE49-F238E27FC236}">
                <a16:creationId xmlns:a16="http://schemas.microsoft.com/office/drawing/2014/main" id="{CB2DEB99-EE36-4674-B7A1-6DE5A0E98B70}"/>
              </a:ext>
            </a:extLst>
          </p:cNvPr>
          <p:cNvSpPr>
            <a:spLocks noGrp="1"/>
          </p:cNvSpPr>
          <p:nvPr>
            <p:ph type="body" idx="7"/>
          </p:nvPr>
        </p:nvSpPr>
        <p:spPr/>
        <p:txBody>
          <a:bodyPr/>
          <a:lstStyle/>
          <a:p>
            <a:r>
              <a:rPr lang="en-US" dirty="0"/>
              <a:t>Adapting Models for Custom Applications</a:t>
            </a:r>
          </a:p>
        </p:txBody>
      </p:sp>
      <p:pic>
        <p:nvPicPr>
          <p:cNvPr id="3" name="Immagine 2">
            <a:extLst>
              <a:ext uri="{FF2B5EF4-FFF2-40B4-BE49-F238E27FC236}">
                <a16:creationId xmlns:a16="http://schemas.microsoft.com/office/drawing/2014/main" id="{A007C3E2-47D6-415A-85A7-8E702EC94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11" y="5633790"/>
            <a:ext cx="2133618" cy="897897"/>
          </a:xfrm>
          <a:prstGeom prst="rect">
            <a:avLst/>
          </a:prstGeom>
        </p:spPr>
      </p:pic>
    </p:spTree>
    <p:extLst>
      <p:ext uri="{BB962C8B-B14F-4D97-AF65-F5344CB8AC3E}">
        <p14:creationId xmlns:p14="http://schemas.microsoft.com/office/powerpoint/2010/main" val="221032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EA96C-3CCB-4C7A-9AE7-400A9923F8F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D64FE75-1B46-419B-8F09-0DE098245DDD}"/>
              </a:ext>
            </a:extLst>
          </p:cNvPr>
          <p:cNvSpPr>
            <a:spLocks noGrp="1"/>
          </p:cNvSpPr>
          <p:nvPr>
            <p:ph sz="quarter" idx="10"/>
          </p:nvPr>
        </p:nvSpPr>
        <p:spPr>
          <a:xfrm>
            <a:off x="457201" y="1366405"/>
            <a:ext cx="6263826" cy="4629447"/>
          </a:xfrm>
        </p:spPr>
        <p:txBody>
          <a:bodyPr/>
          <a:lstStyle/>
          <a:p>
            <a:pPr marL="342900" indent="-342900">
              <a:buFont typeface="Arial" panose="020B0604020202020204" pitchFamily="34" charset="0"/>
              <a:buChar char="•"/>
            </a:pPr>
            <a:r>
              <a:rPr lang="it-IT" dirty="0"/>
              <a:t>CNN </a:t>
            </a:r>
            <a:r>
              <a:rPr lang="it-IT" dirty="0" err="1"/>
              <a:t>optimized</a:t>
            </a:r>
            <a:r>
              <a:rPr lang="it-IT" dirty="0"/>
              <a:t> for mobile </a:t>
            </a:r>
            <a:r>
              <a:rPr lang="it-IT" dirty="0" err="1"/>
              <a:t>applications</a:t>
            </a:r>
            <a:endParaRPr lang="it-IT" dirty="0"/>
          </a:p>
          <a:p>
            <a:pPr marL="342900" indent="-342900">
              <a:buFont typeface="Arial" panose="020B0604020202020204" pitchFamily="34" charset="0"/>
              <a:buChar char="•"/>
            </a:pPr>
            <a:r>
              <a:rPr lang="it-IT" dirty="0" err="1"/>
              <a:t>Pre-trained</a:t>
            </a:r>
            <a:r>
              <a:rPr lang="it-IT" dirty="0"/>
              <a:t> models </a:t>
            </a:r>
            <a:r>
              <a:rPr lang="it-IT" dirty="0" err="1"/>
              <a:t>available</a:t>
            </a:r>
            <a:r>
              <a:rPr lang="it-IT" dirty="0"/>
              <a:t> </a:t>
            </a:r>
            <a:r>
              <a:rPr lang="it-IT" dirty="0" err="1"/>
              <a:t>through</a:t>
            </a:r>
            <a:r>
              <a:rPr lang="it-IT" dirty="0"/>
              <a:t> </a:t>
            </a:r>
            <a:r>
              <a:rPr lang="it-IT" dirty="0" err="1"/>
              <a:t>Keras</a:t>
            </a:r>
            <a:r>
              <a:rPr lang="it-IT" dirty="0"/>
              <a:t> </a:t>
            </a:r>
          </a:p>
          <a:p>
            <a:pPr marL="342900" indent="-342900">
              <a:buFont typeface="Arial" panose="020B0604020202020204" pitchFamily="34" charset="0"/>
              <a:buChar char="•"/>
            </a:pPr>
            <a:r>
              <a:rPr lang="it-IT" dirty="0"/>
              <a:t>Good performance on the </a:t>
            </a:r>
            <a:r>
              <a:rPr lang="it-IT" dirty="0" err="1"/>
              <a:t>ImageNet</a:t>
            </a:r>
            <a:r>
              <a:rPr lang="it-IT" dirty="0"/>
              <a:t> dataset </a:t>
            </a:r>
          </a:p>
          <a:p>
            <a:pPr marL="342900" indent="-342900">
              <a:buFont typeface="Arial" panose="020B0604020202020204" pitchFamily="34" charset="0"/>
              <a:buChar char="•"/>
            </a:pPr>
            <a:r>
              <a:rPr lang="it-IT" dirty="0"/>
              <a:t>Free to use</a:t>
            </a:r>
          </a:p>
          <a:p>
            <a:pPr marL="342900" indent="-342900">
              <a:buFont typeface="Arial" panose="020B0604020202020204" pitchFamily="34" charset="0"/>
              <a:buChar char="•"/>
            </a:pPr>
            <a:r>
              <a:rPr lang="it-IT" dirty="0" err="1"/>
              <a:t>Official</a:t>
            </a:r>
            <a:r>
              <a:rPr lang="it-IT" dirty="0"/>
              <a:t> paper </a:t>
            </a:r>
            <a:r>
              <a:rPr lang="it-IT" dirty="0" err="1"/>
              <a:t>available</a:t>
            </a:r>
            <a:r>
              <a:rPr lang="it-IT" dirty="0"/>
              <a:t> in the session </a:t>
            </a:r>
            <a:r>
              <a:rPr lang="it-IT" dirty="0" err="1"/>
              <a:t>repo</a:t>
            </a:r>
            <a:endParaRPr lang="en-US" dirty="0"/>
          </a:p>
        </p:txBody>
      </p:sp>
      <p:pic>
        <p:nvPicPr>
          <p:cNvPr id="5" name="Immagine 4">
            <a:extLst>
              <a:ext uri="{FF2B5EF4-FFF2-40B4-BE49-F238E27FC236}">
                <a16:creationId xmlns:a16="http://schemas.microsoft.com/office/drawing/2014/main" id="{8332D056-B4D9-4E75-A504-1DEA06761D7C}"/>
              </a:ext>
            </a:extLst>
          </p:cNvPr>
          <p:cNvPicPr>
            <a:picLocks noChangeAspect="1"/>
          </p:cNvPicPr>
          <p:nvPr/>
        </p:nvPicPr>
        <p:blipFill>
          <a:blip r:embed="rId2"/>
          <a:stretch>
            <a:fillRect/>
          </a:stretch>
        </p:blipFill>
        <p:spPr>
          <a:xfrm>
            <a:off x="6900319" y="617028"/>
            <a:ext cx="5115567" cy="5378824"/>
          </a:xfrm>
          <a:prstGeom prst="rect">
            <a:avLst/>
          </a:prstGeom>
        </p:spPr>
      </p:pic>
      <p:sp>
        <p:nvSpPr>
          <p:cNvPr id="6" name="CasellaDiTesto 5">
            <a:extLst>
              <a:ext uri="{FF2B5EF4-FFF2-40B4-BE49-F238E27FC236}">
                <a16:creationId xmlns:a16="http://schemas.microsoft.com/office/drawing/2014/main" id="{A7EBAB6A-B156-4F7B-A5FB-6D4CC4EC96E2}"/>
              </a:ext>
            </a:extLst>
          </p:cNvPr>
          <p:cNvSpPr txBox="1"/>
          <p:nvPr/>
        </p:nvSpPr>
        <p:spPr>
          <a:xfrm>
            <a:off x="7844118" y="227914"/>
            <a:ext cx="4347882" cy="276999"/>
          </a:xfrm>
          <a:prstGeom prst="rect">
            <a:avLst/>
          </a:prstGeom>
        </p:spPr>
        <p:txBody>
          <a:bodyPr wrap="square" lIns="0" tIns="0" rIns="0" bIns="0" rtlCol="0" anchor="t" anchorCtr="0">
            <a:spAutoFit/>
          </a:bodyPr>
          <a:lstStyle/>
          <a:p>
            <a:r>
              <a:rPr lang="it-IT" b="1" dirty="0" err="1">
                <a:solidFill>
                  <a:schemeClr val="accent4"/>
                </a:solidFill>
              </a:rPr>
              <a:t>MobileNet</a:t>
            </a:r>
            <a:r>
              <a:rPr lang="it-IT" b="1" dirty="0">
                <a:solidFill>
                  <a:schemeClr val="accent4"/>
                </a:solidFill>
              </a:rPr>
              <a:t> Body Architecture </a:t>
            </a:r>
            <a:endParaRPr lang="en-US" b="1" dirty="0">
              <a:solidFill>
                <a:schemeClr val="accent4"/>
              </a:solidFill>
            </a:endParaRPr>
          </a:p>
        </p:txBody>
      </p:sp>
    </p:spTree>
    <p:extLst>
      <p:ext uri="{BB962C8B-B14F-4D97-AF65-F5344CB8AC3E}">
        <p14:creationId xmlns:p14="http://schemas.microsoft.com/office/powerpoint/2010/main" val="342874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persona, elettronico, interni, parete&#10;&#10;Descrizione generata automaticamente">
            <a:extLst>
              <a:ext uri="{FF2B5EF4-FFF2-40B4-BE49-F238E27FC236}">
                <a16:creationId xmlns:a16="http://schemas.microsoft.com/office/drawing/2014/main" id="{CEB6021F-0D20-4F42-A0EC-66D21D2C0DE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1920688" y="210951"/>
            <a:ext cx="8012206" cy="600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2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07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42353-0D3B-49D2-8171-F4569B8A9803}"/>
              </a:ext>
            </a:extLst>
          </p:cNvPr>
          <p:cNvSpPr>
            <a:spLocks noGrp="1"/>
          </p:cNvSpPr>
          <p:nvPr>
            <p:ph type="title"/>
          </p:nvPr>
        </p:nvSpPr>
        <p:spPr/>
        <p:txBody>
          <a:bodyPr/>
          <a:lstStyle/>
          <a:p>
            <a:r>
              <a:rPr lang="it-IT" dirty="0"/>
              <a:t>Multi-task Learning</a:t>
            </a:r>
          </a:p>
        </p:txBody>
      </p:sp>
      <p:pic>
        <p:nvPicPr>
          <p:cNvPr id="4" name="Segnaposto contenuto 3">
            <a:extLst>
              <a:ext uri="{FF2B5EF4-FFF2-40B4-BE49-F238E27FC236}">
                <a16:creationId xmlns:a16="http://schemas.microsoft.com/office/drawing/2014/main" id="{C444C30C-611B-477A-9CC3-FCAF80E6EBC8}"/>
              </a:ext>
            </a:extLst>
          </p:cNvPr>
          <p:cNvPicPr>
            <a:picLocks noGrp="1" noChangeAspect="1"/>
          </p:cNvPicPr>
          <p:nvPr>
            <p:ph sz="quarter" idx="10"/>
          </p:nvPr>
        </p:nvPicPr>
        <p:blipFill>
          <a:blip r:embed="rId2"/>
          <a:stretch>
            <a:fillRect/>
          </a:stretch>
        </p:blipFill>
        <p:spPr>
          <a:xfrm>
            <a:off x="1542167" y="1800225"/>
            <a:ext cx="8362950" cy="3257550"/>
          </a:xfrm>
          <a:prstGeom prst="rect">
            <a:avLst/>
          </a:prstGeom>
        </p:spPr>
      </p:pic>
    </p:spTree>
    <p:extLst>
      <p:ext uri="{BB962C8B-B14F-4D97-AF65-F5344CB8AC3E}">
        <p14:creationId xmlns:p14="http://schemas.microsoft.com/office/powerpoint/2010/main" val="361589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18C62E-EBA3-49F1-BD6D-BEAB51AC6E4E}"/>
              </a:ext>
            </a:extLst>
          </p:cNvPr>
          <p:cNvSpPr>
            <a:spLocks noGrp="1"/>
          </p:cNvSpPr>
          <p:nvPr>
            <p:ph type="title"/>
          </p:nvPr>
        </p:nvSpPr>
        <p:spPr/>
        <p:txBody>
          <a:bodyPr/>
          <a:lstStyle/>
          <a:p>
            <a:r>
              <a:rPr lang="it-IT" dirty="0"/>
              <a:t>Transfer Learning </a:t>
            </a:r>
            <a:endParaRPr lang="en-US" dirty="0"/>
          </a:p>
        </p:txBody>
      </p:sp>
      <p:sp>
        <p:nvSpPr>
          <p:cNvPr id="7" name="Content Placeholder 6">
            <a:extLst>
              <a:ext uri="{FF2B5EF4-FFF2-40B4-BE49-F238E27FC236}">
                <a16:creationId xmlns:a16="http://schemas.microsoft.com/office/drawing/2014/main" id="{803A4C25-B6CC-414B-99DC-BFD33B84FD48}"/>
              </a:ext>
            </a:extLst>
          </p:cNvPr>
          <p:cNvSpPr>
            <a:spLocks noGrp="1"/>
          </p:cNvSpPr>
          <p:nvPr>
            <p:ph sz="quarter" idx="10"/>
          </p:nvPr>
        </p:nvSpPr>
        <p:spPr>
          <a:xfrm>
            <a:off x="1187080" y="1114276"/>
            <a:ext cx="11277599" cy="4629447"/>
          </a:xfrm>
        </p:spPr>
        <p:txBody>
          <a:bodyPr/>
          <a:lstStyle/>
          <a:p>
            <a:r>
              <a:rPr lang="en-US" dirty="0"/>
              <a:t>In this session the following arguments will be covered:</a:t>
            </a:r>
          </a:p>
          <a:p>
            <a:pPr marL="342900" indent="-342900">
              <a:buFont typeface="Arial" panose="020B0604020202020204" pitchFamily="34" charset="0"/>
              <a:buChar char="•"/>
            </a:pPr>
            <a:r>
              <a:rPr lang="en-US" dirty="0"/>
              <a:t>What Transfer Learning is</a:t>
            </a:r>
          </a:p>
          <a:p>
            <a:pPr marL="342900" indent="-342900">
              <a:buFont typeface="Arial" panose="020B0604020202020204" pitchFamily="34" charset="0"/>
              <a:buChar char="•"/>
            </a:pPr>
            <a:r>
              <a:rPr lang="en-US" dirty="0"/>
              <a:t>How and when you should use Transfer Learning</a:t>
            </a:r>
          </a:p>
          <a:p>
            <a:pPr marL="342900" indent="-342900">
              <a:buFont typeface="Arial" panose="020B0604020202020204" pitchFamily="34" charset="0"/>
              <a:buChar char="•"/>
            </a:pPr>
            <a:r>
              <a:rPr lang="en-US" dirty="0"/>
              <a:t>Transfer Learning &amp; Deep Learning: Re-train your own CNN</a:t>
            </a:r>
          </a:p>
          <a:p>
            <a:pPr marL="342900" indent="-342900">
              <a:buFont typeface="Arial" panose="020B0604020202020204" pitchFamily="34" charset="0"/>
              <a:buChar char="•"/>
            </a:pPr>
            <a:r>
              <a:rPr lang="en-US" dirty="0"/>
              <a:t>Real case application: </a:t>
            </a:r>
            <a:r>
              <a:rPr lang="en-US" dirty="0" err="1"/>
              <a:t>Mobilenet</a:t>
            </a:r>
            <a:r>
              <a:rPr lang="en-US" dirty="0"/>
              <a:t> &amp; </a:t>
            </a:r>
            <a:r>
              <a:rPr lang="en-US" dirty="0" err="1"/>
              <a:t>MaixPy</a:t>
            </a:r>
            <a:r>
              <a:rPr lang="en-US" dirty="0"/>
              <a:t> Bit AI Board </a:t>
            </a:r>
          </a:p>
          <a:p>
            <a:r>
              <a:rPr lang="en-US" dirty="0"/>
              <a:t>In order to help everyone to follow the session I have set up a GitHub repo with useful  papers, links and all the scripts used in the real case application.</a:t>
            </a:r>
          </a:p>
          <a:p>
            <a:r>
              <a:rPr lang="en-US" dirty="0"/>
              <a:t>		</a:t>
            </a:r>
          </a:p>
          <a:p>
            <a:r>
              <a:rPr lang="en-US" dirty="0">
                <a:hlinkClick r:id="rId2"/>
              </a:rPr>
              <a:t>		</a:t>
            </a:r>
            <a:r>
              <a:rPr lang="it-IT" dirty="0">
                <a:hlinkClick r:id="rId2"/>
              </a:rPr>
              <a:t>https://github.com/Ace95/transferlearning_AIDay</a:t>
            </a:r>
            <a:endParaRPr lang="en-US" dirty="0"/>
          </a:p>
        </p:txBody>
      </p:sp>
      <p:pic>
        <p:nvPicPr>
          <p:cNvPr id="3" name="Immagine 2">
            <a:extLst>
              <a:ext uri="{FF2B5EF4-FFF2-40B4-BE49-F238E27FC236}">
                <a16:creationId xmlns:a16="http://schemas.microsoft.com/office/drawing/2014/main" id="{293B259C-1471-4644-88ED-F9621561C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48" y="4628638"/>
            <a:ext cx="1981285" cy="1981285"/>
          </a:xfrm>
          <a:prstGeom prst="rect">
            <a:avLst/>
          </a:prstGeom>
        </p:spPr>
      </p:pic>
    </p:spTree>
    <p:extLst>
      <p:ext uri="{BB962C8B-B14F-4D97-AF65-F5344CB8AC3E}">
        <p14:creationId xmlns:p14="http://schemas.microsoft.com/office/powerpoint/2010/main" val="26391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D844D-577F-4C73-9E2A-F4CDF32C0189}"/>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p>
        </p:txBody>
      </p:sp>
      <p:sp>
        <p:nvSpPr>
          <p:cNvPr id="3" name="Segnaposto contenuto 2">
            <a:extLst>
              <a:ext uri="{FF2B5EF4-FFF2-40B4-BE49-F238E27FC236}">
                <a16:creationId xmlns:a16="http://schemas.microsoft.com/office/drawing/2014/main" id="{367BD62E-7036-4152-8DE1-713895347D1C}"/>
              </a:ext>
            </a:extLst>
          </p:cNvPr>
          <p:cNvSpPr>
            <a:spLocks noGrp="1"/>
          </p:cNvSpPr>
          <p:nvPr>
            <p:ph sz="quarter" idx="10"/>
          </p:nvPr>
        </p:nvSpPr>
        <p:spPr>
          <a:xfrm>
            <a:off x="325314" y="1340028"/>
            <a:ext cx="11277599" cy="4629447"/>
          </a:xfrm>
        </p:spPr>
        <p:txBody>
          <a:bodyPr/>
          <a:lstStyle/>
          <a:p>
            <a:r>
              <a:rPr lang="en-US" dirty="0"/>
              <a:t>Transfer learning is a machine learning technique where a model already trained on one task is re-purposed on a second related task in order to improve the performance.</a:t>
            </a:r>
          </a:p>
          <a:p>
            <a:r>
              <a:rPr lang="en-US" dirty="0"/>
              <a:t>Common ML algorithms traditionally address isolated tasks, while transfer learning attempts to change this: developing methods that allow to transfer knowledge learned in one or more </a:t>
            </a:r>
            <a:r>
              <a:rPr lang="en-US" i="1" dirty="0">
                <a:solidFill>
                  <a:schemeClr val="bg1"/>
                </a:solidFill>
              </a:rPr>
              <a:t>source tasks</a:t>
            </a:r>
            <a:r>
              <a:rPr lang="en-US" dirty="0"/>
              <a:t> and use it to improve the training in a related </a:t>
            </a:r>
            <a:r>
              <a:rPr lang="en-US" i="1" dirty="0">
                <a:solidFill>
                  <a:schemeClr val="bg1"/>
                </a:solidFill>
              </a:rPr>
              <a:t>target task</a:t>
            </a:r>
            <a:r>
              <a:rPr lang="en-US" dirty="0"/>
              <a:t>. </a:t>
            </a:r>
          </a:p>
          <a:p>
            <a:endParaRPr lang="en-US" b="0" dirty="0"/>
          </a:p>
          <a:p>
            <a:endParaRPr lang="en-US" b="0" dirty="0"/>
          </a:p>
          <a:p>
            <a:endParaRPr lang="en-US" b="0" dirty="0"/>
          </a:p>
          <a:p>
            <a:endParaRPr lang="en-US" b="0" dirty="0"/>
          </a:p>
          <a:p>
            <a:endParaRPr lang="it-IT" b="0" dirty="0"/>
          </a:p>
          <a:p>
            <a:endParaRPr lang="it-IT" b="0" dirty="0"/>
          </a:p>
        </p:txBody>
      </p:sp>
      <p:pic>
        <p:nvPicPr>
          <p:cNvPr id="7" name="Immagine 6">
            <a:extLst>
              <a:ext uri="{FF2B5EF4-FFF2-40B4-BE49-F238E27FC236}">
                <a16:creationId xmlns:a16="http://schemas.microsoft.com/office/drawing/2014/main" id="{031F47B4-9549-407E-BE68-EF4D013338F4}"/>
              </a:ext>
            </a:extLst>
          </p:cNvPr>
          <p:cNvPicPr>
            <a:picLocks noChangeAspect="1"/>
          </p:cNvPicPr>
          <p:nvPr/>
        </p:nvPicPr>
        <p:blipFill>
          <a:blip r:embed="rId2"/>
          <a:stretch>
            <a:fillRect/>
          </a:stretch>
        </p:blipFill>
        <p:spPr>
          <a:xfrm>
            <a:off x="2579075" y="3388659"/>
            <a:ext cx="6770075" cy="2971800"/>
          </a:xfrm>
          <a:prstGeom prst="rect">
            <a:avLst/>
          </a:prstGeom>
        </p:spPr>
      </p:pic>
    </p:spTree>
    <p:extLst>
      <p:ext uri="{BB962C8B-B14F-4D97-AF65-F5344CB8AC3E}">
        <p14:creationId xmlns:p14="http://schemas.microsoft.com/office/powerpoint/2010/main" val="6350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96DE74F-375D-4062-A295-77942EE4A049}"/>
              </a:ext>
            </a:extLst>
          </p:cNvPr>
          <p:cNvSpPr>
            <a:spLocks noGrp="1"/>
          </p:cNvSpPr>
          <p:nvPr>
            <p:ph sz="quarter" idx="10"/>
          </p:nvPr>
        </p:nvSpPr>
        <p:spPr>
          <a:xfrm>
            <a:off x="457200" y="478382"/>
            <a:ext cx="11277599" cy="4629447"/>
          </a:xfrm>
        </p:spPr>
        <p:txBody>
          <a:bodyPr/>
          <a:lstStyle/>
          <a:p>
            <a:r>
              <a:rPr lang="en-US" dirty="0"/>
              <a:t>Usually to measure the improvement introduced with Transfer Learning, three different measures are used:</a:t>
            </a:r>
          </a:p>
          <a:p>
            <a:pPr marL="342900" indent="-342900">
              <a:buFont typeface="Arial" panose="020B0604020202020204" pitchFamily="34" charset="0"/>
              <a:buChar char="•"/>
            </a:pPr>
            <a:r>
              <a:rPr lang="en-US" dirty="0"/>
              <a:t>Performance achievable using only the transferred knowledge </a:t>
            </a:r>
            <a:r>
              <a:rPr lang="en-US" i="1" dirty="0">
                <a:solidFill>
                  <a:schemeClr val="bg1"/>
                </a:solidFill>
              </a:rPr>
              <a:t>vs</a:t>
            </a:r>
            <a:r>
              <a:rPr lang="en-US" dirty="0"/>
              <a:t> performance of an agent trained from scratch</a:t>
            </a:r>
          </a:p>
          <a:p>
            <a:pPr marL="342900" indent="-342900">
              <a:buFont typeface="Arial" panose="020B0604020202020204" pitchFamily="34" charset="0"/>
              <a:buChar char="•"/>
            </a:pPr>
            <a:r>
              <a:rPr lang="en-US" dirty="0"/>
              <a:t>The amount of time taken to fully learn the target task using only the given transferred knowledge </a:t>
            </a:r>
            <a:r>
              <a:rPr lang="en-US" i="1" dirty="0">
                <a:solidFill>
                  <a:schemeClr val="bg1"/>
                </a:solidFill>
              </a:rPr>
              <a:t>vs</a:t>
            </a:r>
            <a:r>
              <a:rPr lang="en-US" dirty="0"/>
              <a:t> the amount of time to learn it from scratch</a:t>
            </a:r>
          </a:p>
          <a:p>
            <a:pPr marL="342900" indent="-342900">
              <a:buFont typeface="Arial" panose="020B0604020202020204" pitchFamily="34" charset="0"/>
              <a:buChar char="•"/>
            </a:pPr>
            <a:r>
              <a:rPr lang="en-US" dirty="0"/>
              <a:t>The final performance level achievable in the target task </a:t>
            </a:r>
            <a:r>
              <a:rPr lang="en-US" i="1" dirty="0">
                <a:solidFill>
                  <a:schemeClr val="bg1"/>
                </a:solidFill>
              </a:rPr>
              <a:t>vs</a:t>
            </a:r>
            <a:r>
              <a:rPr lang="en-US" dirty="0"/>
              <a:t> the finals performance level achievable without transfer </a:t>
            </a:r>
          </a:p>
          <a:p>
            <a:r>
              <a:rPr lang="en-US" dirty="0"/>
              <a:t>Our method must avoid </a:t>
            </a:r>
            <a:r>
              <a:rPr lang="en-US" i="1" dirty="0">
                <a:solidFill>
                  <a:schemeClr val="bg1"/>
                </a:solidFill>
              </a:rPr>
              <a:t>negative transfer </a:t>
            </a:r>
            <a:r>
              <a:rPr lang="en-US" dirty="0"/>
              <a:t>: the loss of performance when applying Transfer Learning.</a:t>
            </a:r>
          </a:p>
        </p:txBody>
      </p:sp>
      <p:pic>
        <p:nvPicPr>
          <p:cNvPr id="4" name="Immagine 3">
            <a:extLst>
              <a:ext uri="{FF2B5EF4-FFF2-40B4-BE49-F238E27FC236}">
                <a16:creationId xmlns:a16="http://schemas.microsoft.com/office/drawing/2014/main" id="{DBA09218-D833-4BDC-A057-9268545FF979}"/>
              </a:ext>
            </a:extLst>
          </p:cNvPr>
          <p:cNvPicPr>
            <a:picLocks noChangeAspect="1"/>
          </p:cNvPicPr>
          <p:nvPr/>
        </p:nvPicPr>
        <p:blipFill>
          <a:blip r:embed="rId2"/>
          <a:stretch>
            <a:fillRect/>
          </a:stretch>
        </p:blipFill>
        <p:spPr>
          <a:xfrm>
            <a:off x="3389801" y="4540228"/>
            <a:ext cx="4628783" cy="1917011"/>
          </a:xfrm>
          <a:prstGeom prst="rect">
            <a:avLst/>
          </a:prstGeom>
        </p:spPr>
      </p:pic>
    </p:spTree>
    <p:extLst>
      <p:ext uri="{BB962C8B-B14F-4D97-AF65-F5344CB8AC3E}">
        <p14:creationId xmlns:p14="http://schemas.microsoft.com/office/powerpoint/2010/main" val="410988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5162A-6BA5-4B9D-B1DA-43767E98C4AC}"/>
              </a:ext>
            </a:extLst>
          </p:cNvPr>
          <p:cNvSpPr>
            <a:spLocks noGrp="1"/>
          </p:cNvSpPr>
          <p:nvPr>
            <p:ph type="title"/>
          </p:nvPr>
        </p:nvSpPr>
        <p:spPr/>
        <p:txBody>
          <a:bodyPr/>
          <a:lstStyle/>
          <a:p>
            <a:r>
              <a:rPr lang="en-US" dirty="0"/>
              <a:t>Inductive</a:t>
            </a:r>
            <a:r>
              <a:rPr lang="it-IT" dirty="0"/>
              <a:t> Transfer</a:t>
            </a:r>
          </a:p>
        </p:txBody>
      </p:sp>
      <p:sp>
        <p:nvSpPr>
          <p:cNvPr id="3" name="Segnaposto contenuto 2">
            <a:extLst>
              <a:ext uri="{FF2B5EF4-FFF2-40B4-BE49-F238E27FC236}">
                <a16:creationId xmlns:a16="http://schemas.microsoft.com/office/drawing/2014/main" id="{B94DC518-8A55-4498-96E2-1828E5692329}"/>
              </a:ext>
            </a:extLst>
          </p:cNvPr>
          <p:cNvSpPr>
            <a:spLocks noGrp="1"/>
          </p:cNvSpPr>
          <p:nvPr>
            <p:ph sz="quarter" idx="10"/>
          </p:nvPr>
        </p:nvSpPr>
        <p:spPr/>
        <p:txBody>
          <a:bodyPr/>
          <a:lstStyle/>
          <a:p>
            <a:r>
              <a:rPr lang="it-IT" dirty="0"/>
              <a:t>In particolar, different ML </a:t>
            </a:r>
            <a:r>
              <a:rPr lang="en-US" dirty="0"/>
              <a:t>applications</a:t>
            </a:r>
            <a:r>
              <a:rPr lang="it-IT" dirty="0"/>
              <a:t> </a:t>
            </a:r>
            <a:r>
              <a:rPr lang="en-US" dirty="0"/>
              <a:t>require</a:t>
            </a:r>
            <a:r>
              <a:rPr lang="it-IT" dirty="0"/>
              <a:t> different </a:t>
            </a:r>
            <a:r>
              <a:rPr lang="en-US" dirty="0"/>
              <a:t>approaches</a:t>
            </a:r>
            <a:r>
              <a:rPr lang="it-IT" dirty="0"/>
              <a:t> in transfer the knowledge from one task to </a:t>
            </a:r>
            <a:r>
              <a:rPr lang="it-IT" dirty="0" err="1"/>
              <a:t>another</a:t>
            </a:r>
            <a:r>
              <a:rPr lang="it-IT" dirty="0"/>
              <a:t>. For </a:t>
            </a:r>
            <a:r>
              <a:rPr lang="it-IT" dirty="0" err="1"/>
              <a:t>this</a:t>
            </a:r>
            <a:r>
              <a:rPr lang="it-IT" dirty="0"/>
              <a:t> </a:t>
            </a:r>
            <a:r>
              <a:rPr lang="en-US" dirty="0"/>
              <a:t>reason</a:t>
            </a:r>
            <a:r>
              <a:rPr lang="it-IT" dirty="0"/>
              <a:t>, </a:t>
            </a:r>
            <a:r>
              <a:rPr lang="en-US" dirty="0"/>
              <a:t>during</a:t>
            </a:r>
            <a:r>
              <a:rPr lang="it-IT" dirty="0"/>
              <a:t> </a:t>
            </a:r>
            <a:r>
              <a:rPr lang="it-IT" dirty="0" err="1"/>
              <a:t>this</a:t>
            </a:r>
            <a:r>
              <a:rPr lang="it-IT" dirty="0"/>
              <a:t> session, </a:t>
            </a:r>
            <a:r>
              <a:rPr lang="it-IT" dirty="0" err="1"/>
              <a:t>we</a:t>
            </a:r>
            <a:r>
              <a:rPr lang="it-IT" dirty="0"/>
              <a:t> are </a:t>
            </a:r>
            <a:r>
              <a:rPr lang="it-IT" dirty="0" err="1"/>
              <a:t>going</a:t>
            </a:r>
            <a:r>
              <a:rPr lang="it-IT" dirty="0"/>
              <a:t> to put the focus on </a:t>
            </a:r>
            <a:r>
              <a:rPr lang="it-IT" i="1" dirty="0" err="1">
                <a:solidFill>
                  <a:schemeClr val="bg1"/>
                </a:solidFill>
              </a:rPr>
              <a:t>inductive</a:t>
            </a:r>
            <a:r>
              <a:rPr lang="it-IT" i="1" dirty="0">
                <a:solidFill>
                  <a:schemeClr val="bg1"/>
                </a:solidFill>
              </a:rPr>
              <a:t> </a:t>
            </a:r>
            <a:r>
              <a:rPr lang="it-IT" i="1" dirty="0" err="1">
                <a:solidFill>
                  <a:schemeClr val="bg1"/>
                </a:solidFill>
              </a:rPr>
              <a:t>trasfer</a:t>
            </a:r>
            <a:r>
              <a:rPr lang="it-IT" dirty="0"/>
              <a:t> </a:t>
            </a:r>
            <a:r>
              <a:rPr lang="it-IT" dirty="0" err="1"/>
              <a:t>as</a:t>
            </a:r>
            <a:r>
              <a:rPr lang="it-IT" dirty="0"/>
              <a:t> it </a:t>
            </a:r>
            <a:r>
              <a:rPr lang="it-IT" dirty="0" err="1"/>
              <a:t>is</a:t>
            </a:r>
            <a:r>
              <a:rPr lang="it-IT" dirty="0"/>
              <a:t> </a:t>
            </a:r>
            <a:r>
              <a:rPr lang="it-IT" dirty="0" err="1"/>
              <a:t>used</a:t>
            </a:r>
            <a:r>
              <a:rPr lang="it-IT" dirty="0"/>
              <a:t> in the deep learning </a:t>
            </a:r>
            <a:r>
              <a:rPr lang="it-IT" dirty="0" err="1"/>
              <a:t>applications</a:t>
            </a:r>
            <a:r>
              <a:rPr lang="it-IT" dirty="0"/>
              <a:t> like image </a:t>
            </a:r>
            <a:r>
              <a:rPr lang="it-IT" dirty="0" err="1"/>
              <a:t>recognition</a:t>
            </a:r>
            <a:r>
              <a:rPr lang="it-IT" dirty="0"/>
              <a:t> with </a:t>
            </a:r>
            <a:r>
              <a:rPr lang="it-IT" dirty="0" err="1"/>
              <a:t>CNNs</a:t>
            </a:r>
            <a:r>
              <a:rPr lang="it-IT" dirty="0"/>
              <a:t>, an area in </a:t>
            </a:r>
            <a:r>
              <a:rPr lang="it-IT" dirty="0" err="1"/>
              <a:t>which</a:t>
            </a:r>
            <a:r>
              <a:rPr lang="it-IT" dirty="0"/>
              <a:t> Transfer Learning </a:t>
            </a:r>
            <a:r>
              <a:rPr lang="it-IT" dirty="0" err="1"/>
              <a:t>has</a:t>
            </a:r>
            <a:r>
              <a:rPr lang="it-IT" dirty="0"/>
              <a:t> </a:t>
            </a:r>
            <a:r>
              <a:rPr lang="it-IT" dirty="0" err="1"/>
              <a:t>become</a:t>
            </a:r>
            <a:r>
              <a:rPr lang="it-IT" dirty="0"/>
              <a:t> </a:t>
            </a:r>
            <a:r>
              <a:rPr lang="en-US" dirty="0"/>
              <a:t>popular</a:t>
            </a:r>
            <a:r>
              <a:rPr lang="it-IT" dirty="0"/>
              <a:t> due to the </a:t>
            </a:r>
            <a:r>
              <a:rPr lang="en-US" dirty="0"/>
              <a:t>enormous</a:t>
            </a:r>
            <a:r>
              <a:rPr lang="it-IT" dirty="0"/>
              <a:t> </a:t>
            </a:r>
            <a:r>
              <a:rPr lang="it-IT" dirty="0" err="1"/>
              <a:t>resources</a:t>
            </a:r>
            <a:r>
              <a:rPr lang="it-IT" dirty="0"/>
              <a:t> </a:t>
            </a:r>
            <a:r>
              <a:rPr lang="it-IT" dirty="0" err="1"/>
              <a:t>required</a:t>
            </a:r>
            <a:r>
              <a:rPr lang="it-IT" dirty="0"/>
              <a:t> to </a:t>
            </a:r>
            <a:r>
              <a:rPr lang="it-IT" dirty="0" err="1"/>
              <a:t>train</a:t>
            </a:r>
            <a:r>
              <a:rPr lang="it-IT" dirty="0"/>
              <a:t> </a:t>
            </a:r>
            <a:r>
              <a:rPr lang="it-IT" dirty="0" err="1"/>
              <a:t>this</a:t>
            </a:r>
            <a:r>
              <a:rPr lang="it-IT" dirty="0"/>
              <a:t> </a:t>
            </a:r>
            <a:r>
              <a:rPr lang="it-IT" dirty="0" err="1"/>
              <a:t>kind</a:t>
            </a:r>
            <a:r>
              <a:rPr lang="it-IT" dirty="0"/>
              <a:t> of models.</a:t>
            </a:r>
          </a:p>
          <a:p>
            <a:r>
              <a:rPr lang="it-IT" dirty="0"/>
              <a:t>In </a:t>
            </a:r>
            <a:r>
              <a:rPr lang="it-IT" dirty="0" err="1"/>
              <a:t>Inductive</a:t>
            </a:r>
            <a:r>
              <a:rPr lang="it-IT" dirty="0"/>
              <a:t> Learning the </a:t>
            </a:r>
            <a:r>
              <a:rPr lang="it-IT" dirty="0" err="1"/>
              <a:t>aim</a:t>
            </a:r>
            <a:r>
              <a:rPr lang="it-IT" dirty="0"/>
              <a:t> </a:t>
            </a:r>
            <a:r>
              <a:rPr lang="it-IT" dirty="0" err="1"/>
              <a:t>is</a:t>
            </a:r>
            <a:r>
              <a:rPr lang="it-IT" dirty="0"/>
              <a:t> to </a:t>
            </a:r>
            <a:r>
              <a:rPr lang="it-IT" dirty="0" err="1"/>
              <a:t>obtain</a:t>
            </a:r>
            <a:r>
              <a:rPr lang="it-IT" dirty="0"/>
              <a:t> a model </a:t>
            </a:r>
            <a:r>
              <a:rPr lang="it-IT" dirty="0" err="1"/>
              <a:t>starting</a:t>
            </a:r>
            <a:r>
              <a:rPr lang="it-IT" dirty="0"/>
              <a:t> from a training set of </a:t>
            </a:r>
            <a:r>
              <a:rPr lang="it-IT" dirty="0" err="1"/>
              <a:t>example</a:t>
            </a:r>
            <a:r>
              <a:rPr lang="it-IT" dirty="0"/>
              <a:t>. To complete </a:t>
            </a:r>
            <a:r>
              <a:rPr lang="it-IT" dirty="0" err="1"/>
              <a:t>this</a:t>
            </a:r>
            <a:r>
              <a:rPr lang="it-IT" dirty="0"/>
              <a:t> task the </a:t>
            </a:r>
            <a:r>
              <a:rPr lang="it-IT" dirty="0" err="1"/>
              <a:t>algorithms</a:t>
            </a:r>
            <a:r>
              <a:rPr lang="it-IT" dirty="0"/>
              <a:t> </a:t>
            </a:r>
            <a:r>
              <a:rPr lang="it-IT" dirty="0" err="1"/>
              <a:t>needs</a:t>
            </a:r>
            <a:r>
              <a:rPr lang="it-IT" dirty="0"/>
              <a:t> an </a:t>
            </a:r>
            <a:r>
              <a:rPr lang="it-IT" i="1" dirty="0" err="1">
                <a:solidFill>
                  <a:schemeClr val="bg1"/>
                </a:solidFill>
              </a:rPr>
              <a:t>inductive</a:t>
            </a:r>
            <a:r>
              <a:rPr lang="it-IT" i="1" dirty="0">
                <a:solidFill>
                  <a:schemeClr val="bg1"/>
                </a:solidFill>
              </a:rPr>
              <a:t> </a:t>
            </a:r>
            <a:r>
              <a:rPr lang="it-IT" i="1" dirty="0" err="1">
                <a:solidFill>
                  <a:schemeClr val="bg1"/>
                </a:solidFill>
              </a:rPr>
              <a:t>bias</a:t>
            </a:r>
            <a:r>
              <a:rPr lang="it-IT" dirty="0"/>
              <a:t>, a set of </a:t>
            </a:r>
            <a:r>
              <a:rPr lang="it-IT" dirty="0" err="1"/>
              <a:t>assumptions</a:t>
            </a:r>
            <a:r>
              <a:rPr lang="it-IT" dirty="0"/>
              <a:t> </a:t>
            </a:r>
            <a:r>
              <a:rPr lang="it-IT" dirty="0" err="1"/>
              <a:t>about</a:t>
            </a:r>
            <a:r>
              <a:rPr lang="it-IT" dirty="0"/>
              <a:t> the </a:t>
            </a:r>
            <a:r>
              <a:rPr lang="it-IT" dirty="0" err="1"/>
              <a:t>true</a:t>
            </a:r>
            <a:r>
              <a:rPr lang="it-IT" dirty="0"/>
              <a:t> </a:t>
            </a:r>
            <a:r>
              <a:rPr lang="it-IT" dirty="0" err="1"/>
              <a:t>distribution</a:t>
            </a:r>
            <a:r>
              <a:rPr lang="it-IT" dirty="0"/>
              <a:t> of the training data. </a:t>
            </a:r>
            <a:r>
              <a:rPr lang="it-IT" dirty="0" err="1"/>
              <a:t>This</a:t>
            </a:r>
            <a:r>
              <a:rPr lang="it-IT" dirty="0"/>
              <a:t> </a:t>
            </a:r>
            <a:r>
              <a:rPr lang="it-IT" dirty="0" err="1"/>
              <a:t>bias</a:t>
            </a:r>
            <a:r>
              <a:rPr lang="it-IT" dirty="0"/>
              <a:t> </a:t>
            </a:r>
            <a:r>
              <a:rPr lang="it-IT" dirty="0" err="1"/>
              <a:t>is</a:t>
            </a:r>
            <a:r>
              <a:rPr lang="it-IT" dirty="0"/>
              <a:t> </a:t>
            </a:r>
            <a:r>
              <a:rPr lang="it-IT" dirty="0" err="1"/>
              <a:t>usually</a:t>
            </a:r>
            <a:r>
              <a:rPr lang="it-IT" dirty="0"/>
              <a:t> </a:t>
            </a:r>
            <a:r>
              <a:rPr lang="it-IT" dirty="0" err="1"/>
              <a:t>based</a:t>
            </a:r>
            <a:r>
              <a:rPr lang="it-IT" dirty="0"/>
              <a:t> on the </a:t>
            </a:r>
            <a:r>
              <a:rPr lang="it-IT" dirty="0" err="1"/>
              <a:t>informations</a:t>
            </a:r>
            <a:r>
              <a:rPr lang="it-IT" dirty="0"/>
              <a:t> </a:t>
            </a:r>
            <a:r>
              <a:rPr lang="it-IT" dirty="0" err="1"/>
              <a:t>about</a:t>
            </a:r>
            <a:r>
              <a:rPr lang="it-IT" dirty="0"/>
              <a:t> the </a:t>
            </a:r>
            <a:r>
              <a:rPr lang="it-IT" i="1" dirty="0" err="1">
                <a:solidFill>
                  <a:schemeClr val="bg1"/>
                </a:solidFill>
              </a:rPr>
              <a:t>hypoteses</a:t>
            </a:r>
            <a:r>
              <a:rPr lang="it-IT" i="1" dirty="0">
                <a:solidFill>
                  <a:schemeClr val="bg1"/>
                </a:solidFill>
              </a:rPr>
              <a:t> </a:t>
            </a:r>
            <a:r>
              <a:rPr lang="it-IT" i="1" dirty="0" err="1">
                <a:solidFill>
                  <a:schemeClr val="bg1"/>
                </a:solidFill>
              </a:rPr>
              <a:t>space</a:t>
            </a:r>
            <a:r>
              <a:rPr lang="it-IT" i="1" dirty="0"/>
              <a:t>. </a:t>
            </a:r>
          </a:p>
          <a:p>
            <a:r>
              <a:rPr lang="it-IT" dirty="0"/>
              <a:t>In </a:t>
            </a:r>
            <a:r>
              <a:rPr lang="it-IT" dirty="0" err="1"/>
              <a:t>inductive</a:t>
            </a:r>
            <a:r>
              <a:rPr lang="it-IT" dirty="0"/>
              <a:t> transfer, the </a:t>
            </a:r>
            <a:r>
              <a:rPr lang="it-IT" dirty="0" err="1"/>
              <a:t>bias</a:t>
            </a:r>
            <a:r>
              <a:rPr lang="it-IT" dirty="0"/>
              <a:t> </a:t>
            </a:r>
            <a:r>
              <a:rPr lang="it-IT" dirty="0" err="1"/>
              <a:t>is</a:t>
            </a:r>
            <a:r>
              <a:rPr lang="it-IT" dirty="0"/>
              <a:t> </a:t>
            </a:r>
            <a:r>
              <a:rPr lang="it-IT" dirty="0" err="1"/>
              <a:t>chosen</a:t>
            </a:r>
            <a:r>
              <a:rPr lang="it-IT" dirty="0"/>
              <a:t> </a:t>
            </a:r>
            <a:r>
              <a:rPr lang="it-IT" dirty="0" err="1"/>
              <a:t>based</a:t>
            </a:r>
            <a:r>
              <a:rPr lang="it-IT" dirty="0"/>
              <a:t> on the source-task knowledge. </a:t>
            </a:r>
            <a:r>
              <a:rPr lang="en-US"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Tree>
    <p:extLst>
      <p:ext uri="{BB962C8B-B14F-4D97-AF65-F5344CB8AC3E}">
        <p14:creationId xmlns:p14="http://schemas.microsoft.com/office/powerpoint/2010/main" val="24797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C34FFED-FD25-46FD-AA2A-FCA4AD98958F}"/>
              </a:ext>
            </a:extLst>
          </p:cNvPr>
          <p:cNvPicPr>
            <a:picLocks noChangeAspect="1"/>
          </p:cNvPicPr>
          <p:nvPr/>
        </p:nvPicPr>
        <p:blipFill>
          <a:blip r:embed="rId2"/>
          <a:stretch>
            <a:fillRect/>
          </a:stretch>
        </p:blipFill>
        <p:spPr>
          <a:xfrm>
            <a:off x="379199" y="793943"/>
            <a:ext cx="10752284" cy="4634186"/>
          </a:xfrm>
          <a:prstGeom prst="rect">
            <a:avLst/>
          </a:prstGeom>
        </p:spPr>
      </p:pic>
    </p:spTree>
    <p:extLst>
      <p:ext uri="{BB962C8B-B14F-4D97-AF65-F5344CB8AC3E}">
        <p14:creationId xmlns:p14="http://schemas.microsoft.com/office/powerpoint/2010/main" val="21753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A65B6A-C3CE-4A31-A981-CDE8BA700C3A}"/>
              </a:ext>
            </a:extLst>
          </p:cNvPr>
          <p:cNvSpPr>
            <a:spLocks noGrp="1"/>
          </p:cNvSpPr>
          <p:nvPr>
            <p:ph type="title"/>
          </p:nvPr>
        </p:nvSpPr>
        <p:spPr/>
        <p:txBody>
          <a:bodyPr/>
          <a:lstStyle/>
          <a:p>
            <a:r>
              <a:rPr lang="it-IT" dirty="0" err="1"/>
              <a:t>Applying</a:t>
            </a:r>
            <a:r>
              <a:rPr lang="it-IT" dirty="0"/>
              <a:t> Transfer Learning </a:t>
            </a:r>
          </a:p>
        </p:txBody>
      </p:sp>
      <p:sp>
        <p:nvSpPr>
          <p:cNvPr id="3" name="Segnaposto contenuto 2">
            <a:extLst>
              <a:ext uri="{FF2B5EF4-FFF2-40B4-BE49-F238E27FC236}">
                <a16:creationId xmlns:a16="http://schemas.microsoft.com/office/drawing/2014/main" id="{B871B20F-A0C8-4797-B098-12569A95CB3A}"/>
              </a:ext>
            </a:extLst>
          </p:cNvPr>
          <p:cNvSpPr>
            <a:spLocks noGrp="1"/>
          </p:cNvSpPr>
          <p:nvPr>
            <p:ph sz="quarter" idx="10"/>
          </p:nvPr>
        </p:nvSpPr>
        <p:spPr/>
        <p:txBody>
          <a:bodyPr/>
          <a:lstStyle/>
          <a:p>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buFont typeface="Arial" panose="020B0604020202020204" pitchFamily="34" charset="0"/>
              <a:buChar char="•"/>
            </a:pPr>
            <a:r>
              <a:rPr lang="it-IT" dirty="0" err="1"/>
              <a:t>Develop</a:t>
            </a:r>
            <a:r>
              <a:rPr lang="it-IT" dirty="0"/>
              <a:t> Model </a:t>
            </a:r>
            <a:r>
              <a:rPr lang="it-IT" dirty="0" err="1"/>
              <a:t>Approach</a:t>
            </a:r>
            <a:endParaRPr lang="it-IT" dirty="0"/>
          </a:p>
          <a:p>
            <a:pPr lvl="1"/>
            <a:r>
              <a:rPr lang="it-IT" b="1" dirty="0">
                <a:solidFill>
                  <a:schemeClr val="accent4"/>
                </a:solidFill>
              </a:rPr>
              <a:t>	</a:t>
            </a:r>
            <a:r>
              <a:rPr lang="it-IT" b="1" dirty="0">
                <a:solidFill>
                  <a:schemeClr val="bg1"/>
                </a:solidFill>
              </a:rPr>
              <a:t>1)</a:t>
            </a:r>
            <a:r>
              <a:rPr lang="it-IT" b="1" dirty="0">
                <a:solidFill>
                  <a:schemeClr val="accent4"/>
                </a:solidFill>
              </a:rPr>
              <a:t> </a:t>
            </a:r>
            <a:r>
              <a:rPr lang="it-IT" b="1" dirty="0" err="1">
                <a:solidFill>
                  <a:schemeClr val="accent4"/>
                </a:solidFill>
              </a:rPr>
              <a:t>Define</a:t>
            </a:r>
            <a:r>
              <a:rPr lang="it-IT" b="1" dirty="0">
                <a:solidFill>
                  <a:schemeClr val="accent4"/>
                </a:solidFill>
              </a:rPr>
              <a:t> a source task – </a:t>
            </a:r>
            <a:r>
              <a:rPr lang="en-US" b="1" dirty="0">
                <a:solidFill>
                  <a:schemeClr val="accent4"/>
                </a:solidFill>
              </a:rPr>
              <a:t>You must select a related predictive modeling problem with 	    an abundance of data where there is some relationship.</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2) </a:t>
            </a:r>
            <a:r>
              <a:rPr lang="en-US" b="1" dirty="0">
                <a:solidFill>
                  <a:schemeClr val="accent4"/>
                </a:solidFill>
              </a:rPr>
              <a:t>Develop source model – You must develop a model on the first task.</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3)</a:t>
            </a:r>
            <a:r>
              <a:rPr lang="en-US" b="1" dirty="0">
                <a:solidFill>
                  <a:schemeClr val="accent4"/>
                </a:solidFill>
              </a:rPr>
              <a:t> Reuse model – The source model can be used as starting point for a model on the 	    second task of interest.</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4)</a:t>
            </a:r>
            <a:r>
              <a:rPr lang="en-US" b="1" dirty="0">
                <a:solidFill>
                  <a:schemeClr val="accent4"/>
                </a:solidFill>
              </a:rPr>
              <a:t> Tune model – Eventually fix your model on the input-output pair data available for 	    the task of interest.</a:t>
            </a:r>
            <a:endParaRPr lang="it-IT" b="1" dirty="0">
              <a:solidFill>
                <a:schemeClr val="accent4"/>
              </a:solidFill>
            </a:endParaRPr>
          </a:p>
        </p:txBody>
      </p:sp>
    </p:spTree>
    <p:extLst>
      <p:ext uri="{BB962C8B-B14F-4D97-AF65-F5344CB8AC3E}">
        <p14:creationId xmlns:p14="http://schemas.microsoft.com/office/powerpoint/2010/main" val="295230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CE2C7-20C1-4F46-8EEB-47CDE8B54ADA}"/>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A5E591DA-E344-49FF-82DE-04DA0BA4C944}"/>
              </a:ext>
            </a:extLst>
          </p:cNvPr>
          <p:cNvSpPr>
            <a:spLocks noGrp="1"/>
          </p:cNvSpPr>
          <p:nvPr>
            <p:ph sz="quarter" idx="10"/>
          </p:nvPr>
        </p:nvSpPr>
        <p:spPr/>
        <p:txBody>
          <a:bodyPr/>
          <a:lstStyle/>
          <a:p>
            <a:pPr marL="342900" indent="-342900">
              <a:buFont typeface="Arial" panose="020B0604020202020204" pitchFamily="34" charset="0"/>
              <a:buChar char="•"/>
            </a:pPr>
            <a:r>
              <a:rPr lang="en-US" dirty="0"/>
              <a:t>Pre-trained Model Approach</a:t>
            </a:r>
          </a:p>
          <a:p>
            <a:r>
              <a:rPr lang="en-US" dirty="0"/>
              <a:t>	</a:t>
            </a:r>
            <a:r>
              <a:rPr lang="en-US" dirty="0">
                <a:solidFill>
                  <a:schemeClr val="bg1"/>
                </a:solidFill>
              </a:rPr>
              <a:t>1)</a:t>
            </a:r>
            <a:r>
              <a:rPr lang="en-US" dirty="0"/>
              <a:t> Select Pre-trained model – Choose a pre-trained model among available models. </a:t>
            </a:r>
          </a:p>
          <a:p>
            <a:r>
              <a:rPr lang="en-US" dirty="0"/>
              <a:t>	</a:t>
            </a:r>
            <a:r>
              <a:rPr lang="en-US" dirty="0">
                <a:solidFill>
                  <a:schemeClr val="bg1"/>
                </a:solidFill>
              </a:rPr>
              <a:t>2)</a:t>
            </a:r>
            <a:r>
              <a:rPr lang="en-US" dirty="0"/>
              <a:t> Reuse model -  </a:t>
            </a:r>
            <a:r>
              <a:rPr lang="en-US" dirty="0">
                <a:solidFill>
                  <a:schemeClr val="accent4"/>
                </a:solidFill>
              </a:rPr>
              <a:t>The source model can be used as starting point for a model on the 	    second task of interest.</a:t>
            </a:r>
            <a:endParaRPr lang="en-US" dirty="0"/>
          </a:p>
          <a:p>
            <a:r>
              <a:rPr lang="en-US" dirty="0"/>
              <a:t>	</a:t>
            </a:r>
            <a:r>
              <a:rPr lang="en-US" dirty="0">
                <a:solidFill>
                  <a:schemeClr val="bg1"/>
                </a:solidFill>
              </a:rPr>
              <a:t>3) </a:t>
            </a:r>
            <a:r>
              <a:rPr lang="en-US" dirty="0"/>
              <a:t>Tune model - Eventually fix your model on the input-output pair data available for 	     the task of interest.</a:t>
            </a:r>
          </a:p>
          <a:p>
            <a:endParaRPr lang="en-US" dirty="0"/>
          </a:p>
          <a:p>
            <a:r>
              <a:rPr lang="en-US" dirty="0">
                <a:solidFill>
                  <a:schemeClr val="bg1"/>
                </a:solidFill>
              </a:rPr>
              <a:t>NOTE  </a:t>
            </a:r>
            <a:r>
              <a:rPr lang="en-US" dirty="0"/>
              <a:t>This approach is usually the one considered in deep learning applications. </a:t>
            </a:r>
            <a:endParaRPr lang="en-US" dirty="0">
              <a:solidFill>
                <a:schemeClr val="bg1"/>
              </a:solidFill>
            </a:endParaRPr>
          </a:p>
        </p:txBody>
      </p:sp>
    </p:spTree>
    <p:extLst>
      <p:ext uri="{BB962C8B-B14F-4D97-AF65-F5344CB8AC3E}">
        <p14:creationId xmlns:p14="http://schemas.microsoft.com/office/powerpoint/2010/main" val="118788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6560C1-0A27-4213-B5B0-2AD929E0EFED}"/>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1B72052-DBA9-499A-931E-E63AC3E2E032}"/>
              </a:ext>
            </a:extLst>
          </p:cNvPr>
          <p:cNvSpPr>
            <a:spLocks noGrp="1"/>
          </p:cNvSpPr>
          <p:nvPr>
            <p:ph sz="quarter" idx="10"/>
          </p:nvPr>
        </p:nvSpPr>
        <p:spPr/>
        <p:txBody>
          <a:bodyPr/>
          <a:lstStyle/>
          <a:p>
            <a:r>
              <a:rPr lang="it-IT" dirty="0" err="1"/>
              <a:t>Convolutional</a:t>
            </a:r>
            <a:r>
              <a:rPr lang="it-IT" dirty="0"/>
              <a:t> </a:t>
            </a:r>
            <a:r>
              <a:rPr lang="it-IT" dirty="0" err="1"/>
              <a:t>neural</a:t>
            </a:r>
            <a:r>
              <a:rPr lang="it-IT" dirty="0"/>
              <a:t> networks are a class of </a:t>
            </a:r>
            <a:r>
              <a:rPr lang="it-IT" dirty="0" err="1"/>
              <a:t>neural</a:t>
            </a:r>
            <a:r>
              <a:rPr lang="it-IT" dirty="0"/>
              <a:t> networks </a:t>
            </a:r>
            <a:r>
              <a:rPr lang="it-IT" dirty="0" err="1"/>
              <a:t>where</a:t>
            </a:r>
            <a:r>
              <a:rPr lang="it-IT" dirty="0"/>
              <a:t> the </a:t>
            </a:r>
            <a:r>
              <a:rPr lang="it-IT" dirty="0" err="1"/>
              <a:t>hidden</a:t>
            </a:r>
            <a:r>
              <a:rPr lang="it-IT" dirty="0"/>
              <a:t> </a:t>
            </a:r>
            <a:r>
              <a:rPr lang="it-IT" dirty="0" err="1"/>
              <a:t>layers</a:t>
            </a:r>
            <a:r>
              <a:rPr lang="it-IT" dirty="0"/>
              <a:t> </a:t>
            </a:r>
            <a:r>
              <a:rPr lang="it-IT" dirty="0" err="1"/>
              <a:t>consist</a:t>
            </a:r>
            <a:r>
              <a:rPr lang="it-IT" dirty="0"/>
              <a:t> in a </a:t>
            </a:r>
            <a:r>
              <a:rPr lang="it-IT" dirty="0" err="1"/>
              <a:t>series</a:t>
            </a:r>
            <a:r>
              <a:rPr lang="it-IT" dirty="0"/>
              <a:t> of </a:t>
            </a:r>
            <a:r>
              <a:rPr lang="it-IT" i="1" dirty="0" err="1">
                <a:solidFill>
                  <a:schemeClr val="bg1"/>
                </a:solidFill>
              </a:rPr>
              <a:t>convolutional</a:t>
            </a:r>
            <a:r>
              <a:rPr lang="it-IT" i="1" dirty="0">
                <a:solidFill>
                  <a:schemeClr val="bg1"/>
                </a:solidFill>
              </a:rPr>
              <a:t> </a:t>
            </a:r>
            <a:r>
              <a:rPr lang="it-IT" i="1" dirty="0" err="1">
                <a:solidFill>
                  <a:schemeClr val="bg1"/>
                </a:solidFill>
              </a:rPr>
              <a:t>layers</a:t>
            </a:r>
            <a:r>
              <a:rPr lang="it-IT" dirty="0"/>
              <a:t>, </a:t>
            </a:r>
            <a:r>
              <a:rPr lang="it-IT" dirty="0" err="1"/>
              <a:t>that</a:t>
            </a:r>
            <a:r>
              <a:rPr lang="it-IT" dirty="0"/>
              <a:t> work </a:t>
            </a:r>
            <a:r>
              <a:rPr lang="it-IT" dirty="0" err="1"/>
              <a:t>as</a:t>
            </a:r>
            <a:r>
              <a:rPr lang="it-IT" dirty="0"/>
              <a:t> filters and </a:t>
            </a:r>
            <a:r>
              <a:rPr lang="it-IT" dirty="0" err="1"/>
              <a:t>usually</a:t>
            </a:r>
            <a:r>
              <a:rPr lang="it-IT" dirty="0"/>
              <a:t> use a </a:t>
            </a:r>
            <a:r>
              <a:rPr lang="it-IT" dirty="0" err="1"/>
              <a:t>ReLU</a:t>
            </a:r>
            <a:r>
              <a:rPr lang="it-IT" dirty="0"/>
              <a:t> </a:t>
            </a:r>
            <a:r>
              <a:rPr lang="it-IT" dirty="0" err="1"/>
              <a:t>activation</a:t>
            </a:r>
            <a:r>
              <a:rPr lang="it-IT" dirty="0"/>
              <a:t> </a:t>
            </a:r>
            <a:r>
              <a:rPr lang="it-IT" dirty="0" err="1"/>
              <a:t>function</a:t>
            </a:r>
            <a:r>
              <a:rPr lang="it-IT" dirty="0"/>
              <a:t>,</a:t>
            </a:r>
            <a:r>
              <a:rPr lang="it-IT" i="1" dirty="0">
                <a:solidFill>
                  <a:schemeClr val="bg1"/>
                </a:solidFill>
              </a:rPr>
              <a:t> </a:t>
            </a:r>
            <a:r>
              <a:rPr lang="it-IT" dirty="0"/>
              <a:t>and </a:t>
            </a:r>
            <a:r>
              <a:rPr lang="it-IT" i="1" dirty="0">
                <a:solidFill>
                  <a:schemeClr val="bg1"/>
                </a:solidFill>
              </a:rPr>
              <a:t>pooling </a:t>
            </a:r>
            <a:r>
              <a:rPr lang="it-IT" i="1" dirty="0" err="1">
                <a:solidFill>
                  <a:schemeClr val="bg1"/>
                </a:solidFill>
              </a:rPr>
              <a:t>layers</a:t>
            </a:r>
            <a:r>
              <a:rPr lang="it-IT" dirty="0"/>
              <a:t>, </a:t>
            </a:r>
            <a:r>
              <a:rPr lang="it-IT" dirty="0" err="1"/>
              <a:t>that</a:t>
            </a:r>
            <a:r>
              <a:rPr lang="it-IT" dirty="0"/>
              <a:t> </a:t>
            </a:r>
            <a:r>
              <a:rPr lang="it-IT" dirty="0" err="1"/>
              <a:t>summarize</a:t>
            </a:r>
            <a:r>
              <a:rPr lang="it-IT" dirty="0"/>
              <a:t> the </a:t>
            </a:r>
            <a:r>
              <a:rPr lang="it-IT" dirty="0" err="1"/>
              <a:t>presence</a:t>
            </a:r>
            <a:r>
              <a:rPr lang="it-IT" dirty="0"/>
              <a:t> of features.  </a:t>
            </a:r>
            <a:endParaRPr lang="en-US" dirty="0"/>
          </a:p>
          <a:p>
            <a:endParaRPr lang="en-US" b="0" dirty="0"/>
          </a:p>
        </p:txBody>
      </p:sp>
      <p:pic>
        <p:nvPicPr>
          <p:cNvPr id="4" name="Picture 2" descr="Risultati immagini per convolutional neural network">
            <a:extLst>
              <a:ext uri="{FF2B5EF4-FFF2-40B4-BE49-F238E27FC236}">
                <a16:creationId xmlns:a16="http://schemas.microsoft.com/office/drawing/2014/main" id="{57B9771C-3768-4A44-B3CC-EA5FD6A3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69" y="2914869"/>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3270"/>
      </p:ext>
    </p:extLst>
  </p:cSld>
  <p:clrMapOvr>
    <a:masterClrMapping/>
  </p:clrMapOvr>
</p:sld>
</file>

<file path=ppt/theme/theme1.xml><?xml version="1.0" encoding="utf-8"?>
<a:theme xmlns:a="http://schemas.openxmlformats.org/drawingml/2006/main" name="Azure Dev Titles and Headers - 2018H2">
  <a:themeElements>
    <a:clrScheme name="AI Day 19">
      <a:dk1>
        <a:srgbClr val="FFFFFF"/>
      </a:dk1>
      <a:lt1>
        <a:srgbClr val="FF6A00"/>
      </a:lt1>
      <a:dk2>
        <a:srgbClr val="F2F2F2"/>
      </a:dk2>
      <a:lt2>
        <a:srgbClr val="AEAEAE"/>
      </a:lt2>
      <a:accent1>
        <a:srgbClr val="FF6A00"/>
      </a:accent1>
      <a:accent2>
        <a:srgbClr val="E66400"/>
      </a:accent2>
      <a:accent3>
        <a:srgbClr val="7F7F7F"/>
      </a:accent3>
      <a:accent4>
        <a:srgbClr val="000000"/>
      </a:accent4>
      <a:accent5>
        <a:srgbClr val="E9E9E9"/>
      </a:accent5>
      <a:accent6>
        <a:srgbClr val="AEAEAE"/>
      </a:accent6>
      <a:hlink>
        <a:srgbClr val="FF6A00"/>
      </a:hlink>
      <a:folHlink>
        <a:srgbClr val="FF6A00"/>
      </a:folHlink>
    </a:clrScheme>
    <a:fontScheme name="AI Day 1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Presentazione standard1" id="{DEFEC488-50B0-4905-B3A1-FF0B47421CF2}" vid="{74316A42-F59D-4B7D-BEAC-BABF25ED86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2.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0D356-E601-4D10-90F6-536FDCA3FC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AIDay19</Template>
  <TotalTime>0</TotalTime>
  <Words>548</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Black</vt:lpstr>
      <vt:lpstr>Calibri</vt:lpstr>
      <vt:lpstr>Segoe Semibold</vt:lpstr>
      <vt:lpstr>Segoe UI</vt:lpstr>
      <vt:lpstr>Segoe UI Semibold</vt:lpstr>
      <vt:lpstr>Azure Dev Titles and Headers - 2018H2</vt:lpstr>
      <vt:lpstr>Transfer Learning</vt:lpstr>
      <vt:lpstr>Transfer Learning </vt:lpstr>
      <vt:lpstr>What is Transfer Learning?</vt:lpstr>
      <vt:lpstr>Presentazione standard di PowerPoint</vt:lpstr>
      <vt:lpstr>Inductive Transfer</vt:lpstr>
      <vt:lpstr>Presentazione standard di PowerPoint</vt:lpstr>
      <vt:lpstr>Applying Transfer Learning </vt:lpstr>
      <vt:lpstr>Applying Transfer Learning </vt:lpstr>
      <vt:lpstr>CNNs &amp; MobileNet </vt:lpstr>
      <vt:lpstr>CNNs &amp; MobileNet </vt:lpstr>
      <vt:lpstr>Presentazione standard di PowerPoint</vt:lpstr>
      <vt:lpstr>Presentazione standard di PowerPoint</vt:lpstr>
      <vt:lpstr>Presentazione standard di PowerPoint</vt:lpstr>
      <vt:lpstr>Multi-task Learning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2019-09-10T14:35:30Z</dcterms:created>
  <dcterms:modified xsi:type="dcterms:W3CDTF">2019-09-13T10:27:54Z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