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6265" autoAdjust="0"/>
  </p:normalViewPr>
  <p:slideViewPr>
    <p:cSldViewPr snapToGrid="0">
      <p:cViewPr varScale="1">
        <p:scale>
          <a:sx n="81" d="100"/>
          <a:sy n="81" d="100"/>
        </p:scale>
        <p:origin x="52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81DBC6-187F-4389-830A-5D5EA59E960E}" type="datetimeFigureOut">
              <a:rPr lang="it-IT" smtClean="0"/>
              <a:t>20/01/2020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2758E1-75AE-42E8-9E8D-A2A8BA63FB0C}" type="slidenum">
              <a:rPr lang="it-IT" smtClean="0"/>
              <a:t>‹N›</a:t>
            </a:fld>
            <a:endParaRPr lang="it-IT"/>
          </a:p>
        </p:txBody>
      </p:sp>
    </p:spTree>
    <p:extLst>
      <p:ext uri="{BB962C8B-B14F-4D97-AF65-F5344CB8AC3E}">
        <p14:creationId xmlns:p14="http://schemas.microsoft.com/office/powerpoint/2010/main" val="112785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1F6D4-E5DE-4377-ABBB-C21A7A695843}" type="datetimeFigureOut">
              <a:rPr lang="it-IT" smtClean="0"/>
              <a:t>20/01/2020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ED855-6024-47CB-B338-98A85934FD80}" type="slidenum">
              <a:rPr lang="it-IT" smtClean="0"/>
              <a:t>‹N›</a:t>
            </a:fld>
            <a:endParaRPr lang="it-IT"/>
          </a:p>
        </p:txBody>
      </p:sp>
    </p:spTree>
    <p:extLst>
      <p:ext uri="{BB962C8B-B14F-4D97-AF65-F5344CB8AC3E}">
        <p14:creationId xmlns:p14="http://schemas.microsoft.com/office/powerpoint/2010/main" val="40740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en-US" dirty="0"/>
          </a:p>
        </p:txBody>
      </p:sp>
      <p:sp>
        <p:nvSpPr>
          <p:cNvPr id="4" name="Segnaposto numero diapositiva 3"/>
          <p:cNvSpPr>
            <a:spLocks noGrp="1"/>
          </p:cNvSpPr>
          <p:nvPr>
            <p:ph type="sldNum" sz="quarter" idx="5"/>
          </p:nvPr>
        </p:nvSpPr>
        <p:spPr/>
        <p:txBody>
          <a:bodyPr/>
          <a:lstStyle/>
          <a:p>
            <a:fld id="{97EED855-6024-47CB-B338-98A85934FD80}" type="slidenum">
              <a:rPr lang="it-IT" smtClean="0"/>
              <a:t>9</a:t>
            </a:fld>
            <a:endParaRPr lang="it-IT"/>
          </a:p>
        </p:txBody>
      </p:sp>
    </p:spTree>
    <p:extLst>
      <p:ext uri="{BB962C8B-B14F-4D97-AF65-F5344CB8AC3E}">
        <p14:creationId xmlns:p14="http://schemas.microsoft.com/office/powerpoint/2010/main" val="354085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normAutofit/>
          </a:bodyPr>
          <a:lstStyle>
            <a:lvl1pPr algn="ctr">
              <a:defRPr sz="48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155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531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526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r>
              <a:rPr lang="en-US"/>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pic>
        <p:nvPicPr>
          <p:cNvPr id="7" name="Segnaposto contenuto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214687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normAutofit/>
          </a:bodyPr>
          <a:lstStyle>
            <a:lvl1pPr>
              <a:defRPr sz="54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r>
              <a:rPr lang="en-US"/>
              <a:t>23/01/2020</a:t>
            </a:r>
            <a:endParaRPr lang="it-IT"/>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2477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24403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r>
              <a:rPr lang="en-US"/>
              <a:t>23/01/2020</a:t>
            </a:r>
            <a:endParaRPr lang="it-IT"/>
          </a:p>
        </p:txBody>
      </p:sp>
      <p:sp>
        <p:nvSpPr>
          <p:cNvPr id="8" name="Segnaposto piè di pagina 7"/>
          <p:cNvSpPr>
            <a:spLocks noGrp="1"/>
          </p:cNvSpPr>
          <p:nvPr>
            <p:ph type="ftr" sz="quarter" idx="11"/>
          </p:nvPr>
        </p:nvSpPr>
        <p:spPr/>
        <p:txBody>
          <a:bodyPr/>
          <a:lstStyle/>
          <a:p>
            <a:r>
              <a:rPr lang="it-IT"/>
              <a:t>@CSMT Riproduzione Riservata – Marco Acerbis</a:t>
            </a:r>
            <a:endParaRPr lang="it-IT" dirty="0"/>
          </a:p>
        </p:txBody>
      </p:sp>
      <p:sp>
        <p:nvSpPr>
          <p:cNvPr id="9" name="Segnaposto numero diapositiva 8"/>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0483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r>
              <a:rPr lang="en-US"/>
              <a:t>23/01/2020</a:t>
            </a:r>
            <a:endParaRPr lang="it-IT"/>
          </a:p>
        </p:txBody>
      </p:sp>
      <p:sp>
        <p:nvSpPr>
          <p:cNvPr id="4" name="Segnaposto piè di pagina 3"/>
          <p:cNvSpPr>
            <a:spLocks noGrp="1"/>
          </p:cNvSpPr>
          <p:nvPr>
            <p:ph type="ftr" sz="quarter" idx="11"/>
          </p:nvPr>
        </p:nvSpPr>
        <p:spPr/>
        <p:txBody>
          <a:bodyPr/>
          <a:lstStyle/>
          <a:p>
            <a:r>
              <a:rPr lang="it-IT"/>
              <a:t>@CSMT Riproduzione Riservata – Marco Acerbis</a:t>
            </a:r>
            <a:endParaRPr lang="it-IT" dirty="0"/>
          </a:p>
        </p:txBody>
      </p:sp>
      <p:sp>
        <p:nvSpPr>
          <p:cNvPr id="5" name="Segnaposto numero diapositiva 4"/>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91379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r>
              <a:rPr lang="en-US"/>
              <a:t>23/01/2020</a:t>
            </a:r>
            <a:endParaRPr lang="it-IT"/>
          </a:p>
        </p:txBody>
      </p:sp>
      <p:sp>
        <p:nvSpPr>
          <p:cNvPr id="3" name="Segnaposto piè di pagina 2"/>
          <p:cNvSpPr>
            <a:spLocks noGrp="1"/>
          </p:cNvSpPr>
          <p:nvPr>
            <p:ph type="ftr" sz="quarter" idx="11"/>
          </p:nvPr>
        </p:nvSpPr>
        <p:spPr/>
        <p:txBody>
          <a:bodyPr/>
          <a:lstStyle/>
          <a:p>
            <a:r>
              <a:rPr lang="it-IT"/>
              <a:t>@CSMT Riproduzione Riservata – Marco Acerbis</a:t>
            </a:r>
            <a:endParaRPr lang="it-IT" dirty="0"/>
          </a:p>
        </p:txBody>
      </p:sp>
      <p:sp>
        <p:nvSpPr>
          <p:cNvPr id="4" name="Segnaposto numero diapositiva 3"/>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20006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36459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r>
              <a:rPr lang="en-US"/>
              <a:t>23/01/2020</a:t>
            </a:r>
            <a:endParaRPr lang="it-IT"/>
          </a:p>
        </p:txBody>
      </p:sp>
      <p:sp>
        <p:nvSpPr>
          <p:cNvPr id="6" name="Segnaposto piè di pagina 5"/>
          <p:cNvSpPr>
            <a:spLocks noGrp="1"/>
          </p:cNvSpPr>
          <p:nvPr>
            <p:ph type="ftr" sz="quarter" idx="11"/>
          </p:nvPr>
        </p:nvSpPr>
        <p:spPr/>
        <p:txBody>
          <a:bodyPr/>
          <a:lstStyle/>
          <a:p>
            <a:r>
              <a:rPr lang="it-IT"/>
              <a:t>@CSMT Riproduzione Riservata – Marco Acerbis</a:t>
            </a:r>
            <a:endParaRPr lang="it-IT" dirty="0"/>
          </a:p>
        </p:txBody>
      </p:sp>
      <p:sp>
        <p:nvSpPr>
          <p:cNvPr id="7" name="Segnaposto numero diapositiva 6"/>
          <p:cNvSpPr>
            <a:spLocks noGrp="1"/>
          </p:cNvSpPr>
          <p:nvPr>
            <p:ph type="sldNum" sz="quarter" idx="12"/>
          </p:nvPr>
        </p:nvSpPr>
        <p:spPr/>
        <p:txBody>
          <a:bodyPr/>
          <a:lstStyle/>
          <a:p>
            <a:fld id="{E1CD4204-4909-4B17-A54E-C106EA05D781}" type="slidenum">
              <a:rPr lang="it-IT" smtClean="0"/>
              <a:t>‹N›</a:t>
            </a:fld>
            <a:endParaRPr lang="it-IT"/>
          </a:p>
        </p:txBody>
      </p:sp>
    </p:spTree>
    <p:extLst>
      <p:ext uri="{BB962C8B-B14F-4D97-AF65-F5344CB8AC3E}">
        <p14:creationId xmlns:p14="http://schemas.microsoft.com/office/powerpoint/2010/main" val="157263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dirty="0"/>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23/01/2020</a:t>
            </a:r>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it-IT"/>
              <a:t>@CSMT Riproduzione Riservata – Marco Acerbis</a:t>
            </a:r>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CD4204-4909-4B17-A54E-C106EA05D781}" type="slidenum">
              <a:rPr lang="it-IT" smtClean="0"/>
              <a:pPr/>
              <a:t>‹N›</a:t>
            </a:fld>
            <a:endParaRPr lang="it-IT" dirty="0"/>
          </a:p>
        </p:txBody>
      </p:sp>
      <p:pic>
        <p:nvPicPr>
          <p:cNvPr id="7" name="Segnaposto contenuto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890879" y="365125"/>
            <a:ext cx="925841" cy="976127"/>
          </a:xfrm>
          <a:prstGeom prst="rect">
            <a:avLst/>
          </a:prstGeom>
        </p:spPr>
      </p:pic>
    </p:spTree>
    <p:extLst>
      <p:ext uri="{BB962C8B-B14F-4D97-AF65-F5344CB8AC3E}">
        <p14:creationId xmlns:p14="http://schemas.microsoft.com/office/powerpoint/2010/main" val="5397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10;&#10;Descrizione generata automaticamente">
            <a:extLst>
              <a:ext uri="{FF2B5EF4-FFF2-40B4-BE49-F238E27FC236}">
                <a16:creationId xmlns:a16="http://schemas.microsoft.com/office/drawing/2014/main" id="{8FBD3A78-E3C7-480B-BA7C-2C727C9ED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29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A44D3-E5A4-4624-80AF-A1A359DF88CF}"/>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7EE0E79D-A13F-4740-922B-C2BC48E1C38E}"/>
              </a:ext>
            </a:extLst>
          </p:cNvPr>
          <p:cNvSpPr>
            <a:spLocks noGrp="1"/>
          </p:cNvSpPr>
          <p:nvPr>
            <p:ph idx="1"/>
          </p:nvPr>
        </p:nvSpPr>
        <p:spPr/>
        <p:txBody>
          <a:bodyPr/>
          <a:lstStyle/>
          <a:p>
            <a:r>
              <a:rPr lang="it-IT" sz="2000" dirty="0" err="1"/>
              <a:t>Convolutional</a:t>
            </a:r>
            <a:r>
              <a:rPr lang="it-IT" sz="2000" dirty="0"/>
              <a:t> </a:t>
            </a:r>
            <a:r>
              <a:rPr lang="it-IT" sz="2000" dirty="0" err="1"/>
              <a:t>neural</a:t>
            </a:r>
            <a:r>
              <a:rPr lang="it-IT" sz="2000" dirty="0"/>
              <a:t> networks are a class of </a:t>
            </a:r>
            <a:r>
              <a:rPr lang="it-IT" sz="2000" dirty="0" err="1"/>
              <a:t>neural</a:t>
            </a:r>
            <a:r>
              <a:rPr lang="it-IT" sz="2000" dirty="0"/>
              <a:t> networks </a:t>
            </a:r>
            <a:r>
              <a:rPr lang="it-IT" sz="2000" dirty="0" err="1"/>
              <a:t>where</a:t>
            </a:r>
            <a:r>
              <a:rPr lang="it-IT" sz="2000" dirty="0"/>
              <a:t> the </a:t>
            </a:r>
            <a:r>
              <a:rPr lang="it-IT" sz="2000" dirty="0" err="1"/>
              <a:t>hidden</a:t>
            </a:r>
            <a:r>
              <a:rPr lang="it-IT" sz="2000" dirty="0"/>
              <a:t> </a:t>
            </a:r>
            <a:r>
              <a:rPr lang="it-IT" sz="2000" dirty="0" err="1"/>
              <a:t>layers</a:t>
            </a:r>
            <a:r>
              <a:rPr lang="it-IT" sz="2000" dirty="0"/>
              <a:t> </a:t>
            </a:r>
            <a:r>
              <a:rPr lang="it-IT" sz="2000" dirty="0" err="1"/>
              <a:t>consist</a:t>
            </a:r>
            <a:r>
              <a:rPr lang="it-IT" sz="2000" dirty="0"/>
              <a:t> in a </a:t>
            </a:r>
            <a:r>
              <a:rPr lang="it-IT" sz="2000" dirty="0" err="1"/>
              <a:t>series</a:t>
            </a:r>
            <a:r>
              <a:rPr lang="it-IT" sz="2000" dirty="0"/>
              <a:t> of </a:t>
            </a:r>
            <a:r>
              <a:rPr lang="it-IT" sz="2000" i="1" dirty="0" err="1">
                <a:solidFill>
                  <a:schemeClr val="accent2">
                    <a:lumMod val="75000"/>
                  </a:schemeClr>
                </a:solidFill>
              </a:rPr>
              <a:t>convolutional</a:t>
            </a:r>
            <a:r>
              <a:rPr lang="it-IT" sz="2000" i="1" dirty="0">
                <a:solidFill>
                  <a:schemeClr val="accent2">
                    <a:lumMod val="75000"/>
                  </a:schemeClr>
                </a:solidFill>
              </a:rPr>
              <a:t> </a:t>
            </a:r>
            <a:r>
              <a:rPr lang="it-IT" sz="2000" i="1" dirty="0" err="1">
                <a:solidFill>
                  <a:schemeClr val="accent2">
                    <a:lumMod val="75000"/>
                  </a:schemeClr>
                </a:solidFill>
              </a:rPr>
              <a:t>layers</a:t>
            </a:r>
            <a:r>
              <a:rPr lang="it-IT" sz="2000" dirty="0"/>
              <a:t>, </a:t>
            </a:r>
            <a:r>
              <a:rPr lang="it-IT" sz="2000" dirty="0" err="1"/>
              <a:t>that</a:t>
            </a:r>
            <a:r>
              <a:rPr lang="it-IT" sz="2000" dirty="0"/>
              <a:t> work </a:t>
            </a:r>
            <a:r>
              <a:rPr lang="it-IT" sz="2000" dirty="0" err="1"/>
              <a:t>as</a:t>
            </a:r>
            <a:r>
              <a:rPr lang="it-IT" sz="2000" dirty="0"/>
              <a:t> filters and </a:t>
            </a:r>
            <a:r>
              <a:rPr lang="it-IT" sz="2000" dirty="0" err="1"/>
              <a:t>usually</a:t>
            </a:r>
            <a:r>
              <a:rPr lang="it-IT" sz="2000" dirty="0"/>
              <a:t> use a </a:t>
            </a:r>
            <a:r>
              <a:rPr lang="it-IT" sz="2000" dirty="0" err="1"/>
              <a:t>ReLU</a:t>
            </a:r>
            <a:r>
              <a:rPr lang="it-IT" sz="2000" dirty="0"/>
              <a:t> </a:t>
            </a:r>
            <a:r>
              <a:rPr lang="it-IT" sz="2000" dirty="0" err="1"/>
              <a:t>activation</a:t>
            </a:r>
            <a:r>
              <a:rPr lang="it-IT" sz="2000" dirty="0"/>
              <a:t> </a:t>
            </a:r>
            <a:r>
              <a:rPr lang="it-IT" sz="2000" dirty="0" err="1"/>
              <a:t>function</a:t>
            </a:r>
            <a:r>
              <a:rPr lang="it-IT" sz="2000" dirty="0"/>
              <a:t>,</a:t>
            </a:r>
            <a:r>
              <a:rPr lang="it-IT" sz="2000" i="1" dirty="0">
                <a:solidFill>
                  <a:schemeClr val="bg1"/>
                </a:solidFill>
              </a:rPr>
              <a:t> </a:t>
            </a:r>
            <a:r>
              <a:rPr lang="it-IT" sz="2000" dirty="0"/>
              <a:t>and </a:t>
            </a:r>
            <a:r>
              <a:rPr lang="it-IT" sz="2000" i="1" dirty="0">
                <a:solidFill>
                  <a:schemeClr val="accent2">
                    <a:lumMod val="75000"/>
                  </a:schemeClr>
                </a:solidFill>
              </a:rPr>
              <a:t>pooling </a:t>
            </a:r>
            <a:r>
              <a:rPr lang="it-IT" sz="2000" i="1" dirty="0" err="1">
                <a:solidFill>
                  <a:schemeClr val="accent2">
                    <a:lumMod val="75000"/>
                  </a:schemeClr>
                </a:solidFill>
              </a:rPr>
              <a:t>layers</a:t>
            </a:r>
            <a:r>
              <a:rPr lang="it-IT" sz="2000" dirty="0"/>
              <a:t>, </a:t>
            </a:r>
            <a:r>
              <a:rPr lang="it-IT" sz="2000" dirty="0" err="1"/>
              <a:t>that</a:t>
            </a:r>
            <a:r>
              <a:rPr lang="it-IT" sz="2000" dirty="0"/>
              <a:t> </a:t>
            </a:r>
            <a:r>
              <a:rPr lang="it-IT" sz="2000" dirty="0" err="1"/>
              <a:t>summarize</a:t>
            </a:r>
            <a:r>
              <a:rPr lang="it-IT" sz="2000" dirty="0"/>
              <a:t> the </a:t>
            </a:r>
            <a:r>
              <a:rPr lang="it-IT" sz="2000" dirty="0" err="1"/>
              <a:t>presence</a:t>
            </a:r>
            <a:r>
              <a:rPr lang="it-IT" sz="2000" dirty="0"/>
              <a:t> of features.  </a:t>
            </a:r>
            <a:endParaRPr lang="en-US" sz="2000" dirty="0"/>
          </a:p>
          <a:p>
            <a:endParaRPr lang="en-US" dirty="0"/>
          </a:p>
        </p:txBody>
      </p:sp>
      <p:sp>
        <p:nvSpPr>
          <p:cNvPr id="4" name="Segnaposto data 3">
            <a:extLst>
              <a:ext uri="{FF2B5EF4-FFF2-40B4-BE49-F238E27FC236}">
                <a16:creationId xmlns:a16="http://schemas.microsoft.com/office/drawing/2014/main" id="{DFF68C79-F937-400B-B640-BB8A61A84FD1}"/>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F5A74A11-C673-45F6-93E9-E5495D8EBA42}"/>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4724159A-4DDB-4C73-AA8A-7E6E169B9151}"/>
              </a:ext>
            </a:extLst>
          </p:cNvPr>
          <p:cNvSpPr>
            <a:spLocks noGrp="1"/>
          </p:cNvSpPr>
          <p:nvPr>
            <p:ph type="sldNum" sz="quarter" idx="12"/>
          </p:nvPr>
        </p:nvSpPr>
        <p:spPr/>
        <p:txBody>
          <a:bodyPr/>
          <a:lstStyle/>
          <a:p>
            <a:fld id="{E1CD4204-4909-4B17-A54E-C106EA05D781}" type="slidenum">
              <a:rPr lang="it-IT" smtClean="0"/>
              <a:t>10</a:t>
            </a:fld>
            <a:endParaRPr lang="it-IT"/>
          </a:p>
        </p:txBody>
      </p:sp>
      <p:pic>
        <p:nvPicPr>
          <p:cNvPr id="7" name="Picture 2" descr="Risultati immagini per convolutional neural network">
            <a:extLst>
              <a:ext uri="{FF2B5EF4-FFF2-40B4-BE49-F238E27FC236}">
                <a16:creationId xmlns:a16="http://schemas.microsoft.com/office/drawing/2014/main" id="{1AE5125A-945F-45E1-8390-0776EA902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63" y="3403773"/>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4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0BF766-5A74-4066-B82E-DDB31545EF5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D2BCDC3B-F9AF-4D36-BEBF-0D7695D10783}"/>
              </a:ext>
            </a:extLst>
          </p:cNvPr>
          <p:cNvSpPr>
            <a:spLocks noGrp="1"/>
          </p:cNvSpPr>
          <p:nvPr>
            <p:ph idx="1"/>
          </p:nvPr>
        </p:nvSpPr>
        <p:spPr/>
        <p:txBody>
          <a:bodyPr/>
          <a:lstStyle/>
          <a:p>
            <a:pPr marL="342900" indent="-342900"/>
            <a:r>
              <a:rPr lang="it-IT" sz="2000" dirty="0"/>
              <a:t>CNN </a:t>
            </a:r>
            <a:r>
              <a:rPr lang="it-IT" sz="2000" dirty="0" err="1"/>
              <a:t>optimized</a:t>
            </a:r>
            <a:r>
              <a:rPr lang="it-IT" sz="2000" dirty="0"/>
              <a:t> for mobile </a:t>
            </a:r>
            <a:r>
              <a:rPr lang="it-IT" sz="2000" dirty="0" err="1"/>
              <a:t>applications</a:t>
            </a:r>
            <a:endParaRPr lang="it-IT" sz="2000" dirty="0"/>
          </a:p>
          <a:p>
            <a:pPr marL="342900" indent="-342900"/>
            <a:r>
              <a:rPr lang="it-IT" sz="2000" dirty="0" err="1"/>
              <a:t>Pre-trained</a:t>
            </a:r>
            <a:r>
              <a:rPr lang="it-IT" sz="2000" dirty="0"/>
              <a:t> models </a:t>
            </a:r>
            <a:r>
              <a:rPr lang="it-IT" sz="2000" dirty="0" err="1"/>
              <a:t>available</a:t>
            </a:r>
            <a:r>
              <a:rPr lang="it-IT" sz="2000" dirty="0"/>
              <a:t> </a:t>
            </a:r>
            <a:r>
              <a:rPr lang="it-IT" sz="2000" dirty="0" err="1"/>
              <a:t>through</a:t>
            </a:r>
            <a:r>
              <a:rPr lang="it-IT" sz="2000" dirty="0"/>
              <a:t> </a:t>
            </a:r>
            <a:r>
              <a:rPr lang="it-IT" sz="2000" dirty="0" err="1"/>
              <a:t>Keras</a:t>
            </a:r>
            <a:r>
              <a:rPr lang="it-IT" sz="2000" dirty="0"/>
              <a:t> </a:t>
            </a:r>
          </a:p>
          <a:p>
            <a:pPr marL="342900" indent="-342900"/>
            <a:r>
              <a:rPr lang="it-IT" sz="2000" dirty="0"/>
              <a:t>Good performance on the </a:t>
            </a:r>
            <a:r>
              <a:rPr lang="it-IT" sz="2000" dirty="0" err="1"/>
              <a:t>ImageNet</a:t>
            </a:r>
            <a:r>
              <a:rPr lang="it-IT" sz="2000" dirty="0"/>
              <a:t> dataset </a:t>
            </a:r>
          </a:p>
          <a:p>
            <a:pPr marL="342900" indent="-342900"/>
            <a:r>
              <a:rPr lang="it-IT" sz="2000" dirty="0"/>
              <a:t>Free to use</a:t>
            </a:r>
          </a:p>
          <a:p>
            <a:pPr marL="342900" indent="-342900"/>
            <a:r>
              <a:rPr lang="it-IT" sz="2000" dirty="0" err="1"/>
              <a:t>Official</a:t>
            </a:r>
            <a:r>
              <a:rPr lang="it-IT" sz="2000" dirty="0"/>
              <a:t> paper </a:t>
            </a:r>
            <a:r>
              <a:rPr lang="it-IT" sz="2000" dirty="0" err="1"/>
              <a:t>available</a:t>
            </a:r>
            <a:r>
              <a:rPr lang="it-IT" sz="2000" dirty="0"/>
              <a:t> in the session </a:t>
            </a:r>
            <a:r>
              <a:rPr lang="it-IT" sz="2000" dirty="0" err="1"/>
              <a:t>repo</a:t>
            </a:r>
            <a:endParaRPr lang="en-US" sz="2000" dirty="0"/>
          </a:p>
          <a:p>
            <a:pPr marL="0" indent="0">
              <a:buNone/>
            </a:pPr>
            <a:endParaRPr lang="en-US" dirty="0"/>
          </a:p>
          <a:p>
            <a:pPr marL="0" indent="0">
              <a:buNone/>
            </a:pPr>
            <a:endParaRPr lang="en-US" dirty="0"/>
          </a:p>
          <a:p>
            <a:pPr marL="0" indent="0">
              <a:buNone/>
            </a:pPr>
            <a:r>
              <a:rPr lang="en-US" sz="2000" dirty="0"/>
              <a:t>                                   </a:t>
            </a:r>
            <a:endParaRPr lang="en-US" dirty="0"/>
          </a:p>
        </p:txBody>
      </p:sp>
      <p:sp>
        <p:nvSpPr>
          <p:cNvPr id="4" name="Segnaposto data 3">
            <a:extLst>
              <a:ext uri="{FF2B5EF4-FFF2-40B4-BE49-F238E27FC236}">
                <a16:creationId xmlns:a16="http://schemas.microsoft.com/office/drawing/2014/main" id="{0469577D-3C3A-442A-86DD-E3822ACD6B4C}"/>
              </a:ext>
            </a:extLst>
          </p:cNvPr>
          <p:cNvSpPr>
            <a:spLocks noGrp="1"/>
          </p:cNvSpPr>
          <p:nvPr>
            <p:ph type="dt" sz="half" idx="10"/>
          </p:nvPr>
        </p:nvSpPr>
        <p:spPr/>
        <p:txBody>
          <a:bodyPr/>
          <a:lstStyle/>
          <a:p>
            <a:r>
              <a:rPr lang="en-US" dirty="0"/>
              <a:t>23/01/2020</a:t>
            </a:r>
            <a:endParaRPr lang="it-IT" dirty="0"/>
          </a:p>
        </p:txBody>
      </p:sp>
      <p:sp>
        <p:nvSpPr>
          <p:cNvPr id="5" name="Segnaposto piè di pagina 4">
            <a:extLst>
              <a:ext uri="{FF2B5EF4-FFF2-40B4-BE49-F238E27FC236}">
                <a16:creationId xmlns:a16="http://schemas.microsoft.com/office/drawing/2014/main" id="{D7294C9A-381B-47E8-9212-2C18F57921F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FD6F3456-C737-466C-9865-3B5F1697D350}"/>
              </a:ext>
            </a:extLst>
          </p:cNvPr>
          <p:cNvSpPr>
            <a:spLocks noGrp="1"/>
          </p:cNvSpPr>
          <p:nvPr>
            <p:ph type="sldNum" sz="quarter" idx="12"/>
          </p:nvPr>
        </p:nvSpPr>
        <p:spPr/>
        <p:txBody>
          <a:bodyPr/>
          <a:lstStyle/>
          <a:p>
            <a:fld id="{E1CD4204-4909-4B17-A54E-C106EA05D781}" type="slidenum">
              <a:rPr lang="it-IT" smtClean="0"/>
              <a:t>11</a:t>
            </a:fld>
            <a:endParaRPr lang="it-IT"/>
          </a:p>
        </p:txBody>
      </p:sp>
      <p:pic>
        <p:nvPicPr>
          <p:cNvPr id="7" name="Immagine 6">
            <a:extLst>
              <a:ext uri="{FF2B5EF4-FFF2-40B4-BE49-F238E27FC236}">
                <a16:creationId xmlns:a16="http://schemas.microsoft.com/office/drawing/2014/main" id="{16D5D0C8-D9F6-428B-B615-92A19F9DA213}"/>
              </a:ext>
            </a:extLst>
          </p:cNvPr>
          <p:cNvPicPr>
            <a:picLocks noChangeAspect="1"/>
          </p:cNvPicPr>
          <p:nvPr/>
        </p:nvPicPr>
        <p:blipFill>
          <a:blip r:embed="rId2"/>
          <a:stretch>
            <a:fillRect/>
          </a:stretch>
        </p:blipFill>
        <p:spPr>
          <a:xfrm>
            <a:off x="7577847" y="1501654"/>
            <a:ext cx="4446484" cy="4675309"/>
          </a:xfrm>
          <a:prstGeom prst="rect">
            <a:avLst/>
          </a:prstGeom>
        </p:spPr>
      </p:pic>
      <p:sp>
        <p:nvSpPr>
          <p:cNvPr id="8" name="CasellaDiTesto 7">
            <a:extLst>
              <a:ext uri="{FF2B5EF4-FFF2-40B4-BE49-F238E27FC236}">
                <a16:creationId xmlns:a16="http://schemas.microsoft.com/office/drawing/2014/main" id="{AB62BE44-1D0E-437F-9D28-9E44A09FD27C}"/>
              </a:ext>
            </a:extLst>
          </p:cNvPr>
          <p:cNvSpPr txBox="1"/>
          <p:nvPr/>
        </p:nvSpPr>
        <p:spPr>
          <a:xfrm>
            <a:off x="7577847" y="743001"/>
            <a:ext cx="2690949" cy="923330"/>
          </a:xfrm>
          <a:prstGeom prst="rect">
            <a:avLst/>
          </a:prstGeom>
          <a:noFill/>
        </p:spPr>
        <p:txBody>
          <a:bodyPr wrap="square" rtlCol="0">
            <a:spAutoFit/>
          </a:bodyPr>
          <a:lstStyle/>
          <a:p>
            <a:r>
              <a:rPr lang="it-IT" dirty="0" err="1">
                <a:solidFill>
                  <a:srgbClr val="002060"/>
                </a:solidFill>
              </a:rPr>
              <a:t>MobileNet</a:t>
            </a:r>
            <a:r>
              <a:rPr lang="it-IT" dirty="0">
                <a:solidFill>
                  <a:srgbClr val="002060"/>
                </a:solidFill>
              </a:rPr>
              <a:t> </a:t>
            </a:r>
          </a:p>
          <a:p>
            <a:r>
              <a:rPr lang="it-IT" dirty="0">
                <a:solidFill>
                  <a:srgbClr val="002060"/>
                </a:solidFill>
              </a:rPr>
              <a:t>Body Architecture </a:t>
            </a:r>
            <a:endParaRPr lang="en-US" dirty="0">
              <a:solidFill>
                <a:srgbClr val="002060"/>
              </a:solidFill>
            </a:endParaRPr>
          </a:p>
          <a:p>
            <a:endParaRPr lang="en-US" dirty="0"/>
          </a:p>
        </p:txBody>
      </p:sp>
    </p:spTree>
    <p:extLst>
      <p:ext uri="{BB962C8B-B14F-4D97-AF65-F5344CB8AC3E}">
        <p14:creationId xmlns:p14="http://schemas.microsoft.com/office/powerpoint/2010/main" val="399415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2EA747E7-07C9-4E97-AEE5-C1123D34B95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8F42B7-9970-4227-A5B9-C00E162A5B50}"/>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88CFB6E-7DE2-45CA-8E4E-48073CF2537F}"/>
              </a:ext>
            </a:extLst>
          </p:cNvPr>
          <p:cNvSpPr>
            <a:spLocks noGrp="1"/>
          </p:cNvSpPr>
          <p:nvPr>
            <p:ph type="sldNum" sz="quarter" idx="12"/>
          </p:nvPr>
        </p:nvSpPr>
        <p:spPr/>
        <p:txBody>
          <a:bodyPr/>
          <a:lstStyle/>
          <a:p>
            <a:fld id="{E1CD4204-4909-4B17-A54E-C106EA05D781}" type="slidenum">
              <a:rPr lang="it-IT" smtClean="0"/>
              <a:t>12</a:t>
            </a:fld>
            <a:endParaRPr lang="it-IT"/>
          </a:p>
        </p:txBody>
      </p:sp>
      <p:pic>
        <p:nvPicPr>
          <p:cNvPr id="7" name="Segnaposto contenuto 8" descr="Immagine che contiene persona, elettronico, interni, parete&#10;&#10;Descrizione generata automaticamente">
            <a:extLst>
              <a:ext uri="{FF2B5EF4-FFF2-40B4-BE49-F238E27FC236}">
                <a16:creationId xmlns:a16="http://schemas.microsoft.com/office/drawing/2014/main" id="{78CF8AC8-7290-410A-A56E-EF20C2A1F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4429" y="434890"/>
            <a:ext cx="7196847" cy="539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27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AE4E6-5B88-488A-9F2F-FC1E4317D3D3}"/>
              </a:ext>
            </a:extLst>
          </p:cNvPr>
          <p:cNvSpPr>
            <a:spLocks noGrp="1"/>
          </p:cNvSpPr>
          <p:nvPr>
            <p:ph type="title"/>
          </p:nvPr>
        </p:nvSpPr>
        <p:spPr>
          <a:xfrm>
            <a:off x="838200" y="365125"/>
            <a:ext cx="10515600" cy="1325563"/>
          </a:xfrm>
        </p:spPr>
        <p:txBody>
          <a:bodyPr/>
          <a:lstStyle/>
          <a:p>
            <a:r>
              <a:rPr lang="en-US"/>
              <a:t>Example: Transfer Learning with ML.NET </a:t>
            </a:r>
            <a:br>
              <a:rPr lang="en-US"/>
            </a:br>
            <a:endParaRPr lang="en-US" dirty="0"/>
          </a:p>
        </p:txBody>
      </p:sp>
      <p:pic>
        <p:nvPicPr>
          <p:cNvPr id="8" name="Segnaposto contenuto 7" descr="Immagine che contiene interni, nero&#10;&#10;Descrizione generata automaticamente">
            <a:extLst>
              <a:ext uri="{FF2B5EF4-FFF2-40B4-BE49-F238E27FC236}">
                <a16:creationId xmlns:a16="http://schemas.microsoft.com/office/drawing/2014/main" id="{A1E0546E-4D10-41A9-9272-AA11898E2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6300" y="2085882"/>
            <a:ext cx="2857500" cy="2857500"/>
          </a:xfrm>
        </p:spPr>
      </p:pic>
      <p:sp>
        <p:nvSpPr>
          <p:cNvPr id="4" name="Segnaposto data 3">
            <a:extLst>
              <a:ext uri="{FF2B5EF4-FFF2-40B4-BE49-F238E27FC236}">
                <a16:creationId xmlns:a16="http://schemas.microsoft.com/office/drawing/2014/main" id="{110D61D0-5E6B-4676-B587-7DBA118B6760}"/>
              </a:ext>
            </a:extLst>
          </p:cNvPr>
          <p:cNvSpPr>
            <a:spLocks noGrp="1"/>
          </p:cNvSpPr>
          <p:nvPr>
            <p:ph type="dt" sz="half" idx="10"/>
          </p:nvPr>
        </p:nvSpPr>
        <p:spPr>
          <a:xfrm>
            <a:off x="838200" y="6356350"/>
            <a:ext cx="2743200" cy="365125"/>
          </a:xfrm>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CAD72C3C-7CDF-4D69-A736-C47752826709}"/>
              </a:ext>
            </a:extLst>
          </p:cNvPr>
          <p:cNvSpPr>
            <a:spLocks noGrp="1"/>
          </p:cNvSpPr>
          <p:nvPr>
            <p:ph type="ftr" sz="quarter" idx="11"/>
          </p:nvPr>
        </p:nvSpPr>
        <p:spPr>
          <a:xfrm>
            <a:off x="4038600" y="6356350"/>
            <a:ext cx="4114800" cy="365125"/>
          </a:xfrm>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64479B29-D76F-4822-8D3A-98DCAC5E51DB}"/>
              </a:ext>
            </a:extLst>
          </p:cNvPr>
          <p:cNvSpPr>
            <a:spLocks noGrp="1"/>
          </p:cNvSpPr>
          <p:nvPr>
            <p:ph type="sldNum" sz="quarter" idx="12"/>
          </p:nvPr>
        </p:nvSpPr>
        <p:spPr>
          <a:xfrm>
            <a:off x="8610600" y="6356350"/>
            <a:ext cx="2743200" cy="365125"/>
          </a:xfrm>
        </p:spPr>
        <p:txBody>
          <a:bodyPr/>
          <a:lstStyle/>
          <a:p>
            <a:fld id="{E1CD4204-4909-4B17-A54E-C106EA05D781}" type="slidenum">
              <a:rPr lang="it-IT" smtClean="0"/>
              <a:t>13</a:t>
            </a:fld>
            <a:endParaRPr lang="it-IT"/>
          </a:p>
        </p:txBody>
      </p:sp>
      <p:sp>
        <p:nvSpPr>
          <p:cNvPr id="9" name="CasellaDiTesto 8">
            <a:extLst>
              <a:ext uri="{FF2B5EF4-FFF2-40B4-BE49-F238E27FC236}">
                <a16:creationId xmlns:a16="http://schemas.microsoft.com/office/drawing/2014/main" id="{7130F28A-EB23-40A5-A4C6-A389B7B37911}"/>
              </a:ext>
            </a:extLst>
          </p:cNvPr>
          <p:cNvSpPr txBox="1"/>
          <p:nvPr/>
        </p:nvSpPr>
        <p:spPr>
          <a:xfrm>
            <a:off x="1235563" y="1984141"/>
            <a:ext cx="6982097"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rPr>
              <a:t>Image Classification: for these cases, you can either use pre-trained models or train your own model to classify images specific to your custom domain.</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pre-trained Inception-5h TensorFlow model</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C# and ML.NET ( you need Visual Studio)</a:t>
            </a:r>
          </a:p>
          <a:p>
            <a:endParaRPr lang="en-US" sz="2000" dirty="0">
              <a:solidFill>
                <a:srgbClr val="002060"/>
              </a:solidFill>
            </a:endParaRPr>
          </a:p>
          <a:p>
            <a:pPr marL="285750" indent="-285750">
              <a:buFont typeface="Arial" panose="020B0604020202020204" pitchFamily="34" charset="0"/>
              <a:buChar char="•"/>
            </a:pPr>
            <a:r>
              <a:rPr lang="en-US" sz="2000" dirty="0">
                <a:solidFill>
                  <a:srgbClr val="002060"/>
                </a:solidFill>
              </a:rPr>
              <a:t>You can re-train your custom model in Python and then import the .h5 model in the C# application.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0961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33596-EA7C-4A7B-B09F-A50F50DE17D1}"/>
              </a:ext>
            </a:extLst>
          </p:cNvPr>
          <p:cNvSpPr>
            <a:spLocks noGrp="1"/>
          </p:cNvSpPr>
          <p:nvPr>
            <p:ph type="title"/>
          </p:nvPr>
        </p:nvSpPr>
        <p:spPr/>
        <p:txBody>
          <a:bodyPr/>
          <a:lstStyle/>
          <a:p>
            <a:r>
              <a:rPr lang="it-IT" dirty="0" err="1"/>
              <a:t>Any</a:t>
            </a:r>
            <a:r>
              <a:rPr lang="it-IT" dirty="0"/>
              <a:t> </a:t>
            </a:r>
            <a:r>
              <a:rPr lang="it-IT" dirty="0" err="1"/>
              <a:t>Questions</a:t>
            </a:r>
            <a:r>
              <a:rPr lang="it-IT" dirty="0"/>
              <a:t>?</a:t>
            </a:r>
            <a:endParaRPr lang="en-US" dirty="0"/>
          </a:p>
        </p:txBody>
      </p:sp>
      <p:sp>
        <p:nvSpPr>
          <p:cNvPr id="4" name="Segnaposto data 3">
            <a:extLst>
              <a:ext uri="{FF2B5EF4-FFF2-40B4-BE49-F238E27FC236}">
                <a16:creationId xmlns:a16="http://schemas.microsoft.com/office/drawing/2014/main" id="{7B2B4498-8A8A-4E7A-AD6D-753A6499BAA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76D0DCA0-01ED-40D9-A7AF-0C0F9C34E30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009C14EE-6BAB-40A5-81E6-A448567AD998}"/>
              </a:ext>
            </a:extLst>
          </p:cNvPr>
          <p:cNvSpPr>
            <a:spLocks noGrp="1"/>
          </p:cNvSpPr>
          <p:nvPr>
            <p:ph type="sldNum" sz="quarter" idx="12"/>
          </p:nvPr>
        </p:nvSpPr>
        <p:spPr/>
        <p:txBody>
          <a:bodyPr/>
          <a:lstStyle/>
          <a:p>
            <a:fld id="{E1CD4204-4909-4B17-A54E-C106EA05D781}" type="slidenum">
              <a:rPr lang="it-IT" smtClean="0"/>
              <a:t>14</a:t>
            </a:fld>
            <a:endParaRPr lang="it-IT"/>
          </a:p>
        </p:txBody>
      </p:sp>
      <p:pic>
        <p:nvPicPr>
          <p:cNvPr id="1026" name="Picture 2" descr="Risultati immagini per questions">
            <a:extLst>
              <a:ext uri="{FF2B5EF4-FFF2-40B4-BE49-F238E27FC236}">
                <a16:creationId xmlns:a16="http://schemas.microsoft.com/office/drawing/2014/main" id="{5D68BED8-C703-4744-90F2-05871E501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65" y="1554588"/>
            <a:ext cx="7144270" cy="42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1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ctrTitle"/>
          </p:nvPr>
        </p:nvSpPr>
        <p:spPr/>
        <p:txBody>
          <a:bodyPr>
            <a:normAutofit/>
          </a:bodyPr>
          <a:lstStyle/>
          <a:p>
            <a:r>
              <a:rPr lang="it-IT" dirty="0"/>
              <a:t>Transfer Learning</a:t>
            </a:r>
            <a:br>
              <a:rPr lang="it-IT" dirty="0"/>
            </a:br>
            <a:r>
              <a:rPr lang="en-US" sz="2200" dirty="0">
                <a:solidFill>
                  <a:schemeClr val="tx1">
                    <a:lumMod val="95000"/>
                    <a:lumOff val="5000"/>
                  </a:schemeClr>
                </a:solidFill>
              </a:rPr>
              <a:t>Adapting Models for Custom Applications</a:t>
            </a:r>
            <a:br>
              <a:rPr lang="en-US" sz="2200" dirty="0">
                <a:solidFill>
                  <a:schemeClr val="tx1">
                    <a:lumMod val="95000"/>
                    <a:lumOff val="5000"/>
                  </a:schemeClr>
                </a:solidFill>
              </a:rPr>
            </a:br>
            <a:endParaRPr lang="it-IT" sz="2200" dirty="0">
              <a:solidFill>
                <a:schemeClr val="tx1">
                  <a:lumMod val="95000"/>
                  <a:lumOff val="5000"/>
                </a:schemeClr>
              </a:solidFill>
            </a:endParaRPr>
          </a:p>
        </p:txBody>
      </p:sp>
      <p:sp>
        <p:nvSpPr>
          <p:cNvPr id="8" name="Sottotitolo 7"/>
          <p:cNvSpPr>
            <a:spLocks noGrp="1"/>
          </p:cNvSpPr>
          <p:nvPr>
            <p:ph type="subTitle" idx="1"/>
          </p:nvPr>
        </p:nvSpPr>
        <p:spPr/>
        <p:txBody>
          <a:bodyPr/>
          <a:lstStyle/>
          <a:p>
            <a:endParaRPr lang="it-IT" b="1" dirty="0"/>
          </a:p>
          <a:p>
            <a:r>
              <a:rPr lang="it-IT" b="1" dirty="0"/>
              <a:t>Marco Acerbis</a:t>
            </a:r>
            <a:r>
              <a:rPr lang="it-IT" dirty="0"/>
              <a:t> – </a:t>
            </a:r>
            <a:r>
              <a:rPr lang="it-IT" dirty="0" err="1"/>
              <a:t>MSc</a:t>
            </a:r>
            <a:r>
              <a:rPr lang="it-IT" dirty="0"/>
              <a:t> </a:t>
            </a:r>
            <a:r>
              <a:rPr lang="it-IT" dirty="0" err="1"/>
              <a:t>Student</a:t>
            </a:r>
            <a:r>
              <a:rPr lang="it-IT" dirty="0"/>
              <a:t> in AI @UNIBO</a:t>
            </a:r>
          </a:p>
          <a:p>
            <a:r>
              <a:rPr lang="it-IT" dirty="0"/>
              <a:t>                               </a:t>
            </a:r>
            <a:endParaRPr lang="it-IT" i="1" dirty="0"/>
          </a:p>
        </p:txBody>
      </p:sp>
    </p:spTree>
    <p:extLst>
      <p:ext uri="{BB962C8B-B14F-4D97-AF65-F5344CB8AC3E}">
        <p14:creationId xmlns:p14="http://schemas.microsoft.com/office/powerpoint/2010/main" val="248368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Transfer Learning </a:t>
            </a:r>
          </a:p>
        </p:txBody>
      </p:sp>
      <p:sp>
        <p:nvSpPr>
          <p:cNvPr id="3" name="Segnaposto contenuto 2"/>
          <p:cNvSpPr>
            <a:spLocks noGrp="1"/>
          </p:cNvSpPr>
          <p:nvPr>
            <p:ph idx="1"/>
          </p:nvPr>
        </p:nvSpPr>
        <p:spPr>
          <a:xfrm>
            <a:off x="838200" y="1590493"/>
            <a:ext cx="10515600" cy="4351338"/>
          </a:xfrm>
        </p:spPr>
        <p:txBody>
          <a:bodyPr>
            <a:normAutofit lnSpcReduction="10000"/>
          </a:bodyPr>
          <a:lstStyle/>
          <a:p>
            <a:pPr marL="0" indent="0">
              <a:buNone/>
            </a:pPr>
            <a:r>
              <a:rPr lang="en-US" sz="2000" dirty="0"/>
              <a:t>In this session the following arguments will be covered:</a:t>
            </a:r>
          </a:p>
          <a:p>
            <a:pPr marL="342900" indent="-342900"/>
            <a:r>
              <a:rPr lang="en-US" sz="2000" dirty="0"/>
              <a:t>What Transfer Learning is</a:t>
            </a:r>
          </a:p>
          <a:p>
            <a:pPr marL="342900" indent="-342900"/>
            <a:r>
              <a:rPr lang="en-US" sz="2000" dirty="0"/>
              <a:t>How and when you should use Transfer Learning</a:t>
            </a:r>
          </a:p>
          <a:p>
            <a:pPr marL="342900" indent="-342900"/>
            <a:r>
              <a:rPr lang="en-US" sz="2000" dirty="0"/>
              <a:t>Transfer Learning &amp; Deep Learning: Re-train your own CNN</a:t>
            </a:r>
          </a:p>
          <a:p>
            <a:pPr marL="342900" indent="-342900"/>
            <a:r>
              <a:rPr lang="en-US" sz="2000" dirty="0"/>
              <a:t>Real case application: </a:t>
            </a:r>
            <a:r>
              <a:rPr lang="en-US" sz="2000" dirty="0" err="1"/>
              <a:t>Mobilenet</a:t>
            </a:r>
            <a:r>
              <a:rPr lang="en-US" sz="2000" dirty="0"/>
              <a:t> &amp; </a:t>
            </a:r>
            <a:r>
              <a:rPr lang="en-US" sz="2000" dirty="0" err="1"/>
              <a:t>MaixPy</a:t>
            </a:r>
            <a:r>
              <a:rPr lang="en-US" sz="2000" dirty="0"/>
              <a:t> Bit AI Board </a:t>
            </a:r>
          </a:p>
          <a:p>
            <a:pPr marL="342900" indent="-342900"/>
            <a:r>
              <a:rPr lang="en-US" sz="2000" dirty="0"/>
              <a:t>Example: Transfer Learning with ML.NET </a:t>
            </a:r>
          </a:p>
          <a:p>
            <a:pPr marL="0" indent="0">
              <a:buNone/>
            </a:pPr>
            <a:endParaRPr lang="en-US" sz="2000" dirty="0"/>
          </a:p>
          <a:p>
            <a:pPr marL="0" indent="0">
              <a:buNone/>
            </a:pPr>
            <a:r>
              <a:rPr lang="en-US" sz="2000" dirty="0"/>
              <a:t>In order to help everyone to follow the session I have set up a GitHub repo with useful  papers, links and all the scripts used in the real case application.</a:t>
            </a:r>
          </a:p>
          <a:p>
            <a:pPr marL="0" indent="0">
              <a:buNone/>
            </a:pPr>
            <a:r>
              <a:rPr lang="en-US" sz="2000" dirty="0"/>
              <a:t>		</a:t>
            </a:r>
          </a:p>
          <a:p>
            <a:pPr marL="0" indent="0" algn="r">
              <a:buNone/>
            </a:pPr>
            <a:endParaRPr lang="it-IT" sz="2000" b="1" dirty="0">
              <a:hlinkClick r:id="rId2"/>
            </a:endParaRPr>
          </a:p>
          <a:p>
            <a:pPr marL="0" indent="0" algn="r">
              <a:buNone/>
            </a:pPr>
            <a:r>
              <a:rPr lang="it-IT" sz="2000" b="1" dirty="0">
                <a:hlinkClick r:id="rId2"/>
              </a:rPr>
              <a:t>https://github.com/Ace95/transferlearning_AIDay</a:t>
            </a:r>
            <a:endParaRPr lang="it-IT" sz="2000" b="1" dirty="0"/>
          </a:p>
        </p:txBody>
      </p:sp>
      <p:sp>
        <p:nvSpPr>
          <p:cNvPr id="4" name="Segnaposto data 3"/>
          <p:cNvSpPr>
            <a:spLocks noGrp="1"/>
          </p:cNvSpPr>
          <p:nvPr>
            <p:ph type="dt" sz="half" idx="10"/>
          </p:nvPr>
        </p:nvSpPr>
        <p:spPr/>
        <p:txBody>
          <a:bodyPr/>
          <a:lstStyle/>
          <a:p>
            <a:r>
              <a:rPr lang="en-US" dirty="0"/>
              <a:t>23/01/2020</a:t>
            </a:r>
            <a:endParaRPr lang="it-IT" dirty="0"/>
          </a:p>
        </p:txBody>
      </p:sp>
      <p:sp>
        <p:nvSpPr>
          <p:cNvPr id="5" name="Segnaposto piè di pagina 4"/>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p:cNvSpPr>
            <a:spLocks noGrp="1"/>
          </p:cNvSpPr>
          <p:nvPr>
            <p:ph type="sldNum" sz="quarter" idx="12"/>
          </p:nvPr>
        </p:nvSpPr>
        <p:spPr/>
        <p:txBody>
          <a:bodyPr/>
          <a:lstStyle/>
          <a:p>
            <a:fld id="{E1CD4204-4909-4B17-A54E-C106EA05D781}" type="slidenum">
              <a:rPr lang="it-IT" smtClean="0"/>
              <a:t>3</a:t>
            </a:fld>
            <a:endParaRPr lang="it-IT"/>
          </a:p>
        </p:txBody>
      </p:sp>
      <p:pic>
        <p:nvPicPr>
          <p:cNvPr id="7" name="Immagine 6">
            <a:extLst>
              <a:ext uri="{FF2B5EF4-FFF2-40B4-BE49-F238E27FC236}">
                <a16:creationId xmlns:a16="http://schemas.microsoft.com/office/drawing/2014/main" id="{D0AB1D31-BE6B-425F-B1C7-EF73E38E0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427" y="4672110"/>
            <a:ext cx="1820765" cy="1820765"/>
          </a:xfrm>
          <a:prstGeom prst="rect">
            <a:avLst/>
          </a:prstGeom>
        </p:spPr>
      </p:pic>
    </p:spTree>
    <p:extLst>
      <p:ext uri="{BB962C8B-B14F-4D97-AF65-F5344CB8AC3E}">
        <p14:creationId xmlns:p14="http://schemas.microsoft.com/office/powerpoint/2010/main" val="402521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D95D-D405-4761-B1B5-AF9F1C99BA2E}"/>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endParaRPr lang="en-US" dirty="0"/>
          </a:p>
        </p:txBody>
      </p:sp>
      <p:sp>
        <p:nvSpPr>
          <p:cNvPr id="3" name="Segnaposto contenuto 2">
            <a:extLst>
              <a:ext uri="{FF2B5EF4-FFF2-40B4-BE49-F238E27FC236}">
                <a16:creationId xmlns:a16="http://schemas.microsoft.com/office/drawing/2014/main" id="{D8A77D75-80DD-4DC3-9BCC-D781AD28B133}"/>
              </a:ext>
            </a:extLst>
          </p:cNvPr>
          <p:cNvSpPr>
            <a:spLocks noGrp="1"/>
          </p:cNvSpPr>
          <p:nvPr>
            <p:ph idx="1"/>
          </p:nvPr>
        </p:nvSpPr>
        <p:spPr/>
        <p:txBody>
          <a:bodyPr/>
          <a:lstStyle/>
          <a:p>
            <a:pPr marL="0" indent="0">
              <a:buNone/>
            </a:pPr>
            <a:r>
              <a:rPr lang="en-US" sz="2000" dirty="0"/>
              <a:t>Transfer learning is a machine learning technique where a model already trained on one task is re-purposed on a second related task in order to improve the performance.</a:t>
            </a:r>
          </a:p>
          <a:p>
            <a:pPr marL="0" indent="0">
              <a:buNone/>
            </a:pPr>
            <a:r>
              <a:rPr lang="en-US" sz="2000" dirty="0"/>
              <a:t>Common ML algorithms traditionally address isolated tasks, while transfer learning attempts to change this: developing methods that allow to transfer knowledge learned in one or more </a:t>
            </a:r>
            <a:r>
              <a:rPr lang="en-US" sz="2000" i="1" dirty="0">
                <a:solidFill>
                  <a:schemeClr val="accent2">
                    <a:lumMod val="75000"/>
                  </a:schemeClr>
                </a:solidFill>
              </a:rPr>
              <a:t>source tasks</a:t>
            </a:r>
            <a:r>
              <a:rPr lang="en-US" sz="2000" dirty="0">
                <a:solidFill>
                  <a:schemeClr val="accent2">
                    <a:lumMod val="75000"/>
                  </a:schemeClr>
                </a:solidFill>
              </a:rPr>
              <a:t> </a:t>
            </a:r>
            <a:r>
              <a:rPr lang="en-US" sz="2000" dirty="0"/>
              <a:t>and use it to improve the training in a related </a:t>
            </a:r>
            <a:r>
              <a:rPr lang="en-US" sz="2000" i="1" dirty="0">
                <a:solidFill>
                  <a:schemeClr val="accent2">
                    <a:lumMod val="75000"/>
                  </a:schemeClr>
                </a:solidFill>
              </a:rPr>
              <a:t>target task</a:t>
            </a:r>
            <a:r>
              <a:rPr lang="en-US" sz="2000" dirty="0"/>
              <a:t>. </a:t>
            </a:r>
          </a:p>
          <a:p>
            <a:pPr marL="0" indent="0">
              <a:buNone/>
            </a:pPr>
            <a:endParaRPr lang="en-US" sz="2000" dirty="0"/>
          </a:p>
          <a:p>
            <a:pPr marL="0" indent="0">
              <a:buNone/>
            </a:pPr>
            <a:endParaRPr lang="en-US" dirty="0"/>
          </a:p>
          <a:p>
            <a:endParaRPr lang="en-US" dirty="0"/>
          </a:p>
        </p:txBody>
      </p:sp>
      <p:sp>
        <p:nvSpPr>
          <p:cNvPr id="4" name="Segnaposto data 3">
            <a:extLst>
              <a:ext uri="{FF2B5EF4-FFF2-40B4-BE49-F238E27FC236}">
                <a16:creationId xmlns:a16="http://schemas.microsoft.com/office/drawing/2014/main" id="{A62DB2C4-CBBD-49F8-AF1F-DB3A28E31DFD}"/>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C7B60B8-DA6F-4815-BB9A-68C643A64D6D}"/>
              </a:ext>
            </a:extLst>
          </p:cNvPr>
          <p:cNvSpPr>
            <a:spLocks noGrp="1"/>
          </p:cNvSpPr>
          <p:nvPr>
            <p:ph type="ftr" sz="quarter" idx="11"/>
          </p:nvPr>
        </p:nvSpPr>
        <p:spPr/>
        <p:txBody>
          <a:bodyPr/>
          <a:lstStyle/>
          <a:p>
            <a:r>
              <a:rPr lang="it-IT" dirty="0"/>
              <a:t>@CSMT Riproduzione Riservata – Marco Acerbis</a:t>
            </a:r>
          </a:p>
        </p:txBody>
      </p:sp>
      <p:sp>
        <p:nvSpPr>
          <p:cNvPr id="6" name="Segnaposto numero diapositiva 5">
            <a:extLst>
              <a:ext uri="{FF2B5EF4-FFF2-40B4-BE49-F238E27FC236}">
                <a16:creationId xmlns:a16="http://schemas.microsoft.com/office/drawing/2014/main" id="{45855A00-F114-40A4-96BB-A895452208BD}"/>
              </a:ext>
            </a:extLst>
          </p:cNvPr>
          <p:cNvSpPr>
            <a:spLocks noGrp="1"/>
          </p:cNvSpPr>
          <p:nvPr>
            <p:ph type="sldNum" sz="quarter" idx="12"/>
          </p:nvPr>
        </p:nvSpPr>
        <p:spPr/>
        <p:txBody>
          <a:bodyPr/>
          <a:lstStyle/>
          <a:p>
            <a:fld id="{E1CD4204-4909-4B17-A54E-C106EA05D781}" type="slidenum">
              <a:rPr lang="it-IT" smtClean="0"/>
              <a:t>4</a:t>
            </a:fld>
            <a:endParaRPr lang="it-IT" dirty="0"/>
          </a:p>
        </p:txBody>
      </p:sp>
      <p:pic>
        <p:nvPicPr>
          <p:cNvPr id="7" name="Immagine 6">
            <a:extLst>
              <a:ext uri="{FF2B5EF4-FFF2-40B4-BE49-F238E27FC236}">
                <a16:creationId xmlns:a16="http://schemas.microsoft.com/office/drawing/2014/main" id="{42FA0B0F-A926-456C-B47C-A7B5D5D136BC}"/>
              </a:ext>
            </a:extLst>
          </p:cNvPr>
          <p:cNvPicPr>
            <a:picLocks noChangeAspect="1"/>
          </p:cNvPicPr>
          <p:nvPr/>
        </p:nvPicPr>
        <p:blipFill>
          <a:blip r:embed="rId2"/>
          <a:stretch>
            <a:fillRect/>
          </a:stretch>
        </p:blipFill>
        <p:spPr>
          <a:xfrm>
            <a:off x="2879058" y="3742881"/>
            <a:ext cx="5545096" cy="2434082"/>
          </a:xfrm>
          <a:prstGeom prst="rect">
            <a:avLst/>
          </a:prstGeom>
        </p:spPr>
      </p:pic>
    </p:spTree>
    <p:extLst>
      <p:ext uri="{BB962C8B-B14F-4D97-AF65-F5344CB8AC3E}">
        <p14:creationId xmlns:p14="http://schemas.microsoft.com/office/powerpoint/2010/main" val="40846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141D406-C629-49DB-B7C5-1FF098494A67}"/>
              </a:ext>
            </a:extLst>
          </p:cNvPr>
          <p:cNvSpPr>
            <a:spLocks noGrp="1"/>
          </p:cNvSpPr>
          <p:nvPr>
            <p:ph idx="1"/>
          </p:nvPr>
        </p:nvSpPr>
        <p:spPr>
          <a:xfrm>
            <a:off x="334585" y="817284"/>
            <a:ext cx="10515600" cy="4351338"/>
          </a:xfrm>
        </p:spPr>
        <p:txBody>
          <a:bodyPr/>
          <a:lstStyle/>
          <a:p>
            <a:r>
              <a:rPr lang="en-US" sz="2000" dirty="0"/>
              <a:t>Usually to measure the improvement introduced with Transfer Learning, three different measures are used:</a:t>
            </a:r>
          </a:p>
          <a:p>
            <a:pPr marL="342900" indent="-342900"/>
            <a:r>
              <a:rPr lang="en-US" sz="2000" dirty="0"/>
              <a:t>Performance achievable using only the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performance of an agent trained from scratch</a:t>
            </a:r>
          </a:p>
          <a:p>
            <a:pPr marL="342900" indent="-342900"/>
            <a:r>
              <a:rPr lang="en-US" sz="2000" dirty="0"/>
              <a:t>The amount of time taken to fully learn the target task using only the given transferred knowledge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amount of time to learn it from scratch</a:t>
            </a:r>
          </a:p>
          <a:p>
            <a:pPr marL="342900" indent="-342900"/>
            <a:r>
              <a:rPr lang="en-US" sz="2000" dirty="0"/>
              <a:t>The final performance level achievable in the target task </a:t>
            </a:r>
            <a:r>
              <a:rPr lang="en-US" sz="2000" i="1" dirty="0">
                <a:solidFill>
                  <a:schemeClr val="accent2">
                    <a:lumMod val="75000"/>
                  </a:schemeClr>
                </a:solidFill>
              </a:rPr>
              <a:t>vs</a:t>
            </a:r>
            <a:r>
              <a:rPr lang="en-US" sz="2000" dirty="0">
                <a:solidFill>
                  <a:schemeClr val="accent2">
                    <a:lumMod val="75000"/>
                  </a:schemeClr>
                </a:solidFill>
              </a:rPr>
              <a:t> </a:t>
            </a:r>
            <a:r>
              <a:rPr lang="en-US" sz="2000" dirty="0"/>
              <a:t>the finals performance level achievable without transfer </a:t>
            </a:r>
          </a:p>
          <a:p>
            <a:r>
              <a:rPr lang="en-US" sz="2000" dirty="0"/>
              <a:t>Our method must avoid </a:t>
            </a:r>
            <a:r>
              <a:rPr lang="en-US" sz="2000" i="1" dirty="0">
                <a:solidFill>
                  <a:schemeClr val="accent2">
                    <a:lumMod val="75000"/>
                  </a:schemeClr>
                </a:solidFill>
              </a:rPr>
              <a:t>negative transfer </a:t>
            </a:r>
            <a:r>
              <a:rPr lang="en-US" sz="2000" dirty="0"/>
              <a:t>: the loss of performance when applying Transfer Learning.</a:t>
            </a:r>
          </a:p>
          <a:p>
            <a:pPr marL="0" indent="0">
              <a:buNone/>
            </a:pPr>
            <a:endParaRPr lang="en-US" dirty="0"/>
          </a:p>
        </p:txBody>
      </p:sp>
      <p:sp>
        <p:nvSpPr>
          <p:cNvPr id="4" name="Segnaposto data 3">
            <a:extLst>
              <a:ext uri="{FF2B5EF4-FFF2-40B4-BE49-F238E27FC236}">
                <a16:creationId xmlns:a16="http://schemas.microsoft.com/office/drawing/2014/main" id="{7627DAAB-8CCC-4849-A10B-AFC9C3185119}"/>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B0B3253C-F33A-4E5A-B560-E5DD4141DD91}"/>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7B00004-7CF1-4733-939A-B0B949469F96}"/>
              </a:ext>
            </a:extLst>
          </p:cNvPr>
          <p:cNvSpPr>
            <a:spLocks noGrp="1"/>
          </p:cNvSpPr>
          <p:nvPr>
            <p:ph type="sldNum" sz="quarter" idx="12"/>
          </p:nvPr>
        </p:nvSpPr>
        <p:spPr/>
        <p:txBody>
          <a:bodyPr/>
          <a:lstStyle/>
          <a:p>
            <a:fld id="{E1CD4204-4909-4B17-A54E-C106EA05D781}" type="slidenum">
              <a:rPr lang="it-IT" smtClean="0"/>
              <a:t>5</a:t>
            </a:fld>
            <a:endParaRPr lang="it-IT"/>
          </a:p>
        </p:txBody>
      </p:sp>
      <p:pic>
        <p:nvPicPr>
          <p:cNvPr id="7" name="Immagine 6">
            <a:extLst>
              <a:ext uri="{FF2B5EF4-FFF2-40B4-BE49-F238E27FC236}">
                <a16:creationId xmlns:a16="http://schemas.microsoft.com/office/drawing/2014/main" id="{C5E447C8-3939-4B80-8FF0-8929D46475A0}"/>
              </a:ext>
            </a:extLst>
          </p:cNvPr>
          <p:cNvPicPr>
            <a:picLocks noChangeAspect="1"/>
          </p:cNvPicPr>
          <p:nvPr/>
        </p:nvPicPr>
        <p:blipFill>
          <a:blip r:embed="rId2"/>
          <a:stretch>
            <a:fillRect/>
          </a:stretch>
        </p:blipFill>
        <p:spPr>
          <a:xfrm>
            <a:off x="4687754" y="3795853"/>
            <a:ext cx="5702655" cy="2361755"/>
          </a:xfrm>
          <a:prstGeom prst="rect">
            <a:avLst/>
          </a:prstGeom>
        </p:spPr>
      </p:pic>
    </p:spTree>
    <p:extLst>
      <p:ext uri="{BB962C8B-B14F-4D97-AF65-F5344CB8AC3E}">
        <p14:creationId xmlns:p14="http://schemas.microsoft.com/office/powerpoint/2010/main" val="156166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9F61C5-F217-4FCD-8BA4-837B39962050}"/>
              </a:ext>
            </a:extLst>
          </p:cNvPr>
          <p:cNvSpPr>
            <a:spLocks noGrp="1"/>
          </p:cNvSpPr>
          <p:nvPr>
            <p:ph type="title"/>
          </p:nvPr>
        </p:nvSpPr>
        <p:spPr/>
        <p:txBody>
          <a:bodyPr/>
          <a:lstStyle/>
          <a:p>
            <a:r>
              <a:rPr lang="en-US" dirty="0"/>
              <a:t>Inductive</a:t>
            </a:r>
            <a:r>
              <a:rPr lang="it-IT" dirty="0"/>
              <a:t> Transfer</a:t>
            </a:r>
            <a:endParaRPr lang="en-US" dirty="0"/>
          </a:p>
        </p:txBody>
      </p:sp>
      <p:sp>
        <p:nvSpPr>
          <p:cNvPr id="3" name="Segnaposto contenuto 2">
            <a:extLst>
              <a:ext uri="{FF2B5EF4-FFF2-40B4-BE49-F238E27FC236}">
                <a16:creationId xmlns:a16="http://schemas.microsoft.com/office/drawing/2014/main" id="{6F0DF152-289B-499E-A377-64227D412F20}"/>
              </a:ext>
            </a:extLst>
          </p:cNvPr>
          <p:cNvSpPr>
            <a:spLocks noGrp="1"/>
          </p:cNvSpPr>
          <p:nvPr>
            <p:ph idx="1"/>
          </p:nvPr>
        </p:nvSpPr>
        <p:spPr/>
        <p:txBody>
          <a:bodyPr>
            <a:normAutofit fontScale="92500"/>
          </a:bodyPr>
          <a:lstStyle/>
          <a:p>
            <a:r>
              <a:rPr lang="it-IT" sz="2200" dirty="0"/>
              <a:t>In particolar, </a:t>
            </a:r>
            <a:r>
              <a:rPr lang="it-IT" sz="2200" dirty="0" err="1"/>
              <a:t>different</a:t>
            </a:r>
            <a:r>
              <a:rPr lang="it-IT" sz="2200" dirty="0"/>
              <a:t> ML </a:t>
            </a:r>
            <a:r>
              <a:rPr lang="en-US" sz="2200" dirty="0"/>
              <a:t>applications</a:t>
            </a:r>
            <a:r>
              <a:rPr lang="it-IT" sz="2200" dirty="0"/>
              <a:t> </a:t>
            </a:r>
            <a:r>
              <a:rPr lang="en-US" sz="2200" dirty="0"/>
              <a:t>require</a:t>
            </a:r>
            <a:r>
              <a:rPr lang="it-IT" sz="2200" dirty="0"/>
              <a:t> </a:t>
            </a:r>
            <a:r>
              <a:rPr lang="it-IT" sz="2200" dirty="0" err="1"/>
              <a:t>different</a:t>
            </a:r>
            <a:r>
              <a:rPr lang="it-IT" sz="2200" dirty="0"/>
              <a:t> </a:t>
            </a:r>
            <a:r>
              <a:rPr lang="en-US" sz="2200" dirty="0"/>
              <a:t>approaches</a:t>
            </a:r>
            <a:r>
              <a:rPr lang="it-IT" sz="2200" dirty="0"/>
              <a:t> in transfer the knowledge from one task to </a:t>
            </a:r>
            <a:r>
              <a:rPr lang="it-IT" sz="2200" dirty="0" err="1"/>
              <a:t>another</a:t>
            </a:r>
            <a:r>
              <a:rPr lang="it-IT" sz="2200" dirty="0"/>
              <a:t>. For </a:t>
            </a:r>
            <a:r>
              <a:rPr lang="it-IT" sz="2200" dirty="0" err="1"/>
              <a:t>this</a:t>
            </a:r>
            <a:r>
              <a:rPr lang="it-IT" sz="2200" dirty="0"/>
              <a:t> </a:t>
            </a:r>
            <a:r>
              <a:rPr lang="en-US" sz="2200" dirty="0"/>
              <a:t>reason</a:t>
            </a:r>
            <a:r>
              <a:rPr lang="it-IT" sz="2200" dirty="0"/>
              <a:t>, </a:t>
            </a:r>
            <a:r>
              <a:rPr lang="en-US" sz="2200" dirty="0"/>
              <a:t>during</a:t>
            </a:r>
            <a:r>
              <a:rPr lang="it-IT" sz="2200" dirty="0"/>
              <a:t> </a:t>
            </a:r>
            <a:r>
              <a:rPr lang="it-IT" sz="2200" dirty="0" err="1"/>
              <a:t>this</a:t>
            </a:r>
            <a:r>
              <a:rPr lang="it-IT" sz="2200" dirty="0"/>
              <a:t> session, </a:t>
            </a:r>
            <a:r>
              <a:rPr lang="it-IT" sz="2200" dirty="0" err="1"/>
              <a:t>we</a:t>
            </a:r>
            <a:r>
              <a:rPr lang="it-IT" sz="2200" dirty="0"/>
              <a:t> are </a:t>
            </a:r>
            <a:r>
              <a:rPr lang="it-IT" sz="2200" dirty="0" err="1"/>
              <a:t>going</a:t>
            </a:r>
            <a:r>
              <a:rPr lang="it-IT" sz="2200" dirty="0"/>
              <a:t> to put the focus on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trasfer</a:t>
            </a:r>
            <a:r>
              <a:rPr lang="it-IT" sz="2200" dirty="0">
                <a:solidFill>
                  <a:schemeClr val="accent2">
                    <a:lumMod val="75000"/>
                  </a:schemeClr>
                </a:solidFill>
              </a:rPr>
              <a:t> </a:t>
            </a:r>
            <a:r>
              <a:rPr lang="it-IT" sz="2200" dirty="0" err="1"/>
              <a:t>as</a:t>
            </a:r>
            <a:r>
              <a:rPr lang="it-IT" sz="2200" dirty="0"/>
              <a:t> it </a:t>
            </a:r>
            <a:r>
              <a:rPr lang="it-IT" sz="2200" dirty="0" err="1"/>
              <a:t>is</a:t>
            </a:r>
            <a:r>
              <a:rPr lang="it-IT" sz="2200" dirty="0"/>
              <a:t> </a:t>
            </a:r>
            <a:r>
              <a:rPr lang="it-IT" sz="2200" dirty="0" err="1"/>
              <a:t>used</a:t>
            </a:r>
            <a:r>
              <a:rPr lang="it-IT" sz="2200" dirty="0"/>
              <a:t> in the deep learning </a:t>
            </a:r>
            <a:r>
              <a:rPr lang="it-IT" sz="2200" dirty="0" err="1"/>
              <a:t>applications</a:t>
            </a:r>
            <a:r>
              <a:rPr lang="it-IT" sz="2200" dirty="0"/>
              <a:t> like image </a:t>
            </a:r>
            <a:r>
              <a:rPr lang="it-IT" sz="2200" dirty="0" err="1"/>
              <a:t>recognition</a:t>
            </a:r>
            <a:r>
              <a:rPr lang="it-IT" sz="2200" dirty="0"/>
              <a:t> with </a:t>
            </a:r>
            <a:r>
              <a:rPr lang="it-IT" sz="2200" dirty="0" err="1"/>
              <a:t>CNNs</a:t>
            </a:r>
            <a:r>
              <a:rPr lang="it-IT" sz="2200" dirty="0"/>
              <a:t>, an area in </a:t>
            </a:r>
            <a:r>
              <a:rPr lang="it-IT" sz="2200" dirty="0" err="1"/>
              <a:t>which</a:t>
            </a:r>
            <a:r>
              <a:rPr lang="it-IT" sz="2200" dirty="0"/>
              <a:t> Transfer Learning </a:t>
            </a:r>
            <a:r>
              <a:rPr lang="it-IT" sz="2200" dirty="0" err="1"/>
              <a:t>has</a:t>
            </a:r>
            <a:r>
              <a:rPr lang="it-IT" sz="2200" dirty="0"/>
              <a:t> </a:t>
            </a:r>
            <a:r>
              <a:rPr lang="it-IT" sz="2200" dirty="0" err="1"/>
              <a:t>become</a:t>
            </a:r>
            <a:r>
              <a:rPr lang="it-IT" sz="2200" dirty="0"/>
              <a:t> </a:t>
            </a:r>
            <a:r>
              <a:rPr lang="en-US" sz="2200" dirty="0"/>
              <a:t>popular</a:t>
            </a:r>
            <a:r>
              <a:rPr lang="it-IT" sz="2200" dirty="0"/>
              <a:t> due to the </a:t>
            </a:r>
            <a:r>
              <a:rPr lang="en-US" sz="2200" dirty="0"/>
              <a:t>enormous</a:t>
            </a:r>
            <a:r>
              <a:rPr lang="it-IT" sz="2200" dirty="0"/>
              <a:t> </a:t>
            </a:r>
            <a:r>
              <a:rPr lang="it-IT" sz="2200" dirty="0" err="1"/>
              <a:t>resources</a:t>
            </a:r>
            <a:r>
              <a:rPr lang="it-IT" sz="2200" dirty="0"/>
              <a:t> </a:t>
            </a:r>
            <a:r>
              <a:rPr lang="it-IT" sz="2200" dirty="0" err="1"/>
              <a:t>required</a:t>
            </a:r>
            <a:r>
              <a:rPr lang="it-IT" sz="2200" dirty="0"/>
              <a:t> to </a:t>
            </a:r>
            <a:r>
              <a:rPr lang="it-IT" sz="2200" dirty="0" err="1"/>
              <a:t>train</a:t>
            </a:r>
            <a:r>
              <a:rPr lang="it-IT" sz="2200" dirty="0"/>
              <a:t> </a:t>
            </a:r>
            <a:r>
              <a:rPr lang="it-IT" sz="2200" dirty="0" err="1"/>
              <a:t>this</a:t>
            </a:r>
            <a:r>
              <a:rPr lang="it-IT" sz="2200" dirty="0"/>
              <a:t> </a:t>
            </a:r>
            <a:r>
              <a:rPr lang="it-IT" sz="2200" dirty="0" err="1"/>
              <a:t>kind</a:t>
            </a:r>
            <a:r>
              <a:rPr lang="it-IT" sz="2200" dirty="0"/>
              <a:t> of models.</a:t>
            </a:r>
          </a:p>
          <a:p>
            <a:r>
              <a:rPr lang="it-IT" sz="2200" dirty="0"/>
              <a:t>In </a:t>
            </a:r>
            <a:r>
              <a:rPr lang="it-IT" sz="2200" dirty="0" err="1"/>
              <a:t>Inductive</a:t>
            </a:r>
            <a:r>
              <a:rPr lang="it-IT" sz="2200" dirty="0"/>
              <a:t> Learning the </a:t>
            </a:r>
            <a:r>
              <a:rPr lang="it-IT" sz="2200" dirty="0" err="1"/>
              <a:t>aim</a:t>
            </a:r>
            <a:r>
              <a:rPr lang="it-IT" sz="2200" dirty="0"/>
              <a:t> </a:t>
            </a:r>
            <a:r>
              <a:rPr lang="it-IT" sz="2200" dirty="0" err="1"/>
              <a:t>is</a:t>
            </a:r>
            <a:r>
              <a:rPr lang="it-IT" sz="2200" dirty="0"/>
              <a:t> to </a:t>
            </a:r>
            <a:r>
              <a:rPr lang="it-IT" sz="2200" dirty="0" err="1"/>
              <a:t>obtain</a:t>
            </a:r>
            <a:r>
              <a:rPr lang="it-IT" sz="2200" dirty="0"/>
              <a:t> a model </a:t>
            </a:r>
            <a:r>
              <a:rPr lang="it-IT" sz="2200" dirty="0" err="1"/>
              <a:t>starting</a:t>
            </a:r>
            <a:r>
              <a:rPr lang="it-IT" sz="2200" dirty="0"/>
              <a:t> from a training set of </a:t>
            </a:r>
            <a:r>
              <a:rPr lang="it-IT" sz="2200" dirty="0" err="1"/>
              <a:t>example</a:t>
            </a:r>
            <a:r>
              <a:rPr lang="it-IT" sz="2200" dirty="0"/>
              <a:t>. To complete </a:t>
            </a:r>
            <a:r>
              <a:rPr lang="it-IT" sz="2200" dirty="0" err="1"/>
              <a:t>this</a:t>
            </a:r>
            <a:r>
              <a:rPr lang="it-IT" sz="2200" dirty="0"/>
              <a:t> task the </a:t>
            </a:r>
            <a:r>
              <a:rPr lang="it-IT" sz="2200" dirty="0" err="1"/>
              <a:t>algorithms</a:t>
            </a:r>
            <a:r>
              <a:rPr lang="it-IT" sz="2200" dirty="0"/>
              <a:t> </a:t>
            </a:r>
            <a:r>
              <a:rPr lang="it-IT" sz="2200" dirty="0" err="1"/>
              <a:t>needs</a:t>
            </a:r>
            <a:r>
              <a:rPr lang="it-IT" sz="2200" dirty="0"/>
              <a:t> an </a:t>
            </a:r>
            <a:r>
              <a:rPr lang="it-IT" sz="2200" i="1" dirty="0" err="1">
                <a:solidFill>
                  <a:schemeClr val="accent2">
                    <a:lumMod val="75000"/>
                  </a:schemeClr>
                </a:solidFill>
              </a:rPr>
              <a:t>inductive</a:t>
            </a:r>
            <a:r>
              <a:rPr lang="it-IT" sz="2200" i="1" dirty="0">
                <a:solidFill>
                  <a:schemeClr val="accent2">
                    <a:lumMod val="75000"/>
                  </a:schemeClr>
                </a:solidFill>
              </a:rPr>
              <a:t> </a:t>
            </a:r>
            <a:r>
              <a:rPr lang="it-IT" sz="2200" i="1" dirty="0" err="1">
                <a:solidFill>
                  <a:schemeClr val="accent2">
                    <a:lumMod val="75000"/>
                  </a:schemeClr>
                </a:solidFill>
              </a:rPr>
              <a:t>bias</a:t>
            </a:r>
            <a:r>
              <a:rPr lang="it-IT" sz="2200" dirty="0"/>
              <a:t>, a set of </a:t>
            </a:r>
            <a:r>
              <a:rPr lang="it-IT" sz="2200" dirty="0" err="1"/>
              <a:t>assumptions</a:t>
            </a:r>
            <a:r>
              <a:rPr lang="it-IT" sz="2200" dirty="0"/>
              <a:t> </a:t>
            </a:r>
            <a:r>
              <a:rPr lang="it-IT" sz="2200" dirty="0" err="1"/>
              <a:t>about</a:t>
            </a:r>
            <a:r>
              <a:rPr lang="it-IT" sz="2200" dirty="0"/>
              <a:t> the </a:t>
            </a:r>
            <a:r>
              <a:rPr lang="it-IT" sz="2200" dirty="0" err="1"/>
              <a:t>true</a:t>
            </a:r>
            <a:r>
              <a:rPr lang="it-IT" sz="2200" dirty="0"/>
              <a:t> </a:t>
            </a:r>
            <a:r>
              <a:rPr lang="it-IT" sz="2200" dirty="0" err="1"/>
              <a:t>distribution</a:t>
            </a:r>
            <a:r>
              <a:rPr lang="it-IT" sz="2200" dirty="0"/>
              <a:t> of the training data. </a:t>
            </a:r>
            <a:r>
              <a:rPr lang="it-IT" sz="2200" dirty="0" err="1"/>
              <a:t>This</a:t>
            </a:r>
            <a:r>
              <a:rPr lang="it-IT" sz="2200" dirty="0"/>
              <a:t> </a:t>
            </a:r>
            <a:r>
              <a:rPr lang="it-IT" sz="2200" dirty="0" err="1"/>
              <a:t>bias</a:t>
            </a:r>
            <a:r>
              <a:rPr lang="it-IT" sz="2200" dirty="0"/>
              <a:t> </a:t>
            </a:r>
            <a:r>
              <a:rPr lang="it-IT" sz="2200" dirty="0" err="1"/>
              <a:t>is</a:t>
            </a:r>
            <a:r>
              <a:rPr lang="it-IT" sz="2200" dirty="0"/>
              <a:t> </a:t>
            </a:r>
            <a:r>
              <a:rPr lang="it-IT" sz="2200" dirty="0" err="1"/>
              <a:t>usually</a:t>
            </a:r>
            <a:r>
              <a:rPr lang="it-IT" sz="2200" dirty="0"/>
              <a:t> </a:t>
            </a:r>
            <a:r>
              <a:rPr lang="it-IT" sz="2200" dirty="0" err="1"/>
              <a:t>based</a:t>
            </a:r>
            <a:r>
              <a:rPr lang="it-IT" sz="2200" dirty="0"/>
              <a:t> on the </a:t>
            </a:r>
            <a:r>
              <a:rPr lang="it-IT" sz="2200" dirty="0" err="1"/>
              <a:t>informations</a:t>
            </a:r>
            <a:r>
              <a:rPr lang="it-IT" sz="2200" dirty="0"/>
              <a:t> </a:t>
            </a:r>
            <a:r>
              <a:rPr lang="it-IT" sz="2200" dirty="0" err="1"/>
              <a:t>about</a:t>
            </a:r>
            <a:r>
              <a:rPr lang="it-IT" sz="2200" dirty="0"/>
              <a:t> the </a:t>
            </a:r>
            <a:r>
              <a:rPr lang="it-IT" sz="2200" i="1" dirty="0" err="1">
                <a:solidFill>
                  <a:schemeClr val="accent2">
                    <a:lumMod val="75000"/>
                  </a:schemeClr>
                </a:solidFill>
              </a:rPr>
              <a:t>hypoteses</a:t>
            </a:r>
            <a:r>
              <a:rPr lang="it-IT" sz="2200" i="1" dirty="0">
                <a:solidFill>
                  <a:schemeClr val="accent2">
                    <a:lumMod val="75000"/>
                  </a:schemeClr>
                </a:solidFill>
              </a:rPr>
              <a:t> </a:t>
            </a:r>
            <a:r>
              <a:rPr lang="it-IT" sz="2200" i="1" dirty="0" err="1">
                <a:solidFill>
                  <a:schemeClr val="accent2">
                    <a:lumMod val="75000"/>
                  </a:schemeClr>
                </a:solidFill>
              </a:rPr>
              <a:t>space</a:t>
            </a:r>
            <a:r>
              <a:rPr lang="it-IT" sz="2200" i="1" dirty="0"/>
              <a:t>. </a:t>
            </a:r>
          </a:p>
          <a:p>
            <a:r>
              <a:rPr lang="it-IT" sz="2200" dirty="0"/>
              <a:t>In </a:t>
            </a:r>
            <a:r>
              <a:rPr lang="it-IT" sz="2200" dirty="0" err="1"/>
              <a:t>inductive</a:t>
            </a:r>
            <a:r>
              <a:rPr lang="it-IT" sz="2200" dirty="0"/>
              <a:t> transfer, the </a:t>
            </a:r>
            <a:r>
              <a:rPr lang="it-IT" sz="2200" dirty="0" err="1"/>
              <a:t>bias</a:t>
            </a:r>
            <a:r>
              <a:rPr lang="it-IT" sz="2200" dirty="0"/>
              <a:t> </a:t>
            </a:r>
            <a:r>
              <a:rPr lang="it-IT" sz="2200" dirty="0" err="1"/>
              <a:t>is</a:t>
            </a:r>
            <a:r>
              <a:rPr lang="it-IT" sz="2200" dirty="0"/>
              <a:t> </a:t>
            </a:r>
            <a:r>
              <a:rPr lang="it-IT" sz="2200" dirty="0" err="1"/>
              <a:t>chosen</a:t>
            </a:r>
            <a:r>
              <a:rPr lang="it-IT" sz="2200" dirty="0"/>
              <a:t> </a:t>
            </a:r>
            <a:r>
              <a:rPr lang="it-IT" sz="2200" dirty="0" err="1"/>
              <a:t>based</a:t>
            </a:r>
            <a:r>
              <a:rPr lang="it-IT" sz="2200" dirty="0"/>
              <a:t> on the source-task knowledge. </a:t>
            </a:r>
            <a:r>
              <a:rPr lang="en-US" sz="2200"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
        <p:nvSpPr>
          <p:cNvPr id="4" name="Segnaposto data 3">
            <a:extLst>
              <a:ext uri="{FF2B5EF4-FFF2-40B4-BE49-F238E27FC236}">
                <a16:creationId xmlns:a16="http://schemas.microsoft.com/office/drawing/2014/main" id="{54E159B7-463A-4153-A2F2-79E0C472AFE3}"/>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2D3057B5-1960-4DE0-BFCF-DE9BCA2B00A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BBC3669-1732-4036-8D52-DF5B3FB4212C}"/>
              </a:ext>
            </a:extLst>
          </p:cNvPr>
          <p:cNvSpPr>
            <a:spLocks noGrp="1"/>
          </p:cNvSpPr>
          <p:nvPr>
            <p:ph type="sldNum" sz="quarter" idx="12"/>
          </p:nvPr>
        </p:nvSpPr>
        <p:spPr/>
        <p:txBody>
          <a:bodyPr/>
          <a:lstStyle/>
          <a:p>
            <a:fld id="{E1CD4204-4909-4B17-A54E-C106EA05D781}" type="slidenum">
              <a:rPr lang="it-IT" smtClean="0"/>
              <a:t>6</a:t>
            </a:fld>
            <a:endParaRPr lang="it-IT"/>
          </a:p>
        </p:txBody>
      </p:sp>
    </p:spTree>
    <p:extLst>
      <p:ext uri="{BB962C8B-B14F-4D97-AF65-F5344CB8AC3E}">
        <p14:creationId xmlns:p14="http://schemas.microsoft.com/office/powerpoint/2010/main" val="354937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77CEBD0F-6901-4807-A357-F5E49FC88E0A}"/>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09A84A80-F4C2-407E-92EE-59EDD728DADE}"/>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AD75B5F5-0C40-4C7A-81A7-9544DACBD4AD}"/>
              </a:ext>
            </a:extLst>
          </p:cNvPr>
          <p:cNvSpPr>
            <a:spLocks noGrp="1"/>
          </p:cNvSpPr>
          <p:nvPr>
            <p:ph type="sldNum" sz="quarter" idx="12"/>
          </p:nvPr>
        </p:nvSpPr>
        <p:spPr/>
        <p:txBody>
          <a:bodyPr/>
          <a:lstStyle/>
          <a:p>
            <a:fld id="{E1CD4204-4909-4B17-A54E-C106EA05D781}" type="slidenum">
              <a:rPr lang="it-IT" smtClean="0"/>
              <a:t>7</a:t>
            </a:fld>
            <a:endParaRPr lang="it-IT"/>
          </a:p>
        </p:txBody>
      </p:sp>
      <p:pic>
        <p:nvPicPr>
          <p:cNvPr id="7" name="Segnaposto contenuto 6">
            <a:extLst>
              <a:ext uri="{FF2B5EF4-FFF2-40B4-BE49-F238E27FC236}">
                <a16:creationId xmlns:a16="http://schemas.microsoft.com/office/drawing/2014/main" id="{C2F6EFC4-6505-4BC5-B42F-DD909641BD59}"/>
              </a:ext>
            </a:extLst>
          </p:cNvPr>
          <p:cNvPicPr>
            <a:picLocks noGrp="1" noChangeAspect="1"/>
          </p:cNvPicPr>
          <p:nvPr>
            <p:ph idx="1"/>
          </p:nvPr>
        </p:nvPicPr>
        <p:blipFill>
          <a:blip r:embed="rId2"/>
          <a:stretch>
            <a:fillRect/>
          </a:stretch>
        </p:blipFill>
        <p:spPr>
          <a:xfrm>
            <a:off x="820366" y="992221"/>
            <a:ext cx="9995509" cy="4308019"/>
          </a:xfrm>
          <a:prstGeom prst="rect">
            <a:avLst/>
          </a:prstGeom>
        </p:spPr>
      </p:pic>
    </p:spTree>
    <p:extLst>
      <p:ext uri="{BB962C8B-B14F-4D97-AF65-F5344CB8AC3E}">
        <p14:creationId xmlns:p14="http://schemas.microsoft.com/office/powerpoint/2010/main" val="120808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3CDF5-D67E-4F5C-9DEA-D55DDB7E2D8D}"/>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EF3E6FCE-4157-4A37-8E8C-24B23C3D6AE1}"/>
              </a:ext>
            </a:extLst>
          </p:cNvPr>
          <p:cNvSpPr>
            <a:spLocks noGrp="1"/>
          </p:cNvSpPr>
          <p:nvPr>
            <p:ph idx="1"/>
          </p:nvPr>
        </p:nvSpPr>
        <p:spPr/>
        <p:txBody>
          <a:bodyPr/>
          <a:lstStyle/>
          <a:p>
            <a:pPr marL="0" indent="0">
              <a:buNone/>
            </a:pPr>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r>
              <a:rPr lang="it-IT" b="1" dirty="0" err="1"/>
              <a:t>Develop</a:t>
            </a:r>
            <a:r>
              <a:rPr lang="it-IT" b="1" dirty="0"/>
              <a:t> Model </a:t>
            </a:r>
            <a:r>
              <a:rPr lang="it-IT" b="1" dirty="0" err="1"/>
              <a:t>Approach</a:t>
            </a:r>
            <a:endParaRPr lang="it-IT" b="1" dirty="0"/>
          </a:p>
          <a:p>
            <a:pPr marL="457200" lvl="1" indent="0">
              <a:buNone/>
            </a:pPr>
            <a:r>
              <a:rPr lang="it-IT" dirty="0"/>
              <a:t>1) </a:t>
            </a:r>
            <a:r>
              <a:rPr lang="it-IT" dirty="0" err="1"/>
              <a:t>Define</a:t>
            </a:r>
            <a:r>
              <a:rPr lang="it-IT" dirty="0"/>
              <a:t> a source task – </a:t>
            </a:r>
            <a:r>
              <a:rPr lang="en-US" dirty="0"/>
              <a:t>You must select a related predictive modeling problem </a:t>
            </a:r>
            <a:r>
              <a:rPr lang="en-US" dirty="0" err="1"/>
              <a:t>withan</a:t>
            </a:r>
            <a:r>
              <a:rPr lang="en-US" dirty="0"/>
              <a:t> abundance of data where there is some relationship.</a:t>
            </a:r>
          </a:p>
          <a:p>
            <a:pPr lvl="1"/>
            <a:endParaRPr lang="en-US" dirty="0"/>
          </a:p>
          <a:p>
            <a:pPr marL="457200" lvl="1" indent="0">
              <a:buNone/>
            </a:pPr>
            <a:r>
              <a:rPr lang="en-US" dirty="0"/>
              <a:t>2) Develop source model – You must develop a model on the first task.</a:t>
            </a:r>
          </a:p>
          <a:p>
            <a:pPr lvl="1"/>
            <a:endParaRPr lang="en-US" dirty="0"/>
          </a:p>
          <a:p>
            <a:pPr marL="457200" lvl="1" indent="0">
              <a:buNone/>
            </a:pPr>
            <a:r>
              <a:rPr lang="en-US" dirty="0"/>
              <a:t>3) Reuse model – The source model can be used as starting point for a model on the second task of interest.</a:t>
            </a:r>
          </a:p>
          <a:p>
            <a:pPr lvl="1"/>
            <a:endParaRPr lang="en-US" dirty="0"/>
          </a:p>
          <a:p>
            <a:pPr marL="457200" lvl="1" indent="0">
              <a:buNone/>
            </a:pPr>
            <a:r>
              <a:rPr lang="en-US" dirty="0"/>
              <a:t>4) Tune model – Eventually fix your model on the input-output pair data available for the task of interest.</a:t>
            </a:r>
            <a:endParaRPr lang="it-IT" dirty="0"/>
          </a:p>
          <a:p>
            <a:endParaRPr lang="en-US" dirty="0"/>
          </a:p>
        </p:txBody>
      </p:sp>
      <p:sp>
        <p:nvSpPr>
          <p:cNvPr id="4" name="Segnaposto data 3">
            <a:extLst>
              <a:ext uri="{FF2B5EF4-FFF2-40B4-BE49-F238E27FC236}">
                <a16:creationId xmlns:a16="http://schemas.microsoft.com/office/drawing/2014/main" id="{649C5D38-5223-4161-851E-7616B94FB398}"/>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406B0B69-5C2B-4D82-A75A-B6910E62E38B}"/>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EB2B5EBD-6D38-4B31-B47E-7B3DF10F67EB}"/>
              </a:ext>
            </a:extLst>
          </p:cNvPr>
          <p:cNvSpPr>
            <a:spLocks noGrp="1"/>
          </p:cNvSpPr>
          <p:nvPr>
            <p:ph type="sldNum" sz="quarter" idx="12"/>
          </p:nvPr>
        </p:nvSpPr>
        <p:spPr/>
        <p:txBody>
          <a:bodyPr/>
          <a:lstStyle/>
          <a:p>
            <a:fld id="{E1CD4204-4909-4B17-A54E-C106EA05D781}" type="slidenum">
              <a:rPr lang="it-IT" smtClean="0"/>
              <a:t>8</a:t>
            </a:fld>
            <a:endParaRPr lang="it-IT"/>
          </a:p>
        </p:txBody>
      </p:sp>
    </p:spTree>
    <p:extLst>
      <p:ext uri="{BB962C8B-B14F-4D97-AF65-F5344CB8AC3E}">
        <p14:creationId xmlns:p14="http://schemas.microsoft.com/office/powerpoint/2010/main" val="38022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DF7042-1679-4A7E-8FA4-93E1F359B233}"/>
              </a:ext>
            </a:extLst>
          </p:cNvPr>
          <p:cNvSpPr>
            <a:spLocks noGrp="1"/>
          </p:cNvSpPr>
          <p:nvPr>
            <p:ph type="title"/>
          </p:nvPr>
        </p:nvSpPr>
        <p:spPr/>
        <p:txBody>
          <a:bodyPr/>
          <a:lstStyle/>
          <a:p>
            <a:endParaRPr lang="en-US" dirty="0"/>
          </a:p>
        </p:txBody>
      </p:sp>
      <p:sp>
        <p:nvSpPr>
          <p:cNvPr id="3" name="Segnaposto contenuto 2">
            <a:extLst>
              <a:ext uri="{FF2B5EF4-FFF2-40B4-BE49-F238E27FC236}">
                <a16:creationId xmlns:a16="http://schemas.microsoft.com/office/drawing/2014/main" id="{728EAD9B-B4F5-4798-A601-8663C02F96E7}"/>
              </a:ext>
            </a:extLst>
          </p:cNvPr>
          <p:cNvSpPr>
            <a:spLocks noGrp="1"/>
          </p:cNvSpPr>
          <p:nvPr>
            <p:ph idx="1"/>
          </p:nvPr>
        </p:nvSpPr>
        <p:spPr/>
        <p:txBody>
          <a:bodyPr>
            <a:normAutofit lnSpcReduction="10000"/>
          </a:bodyPr>
          <a:lstStyle/>
          <a:p>
            <a:r>
              <a:rPr lang="en-US" sz="2600" b="1" dirty="0"/>
              <a:t>Pre-trained Model Approach</a:t>
            </a:r>
            <a:endParaRPr lang="en-US" sz="2200" b="1" dirty="0"/>
          </a:p>
          <a:p>
            <a:pPr marL="0" indent="0">
              <a:buNone/>
            </a:pPr>
            <a:r>
              <a:rPr lang="en-US" sz="2200" dirty="0"/>
              <a:t>1) Select Pre-trained model – Choose a pre-trained model among available ones. </a:t>
            </a:r>
          </a:p>
          <a:p>
            <a:pPr marL="0" indent="0">
              <a:buNone/>
            </a:pPr>
            <a:endParaRPr lang="en-US" sz="2200" dirty="0"/>
          </a:p>
          <a:p>
            <a:pPr marL="0" indent="0">
              <a:buNone/>
            </a:pPr>
            <a:r>
              <a:rPr lang="en-US" sz="2200" dirty="0"/>
              <a:t>2) Reuse model - The source model can be used as starting point for a model on   the second task of interest.</a:t>
            </a:r>
          </a:p>
          <a:p>
            <a:pPr marL="0" indent="0">
              <a:buNone/>
            </a:pPr>
            <a:endParaRPr lang="en-US" sz="2200" dirty="0"/>
          </a:p>
          <a:p>
            <a:pPr marL="0" indent="0">
              <a:buNone/>
            </a:pPr>
            <a:r>
              <a:rPr lang="en-US" sz="2200" dirty="0"/>
              <a:t>3) Tune model - Eventually fix your model on the input-output pair data available for the task of interest.</a:t>
            </a:r>
          </a:p>
          <a:p>
            <a:endParaRPr lang="en-US" sz="2200" dirty="0"/>
          </a:p>
          <a:p>
            <a:pPr marL="0" indent="0">
              <a:buNone/>
            </a:pPr>
            <a:r>
              <a:rPr lang="en-US" sz="2200" dirty="0">
                <a:solidFill>
                  <a:schemeClr val="accent2">
                    <a:lumMod val="75000"/>
                  </a:schemeClr>
                </a:solidFill>
              </a:rPr>
              <a:t>NOTE</a:t>
            </a:r>
            <a:r>
              <a:rPr lang="en-US" sz="2200" dirty="0"/>
              <a:t>  This approach is usually the one considered in deep learning applications. </a:t>
            </a:r>
          </a:p>
          <a:p>
            <a:endParaRPr lang="en-US" dirty="0"/>
          </a:p>
        </p:txBody>
      </p:sp>
      <p:sp>
        <p:nvSpPr>
          <p:cNvPr id="4" name="Segnaposto data 3">
            <a:extLst>
              <a:ext uri="{FF2B5EF4-FFF2-40B4-BE49-F238E27FC236}">
                <a16:creationId xmlns:a16="http://schemas.microsoft.com/office/drawing/2014/main" id="{BDF72767-4E68-498F-98BF-8AC1EC026D30}"/>
              </a:ext>
            </a:extLst>
          </p:cNvPr>
          <p:cNvSpPr>
            <a:spLocks noGrp="1"/>
          </p:cNvSpPr>
          <p:nvPr>
            <p:ph type="dt" sz="half" idx="10"/>
          </p:nvPr>
        </p:nvSpPr>
        <p:spPr/>
        <p:txBody>
          <a:bodyPr/>
          <a:lstStyle/>
          <a:p>
            <a:r>
              <a:rPr lang="en-US"/>
              <a:t>23/01/2020</a:t>
            </a:r>
            <a:endParaRPr lang="it-IT" dirty="0"/>
          </a:p>
        </p:txBody>
      </p:sp>
      <p:sp>
        <p:nvSpPr>
          <p:cNvPr id="5" name="Segnaposto piè di pagina 4">
            <a:extLst>
              <a:ext uri="{FF2B5EF4-FFF2-40B4-BE49-F238E27FC236}">
                <a16:creationId xmlns:a16="http://schemas.microsoft.com/office/drawing/2014/main" id="{3615C4D3-F21C-44AB-BB06-9E75AAFEB6A4}"/>
              </a:ext>
            </a:extLst>
          </p:cNvPr>
          <p:cNvSpPr>
            <a:spLocks noGrp="1"/>
          </p:cNvSpPr>
          <p:nvPr>
            <p:ph type="ftr" sz="quarter" idx="11"/>
          </p:nvPr>
        </p:nvSpPr>
        <p:spPr/>
        <p:txBody>
          <a:bodyPr/>
          <a:lstStyle/>
          <a:p>
            <a:r>
              <a:rPr lang="it-IT"/>
              <a:t>@CSMT Riproduzione Riservata – Marco Acerbis</a:t>
            </a:r>
            <a:endParaRPr lang="it-IT" dirty="0"/>
          </a:p>
        </p:txBody>
      </p:sp>
      <p:sp>
        <p:nvSpPr>
          <p:cNvPr id="6" name="Segnaposto numero diapositiva 5">
            <a:extLst>
              <a:ext uri="{FF2B5EF4-FFF2-40B4-BE49-F238E27FC236}">
                <a16:creationId xmlns:a16="http://schemas.microsoft.com/office/drawing/2014/main" id="{5EBDD9D9-F77D-4079-AD3A-59D01A5CDB12}"/>
              </a:ext>
            </a:extLst>
          </p:cNvPr>
          <p:cNvSpPr>
            <a:spLocks noGrp="1"/>
          </p:cNvSpPr>
          <p:nvPr>
            <p:ph type="sldNum" sz="quarter" idx="12"/>
          </p:nvPr>
        </p:nvSpPr>
        <p:spPr/>
        <p:txBody>
          <a:bodyPr/>
          <a:lstStyle/>
          <a:p>
            <a:fld id="{E1CD4204-4909-4B17-A54E-C106EA05D781}" type="slidenum">
              <a:rPr lang="it-IT" smtClean="0"/>
              <a:t>9</a:t>
            </a:fld>
            <a:endParaRPr lang="it-IT"/>
          </a:p>
        </p:txBody>
      </p:sp>
    </p:spTree>
    <p:extLst>
      <p:ext uri="{BB962C8B-B14F-4D97-AF65-F5344CB8AC3E}">
        <p14:creationId xmlns:p14="http://schemas.microsoft.com/office/powerpoint/2010/main" val="144129067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4352</TotalTime>
  <Words>912</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Century Gothic</vt:lpstr>
      <vt:lpstr>Tema di Office</vt:lpstr>
      <vt:lpstr>Presentazione standard di PowerPoint</vt:lpstr>
      <vt:lpstr>Transfer Learning Adapting Models for Custom Applications </vt:lpstr>
      <vt:lpstr>Transfer Learning </vt:lpstr>
      <vt:lpstr>What is Transfer Learning?</vt:lpstr>
      <vt:lpstr>Presentazione standard di PowerPoint</vt:lpstr>
      <vt:lpstr>Inductive Transfer</vt:lpstr>
      <vt:lpstr>Presentazione standard di PowerPoint</vt:lpstr>
      <vt:lpstr>Applying Transfer Learning </vt:lpstr>
      <vt:lpstr>Presentazione standard di PowerPoint</vt:lpstr>
      <vt:lpstr>CNNs &amp; MobileNet </vt:lpstr>
      <vt:lpstr>CNNs &amp; MobileNet </vt:lpstr>
      <vt:lpstr>Presentazione standard di PowerPoint</vt:lpstr>
      <vt:lpstr>Example: Transfer Learning with ML.NET  </vt:lpstr>
      <vt:lpstr>Any Questions?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Greta Consoli</dc:creator>
  <cp:lastModifiedBy>Marco Acerbis</cp:lastModifiedBy>
  <cp:revision>34</cp:revision>
  <dcterms:created xsi:type="dcterms:W3CDTF">2019-10-29T11:11:16Z</dcterms:created>
  <dcterms:modified xsi:type="dcterms:W3CDTF">2020-01-20T19:01:35Z</dcterms:modified>
</cp:coreProperties>
</file>