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6265" autoAdjust="0"/>
  </p:normalViewPr>
  <p:slideViewPr>
    <p:cSldViewPr snapToGrid="0">
      <p:cViewPr varScale="1">
        <p:scale>
          <a:sx n="81" d="100"/>
          <a:sy n="81" d="100"/>
        </p:scale>
        <p:origin x="523"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81DBC6-187F-4389-830A-5D5EA59E960E}" type="datetimeFigureOut">
              <a:rPr lang="it-IT" smtClean="0"/>
              <a:t>20/01/2020</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2758E1-75AE-42E8-9E8D-A2A8BA63FB0C}" type="slidenum">
              <a:rPr lang="it-IT" smtClean="0"/>
              <a:t>‹N›</a:t>
            </a:fld>
            <a:endParaRPr lang="it-IT"/>
          </a:p>
        </p:txBody>
      </p:sp>
    </p:spTree>
    <p:extLst>
      <p:ext uri="{BB962C8B-B14F-4D97-AF65-F5344CB8AC3E}">
        <p14:creationId xmlns:p14="http://schemas.microsoft.com/office/powerpoint/2010/main" val="1127853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1F6D4-E5DE-4377-ABBB-C21A7A695843}" type="datetimeFigureOut">
              <a:rPr lang="it-IT" smtClean="0"/>
              <a:t>20/01/2020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ED855-6024-47CB-B338-98A85934FD80}" type="slidenum">
              <a:rPr lang="it-IT" smtClean="0"/>
              <a:t>‹N›</a:t>
            </a:fld>
            <a:endParaRPr lang="it-IT"/>
          </a:p>
        </p:txBody>
      </p:sp>
    </p:spTree>
    <p:extLst>
      <p:ext uri="{BB962C8B-B14F-4D97-AF65-F5344CB8AC3E}">
        <p14:creationId xmlns:p14="http://schemas.microsoft.com/office/powerpoint/2010/main" val="40740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en-US" dirty="0"/>
          </a:p>
        </p:txBody>
      </p:sp>
      <p:sp>
        <p:nvSpPr>
          <p:cNvPr id="4" name="Segnaposto numero diapositiva 3"/>
          <p:cNvSpPr>
            <a:spLocks noGrp="1"/>
          </p:cNvSpPr>
          <p:nvPr>
            <p:ph type="sldNum" sz="quarter" idx="5"/>
          </p:nvPr>
        </p:nvSpPr>
        <p:spPr/>
        <p:txBody>
          <a:bodyPr/>
          <a:lstStyle/>
          <a:p>
            <a:fld id="{97EED855-6024-47CB-B338-98A85934FD80}" type="slidenum">
              <a:rPr lang="it-IT" smtClean="0"/>
              <a:t>9</a:t>
            </a:fld>
            <a:endParaRPr lang="it-IT"/>
          </a:p>
        </p:txBody>
      </p:sp>
    </p:spTree>
    <p:extLst>
      <p:ext uri="{BB962C8B-B14F-4D97-AF65-F5344CB8AC3E}">
        <p14:creationId xmlns:p14="http://schemas.microsoft.com/office/powerpoint/2010/main" val="354085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normAutofit/>
          </a:bodyPr>
          <a:lstStyle>
            <a:lvl1pPr algn="ctr">
              <a:defRPr sz="48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24155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5313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36526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dirty="0"/>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pic>
        <p:nvPicPr>
          <p:cNvPr id="7" name="Segnaposto contenuto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0879" y="365125"/>
            <a:ext cx="925841" cy="976127"/>
          </a:xfrm>
          <a:prstGeom prst="rect">
            <a:avLst/>
          </a:prstGeom>
        </p:spPr>
      </p:pic>
    </p:spTree>
    <p:extLst>
      <p:ext uri="{BB962C8B-B14F-4D97-AF65-F5344CB8AC3E}">
        <p14:creationId xmlns:p14="http://schemas.microsoft.com/office/powerpoint/2010/main" val="214687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normAutofit/>
          </a:bodyPr>
          <a:lstStyle>
            <a:lvl1pPr>
              <a:defRPr sz="54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92477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24403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r>
              <a:rPr lang="en-US"/>
              <a:t>23/01/2020</a:t>
            </a:r>
            <a:endParaRPr lang="it-IT"/>
          </a:p>
        </p:txBody>
      </p:sp>
      <p:sp>
        <p:nvSpPr>
          <p:cNvPr id="8" name="Segnaposto piè di pagina 7"/>
          <p:cNvSpPr>
            <a:spLocks noGrp="1"/>
          </p:cNvSpPr>
          <p:nvPr>
            <p:ph type="ftr" sz="quarter" idx="11"/>
          </p:nvPr>
        </p:nvSpPr>
        <p:spPr/>
        <p:txBody>
          <a:bodyPr/>
          <a:lstStyle/>
          <a:p>
            <a:r>
              <a:rPr lang="it-IT"/>
              <a:t>@CSMT Riproduzione Riservata – Marco Acerbis</a:t>
            </a:r>
            <a:endParaRPr lang="it-IT" dirty="0"/>
          </a:p>
        </p:txBody>
      </p:sp>
      <p:sp>
        <p:nvSpPr>
          <p:cNvPr id="9" name="Segnaposto numero diapositiva 8"/>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50483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r>
              <a:rPr lang="en-US"/>
              <a:t>23/01/2020</a:t>
            </a:r>
            <a:endParaRPr lang="it-IT"/>
          </a:p>
        </p:txBody>
      </p:sp>
      <p:sp>
        <p:nvSpPr>
          <p:cNvPr id="4" name="Segnaposto piè di pagina 3"/>
          <p:cNvSpPr>
            <a:spLocks noGrp="1"/>
          </p:cNvSpPr>
          <p:nvPr>
            <p:ph type="ftr" sz="quarter" idx="11"/>
          </p:nvPr>
        </p:nvSpPr>
        <p:spPr/>
        <p:txBody>
          <a:bodyPr/>
          <a:lstStyle/>
          <a:p>
            <a:r>
              <a:rPr lang="it-IT"/>
              <a:t>@CSMT Riproduzione Riservata – Marco Acerbis</a:t>
            </a:r>
            <a:endParaRPr lang="it-IT" dirty="0"/>
          </a:p>
        </p:txBody>
      </p:sp>
      <p:sp>
        <p:nvSpPr>
          <p:cNvPr id="5" name="Segnaposto numero diapositiva 4"/>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9137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r>
              <a:rPr lang="en-US"/>
              <a:t>23/01/2020</a:t>
            </a:r>
            <a:endParaRPr lang="it-IT"/>
          </a:p>
        </p:txBody>
      </p:sp>
      <p:sp>
        <p:nvSpPr>
          <p:cNvPr id="3" name="Segnaposto piè di pagina 2"/>
          <p:cNvSpPr>
            <a:spLocks noGrp="1"/>
          </p:cNvSpPr>
          <p:nvPr>
            <p:ph type="ftr" sz="quarter" idx="11"/>
          </p:nvPr>
        </p:nvSpPr>
        <p:spPr/>
        <p:txBody>
          <a:bodyPr/>
          <a:lstStyle/>
          <a:p>
            <a:r>
              <a:rPr lang="it-IT"/>
              <a:t>@CSMT Riproduzione Riservata – Marco Acerbis</a:t>
            </a:r>
            <a:endParaRPr lang="it-IT" dirty="0"/>
          </a:p>
        </p:txBody>
      </p:sp>
      <p:sp>
        <p:nvSpPr>
          <p:cNvPr id="4" name="Segnaposto numero diapositiva 3"/>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00062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364591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57263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dirty="0"/>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23/01/2020</a:t>
            </a:r>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t-IT"/>
              <a:t>@CSMT Riproduzione Riservata – Marco Acerbis</a:t>
            </a:r>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CD4204-4909-4B17-A54E-C106EA05D781}" type="slidenum">
              <a:rPr lang="it-IT" smtClean="0"/>
              <a:pPr/>
              <a:t>‹N›</a:t>
            </a:fld>
            <a:endParaRPr lang="it-IT" dirty="0"/>
          </a:p>
        </p:txBody>
      </p:sp>
      <p:pic>
        <p:nvPicPr>
          <p:cNvPr id="7" name="Segnaposto contenuto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890879" y="365125"/>
            <a:ext cx="925841" cy="976127"/>
          </a:xfrm>
          <a:prstGeom prst="rect">
            <a:avLst/>
          </a:prstGeom>
        </p:spPr>
      </p:pic>
    </p:spTree>
    <p:extLst>
      <p:ext uri="{BB962C8B-B14F-4D97-AF65-F5344CB8AC3E}">
        <p14:creationId xmlns:p14="http://schemas.microsoft.com/office/powerpoint/2010/main" val="5397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ce95/transferlearning_AID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8FBD3A78-E3C7-480B-BA7C-2C727C9ED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29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A44D3-E5A4-4624-80AF-A1A359DF88CF}"/>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7EE0E79D-A13F-4740-922B-C2BC48E1C38E}"/>
              </a:ext>
            </a:extLst>
          </p:cNvPr>
          <p:cNvSpPr>
            <a:spLocks noGrp="1"/>
          </p:cNvSpPr>
          <p:nvPr>
            <p:ph idx="1"/>
          </p:nvPr>
        </p:nvSpPr>
        <p:spPr/>
        <p:txBody>
          <a:bodyPr/>
          <a:lstStyle/>
          <a:p>
            <a:r>
              <a:rPr lang="it-IT" sz="2000" dirty="0" err="1"/>
              <a:t>Convolutional</a:t>
            </a:r>
            <a:r>
              <a:rPr lang="it-IT" sz="2000" dirty="0"/>
              <a:t> </a:t>
            </a:r>
            <a:r>
              <a:rPr lang="it-IT" sz="2000" dirty="0" err="1"/>
              <a:t>neural</a:t>
            </a:r>
            <a:r>
              <a:rPr lang="it-IT" sz="2000" dirty="0"/>
              <a:t> networks are a class of </a:t>
            </a:r>
            <a:r>
              <a:rPr lang="it-IT" sz="2000" dirty="0" err="1"/>
              <a:t>neural</a:t>
            </a:r>
            <a:r>
              <a:rPr lang="it-IT" sz="2000" dirty="0"/>
              <a:t> networks </a:t>
            </a:r>
            <a:r>
              <a:rPr lang="it-IT" sz="2000" dirty="0" err="1"/>
              <a:t>where</a:t>
            </a:r>
            <a:r>
              <a:rPr lang="it-IT" sz="2000" dirty="0"/>
              <a:t> the </a:t>
            </a:r>
            <a:r>
              <a:rPr lang="it-IT" sz="2000" dirty="0" err="1"/>
              <a:t>hidden</a:t>
            </a:r>
            <a:r>
              <a:rPr lang="it-IT" sz="2000" dirty="0"/>
              <a:t> </a:t>
            </a:r>
            <a:r>
              <a:rPr lang="it-IT" sz="2000" dirty="0" err="1"/>
              <a:t>layers</a:t>
            </a:r>
            <a:r>
              <a:rPr lang="it-IT" sz="2000" dirty="0"/>
              <a:t> </a:t>
            </a:r>
            <a:r>
              <a:rPr lang="it-IT" sz="2000" dirty="0" err="1"/>
              <a:t>consist</a:t>
            </a:r>
            <a:r>
              <a:rPr lang="it-IT" sz="2000" dirty="0"/>
              <a:t> in a </a:t>
            </a:r>
            <a:r>
              <a:rPr lang="it-IT" sz="2000" dirty="0" err="1"/>
              <a:t>series</a:t>
            </a:r>
            <a:r>
              <a:rPr lang="it-IT" sz="2000" dirty="0"/>
              <a:t> of </a:t>
            </a:r>
            <a:r>
              <a:rPr lang="it-IT" sz="2000" i="1" dirty="0" err="1">
                <a:solidFill>
                  <a:schemeClr val="accent2">
                    <a:lumMod val="75000"/>
                  </a:schemeClr>
                </a:solidFill>
              </a:rPr>
              <a:t>convolutional</a:t>
            </a:r>
            <a:r>
              <a:rPr lang="it-IT" sz="2000" i="1" dirty="0">
                <a:solidFill>
                  <a:schemeClr val="accent2">
                    <a:lumMod val="75000"/>
                  </a:schemeClr>
                </a:solidFill>
              </a:rPr>
              <a:t> </a:t>
            </a:r>
            <a:r>
              <a:rPr lang="it-IT" sz="2000" i="1" dirty="0" err="1">
                <a:solidFill>
                  <a:schemeClr val="accent2">
                    <a:lumMod val="75000"/>
                  </a:schemeClr>
                </a:solidFill>
              </a:rPr>
              <a:t>layers</a:t>
            </a:r>
            <a:r>
              <a:rPr lang="it-IT" sz="2000" dirty="0"/>
              <a:t>, </a:t>
            </a:r>
            <a:r>
              <a:rPr lang="it-IT" sz="2000" dirty="0" err="1"/>
              <a:t>that</a:t>
            </a:r>
            <a:r>
              <a:rPr lang="it-IT" sz="2000" dirty="0"/>
              <a:t> work </a:t>
            </a:r>
            <a:r>
              <a:rPr lang="it-IT" sz="2000" dirty="0" err="1"/>
              <a:t>as</a:t>
            </a:r>
            <a:r>
              <a:rPr lang="it-IT" sz="2000" dirty="0"/>
              <a:t> filters and </a:t>
            </a:r>
            <a:r>
              <a:rPr lang="it-IT" sz="2000" dirty="0" err="1"/>
              <a:t>usually</a:t>
            </a:r>
            <a:r>
              <a:rPr lang="it-IT" sz="2000" dirty="0"/>
              <a:t> use a </a:t>
            </a:r>
            <a:r>
              <a:rPr lang="it-IT" sz="2000" dirty="0" err="1"/>
              <a:t>ReLU</a:t>
            </a:r>
            <a:r>
              <a:rPr lang="it-IT" sz="2000" dirty="0"/>
              <a:t> </a:t>
            </a:r>
            <a:r>
              <a:rPr lang="it-IT" sz="2000" dirty="0" err="1"/>
              <a:t>activation</a:t>
            </a:r>
            <a:r>
              <a:rPr lang="it-IT" sz="2000" dirty="0"/>
              <a:t> </a:t>
            </a:r>
            <a:r>
              <a:rPr lang="it-IT" sz="2000" dirty="0" err="1"/>
              <a:t>function</a:t>
            </a:r>
            <a:r>
              <a:rPr lang="it-IT" sz="2000" dirty="0"/>
              <a:t>,</a:t>
            </a:r>
            <a:r>
              <a:rPr lang="it-IT" sz="2000" i="1" dirty="0">
                <a:solidFill>
                  <a:schemeClr val="bg1"/>
                </a:solidFill>
              </a:rPr>
              <a:t> </a:t>
            </a:r>
            <a:r>
              <a:rPr lang="it-IT" sz="2000" dirty="0"/>
              <a:t>and </a:t>
            </a:r>
            <a:r>
              <a:rPr lang="it-IT" sz="2000" i="1" dirty="0">
                <a:solidFill>
                  <a:schemeClr val="accent2">
                    <a:lumMod val="75000"/>
                  </a:schemeClr>
                </a:solidFill>
              </a:rPr>
              <a:t>pooling </a:t>
            </a:r>
            <a:r>
              <a:rPr lang="it-IT" sz="2000" i="1" dirty="0" err="1">
                <a:solidFill>
                  <a:schemeClr val="accent2">
                    <a:lumMod val="75000"/>
                  </a:schemeClr>
                </a:solidFill>
              </a:rPr>
              <a:t>layers</a:t>
            </a:r>
            <a:r>
              <a:rPr lang="it-IT" sz="2000" dirty="0"/>
              <a:t>, </a:t>
            </a:r>
            <a:r>
              <a:rPr lang="it-IT" sz="2000" dirty="0" err="1"/>
              <a:t>that</a:t>
            </a:r>
            <a:r>
              <a:rPr lang="it-IT" sz="2000" dirty="0"/>
              <a:t> </a:t>
            </a:r>
            <a:r>
              <a:rPr lang="it-IT" sz="2000" dirty="0" err="1"/>
              <a:t>summarize</a:t>
            </a:r>
            <a:r>
              <a:rPr lang="it-IT" sz="2000" dirty="0"/>
              <a:t> the </a:t>
            </a:r>
            <a:r>
              <a:rPr lang="it-IT" sz="2000" dirty="0" err="1"/>
              <a:t>presence</a:t>
            </a:r>
            <a:r>
              <a:rPr lang="it-IT" sz="2000" dirty="0"/>
              <a:t> of features.  </a:t>
            </a:r>
            <a:endParaRPr lang="en-US" sz="2000" dirty="0"/>
          </a:p>
          <a:p>
            <a:endParaRPr lang="en-US" dirty="0"/>
          </a:p>
        </p:txBody>
      </p:sp>
      <p:sp>
        <p:nvSpPr>
          <p:cNvPr id="4" name="Segnaposto data 3">
            <a:extLst>
              <a:ext uri="{FF2B5EF4-FFF2-40B4-BE49-F238E27FC236}">
                <a16:creationId xmlns:a16="http://schemas.microsoft.com/office/drawing/2014/main" id="{DFF68C79-F937-400B-B640-BB8A61A84FD1}"/>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F5A74A11-C673-45F6-93E9-E5495D8EBA42}"/>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4724159A-4DDB-4C73-AA8A-7E6E169B9151}"/>
              </a:ext>
            </a:extLst>
          </p:cNvPr>
          <p:cNvSpPr>
            <a:spLocks noGrp="1"/>
          </p:cNvSpPr>
          <p:nvPr>
            <p:ph type="sldNum" sz="quarter" idx="12"/>
          </p:nvPr>
        </p:nvSpPr>
        <p:spPr/>
        <p:txBody>
          <a:bodyPr/>
          <a:lstStyle/>
          <a:p>
            <a:fld id="{E1CD4204-4909-4B17-A54E-C106EA05D781}" type="slidenum">
              <a:rPr lang="it-IT" smtClean="0"/>
              <a:t>10</a:t>
            </a:fld>
            <a:endParaRPr lang="it-IT"/>
          </a:p>
        </p:txBody>
      </p:sp>
      <p:pic>
        <p:nvPicPr>
          <p:cNvPr id="7" name="Picture 2" descr="Risultati immagini per convolutional neural network">
            <a:extLst>
              <a:ext uri="{FF2B5EF4-FFF2-40B4-BE49-F238E27FC236}">
                <a16:creationId xmlns:a16="http://schemas.microsoft.com/office/drawing/2014/main" id="{1AE5125A-945F-45E1-8390-0776EA902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63" y="3403773"/>
            <a:ext cx="8473866" cy="28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4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BF766-5A74-4066-B82E-DDB31545EF5B}"/>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D2BCDC3B-F9AF-4D36-BEBF-0D7695D10783}"/>
              </a:ext>
            </a:extLst>
          </p:cNvPr>
          <p:cNvSpPr>
            <a:spLocks noGrp="1"/>
          </p:cNvSpPr>
          <p:nvPr>
            <p:ph idx="1"/>
          </p:nvPr>
        </p:nvSpPr>
        <p:spPr/>
        <p:txBody>
          <a:bodyPr/>
          <a:lstStyle/>
          <a:p>
            <a:pPr marL="342900" indent="-342900"/>
            <a:r>
              <a:rPr lang="it-IT" sz="2000" dirty="0"/>
              <a:t>CNN </a:t>
            </a:r>
            <a:r>
              <a:rPr lang="it-IT" sz="2000" dirty="0" err="1"/>
              <a:t>optimized</a:t>
            </a:r>
            <a:r>
              <a:rPr lang="it-IT" sz="2000" dirty="0"/>
              <a:t> for mobile </a:t>
            </a:r>
            <a:r>
              <a:rPr lang="it-IT" sz="2000" dirty="0" err="1"/>
              <a:t>applications</a:t>
            </a:r>
            <a:endParaRPr lang="it-IT" sz="2000" dirty="0"/>
          </a:p>
          <a:p>
            <a:pPr marL="342900" indent="-342900"/>
            <a:r>
              <a:rPr lang="it-IT" sz="2000" dirty="0" err="1"/>
              <a:t>Pre-trained</a:t>
            </a:r>
            <a:r>
              <a:rPr lang="it-IT" sz="2000" dirty="0"/>
              <a:t> models </a:t>
            </a:r>
            <a:r>
              <a:rPr lang="it-IT" sz="2000" dirty="0" err="1"/>
              <a:t>available</a:t>
            </a:r>
            <a:r>
              <a:rPr lang="it-IT" sz="2000" dirty="0"/>
              <a:t> </a:t>
            </a:r>
            <a:r>
              <a:rPr lang="it-IT" sz="2000" dirty="0" err="1"/>
              <a:t>through</a:t>
            </a:r>
            <a:r>
              <a:rPr lang="it-IT" sz="2000" dirty="0"/>
              <a:t> </a:t>
            </a:r>
            <a:r>
              <a:rPr lang="it-IT" sz="2000" dirty="0" err="1"/>
              <a:t>Keras</a:t>
            </a:r>
            <a:r>
              <a:rPr lang="it-IT" sz="2000" dirty="0"/>
              <a:t> </a:t>
            </a:r>
          </a:p>
          <a:p>
            <a:pPr marL="342900" indent="-342900"/>
            <a:r>
              <a:rPr lang="it-IT" sz="2000" dirty="0"/>
              <a:t>Good performance on the </a:t>
            </a:r>
            <a:r>
              <a:rPr lang="it-IT" sz="2000" dirty="0" err="1"/>
              <a:t>ImageNet</a:t>
            </a:r>
            <a:r>
              <a:rPr lang="it-IT" sz="2000" dirty="0"/>
              <a:t> dataset </a:t>
            </a:r>
          </a:p>
          <a:p>
            <a:pPr marL="342900" indent="-342900"/>
            <a:r>
              <a:rPr lang="it-IT" sz="2000" dirty="0"/>
              <a:t>Free to use</a:t>
            </a:r>
          </a:p>
          <a:p>
            <a:pPr marL="342900" indent="-342900"/>
            <a:r>
              <a:rPr lang="it-IT" sz="2000" dirty="0" err="1"/>
              <a:t>Official</a:t>
            </a:r>
            <a:r>
              <a:rPr lang="it-IT" sz="2000" dirty="0"/>
              <a:t> paper </a:t>
            </a:r>
            <a:r>
              <a:rPr lang="it-IT" sz="2000" dirty="0" err="1"/>
              <a:t>available</a:t>
            </a:r>
            <a:r>
              <a:rPr lang="it-IT" sz="2000" dirty="0"/>
              <a:t> in the session </a:t>
            </a:r>
            <a:r>
              <a:rPr lang="it-IT" sz="2000" dirty="0" err="1"/>
              <a:t>repo</a:t>
            </a:r>
            <a:endParaRPr lang="en-US" sz="2000" dirty="0"/>
          </a:p>
          <a:p>
            <a:pPr marL="0" indent="0">
              <a:buNone/>
            </a:pPr>
            <a:endParaRPr lang="en-US" dirty="0"/>
          </a:p>
          <a:p>
            <a:pPr marL="0" indent="0">
              <a:buNone/>
            </a:pPr>
            <a:endParaRPr lang="en-US" dirty="0"/>
          </a:p>
          <a:p>
            <a:pPr marL="0" indent="0">
              <a:buNone/>
            </a:pPr>
            <a:r>
              <a:rPr lang="en-US" sz="2000" dirty="0"/>
              <a:t>                                   </a:t>
            </a:r>
            <a:endParaRPr lang="en-US" dirty="0"/>
          </a:p>
        </p:txBody>
      </p:sp>
      <p:sp>
        <p:nvSpPr>
          <p:cNvPr id="4" name="Segnaposto data 3">
            <a:extLst>
              <a:ext uri="{FF2B5EF4-FFF2-40B4-BE49-F238E27FC236}">
                <a16:creationId xmlns:a16="http://schemas.microsoft.com/office/drawing/2014/main" id="{0469577D-3C3A-442A-86DD-E3822ACD6B4C}"/>
              </a:ext>
            </a:extLst>
          </p:cNvPr>
          <p:cNvSpPr>
            <a:spLocks noGrp="1"/>
          </p:cNvSpPr>
          <p:nvPr>
            <p:ph type="dt" sz="half" idx="10"/>
          </p:nvPr>
        </p:nvSpPr>
        <p:spPr/>
        <p:txBody>
          <a:bodyPr/>
          <a:lstStyle/>
          <a:p>
            <a:r>
              <a:rPr lang="en-US" dirty="0"/>
              <a:t>23/01/2020</a:t>
            </a:r>
            <a:endParaRPr lang="it-IT" dirty="0"/>
          </a:p>
        </p:txBody>
      </p:sp>
      <p:sp>
        <p:nvSpPr>
          <p:cNvPr id="5" name="Segnaposto piè di pagina 4">
            <a:extLst>
              <a:ext uri="{FF2B5EF4-FFF2-40B4-BE49-F238E27FC236}">
                <a16:creationId xmlns:a16="http://schemas.microsoft.com/office/drawing/2014/main" id="{D7294C9A-381B-47E8-9212-2C18F57921F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FD6F3456-C737-466C-9865-3B5F1697D350}"/>
              </a:ext>
            </a:extLst>
          </p:cNvPr>
          <p:cNvSpPr>
            <a:spLocks noGrp="1"/>
          </p:cNvSpPr>
          <p:nvPr>
            <p:ph type="sldNum" sz="quarter" idx="12"/>
          </p:nvPr>
        </p:nvSpPr>
        <p:spPr/>
        <p:txBody>
          <a:bodyPr/>
          <a:lstStyle/>
          <a:p>
            <a:fld id="{E1CD4204-4909-4B17-A54E-C106EA05D781}" type="slidenum">
              <a:rPr lang="it-IT" smtClean="0"/>
              <a:t>11</a:t>
            </a:fld>
            <a:endParaRPr lang="it-IT"/>
          </a:p>
        </p:txBody>
      </p:sp>
      <p:pic>
        <p:nvPicPr>
          <p:cNvPr id="7" name="Immagine 6">
            <a:extLst>
              <a:ext uri="{FF2B5EF4-FFF2-40B4-BE49-F238E27FC236}">
                <a16:creationId xmlns:a16="http://schemas.microsoft.com/office/drawing/2014/main" id="{16D5D0C8-D9F6-428B-B615-92A19F9DA213}"/>
              </a:ext>
            </a:extLst>
          </p:cNvPr>
          <p:cNvPicPr>
            <a:picLocks noChangeAspect="1"/>
          </p:cNvPicPr>
          <p:nvPr/>
        </p:nvPicPr>
        <p:blipFill>
          <a:blip r:embed="rId2"/>
          <a:stretch>
            <a:fillRect/>
          </a:stretch>
        </p:blipFill>
        <p:spPr>
          <a:xfrm>
            <a:off x="7577847" y="1501654"/>
            <a:ext cx="4446484" cy="4675309"/>
          </a:xfrm>
          <a:prstGeom prst="rect">
            <a:avLst/>
          </a:prstGeom>
        </p:spPr>
      </p:pic>
      <p:sp>
        <p:nvSpPr>
          <p:cNvPr id="8" name="CasellaDiTesto 7">
            <a:extLst>
              <a:ext uri="{FF2B5EF4-FFF2-40B4-BE49-F238E27FC236}">
                <a16:creationId xmlns:a16="http://schemas.microsoft.com/office/drawing/2014/main" id="{AB62BE44-1D0E-437F-9D28-9E44A09FD27C}"/>
              </a:ext>
            </a:extLst>
          </p:cNvPr>
          <p:cNvSpPr txBox="1"/>
          <p:nvPr/>
        </p:nvSpPr>
        <p:spPr>
          <a:xfrm>
            <a:off x="7577847" y="743001"/>
            <a:ext cx="2690949" cy="923330"/>
          </a:xfrm>
          <a:prstGeom prst="rect">
            <a:avLst/>
          </a:prstGeom>
          <a:noFill/>
        </p:spPr>
        <p:txBody>
          <a:bodyPr wrap="square" rtlCol="0">
            <a:spAutoFit/>
          </a:bodyPr>
          <a:lstStyle/>
          <a:p>
            <a:r>
              <a:rPr lang="it-IT" dirty="0" err="1">
                <a:solidFill>
                  <a:srgbClr val="002060"/>
                </a:solidFill>
              </a:rPr>
              <a:t>MobileNet</a:t>
            </a:r>
            <a:r>
              <a:rPr lang="it-IT" dirty="0">
                <a:solidFill>
                  <a:srgbClr val="002060"/>
                </a:solidFill>
              </a:rPr>
              <a:t> </a:t>
            </a:r>
          </a:p>
          <a:p>
            <a:r>
              <a:rPr lang="it-IT" dirty="0">
                <a:solidFill>
                  <a:srgbClr val="002060"/>
                </a:solidFill>
              </a:rPr>
              <a:t>Body Architecture </a:t>
            </a:r>
            <a:endParaRPr lang="en-US" dirty="0">
              <a:solidFill>
                <a:srgbClr val="002060"/>
              </a:solidFill>
            </a:endParaRPr>
          </a:p>
          <a:p>
            <a:endParaRPr lang="en-US" dirty="0"/>
          </a:p>
        </p:txBody>
      </p:sp>
    </p:spTree>
    <p:extLst>
      <p:ext uri="{BB962C8B-B14F-4D97-AF65-F5344CB8AC3E}">
        <p14:creationId xmlns:p14="http://schemas.microsoft.com/office/powerpoint/2010/main" val="399415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2EA747E7-07C9-4E97-AEE5-C1123D34B95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408F42B7-9970-4227-A5B9-C00E162A5B50}"/>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688CFB6E-7DE2-45CA-8E4E-48073CF2537F}"/>
              </a:ext>
            </a:extLst>
          </p:cNvPr>
          <p:cNvSpPr>
            <a:spLocks noGrp="1"/>
          </p:cNvSpPr>
          <p:nvPr>
            <p:ph type="sldNum" sz="quarter" idx="12"/>
          </p:nvPr>
        </p:nvSpPr>
        <p:spPr/>
        <p:txBody>
          <a:bodyPr/>
          <a:lstStyle/>
          <a:p>
            <a:fld id="{E1CD4204-4909-4B17-A54E-C106EA05D781}" type="slidenum">
              <a:rPr lang="it-IT" smtClean="0"/>
              <a:t>12</a:t>
            </a:fld>
            <a:endParaRPr lang="it-IT"/>
          </a:p>
        </p:txBody>
      </p:sp>
      <p:pic>
        <p:nvPicPr>
          <p:cNvPr id="7" name="Segnaposto contenuto 8" descr="Immagine che contiene persona, elettronico, interni, parete&#10;&#10;Descrizione generata automaticamente">
            <a:extLst>
              <a:ext uri="{FF2B5EF4-FFF2-40B4-BE49-F238E27FC236}">
                <a16:creationId xmlns:a16="http://schemas.microsoft.com/office/drawing/2014/main" id="{78CF8AC8-7290-410A-A56E-EF20C2A1F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4429" y="434890"/>
            <a:ext cx="7196847" cy="539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27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AE4E6-5B88-488A-9F2F-FC1E4317D3D3}"/>
              </a:ext>
            </a:extLst>
          </p:cNvPr>
          <p:cNvSpPr>
            <a:spLocks noGrp="1"/>
          </p:cNvSpPr>
          <p:nvPr>
            <p:ph type="title"/>
          </p:nvPr>
        </p:nvSpPr>
        <p:spPr>
          <a:xfrm>
            <a:off x="838200" y="365125"/>
            <a:ext cx="10515600" cy="1325563"/>
          </a:xfrm>
        </p:spPr>
        <p:txBody>
          <a:bodyPr/>
          <a:lstStyle/>
          <a:p>
            <a:r>
              <a:rPr lang="en-US"/>
              <a:t>Example: Transfer Learning with ML.NET </a:t>
            </a:r>
            <a:br>
              <a:rPr lang="en-US"/>
            </a:br>
            <a:endParaRPr lang="en-US" dirty="0"/>
          </a:p>
        </p:txBody>
      </p:sp>
      <p:pic>
        <p:nvPicPr>
          <p:cNvPr id="8" name="Segnaposto contenuto 7" descr="Immagine che contiene interni, nero&#10;&#10;Descrizione generata automaticamente">
            <a:extLst>
              <a:ext uri="{FF2B5EF4-FFF2-40B4-BE49-F238E27FC236}">
                <a16:creationId xmlns:a16="http://schemas.microsoft.com/office/drawing/2014/main" id="{A1E0546E-4D10-41A9-9272-AA11898E2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6300" y="2085882"/>
            <a:ext cx="2857500" cy="2857500"/>
          </a:xfrm>
        </p:spPr>
      </p:pic>
      <p:sp>
        <p:nvSpPr>
          <p:cNvPr id="4" name="Segnaposto data 3">
            <a:extLst>
              <a:ext uri="{FF2B5EF4-FFF2-40B4-BE49-F238E27FC236}">
                <a16:creationId xmlns:a16="http://schemas.microsoft.com/office/drawing/2014/main" id="{110D61D0-5E6B-4676-B587-7DBA118B6760}"/>
              </a:ext>
            </a:extLst>
          </p:cNvPr>
          <p:cNvSpPr>
            <a:spLocks noGrp="1"/>
          </p:cNvSpPr>
          <p:nvPr>
            <p:ph type="dt" sz="half" idx="10"/>
          </p:nvPr>
        </p:nvSpPr>
        <p:spPr>
          <a:xfrm>
            <a:off x="838200" y="6356350"/>
            <a:ext cx="2743200" cy="365125"/>
          </a:xfrm>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CAD72C3C-7CDF-4D69-A736-C47752826709}"/>
              </a:ext>
            </a:extLst>
          </p:cNvPr>
          <p:cNvSpPr>
            <a:spLocks noGrp="1"/>
          </p:cNvSpPr>
          <p:nvPr>
            <p:ph type="ftr" sz="quarter" idx="11"/>
          </p:nvPr>
        </p:nvSpPr>
        <p:spPr>
          <a:xfrm>
            <a:off x="4038600" y="6356350"/>
            <a:ext cx="4114800" cy="365125"/>
          </a:xfrm>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64479B29-D76F-4822-8D3A-98DCAC5E51DB}"/>
              </a:ext>
            </a:extLst>
          </p:cNvPr>
          <p:cNvSpPr>
            <a:spLocks noGrp="1"/>
          </p:cNvSpPr>
          <p:nvPr>
            <p:ph type="sldNum" sz="quarter" idx="12"/>
          </p:nvPr>
        </p:nvSpPr>
        <p:spPr>
          <a:xfrm>
            <a:off x="8610600" y="6356350"/>
            <a:ext cx="2743200" cy="365125"/>
          </a:xfrm>
        </p:spPr>
        <p:txBody>
          <a:bodyPr/>
          <a:lstStyle/>
          <a:p>
            <a:fld id="{E1CD4204-4909-4B17-A54E-C106EA05D781}" type="slidenum">
              <a:rPr lang="it-IT" smtClean="0"/>
              <a:t>13</a:t>
            </a:fld>
            <a:endParaRPr lang="it-IT"/>
          </a:p>
        </p:txBody>
      </p:sp>
      <p:sp>
        <p:nvSpPr>
          <p:cNvPr id="9" name="CasellaDiTesto 8">
            <a:extLst>
              <a:ext uri="{FF2B5EF4-FFF2-40B4-BE49-F238E27FC236}">
                <a16:creationId xmlns:a16="http://schemas.microsoft.com/office/drawing/2014/main" id="{7130F28A-EB23-40A5-A4C6-A389B7B37911}"/>
              </a:ext>
            </a:extLst>
          </p:cNvPr>
          <p:cNvSpPr txBox="1"/>
          <p:nvPr/>
        </p:nvSpPr>
        <p:spPr>
          <a:xfrm>
            <a:off x="1235563" y="1984141"/>
            <a:ext cx="6982097"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2060"/>
                </a:solidFill>
              </a:rPr>
              <a:t>Image Classification: for these cases, you can either use pre-trained models or train your own model to classify images specific to your custom domain.</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pre-trained Inception-5h TensorFlow model</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C# and ML.NET ( you need Visual Studio)</a:t>
            </a:r>
          </a:p>
          <a:p>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You can re-train your custom model in Python and then import the .h5 model in the C# application.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096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C33596-EA7C-4A7B-B09F-A50F50DE17D1}"/>
              </a:ext>
            </a:extLst>
          </p:cNvPr>
          <p:cNvSpPr>
            <a:spLocks noGrp="1"/>
          </p:cNvSpPr>
          <p:nvPr>
            <p:ph type="title"/>
          </p:nvPr>
        </p:nvSpPr>
        <p:spPr/>
        <p:txBody>
          <a:bodyPr/>
          <a:lstStyle/>
          <a:p>
            <a:r>
              <a:rPr lang="it-IT" dirty="0" err="1"/>
              <a:t>Any</a:t>
            </a:r>
            <a:r>
              <a:rPr lang="it-IT" dirty="0"/>
              <a:t> </a:t>
            </a:r>
            <a:r>
              <a:rPr lang="it-IT" dirty="0" err="1"/>
              <a:t>Questions</a:t>
            </a:r>
            <a:r>
              <a:rPr lang="it-IT" dirty="0"/>
              <a:t>?</a:t>
            </a:r>
            <a:endParaRPr lang="en-US" dirty="0"/>
          </a:p>
        </p:txBody>
      </p:sp>
      <p:sp>
        <p:nvSpPr>
          <p:cNvPr id="4" name="Segnaposto data 3">
            <a:extLst>
              <a:ext uri="{FF2B5EF4-FFF2-40B4-BE49-F238E27FC236}">
                <a16:creationId xmlns:a16="http://schemas.microsoft.com/office/drawing/2014/main" id="{7B2B4498-8A8A-4E7A-AD6D-753A6499BAA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76D0DCA0-01ED-40D9-A7AF-0C0F9C34E30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009C14EE-6BAB-40A5-81E6-A448567AD998}"/>
              </a:ext>
            </a:extLst>
          </p:cNvPr>
          <p:cNvSpPr>
            <a:spLocks noGrp="1"/>
          </p:cNvSpPr>
          <p:nvPr>
            <p:ph type="sldNum" sz="quarter" idx="12"/>
          </p:nvPr>
        </p:nvSpPr>
        <p:spPr/>
        <p:txBody>
          <a:bodyPr/>
          <a:lstStyle/>
          <a:p>
            <a:fld id="{E1CD4204-4909-4B17-A54E-C106EA05D781}" type="slidenum">
              <a:rPr lang="it-IT" smtClean="0"/>
              <a:t>14</a:t>
            </a:fld>
            <a:endParaRPr lang="it-IT"/>
          </a:p>
        </p:txBody>
      </p:sp>
      <p:pic>
        <p:nvPicPr>
          <p:cNvPr id="1026" name="Picture 2" descr="Risultati immagini per questions">
            <a:extLst>
              <a:ext uri="{FF2B5EF4-FFF2-40B4-BE49-F238E27FC236}">
                <a16:creationId xmlns:a16="http://schemas.microsoft.com/office/drawing/2014/main" id="{5D68BED8-C703-4744-90F2-05871E501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65" y="1554588"/>
            <a:ext cx="7144270" cy="424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1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ctrTitle"/>
          </p:nvPr>
        </p:nvSpPr>
        <p:spPr/>
        <p:txBody>
          <a:bodyPr>
            <a:normAutofit/>
          </a:bodyPr>
          <a:lstStyle/>
          <a:p>
            <a:r>
              <a:rPr lang="it-IT" dirty="0"/>
              <a:t>Transfer Learning</a:t>
            </a:r>
            <a:br>
              <a:rPr lang="it-IT" dirty="0"/>
            </a:br>
            <a:r>
              <a:rPr lang="en-US" sz="2200" dirty="0">
                <a:solidFill>
                  <a:schemeClr val="tx1">
                    <a:lumMod val="95000"/>
                    <a:lumOff val="5000"/>
                  </a:schemeClr>
                </a:solidFill>
              </a:rPr>
              <a:t>Adapting Models for Custom Applications</a:t>
            </a:r>
            <a:br>
              <a:rPr lang="en-US" sz="2200" dirty="0">
                <a:solidFill>
                  <a:schemeClr val="tx1">
                    <a:lumMod val="95000"/>
                    <a:lumOff val="5000"/>
                  </a:schemeClr>
                </a:solidFill>
              </a:rPr>
            </a:br>
            <a:endParaRPr lang="it-IT" sz="2200" dirty="0">
              <a:solidFill>
                <a:schemeClr val="tx1">
                  <a:lumMod val="95000"/>
                  <a:lumOff val="5000"/>
                </a:schemeClr>
              </a:solidFill>
            </a:endParaRPr>
          </a:p>
        </p:txBody>
      </p:sp>
      <p:sp>
        <p:nvSpPr>
          <p:cNvPr id="8" name="Sottotitolo 7"/>
          <p:cNvSpPr>
            <a:spLocks noGrp="1"/>
          </p:cNvSpPr>
          <p:nvPr>
            <p:ph type="subTitle" idx="1"/>
          </p:nvPr>
        </p:nvSpPr>
        <p:spPr/>
        <p:txBody>
          <a:bodyPr/>
          <a:lstStyle/>
          <a:p>
            <a:endParaRPr lang="it-IT" b="1" dirty="0"/>
          </a:p>
          <a:p>
            <a:r>
              <a:rPr lang="it-IT" b="1" dirty="0"/>
              <a:t>Marco Acerbis</a:t>
            </a:r>
            <a:r>
              <a:rPr lang="it-IT" dirty="0"/>
              <a:t> – </a:t>
            </a:r>
            <a:r>
              <a:rPr lang="it-IT" dirty="0" err="1"/>
              <a:t>MSc</a:t>
            </a:r>
            <a:r>
              <a:rPr lang="it-IT" dirty="0"/>
              <a:t> </a:t>
            </a:r>
            <a:r>
              <a:rPr lang="it-IT" dirty="0" err="1"/>
              <a:t>Student</a:t>
            </a:r>
            <a:r>
              <a:rPr lang="it-IT" dirty="0"/>
              <a:t> in AI @UNIBO</a:t>
            </a:r>
          </a:p>
          <a:p>
            <a:r>
              <a:rPr lang="it-IT" dirty="0"/>
              <a:t>                               </a:t>
            </a:r>
            <a:endParaRPr lang="it-IT" i="1" dirty="0"/>
          </a:p>
        </p:txBody>
      </p:sp>
    </p:spTree>
    <p:extLst>
      <p:ext uri="{BB962C8B-B14F-4D97-AF65-F5344CB8AC3E}">
        <p14:creationId xmlns:p14="http://schemas.microsoft.com/office/powerpoint/2010/main" val="248368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Transfer Learning </a:t>
            </a:r>
          </a:p>
        </p:txBody>
      </p:sp>
      <p:sp>
        <p:nvSpPr>
          <p:cNvPr id="3" name="Segnaposto contenuto 2"/>
          <p:cNvSpPr>
            <a:spLocks noGrp="1"/>
          </p:cNvSpPr>
          <p:nvPr>
            <p:ph idx="1"/>
          </p:nvPr>
        </p:nvSpPr>
        <p:spPr>
          <a:xfrm>
            <a:off x="838200" y="1590493"/>
            <a:ext cx="10515600" cy="4351338"/>
          </a:xfrm>
        </p:spPr>
        <p:txBody>
          <a:bodyPr>
            <a:normAutofit lnSpcReduction="10000"/>
          </a:bodyPr>
          <a:lstStyle/>
          <a:p>
            <a:r>
              <a:rPr lang="en-US" sz="2000" dirty="0"/>
              <a:t>In this session the following arguments will be covered:</a:t>
            </a:r>
          </a:p>
          <a:p>
            <a:pPr marL="342900" indent="-342900"/>
            <a:r>
              <a:rPr lang="en-US" sz="2000" dirty="0"/>
              <a:t>What Transfer Learning is</a:t>
            </a:r>
          </a:p>
          <a:p>
            <a:pPr marL="342900" indent="-342900"/>
            <a:r>
              <a:rPr lang="en-US" sz="2000" dirty="0"/>
              <a:t>How and when you should use Transfer Learning</a:t>
            </a:r>
          </a:p>
          <a:p>
            <a:pPr marL="342900" indent="-342900"/>
            <a:r>
              <a:rPr lang="en-US" sz="2000" dirty="0"/>
              <a:t>Transfer Learning &amp; Deep Learning: Re-train your own CNN</a:t>
            </a:r>
          </a:p>
          <a:p>
            <a:pPr marL="342900" indent="-342900"/>
            <a:r>
              <a:rPr lang="en-US" sz="2000" dirty="0"/>
              <a:t>Real case application: </a:t>
            </a:r>
            <a:r>
              <a:rPr lang="en-US" sz="2000" dirty="0" err="1"/>
              <a:t>Mobilenet</a:t>
            </a:r>
            <a:r>
              <a:rPr lang="en-US" sz="2000" dirty="0"/>
              <a:t> &amp; </a:t>
            </a:r>
            <a:r>
              <a:rPr lang="en-US" sz="2000" dirty="0" err="1"/>
              <a:t>MaixPy</a:t>
            </a:r>
            <a:r>
              <a:rPr lang="en-US" sz="2000" dirty="0"/>
              <a:t> Bit AI Board </a:t>
            </a:r>
          </a:p>
          <a:p>
            <a:pPr marL="342900" indent="-342900"/>
            <a:r>
              <a:rPr lang="en-US" sz="2000" dirty="0"/>
              <a:t>Example: Transfer Learning with ML.NET </a:t>
            </a:r>
          </a:p>
          <a:p>
            <a:pPr marL="0" indent="0">
              <a:buNone/>
            </a:pPr>
            <a:endParaRPr lang="en-US" sz="2000" dirty="0"/>
          </a:p>
          <a:p>
            <a:pPr marL="0" indent="0">
              <a:buNone/>
            </a:pPr>
            <a:r>
              <a:rPr lang="en-US" sz="2000" dirty="0"/>
              <a:t>In order to help everyone to follow the session I have set up a GitHub repo with useful  papers, links and all the scripts used in the real case application.</a:t>
            </a:r>
          </a:p>
          <a:p>
            <a:pPr marL="0" indent="0">
              <a:buNone/>
            </a:pPr>
            <a:r>
              <a:rPr lang="en-US" sz="2000" dirty="0"/>
              <a:t>		</a:t>
            </a:r>
          </a:p>
          <a:p>
            <a:pPr marL="0" indent="0" algn="r">
              <a:buNone/>
            </a:pPr>
            <a:endParaRPr lang="it-IT" sz="2000" b="1" dirty="0">
              <a:hlinkClick r:id="rId2"/>
            </a:endParaRPr>
          </a:p>
          <a:p>
            <a:pPr marL="0" indent="0" algn="r">
              <a:buNone/>
            </a:pPr>
            <a:r>
              <a:rPr lang="it-IT" sz="2000" b="1" dirty="0">
                <a:hlinkClick r:id="rId2"/>
              </a:rPr>
              <a:t>https://github.com/Ace95/transferlearning_AIDay</a:t>
            </a:r>
            <a:endParaRPr lang="it-IT" sz="2000" b="1" dirty="0"/>
          </a:p>
        </p:txBody>
      </p:sp>
      <p:sp>
        <p:nvSpPr>
          <p:cNvPr id="4" name="Segnaposto data 3"/>
          <p:cNvSpPr>
            <a:spLocks noGrp="1"/>
          </p:cNvSpPr>
          <p:nvPr>
            <p:ph type="dt" sz="half" idx="10"/>
          </p:nvPr>
        </p:nvSpPr>
        <p:spPr/>
        <p:txBody>
          <a:bodyPr/>
          <a:lstStyle/>
          <a:p>
            <a:r>
              <a:rPr lang="en-US" dirty="0"/>
              <a:t>23/01/2020</a:t>
            </a:r>
            <a:endParaRPr lang="it-IT" dirty="0"/>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3</a:t>
            </a:fld>
            <a:endParaRPr lang="it-IT"/>
          </a:p>
        </p:txBody>
      </p:sp>
      <p:pic>
        <p:nvPicPr>
          <p:cNvPr id="7" name="Immagine 6">
            <a:extLst>
              <a:ext uri="{FF2B5EF4-FFF2-40B4-BE49-F238E27FC236}">
                <a16:creationId xmlns:a16="http://schemas.microsoft.com/office/drawing/2014/main" id="{D0AB1D31-BE6B-425F-B1C7-EF73E38E0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427" y="4672110"/>
            <a:ext cx="1820765" cy="1820765"/>
          </a:xfrm>
          <a:prstGeom prst="rect">
            <a:avLst/>
          </a:prstGeom>
        </p:spPr>
      </p:pic>
    </p:spTree>
    <p:extLst>
      <p:ext uri="{BB962C8B-B14F-4D97-AF65-F5344CB8AC3E}">
        <p14:creationId xmlns:p14="http://schemas.microsoft.com/office/powerpoint/2010/main" val="402521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DD95D-D405-4761-B1B5-AF9F1C99BA2E}"/>
              </a:ext>
            </a:extLst>
          </p:cNvPr>
          <p:cNvSpPr>
            <a:spLocks noGrp="1"/>
          </p:cNvSpPr>
          <p:nvPr>
            <p:ph type="title"/>
          </p:nvPr>
        </p:nvSpPr>
        <p:spPr/>
        <p:txBody>
          <a:bodyPr/>
          <a:lstStyle/>
          <a:p>
            <a:r>
              <a:rPr lang="it-IT" dirty="0" err="1"/>
              <a:t>What</a:t>
            </a:r>
            <a:r>
              <a:rPr lang="it-IT" dirty="0"/>
              <a:t> </a:t>
            </a:r>
            <a:r>
              <a:rPr lang="it-IT" dirty="0" err="1"/>
              <a:t>is</a:t>
            </a:r>
            <a:r>
              <a:rPr lang="it-IT" dirty="0"/>
              <a:t> Transfer Learning?</a:t>
            </a:r>
            <a:endParaRPr lang="en-US" dirty="0"/>
          </a:p>
        </p:txBody>
      </p:sp>
      <p:sp>
        <p:nvSpPr>
          <p:cNvPr id="3" name="Segnaposto contenuto 2">
            <a:extLst>
              <a:ext uri="{FF2B5EF4-FFF2-40B4-BE49-F238E27FC236}">
                <a16:creationId xmlns:a16="http://schemas.microsoft.com/office/drawing/2014/main" id="{D8A77D75-80DD-4DC3-9BCC-D781AD28B133}"/>
              </a:ext>
            </a:extLst>
          </p:cNvPr>
          <p:cNvSpPr>
            <a:spLocks noGrp="1"/>
          </p:cNvSpPr>
          <p:nvPr>
            <p:ph idx="1"/>
          </p:nvPr>
        </p:nvSpPr>
        <p:spPr/>
        <p:txBody>
          <a:bodyPr/>
          <a:lstStyle/>
          <a:p>
            <a:pPr marL="0" indent="0">
              <a:buNone/>
            </a:pPr>
            <a:r>
              <a:rPr lang="en-US" sz="2000" dirty="0"/>
              <a:t>Transfer learning is a machine learning technique where a model already trained on one task is re-purposed on a second related task in order to improve the performance.</a:t>
            </a:r>
          </a:p>
          <a:p>
            <a:pPr marL="0" indent="0">
              <a:buNone/>
            </a:pPr>
            <a:r>
              <a:rPr lang="en-US" sz="2000" dirty="0"/>
              <a:t>Common ML algorithms traditionally address isolated tasks, while transfer learning attempts to change this: developing methods that allow to transfer knowledge learned in one or more </a:t>
            </a:r>
            <a:r>
              <a:rPr lang="en-US" sz="2000" i="1" dirty="0">
                <a:solidFill>
                  <a:schemeClr val="accent2">
                    <a:lumMod val="75000"/>
                  </a:schemeClr>
                </a:solidFill>
              </a:rPr>
              <a:t>source tasks</a:t>
            </a:r>
            <a:r>
              <a:rPr lang="en-US" sz="2000" dirty="0">
                <a:solidFill>
                  <a:schemeClr val="accent2">
                    <a:lumMod val="75000"/>
                  </a:schemeClr>
                </a:solidFill>
              </a:rPr>
              <a:t> </a:t>
            </a:r>
            <a:r>
              <a:rPr lang="en-US" sz="2000" dirty="0"/>
              <a:t>and use it to improve the training in a related </a:t>
            </a:r>
            <a:r>
              <a:rPr lang="en-US" sz="2000" i="1" dirty="0">
                <a:solidFill>
                  <a:schemeClr val="accent2">
                    <a:lumMod val="75000"/>
                  </a:schemeClr>
                </a:solidFill>
              </a:rPr>
              <a:t>target task</a:t>
            </a:r>
            <a:r>
              <a:rPr lang="en-US" sz="2000" dirty="0"/>
              <a:t>. </a:t>
            </a:r>
          </a:p>
          <a:p>
            <a:pPr marL="0" indent="0">
              <a:buNone/>
            </a:pPr>
            <a:endParaRPr lang="en-US" sz="2000" dirty="0"/>
          </a:p>
          <a:p>
            <a:pPr marL="0" indent="0">
              <a:buNone/>
            </a:pPr>
            <a:endParaRPr lang="en-US" dirty="0"/>
          </a:p>
          <a:p>
            <a:endParaRPr lang="en-US" dirty="0"/>
          </a:p>
        </p:txBody>
      </p:sp>
      <p:sp>
        <p:nvSpPr>
          <p:cNvPr id="4" name="Segnaposto data 3">
            <a:extLst>
              <a:ext uri="{FF2B5EF4-FFF2-40B4-BE49-F238E27FC236}">
                <a16:creationId xmlns:a16="http://schemas.microsoft.com/office/drawing/2014/main" id="{A62DB2C4-CBBD-49F8-AF1F-DB3A28E31DFD}"/>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0C7B60B8-DA6F-4815-BB9A-68C643A64D6D}"/>
              </a:ext>
            </a:extLst>
          </p:cNvPr>
          <p:cNvSpPr>
            <a:spLocks noGrp="1"/>
          </p:cNvSpPr>
          <p:nvPr>
            <p:ph type="ftr" sz="quarter" idx="11"/>
          </p:nvPr>
        </p:nvSpPr>
        <p:spPr/>
        <p:txBody>
          <a:bodyPr/>
          <a:lstStyle/>
          <a:p>
            <a:r>
              <a:rPr lang="it-IT" dirty="0"/>
              <a:t>@CSMT Riproduzione Riservata – Marco Acerbis</a:t>
            </a:r>
          </a:p>
        </p:txBody>
      </p:sp>
      <p:sp>
        <p:nvSpPr>
          <p:cNvPr id="6" name="Segnaposto numero diapositiva 5">
            <a:extLst>
              <a:ext uri="{FF2B5EF4-FFF2-40B4-BE49-F238E27FC236}">
                <a16:creationId xmlns:a16="http://schemas.microsoft.com/office/drawing/2014/main" id="{45855A00-F114-40A4-96BB-A895452208BD}"/>
              </a:ext>
            </a:extLst>
          </p:cNvPr>
          <p:cNvSpPr>
            <a:spLocks noGrp="1"/>
          </p:cNvSpPr>
          <p:nvPr>
            <p:ph type="sldNum" sz="quarter" idx="12"/>
          </p:nvPr>
        </p:nvSpPr>
        <p:spPr/>
        <p:txBody>
          <a:bodyPr/>
          <a:lstStyle/>
          <a:p>
            <a:fld id="{E1CD4204-4909-4B17-A54E-C106EA05D781}" type="slidenum">
              <a:rPr lang="it-IT" smtClean="0"/>
              <a:t>4</a:t>
            </a:fld>
            <a:endParaRPr lang="it-IT" dirty="0"/>
          </a:p>
        </p:txBody>
      </p:sp>
      <p:pic>
        <p:nvPicPr>
          <p:cNvPr id="7" name="Immagine 6">
            <a:extLst>
              <a:ext uri="{FF2B5EF4-FFF2-40B4-BE49-F238E27FC236}">
                <a16:creationId xmlns:a16="http://schemas.microsoft.com/office/drawing/2014/main" id="{42FA0B0F-A926-456C-B47C-A7B5D5D136BC}"/>
              </a:ext>
            </a:extLst>
          </p:cNvPr>
          <p:cNvPicPr>
            <a:picLocks noChangeAspect="1"/>
          </p:cNvPicPr>
          <p:nvPr/>
        </p:nvPicPr>
        <p:blipFill>
          <a:blip r:embed="rId2"/>
          <a:stretch>
            <a:fillRect/>
          </a:stretch>
        </p:blipFill>
        <p:spPr>
          <a:xfrm>
            <a:off x="2879058" y="3742881"/>
            <a:ext cx="5545096" cy="2434082"/>
          </a:xfrm>
          <a:prstGeom prst="rect">
            <a:avLst/>
          </a:prstGeom>
        </p:spPr>
      </p:pic>
    </p:spTree>
    <p:extLst>
      <p:ext uri="{BB962C8B-B14F-4D97-AF65-F5344CB8AC3E}">
        <p14:creationId xmlns:p14="http://schemas.microsoft.com/office/powerpoint/2010/main" val="408466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141D406-C629-49DB-B7C5-1FF098494A67}"/>
              </a:ext>
            </a:extLst>
          </p:cNvPr>
          <p:cNvSpPr>
            <a:spLocks noGrp="1"/>
          </p:cNvSpPr>
          <p:nvPr>
            <p:ph idx="1"/>
          </p:nvPr>
        </p:nvSpPr>
        <p:spPr>
          <a:xfrm>
            <a:off x="334585" y="817284"/>
            <a:ext cx="10515600" cy="4351338"/>
          </a:xfrm>
        </p:spPr>
        <p:txBody>
          <a:bodyPr/>
          <a:lstStyle/>
          <a:p>
            <a:r>
              <a:rPr lang="en-US" sz="2000" dirty="0"/>
              <a:t>Usually to measure the improvement introduced with Transfer Learning, three different measures are used:</a:t>
            </a:r>
          </a:p>
          <a:p>
            <a:pPr marL="342900" indent="-342900"/>
            <a:r>
              <a:rPr lang="en-US" sz="2000" dirty="0"/>
              <a:t>Performance achievable using only the transferred knowledge </a:t>
            </a:r>
            <a:r>
              <a:rPr lang="en-US" sz="2000" i="1" dirty="0">
                <a:solidFill>
                  <a:schemeClr val="accent2">
                    <a:lumMod val="75000"/>
                  </a:schemeClr>
                </a:solidFill>
              </a:rPr>
              <a:t>vs</a:t>
            </a:r>
            <a:r>
              <a:rPr lang="en-US" sz="2000" dirty="0">
                <a:solidFill>
                  <a:schemeClr val="accent2">
                    <a:lumMod val="75000"/>
                  </a:schemeClr>
                </a:solidFill>
              </a:rPr>
              <a:t> </a:t>
            </a:r>
            <a:r>
              <a:rPr lang="en-US" sz="2000" dirty="0"/>
              <a:t>performance of an agent trained from scratch</a:t>
            </a:r>
          </a:p>
          <a:p>
            <a:pPr marL="342900" indent="-342900"/>
            <a:r>
              <a:rPr lang="en-US" sz="2000" dirty="0"/>
              <a:t>The amount of time taken to fully learn the target task using only the given transferred knowledge </a:t>
            </a:r>
            <a:r>
              <a:rPr lang="en-US" sz="2000" i="1" dirty="0">
                <a:solidFill>
                  <a:schemeClr val="accent2">
                    <a:lumMod val="75000"/>
                  </a:schemeClr>
                </a:solidFill>
              </a:rPr>
              <a:t>vs</a:t>
            </a:r>
            <a:r>
              <a:rPr lang="en-US" sz="2000" dirty="0">
                <a:solidFill>
                  <a:schemeClr val="accent2">
                    <a:lumMod val="75000"/>
                  </a:schemeClr>
                </a:solidFill>
              </a:rPr>
              <a:t> </a:t>
            </a:r>
            <a:r>
              <a:rPr lang="en-US" sz="2000" dirty="0"/>
              <a:t>the amount of time to learn it from scratch</a:t>
            </a:r>
          </a:p>
          <a:p>
            <a:pPr marL="342900" indent="-342900"/>
            <a:r>
              <a:rPr lang="en-US" sz="2000" dirty="0"/>
              <a:t>The final performance level achievable in the target task </a:t>
            </a:r>
            <a:r>
              <a:rPr lang="en-US" sz="2000" i="1" dirty="0">
                <a:solidFill>
                  <a:schemeClr val="accent2">
                    <a:lumMod val="75000"/>
                  </a:schemeClr>
                </a:solidFill>
              </a:rPr>
              <a:t>vs</a:t>
            </a:r>
            <a:r>
              <a:rPr lang="en-US" sz="2000" dirty="0">
                <a:solidFill>
                  <a:schemeClr val="accent2">
                    <a:lumMod val="75000"/>
                  </a:schemeClr>
                </a:solidFill>
              </a:rPr>
              <a:t> </a:t>
            </a:r>
            <a:r>
              <a:rPr lang="en-US" sz="2000" dirty="0"/>
              <a:t>the finals performance level achievable without transfer </a:t>
            </a:r>
          </a:p>
          <a:p>
            <a:r>
              <a:rPr lang="en-US" sz="2000" dirty="0"/>
              <a:t>Our method must avoid </a:t>
            </a:r>
            <a:r>
              <a:rPr lang="en-US" sz="2000" i="1" dirty="0">
                <a:solidFill>
                  <a:schemeClr val="accent2">
                    <a:lumMod val="75000"/>
                  </a:schemeClr>
                </a:solidFill>
              </a:rPr>
              <a:t>negative transfer </a:t>
            </a:r>
            <a:r>
              <a:rPr lang="en-US" sz="2000" dirty="0"/>
              <a:t>: the loss of performance when applying Transfer Learning.</a:t>
            </a:r>
          </a:p>
          <a:p>
            <a:pPr marL="0" indent="0">
              <a:buNone/>
            </a:pPr>
            <a:endParaRPr lang="en-US" dirty="0"/>
          </a:p>
        </p:txBody>
      </p:sp>
      <p:sp>
        <p:nvSpPr>
          <p:cNvPr id="4" name="Segnaposto data 3">
            <a:extLst>
              <a:ext uri="{FF2B5EF4-FFF2-40B4-BE49-F238E27FC236}">
                <a16:creationId xmlns:a16="http://schemas.microsoft.com/office/drawing/2014/main" id="{7627DAAB-8CCC-4849-A10B-AFC9C3185119}"/>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B0B3253C-F33A-4E5A-B560-E5DD4141DD91}"/>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E7B00004-7CF1-4733-939A-B0B949469F96}"/>
              </a:ext>
            </a:extLst>
          </p:cNvPr>
          <p:cNvSpPr>
            <a:spLocks noGrp="1"/>
          </p:cNvSpPr>
          <p:nvPr>
            <p:ph type="sldNum" sz="quarter" idx="12"/>
          </p:nvPr>
        </p:nvSpPr>
        <p:spPr/>
        <p:txBody>
          <a:bodyPr/>
          <a:lstStyle/>
          <a:p>
            <a:fld id="{E1CD4204-4909-4B17-A54E-C106EA05D781}" type="slidenum">
              <a:rPr lang="it-IT" smtClean="0"/>
              <a:t>5</a:t>
            </a:fld>
            <a:endParaRPr lang="it-IT"/>
          </a:p>
        </p:txBody>
      </p:sp>
      <p:pic>
        <p:nvPicPr>
          <p:cNvPr id="7" name="Immagine 6">
            <a:extLst>
              <a:ext uri="{FF2B5EF4-FFF2-40B4-BE49-F238E27FC236}">
                <a16:creationId xmlns:a16="http://schemas.microsoft.com/office/drawing/2014/main" id="{C5E447C8-3939-4B80-8FF0-8929D46475A0}"/>
              </a:ext>
            </a:extLst>
          </p:cNvPr>
          <p:cNvPicPr>
            <a:picLocks noChangeAspect="1"/>
          </p:cNvPicPr>
          <p:nvPr/>
        </p:nvPicPr>
        <p:blipFill>
          <a:blip r:embed="rId2"/>
          <a:stretch>
            <a:fillRect/>
          </a:stretch>
        </p:blipFill>
        <p:spPr>
          <a:xfrm>
            <a:off x="4687754" y="3795853"/>
            <a:ext cx="5702655" cy="2361755"/>
          </a:xfrm>
          <a:prstGeom prst="rect">
            <a:avLst/>
          </a:prstGeom>
        </p:spPr>
      </p:pic>
    </p:spTree>
    <p:extLst>
      <p:ext uri="{BB962C8B-B14F-4D97-AF65-F5344CB8AC3E}">
        <p14:creationId xmlns:p14="http://schemas.microsoft.com/office/powerpoint/2010/main" val="156166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F61C5-F217-4FCD-8BA4-837B39962050}"/>
              </a:ext>
            </a:extLst>
          </p:cNvPr>
          <p:cNvSpPr>
            <a:spLocks noGrp="1"/>
          </p:cNvSpPr>
          <p:nvPr>
            <p:ph type="title"/>
          </p:nvPr>
        </p:nvSpPr>
        <p:spPr/>
        <p:txBody>
          <a:bodyPr/>
          <a:lstStyle/>
          <a:p>
            <a:r>
              <a:rPr lang="en-US" dirty="0"/>
              <a:t>Inductive</a:t>
            </a:r>
            <a:r>
              <a:rPr lang="it-IT" dirty="0"/>
              <a:t> Transfer</a:t>
            </a:r>
            <a:endParaRPr lang="en-US" dirty="0"/>
          </a:p>
        </p:txBody>
      </p:sp>
      <p:sp>
        <p:nvSpPr>
          <p:cNvPr id="3" name="Segnaposto contenuto 2">
            <a:extLst>
              <a:ext uri="{FF2B5EF4-FFF2-40B4-BE49-F238E27FC236}">
                <a16:creationId xmlns:a16="http://schemas.microsoft.com/office/drawing/2014/main" id="{6F0DF152-289B-499E-A377-64227D412F20}"/>
              </a:ext>
            </a:extLst>
          </p:cNvPr>
          <p:cNvSpPr>
            <a:spLocks noGrp="1"/>
          </p:cNvSpPr>
          <p:nvPr>
            <p:ph idx="1"/>
          </p:nvPr>
        </p:nvSpPr>
        <p:spPr/>
        <p:txBody>
          <a:bodyPr>
            <a:normAutofit fontScale="92500"/>
          </a:bodyPr>
          <a:lstStyle/>
          <a:p>
            <a:r>
              <a:rPr lang="it-IT" sz="2200" dirty="0"/>
              <a:t>In particolar, </a:t>
            </a:r>
            <a:r>
              <a:rPr lang="it-IT" sz="2200" dirty="0" err="1"/>
              <a:t>different</a:t>
            </a:r>
            <a:r>
              <a:rPr lang="it-IT" sz="2200" dirty="0"/>
              <a:t> ML </a:t>
            </a:r>
            <a:r>
              <a:rPr lang="en-US" sz="2200" dirty="0"/>
              <a:t>applications</a:t>
            </a:r>
            <a:r>
              <a:rPr lang="it-IT" sz="2200" dirty="0"/>
              <a:t> </a:t>
            </a:r>
            <a:r>
              <a:rPr lang="en-US" sz="2200" dirty="0"/>
              <a:t>require</a:t>
            </a:r>
            <a:r>
              <a:rPr lang="it-IT" sz="2200" dirty="0"/>
              <a:t> </a:t>
            </a:r>
            <a:r>
              <a:rPr lang="it-IT" sz="2200" dirty="0" err="1"/>
              <a:t>different</a:t>
            </a:r>
            <a:r>
              <a:rPr lang="it-IT" sz="2200" dirty="0"/>
              <a:t> </a:t>
            </a:r>
            <a:r>
              <a:rPr lang="en-US" sz="2200" dirty="0"/>
              <a:t>approaches</a:t>
            </a:r>
            <a:r>
              <a:rPr lang="it-IT" sz="2200" dirty="0"/>
              <a:t> in transfer the knowledge from one task to </a:t>
            </a:r>
            <a:r>
              <a:rPr lang="it-IT" sz="2200" dirty="0" err="1"/>
              <a:t>another</a:t>
            </a:r>
            <a:r>
              <a:rPr lang="it-IT" sz="2200" dirty="0"/>
              <a:t>. For </a:t>
            </a:r>
            <a:r>
              <a:rPr lang="it-IT" sz="2200" dirty="0" err="1"/>
              <a:t>this</a:t>
            </a:r>
            <a:r>
              <a:rPr lang="it-IT" sz="2200" dirty="0"/>
              <a:t> </a:t>
            </a:r>
            <a:r>
              <a:rPr lang="en-US" sz="2200" dirty="0"/>
              <a:t>reason</a:t>
            </a:r>
            <a:r>
              <a:rPr lang="it-IT" sz="2200" dirty="0"/>
              <a:t>, </a:t>
            </a:r>
            <a:r>
              <a:rPr lang="en-US" sz="2200" dirty="0"/>
              <a:t>during</a:t>
            </a:r>
            <a:r>
              <a:rPr lang="it-IT" sz="2200" dirty="0"/>
              <a:t> </a:t>
            </a:r>
            <a:r>
              <a:rPr lang="it-IT" sz="2200" dirty="0" err="1"/>
              <a:t>this</a:t>
            </a:r>
            <a:r>
              <a:rPr lang="it-IT" sz="2200" dirty="0"/>
              <a:t> session, </a:t>
            </a:r>
            <a:r>
              <a:rPr lang="it-IT" sz="2200" dirty="0" err="1"/>
              <a:t>we</a:t>
            </a:r>
            <a:r>
              <a:rPr lang="it-IT" sz="2200" dirty="0"/>
              <a:t> are </a:t>
            </a:r>
            <a:r>
              <a:rPr lang="it-IT" sz="2200" dirty="0" err="1"/>
              <a:t>going</a:t>
            </a:r>
            <a:r>
              <a:rPr lang="it-IT" sz="2200" dirty="0"/>
              <a:t> to put the focus on </a:t>
            </a:r>
            <a:r>
              <a:rPr lang="it-IT" sz="2200" i="1" dirty="0" err="1">
                <a:solidFill>
                  <a:schemeClr val="accent2">
                    <a:lumMod val="75000"/>
                  </a:schemeClr>
                </a:solidFill>
              </a:rPr>
              <a:t>inductive</a:t>
            </a:r>
            <a:r>
              <a:rPr lang="it-IT" sz="2200" i="1" dirty="0">
                <a:solidFill>
                  <a:schemeClr val="accent2">
                    <a:lumMod val="75000"/>
                  </a:schemeClr>
                </a:solidFill>
              </a:rPr>
              <a:t> </a:t>
            </a:r>
            <a:r>
              <a:rPr lang="it-IT" sz="2200" i="1" dirty="0" err="1">
                <a:solidFill>
                  <a:schemeClr val="accent2">
                    <a:lumMod val="75000"/>
                  </a:schemeClr>
                </a:solidFill>
              </a:rPr>
              <a:t>trasfer</a:t>
            </a:r>
            <a:r>
              <a:rPr lang="it-IT" sz="2200" dirty="0">
                <a:solidFill>
                  <a:schemeClr val="accent2">
                    <a:lumMod val="75000"/>
                  </a:schemeClr>
                </a:solidFill>
              </a:rPr>
              <a:t> </a:t>
            </a:r>
            <a:r>
              <a:rPr lang="it-IT" sz="2200" dirty="0" err="1"/>
              <a:t>as</a:t>
            </a:r>
            <a:r>
              <a:rPr lang="it-IT" sz="2200" dirty="0"/>
              <a:t> it </a:t>
            </a:r>
            <a:r>
              <a:rPr lang="it-IT" sz="2200" dirty="0" err="1"/>
              <a:t>is</a:t>
            </a:r>
            <a:r>
              <a:rPr lang="it-IT" sz="2200" dirty="0"/>
              <a:t> </a:t>
            </a:r>
            <a:r>
              <a:rPr lang="it-IT" sz="2200" dirty="0" err="1"/>
              <a:t>used</a:t>
            </a:r>
            <a:r>
              <a:rPr lang="it-IT" sz="2200" dirty="0"/>
              <a:t> in the deep learning </a:t>
            </a:r>
            <a:r>
              <a:rPr lang="it-IT" sz="2200" dirty="0" err="1"/>
              <a:t>applications</a:t>
            </a:r>
            <a:r>
              <a:rPr lang="it-IT" sz="2200" dirty="0"/>
              <a:t> like image </a:t>
            </a:r>
            <a:r>
              <a:rPr lang="it-IT" sz="2200" dirty="0" err="1"/>
              <a:t>recognition</a:t>
            </a:r>
            <a:r>
              <a:rPr lang="it-IT" sz="2200" dirty="0"/>
              <a:t> with </a:t>
            </a:r>
            <a:r>
              <a:rPr lang="it-IT" sz="2200" dirty="0" err="1"/>
              <a:t>CNNs</a:t>
            </a:r>
            <a:r>
              <a:rPr lang="it-IT" sz="2200" dirty="0"/>
              <a:t>, an area in </a:t>
            </a:r>
            <a:r>
              <a:rPr lang="it-IT" sz="2200" dirty="0" err="1"/>
              <a:t>which</a:t>
            </a:r>
            <a:r>
              <a:rPr lang="it-IT" sz="2200" dirty="0"/>
              <a:t> Transfer Learning </a:t>
            </a:r>
            <a:r>
              <a:rPr lang="it-IT" sz="2200" dirty="0" err="1"/>
              <a:t>has</a:t>
            </a:r>
            <a:r>
              <a:rPr lang="it-IT" sz="2200" dirty="0"/>
              <a:t> </a:t>
            </a:r>
            <a:r>
              <a:rPr lang="it-IT" sz="2200" dirty="0" err="1"/>
              <a:t>become</a:t>
            </a:r>
            <a:r>
              <a:rPr lang="it-IT" sz="2200" dirty="0"/>
              <a:t> </a:t>
            </a:r>
            <a:r>
              <a:rPr lang="en-US" sz="2200" dirty="0"/>
              <a:t>popular</a:t>
            </a:r>
            <a:r>
              <a:rPr lang="it-IT" sz="2200" dirty="0"/>
              <a:t> due to the </a:t>
            </a:r>
            <a:r>
              <a:rPr lang="en-US" sz="2200" dirty="0"/>
              <a:t>enormous</a:t>
            </a:r>
            <a:r>
              <a:rPr lang="it-IT" sz="2200" dirty="0"/>
              <a:t> </a:t>
            </a:r>
            <a:r>
              <a:rPr lang="it-IT" sz="2200" dirty="0" err="1"/>
              <a:t>resources</a:t>
            </a:r>
            <a:r>
              <a:rPr lang="it-IT" sz="2200" dirty="0"/>
              <a:t> </a:t>
            </a:r>
            <a:r>
              <a:rPr lang="it-IT" sz="2200" dirty="0" err="1"/>
              <a:t>required</a:t>
            </a:r>
            <a:r>
              <a:rPr lang="it-IT" sz="2200" dirty="0"/>
              <a:t> to </a:t>
            </a:r>
            <a:r>
              <a:rPr lang="it-IT" sz="2200" dirty="0" err="1"/>
              <a:t>train</a:t>
            </a:r>
            <a:r>
              <a:rPr lang="it-IT" sz="2200" dirty="0"/>
              <a:t> </a:t>
            </a:r>
            <a:r>
              <a:rPr lang="it-IT" sz="2200" dirty="0" err="1"/>
              <a:t>this</a:t>
            </a:r>
            <a:r>
              <a:rPr lang="it-IT" sz="2200" dirty="0"/>
              <a:t> </a:t>
            </a:r>
            <a:r>
              <a:rPr lang="it-IT" sz="2200" dirty="0" err="1"/>
              <a:t>kind</a:t>
            </a:r>
            <a:r>
              <a:rPr lang="it-IT" sz="2200" dirty="0"/>
              <a:t> of models.</a:t>
            </a:r>
          </a:p>
          <a:p>
            <a:r>
              <a:rPr lang="it-IT" sz="2200" dirty="0"/>
              <a:t>In </a:t>
            </a:r>
            <a:r>
              <a:rPr lang="it-IT" sz="2200" dirty="0" err="1"/>
              <a:t>Inductive</a:t>
            </a:r>
            <a:r>
              <a:rPr lang="it-IT" sz="2200" dirty="0"/>
              <a:t> Learning the </a:t>
            </a:r>
            <a:r>
              <a:rPr lang="it-IT" sz="2200" dirty="0" err="1"/>
              <a:t>aim</a:t>
            </a:r>
            <a:r>
              <a:rPr lang="it-IT" sz="2200" dirty="0"/>
              <a:t> </a:t>
            </a:r>
            <a:r>
              <a:rPr lang="it-IT" sz="2200" dirty="0" err="1"/>
              <a:t>is</a:t>
            </a:r>
            <a:r>
              <a:rPr lang="it-IT" sz="2200" dirty="0"/>
              <a:t> to </a:t>
            </a:r>
            <a:r>
              <a:rPr lang="it-IT" sz="2200" dirty="0" err="1"/>
              <a:t>obtain</a:t>
            </a:r>
            <a:r>
              <a:rPr lang="it-IT" sz="2200" dirty="0"/>
              <a:t> a model </a:t>
            </a:r>
            <a:r>
              <a:rPr lang="it-IT" sz="2200" dirty="0" err="1"/>
              <a:t>starting</a:t>
            </a:r>
            <a:r>
              <a:rPr lang="it-IT" sz="2200" dirty="0"/>
              <a:t> from a training set of </a:t>
            </a:r>
            <a:r>
              <a:rPr lang="it-IT" sz="2200" dirty="0" err="1"/>
              <a:t>example</a:t>
            </a:r>
            <a:r>
              <a:rPr lang="it-IT" sz="2200" dirty="0"/>
              <a:t>. To complete </a:t>
            </a:r>
            <a:r>
              <a:rPr lang="it-IT" sz="2200" dirty="0" err="1"/>
              <a:t>this</a:t>
            </a:r>
            <a:r>
              <a:rPr lang="it-IT" sz="2200" dirty="0"/>
              <a:t> task the </a:t>
            </a:r>
            <a:r>
              <a:rPr lang="it-IT" sz="2200" dirty="0" err="1"/>
              <a:t>algorithms</a:t>
            </a:r>
            <a:r>
              <a:rPr lang="it-IT" sz="2200" dirty="0"/>
              <a:t> </a:t>
            </a:r>
            <a:r>
              <a:rPr lang="it-IT" sz="2200" dirty="0" err="1"/>
              <a:t>needs</a:t>
            </a:r>
            <a:r>
              <a:rPr lang="it-IT" sz="2200" dirty="0"/>
              <a:t> an </a:t>
            </a:r>
            <a:r>
              <a:rPr lang="it-IT" sz="2200" i="1" dirty="0" err="1">
                <a:solidFill>
                  <a:schemeClr val="accent2">
                    <a:lumMod val="75000"/>
                  </a:schemeClr>
                </a:solidFill>
              </a:rPr>
              <a:t>inductive</a:t>
            </a:r>
            <a:r>
              <a:rPr lang="it-IT" sz="2200" i="1" dirty="0">
                <a:solidFill>
                  <a:schemeClr val="accent2">
                    <a:lumMod val="75000"/>
                  </a:schemeClr>
                </a:solidFill>
              </a:rPr>
              <a:t> </a:t>
            </a:r>
            <a:r>
              <a:rPr lang="it-IT" sz="2200" i="1" dirty="0" err="1">
                <a:solidFill>
                  <a:schemeClr val="accent2">
                    <a:lumMod val="75000"/>
                  </a:schemeClr>
                </a:solidFill>
              </a:rPr>
              <a:t>bias</a:t>
            </a:r>
            <a:r>
              <a:rPr lang="it-IT" sz="2200" dirty="0"/>
              <a:t>, a set of </a:t>
            </a:r>
            <a:r>
              <a:rPr lang="it-IT" sz="2200" dirty="0" err="1"/>
              <a:t>assumptions</a:t>
            </a:r>
            <a:r>
              <a:rPr lang="it-IT" sz="2200" dirty="0"/>
              <a:t> </a:t>
            </a:r>
            <a:r>
              <a:rPr lang="it-IT" sz="2200" dirty="0" err="1"/>
              <a:t>about</a:t>
            </a:r>
            <a:r>
              <a:rPr lang="it-IT" sz="2200" dirty="0"/>
              <a:t> the </a:t>
            </a:r>
            <a:r>
              <a:rPr lang="it-IT" sz="2200" dirty="0" err="1"/>
              <a:t>true</a:t>
            </a:r>
            <a:r>
              <a:rPr lang="it-IT" sz="2200" dirty="0"/>
              <a:t> </a:t>
            </a:r>
            <a:r>
              <a:rPr lang="it-IT" sz="2200" dirty="0" err="1"/>
              <a:t>distribution</a:t>
            </a:r>
            <a:r>
              <a:rPr lang="it-IT" sz="2200" dirty="0"/>
              <a:t> of the training data. </a:t>
            </a:r>
            <a:r>
              <a:rPr lang="it-IT" sz="2200" dirty="0" err="1"/>
              <a:t>This</a:t>
            </a:r>
            <a:r>
              <a:rPr lang="it-IT" sz="2200" dirty="0"/>
              <a:t> </a:t>
            </a:r>
            <a:r>
              <a:rPr lang="it-IT" sz="2200" dirty="0" err="1"/>
              <a:t>bias</a:t>
            </a:r>
            <a:r>
              <a:rPr lang="it-IT" sz="2200" dirty="0"/>
              <a:t> </a:t>
            </a:r>
            <a:r>
              <a:rPr lang="it-IT" sz="2200" dirty="0" err="1"/>
              <a:t>is</a:t>
            </a:r>
            <a:r>
              <a:rPr lang="it-IT" sz="2200" dirty="0"/>
              <a:t> </a:t>
            </a:r>
            <a:r>
              <a:rPr lang="it-IT" sz="2200" dirty="0" err="1"/>
              <a:t>usually</a:t>
            </a:r>
            <a:r>
              <a:rPr lang="it-IT" sz="2200" dirty="0"/>
              <a:t> </a:t>
            </a:r>
            <a:r>
              <a:rPr lang="it-IT" sz="2200" dirty="0" err="1"/>
              <a:t>based</a:t>
            </a:r>
            <a:r>
              <a:rPr lang="it-IT" sz="2200" dirty="0"/>
              <a:t> on the </a:t>
            </a:r>
            <a:r>
              <a:rPr lang="it-IT" sz="2200" dirty="0" err="1"/>
              <a:t>informations</a:t>
            </a:r>
            <a:r>
              <a:rPr lang="it-IT" sz="2200" dirty="0"/>
              <a:t> </a:t>
            </a:r>
            <a:r>
              <a:rPr lang="it-IT" sz="2200" dirty="0" err="1"/>
              <a:t>about</a:t>
            </a:r>
            <a:r>
              <a:rPr lang="it-IT" sz="2200" dirty="0"/>
              <a:t> the </a:t>
            </a:r>
            <a:r>
              <a:rPr lang="it-IT" sz="2200" i="1" dirty="0" err="1">
                <a:solidFill>
                  <a:schemeClr val="accent2">
                    <a:lumMod val="75000"/>
                  </a:schemeClr>
                </a:solidFill>
              </a:rPr>
              <a:t>hypoteses</a:t>
            </a:r>
            <a:r>
              <a:rPr lang="it-IT" sz="2200" i="1" dirty="0">
                <a:solidFill>
                  <a:schemeClr val="accent2">
                    <a:lumMod val="75000"/>
                  </a:schemeClr>
                </a:solidFill>
              </a:rPr>
              <a:t> </a:t>
            </a:r>
            <a:r>
              <a:rPr lang="it-IT" sz="2200" i="1" dirty="0" err="1">
                <a:solidFill>
                  <a:schemeClr val="accent2">
                    <a:lumMod val="75000"/>
                  </a:schemeClr>
                </a:solidFill>
              </a:rPr>
              <a:t>space</a:t>
            </a:r>
            <a:r>
              <a:rPr lang="it-IT" sz="2200" i="1" dirty="0"/>
              <a:t>. </a:t>
            </a:r>
          </a:p>
          <a:p>
            <a:r>
              <a:rPr lang="it-IT" sz="2200" dirty="0"/>
              <a:t>In </a:t>
            </a:r>
            <a:r>
              <a:rPr lang="it-IT" sz="2200" dirty="0" err="1"/>
              <a:t>inductive</a:t>
            </a:r>
            <a:r>
              <a:rPr lang="it-IT" sz="2200" dirty="0"/>
              <a:t> transfer, the </a:t>
            </a:r>
            <a:r>
              <a:rPr lang="it-IT" sz="2200" dirty="0" err="1"/>
              <a:t>bias</a:t>
            </a:r>
            <a:r>
              <a:rPr lang="it-IT" sz="2200" dirty="0"/>
              <a:t> </a:t>
            </a:r>
            <a:r>
              <a:rPr lang="it-IT" sz="2200" dirty="0" err="1"/>
              <a:t>is</a:t>
            </a:r>
            <a:r>
              <a:rPr lang="it-IT" sz="2200" dirty="0"/>
              <a:t> </a:t>
            </a:r>
            <a:r>
              <a:rPr lang="it-IT" sz="2200" dirty="0" err="1"/>
              <a:t>chosen</a:t>
            </a:r>
            <a:r>
              <a:rPr lang="it-IT" sz="2200" dirty="0"/>
              <a:t> </a:t>
            </a:r>
            <a:r>
              <a:rPr lang="it-IT" sz="2200" dirty="0" err="1"/>
              <a:t>based</a:t>
            </a:r>
            <a:r>
              <a:rPr lang="it-IT" sz="2200" dirty="0"/>
              <a:t> on the source-task knowledge. </a:t>
            </a:r>
            <a:r>
              <a:rPr lang="en-US" sz="2200" dirty="0"/>
              <a:t>Some transfer methods narrow the hypothesis space, limiting the possible models, or remove search steps from consideration. Other methods broaden the space, allowing the search to discover more complex models, or add new search steps. </a:t>
            </a:r>
          </a:p>
          <a:p>
            <a:endParaRPr lang="en-US" dirty="0"/>
          </a:p>
        </p:txBody>
      </p:sp>
      <p:sp>
        <p:nvSpPr>
          <p:cNvPr id="4" name="Segnaposto data 3">
            <a:extLst>
              <a:ext uri="{FF2B5EF4-FFF2-40B4-BE49-F238E27FC236}">
                <a16:creationId xmlns:a16="http://schemas.microsoft.com/office/drawing/2014/main" id="{54E159B7-463A-4153-A2F2-79E0C472AFE3}"/>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2D3057B5-1960-4DE0-BFCF-DE9BCA2B00AB}"/>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5BBC3669-1732-4036-8D52-DF5B3FB4212C}"/>
              </a:ext>
            </a:extLst>
          </p:cNvPr>
          <p:cNvSpPr>
            <a:spLocks noGrp="1"/>
          </p:cNvSpPr>
          <p:nvPr>
            <p:ph type="sldNum" sz="quarter" idx="12"/>
          </p:nvPr>
        </p:nvSpPr>
        <p:spPr/>
        <p:txBody>
          <a:bodyPr/>
          <a:lstStyle/>
          <a:p>
            <a:fld id="{E1CD4204-4909-4B17-A54E-C106EA05D781}" type="slidenum">
              <a:rPr lang="it-IT" smtClean="0"/>
              <a:t>6</a:t>
            </a:fld>
            <a:endParaRPr lang="it-IT"/>
          </a:p>
        </p:txBody>
      </p:sp>
    </p:spTree>
    <p:extLst>
      <p:ext uri="{BB962C8B-B14F-4D97-AF65-F5344CB8AC3E}">
        <p14:creationId xmlns:p14="http://schemas.microsoft.com/office/powerpoint/2010/main" val="354937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77CEBD0F-6901-4807-A357-F5E49FC88E0A}"/>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09A84A80-F4C2-407E-92EE-59EDD728DADE}"/>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AD75B5F5-0C40-4C7A-81A7-9544DACBD4AD}"/>
              </a:ext>
            </a:extLst>
          </p:cNvPr>
          <p:cNvSpPr>
            <a:spLocks noGrp="1"/>
          </p:cNvSpPr>
          <p:nvPr>
            <p:ph type="sldNum" sz="quarter" idx="12"/>
          </p:nvPr>
        </p:nvSpPr>
        <p:spPr/>
        <p:txBody>
          <a:bodyPr/>
          <a:lstStyle/>
          <a:p>
            <a:fld id="{E1CD4204-4909-4B17-A54E-C106EA05D781}" type="slidenum">
              <a:rPr lang="it-IT" smtClean="0"/>
              <a:t>7</a:t>
            </a:fld>
            <a:endParaRPr lang="it-IT"/>
          </a:p>
        </p:txBody>
      </p:sp>
      <p:pic>
        <p:nvPicPr>
          <p:cNvPr id="7" name="Segnaposto contenuto 6">
            <a:extLst>
              <a:ext uri="{FF2B5EF4-FFF2-40B4-BE49-F238E27FC236}">
                <a16:creationId xmlns:a16="http://schemas.microsoft.com/office/drawing/2014/main" id="{C2F6EFC4-6505-4BC5-B42F-DD909641BD59}"/>
              </a:ext>
            </a:extLst>
          </p:cNvPr>
          <p:cNvPicPr>
            <a:picLocks noGrp="1" noChangeAspect="1"/>
          </p:cNvPicPr>
          <p:nvPr>
            <p:ph idx="1"/>
          </p:nvPr>
        </p:nvPicPr>
        <p:blipFill>
          <a:blip r:embed="rId2"/>
          <a:stretch>
            <a:fillRect/>
          </a:stretch>
        </p:blipFill>
        <p:spPr>
          <a:xfrm>
            <a:off x="820366" y="992221"/>
            <a:ext cx="9995509" cy="4308019"/>
          </a:xfrm>
          <a:prstGeom prst="rect">
            <a:avLst/>
          </a:prstGeom>
        </p:spPr>
      </p:pic>
    </p:spTree>
    <p:extLst>
      <p:ext uri="{BB962C8B-B14F-4D97-AF65-F5344CB8AC3E}">
        <p14:creationId xmlns:p14="http://schemas.microsoft.com/office/powerpoint/2010/main" val="12080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3CDF5-D67E-4F5C-9DEA-D55DDB7E2D8D}"/>
              </a:ext>
            </a:extLst>
          </p:cNvPr>
          <p:cNvSpPr>
            <a:spLocks noGrp="1"/>
          </p:cNvSpPr>
          <p:nvPr>
            <p:ph type="title"/>
          </p:nvPr>
        </p:nvSpPr>
        <p:spPr/>
        <p:txBody>
          <a:bodyPr/>
          <a:lstStyle/>
          <a:p>
            <a:r>
              <a:rPr lang="it-IT" dirty="0" err="1"/>
              <a:t>Applying</a:t>
            </a:r>
            <a:r>
              <a:rPr lang="it-IT" dirty="0"/>
              <a:t> Transfer Learning </a:t>
            </a:r>
            <a:endParaRPr lang="en-US" dirty="0"/>
          </a:p>
        </p:txBody>
      </p:sp>
      <p:sp>
        <p:nvSpPr>
          <p:cNvPr id="3" name="Segnaposto contenuto 2">
            <a:extLst>
              <a:ext uri="{FF2B5EF4-FFF2-40B4-BE49-F238E27FC236}">
                <a16:creationId xmlns:a16="http://schemas.microsoft.com/office/drawing/2014/main" id="{EF3E6FCE-4157-4A37-8E8C-24B23C3D6AE1}"/>
              </a:ext>
            </a:extLst>
          </p:cNvPr>
          <p:cNvSpPr>
            <a:spLocks noGrp="1"/>
          </p:cNvSpPr>
          <p:nvPr>
            <p:ph idx="1"/>
          </p:nvPr>
        </p:nvSpPr>
        <p:spPr/>
        <p:txBody>
          <a:bodyPr/>
          <a:lstStyle/>
          <a:p>
            <a:pPr marL="0" indent="0">
              <a:buNone/>
            </a:pPr>
            <a:r>
              <a:rPr lang="it-IT" dirty="0" err="1"/>
              <a:t>There</a:t>
            </a:r>
            <a:r>
              <a:rPr lang="it-IT" dirty="0"/>
              <a:t> are </a:t>
            </a:r>
            <a:r>
              <a:rPr lang="it-IT" dirty="0" err="1"/>
              <a:t>two</a:t>
            </a:r>
            <a:r>
              <a:rPr lang="it-IT" dirty="0"/>
              <a:t> common ways to </a:t>
            </a:r>
            <a:r>
              <a:rPr lang="it-IT" dirty="0" err="1"/>
              <a:t>apply</a:t>
            </a:r>
            <a:r>
              <a:rPr lang="it-IT" dirty="0"/>
              <a:t> Transfer Learning:</a:t>
            </a:r>
          </a:p>
          <a:p>
            <a:pPr marL="342900" indent="-342900"/>
            <a:r>
              <a:rPr lang="it-IT" b="1" dirty="0" err="1"/>
              <a:t>Develop</a:t>
            </a:r>
            <a:r>
              <a:rPr lang="it-IT" b="1" dirty="0"/>
              <a:t> Model </a:t>
            </a:r>
            <a:r>
              <a:rPr lang="it-IT" b="1" dirty="0" err="1"/>
              <a:t>Approach</a:t>
            </a:r>
            <a:endParaRPr lang="it-IT" b="1" dirty="0"/>
          </a:p>
          <a:p>
            <a:pPr marL="457200" lvl="1" indent="0">
              <a:buNone/>
            </a:pPr>
            <a:r>
              <a:rPr lang="it-IT" dirty="0"/>
              <a:t>1) </a:t>
            </a:r>
            <a:r>
              <a:rPr lang="it-IT" dirty="0" err="1"/>
              <a:t>Define</a:t>
            </a:r>
            <a:r>
              <a:rPr lang="it-IT" dirty="0"/>
              <a:t> a source task – </a:t>
            </a:r>
            <a:r>
              <a:rPr lang="en-US" dirty="0"/>
              <a:t>You must select a related predictive modeling problem </a:t>
            </a:r>
            <a:r>
              <a:rPr lang="en-US" dirty="0" err="1"/>
              <a:t>withan</a:t>
            </a:r>
            <a:r>
              <a:rPr lang="en-US" dirty="0"/>
              <a:t> abundance of data where there is some relationship.</a:t>
            </a:r>
          </a:p>
          <a:p>
            <a:pPr lvl="1"/>
            <a:endParaRPr lang="en-US" dirty="0"/>
          </a:p>
          <a:p>
            <a:pPr marL="457200" lvl="1" indent="0">
              <a:buNone/>
            </a:pPr>
            <a:r>
              <a:rPr lang="en-US" dirty="0"/>
              <a:t>2) Develop source model – You must develop a model on the first task.</a:t>
            </a:r>
          </a:p>
          <a:p>
            <a:pPr lvl="1"/>
            <a:endParaRPr lang="en-US" dirty="0"/>
          </a:p>
          <a:p>
            <a:pPr marL="457200" lvl="1" indent="0">
              <a:buNone/>
            </a:pPr>
            <a:r>
              <a:rPr lang="en-US" dirty="0"/>
              <a:t>3) Reuse model – The source model can be used as starting point for a model on the second task of interest.</a:t>
            </a:r>
          </a:p>
          <a:p>
            <a:pPr lvl="1"/>
            <a:endParaRPr lang="en-US" dirty="0"/>
          </a:p>
          <a:p>
            <a:pPr marL="457200" lvl="1" indent="0">
              <a:buNone/>
            </a:pPr>
            <a:r>
              <a:rPr lang="en-US" dirty="0"/>
              <a:t>4) Tune model – Eventually fix your model on the input-output pair data available for the task of interest.</a:t>
            </a:r>
            <a:endParaRPr lang="it-IT" dirty="0"/>
          </a:p>
          <a:p>
            <a:endParaRPr lang="en-US" dirty="0"/>
          </a:p>
        </p:txBody>
      </p:sp>
      <p:sp>
        <p:nvSpPr>
          <p:cNvPr id="4" name="Segnaposto data 3">
            <a:extLst>
              <a:ext uri="{FF2B5EF4-FFF2-40B4-BE49-F238E27FC236}">
                <a16:creationId xmlns:a16="http://schemas.microsoft.com/office/drawing/2014/main" id="{649C5D38-5223-4161-851E-7616B94FB39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406B0B69-5C2B-4D82-A75A-B6910E62E38B}"/>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EB2B5EBD-6D38-4B31-B47E-7B3DF10F67EB}"/>
              </a:ext>
            </a:extLst>
          </p:cNvPr>
          <p:cNvSpPr>
            <a:spLocks noGrp="1"/>
          </p:cNvSpPr>
          <p:nvPr>
            <p:ph type="sldNum" sz="quarter" idx="12"/>
          </p:nvPr>
        </p:nvSpPr>
        <p:spPr/>
        <p:txBody>
          <a:bodyPr/>
          <a:lstStyle/>
          <a:p>
            <a:fld id="{E1CD4204-4909-4B17-A54E-C106EA05D781}" type="slidenum">
              <a:rPr lang="it-IT" smtClean="0"/>
              <a:t>8</a:t>
            </a:fld>
            <a:endParaRPr lang="it-IT"/>
          </a:p>
        </p:txBody>
      </p:sp>
    </p:spTree>
    <p:extLst>
      <p:ext uri="{BB962C8B-B14F-4D97-AF65-F5344CB8AC3E}">
        <p14:creationId xmlns:p14="http://schemas.microsoft.com/office/powerpoint/2010/main" val="38022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DF7042-1679-4A7E-8FA4-93E1F359B233}"/>
              </a:ext>
            </a:extLst>
          </p:cNvPr>
          <p:cNvSpPr>
            <a:spLocks noGrp="1"/>
          </p:cNvSpPr>
          <p:nvPr>
            <p:ph type="title"/>
          </p:nvPr>
        </p:nvSpPr>
        <p:spPr/>
        <p:txBody>
          <a:bodyPr/>
          <a:lstStyle/>
          <a:p>
            <a:endParaRPr lang="en-US" dirty="0"/>
          </a:p>
        </p:txBody>
      </p:sp>
      <p:sp>
        <p:nvSpPr>
          <p:cNvPr id="3" name="Segnaposto contenuto 2">
            <a:extLst>
              <a:ext uri="{FF2B5EF4-FFF2-40B4-BE49-F238E27FC236}">
                <a16:creationId xmlns:a16="http://schemas.microsoft.com/office/drawing/2014/main" id="{728EAD9B-B4F5-4798-A601-8663C02F96E7}"/>
              </a:ext>
            </a:extLst>
          </p:cNvPr>
          <p:cNvSpPr>
            <a:spLocks noGrp="1"/>
          </p:cNvSpPr>
          <p:nvPr>
            <p:ph idx="1"/>
          </p:nvPr>
        </p:nvSpPr>
        <p:spPr/>
        <p:txBody>
          <a:bodyPr>
            <a:normAutofit lnSpcReduction="10000"/>
          </a:bodyPr>
          <a:lstStyle/>
          <a:p>
            <a:r>
              <a:rPr lang="en-US" sz="2600" b="1" dirty="0"/>
              <a:t>Pre-trained Model Approach</a:t>
            </a:r>
            <a:endParaRPr lang="en-US" sz="2200" b="1" dirty="0"/>
          </a:p>
          <a:p>
            <a:pPr marL="0" indent="0">
              <a:buNone/>
            </a:pPr>
            <a:r>
              <a:rPr lang="en-US" sz="2200" dirty="0"/>
              <a:t>1) Select Pre-trained model – Choose a pre-trained model among available ones. </a:t>
            </a:r>
          </a:p>
          <a:p>
            <a:pPr marL="0" indent="0">
              <a:buNone/>
            </a:pPr>
            <a:endParaRPr lang="en-US" sz="2200" dirty="0"/>
          </a:p>
          <a:p>
            <a:pPr marL="0" indent="0">
              <a:buNone/>
            </a:pPr>
            <a:r>
              <a:rPr lang="en-US" sz="2200" dirty="0"/>
              <a:t>2) Reuse model - The source model can be used as starting point for a model on   the second task of interest.</a:t>
            </a:r>
          </a:p>
          <a:p>
            <a:pPr marL="0" indent="0">
              <a:buNone/>
            </a:pPr>
            <a:endParaRPr lang="en-US" sz="2200" dirty="0"/>
          </a:p>
          <a:p>
            <a:pPr marL="0" indent="0">
              <a:buNone/>
            </a:pPr>
            <a:r>
              <a:rPr lang="en-US" sz="2200" dirty="0"/>
              <a:t>3) Tune model - Eventually fix your model on the input-output pair data available for the task of interest.</a:t>
            </a:r>
          </a:p>
          <a:p>
            <a:endParaRPr lang="en-US" sz="2200" dirty="0"/>
          </a:p>
          <a:p>
            <a:pPr marL="0" indent="0">
              <a:buNone/>
            </a:pPr>
            <a:r>
              <a:rPr lang="en-US" sz="2200" dirty="0">
                <a:solidFill>
                  <a:schemeClr val="accent2">
                    <a:lumMod val="75000"/>
                  </a:schemeClr>
                </a:solidFill>
              </a:rPr>
              <a:t>NOTE</a:t>
            </a:r>
            <a:r>
              <a:rPr lang="en-US" sz="2200" dirty="0"/>
              <a:t>  This approach is usually the one considered in deep learning applications. </a:t>
            </a:r>
          </a:p>
          <a:p>
            <a:endParaRPr lang="en-US" dirty="0"/>
          </a:p>
        </p:txBody>
      </p:sp>
      <p:sp>
        <p:nvSpPr>
          <p:cNvPr id="4" name="Segnaposto data 3">
            <a:extLst>
              <a:ext uri="{FF2B5EF4-FFF2-40B4-BE49-F238E27FC236}">
                <a16:creationId xmlns:a16="http://schemas.microsoft.com/office/drawing/2014/main" id="{BDF72767-4E68-498F-98BF-8AC1EC026D30}"/>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3615C4D3-F21C-44AB-BB06-9E75AAFEB6A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5EBDD9D9-F77D-4079-AD3A-59D01A5CDB12}"/>
              </a:ext>
            </a:extLst>
          </p:cNvPr>
          <p:cNvSpPr>
            <a:spLocks noGrp="1"/>
          </p:cNvSpPr>
          <p:nvPr>
            <p:ph type="sldNum" sz="quarter" idx="12"/>
          </p:nvPr>
        </p:nvSpPr>
        <p:spPr/>
        <p:txBody>
          <a:bodyPr/>
          <a:lstStyle/>
          <a:p>
            <a:fld id="{E1CD4204-4909-4B17-A54E-C106EA05D781}" type="slidenum">
              <a:rPr lang="it-IT" smtClean="0"/>
              <a:t>9</a:t>
            </a:fld>
            <a:endParaRPr lang="it-IT"/>
          </a:p>
        </p:txBody>
      </p:sp>
    </p:spTree>
    <p:extLst>
      <p:ext uri="{BB962C8B-B14F-4D97-AF65-F5344CB8AC3E}">
        <p14:creationId xmlns:p14="http://schemas.microsoft.com/office/powerpoint/2010/main" val="144129067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4339</TotalTime>
  <Words>912</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Calibri</vt:lpstr>
      <vt:lpstr>Century Gothic</vt:lpstr>
      <vt:lpstr>Tema di Office</vt:lpstr>
      <vt:lpstr>Presentazione standard di PowerPoint</vt:lpstr>
      <vt:lpstr>Transfer Learning Adapting Models for Custom Applications </vt:lpstr>
      <vt:lpstr>Transfer Learning </vt:lpstr>
      <vt:lpstr>What is Transfer Learning?</vt:lpstr>
      <vt:lpstr>Presentazione standard di PowerPoint</vt:lpstr>
      <vt:lpstr>Inductive Transfer</vt:lpstr>
      <vt:lpstr>Presentazione standard di PowerPoint</vt:lpstr>
      <vt:lpstr>Applying Transfer Learning </vt:lpstr>
      <vt:lpstr>Presentazione standard di PowerPoint</vt:lpstr>
      <vt:lpstr>CNNs &amp; MobileNet </vt:lpstr>
      <vt:lpstr>CNNs &amp; MobileNet </vt:lpstr>
      <vt:lpstr>Presentazione standard di PowerPoint</vt:lpstr>
      <vt:lpstr>Example: Transfer Learning with ML.NET  </vt:lpstr>
      <vt:lpstr>Any Questions?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Greta Consoli</dc:creator>
  <cp:lastModifiedBy>Marco Acerbis</cp:lastModifiedBy>
  <cp:revision>32</cp:revision>
  <dcterms:created xsi:type="dcterms:W3CDTF">2019-10-29T11:11:16Z</dcterms:created>
  <dcterms:modified xsi:type="dcterms:W3CDTF">2020-01-20T18:46:11Z</dcterms:modified>
</cp:coreProperties>
</file>