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159473-65BE-4B3A-BCDA-A0C213C85605}" v="2433" dt="2024-05-24T16:52:03.937"/>
    <p1510:client id="{BFD84610-8374-4B6C-A934-6BA83ED9D8AB}" v="52" dt="2024-05-23T13:57:25.242"/>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1" d="100"/>
          <a:sy n="51" d="100"/>
        </p:scale>
        <p:origin x="135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ackoverflow.blog/2019/04/09/the-2019-stack-overflow-developer-survey-results-are-i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10417" y="2345719"/>
            <a:ext cx="4599355" cy="1325563"/>
          </a:xfrm>
        </p:spPr>
        <p:txBody>
          <a:bodyPr anchor="ctr">
            <a:normAutofit/>
          </a:bodyPr>
          <a:lstStyle/>
          <a:p>
            <a:r>
              <a:rPr lang="en-US" sz="2800" b="1" dirty="0">
                <a:solidFill>
                  <a:srgbClr val="0E659B"/>
                </a:solidFill>
                <a:latin typeface="Calibri"/>
              </a:rPr>
              <a:t>Technology Trends of Data Professionals</a:t>
            </a:r>
            <a:r>
              <a:rPr lang="en-US" sz="2800" dirty="0">
                <a:solidFill>
                  <a:srgbClr val="0E659B"/>
                </a:solidFill>
                <a:latin typeface="Calibri"/>
              </a:rPr>
              <a:t> </a:t>
            </a:r>
            <a:r>
              <a:rPr lang="en-US" dirty="0">
                <a:solidFill>
                  <a:srgbClr val="0E659B"/>
                </a:solidFill>
                <a:latin typeface="IBM Plex Mono SemiBold"/>
              </a:rPr>
              <a:t> </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a:bodyPr>
          <a:lstStyle/>
          <a:p>
            <a:pPr marL="0" indent="0">
              <a:buNone/>
            </a:pPr>
            <a:r>
              <a:rPr lang="en-US" b="1" i="1" dirty="0">
                <a:latin typeface="IBM Plex Mono Text"/>
              </a:rPr>
              <a:t>Adedeji Adegbile</a:t>
            </a:r>
          </a:p>
          <a:p>
            <a:pPr marL="0" indent="0">
              <a:buNone/>
            </a:pPr>
            <a:r>
              <a:rPr lang="en-US" b="1" i="1" dirty="0">
                <a:latin typeface="IBM Plex Mono Text"/>
              </a:rPr>
              <a:t>23rd May, 2024.</a:t>
            </a:r>
          </a:p>
          <a:p>
            <a:pPr marL="0" indent="0">
              <a:buNone/>
            </a:pPr>
            <a:endParaRPr lang="en-US" dirty="0">
              <a:latin typeface="IBM Plex Mono Text"/>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latin typeface="IBM Plex Mono SemiBold"/>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i="1" u="sng" dirty="0">
                <a:latin typeface="Calibri"/>
                <a:cs typeface="Calibri"/>
              </a:rPr>
              <a:t>Findings</a:t>
            </a:r>
          </a:p>
          <a:p>
            <a:pPr marL="285750" indent="-285750"/>
            <a:r>
              <a:rPr lang="en-US" sz="1800" dirty="0">
                <a:latin typeface="Calibri"/>
                <a:cs typeface="Calibri"/>
              </a:rPr>
              <a:t>MySQL is an important database that data professionals currently use the most.</a:t>
            </a:r>
          </a:p>
          <a:p>
            <a:pPr marL="285750" indent="-285750"/>
            <a:endParaRPr lang="en-US" sz="1800" dirty="0">
              <a:latin typeface="Calibri"/>
              <a:cs typeface="Calibri"/>
            </a:endParaRPr>
          </a:p>
          <a:p>
            <a:r>
              <a:rPr lang="en-US" sz="1800" dirty="0">
                <a:latin typeface="Calibri"/>
                <a:cs typeface="Calibri"/>
              </a:rPr>
              <a:t>PostgreSQL and MongoDB are popular databases in current usage and getting more popular in the future trend.</a:t>
            </a:r>
          </a:p>
          <a:p>
            <a:endParaRPr lang="en-US" sz="1800" dirty="0">
              <a:latin typeface="Calibri"/>
              <a:cs typeface="Calibri"/>
            </a:endParaRPr>
          </a:p>
          <a:p>
            <a:r>
              <a:rPr lang="en-US" sz="1800" dirty="0">
                <a:latin typeface="Calibri"/>
                <a:cs typeface="Calibri"/>
              </a:rPr>
              <a:t>Redis and Elasticsearch are not as popular as other databases mentioned above but are also getting more popular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i="1" u="sng" dirty="0">
                <a:latin typeface="Calibri"/>
                <a:cs typeface="Calibri"/>
              </a:rPr>
              <a:t>Implications</a:t>
            </a:r>
            <a:endParaRPr lang="en-US" dirty="0">
              <a:cs typeface="Calibri"/>
            </a:endParaRPr>
          </a:p>
          <a:p>
            <a:pPr marL="285750" indent="-285750"/>
            <a:r>
              <a:rPr lang="en-US" sz="1800" dirty="0">
                <a:latin typeface="Calibri"/>
                <a:cs typeface="Calibri"/>
              </a:rPr>
              <a:t>MySQL is highly recommended to learn before going into data analytics because is it the basis.</a:t>
            </a:r>
          </a:p>
          <a:p>
            <a:pPr marL="285750" indent="-285750"/>
            <a:endParaRPr lang="en-US" sz="1800" dirty="0">
              <a:latin typeface="Calibri"/>
              <a:cs typeface="Calibri"/>
            </a:endParaRPr>
          </a:p>
          <a:p>
            <a:r>
              <a:rPr lang="en-US" sz="1800" dirty="0">
                <a:latin typeface="Calibri"/>
                <a:cs typeface="Calibri"/>
              </a:rPr>
              <a:t>Learning at least one or both PostgreSQL or MongoDB could be important as they are likely to be more frequently used in the future.</a:t>
            </a:r>
          </a:p>
          <a:p>
            <a:endParaRPr lang="en-US" sz="1800" dirty="0">
              <a:latin typeface="Calibri"/>
              <a:cs typeface="Calibri"/>
            </a:endParaRPr>
          </a:p>
          <a:p>
            <a:r>
              <a:rPr lang="en-US" sz="1800" dirty="0">
                <a:latin typeface="Calibri"/>
                <a:cs typeface="Calibri"/>
              </a:rPr>
              <a:t>Learning to use these two databases could help increase one's competitiveness in the job market.</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2200" dirty="0">
                <a:latin typeface="IBM Plex Mono Text"/>
              </a:rPr>
              <a:t>https://github.com/AceAdedeji10/CapstoneProject/blob/main/_%20Final%20Project%20dashboard%20Copy.pdf</a:t>
            </a:r>
            <a:endParaRPr lang="en-US"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p:txBody>
      </p:sp>
      <p:pic>
        <p:nvPicPr>
          <p:cNvPr id="3" name="Picture 2" descr="A screenshot of a computer screen&#10;&#10;Description automatically generated">
            <a:extLst>
              <a:ext uri="{FF2B5EF4-FFF2-40B4-BE49-F238E27FC236}">
                <a16:creationId xmlns:a16="http://schemas.microsoft.com/office/drawing/2014/main" id="{B7676DFE-71D5-057A-6C13-199B03A72AA3}"/>
              </a:ext>
            </a:extLst>
          </p:cNvPr>
          <p:cNvPicPr>
            <a:picLocks noChangeAspect="1"/>
          </p:cNvPicPr>
          <p:nvPr/>
        </p:nvPicPr>
        <p:blipFill>
          <a:blip r:embed="rId2"/>
          <a:stretch>
            <a:fillRect/>
          </a:stretch>
        </p:blipFill>
        <p:spPr>
          <a:xfrm>
            <a:off x="1029730" y="1318856"/>
            <a:ext cx="9988378" cy="4971991"/>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27903" y="142295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p:txBody>
      </p:sp>
      <p:pic>
        <p:nvPicPr>
          <p:cNvPr id="3" name="Picture 2" descr="A screenshot of a graph&#10;&#10;Description automatically generated">
            <a:extLst>
              <a:ext uri="{FF2B5EF4-FFF2-40B4-BE49-F238E27FC236}">
                <a16:creationId xmlns:a16="http://schemas.microsoft.com/office/drawing/2014/main" id="{8777A7A0-03A9-E507-E8FA-F6E85A117971}"/>
              </a:ext>
            </a:extLst>
          </p:cNvPr>
          <p:cNvPicPr>
            <a:picLocks noChangeAspect="1"/>
          </p:cNvPicPr>
          <p:nvPr/>
        </p:nvPicPr>
        <p:blipFill>
          <a:blip r:embed="rId2"/>
          <a:stretch>
            <a:fillRect/>
          </a:stretch>
        </p:blipFill>
        <p:spPr>
          <a:xfrm>
            <a:off x="700217" y="1317149"/>
            <a:ext cx="11048999" cy="506808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361175"/>
            <a:ext cx="10515600" cy="4680851"/>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3" name="Picture 2" descr="A screenshot of a graph and a diagram&#10;&#10;Description automatically generated">
            <a:extLst>
              <a:ext uri="{FF2B5EF4-FFF2-40B4-BE49-F238E27FC236}">
                <a16:creationId xmlns:a16="http://schemas.microsoft.com/office/drawing/2014/main" id="{94938CB1-6A7B-7C3F-8A50-8EBECBAC89D8}"/>
              </a:ext>
            </a:extLst>
          </p:cNvPr>
          <p:cNvPicPr>
            <a:picLocks noChangeAspect="1"/>
          </p:cNvPicPr>
          <p:nvPr/>
        </p:nvPicPr>
        <p:blipFill>
          <a:blip r:embed="rId2"/>
          <a:stretch>
            <a:fillRect/>
          </a:stretch>
        </p:blipFill>
        <p:spPr>
          <a:xfrm>
            <a:off x="494271" y="1358639"/>
            <a:ext cx="11224053" cy="494391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955957" y="1825625"/>
            <a:ext cx="5397843" cy="4351338"/>
          </a:xfrm>
        </p:spPr>
        <p:txBody>
          <a:bodyPr vert="horz" lIns="91440" tIns="45720" rIns="91440" bIns="45720" rtlCol="0" anchor="t">
            <a:normAutofit/>
          </a:bodyPr>
          <a:lstStyle/>
          <a:p>
            <a:r>
              <a:rPr lang="en-US" sz="1800" dirty="0">
                <a:latin typeface="Calibri"/>
                <a:cs typeface="Calibri"/>
              </a:rPr>
              <a:t>Technology trends now and in the future.</a:t>
            </a:r>
            <a:endParaRPr lang="en-US" dirty="0"/>
          </a:p>
          <a:p>
            <a:pPr marL="0" indent="0">
              <a:buNone/>
            </a:pPr>
            <a:r>
              <a:rPr lang="en-US" sz="1800" dirty="0">
                <a:latin typeface="Calibri"/>
                <a:cs typeface="Calibri"/>
              </a:rPr>
              <a:t>   </a:t>
            </a:r>
            <a:endParaRPr lang="en-US" dirty="0"/>
          </a:p>
          <a:p>
            <a:r>
              <a:rPr lang="en-US" sz="1800" dirty="0">
                <a:latin typeface="Calibri"/>
                <a:cs typeface="Calibri"/>
              </a:rPr>
              <a:t>Training and Upskilling data professionals.</a:t>
            </a:r>
          </a:p>
          <a:p>
            <a:endParaRPr lang="en-US" sz="1800" dirty="0">
              <a:latin typeface="Calibri"/>
              <a:cs typeface="Calibri"/>
            </a:endParaRPr>
          </a:p>
          <a:p>
            <a:r>
              <a:rPr lang="en-US" sz="1800" dirty="0">
                <a:latin typeface="Calibri"/>
                <a:cs typeface="Calibri"/>
              </a:rPr>
              <a:t>Participation of females in the Technology field.</a:t>
            </a:r>
          </a:p>
          <a:p>
            <a:endParaRPr lang="en-US" sz="1800" dirty="0">
              <a:latin typeface="Calibri"/>
              <a:cs typeface="Calibri"/>
            </a:endParaRPr>
          </a:p>
          <a:p>
            <a:r>
              <a:rPr lang="en-US" sz="1800" dirty="0">
                <a:latin typeface="Calibri"/>
                <a:cs typeface="Calibri"/>
              </a:rPr>
              <a:t>The division of technology gaps in developing countries.</a:t>
            </a:r>
          </a:p>
          <a:p>
            <a:endParaRPr lang="en-US" sz="1800" dirty="0">
              <a:latin typeface="Calibri"/>
              <a:cs typeface="Calibri"/>
            </a:endParaRPr>
          </a:p>
          <a:p>
            <a:r>
              <a:rPr lang="en-US" sz="1800" dirty="0">
                <a:latin typeface="Calibri"/>
                <a:cs typeface="Calibri"/>
              </a:rPr>
              <a:t>The role of the age factor in the technology field.</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i="1" u="sng" dirty="0">
                <a:latin typeface="Calibri"/>
                <a:cs typeface="Calibri"/>
              </a:rPr>
              <a:t>Findings</a:t>
            </a:r>
          </a:p>
          <a:p>
            <a:pPr marL="285750" indent="-285750"/>
            <a:r>
              <a:rPr lang="en-US" sz="1800" dirty="0">
                <a:latin typeface="Calibri"/>
                <a:cs typeface="Calibri"/>
              </a:rPr>
              <a:t>JavaScript, HTML/CSS and Python are popular programming languages in current and future trend.</a:t>
            </a:r>
          </a:p>
          <a:p>
            <a:pPr marL="457200" indent="-457200"/>
            <a:endParaRPr lang="en-US" sz="1800" dirty="0">
              <a:latin typeface="Calibri"/>
              <a:cs typeface="Calibri"/>
            </a:endParaRPr>
          </a:p>
          <a:p>
            <a:r>
              <a:rPr lang="en-US" sz="1800" dirty="0">
                <a:latin typeface="Calibri"/>
                <a:cs typeface="Calibri"/>
              </a:rPr>
              <a:t>MySQL, PostgreSQL and MongoDB are popular databases in current usage and future trend </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i="1" u="sng" dirty="0">
                <a:latin typeface="Calibri"/>
                <a:cs typeface="Calibri"/>
              </a:rPr>
              <a:t>Implications</a:t>
            </a:r>
          </a:p>
          <a:p>
            <a:pPr marL="457200" indent="-457200"/>
            <a:r>
              <a:rPr lang="en-US" sz="1800" dirty="0">
                <a:latin typeface="Calibri"/>
                <a:cs typeface="Calibri"/>
              </a:rPr>
              <a:t>Recommend to learn, to increase employability.</a:t>
            </a:r>
          </a:p>
          <a:p>
            <a:pPr marL="457200" indent="-457200"/>
            <a:endParaRPr lang="en-US" sz="1800" dirty="0">
              <a:latin typeface="Calibri"/>
              <a:cs typeface="Calibri"/>
            </a:endParaRPr>
          </a:p>
          <a:p>
            <a:pPr marL="457200" indent="-457200"/>
            <a:endParaRPr lang="en-US" sz="1800" dirty="0">
              <a:latin typeface="Calibri"/>
              <a:cs typeface="Calibri"/>
            </a:endParaRPr>
          </a:p>
          <a:p>
            <a:pPr marL="457200" indent="-457200"/>
            <a:r>
              <a:rPr lang="en-US" sz="1800" dirty="0">
                <a:latin typeface="Calibri"/>
                <a:cs typeface="Calibri"/>
              </a:rPr>
              <a:t>Recommend to learn, to increase employability. </a:t>
            </a:r>
            <a:endParaRPr lang="en-US" sz="1800">
              <a:latin typeface="Calibri"/>
              <a:cs typeface="Calibri"/>
            </a:endParaRP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sz="1800" dirty="0">
                <a:latin typeface="Calibri"/>
                <a:cs typeface="Calibri"/>
              </a:rPr>
              <a:t>In order to become a data professional, it is recommended to manage software skills including programming languages and databases.</a:t>
            </a:r>
            <a:endParaRPr lang="en-US"/>
          </a:p>
          <a:p>
            <a:endParaRPr lang="en-US" sz="1800" dirty="0">
              <a:latin typeface="Calibri"/>
              <a:cs typeface="Calibri"/>
            </a:endParaRPr>
          </a:p>
          <a:p>
            <a:r>
              <a:rPr lang="en-US" sz="1800" dirty="0">
                <a:latin typeface="Calibri"/>
                <a:cs typeface="Calibri"/>
              </a:rPr>
              <a:t>Data analytics is becoming more popular as analysis is highly needed in many fields to make the best decisions.</a:t>
            </a:r>
          </a:p>
          <a:p>
            <a:endParaRPr lang="en-US" sz="1800" dirty="0">
              <a:latin typeface="Calibri"/>
              <a:cs typeface="Calibri"/>
            </a:endParaRPr>
          </a:p>
          <a:p>
            <a:r>
              <a:rPr lang="en-US" sz="1800" dirty="0">
                <a:latin typeface="Calibri"/>
                <a:cs typeface="Calibri"/>
              </a:rPr>
              <a:t>Recommendation:</a:t>
            </a:r>
          </a:p>
          <a:p>
            <a:pPr lvl="1">
              <a:buFont typeface="Courier New"/>
              <a:buChar char="o"/>
            </a:pPr>
            <a:r>
              <a:rPr lang="en-US" sz="1800" dirty="0">
                <a:latin typeface="Calibri"/>
                <a:cs typeface="Calibri"/>
              </a:rPr>
              <a:t>Programming languages: JavaScript, HTML/CSS, Python.</a:t>
            </a:r>
          </a:p>
          <a:p>
            <a:pPr lvl="1">
              <a:buFont typeface="Courier New"/>
              <a:buChar char="o"/>
            </a:pPr>
            <a:r>
              <a:rPr lang="en-US" sz="1800" dirty="0">
                <a:latin typeface="Calibri"/>
                <a:cs typeface="Calibri"/>
              </a:rPr>
              <a:t>Databases: MySQL, PostgreSQL, MongoDB.</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3" name="Content Placeholder 2" descr="A graph of different types of development&#10;&#10;Description automatically generated">
            <a:extLst>
              <a:ext uri="{FF2B5EF4-FFF2-40B4-BE49-F238E27FC236}">
                <a16:creationId xmlns:a16="http://schemas.microsoft.com/office/drawing/2014/main" id="{CFB4837C-95FD-6C14-F244-295A6E4292B6}"/>
              </a:ext>
            </a:extLst>
          </p:cNvPr>
          <p:cNvPicPr>
            <a:picLocks noGrp="1" noChangeAspect="1"/>
          </p:cNvPicPr>
          <p:nvPr>
            <p:ph sz="half" idx="2"/>
          </p:nvPr>
        </p:nvPicPr>
        <p:blipFill>
          <a:blip r:embed="rId2"/>
          <a:stretch>
            <a:fillRect/>
          </a:stretch>
        </p:blipFill>
        <p:spPr>
          <a:xfrm>
            <a:off x="4108154" y="1419524"/>
            <a:ext cx="7393460" cy="4864918"/>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Content Placeholder 3" descr="A graph of a number of jobs&#10;&#10;Description automatically generated">
            <a:extLst>
              <a:ext uri="{FF2B5EF4-FFF2-40B4-BE49-F238E27FC236}">
                <a16:creationId xmlns:a16="http://schemas.microsoft.com/office/drawing/2014/main" id="{AACB6E08-981D-DF1A-2E59-8539F1D059C7}"/>
              </a:ext>
            </a:extLst>
          </p:cNvPr>
          <p:cNvPicPr>
            <a:picLocks noGrp="1" noChangeAspect="1"/>
          </p:cNvPicPr>
          <p:nvPr>
            <p:ph sz="half" idx="2"/>
          </p:nvPr>
        </p:nvPicPr>
        <p:blipFill>
          <a:blip r:embed="rId2"/>
          <a:stretch>
            <a:fillRect/>
          </a:stretch>
        </p:blipFill>
        <p:spPr>
          <a:xfrm>
            <a:off x="876525" y="1410958"/>
            <a:ext cx="8330513" cy="4372121"/>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vert="horz" lIns="91440" tIns="45720" rIns="91440" bIns="45720" rtlCol="0" anchor="t">
            <a:normAutofit/>
          </a:bodyPr>
          <a:lstStyle/>
          <a:p>
            <a:r>
              <a:rPr lang="en-US" sz="1800" dirty="0">
                <a:latin typeface="Calibri"/>
                <a:cs typeface="Calibri"/>
              </a:rPr>
              <a:t>Executive Summary</a:t>
            </a:r>
          </a:p>
          <a:p>
            <a:r>
              <a:rPr lang="en-US" sz="1800" dirty="0">
                <a:latin typeface="Calibri"/>
                <a:cs typeface="Calibri"/>
              </a:rPr>
              <a:t>Introduction</a:t>
            </a:r>
          </a:p>
          <a:p>
            <a:r>
              <a:rPr lang="en-US" sz="1800" dirty="0">
                <a:latin typeface="Calibri"/>
                <a:cs typeface="Calibri"/>
              </a:rPr>
              <a:t>Methodology</a:t>
            </a:r>
          </a:p>
          <a:p>
            <a:r>
              <a:rPr lang="en-US" sz="1800" dirty="0">
                <a:latin typeface="Calibri"/>
                <a:cs typeface="Calibri"/>
              </a:rPr>
              <a:t>Results</a:t>
            </a:r>
          </a:p>
          <a:p>
            <a:pPr lvl="1"/>
            <a:r>
              <a:rPr lang="en-US" sz="1800" dirty="0">
                <a:latin typeface="Calibri"/>
                <a:cs typeface="Calibri"/>
              </a:rPr>
              <a:t>Visualization – Charts</a:t>
            </a:r>
          </a:p>
          <a:p>
            <a:pPr lvl="1"/>
            <a:r>
              <a:rPr lang="en-US" sz="1800" dirty="0">
                <a:latin typeface="Calibri"/>
                <a:cs typeface="Calibri"/>
              </a:rPr>
              <a:t>Dashboard</a:t>
            </a:r>
          </a:p>
          <a:p>
            <a:r>
              <a:rPr lang="en-US" sz="1800" dirty="0">
                <a:latin typeface="Calibri"/>
                <a:cs typeface="Calibri"/>
              </a:rPr>
              <a:t>Discussion</a:t>
            </a:r>
          </a:p>
          <a:p>
            <a:pPr lvl="1"/>
            <a:r>
              <a:rPr lang="en-US" sz="1800" dirty="0">
                <a:latin typeface="Calibri"/>
                <a:cs typeface="Calibri"/>
              </a:rPr>
              <a:t>Findings &amp; Implications</a:t>
            </a:r>
          </a:p>
          <a:p>
            <a:r>
              <a:rPr lang="en-US" sz="1800" dirty="0">
                <a:latin typeface="Calibri"/>
                <a:cs typeface="Calibri"/>
              </a:rPr>
              <a:t>Conclusion</a:t>
            </a:r>
          </a:p>
          <a:p>
            <a:r>
              <a:rPr lang="en-US" sz="1800" dirty="0">
                <a:latin typeface="Calibri"/>
                <a:cs typeface="Calibri"/>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73707" y="383051"/>
            <a:ext cx="7916431" cy="1325563"/>
          </a:xfrm>
        </p:spPr>
        <p:txBody>
          <a:bodyPr anchor="ctr">
            <a:normAutofit/>
          </a:bodyPr>
          <a:lstStyle/>
          <a:p>
            <a:r>
              <a:rPr lang="en-US" sz="2800" dirty="0">
                <a:latin typeface="IBM Plex Mono SemiBold"/>
              </a:rPr>
              <a:t>POPULAR LANGUAGES BY SALARY</a:t>
            </a:r>
            <a:endParaRPr lang="en-US" sz="2800" dirty="0"/>
          </a:p>
        </p:txBody>
      </p:sp>
      <p:pic>
        <p:nvPicPr>
          <p:cNvPr id="5" name="Content Placeholder 4">
            <a:extLst>
              <a:ext uri="{FF2B5EF4-FFF2-40B4-BE49-F238E27FC236}">
                <a16:creationId xmlns:a16="http://schemas.microsoft.com/office/drawing/2014/main" id="{EF174593-BE0D-73ED-22B6-929BF00C2616}"/>
              </a:ext>
            </a:extLst>
          </p:cNvPr>
          <p:cNvPicPr>
            <a:picLocks noGrp="1" noChangeAspect="1"/>
          </p:cNvPicPr>
          <p:nvPr>
            <p:ph sz="half" idx="2"/>
          </p:nvPr>
        </p:nvPicPr>
        <p:blipFill>
          <a:blip r:embed="rId2"/>
          <a:stretch>
            <a:fillRect/>
          </a:stretch>
        </p:blipFill>
        <p:spPr>
          <a:xfrm>
            <a:off x="755505" y="1569492"/>
            <a:ext cx="10637106" cy="4755269"/>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041121"/>
            <a:ext cx="7068725" cy="3714491"/>
          </a:xfrm>
        </p:spPr>
        <p:txBody>
          <a:bodyPr vert="horz" lIns="91440" tIns="45720" rIns="91440" bIns="45720" rtlCol="0" anchor="t">
            <a:noAutofit/>
          </a:bodyPr>
          <a:lstStyle/>
          <a:p>
            <a:r>
              <a:rPr lang="en-US" sz="2000" dirty="0">
                <a:latin typeface="Calibri"/>
                <a:cs typeface="Calibri"/>
              </a:rPr>
              <a:t>With the increase in development of Technology and Science, data professionals are required to gain more knowledge of two or more types of Technologies that improve their ability in Data Analysis.</a:t>
            </a:r>
          </a:p>
          <a:p>
            <a:r>
              <a:rPr lang="en-US" sz="2000" dirty="0">
                <a:latin typeface="Calibri"/>
                <a:cs typeface="Calibri"/>
              </a:rPr>
              <a:t>Types of Technologies</a:t>
            </a:r>
          </a:p>
          <a:p>
            <a:pPr lvl="1">
              <a:buFont typeface="Courier New,monospace"/>
              <a:buChar char="o"/>
            </a:pPr>
            <a:r>
              <a:rPr lang="en-US" sz="2000" dirty="0">
                <a:latin typeface="Calibri"/>
                <a:cs typeface="Arial"/>
              </a:rPr>
              <a:t>Programming Languages</a:t>
            </a:r>
            <a:endParaRPr lang="en-US" sz="2000">
              <a:solidFill>
                <a:srgbClr val="000000"/>
              </a:solidFill>
              <a:latin typeface="Calibri"/>
              <a:cs typeface="Arial"/>
            </a:endParaRPr>
          </a:p>
          <a:p>
            <a:pPr lvl="1">
              <a:buFont typeface="Courier New,monospace"/>
              <a:buChar char="o"/>
            </a:pPr>
            <a:r>
              <a:rPr lang="en-US" sz="2000" dirty="0">
                <a:latin typeface="Calibri"/>
                <a:cs typeface="Arial"/>
              </a:rPr>
              <a:t>Databases</a:t>
            </a:r>
            <a:endParaRPr lang="en-US" sz="2000">
              <a:solidFill>
                <a:srgbClr val="000000"/>
              </a:solidFill>
              <a:latin typeface="Calibri"/>
              <a:cs typeface="Arial"/>
            </a:endParaRPr>
          </a:p>
          <a:p>
            <a:pPr lvl="1">
              <a:buFont typeface="Courier New,monospace"/>
              <a:buChar char="o"/>
            </a:pPr>
            <a:r>
              <a:rPr lang="en-US" sz="2000" dirty="0">
                <a:latin typeface="Calibri"/>
                <a:cs typeface="Arial"/>
              </a:rPr>
              <a:t>Platforms</a:t>
            </a:r>
            <a:endParaRPr lang="en-US" sz="2000">
              <a:solidFill>
                <a:srgbClr val="000000"/>
              </a:solidFill>
              <a:latin typeface="Calibri"/>
              <a:cs typeface="Arial"/>
            </a:endParaRPr>
          </a:p>
          <a:p>
            <a:pPr lvl="1">
              <a:buFont typeface="Courier New,monospace"/>
              <a:buChar char="o"/>
            </a:pPr>
            <a:r>
              <a:rPr lang="en-US" sz="2000" dirty="0">
                <a:latin typeface="Calibri"/>
                <a:cs typeface="Arial"/>
              </a:rPr>
              <a:t>Web Frames  </a:t>
            </a:r>
          </a:p>
          <a:p>
            <a:r>
              <a:rPr lang="en-US" sz="2000" dirty="0">
                <a:latin typeface="Calibri"/>
                <a:cs typeface="Calibri"/>
              </a:rPr>
              <a:t>Objective:</a:t>
            </a:r>
          </a:p>
          <a:p>
            <a:pPr lvl="1">
              <a:buFont typeface="Courier New"/>
              <a:buChar char="o"/>
            </a:pPr>
            <a:r>
              <a:rPr lang="en-US" sz="2000" dirty="0">
                <a:latin typeface="Calibri"/>
                <a:cs typeface="Calibri"/>
              </a:rPr>
              <a:t>Find and analyze the Technology Trends of Data Professionals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51945" y="1693103"/>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latin typeface="Calibri"/>
                <a:cs typeface="Calibri"/>
              </a:rPr>
              <a:t>This report aims to explore and analyze technology usage trends among data professionals, covering both current usage patterns and projected future trends.</a:t>
            </a:r>
          </a:p>
          <a:p>
            <a:endParaRPr lang="en-US" sz="2000" dirty="0">
              <a:latin typeface="Calibri"/>
              <a:cs typeface="Calibri"/>
            </a:endParaRPr>
          </a:p>
          <a:p>
            <a:r>
              <a:rPr lang="en-US" sz="2000" dirty="0">
                <a:latin typeface="Calibri"/>
                <a:cs typeface="Calibri"/>
              </a:rPr>
              <a:t>This report is intended for individuals looking to enter the field of Data Analytics.</a:t>
            </a:r>
          </a:p>
          <a:p>
            <a:endParaRPr lang="en-US" sz="2000" dirty="0">
              <a:latin typeface="Calibri"/>
              <a:cs typeface="Calibri"/>
            </a:endParaRPr>
          </a:p>
          <a:p>
            <a:r>
              <a:rPr lang="en-US" sz="2000" dirty="0">
                <a:latin typeface="Calibri"/>
                <a:cs typeface="Calibri"/>
              </a:rPr>
              <a:t>This presentation enables target consumers to quickly grasp the trends in technology usage among data professionals and identify additional skills they should learn to enhance their job prospects in this field.</a:t>
            </a:r>
          </a:p>
          <a:p>
            <a:endParaRPr lang="en-US" sz="1800" dirty="0">
              <a:solidFill>
                <a:srgbClr val="ECECEC"/>
              </a:solidFill>
              <a:latin typeface="IBM Plex Mono Text"/>
            </a:endParaRPr>
          </a:p>
          <a:p>
            <a:endParaRPr lang="en-US" sz="1200" dirty="0">
              <a:solidFill>
                <a:srgbClr val="ECECEC"/>
              </a:solidFill>
              <a:latin typeface="IBM Plex Mono Tex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r>
              <a:rPr lang="en-US" sz="2000" dirty="0">
                <a:latin typeface="Calibri"/>
                <a:cs typeface="Calibri"/>
              </a:rPr>
              <a:t>The data was collected through survey, API and Web Scraping.</a:t>
            </a:r>
          </a:p>
          <a:p>
            <a:pPr lvl="1"/>
            <a:r>
              <a:rPr lang="en-US" sz="1600" dirty="0">
                <a:latin typeface="Calibri"/>
                <a:cs typeface="Calibri"/>
              </a:rPr>
              <a:t>Survey:</a:t>
            </a:r>
          </a:p>
          <a:p>
            <a:pPr lvl="2">
              <a:buFont typeface="Wingdings"/>
              <a:buChar char="§"/>
            </a:pPr>
            <a:r>
              <a:rPr lang="en-US" sz="1400" dirty="0">
                <a:latin typeface="Calibri"/>
                <a:cs typeface="Calibri"/>
              </a:rPr>
              <a:t>Currently used technology</a:t>
            </a:r>
          </a:p>
          <a:p>
            <a:pPr lvl="2">
              <a:buFont typeface="Wingdings"/>
              <a:buChar char="§"/>
            </a:pPr>
            <a:r>
              <a:rPr lang="en-US" sz="1400" dirty="0">
                <a:latin typeface="Calibri"/>
                <a:cs typeface="Calibri"/>
              </a:rPr>
              <a:t>Technology desired in the future</a:t>
            </a:r>
          </a:p>
          <a:p>
            <a:pPr lvl="2">
              <a:buFont typeface="Wingdings"/>
              <a:buChar char="§"/>
            </a:pPr>
            <a:r>
              <a:rPr lang="en-US" sz="1400" dirty="0">
                <a:latin typeface="Calibri"/>
                <a:cs typeface="Calibri"/>
              </a:rPr>
              <a:t>Demographics</a:t>
            </a:r>
          </a:p>
          <a:p>
            <a:pPr lvl="1"/>
            <a:r>
              <a:rPr lang="en-US" sz="1600" u="sng" dirty="0">
                <a:solidFill>
                  <a:srgbClr val="0056B3"/>
                </a:solidFill>
                <a:latin typeface="Calibri"/>
                <a:ea typeface="Microsoft YaHei"/>
                <a:cs typeface="Calibri"/>
              </a:rPr>
              <a:t>API: Job posting data</a:t>
            </a:r>
          </a:p>
          <a:p>
            <a:pPr lvl="1"/>
            <a:r>
              <a:rPr lang="en-US" sz="1600" u="sng" dirty="0">
                <a:solidFill>
                  <a:srgbClr val="0056B3"/>
                </a:solidFill>
                <a:latin typeface="Calibri"/>
                <a:ea typeface="Microsoft YaHei"/>
                <a:cs typeface="Calibri"/>
              </a:rPr>
              <a:t>Web Scraping: Popular Language and Salary list</a:t>
            </a:r>
          </a:p>
          <a:p>
            <a:r>
              <a:rPr lang="en-US" sz="2000" dirty="0">
                <a:latin typeface="Calibri"/>
                <a:ea typeface="Microsoft YaHei"/>
                <a:cs typeface="Arial"/>
              </a:rPr>
              <a:t>Source of Data:</a:t>
            </a:r>
          </a:p>
          <a:p>
            <a:pPr lvl="1"/>
            <a:r>
              <a:rPr lang="en-US" sz="1400" u="sng" dirty="0">
                <a:solidFill>
                  <a:srgbClr val="0056B3"/>
                </a:solidFill>
                <a:latin typeface="Calibri"/>
                <a:ea typeface="Microsoft YaHei"/>
                <a:cs typeface="Arial"/>
                <a:hlinkClick r:id="rId2"/>
              </a:rPr>
              <a:t>https://stackoverflow.blog/2019/04/09/the-2019-stack-overflow-developer-survey-results-are-in/</a:t>
            </a:r>
            <a:endParaRPr lang="en-US" sz="1400" dirty="0">
              <a:latin typeface="Calibri"/>
              <a:ea typeface="Microsoft YaHei"/>
              <a:cs typeface="Arial"/>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10 programming languages for the current year goes here.&gt;</a:t>
            </a:r>
          </a:p>
        </p:txBody>
      </p:sp>
      <p:pic>
        <p:nvPicPr>
          <p:cNvPr id="5" name="Picture 4">
            <a:extLst>
              <a:ext uri="{FF2B5EF4-FFF2-40B4-BE49-F238E27FC236}">
                <a16:creationId xmlns:a16="http://schemas.microsoft.com/office/drawing/2014/main" id="{EC2355FC-3ED8-1510-49E0-B5F5B2B3A1B8}"/>
              </a:ext>
            </a:extLst>
          </p:cNvPr>
          <p:cNvPicPr>
            <a:picLocks noChangeAspect="1"/>
          </p:cNvPicPr>
          <p:nvPr/>
        </p:nvPicPr>
        <p:blipFill>
          <a:blip r:embed="rId3"/>
          <a:stretch>
            <a:fillRect/>
          </a:stretch>
        </p:blipFill>
        <p:spPr>
          <a:xfrm>
            <a:off x="651566" y="1829081"/>
            <a:ext cx="5367130" cy="3917662"/>
          </a:xfrm>
          <a:prstGeom prst="rect">
            <a:avLst/>
          </a:prstGeom>
        </p:spPr>
      </p:pic>
      <p:sp>
        <p:nvSpPr>
          <p:cNvPr id="7" name="Content Placeholder 6">
            <a:extLst>
              <a:ext uri="{FF2B5EF4-FFF2-40B4-BE49-F238E27FC236}">
                <a16:creationId xmlns:a16="http://schemas.microsoft.com/office/drawing/2014/main" id="{48ED6EEC-2B83-A08A-536A-5584A3C06657}"/>
              </a:ext>
            </a:extLst>
          </p:cNvPr>
          <p:cNvSpPr>
            <a:spLocks noGrp="1"/>
          </p:cNvSpPr>
          <p:nvPr>
            <p:ph sz="half" idx="1"/>
          </p:nvPr>
        </p:nvSpPr>
        <p:spPr>
          <a:xfrm>
            <a:off x="749852" y="1439103"/>
            <a:ext cx="5181600" cy="4737860"/>
          </a:xfrm>
        </p:spPr>
        <p:txBody>
          <a:bodyPr vert="horz" lIns="91440" tIns="45720" rIns="91440" bIns="45720" rtlCol="0" anchor="t">
            <a:normAutofit/>
          </a:bodyPr>
          <a:lstStyle/>
          <a:p>
            <a:pPr marL="0" indent="0">
              <a:buNone/>
            </a:pPr>
            <a:r>
              <a:rPr lang="en-GB" sz="1600" dirty="0">
                <a:latin typeface="IBM Plex Mono Text"/>
              </a:rPr>
              <a:t>Top 10 Programming Languages worked with this Year</a:t>
            </a:r>
          </a:p>
        </p:txBody>
      </p:sp>
      <p:sp>
        <p:nvSpPr>
          <p:cNvPr id="12" name="Content Placeholder 11">
            <a:extLst>
              <a:ext uri="{FF2B5EF4-FFF2-40B4-BE49-F238E27FC236}">
                <a16:creationId xmlns:a16="http://schemas.microsoft.com/office/drawing/2014/main" id="{04CAA8B0-C275-75B7-FCD7-75C36301F5E2}"/>
              </a:ext>
            </a:extLst>
          </p:cNvPr>
          <p:cNvSpPr>
            <a:spLocks noGrp="1"/>
          </p:cNvSpPr>
          <p:nvPr>
            <p:ph sz="half" idx="2"/>
          </p:nvPr>
        </p:nvSpPr>
        <p:spPr>
          <a:xfrm>
            <a:off x="6017592" y="1439103"/>
            <a:ext cx="5181600" cy="4351338"/>
          </a:xfrm>
        </p:spPr>
        <p:txBody>
          <a:bodyPr vert="horz" lIns="91440" tIns="45720" rIns="91440" bIns="45720" rtlCol="0" anchor="t">
            <a:normAutofit/>
          </a:bodyPr>
          <a:lstStyle/>
          <a:p>
            <a:pPr marL="0" indent="0">
              <a:buNone/>
            </a:pPr>
            <a:r>
              <a:rPr lang="en-GB" sz="1600" dirty="0">
                <a:latin typeface="IBM Plex Mono Text"/>
              </a:rPr>
              <a:t>Top 10 Programming Languages worked with Next year</a:t>
            </a:r>
            <a:endParaRPr lang="en-GB" sz="1600" dirty="0"/>
          </a:p>
        </p:txBody>
      </p:sp>
      <p:pic>
        <p:nvPicPr>
          <p:cNvPr id="3" name="Picture 2">
            <a:extLst>
              <a:ext uri="{FF2B5EF4-FFF2-40B4-BE49-F238E27FC236}">
                <a16:creationId xmlns:a16="http://schemas.microsoft.com/office/drawing/2014/main" id="{B4F933CD-B95B-30D1-BFE4-B685AC6A55FC}"/>
              </a:ext>
            </a:extLst>
          </p:cNvPr>
          <p:cNvPicPr>
            <a:picLocks noChangeAspect="1"/>
          </p:cNvPicPr>
          <p:nvPr/>
        </p:nvPicPr>
        <p:blipFill>
          <a:blip r:embed="rId4"/>
          <a:stretch>
            <a:fillRect/>
          </a:stretch>
        </p:blipFill>
        <p:spPr>
          <a:xfrm>
            <a:off x="6013622" y="1717892"/>
            <a:ext cx="6096000" cy="389589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400" dirty="0">
                <a:latin typeface="IBM Plex Mono SemiBold"/>
              </a:rPr>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i="1" u="sng" dirty="0">
                <a:solidFill>
                  <a:srgbClr val="0E659B"/>
                </a:solidFill>
                <a:latin typeface="Calibri"/>
                <a:cs typeface="Calibri"/>
              </a:rPr>
              <a:t>Findings</a:t>
            </a:r>
          </a:p>
          <a:p>
            <a:pPr marL="285750" indent="-285750"/>
            <a:r>
              <a:rPr lang="en-US" sz="1800" dirty="0">
                <a:latin typeface="Calibri"/>
                <a:cs typeface="Calibri"/>
              </a:rPr>
              <a:t>JavaScript is the most popular programming language for current and future usage.</a:t>
            </a:r>
            <a:endParaRPr lang="en-US" sz="1800">
              <a:latin typeface="Calibri"/>
              <a:cs typeface="Calibri"/>
            </a:endParaRPr>
          </a:p>
          <a:p>
            <a:pPr marL="285750" indent="-285750"/>
            <a:endParaRPr lang="en-US" sz="1800" dirty="0">
              <a:latin typeface="Calibri"/>
              <a:cs typeface="Calibri"/>
            </a:endParaRPr>
          </a:p>
          <a:p>
            <a:r>
              <a:rPr lang="en-US" sz="1800" dirty="0">
                <a:latin typeface="Calibri"/>
                <a:cs typeface="Calibri"/>
              </a:rPr>
              <a:t>HTML/CSS is the second most popular programming language.</a:t>
            </a:r>
          </a:p>
          <a:p>
            <a:endParaRPr lang="en-US" sz="1800" dirty="0">
              <a:latin typeface="Calibri"/>
              <a:cs typeface="Calibri"/>
            </a:endParaRPr>
          </a:p>
          <a:p>
            <a:r>
              <a:rPr lang="en-US" sz="1800" dirty="0">
                <a:latin typeface="Calibri"/>
                <a:cs typeface="Calibri"/>
              </a:rPr>
              <a:t>Python is getting more and more popular in the future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i="1" u="sng" dirty="0">
                <a:solidFill>
                  <a:schemeClr val="accent1">
                    <a:lumMod val="50000"/>
                  </a:schemeClr>
                </a:solidFill>
                <a:latin typeface="Calibri"/>
                <a:cs typeface="Calibri"/>
              </a:rPr>
              <a:t>Implications</a:t>
            </a:r>
          </a:p>
          <a:p>
            <a:pPr marL="285750" indent="-285750"/>
            <a:r>
              <a:rPr lang="en-US" sz="1800" dirty="0">
                <a:latin typeface="Calibri"/>
                <a:cs typeface="Calibri"/>
              </a:rPr>
              <a:t>Frontend development is crucial in the field of data professionals. To enter this field, one should be proficient in at least one frontend programming language, such as JavaScript, HTML, or CSS.</a:t>
            </a:r>
          </a:p>
          <a:p>
            <a:pPr marL="285750" indent="-285750"/>
            <a:endParaRPr lang="en-US" sz="1800" dirty="0">
              <a:latin typeface="Calibri"/>
              <a:cs typeface="Calibri"/>
            </a:endParaRPr>
          </a:p>
          <a:p>
            <a:pPr marL="285750" indent="-285750"/>
            <a:endParaRPr lang="en-US" sz="1800" dirty="0">
              <a:latin typeface="Calibri"/>
              <a:cs typeface="Calibri"/>
            </a:endParaRPr>
          </a:p>
          <a:p>
            <a:pPr marL="285750" indent="-285750"/>
            <a:r>
              <a:rPr lang="en-US" sz="1800" dirty="0">
                <a:latin typeface="Calibri"/>
                <a:cs typeface="Calibri"/>
              </a:rPr>
              <a:t>Mastering Python will enhance one's competitiveness in the future data professional market.</a:t>
            </a:r>
          </a:p>
          <a:p>
            <a:pPr marL="285750" indent="-285750"/>
            <a:endParaRPr lang="en-US" sz="1800" dirty="0">
              <a:latin typeface="Calibri"/>
              <a:cs typeface="Calibri"/>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65302" y="1465220"/>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20714" y="1465220"/>
            <a:ext cx="1809628" cy="501939"/>
          </a:xfrm>
        </p:spPr>
        <p:txBody>
          <a:bodyPr/>
          <a:lstStyle/>
          <a:p>
            <a:pPr marL="0" indent="0">
              <a:buNone/>
            </a:pPr>
            <a:r>
              <a:rPr lang="en-US" dirty="0"/>
              <a:t>Next Year</a:t>
            </a:r>
          </a:p>
        </p:txBody>
      </p:sp>
      <p:pic>
        <p:nvPicPr>
          <p:cNvPr id="5" name="Picture 4" descr="A graph of different colored rectangular shapes&#10;&#10;Description automatically generated">
            <a:extLst>
              <a:ext uri="{FF2B5EF4-FFF2-40B4-BE49-F238E27FC236}">
                <a16:creationId xmlns:a16="http://schemas.microsoft.com/office/drawing/2014/main" id="{8E86F313-38A3-9BD7-39DD-4DAF8F209662}"/>
              </a:ext>
            </a:extLst>
          </p:cNvPr>
          <p:cNvPicPr>
            <a:picLocks noChangeAspect="1"/>
          </p:cNvPicPr>
          <p:nvPr/>
        </p:nvPicPr>
        <p:blipFill>
          <a:blip r:embed="rId2"/>
          <a:stretch>
            <a:fillRect/>
          </a:stretch>
        </p:blipFill>
        <p:spPr>
          <a:xfrm>
            <a:off x="5828271" y="1881059"/>
            <a:ext cx="6096000" cy="3981450"/>
          </a:xfrm>
          <a:prstGeom prst="rect">
            <a:avLst/>
          </a:prstGeom>
        </p:spPr>
      </p:pic>
      <p:pic>
        <p:nvPicPr>
          <p:cNvPr id="6" name="Picture 5">
            <a:extLst>
              <a:ext uri="{FF2B5EF4-FFF2-40B4-BE49-F238E27FC236}">
                <a16:creationId xmlns:a16="http://schemas.microsoft.com/office/drawing/2014/main" id="{FB98642F-C160-9CF2-0394-2780E07B70C4}"/>
              </a:ext>
            </a:extLst>
          </p:cNvPr>
          <p:cNvPicPr>
            <a:picLocks noChangeAspect="1"/>
          </p:cNvPicPr>
          <p:nvPr/>
        </p:nvPicPr>
        <p:blipFill>
          <a:blip r:embed="rId3"/>
          <a:stretch>
            <a:fillRect/>
          </a:stretch>
        </p:blipFill>
        <p:spPr>
          <a:xfrm>
            <a:off x="175054" y="1986177"/>
            <a:ext cx="5828271" cy="387418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679</TotalTime>
  <Words>357</Words>
  <Application>Microsoft Office PowerPoint</Application>
  <PresentationFormat>Widescreen</PresentationFormat>
  <Paragraphs>111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SLIDE_TEMPLATE_skill_network</vt:lpstr>
      <vt:lpstr>Technology Trends of Data Professionals  </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 BY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Pooja Patel</cp:lastModifiedBy>
  <cp:revision>769</cp:revision>
  <dcterms:created xsi:type="dcterms:W3CDTF">2020-10-28T18:29:43Z</dcterms:created>
  <dcterms:modified xsi:type="dcterms:W3CDTF">2024-05-24T16:52:05Z</dcterms:modified>
</cp:coreProperties>
</file>