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8"/>
  </p:notesMasterIdLst>
  <p:sldIdLst>
    <p:sldId id="256" r:id="rId2"/>
    <p:sldId id="259" r:id="rId3"/>
    <p:sldId id="265" r:id="rId4"/>
    <p:sldId id="267" r:id="rId5"/>
    <p:sldId id="268" r:id="rId6"/>
    <p:sldId id="269" r:id="rId7"/>
    <p:sldId id="272" r:id="rId8"/>
    <p:sldId id="323" r:id="rId9"/>
    <p:sldId id="275" r:id="rId10"/>
    <p:sldId id="393" r:id="rId11"/>
    <p:sldId id="394" r:id="rId12"/>
    <p:sldId id="395" r:id="rId13"/>
    <p:sldId id="396" r:id="rId14"/>
    <p:sldId id="397" r:id="rId15"/>
    <p:sldId id="398" r:id="rId16"/>
    <p:sldId id="298" r:id="rId17"/>
    <p:sldId id="299" r:id="rId18"/>
    <p:sldId id="399" r:id="rId19"/>
    <p:sldId id="300" r:id="rId20"/>
    <p:sldId id="303" r:id="rId21"/>
    <p:sldId id="302" r:id="rId22"/>
    <p:sldId id="392" r:id="rId23"/>
    <p:sldId id="319" r:id="rId24"/>
    <p:sldId id="320" r:id="rId25"/>
    <p:sldId id="330" r:id="rId26"/>
    <p:sldId id="305" r:id="rId27"/>
    <p:sldId id="306" r:id="rId28"/>
    <p:sldId id="308" r:id="rId29"/>
    <p:sldId id="310" r:id="rId30"/>
    <p:sldId id="309" r:id="rId31"/>
    <p:sldId id="311" r:id="rId32"/>
    <p:sldId id="312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101" d="100"/>
          <a:sy n="101" d="100"/>
        </p:scale>
        <p:origin x="114" y="2922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2020/4/22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BEDA-4E84-4D2B-83FB-87C561208E75}" type="slidenum">
              <a:rPr lang="en-US" altLang="zh-TW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54009-494C-4227-B41E-33FEA06D1EFA}" type="slidenum">
              <a:rPr lang="en-US" altLang="zh-TW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CC096-0029-4234-B689-323E5B0CA81B}" type="slidenum">
              <a:rPr lang="en-US" altLang="zh-TW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1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241063-5DCB-411E-9F38-09ADA413C6B8}" type="slidenum">
              <a:rPr lang="en-US" altLang="zh-TW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36C5-6972-4A6D-947B-47599A92873C}" type="datetime1">
              <a:rPr lang="en-US"/>
              <a:pPr>
                <a:defRPr/>
              </a:pPr>
              <a:t>4/22/2020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3366-7F87-4657-A35F-B1A5425C0B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1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Introduction to Programming(II)</a:t>
            </a:r>
            <a:br>
              <a:rPr kumimoji="1" lang="en-US" altLang="zh-TW" dirty="0"/>
            </a:br>
            <a:r>
              <a:rPr kumimoji="1" lang="en-US" altLang="zh-TW" dirty="0"/>
              <a:t>Week 08: C++ Class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李哲榮</a:t>
            </a:r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variable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dirty="0"/>
              <a:t> is in 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dirty="0"/>
              <a:t> class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Attributes represented as variables in a class</a:t>
            </a:r>
          </a:p>
          <a:p>
            <a:pPr lvl="1"/>
            <a:r>
              <a:rPr lang="en-US" altLang="zh-TW" dirty="0"/>
              <a:t>Such variables are called </a:t>
            </a:r>
            <a:r>
              <a:rPr lang="en-US" altLang="zh-TW" dirty="0">
                <a:solidFill>
                  <a:srgbClr val="FF0000"/>
                </a:solidFill>
              </a:rPr>
              <a:t>data members</a:t>
            </a:r>
            <a:r>
              <a:rPr lang="en-US" altLang="zh-TW" dirty="0"/>
              <a:t>.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member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4729" y="2216290"/>
            <a:ext cx="69815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size of the array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member data is private, it </a:t>
            </a:r>
            <a:r>
              <a:rPr lang="en-US" altLang="zh-TW" dirty="0">
                <a:solidFill>
                  <a:srgbClr val="FF0000"/>
                </a:solidFill>
              </a:rPr>
              <a:t>CANNOT </a:t>
            </a:r>
            <a:r>
              <a:rPr lang="en-US" altLang="zh-TW" dirty="0"/>
              <a:t>be accessed directly outside the class</a:t>
            </a:r>
          </a:p>
          <a:p>
            <a:r>
              <a:rPr lang="en-US" altLang="zh-TW" dirty="0"/>
              <a:t>Ex: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It will have an error during the compilation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Private access specifier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447" y="3386127"/>
            <a:ext cx="7593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"The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array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is: "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my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</p:txBody>
      </p:sp>
      <p:sp>
        <p:nvSpPr>
          <p:cNvPr id="5" name="矩形 4"/>
          <p:cNvSpPr/>
          <p:nvPr/>
        </p:nvSpPr>
        <p:spPr>
          <a:xfrm>
            <a:off x="775447" y="4971588"/>
            <a:ext cx="820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error: '</a:t>
            </a:r>
            <a:r>
              <a:rPr lang="en-US" altLang="zh-TW" sz="2800" dirty="0" err="1">
                <a:solidFill>
                  <a:srgbClr val="FF0000"/>
                </a:solidFill>
              </a:rPr>
              <a:t>std</a:t>
            </a:r>
            <a:r>
              <a:rPr lang="en-US" altLang="zh-TW" sz="2800" dirty="0">
                <a:solidFill>
                  <a:srgbClr val="FF0000"/>
                </a:solidFill>
              </a:rPr>
              <a:t>::</a:t>
            </a:r>
            <a:r>
              <a:rPr lang="en-US" altLang="zh-TW" sz="2800" dirty="0" err="1">
                <a:solidFill>
                  <a:srgbClr val="FF0000"/>
                </a:solidFill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Array.size</a:t>
            </a:r>
            <a:r>
              <a:rPr lang="en-US" altLang="zh-TW" sz="2800" dirty="0">
                <a:solidFill>
                  <a:srgbClr val="FF0000"/>
                </a:solidFill>
              </a:rPr>
              <a:t>' is private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9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Private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8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Most data-member declarations appear after the access-</a:t>
            </a:r>
            <a:r>
              <a:rPr lang="en-US" altLang="zh-TW" dirty="0" err="1"/>
              <a:t>specifier</a:t>
            </a:r>
            <a:r>
              <a:rPr lang="en-US" altLang="zh-TW" dirty="0"/>
              <a:t> label private: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or functions declared after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(and before the next access </a:t>
            </a:r>
            <a:r>
              <a:rPr lang="en-US" altLang="zh-TW" dirty="0" err="1"/>
              <a:t>specifier</a:t>
            </a:r>
            <a:r>
              <a:rPr lang="en-US" altLang="zh-TW" dirty="0"/>
              <a:t>) are private.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/>
              <a:t> access for class members is private so all members after the class header and before the first access </a:t>
            </a:r>
            <a:r>
              <a:rPr lang="en-US" altLang="zh-TW" dirty="0" err="1"/>
              <a:t>specifier</a:t>
            </a:r>
            <a:r>
              <a:rPr lang="en-US" altLang="zh-TW" dirty="0"/>
              <a:t> are private.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Declaring data members with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is known as </a:t>
            </a:r>
            <a:r>
              <a:rPr lang="en-US" altLang="zh-TW" dirty="0">
                <a:solidFill>
                  <a:srgbClr val="0070C0"/>
                </a:solidFill>
              </a:rPr>
              <a:t>data hiding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501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private member data, you need to define functions to access it.</a:t>
            </a:r>
          </a:p>
          <a:p>
            <a:pPr lvl="1"/>
            <a:r>
              <a:rPr lang="en-US" altLang="zh-TW" dirty="0"/>
              <a:t>Access can mean “read” or “write”.</a:t>
            </a:r>
          </a:p>
          <a:p>
            <a:r>
              <a:rPr lang="en-US" altLang="zh-TW" dirty="0"/>
              <a:t>In convention, to allow the data to read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 convention, to allow the data to write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and get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671" y="5215167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n; 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that ok?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72671" y="3617783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225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access </a:t>
            </a:r>
            <a:r>
              <a:rPr lang="en-US" altLang="zh-TW" dirty="0" err="1"/>
              <a:t>specifier</a:t>
            </a:r>
            <a:r>
              <a:rPr lang="en-US" altLang="zh-TW" dirty="0"/>
              <a:t>, public or private, can prevent user to change the data arbitrarily, but that is not enough.</a:t>
            </a:r>
          </a:p>
          <a:p>
            <a:pPr lvl="1"/>
            <a:r>
              <a:rPr lang="en-US" altLang="zh-TW" dirty="0"/>
              <a:t>Why?</a:t>
            </a:r>
          </a:p>
          <a:p>
            <a:r>
              <a:rPr lang="en-US" altLang="zh-TW" dirty="0"/>
              <a:t>You do not know how users will use your code, so it is better that your code performs some </a:t>
            </a:r>
            <a:r>
              <a:rPr lang="en-US" altLang="zh-TW" dirty="0">
                <a:solidFill>
                  <a:srgbClr val="FF0000"/>
                </a:solidFill>
              </a:rPr>
              <a:t>validation</a:t>
            </a:r>
            <a:r>
              <a:rPr lang="en-US" altLang="zh-TW" dirty="0"/>
              <a:t> (also known as validity checking). 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Validating 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setArraySize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141" y="1704509"/>
            <a:ext cx="845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(data ==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can only set size if data is NULL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else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reset array size \n";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</a:t>
            </a:r>
          </a:p>
        </p:txBody>
      </p:sp>
    </p:spTree>
    <p:extLst>
      <p:ext uri="{BB962C8B-B14F-4D97-AF65-F5344CB8AC3E}">
        <p14:creationId xmlns:p14="http://schemas.microsoft.com/office/powerpoint/2010/main" val="348471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Each class can provide one or more </a:t>
            </a:r>
            <a:r>
              <a:rPr lang="en-US" altLang="zh-TW" dirty="0">
                <a:solidFill>
                  <a:srgbClr val="0070C0"/>
                </a:solidFill>
              </a:rPr>
              <a:t>constructors</a:t>
            </a:r>
            <a:r>
              <a:rPr lang="en-US" altLang="zh-TW" dirty="0"/>
              <a:t> that can be used to initialize an object of the class when the object is created.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is a special </a:t>
            </a:r>
            <a:r>
              <a:rPr lang="en-US" altLang="zh-TW" dirty="0">
                <a:solidFill>
                  <a:srgbClr val="FF0000"/>
                </a:solidFill>
              </a:rPr>
              <a:t>member function.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must be </a:t>
            </a:r>
            <a:r>
              <a:rPr lang="en-US" altLang="zh-TW" dirty="0">
                <a:solidFill>
                  <a:srgbClr val="FF0000"/>
                </a:solidFill>
              </a:rPr>
              <a:t>the same name</a:t>
            </a:r>
            <a:r>
              <a:rPr lang="en-US" altLang="zh-TW" dirty="0"/>
              <a:t> as the class.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Normally, constructors are declared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</a:t>
            </a:r>
            <a:r>
              <a:rPr lang="en-US" altLang="zh-TW" dirty="0">
                <a:solidFill>
                  <a:srgbClr val="FF0000"/>
                </a:solidFill>
              </a:rPr>
              <a:t>cannot return values</a:t>
            </a:r>
            <a:r>
              <a:rPr lang="en-US" altLang="zh-TW" dirty="0"/>
              <a:t>, so they cannot specify a return type (not even void).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92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constructor</a:t>
            </a:r>
          </a:p>
        </p:txBody>
      </p:sp>
    </p:spTree>
    <p:extLst>
      <p:ext uri="{BB962C8B-B14F-4D97-AF65-F5344CB8AC3E}">
        <p14:creationId xmlns:p14="http://schemas.microsoft.com/office/powerpoint/2010/main" val="150661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Re-use your code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constructor</a:t>
            </a:r>
          </a:p>
        </p:txBody>
      </p:sp>
    </p:spTree>
    <p:extLst>
      <p:ext uri="{BB962C8B-B14F-4D97-AF65-F5344CB8AC3E}">
        <p14:creationId xmlns:p14="http://schemas.microsoft.com/office/powerpoint/2010/main" val="104394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</a:t>
            </a:r>
            <a:r>
              <a:rPr lang="en-US" altLang="zh-TW" dirty="0">
                <a:solidFill>
                  <a:srgbClr val="FF0000"/>
                </a:solidFill>
              </a:rPr>
              <a:t>automatically</a:t>
            </a:r>
            <a:r>
              <a:rPr lang="en-US" altLang="zh-TW" dirty="0"/>
              <a:t> calls a constructor for each object that is created, which ensures objects are initialized properly before used.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If a class does not explicitly include constructors, the compiler provides </a:t>
            </a:r>
            <a:r>
              <a:rPr lang="en-US" altLang="zh-TW" dirty="0">
                <a:solidFill>
                  <a:srgbClr val="FF0000"/>
                </a:solidFill>
              </a:rPr>
              <a:t>a default constructor</a:t>
            </a:r>
            <a:r>
              <a:rPr lang="en-US" altLang="zh-TW" dirty="0"/>
              <a:t> with no parameters.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constructors?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1724" y="3208285"/>
            <a:ext cx="6395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61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keyword explicit restricts the automatic operator overloading.</a:t>
            </a:r>
          </a:p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without explicit</a:t>
            </a:r>
            <a:r>
              <a:rPr lang="en-US" altLang="zh-TW" dirty="0"/>
              <a:t>, you can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and implicit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223" y="3305123"/>
            <a:ext cx="67504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Integer{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){data=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  <a:b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753" y="5145741"/>
            <a:ext cx="3514165" cy="1398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It calls Integer(10) automatically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1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Any constructor that takes no arguments is called a default constructor.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A class gets a default constructor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The compiler </a:t>
            </a:r>
            <a:r>
              <a:rPr lang="en-US" altLang="zh-TW" dirty="0">
                <a:solidFill>
                  <a:srgbClr val="FF0000"/>
                </a:solidFill>
              </a:rPr>
              <a:t>implicitly creates</a:t>
            </a:r>
            <a:r>
              <a:rPr lang="en-US" altLang="zh-TW" dirty="0"/>
              <a:t> a default constructor in every class that does not have any user-defined constructors.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explicitly define</a:t>
            </a:r>
            <a:r>
              <a:rPr lang="en-US" altLang="zh-TW" dirty="0"/>
              <a:t> a constructor that takes NO arguments.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If you define any constructors with arguments, C++ will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implicitly create a default constructor for that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5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default constructor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constructor</a:t>
            </a:r>
          </a:p>
        </p:txBody>
      </p:sp>
    </p:spTree>
    <p:extLst>
      <p:ext uri="{BB962C8B-B14F-4D97-AF65-F5344CB8AC3E}">
        <p14:creationId xmlns:p14="http://schemas.microsoft.com/office/powerpoint/2010/main" val="115345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name of the destructor for a class is the tilde character (~) followed by the class name.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~Array()</a:t>
            </a:r>
            <a:endParaRPr lang="en-US" altLang="zh-TW" dirty="0"/>
          </a:p>
          <a:p>
            <a:pPr lvl="1"/>
            <a:r>
              <a:rPr lang="en-US" altLang="zh-TW" dirty="0"/>
              <a:t>Receives no parameters and returns no value.</a:t>
            </a:r>
          </a:p>
          <a:p>
            <a:pPr lvl="1"/>
            <a:r>
              <a:rPr lang="en-US" altLang="zh-TW" dirty="0"/>
              <a:t>May not specify a return type—not even void.</a:t>
            </a:r>
          </a:p>
          <a:p>
            <a:pPr lvl="1"/>
            <a:r>
              <a:rPr lang="en-US" altLang="zh-TW" dirty="0"/>
              <a:t>A destructor must be public.</a:t>
            </a:r>
          </a:p>
          <a:p>
            <a:pPr lvl="1"/>
            <a:r>
              <a:rPr lang="en-US" altLang="zh-TW" dirty="0"/>
              <a:t>If you do not explicitly define a destructor, the compiler defines an “empty” destructor.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60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3200" dirty="0"/>
              <a:t>Destructors are called implicitly when an object is destroyed.</a:t>
            </a:r>
          </a:p>
          <a:p>
            <a:pPr lvl="1"/>
            <a:r>
              <a:rPr lang="en-US" altLang="zh-TW" dirty="0"/>
              <a:t>The order of constructor/destructor execution depends on the time when an object is instantiated/destroyed in the scopes.</a:t>
            </a:r>
          </a:p>
          <a:p>
            <a:pPr lvl="1"/>
            <a:r>
              <a:rPr lang="en-US" altLang="zh-TW" dirty="0"/>
              <a:t>Generally, destructor are called in the reverse order of the corresponding constructor calls</a:t>
            </a:r>
          </a:p>
          <a:p>
            <a:pPr lvl="1"/>
            <a:r>
              <a:rPr lang="en-US" altLang="zh-TW" dirty="0"/>
              <a:t>The storage classes of objects can alter the order in which destructors are called.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When destructors are called?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33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3143"/>
          </a:xfrm>
        </p:spPr>
        <p:txBody>
          <a:bodyPr/>
          <a:lstStyle/>
          <a:p>
            <a:r>
              <a:rPr lang="en-US" altLang="zh-TW" dirty="0"/>
              <a:t>Example: to housekeep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the usages of destructors?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43" y="2253343"/>
            <a:ext cx="852351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~Array(){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delete [] data; data =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Modularize your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5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One goal of OOP is to create modules or packages so that other programs can reuse it. </a:t>
            </a:r>
          </a:p>
          <a:p>
            <a:pPr lvl="1"/>
            <a:r>
              <a:rPr lang="en-US" altLang="zh-TW" dirty="0"/>
              <a:t>Users need not know the implementation details.</a:t>
            </a:r>
          </a:p>
          <a:p>
            <a:r>
              <a:rPr lang="en-US" altLang="zh-TW" dirty="0"/>
              <a:t>Solutions: modularization </a:t>
            </a:r>
          </a:p>
          <a:p>
            <a:pPr lvl="1"/>
            <a:r>
              <a:rPr lang="en-US" altLang="zh-TW" dirty="0"/>
              <a:t>Placing a Class in a Separate File for Reusability</a:t>
            </a:r>
          </a:p>
          <a:p>
            <a:pPr lvl="1"/>
            <a:r>
              <a:rPr lang="en-US" altLang="zh-TW" dirty="0"/>
              <a:t>Separating Interface from Implementation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85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Previously all codes are in a single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file.</a:t>
            </a:r>
          </a:p>
          <a:p>
            <a:r>
              <a:rPr lang="en-US" altLang="zh-TW" dirty="0"/>
              <a:t>In C++, it’s customary to define reusable source code (such as a class) in a file that by convention has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zh-TW" dirty="0"/>
              <a:t> filename extension—known as a header.</a:t>
            </a:r>
          </a:p>
          <a:p>
            <a:r>
              <a:rPr lang="en-US" altLang="zh-TW" dirty="0"/>
              <a:t>Programs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dirty="0"/>
              <a:t>preprocessing directives to include header files and take advantage of reusable software components.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Convention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14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header file should contain</a:t>
            </a:r>
          </a:p>
          <a:p>
            <a:pPr lvl="1"/>
            <a:r>
              <a:rPr lang="en-US" altLang="zh-TW" dirty="0"/>
              <a:t>#included library</a:t>
            </a:r>
          </a:p>
          <a:p>
            <a:pPr lvl="1"/>
            <a:r>
              <a:rPr lang="en-US" altLang="zh-TW" dirty="0"/>
              <a:t>Declaration of classes</a:t>
            </a:r>
          </a:p>
          <a:p>
            <a:r>
              <a:rPr lang="en-US" altLang="zh-TW" dirty="0"/>
              <a:t>A header file should not contain</a:t>
            </a:r>
          </a:p>
          <a:p>
            <a:pPr lvl="1"/>
            <a:r>
              <a:rPr lang="en-US" altLang="zh-TW" dirty="0"/>
              <a:t>The main() function</a:t>
            </a:r>
          </a:p>
          <a:p>
            <a:pPr lvl="1"/>
            <a:r>
              <a:rPr lang="en-US" altLang="zh-TW" dirty="0"/>
              <a:t>The using namespace declaration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74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/>
              <a:t>Encapsulation</a:t>
            </a:r>
            <a:r>
              <a:rPr lang="en-US" altLang="zh-TW" dirty="0"/>
              <a:t> (</a:t>
            </a:r>
            <a:r>
              <a:rPr lang="zh-TW" altLang="en-US" dirty="0"/>
              <a:t>封裝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r>
              <a:rPr lang="en-US" altLang="zh-TW" dirty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繼承</a:t>
            </a:r>
            <a:r>
              <a:rPr lang="en-US" altLang="zh-TW" dirty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/>
              <a:t>Polymorphism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多型</a:t>
            </a:r>
            <a:r>
              <a:rPr lang="en-US" altLang="zh-TW" dirty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Object-oriented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test your code in .h, you should write a driver program, which is a separate source-code file containing function main.</a:t>
            </a:r>
          </a:p>
          <a:p>
            <a:r>
              <a:rPr lang="en-US" altLang="zh-TW" dirty="0"/>
              <a:t>In the driver program,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dirty="0"/>
              <a:t> to include the header file that contains the definition of your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Driver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78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interface of a class describes what services a class’s clients can use.</a:t>
            </a:r>
          </a:p>
          <a:p>
            <a:pPr lvl="1"/>
            <a:r>
              <a:rPr lang="en-US" altLang="zh-TW" dirty="0"/>
              <a:t>A class’s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 interface consists of the class’s public member functions.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78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It’s better software engineering to define member functions </a:t>
            </a:r>
            <a:r>
              <a:rPr lang="en-US" altLang="zh-TW" dirty="0">
                <a:solidFill>
                  <a:srgbClr val="FF0000"/>
                </a:solidFill>
              </a:rPr>
              <a:t>outside</a:t>
            </a:r>
            <a:r>
              <a:rPr lang="en-US" altLang="zh-TW" dirty="0"/>
              <a:t> the class definition</a:t>
            </a:r>
          </a:p>
          <a:p>
            <a:pPr lvl="1"/>
            <a:r>
              <a:rPr lang="en-US" altLang="zh-TW" dirty="0"/>
              <a:t>Hide their implementation details from users.</a:t>
            </a:r>
          </a:p>
          <a:p>
            <a:r>
              <a:rPr lang="en-US" altLang="zh-TW" dirty="0"/>
              <a:t>In the implementation, use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to “ties” each member function to the class definition.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::</a:t>
            </a:r>
            <a:r>
              <a:rPr lang="en-US" altLang="zh-TW" dirty="0"/>
              <a:t> is known as the </a:t>
            </a:r>
            <a:r>
              <a:rPr lang="en-US" altLang="zh-TW" dirty="0">
                <a:solidFill>
                  <a:srgbClr val="FF0000"/>
                </a:solidFill>
              </a:rPr>
              <a:t>scope resolution operator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Separating interface from </a:t>
            </a:r>
            <a:r>
              <a:rPr lang="en-US" altLang="zh-TW" dirty="0" err="1"/>
              <a:t>impl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046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pointer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4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Every object has access to its own address through a pointer called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(a C++ keyword).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not part of the object itself—i.e., the memory occupied by the this pointer is not reflected in the result of a </a:t>
            </a:r>
            <a:r>
              <a:rPr lang="en-US" altLang="zh-TW" dirty="0" err="1"/>
              <a:t>sizeof</a:t>
            </a:r>
            <a:r>
              <a:rPr lang="en-US" altLang="zh-TW" dirty="0"/>
              <a:t> operation on the object.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Rather, the this pointer is passed (by the compiler) as an implicit argument to each of the object’s non-static member functions.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“This”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87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 functions use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implicitly or explicitly to reference an object’s data members and other member functions. </a:t>
            </a:r>
          </a:p>
          <a:p>
            <a:r>
              <a:rPr lang="en-US" altLang="zh-TW" dirty="0"/>
              <a:t>A common explicit use of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to avoid naming conflicts between a class’s data members and member-function parameters (or other local variables). </a:t>
            </a:r>
          </a:p>
          <a:p>
            <a:r>
              <a:rPr lang="en-US" altLang="zh-TW" dirty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 naming collisions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6528" y="5285933"/>
            <a:ext cx="59109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Time::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hour){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this-&gt;hour = hour;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0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calls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to do that, the return of a function is the object itself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cascaded function calls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"output 2" &lt;&lt;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9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17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6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certain cases, </a:t>
            </a:r>
            <a:r>
              <a:rPr lang="en-US" altLang="zh-TW" dirty="0">
                <a:solidFill>
                  <a:srgbClr val="FF0000"/>
                </a:solidFill>
              </a:rPr>
              <a:t>only one copy </a:t>
            </a:r>
            <a:r>
              <a:rPr lang="en-US" altLang="zh-TW" dirty="0"/>
              <a:t>of a variable should be shared by all objects of a class. </a:t>
            </a:r>
          </a:p>
          <a:p>
            <a:pPr lvl="1"/>
            <a:r>
              <a:rPr lang="en-US" altLang="zh-TW" dirty="0"/>
              <a:t>A static data member is used for this reason. </a:t>
            </a:r>
          </a:p>
          <a:p>
            <a:r>
              <a:rPr lang="en-US" altLang="zh-TW" dirty="0"/>
              <a:t>Such a variable represents “class-wide” information, i.e., data that is shared by all instances and is not specific to any one object of the class. </a:t>
            </a:r>
          </a:p>
          <a:p>
            <a:r>
              <a:rPr lang="en-US" altLang="zh-TW" dirty="0"/>
              <a:t>A static data member must be initialized exactly once.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class member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3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Encapsulation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57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class’s static members exist even when no objects of that class exist. </a:t>
            </a:r>
          </a:p>
          <a:p>
            <a:r>
              <a:rPr lang="en-US" altLang="zh-TW" dirty="0"/>
              <a:t>To access a public static class member when no objects of the class exist, simply prefix the class name and the scope resolution operator (::) to the name of the data member. </a:t>
            </a:r>
          </a:p>
          <a:p>
            <a:r>
              <a:rPr lang="en-US" altLang="zh-TW" dirty="0"/>
              <a:t>A static member function is a service of the class, not of a specific object of the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 of static data and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671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static data member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993" y="1417638"/>
            <a:ext cx="79520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++;} // constructor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~Array(){Array::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--;} // destructor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member function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unsigned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>
                <a:latin typeface="Courier New" panose="02070309020205020404" pitchFamily="49" charset="0"/>
                <a:cs typeface="Courier New" panose="02070309020205020404" pitchFamily="49" charset="0"/>
              </a:rPr>
              <a:t>return 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 return #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Shape</a:t>
            </a:r>
          </a:p>
        </p:txBody>
      </p:sp>
    </p:spTree>
    <p:extLst>
      <p:ext uri="{BB962C8B-B14F-4D97-AF65-F5344CB8AC3E}">
        <p14:creationId xmlns:p14="http://schemas.microsoft.com/office/powerpoint/2010/main" val="2707681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using static members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079" y="1802828"/>
            <a:ext cx="8539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Array::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static functions without any object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arrays is " &lt;&lt; 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 s1;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 s2;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arrays is " &lt;&lt; 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243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Friend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4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 of a class is a non-member function that has the right to access the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non-public</a:t>
            </a:r>
            <a:r>
              <a:rPr lang="en-US" altLang="zh-TW" dirty="0"/>
              <a:t> class members. </a:t>
            </a:r>
          </a:p>
          <a:p>
            <a:r>
              <a:rPr lang="en-US" altLang="zh-TW" dirty="0"/>
              <a:t>Who can be a friend function?</a:t>
            </a:r>
          </a:p>
          <a:p>
            <a:pPr lvl="1"/>
            <a:r>
              <a:rPr lang="en-US" altLang="zh-TW" dirty="0"/>
              <a:t>Standalone functions</a:t>
            </a:r>
          </a:p>
          <a:p>
            <a:pPr lvl="1"/>
            <a:r>
              <a:rPr lang="en-US" altLang="zh-TW" dirty="0"/>
              <a:t>Entire classes or member functions of other classes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and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170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declare a function as a friend of a class, precede the function prototype in the class definition with keyword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Ex: To declare all member functions of class </a:t>
            </a:r>
            <a:r>
              <a:rPr lang="en-US" altLang="zh-TW" dirty="0" err="1"/>
              <a:t>ClassTwo</a:t>
            </a:r>
            <a:r>
              <a:rPr lang="en-US" altLang="zh-TW" dirty="0"/>
              <a:t> as friends of class </a:t>
            </a:r>
            <a:r>
              <a:rPr lang="en-US" altLang="zh-TW" dirty="0" err="1"/>
              <a:t>ClassOne</a:t>
            </a:r>
            <a:r>
              <a:rPr lang="en-US" altLang="zh-TW" dirty="0"/>
              <a:t>, place a declaration of the form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	in the definition of class </a:t>
            </a:r>
            <a:r>
              <a:rPr lang="en-US" altLang="zh-TW" dirty="0" err="1"/>
              <a:t>ClassOne</a:t>
            </a:r>
            <a:r>
              <a:rPr lang="en-US" altLang="zh-TW" dirty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Declaring a friend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711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granted, not taken</a:t>
            </a:r>
            <a:r>
              <a:rPr lang="en-US" altLang="zh-TW" dirty="0"/>
              <a:t>—for class B to be a friend of class A, class A must explicitly declare that class B is its friend.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symmetric</a:t>
            </a:r>
            <a:r>
              <a:rPr lang="en-US" altLang="zh-TW" dirty="0"/>
              <a:t>—if class A is a friend of class B, you cannot infer that class B is a friend of class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transitive</a:t>
            </a:r>
            <a:r>
              <a:rPr lang="en-US" altLang="zh-TW" dirty="0"/>
              <a:t>—if class A is a friend of class B and class B is a friend of class C, you cannot infer that class A is a friend of class C.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friendship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77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Array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1417638"/>
            <a:ext cx="7700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definition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that displays a welcome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to the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displayMessage()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"Welcome!" &lt;&lt; endl;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displayMessage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31694" y="1757084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3741" y="2518477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38164" y="3576919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51746" y="4356127"/>
            <a:ext cx="5840507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1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The class definition begins with the keyword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class name </a:t>
            </a:r>
            <a:r>
              <a:rPr lang="en-US" altLang="zh-TW" dirty="0"/>
              <a:t>Shape.</a:t>
            </a:r>
          </a:p>
          <a:p>
            <a:pPr eaLnBrk="1" hangingPunct="1"/>
            <a:r>
              <a:rPr lang="en-US" altLang="zh-TW" dirty="0"/>
              <a:t>You can think class == </a:t>
            </a:r>
            <a:r>
              <a:rPr lang="en-US" altLang="zh-TW" dirty="0" err="1"/>
              <a:t>struct</a:t>
            </a:r>
            <a:r>
              <a:rPr lang="en-US" altLang="zh-TW" dirty="0"/>
              <a:t>, which contains a list of data.  But it can also contain a list of </a:t>
            </a:r>
            <a:r>
              <a:rPr lang="en-US" altLang="zh-TW" dirty="0">
                <a:solidFill>
                  <a:srgbClr val="FF0000"/>
                </a:solidFill>
              </a:rPr>
              <a:t>member functions</a:t>
            </a:r>
            <a:r>
              <a:rPr lang="en-US" altLang="zh-TW" dirty="0"/>
              <a:t> to manipulate the data. </a:t>
            </a:r>
          </a:p>
          <a:p>
            <a:pPr lvl="1"/>
            <a:r>
              <a:rPr lang="en-US" altLang="zh-TW" dirty="0"/>
              <a:t>In this example, it has a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 that displays a message.</a:t>
            </a:r>
          </a:p>
          <a:p>
            <a:r>
              <a:rPr lang="en-US" altLang="zh-TW" dirty="0"/>
              <a:t>The class definition terminates with a semicolon.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24274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Privilege control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keyword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is an access </a:t>
            </a:r>
            <a:r>
              <a:rPr lang="en-US" altLang="zh-TW" dirty="0" err="1"/>
              <a:t>specifier</a:t>
            </a:r>
            <a:r>
              <a:rPr lang="en-US" altLang="zh-TW" dirty="0"/>
              <a:t>, which indicates that the function is “</a:t>
            </a:r>
            <a:r>
              <a:rPr lang="en-US" altLang="zh-TW" dirty="0">
                <a:solidFill>
                  <a:srgbClr val="FF0000"/>
                </a:solidFill>
              </a:rPr>
              <a:t>available to the public</a:t>
            </a:r>
            <a:r>
              <a:rPr lang="en-US" altLang="zh-TW" dirty="0"/>
              <a:t>”—that is, it can be called by other functions in the program, and by member functions of other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Access </a:t>
            </a:r>
            <a:r>
              <a:rPr lang="en-US" altLang="zh-TW" dirty="0" err="1"/>
              <a:t>specifiers</a:t>
            </a:r>
            <a:r>
              <a:rPr lang="en-US" altLang="zh-TW" dirty="0"/>
              <a:t> are always followed by a colon (:).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6471" y="4323421"/>
            <a:ext cx="708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.displayMessage(); 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22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const</a:t>
            </a:r>
            <a:r>
              <a:rPr lang="en-US" altLang="zh-TW" sz="4400" dirty="0"/>
              <a:t> function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/>
              <a:t> means constant</a:t>
            </a:r>
          </a:p>
          <a:p>
            <a:pPr marL="457200" lvl="1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displayMessage()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/>
          </a:p>
          <a:p>
            <a:r>
              <a:rPr lang="en-US" altLang="zh-TW" dirty="0"/>
              <a:t>When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/>
              <a:t> is placed after a member function, it means the function cannot change the values of data member.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4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Calling member functions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Typically, you cannot call a member function of a class until creating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of that class.</a:t>
            </a:r>
          </a:p>
          <a:p>
            <a:pPr eaLnBrk="1" hangingPunct="1">
              <a:defRPr/>
            </a:pPr>
            <a:r>
              <a:rPr lang="en-US" dirty="0"/>
              <a:t>In main, it creates an object of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called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/>
              <a:t>.</a:t>
            </a:r>
          </a:p>
          <a:p>
            <a:pPr lvl="1"/>
            <a:r>
              <a:rPr lang="en-US" altLang="zh-TW" dirty="0"/>
              <a:t>Call the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- by using variable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TW" dirty="0"/>
              <a:t> followed by the dot operator (.), the function name display-Message and an empty set of parentheses.</a:t>
            </a:r>
          </a:p>
          <a:p>
            <a:pPr lvl="1"/>
            <a:r>
              <a:rPr lang="en-US" altLang="zh-TW" dirty="0"/>
              <a:t>Causes the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function to perform its task.</a:t>
            </a:r>
          </a:p>
        </p:txBody>
      </p:sp>
    </p:spTree>
    <p:extLst>
      <p:ext uri="{BB962C8B-B14F-4D97-AF65-F5344CB8AC3E}">
        <p14:creationId xmlns:p14="http://schemas.microsoft.com/office/powerpoint/2010/main" val="144281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9349</TotalTime>
  <Words>2528</Words>
  <Application>Microsoft Office PowerPoint</Application>
  <PresentationFormat>如螢幕大小 (4:3)</PresentationFormat>
  <Paragraphs>311</Paragraphs>
  <Slides>46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 佈景主題</vt:lpstr>
      <vt:lpstr>Introduction to Programming(II) Week 08: C++ Class</vt:lpstr>
      <vt:lpstr>object-oriented programming</vt:lpstr>
      <vt:lpstr>Object-oriented design</vt:lpstr>
      <vt:lpstr>Encapsulation</vt:lpstr>
      <vt:lpstr>Example: Array</vt:lpstr>
      <vt:lpstr>Defining a Class</vt:lpstr>
      <vt:lpstr>Privilege control</vt:lpstr>
      <vt:lpstr>const function</vt:lpstr>
      <vt:lpstr>Calling member functions</vt:lpstr>
      <vt:lpstr>Data member</vt:lpstr>
      <vt:lpstr>Private access specifier </vt:lpstr>
      <vt:lpstr>Private</vt:lpstr>
      <vt:lpstr>set and get functions</vt:lpstr>
      <vt:lpstr>Validating data </vt:lpstr>
      <vt:lpstr>Example: setArraySize</vt:lpstr>
      <vt:lpstr>Constructor</vt:lpstr>
      <vt:lpstr>Example:</vt:lpstr>
      <vt:lpstr>Re-use your code</vt:lpstr>
      <vt:lpstr>How to use constructors?</vt:lpstr>
      <vt:lpstr>Explicit and implicit</vt:lpstr>
      <vt:lpstr>Default constructor</vt:lpstr>
      <vt:lpstr>Example: default constructor</vt:lpstr>
      <vt:lpstr>Destructors</vt:lpstr>
      <vt:lpstr>When destructors are called?</vt:lpstr>
      <vt:lpstr>What are the usages of destructors?</vt:lpstr>
      <vt:lpstr>Modularize your code</vt:lpstr>
      <vt:lpstr>Modularization </vt:lpstr>
      <vt:lpstr>Convention in C++</vt:lpstr>
      <vt:lpstr>Header file</vt:lpstr>
      <vt:lpstr>Driver program</vt:lpstr>
      <vt:lpstr>Interface</vt:lpstr>
      <vt:lpstr>Separating interface from impl.</vt:lpstr>
      <vt:lpstr>This pointer</vt:lpstr>
      <vt:lpstr>“This” pointer</vt:lpstr>
      <vt:lpstr>Avoid naming collisions</vt:lpstr>
      <vt:lpstr>For cascaded function calls</vt:lpstr>
      <vt:lpstr>PowerPoint 簡報</vt:lpstr>
      <vt:lpstr>Static functions</vt:lpstr>
      <vt:lpstr>static class member</vt:lpstr>
      <vt:lpstr>Scope of static data and functions</vt:lpstr>
      <vt:lpstr>Example: static data member</vt:lpstr>
      <vt:lpstr>Example of using static members</vt:lpstr>
      <vt:lpstr>Friend functions</vt:lpstr>
      <vt:lpstr>friend Functions and friend Classes</vt:lpstr>
      <vt:lpstr>Declaring a friend</vt:lpstr>
      <vt:lpstr>Rules of friendship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家誠 曹</cp:lastModifiedBy>
  <cp:revision>2484</cp:revision>
  <dcterms:created xsi:type="dcterms:W3CDTF">2014-08-19T02:20:21Z</dcterms:created>
  <dcterms:modified xsi:type="dcterms:W3CDTF">2020-04-22T15:09:52Z</dcterms:modified>
</cp:coreProperties>
</file>