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7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8" r:id="rId13"/>
    <p:sldId id="269" r:id="rId14"/>
    <p:sldId id="301" r:id="rId15"/>
    <p:sldId id="270" r:id="rId16"/>
    <p:sldId id="271" r:id="rId17"/>
    <p:sldId id="300" r:id="rId18"/>
    <p:sldId id="272" r:id="rId19"/>
    <p:sldId id="273" r:id="rId20"/>
    <p:sldId id="274" r:id="rId21"/>
    <p:sldId id="275" r:id="rId22"/>
    <p:sldId id="277" r:id="rId23"/>
    <p:sldId id="278" r:id="rId24"/>
    <p:sldId id="279" r:id="rId25"/>
    <p:sldId id="302" r:id="rId26"/>
    <p:sldId id="287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8" r:id="rId35"/>
    <p:sldId id="289" r:id="rId36"/>
    <p:sldId id="290" r:id="rId37"/>
    <p:sldId id="291" r:id="rId38"/>
    <p:sldId id="292" r:id="rId39"/>
    <p:sldId id="303" r:id="rId40"/>
    <p:sldId id="305" r:id="rId41"/>
    <p:sldId id="307" r:id="rId42"/>
    <p:sldId id="311" r:id="rId43"/>
    <p:sldId id="293" r:id="rId44"/>
    <p:sldId id="309" r:id="rId45"/>
    <p:sldId id="310" r:id="rId46"/>
    <p:sldId id="294" r:id="rId47"/>
    <p:sldId id="295" r:id="rId48"/>
    <p:sldId id="296" r:id="rId49"/>
    <p:sldId id="297" r:id="rId50"/>
    <p:sldId id="298" r:id="rId51"/>
    <p:sldId id="299" r:id="rId52"/>
  </p:sldIdLst>
  <p:sldSz cx="18288000" cy="10287000"/>
  <p:notesSz cx="6858000" cy="9144000"/>
  <p:embeddedFontLst>
    <p:embeddedFont>
      <p:font typeface="Cambria Math" panose="02040503050406030204" pitchFamily="18" charset="0"/>
      <p:regular r:id="rId5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AFB8"/>
    <a:srgbClr val="27D5ED"/>
    <a:srgbClr val="47C7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22" d="100"/>
          <a:sy n="22" d="100"/>
        </p:scale>
        <p:origin x="53" y="10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Ảnh hưởng của </a:t>
            </a: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độ hỗ trợ tối thiểu</a:t>
            </a:r>
            <a:r>
              <a:rPr lang="en-US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trên bộ dữ liệu </a:t>
            </a:r>
            <a:r>
              <a:rPr lang="en-US" sz="1400" b="0" i="0" u="none" strike="noStrike" baseline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T40I10D100K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WPMFIM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5</c:v>
                </c:pt>
                <c:pt idx="1">
                  <c:v>4</c:v>
                </c:pt>
                <c:pt idx="2">
                  <c:v>3</c:v>
                </c:pt>
                <c:pt idx="3">
                  <c:v>2</c:v>
                </c:pt>
                <c:pt idx="4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464-4CC4-A355-B667675DBA1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AWMFIM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1.7</c:v>
                </c:pt>
                <c:pt idx="1">
                  <c:v>1.2</c:v>
                </c:pt>
                <c:pt idx="2">
                  <c:v>0.7</c:v>
                </c:pt>
                <c:pt idx="3">
                  <c:v>0.6</c:v>
                </c:pt>
                <c:pt idx="4">
                  <c:v>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464-4CC4-A355-B667675DBA1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wPMFI-Apriori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110</c:v>
                </c:pt>
                <c:pt idx="1">
                  <c:v>106</c:v>
                </c:pt>
                <c:pt idx="2">
                  <c:v>98</c:v>
                </c:pt>
                <c:pt idx="3">
                  <c:v>89</c:v>
                </c:pt>
                <c:pt idx="4">
                  <c:v>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464-4CC4-A355-B667675DBA1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914242383"/>
        <c:axId val="2000944287"/>
      </c:lineChart>
      <c:catAx>
        <c:axId val="19142423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Minimum support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0944287"/>
        <c:crossesAt val="0"/>
        <c:auto val="1"/>
        <c:lblAlgn val="ctr"/>
        <c:lblOffset val="100"/>
        <c:noMultiLvlLbl val="0"/>
      </c:catAx>
      <c:valAx>
        <c:axId val="2000944287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Thời</a:t>
                </a:r>
                <a:r>
                  <a:rPr lang="en-US" baseline="0"/>
                  <a:t> gian chạy (giây)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4242383"/>
        <c:crosses val="autoZero"/>
        <c:crossBetween val="between"/>
      </c:valAx>
      <c:spPr>
        <a:noFill/>
        <a:ln>
          <a:solidFill>
            <a:schemeClr val="accent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Ảnh hưởng của </a:t>
            </a: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độ hỗ trợ tối thiểu</a:t>
            </a:r>
            <a:r>
              <a:rPr lang="en-US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trên bộ dữ liệu </a:t>
            </a:r>
            <a:r>
              <a:rPr lang="en-US" sz="1400" b="0" i="0" u="none" strike="noStrike" baseline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Connect4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WPMFIM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0.3</c:v>
                </c:pt>
                <c:pt idx="1">
                  <c:v>0.5</c:v>
                </c:pt>
                <c:pt idx="2">
                  <c:v>0.7</c:v>
                </c:pt>
                <c:pt idx="3">
                  <c:v>0.9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7</c:v>
                </c:pt>
                <c:pt idx="1">
                  <c:v>2.4</c:v>
                </c:pt>
                <c:pt idx="2">
                  <c:v>1.5</c:v>
                </c:pt>
                <c:pt idx="3">
                  <c:v>1.1000000000000001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62D-4556-B7C5-503EDE7AC98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AWMFIM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0.3</c:v>
                </c:pt>
                <c:pt idx="1">
                  <c:v>0.5</c:v>
                </c:pt>
                <c:pt idx="2">
                  <c:v>0.7</c:v>
                </c:pt>
                <c:pt idx="3">
                  <c:v>0.9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1</c:v>
                </c:pt>
                <c:pt idx="2">
                  <c:v>0.4</c:v>
                </c:pt>
                <c:pt idx="3">
                  <c:v>0.4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62D-4556-B7C5-503EDE7AC98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wPMFI-Apriori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0.3</c:v>
                </c:pt>
                <c:pt idx="1">
                  <c:v>0.5</c:v>
                </c:pt>
                <c:pt idx="2">
                  <c:v>0.7</c:v>
                </c:pt>
                <c:pt idx="3">
                  <c:v>0.9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30</c:v>
                </c:pt>
                <c:pt idx="1">
                  <c:v>13</c:v>
                </c:pt>
                <c:pt idx="2">
                  <c:v>11</c:v>
                </c:pt>
                <c:pt idx="3">
                  <c:v>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62D-4556-B7C5-503EDE7AC98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914242383"/>
        <c:axId val="2000944287"/>
      </c:lineChart>
      <c:catAx>
        <c:axId val="19142423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Minimum support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0944287"/>
        <c:crossesAt val="0"/>
        <c:auto val="1"/>
        <c:lblAlgn val="ctr"/>
        <c:lblOffset val="100"/>
        <c:noMultiLvlLbl val="0"/>
      </c:catAx>
      <c:valAx>
        <c:axId val="2000944287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Thời</a:t>
                </a:r>
                <a:r>
                  <a:rPr lang="en-US" baseline="0"/>
                  <a:t> gian chạy (giây)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4242383"/>
        <c:crosses val="autoZero"/>
        <c:crossBetween val="between"/>
      </c:valAx>
      <c:spPr>
        <a:noFill/>
        <a:ln>
          <a:solidFill>
            <a:schemeClr val="accent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Ảnh hưởng của </a:t>
            </a:r>
            <a:r>
              <a:rPr lang="en-US" sz="1400" b="0" i="0" u="none" strike="noStrike" baseline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độ hỗ trợ tối thiểu</a:t>
            </a:r>
            <a:r>
              <a:rPr lang="en-US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trên bộ dữ liệu </a:t>
            </a:r>
            <a:r>
              <a:rPr lang="en-US" sz="1400" b="0" i="0" u="none" strike="noStrike" baseline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Accidents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WPMFIM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24</c:v>
                </c:pt>
                <c:pt idx="1">
                  <c:v>4</c:v>
                </c:pt>
                <c:pt idx="2">
                  <c:v>1.3</c:v>
                </c:pt>
                <c:pt idx="3">
                  <c:v>0.9</c:v>
                </c:pt>
                <c:pt idx="4">
                  <c:v>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2A5-4B64-80B5-28CD5DB14CE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AWMFIM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26</c:v>
                </c:pt>
                <c:pt idx="1">
                  <c:v>1.2</c:v>
                </c:pt>
                <c:pt idx="2">
                  <c:v>0.6</c:v>
                </c:pt>
                <c:pt idx="3">
                  <c:v>0.4</c:v>
                </c:pt>
                <c:pt idx="4">
                  <c:v>0.3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2A5-4B64-80B5-28CD5DB14CE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wPMFI-Apriori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145</c:v>
                </c:pt>
                <c:pt idx="1">
                  <c:v>52</c:v>
                </c:pt>
                <c:pt idx="2">
                  <c:v>25</c:v>
                </c:pt>
                <c:pt idx="3">
                  <c:v>31</c:v>
                </c:pt>
                <c:pt idx="4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2A5-4B64-80B5-28CD5DB14CE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914242383"/>
        <c:axId val="2000944287"/>
      </c:lineChart>
      <c:catAx>
        <c:axId val="19142423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Minimum support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0944287"/>
        <c:crossesAt val="0"/>
        <c:auto val="1"/>
        <c:lblAlgn val="ctr"/>
        <c:lblOffset val="100"/>
        <c:noMultiLvlLbl val="0"/>
      </c:catAx>
      <c:valAx>
        <c:axId val="2000944287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Thời</a:t>
                </a:r>
                <a:r>
                  <a:rPr lang="en-US" baseline="0"/>
                  <a:t> gian chạy (giây)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4242383"/>
        <c:crosses val="autoZero"/>
        <c:crossBetween val="between"/>
      </c:valAx>
      <c:spPr>
        <a:noFill/>
        <a:ln>
          <a:solidFill>
            <a:schemeClr val="accent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Ảnh hưởng của </a:t>
            </a: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độ hỗ trợ tối thiểu</a:t>
            </a:r>
            <a:r>
              <a:rPr lang="en-US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trên bộ dữ liệu </a:t>
            </a:r>
            <a:r>
              <a:rPr lang="en-US" sz="1400" b="0" i="0" u="none" strike="noStrike" baseline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Uscensus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WPMFIM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181</c:v>
                </c:pt>
                <c:pt idx="1">
                  <c:v>7.4</c:v>
                </c:pt>
                <c:pt idx="2">
                  <c:v>1.5</c:v>
                </c:pt>
                <c:pt idx="3">
                  <c:v>0.9</c:v>
                </c:pt>
                <c:pt idx="4">
                  <c:v>0.3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962-40A8-8325-2B1158FC7A8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AWMFIM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82</c:v>
                </c:pt>
                <c:pt idx="1">
                  <c:v>2.4</c:v>
                </c:pt>
                <c:pt idx="2">
                  <c:v>0.5</c:v>
                </c:pt>
                <c:pt idx="3">
                  <c:v>0.4</c:v>
                </c:pt>
                <c:pt idx="4">
                  <c:v>0.3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962-40A8-8325-2B1158FC7A8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wPMFI-Apriori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174</c:v>
                </c:pt>
                <c:pt idx="1">
                  <c:v>49</c:v>
                </c:pt>
                <c:pt idx="2">
                  <c:v>43</c:v>
                </c:pt>
                <c:pt idx="3">
                  <c:v>40</c:v>
                </c:pt>
                <c:pt idx="4">
                  <c:v>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962-40A8-8325-2B1158FC7A8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914242383"/>
        <c:axId val="2000944287"/>
      </c:lineChart>
      <c:catAx>
        <c:axId val="19142423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Minimum support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0944287"/>
        <c:crossesAt val="0"/>
        <c:auto val="1"/>
        <c:lblAlgn val="ctr"/>
        <c:lblOffset val="100"/>
        <c:noMultiLvlLbl val="0"/>
      </c:catAx>
      <c:valAx>
        <c:axId val="2000944287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Thời</a:t>
                </a:r>
                <a:r>
                  <a:rPr lang="en-US" baseline="0"/>
                  <a:t> gian chạy (giây)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4242383"/>
        <c:crosses val="autoZero"/>
        <c:crossBetween val="between"/>
      </c:valAx>
      <c:spPr>
        <a:noFill/>
        <a:ln>
          <a:solidFill>
            <a:schemeClr val="accent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Ảnh hưởng của độ tin cậy tối thiểu trên bộ dữ liệu </a:t>
            </a:r>
            <a:r>
              <a:rPr lang="en-US" sz="1400" b="0" i="0" u="none" strike="noStrike" baseline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T40I10D100K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WPMFIM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4.9000000000000004</c:v>
                </c:pt>
                <c:pt idx="1">
                  <c:v>4.0999999999999996</c:v>
                </c:pt>
                <c:pt idx="2">
                  <c:v>5.4</c:v>
                </c:pt>
                <c:pt idx="3">
                  <c:v>3.4</c:v>
                </c:pt>
                <c:pt idx="4">
                  <c:v>3.9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59E-49C9-98E4-31A2B24864B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AWMFIM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0.9</c:v>
                </c:pt>
                <c:pt idx="1">
                  <c:v>1.1000000000000001</c:v>
                </c:pt>
                <c:pt idx="2">
                  <c:v>1.4</c:v>
                </c:pt>
                <c:pt idx="3">
                  <c:v>0.9</c:v>
                </c:pt>
                <c:pt idx="4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59E-49C9-98E4-31A2B24864B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wPMFI-Apriori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162</c:v>
                </c:pt>
                <c:pt idx="1">
                  <c:v>116</c:v>
                </c:pt>
                <c:pt idx="2">
                  <c:v>130</c:v>
                </c:pt>
                <c:pt idx="3">
                  <c:v>124</c:v>
                </c:pt>
                <c:pt idx="4">
                  <c:v>129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59E-49C9-98E4-31A2B24864B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914242383"/>
        <c:axId val="2000944287"/>
      </c:lineChart>
      <c:catAx>
        <c:axId val="19142423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Minimum confidence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0944287"/>
        <c:crossesAt val="0"/>
        <c:auto val="1"/>
        <c:lblAlgn val="ctr"/>
        <c:lblOffset val="100"/>
        <c:noMultiLvlLbl val="0"/>
      </c:catAx>
      <c:valAx>
        <c:axId val="2000944287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Thời</a:t>
                </a:r>
                <a:r>
                  <a:rPr lang="en-US" baseline="0"/>
                  <a:t> gian chạy (giây)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4242383"/>
        <c:crosses val="autoZero"/>
        <c:crossBetween val="between"/>
      </c:valAx>
      <c:spPr>
        <a:noFill/>
        <a:ln>
          <a:solidFill>
            <a:schemeClr val="accent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Ảnh hưởng của </a:t>
            </a: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 tin cậy tối thiểu</a:t>
            </a:r>
            <a:r>
              <a:rPr lang="en-US" sz="11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trên bộ dữ liệu </a:t>
            </a:r>
            <a:r>
              <a:rPr lang="en-US" sz="1400" b="0" i="0" u="none" strike="noStrike" baseline="0">
                <a:effectLst/>
              </a:rPr>
              <a:t>Connect4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WPMFIM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119</c:v>
                </c:pt>
                <c:pt idx="1">
                  <c:v>116</c:v>
                </c:pt>
                <c:pt idx="2">
                  <c:v>113</c:v>
                </c:pt>
                <c:pt idx="3">
                  <c:v>63</c:v>
                </c:pt>
                <c:pt idx="4">
                  <c:v>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C57-40AC-8AAB-0782960D592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AWMFIM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83</c:v>
                </c:pt>
                <c:pt idx="1">
                  <c:v>74</c:v>
                </c:pt>
                <c:pt idx="2">
                  <c:v>69</c:v>
                </c:pt>
                <c:pt idx="3">
                  <c:v>41</c:v>
                </c:pt>
                <c:pt idx="4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C57-40AC-8AAB-0782960D592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wPMFI-Apriori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520</c:v>
                </c:pt>
                <c:pt idx="1">
                  <c:v>363</c:v>
                </c:pt>
                <c:pt idx="2">
                  <c:v>283</c:v>
                </c:pt>
                <c:pt idx="3">
                  <c:v>96</c:v>
                </c:pt>
                <c:pt idx="4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C57-40AC-8AAB-0782960D592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914242383"/>
        <c:axId val="2000944287"/>
      </c:lineChart>
      <c:catAx>
        <c:axId val="19142423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Minimum confidence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0944287"/>
        <c:crossesAt val="0"/>
        <c:auto val="1"/>
        <c:lblAlgn val="ctr"/>
        <c:lblOffset val="100"/>
        <c:noMultiLvlLbl val="0"/>
      </c:catAx>
      <c:valAx>
        <c:axId val="2000944287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Thời</a:t>
                </a:r>
                <a:r>
                  <a:rPr lang="en-US" baseline="0"/>
                  <a:t> gian chạy (giây)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4242383"/>
        <c:crosses val="autoZero"/>
        <c:crossBetween val="between"/>
      </c:valAx>
      <c:spPr>
        <a:noFill/>
        <a:ln>
          <a:solidFill>
            <a:schemeClr val="accent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Ảnh hưởng của </a:t>
            </a: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 tin cậy tối thiểu </a:t>
            </a:r>
            <a:r>
              <a:rPr lang="en-US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trên bộ dữ liệu </a:t>
            </a:r>
            <a:r>
              <a:rPr lang="en-US" sz="1400" b="0" i="0" u="none" strike="noStrike" baseline="0">
                <a:effectLst/>
              </a:rPr>
              <a:t>Accidents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WPMFIM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108</c:v>
                </c:pt>
                <c:pt idx="1">
                  <c:v>95</c:v>
                </c:pt>
                <c:pt idx="2">
                  <c:v>86</c:v>
                </c:pt>
                <c:pt idx="3">
                  <c:v>50</c:v>
                </c:pt>
                <c:pt idx="4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168-4B63-AAFE-564EBFF066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AWMFIM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56</c:v>
                </c:pt>
                <c:pt idx="1">
                  <c:v>61</c:v>
                </c:pt>
                <c:pt idx="2">
                  <c:v>41</c:v>
                </c:pt>
                <c:pt idx="3">
                  <c:v>17</c:v>
                </c:pt>
                <c:pt idx="4">
                  <c:v>1.2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168-4B63-AAFE-564EBFF0667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wPMFI-Apriori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529</c:v>
                </c:pt>
                <c:pt idx="1">
                  <c:v>454</c:v>
                </c:pt>
                <c:pt idx="2">
                  <c:v>223</c:v>
                </c:pt>
                <c:pt idx="3">
                  <c:v>79</c:v>
                </c:pt>
                <c:pt idx="4">
                  <c:v>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168-4B63-AAFE-564EBFF0667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914242383"/>
        <c:axId val="2000944287"/>
      </c:lineChart>
      <c:catAx>
        <c:axId val="19142423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Minimum confidence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0944287"/>
        <c:crossesAt val="0"/>
        <c:auto val="1"/>
        <c:lblAlgn val="ctr"/>
        <c:lblOffset val="100"/>
        <c:noMultiLvlLbl val="0"/>
      </c:catAx>
      <c:valAx>
        <c:axId val="2000944287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Thời</a:t>
                </a:r>
                <a:r>
                  <a:rPr lang="en-US" baseline="0"/>
                  <a:t> gian chạy (giây)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4242383"/>
        <c:crosses val="autoZero"/>
        <c:crossBetween val="between"/>
      </c:valAx>
      <c:spPr>
        <a:noFill/>
        <a:ln>
          <a:solidFill>
            <a:schemeClr val="accent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Ảnh hưởng của </a:t>
            </a: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 tin cậy tối thiểu </a:t>
            </a:r>
            <a:r>
              <a:rPr lang="en-US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trên bộ dữ liệu </a:t>
            </a:r>
            <a:r>
              <a:rPr lang="en-US" sz="1400" b="0" i="0" u="none" strike="noStrike" baseline="0">
                <a:effectLst/>
                <a:latin typeface="+mn-lt"/>
                <a:cs typeface="+mn-cs"/>
              </a:rPr>
              <a:t>UScensus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WPMFIM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260</c:v>
                </c:pt>
                <c:pt idx="1">
                  <c:v>245</c:v>
                </c:pt>
                <c:pt idx="2">
                  <c:v>214</c:v>
                </c:pt>
                <c:pt idx="3">
                  <c:v>138</c:v>
                </c:pt>
                <c:pt idx="4">
                  <c:v>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83D-4529-9AFC-A836FB12E70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AWMFIM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217</c:v>
                </c:pt>
                <c:pt idx="1">
                  <c:v>165</c:v>
                </c:pt>
                <c:pt idx="2">
                  <c:v>132</c:v>
                </c:pt>
                <c:pt idx="3">
                  <c:v>53</c:v>
                </c:pt>
                <c:pt idx="4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83D-4529-9AFC-A836FB12E70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wPMFI-Apriori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738</c:v>
                </c:pt>
                <c:pt idx="1">
                  <c:v>590</c:v>
                </c:pt>
                <c:pt idx="2">
                  <c:v>369</c:v>
                </c:pt>
                <c:pt idx="3">
                  <c:v>113</c:v>
                </c:pt>
                <c:pt idx="4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83D-4529-9AFC-A836FB12E70F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914242383"/>
        <c:axId val="2000944287"/>
      </c:lineChart>
      <c:catAx>
        <c:axId val="19142423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Minimum confidence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0944287"/>
        <c:crossesAt val="0"/>
        <c:auto val="1"/>
        <c:lblAlgn val="ctr"/>
        <c:lblOffset val="100"/>
        <c:noMultiLvlLbl val="0"/>
      </c:catAx>
      <c:valAx>
        <c:axId val="2000944287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Thời</a:t>
                </a:r>
                <a:r>
                  <a:rPr lang="en-US" baseline="0"/>
                  <a:t> gian chạy (giây)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4242383"/>
        <c:crosses val="autoZero"/>
        <c:crossBetween val="between"/>
      </c:valAx>
      <c:spPr>
        <a:noFill/>
        <a:ln>
          <a:solidFill>
            <a:schemeClr val="accent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6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32.sv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34.sv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36.sv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38.sv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chart" Target="../charts/chart4.xml"/><Relationship Id="rId5" Type="http://schemas.openxmlformats.org/officeDocument/2006/relationships/image" Target="../media/image4.svg"/><Relationship Id="rId10" Type="http://schemas.openxmlformats.org/officeDocument/2006/relationships/chart" Target="../charts/chart3.xml"/><Relationship Id="rId4" Type="http://schemas.openxmlformats.org/officeDocument/2006/relationships/image" Target="../media/image3.png"/><Relationship Id="rId9" Type="http://schemas.openxmlformats.org/officeDocument/2006/relationships/chart" Target="../charts/char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.xml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chart" Target="../charts/chart8.xml"/><Relationship Id="rId5" Type="http://schemas.openxmlformats.org/officeDocument/2006/relationships/image" Target="../media/image4.svg"/><Relationship Id="rId10" Type="http://schemas.openxmlformats.org/officeDocument/2006/relationships/chart" Target="../charts/chart7.xml"/><Relationship Id="rId4" Type="http://schemas.openxmlformats.org/officeDocument/2006/relationships/image" Target="../media/image3.png"/><Relationship Id="rId9" Type="http://schemas.openxmlformats.org/officeDocument/2006/relationships/chart" Target="../charts/chart6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4131544" y="7969488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flipV="1">
            <a:off x="14444220" y="8329798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 flipV="1">
            <a:off x="14802690" y="8681112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383756" y="2436133"/>
            <a:ext cx="15628770" cy="46162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/>
            <a:r>
              <a:rPr lang="en-US" sz="9999" b="1" dirty="0">
                <a:solidFill>
                  <a:srgbClr val="227C9D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KHAI PHÁ CÁC TẬP MỤC PHỔ BIẾN TỐI ĐA XÁC SUẤT CÓ TRỌNG SỐ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411173" y="7642112"/>
            <a:ext cx="9402410" cy="16058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3700" b="1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Người</a:t>
            </a:r>
            <a:r>
              <a:rPr lang="en-US" sz="3700" b="1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700" b="1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hướng</a:t>
            </a:r>
            <a:r>
              <a:rPr lang="en-US" sz="3700" b="1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700" b="1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dẫn</a:t>
            </a:r>
            <a:r>
              <a:rPr lang="en-US" sz="3700" b="1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:</a:t>
            </a:r>
            <a:r>
              <a:rPr lang="en-US" sz="37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TS </a:t>
            </a:r>
            <a:r>
              <a:rPr lang="en-US" sz="37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Nguyễn</a:t>
            </a:r>
            <a:r>
              <a:rPr lang="en-US" sz="37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Chí </a:t>
            </a:r>
            <a:r>
              <a:rPr lang="en-US" sz="37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Thiện</a:t>
            </a:r>
            <a:endParaRPr lang="en-US" sz="3700" dirty="0">
              <a:solidFill>
                <a:srgbClr val="545454"/>
              </a:solidFill>
              <a:latin typeface="Times New Roman" panose="02020603050405020304" pitchFamily="18" charset="0"/>
              <a:ea typeface="Arimo Bold" panose="020B0604020202020204" charset="0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</a:pPr>
            <a:r>
              <a:rPr lang="en-US" sz="3700" b="1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Người</a:t>
            </a:r>
            <a:r>
              <a:rPr lang="en-US" sz="3700" b="1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700" b="1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thực</a:t>
            </a:r>
            <a:r>
              <a:rPr lang="en-US" sz="3700" b="1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700" b="1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hiện</a:t>
            </a:r>
            <a:r>
              <a:rPr lang="en-US" sz="3700" b="1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:</a:t>
            </a:r>
            <a:r>
              <a:rPr lang="en-US" sz="37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Trần Tấn Hưng</a:t>
            </a:r>
          </a:p>
        </p:txBody>
      </p:sp>
      <p:sp>
        <p:nvSpPr>
          <p:cNvPr id="7" name="Freeform 7"/>
          <p:cNvSpPr/>
          <p:nvPr/>
        </p:nvSpPr>
        <p:spPr>
          <a:xfrm rot="-10800000">
            <a:off x="-148278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926006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157803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10800000">
            <a:off x="-157803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5400000">
            <a:off x="926006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10800000">
            <a:off x="3163947" y="928687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3163947" y="8203066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5400000">
            <a:off x="4247756" y="928687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-5400000">
            <a:off x="15470622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5400000">
            <a:off x="16554431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flipH="1" flipV="1">
            <a:off x="17638239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rot="-5400000">
            <a:off x="14386813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 rot="-5400000">
            <a:off x="15470622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16554431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 rot="5400000">
            <a:off x="17638239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 rot="5400000" flipH="1" flipV="1">
            <a:off x="17638239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 flipH="1" flipV="1">
            <a:off x="16729774" y="446456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 rot="5400000" flipH="1" flipV="1">
            <a:off x="17813583" y="446456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25" name="Group 25"/>
          <p:cNvGrpSpPr/>
          <p:nvPr/>
        </p:nvGrpSpPr>
        <p:grpSpPr>
          <a:xfrm rot="2700000">
            <a:off x="-259785" y="-4747427"/>
            <a:ext cx="7415398" cy="3565095"/>
            <a:chOff x="0" y="0"/>
            <a:chExt cx="660400" cy="3175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27" name="TextBox 27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8" name="AutoShape 28"/>
          <p:cNvSpPr/>
          <p:nvPr/>
        </p:nvSpPr>
        <p:spPr>
          <a:xfrm>
            <a:off x="-722398" y="-392787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9" name="AutoShape 29"/>
          <p:cNvSpPr/>
          <p:nvPr/>
        </p:nvSpPr>
        <p:spPr>
          <a:xfrm>
            <a:off x="-936345" y="-3615201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0" name="AutoShape 30"/>
          <p:cNvSpPr/>
          <p:nvPr/>
        </p:nvSpPr>
        <p:spPr>
          <a:xfrm>
            <a:off x="-1115946" y="-325673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1" name="AutoShape 31"/>
          <p:cNvSpPr/>
          <p:nvPr/>
        </p:nvSpPr>
        <p:spPr>
          <a:xfrm>
            <a:off x="-1242601" y="-287046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-1386455" y="-243078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>
            <a:off x="-1507275" y="-1987063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-1481507" y="-1425430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>
            <a:off x="-1393190" y="-748347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898788" y="1646258"/>
            <a:ext cx="13112612" cy="7053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44"/>
              </a:lnSpc>
            </a:pPr>
            <a:r>
              <a:rPr lang="en-US" sz="56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 SỞ DỮ LIỆU KHÔNG CHẮC CHẮN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7"/>
              <p:cNvSpPr txBox="1"/>
              <p:nvPr/>
            </p:nvSpPr>
            <p:spPr>
              <a:xfrm>
                <a:off x="1898788" y="2718502"/>
                <a:ext cx="13950812" cy="635270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571500" indent="-571500" algn="just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vi-VN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vi-VN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 không chắc chắn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(uncertain itemset)</a:t>
                </a:r>
                <a:r>
                  <a:rPr lang="vi-VN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𝑿</m:t>
                    </m:r>
                  </m:oMath>
                </a14:m>
                <a:r>
                  <a:rPr lang="vi-VN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là tập hợp của các phần tử không chắc chắn, biểu thị: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𝑿</m:t>
                    </m:r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={{</m:t>
                    </m:r>
                    <m:sSub>
                      <m:sSubPr>
                        <m:ctrlP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vi-VN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ar-AE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p</m:t>
                        </m:r>
                      </m:e>
                      <m:sub>
                        <m:r>
                          <a:rPr lang="vi-VN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}</m:t>
                    </m:r>
                    <m:r>
                      <a:rPr lang="ar-AE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;</m:t>
                    </m:r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{</m:t>
                    </m:r>
                    <m:sSub>
                      <m:sSubPr>
                        <m:ctrlP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vi-VN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vi-VN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ar-AE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p</m:t>
                        </m:r>
                      </m:e>
                      <m:sub>
                        <m:r>
                          <a:rPr lang="vi-VN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}</m:t>
                    </m:r>
                    <m:r>
                      <a:rPr lang="ar-AE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; …; </m:t>
                    </m:r>
                    <m:sSub>
                      <m:sSubPr>
                        <m:ctrlP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vi-VN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{</m:t>
                        </m:r>
                        <m:r>
                          <a:rPr lang="vi-VN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vi-VN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n</m:t>
                        </m:r>
                      </m:sub>
                    </m:sSub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}}.</m:t>
                    </m:r>
                  </m:oMath>
                </a14:m>
                <a:r>
                  <a:rPr lang="vi-VN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571500" indent="-571500" algn="just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vi-VN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Giao dịch không chắc chắn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(uncertain transaction)</a:t>
                </a:r>
                <a:r>
                  <a:rPr lang="vi-VN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vi-VN" sz="4000" b="1" i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vi-VN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 là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một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vi-VN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 không chắc chắn  đi cùng với một ID. </a:t>
                </a: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571500" indent="-571500" algn="just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vi-VN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Cơ sở dữ liệu không chắc chắn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(uncertain database)</a:t>
                </a:r>
                <a:r>
                  <a:rPr lang="vi-VN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vi-VN" sz="4000" b="1" i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vi-VN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là tập hợp các giao dịch không chắc chắn: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vi-VN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𝑻</m:t>
                        </m:r>
                      </m:e>
                      <m:sub>
                        <m:r>
                          <a:rPr lang="vi-VN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(</m:t>
                    </m:r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&lt;</m:t>
                    </m:r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≤ </m:t>
                    </m:r>
                    <m:d>
                      <m:dPr>
                        <m:begChr m:val="|"/>
                        <m:endChr m:val="|"/>
                        <m:ctrlP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vi-VN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𝑫</m:t>
                        </m:r>
                      </m:e>
                    </m:d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vi-VN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788" y="2718502"/>
                <a:ext cx="13950812" cy="6352701"/>
              </a:xfrm>
              <a:prstGeom prst="rect">
                <a:avLst/>
              </a:prstGeom>
              <a:blipFill>
                <a:blip r:embed="rId8"/>
                <a:stretch>
                  <a:fillRect l="-2053" r="-2184" b="-3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1757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898788" y="1646258"/>
            <a:ext cx="15246212" cy="7053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44"/>
              </a:lnSpc>
            </a:pPr>
            <a:r>
              <a:rPr lang="en-US" sz="56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 DỤ CƠ SỞ DỮ LIỆU KHÔNG CHẮC CHẮN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262FEC5-1AFD-A5BB-94FB-EE8203792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065332"/>
              </p:ext>
            </p:extLst>
          </p:nvPr>
        </p:nvGraphicFramePr>
        <p:xfrm>
          <a:off x="4382294" y="3695700"/>
          <a:ext cx="9523413" cy="30442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68480">
                  <a:extLst>
                    <a:ext uri="{9D8B030D-6E8A-4147-A177-3AD203B41FA5}">
                      <a16:colId xmlns:a16="http://schemas.microsoft.com/office/drawing/2014/main" val="2548321663"/>
                    </a:ext>
                  </a:extLst>
                </a:gridCol>
                <a:gridCol w="6554933">
                  <a:extLst>
                    <a:ext uri="{9D8B030D-6E8A-4147-A177-3AD203B41FA5}">
                      <a16:colId xmlns:a16="http://schemas.microsoft.com/office/drawing/2014/main" val="4279669372"/>
                    </a:ext>
                  </a:extLst>
                </a:gridCol>
              </a:tblGrid>
              <a:tr h="10147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4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Giao </a:t>
                      </a:r>
                      <a:r>
                        <a:rPr lang="en-US" sz="4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dịch</a:t>
                      </a:r>
                      <a:endParaRPr lang="en-US" sz="4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5806748"/>
                  </a:ext>
                </a:extLst>
              </a:tr>
              <a:tr h="10147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4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{A 0.6} {B 0.8}</a:t>
                      </a:r>
                      <a:endParaRPr lang="en-US" sz="4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892973"/>
                  </a:ext>
                </a:extLst>
              </a:tr>
              <a:tr h="10147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4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{A 0.7} {C 0.2}</a:t>
                      </a:r>
                      <a:endParaRPr lang="en-US" sz="4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4881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869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898788" y="1646258"/>
            <a:ext cx="13112612" cy="7053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44"/>
              </a:lnSpc>
            </a:pPr>
            <a:r>
              <a:rPr lang="en-US" sz="56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TRỌNG SỐ (Weighted)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7"/>
              <p:cNvSpPr txBox="1"/>
              <p:nvPr/>
            </p:nvSpPr>
            <p:spPr>
              <a:xfrm>
                <a:off x="1898788" y="2718502"/>
                <a:ext cx="13950812" cy="2659382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vi-VN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Với mỗi biến ngẫu nhiên </a:t>
                </a:r>
                <a14:m>
                  <m:oMath xmlns:m="http://schemas.openxmlformats.org/officeDocument/2006/math"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vi-VN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, trọng số thể hiện mức độ quan trọng của nó trong cơ sở dữ liệu không chắc chắn và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trọng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có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suất</a:t>
                </a:r>
                <a:r>
                  <a:rPr lang="vi-VN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tuân theo phân phối Bernouli </a:t>
                </a:r>
                <a14:m>
                  <m:oMath xmlns:m="http://schemas.openxmlformats.org/officeDocument/2006/math"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𝑊</m:t>
                    </m:r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vi-VN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788" y="2718502"/>
                <a:ext cx="13950812" cy="2659382"/>
              </a:xfrm>
              <a:prstGeom prst="rect">
                <a:avLst/>
              </a:prstGeom>
              <a:blipFill>
                <a:blip r:embed="rId8"/>
                <a:stretch>
                  <a:fillRect l="-2184" r="-2184" b="-10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C306320-A900-91D2-382D-0EBBB6E25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351486"/>
              </p:ext>
            </p:extLst>
          </p:nvPr>
        </p:nvGraphicFramePr>
        <p:xfrm>
          <a:off x="3429001" y="6134100"/>
          <a:ext cx="11429999" cy="2011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36942">
                  <a:extLst>
                    <a:ext uri="{9D8B030D-6E8A-4147-A177-3AD203B41FA5}">
                      <a16:colId xmlns:a16="http://schemas.microsoft.com/office/drawing/2014/main" val="1844376201"/>
                    </a:ext>
                  </a:extLst>
                </a:gridCol>
                <a:gridCol w="2773243">
                  <a:extLst>
                    <a:ext uri="{9D8B030D-6E8A-4147-A177-3AD203B41FA5}">
                      <a16:colId xmlns:a16="http://schemas.microsoft.com/office/drawing/2014/main" val="459370448"/>
                    </a:ext>
                  </a:extLst>
                </a:gridCol>
                <a:gridCol w="2946571">
                  <a:extLst>
                    <a:ext uri="{9D8B030D-6E8A-4147-A177-3AD203B41FA5}">
                      <a16:colId xmlns:a16="http://schemas.microsoft.com/office/drawing/2014/main" val="2477409310"/>
                    </a:ext>
                  </a:extLst>
                </a:gridCol>
                <a:gridCol w="2773243">
                  <a:extLst>
                    <a:ext uri="{9D8B030D-6E8A-4147-A177-3AD203B41FA5}">
                      <a16:colId xmlns:a16="http://schemas.microsoft.com/office/drawing/2014/main" val="303488808"/>
                    </a:ext>
                  </a:extLst>
                </a:gridCol>
              </a:tblGrid>
              <a:tr h="10059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Phần tử</a:t>
                      </a:r>
                      <a:endParaRPr lang="en-US" sz="4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4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4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4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8215278"/>
                  </a:ext>
                </a:extLst>
              </a:tr>
              <a:tr h="10059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Trọng</a:t>
                      </a:r>
                      <a:r>
                        <a:rPr lang="en-US" sz="4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4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endParaRPr lang="en-US" sz="4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  <a:endParaRPr lang="en-US" sz="4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4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  <a:endParaRPr lang="en-US" sz="4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430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1367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676400" y="1646258"/>
            <a:ext cx="15849600" cy="975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ĐN1: ĐỘ HỖ TRỢ KÌ VỌNG (EXPECTED SUPPORT)</a:t>
            </a:r>
            <a:r>
              <a:rPr lang="en-US" sz="4800" dirty="0">
                <a:solidFill>
                  <a:srgbClr val="000000"/>
                </a:solidFill>
                <a:effectLst/>
                <a:latin typeface="Times News Roman"/>
                <a:ea typeface="Calibri" panose="020F0502020204030204" pitchFamily="34" charset="0"/>
                <a:cs typeface="Times New Roman (Body CS)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7"/>
              <p:cNvSpPr txBox="1"/>
              <p:nvPr/>
            </p:nvSpPr>
            <p:spPr>
              <a:xfrm>
                <a:off x="1011905" y="2718502"/>
                <a:ext cx="16254666" cy="7724743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indent="457200" algn="just">
                  <a:lnSpc>
                    <a:spcPct val="150000"/>
                  </a:lnSpc>
                </a:pP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Cho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một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cơ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sở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dữ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liệu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chắc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chắn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b="1" i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hỗ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trợ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kì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vọng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của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b="1" i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tích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lũy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của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trong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tất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cả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các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giao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dịch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chắc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chắn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Giả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sử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các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xuất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hiện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của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các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phần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tử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trong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giao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dịch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chắc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chắn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độc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lập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với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nhau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theo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từng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đôi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một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hỗ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trợ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kì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vọng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của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biểu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thị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theo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công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thức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sau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</a:p>
              <a:p>
                <a:pPr indent="457200"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0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 (Body CS)"/>
                        </a:rPr>
                        <m:t>esp</m:t>
                      </m:r>
                      <m:d>
                        <m:dPr>
                          <m:ctrlPr>
                            <a:rPr lang="en-US" sz="4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 (Body CS)"/>
                            </a:rPr>
                            <m:t>𝒙</m:t>
                          </m:r>
                        </m:e>
                      </m:d>
                      <m:r>
                        <a:rPr lang="en-US" sz="40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 (Body CS)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4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 (Body CS)"/>
                            </a:rPr>
                            <m:t>𝑖</m:t>
                          </m:r>
                          <m:r>
                            <a:rPr lang="en-US" sz="40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 (Body CS)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sz="4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 (Body CS)"/>
                                </a:rPr>
                                <m:t>𝑫</m:t>
                              </m:r>
                            </m:e>
                          </m:d>
                        </m:sup>
                        <m:e>
                          <m:nary>
                            <m:naryPr>
                              <m:chr m:val="∏"/>
                              <m:limLoc m:val="undOvr"/>
                              <m:supHide m:val="on"/>
                              <m:ctrlPr>
                                <a:rPr lang="en-US" sz="4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4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 (Body CS)"/>
                                </a:rPr>
                                <m:t>𝑥</m:t>
                              </m:r>
                              <m:r>
                                <a:rPr lang="en-US" sz="4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 (Body CS)"/>
                                </a:rPr>
                                <m:t> ∈ </m:t>
                              </m:r>
                              <m:r>
                                <a:rPr lang="en-US" sz="4000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 (Body CS)"/>
                                </a:rPr>
                                <m:t>𝒙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 (Body CS)"/>
                                </a:rPr>
                                <m:t>pr</m:t>
                              </m:r>
                              <m:d>
                                <m:dPr>
                                  <m:ctrlPr>
                                    <a:rPr lang="en-US" sz="4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 (Body CS)"/>
                                    </a:rPr>
                                    <m:t>𝑥</m:t>
                                  </m:r>
                                  <m:r>
                                    <a:rPr lang="en-US" sz="4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 (Body CS)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sz="40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b="1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 (Body CS)"/>
                                        </a:rPr>
                                        <m:t>𝑻</m:t>
                                      </m:r>
                                    </m:e>
                                    <m:sub>
                                      <m:r>
                                        <a:rPr lang="en-US" sz="4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 (Body CS)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4572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905" y="2718502"/>
                <a:ext cx="16254666" cy="7724743"/>
              </a:xfrm>
              <a:prstGeom prst="rect">
                <a:avLst/>
              </a:prstGeom>
              <a:blipFill>
                <a:blip r:embed="rId8"/>
                <a:stretch>
                  <a:fillRect l="-1913" r="-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9570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898788" y="1646258"/>
            <a:ext cx="15246212" cy="7053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44"/>
              </a:lnSpc>
            </a:pPr>
            <a:r>
              <a:rPr lang="en-US" sz="60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 HỖ TRỢ KÌ VỌNG CỦA TẬP MỤC</a:t>
            </a:r>
            <a:endParaRPr lang="en-US" sz="5600" b="1" dirty="0">
              <a:solidFill>
                <a:srgbClr val="227C9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262FEC5-1AFD-A5BB-94FB-EE8203792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867667"/>
              </p:ext>
            </p:extLst>
          </p:nvPr>
        </p:nvGraphicFramePr>
        <p:xfrm>
          <a:off x="4382294" y="3101713"/>
          <a:ext cx="9523413" cy="30442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68480">
                  <a:extLst>
                    <a:ext uri="{9D8B030D-6E8A-4147-A177-3AD203B41FA5}">
                      <a16:colId xmlns:a16="http://schemas.microsoft.com/office/drawing/2014/main" val="2548321663"/>
                    </a:ext>
                  </a:extLst>
                </a:gridCol>
                <a:gridCol w="6554933">
                  <a:extLst>
                    <a:ext uri="{9D8B030D-6E8A-4147-A177-3AD203B41FA5}">
                      <a16:colId xmlns:a16="http://schemas.microsoft.com/office/drawing/2014/main" val="4279669372"/>
                    </a:ext>
                  </a:extLst>
                </a:gridCol>
              </a:tblGrid>
              <a:tr h="10147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4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Giao </a:t>
                      </a:r>
                      <a:r>
                        <a:rPr lang="en-US" sz="4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dịch</a:t>
                      </a:r>
                      <a:endParaRPr lang="en-US" sz="4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5806748"/>
                  </a:ext>
                </a:extLst>
              </a:tr>
              <a:tr h="10147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4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{A 0.6} {B 0.8}</a:t>
                      </a:r>
                      <a:endParaRPr lang="en-US" sz="4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892973"/>
                  </a:ext>
                </a:extLst>
              </a:tr>
              <a:tr h="10147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4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{A 0.7} {C 0.2}</a:t>
                      </a:r>
                      <a:endParaRPr lang="en-US" sz="4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4881671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AADAA85-1D83-16BC-A372-2D9488BF6D0C}"/>
              </a:ext>
            </a:extLst>
          </p:cNvPr>
          <p:cNvSpPr txBox="1"/>
          <p:nvPr/>
        </p:nvSpPr>
        <p:spPr>
          <a:xfrm>
            <a:off x="5597594" y="6896100"/>
            <a:ext cx="7092812" cy="1828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esp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({A}) = 0.6 + 0.7 = 1.3</a:t>
            </a:r>
          </a:p>
          <a:p>
            <a:pPr>
              <a:lnSpc>
                <a:spcPct val="150000"/>
              </a:lnSpc>
            </a:pP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esp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({A, B}) = 0.6*0.8 + 0 = 0.48</a:t>
            </a:r>
          </a:p>
        </p:txBody>
      </p:sp>
    </p:spTree>
    <p:extLst>
      <p:ext uri="{BB962C8B-B14F-4D97-AF65-F5344CB8AC3E}">
        <p14:creationId xmlns:p14="http://schemas.microsoft.com/office/powerpoint/2010/main" val="2026099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676400" y="1646258"/>
            <a:ext cx="15849600" cy="20832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ĐN2: VECTO TỔNG XÁC SUẤT ĐỘ HỖ TRỢ</a:t>
            </a:r>
          </a:p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(SUMMED SUPPORT PROBABILISTIC VECTOR)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7"/>
              <p:cNvSpPr txBox="1"/>
              <p:nvPr/>
            </p:nvSpPr>
            <p:spPr>
              <a:xfrm>
                <a:off x="1011905" y="2718502"/>
                <a:ext cx="16254666" cy="8301953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indent="365760" algn="just">
                  <a:lnSpc>
                    <a:spcPct val="150000"/>
                  </a:lnSpc>
                  <a:spcBef>
                    <a:spcPts val="800"/>
                  </a:spcBef>
                  <a:spcAft>
                    <a:spcPts val="0"/>
                  </a:spcAft>
                </a:pP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</a:p>
              <a:p>
                <a:pPr marL="0" marR="0" indent="365760" algn="just">
                  <a:lnSpc>
                    <a:spcPct val="150000"/>
                  </a:lnSpc>
                  <a:spcBef>
                    <a:spcPts val="800"/>
                  </a:spcBef>
                  <a:spcAft>
                    <a:spcPts val="0"/>
                  </a:spcAft>
                </a:pP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Vecto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tổng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hỗ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trợ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của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một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thể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hiện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xuất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hiện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từng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hỗ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trợ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(support)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của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trong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mỗi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cơ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sở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dữ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liệu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chắc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chắn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(exact database)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chuyển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từ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cơ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sở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dữ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liệu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chắc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chắn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Biểu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thị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  <a:endParaRPr lang="en-US" sz="4000" dirty="0">
                  <a:solidFill>
                    <a:srgbClr val="000000"/>
                  </a:solidFill>
                  <a:latin typeface="Times News Roman"/>
                </a:endParaRPr>
              </a:p>
              <a:p>
                <a:pPr marL="0" marR="0" indent="365760" algn="just">
                  <a:lnSpc>
                    <a:spcPct val="150000"/>
                  </a:lnSpc>
                  <a:spcBef>
                    <a:spcPts val="80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4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</m:t>
                          </m:r>
                        </m:e>
                        <m:sub>
                          <m:r>
                            <a:rPr lang="en-US" sz="4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4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4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</m:t>
                          </m:r>
                        </m:e>
                        <m:sub>
                          <m:r>
                            <a:rPr lang="en-US" sz="4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4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</m:t>
                          </m:r>
                        </m:e>
                        <m:sub>
                          <m:r>
                            <a:rPr lang="nl-NL" sz="4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4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57200" algn="just">
                  <a:lnSpc>
                    <a:spcPct val="150000"/>
                  </a:lnSpc>
                </a:pP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Với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nl-NL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𝑠𝑝</m:t>
                        </m:r>
                      </m:e>
                      <m:sub>
                        <m:r>
                          <a:rPr lang="nl-NL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pr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nl-NL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nl-NL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)=</m:t>
                    </m:r>
                    <m:r>
                      <a:rPr lang="nl-NL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0≤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), n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lượng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giao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dịch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và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indent="457200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ngẫu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nhiên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rời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rạc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nhận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giá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trị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từ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0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đến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indent="457200" algn="just">
                  <a:lnSpc>
                    <a:spcPct val="150000"/>
                  </a:lnSpc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4572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905" y="2718502"/>
                <a:ext cx="16254666" cy="8301953"/>
              </a:xfrm>
              <a:prstGeom prst="rect">
                <a:avLst/>
              </a:prstGeom>
              <a:blipFill>
                <a:blip r:embed="rId8"/>
                <a:stretch>
                  <a:fillRect l="-1913" r="-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8819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676400" y="1646258"/>
            <a:ext cx="15849600" cy="975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ĐN3: TRỌNG SỐ CỦA TẬP MỤC (Itemset weighted)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7"/>
              <p:cNvSpPr txBox="1"/>
              <p:nvPr/>
            </p:nvSpPr>
            <p:spPr>
              <a:xfrm>
                <a:off x="1011905" y="2718502"/>
                <a:ext cx="16254666" cy="788703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indent="36576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36576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Cho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bảng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trọng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thể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hiện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trọng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của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từng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phần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tử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trong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cơ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sở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dữ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liệu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chắc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chắn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trọng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của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một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b="1" i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trung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bình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cộng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trọng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của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các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phần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tử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i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y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trong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b="1" i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marR="0" indent="36576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wt</m:t>
                          </m:r>
                          <m:d>
                            <m:dPr>
                              <m:ctrlPr>
                                <a:rPr lang="en-US"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4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4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4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∈ </m:t>
                              </m:r>
                              <m:r>
                                <a:rPr lang="en-US" sz="4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wt</m:t>
                              </m:r>
                              <m:d>
                                <m:dPr>
                                  <m:ctrlPr>
                                    <a:rPr lang="en-US" sz="4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nary>
                        </m:e>
                      </m:eqArr>
                    </m:oMath>
                  </m:oMathPara>
                </a14:m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365760" algn="just">
                  <a:lnSpc>
                    <a:spcPct val="150000"/>
                  </a:lnSpc>
                  <a:spcBef>
                    <a:spcPts val="80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4572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905" y="2718502"/>
                <a:ext cx="16254666" cy="7887031"/>
              </a:xfrm>
              <a:prstGeom prst="rect">
                <a:avLst/>
              </a:prstGeom>
              <a:blipFill>
                <a:blip r:embed="rId8"/>
                <a:stretch>
                  <a:fillRect l="-1913" r="-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494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898788" y="1646258"/>
            <a:ext cx="13112612" cy="7053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44"/>
              </a:lnSpc>
            </a:pPr>
            <a:r>
              <a:rPr lang="en-US" sz="56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TRỌNG SỐ CỦA TẬP MỤC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7"/>
              <p:cNvSpPr txBox="1"/>
              <p:nvPr/>
            </p:nvSpPr>
            <p:spPr>
              <a:xfrm>
                <a:off x="5574186" y="6037349"/>
                <a:ext cx="7139629" cy="2132379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wt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({A}) = 0.8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wt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({A,B})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US" sz="4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sz="4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8</m:t>
                        </m:r>
                        <m:r>
                          <a:rPr lang="en-US" sz="4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4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US" sz="4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sz="4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4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4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4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sz="4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sz="4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65</m:t>
                    </m:r>
                  </m:oMath>
                </a14:m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186" y="6037349"/>
                <a:ext cx="7139629" cy="2132379"/>
              </a:xfrm>
              <a:prstGeom prst="rect">
                <a:avLst/>
              </a:prstGeom>
              <a:blipFill>
                <a:blip r:embed="rId8"/>
                <a:stretch>
                  <a:fillRect b="-7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C306320-A900-91D2-382D-0EBBB6E25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80201"/>
              </p:ext>
            </p:extLst>
          </p:nvPr>
        </p:nvGraphicFramePr>
        <p:xfrm>
          <a:off x="3429001" y="3131684"/>
          <a:ext cx="11429999" cy="2011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36942">
                  <a:extLst>
                    <a:ext uri="{9D8B030D-6E8A-4147-A177-3AD203B41FA5}">
                      <a16:colId xmlns:a16="http://schemas.microsoft.com/office/drawing/2014/main" val="1844376201"/>
                    </a:ext>
                  </a:extLst>
                </a:gridCol>
                <a:gridCol w="2773243">
                  <a:extLst>
                    <a:ext uri="{9D8B030D-6E8A-4147-A177-3AD203B41FA5}">
                      <a16:colId xmlns:a16="http://schemas.microsoft.com/office/drawing/2014/main" val="459370448"/>
                    </a:ext>
                  </a:extLst>
                </a:gridCol>
                <a:gridCol w="2946571">
                  <a:extLst>
                    <a:ext uri="{9D8B030D-6E8A-4147-A177-3AD203B41FA5}">
                      <a16:colId xmlns:a16="http://schemas.microsoft.com/office/drawing/2014/main" val="2477409310"/>
                    </a:ext>
                  </a:extLst>
                </a:gridCol>
                <a:gridCol w="2773243">
                  <a:extLst>
                    <a:ext uri="{9D8B030D-6E8A-4147-A177-3AD203B41FA5}">
                      <a16:colId xmlns:a16="http://schemas.microsoft.com/office/drawing/2014/main" val="303488808"/>
                    </a:ext>
                  </a:extLst>
                </a:gridCol>
              </a:tblGrid>
              <a:tr h="10059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Phần tử</a:t>
                      </a:r>
                      <a:endParaRPr lang="en-US" sz="4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4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4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4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8215278"/>
                  </a:ext>
                </a:extLst>
              </a:tr>
              <a:tr h="10059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Trọng</a:t>
                      </a:r>
                      <a:r>
                        <a:rPr lang="en-US" sz="4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4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endParaRPr lang="en-US" sz="4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  <a:endParaRPr lang="en-US" sz="4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4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  <a:endParaRPr lang="en-US" sz="4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430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5338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676400" y="1646258"/>
            <a:ext cx="15849600" cy="20832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ĐN4: ĐỘ HỖ TRỢ XÁC SUẤT CÓ TRỌNG SỐ (WEIGHTED PROBABILISTIC SUPPORT)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7"/>
              <p:cNvSpPr txBox="1"/>
              <p:nvPr/>
            </p:nvSpPr>
            <p:spPr>
              <a:xfrm>
                <a:off x="983330" y="3983092"/>
                <a:ext cx="16254666" cy="8255722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indent="36576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Cho summed support probabilistic vector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của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một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𝑠𝑝</m:t>
                        </m:r>
                      </m:e>
                      <m:sub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𝑠𝑝</m:t>
                        </m:r>
                      </m:e>
                      <m:sub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𝑠𝑝</m:t>
                        </m:r>
                      </m:e>
                      <m:sub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với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i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lượng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giao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dịch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),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tin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cậy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tối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thiểu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τ</m:t>
                    </m:r>
                  </m:oMath>
                </a14:m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hỗ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trợ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có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trọng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của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b="1" i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giá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trị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tối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đa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của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sao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cho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4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40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𝑠𝑝</m:t>
                            </m:r>
                          </m:e>
                          <m:sub>
                            <m:r>
                              <a:rPr lang="en-US" sz="40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wt</m:t>
                        </m:r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lớn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hơn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tin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cậy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tối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thiểu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biểu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thị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theo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công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thức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sau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marR="0" indent="45720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4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prsp</m:t>
                          </m:r>
                          <m:d>
                            <m:dPr>
                              <m:ctrlPr>
                                <a:rPr lang="en-US"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4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4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max</m:t>
                          </m:r>
                          <m:d>
                            <m:dPr>
                              <m:begChr m:val="{"/>
                              <m:endChr m:val="|"/>
                              <m:ctrlPr>
                                <a:rPr lang="en-US"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4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4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</m:d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4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4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sz="4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4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𝑠𝑝</m:t>
                                  </m:r>
                                </m:e>
                                <m:sub>
                                  <m:r>
                                    <a:rPr lang="en-US" sz="4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4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m:rPr>
                                  <m:sty m:val="p"/>
                                </m:rPr>
                                <a:rPr lang="en-US" sz="4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wt</m:t>
                              </m:r>
                              <m:r>
                                <a:rPr lang="en-US" sz="4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4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sz="4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sz="4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en-US" sz="4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τ</m:t>
                          </m:r>
                          <m:r>
                            <a:rPr lang="en-US" sz="4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}</m:t>
                          </m:r>
                          <m:r>
                            <a:rPr lang="en-US" sz="4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eqArr>
                    </m:oMath>
                  </m:oMathPara>
                </a14:m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36576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365760" algn="just">
                  <a:lnSpc>
                    <a:spcPct val="150000"/>
                  </a:lnSpc>
                  <a:spcBef>
                    <a:spcPts val="80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4572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330" y="3983092"/>
                <a:ext cx="16254666" cy="8255722"/>
              </a:xfrm>
              <a:prstGeom prst="rect">
                <a:avLst/>
              </a:prstGeom>
              <a:blipFill>
                <a:blip r:embed="rId8"/>
                <a:stretch>
                  <a:fillRect l="-1875" r="-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9919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844845" y="1646258"/>
            <a:ext cx="16681155" cy="20832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ĐN5: TẬP MỤC PHỔ BIẾN THEO XÁC SUẤT CÓ TRỌNG SỐ (WEIGHED PROBABILISTIC FREQUENT ITEMSET)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7"/>
              <p:cNvSpPr txBox="1"/>
              <p:nvPr/>
            </p:nvSpPr>
            <p:spPr>
              <a:xfrm>
                <a:off x="983330" y="3983092"/>
                <a:ext cx="16254666" cy="7378623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indent="365760" algn="just">
                  <a:lnSpc>
                    <a:spcPct val="150000"/>
                  </a:lnSpc>
                </a:pP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Cho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một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cơ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sở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dữ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liệu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chắc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chắn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b="1" i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hỗ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trợ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tối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thiểu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λ</m:t>
                    </m:r>
                  </m:oMath>
                </a14:m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một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b="1" i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phổ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theo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có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trọng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nếu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hỗ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trợ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có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trọng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của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b="1" i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nhỏ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hơn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hỗ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trợ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tối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thiểu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λ</m:t>
                    </m:r>
                  </m:oMath>
                </a14:m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biểu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thị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: </a:t>
                </a:r>
              </a:p>
              <a:p>
                <a:pPr indent="365760"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prsp</m:t>
                      </m:r>
                      <m:d>
                        <m:dPr>
                          <m:ctrlP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4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4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sz="4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λ</m:t>
                      </m:r>
                    </m:oMath>
                  </m:oMathPara>
                </a14:m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36576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36576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365760" algn="just">
                  <a:lnSpc>
                    <a:spcPct val="150000"/>
                  </a:lnSpc>
                  <a:spcBef>
                    <a:spcPts val="80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4572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330" y="3983092"/>
                <a:ext cx="16254666" cy="7378623"/>
              </a:xfrm>
              <a:prstGeom prst="rect">
                <a:avLst/>
              </a:prstGeom>
              <a:blipFill>
                <a:blip r:embed="rId8"/>
                <a:stretch>
                  <a:fillRect l="-1875" r="-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096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77285" y="3996261"/>
            <a:ext cx="7234166" cy="1027869"/>
            <a:chOff x="0" y="0"/>
            <a:chExt cx="1905295" cy="2707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05295" cy="270714"/>
            </a:xfrm>
            <a:custGeom>
              <a:avLst/>
              <a:gdLst/>
              <a:ahLst/>
              <a:cxnLst/>
              <a:rect l="l" t="t" r="r" b="b"/>
              <a:pathLst>
                <a:path w="1905295" h="270714">
                  <a:moveTo>
                    <a:pt x="54580" y="0"/>
                  </a:moveTo>
                  <a:lnTo>
                    <a:pt x="1850715" y="0"/>
                  </a:lnTo>
                  <a:cubicBezTo>
                    <a:pt x="1865191" y="0"/>
                    <a:pt x="1879073" y="5750"/>
                    <a:pt x="1889309" y="15986"/>
                  </a:cubicBezTo>
                  <a:cubicBezTo>
                    <a:pt x="1899545" y="26222"/>
                    <a:pt x="1905295" y="40104"/>
                    <a:pt x="1905295" y="54580"/>
                  </a:cubicBezTo>
                  <a:lnTo>
                    <a:pt x="1905295" y="216135"/>
                  </a:lnTo>
                  <a:cubicBezTo>
                    <a:pt x="1905295" y="246278"/>
                    <a:pt x="1880859" y="270714"/>
                    <a:pt x="1850715" y="270714"/>
                  </a:cubicBezTo>
                  <a:lnTo>
                    <a:pt x="54580" y="270714"/>
                  </a:lnTo>
                  <a:cubicBezTo>
                    <a:pt x="40104" y="270714"/>
                    <a:pt x="26222" y="264964"/>
                    <a:pt x="15986" y="254728"/>
                  </a:cubicBezTo>
                  <a:cubicBezTo>
                    <a:pt x="5750" y="244493"/>
                    <a:pt x="0" y="230610"/>
                    <a:pt x="0" y="216135"/>
                  </a:cubicBezTo>
                  <a:lnTo>
                    <a:pt x="0" y="54580"/>
                  </a:lnTo>
                  <a:cubicBezTo>
                    <a:pt x="0" y="40104"/>
                    <a:pt x="5750" y="26222"/>
                    <a:pt x="15986" y="15986"/>
                  </a:cubicBezTo>
                  <a:cubicBezTo>
                    <a:pt x="26222" y="5750"/>
                    <a:pt x="40104" y="0"/>
                    <a:pt x="54580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19050"/>
              <a:ext cx="1905295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77285" y="6015146"/>
            <a:ext cx="7234166" cy="1027869"/>
            <a:chOff x="0" y="0"/>
            <a:chExt cx="1905295" cy="2707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905295" cy="270714"/>
            </a:xfrm>
            <a:custGeom>
              <a:avLst/>
              <a:gdLst/>
              <a:ahLst/>
              <a:cxnLst/>
              <a:rect l="l" t="t" r="r" b="b"/>
              <a:pathLst>
                <a:path w="1905295" h="270714">
                  <a:moveTo>
                    <a:pt x="54580" y="0"/>
                  </a:moveTo>
                  <a:lnTo>
                    <a:pt x="1850715" y="0"/>
                  </a:lnTo>
                  <a:cubicBezTo>
                    <a:pt x="1865191" y="0"/>
                    <a:pt x="1879073" y="5750"/>
                    <a:pt x="1889309" y="15986"/>
                  </a:cubicBezTo>
                  <a:cubicBezTo>
                    <a:pt x="1899545" y="26222"/>
                    <a:pt x="1905295" y="40104"/>
                    <a:pt x="1905295" y="54580"/>
                  </a:cubicBezTo>
                  <a:lnTo>
                    <a:pt x="1905295" y="216135"/>
                  </a:lnTo>
                  <a:cubicBezTo>
                    <a:pt x="1905295" y="246278"/>
                    <a:pt x="1880859" y="270714"/>
                    <a:pt x="1850715" y="270714"/>
                  </a:cubicBezTo>
                  <a:lnTo>
                    <a:pt x="54580" y="270714"/>
                  </a:lnTo>
                  <a:cubicBezTo>
                    <a:pt x="40104" y="270714"/>
                    <a:pt x="26222" y="264964"/>
                    <a:pt x="15986" y="254728"/>
                  </a:cubicBezTo>
                  <a:cubicBezTo>
                    <a:pt x="5750" y="244493"/>
                    <a:pt x="0" y="230610"/>
                    <a:pt x="0" y="216135"/>
                  </a:cubicBezTo>
                  <a:lnTo>
                    <a:pt x="0" y="54580"/>
                  </a:lnTo>
                  <a:cubicBezTo>
                    <a:pt x="0" y="40104"/>
                    <a:pt x="5750" y="26222"/>
                    <a:pt x="15986" y="15986"/>
                  </a:cubicBezTo>
                  <a:cubicBezTo>
                    <a:pt x="26222" y="5750"/>
                    <a:pt x="40104" y="0"/>
                    <a:pt x="54580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19050"/>
              <a:ext cx="1905295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Freeform 8"/>
          <p:cNvSpPr/>
          <p:nvPr/>
        </p:nvSpPr>
        <p:spPr>
          <a:xfrm rot="-10800000">
            <a:off x="9525" y="824316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083809" y="82717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0" y="9355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3321750" y="93841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7795221" y="-37204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7795221" y="71176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6711412" y="-37204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5400000">
            <a:off x="15627603" y="71176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5400000" flipH="1" flipV="1">
            <a:off x="13361735" y="-37204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-10800000" flipH="1" flipV="1">
            <a:off x="13361735" y="71176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18" name="Group 18"/>
          <p:cNvGrpSpPr/>
          <p:nvPr/>
        </p:nvGrpSpPr>
        <p:grpSpPr>
          <a:xfrm>
            <a:off x="1777285" y="1977377"/>
            <a:ext cx="7234166" cy="1027869"/>
            <a:chOff x="0" y="0"/>
            <a:chExt cx="1905295" cy="270714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905295" cy="270714"/>
            </a:xfrm>
            <a:custGeom>
              <a:avLst/>
              <a:gdLst/>
              <a:ahLst/>
              <a:cxnLst/>
              <a:rect l="l" t="t" r="r" b="b"/>
              <a:pathLst>
                <a:path w="1905295" h="270714">
                  <a:moveTo>
                    <a:pt x="54580" y="0"/>
                  </a:moveTo>
                  <a:lnTo>
                    <a:pt x="1850715" y="0"/>
                  </a:lnTo>
                  <a:cubicBezTo>
                    <a:pt x="1865191" y="0"/>
                    <a:pt x="1879073" y="5750"/>
                    <a:pt x="1889309" y="15986"/>
                  </a:cubicBezTo>
                  <a:cubicBezTo>
                    <a:pt x="1899545" y="26222"/>
                    <a:pt x="1905295" y="40104"/>
                    <a:pt x="1905295" y="54580"/>
                  </a:cubicBezTo>
                  <a:lnTo>
                    <a:pt x="1905295" y="216135"/>
                  </a:lnTo>
                  <a:cubicBezTo>
                    <a:pt x="1905295" y="246278"/>
                    <a:pt x="1880859" y="270714"/>
                    <a:pt x="1850715" y="270714"/>
                  </a:cubicBezTo>
                  <a:lnTo>
                    <a:pt x="54580" y="270714"/>
                  </a:lnTo>
                  <a:cubicBezTo>
                    <a:pt x="40104" y="270714"/>
                    <a:pt x="26222" y="264964"/>
                    <a:pt x="15986" y="254728"/>
                  </a:cubicBezTo>
                  <a:cubicBezTo>
                    <a:pt x="5750" y="244493"/>
                    <a:pt x="0" y="230610"/>
                    <a:pt x="0" y="216135"/>
                  </a:cubicBezTo>
                  <a:lnTo>
                    <a:pt x="0" y="54580"/>
                  </a:lnTo>
                  <a:cubicBezTo>
                    <a:pt x="0" y="40104"/>
                    <a:pt x="5750" y="26222"/>
                    <a:pt x="15986" y="15986"/>
                  </a:cubicBezTo>
                  <a:cubicBezTo>
                    <a:pt x="26222" y="5750"/>
                    <a:pt x="40104" y="0"/>
                    <a:pt x="54580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19050"/>
              <a:ext cx="1905295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2120855" y="2245249"/>
            <a:ext cx="5702716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01 - GIỚI THIỆU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120855" y="4264133"/>
            <a:ext cx="6890596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02 - CÔNG VIỆC LIÊN QUAN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120855" y="6283017"/>
            <a:ext cx="5702716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03 - ĐỊNH NGHĨA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10237431" y="5024130"/>
            <a:ext cx="7234166" cy="1027869"/>
            <a:chOff x="0" y="0"/>
            <a:chExt cx="1905295" cy="270714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905295" cy="270714"/>
            </a:xfrm>
            <a:custGeom>
              <a:avLst/>
              <a:gdLst/>
              <a:ahLst/>
              <a:cxnLst/>
              <a:rect l="l" t="t" r="r" b="b"/>
              <a:pathLst>
                <a:path w="1905295" h="270714">
                  <a:moveTo>
                    <a:pt x="54580" y="0"/>
                  </a:moveTo>
                  <a:lnTo>
                    <a:pt x="1850715" y="0"/>
                  </a:lnTo>
                  <a:cubicBezTo>
                    <a:pt x="1865191" y="0"/>
                    <a:pt x="1879073" y="5750"/>
                    <a:pt x="1889309" y="15986"/>
                  </a:cubicBezTo>
                  <a:cubicBezTo>
                    <a:pt x="1899545" y="26222"/>
                    <a:pt x="1905295" y="40104"/>
                    <a:pt x="1905295" y="54580"/>
                  </a:cubicBezTo>
                  <a:lnTo>
                    <a:pt x="1905295" y="216135"/>
                  </a:lnTo>
                  <a:cubicBezTo>
                    <a:pt x="1905295" y="246278"/>
                    <a:pt x="1880859" y="270714"/>
                    <a:pt x="1850715" y="270714"/>
                  </a:cubicBezTo>
                  <a:lnTo>
                    <a:pt x="54580" y="270714"/>
                  </a:lnTo>
                  <a:cubicBezTo>
                    <a:pt x="40104" y="270714"/>
                    <a:pt x="26222" y="264964"/>
                    <a:pt x="15986" y="254728"/>
                  </a:cubicBezTo>
                  <a:cubicBezTo>
                    <a:pt x="5750" y="244493"/>
                    <a:pt x="0" y="230610"/>
                    <a:pt x="0" y="216135"/>
                  </a:cubicBezTo>
                  <a:lnTo>
                    <a:pt x="0" y="54580"/>
                  </a:lnTo>
                  <a:cubicBezTo>
                    <a:pt x="0" y="40104"/>
                    <a:pt x="5750" y="26222"/>
                    <a:pt x="15986" y="15986"/>
                  </a:cubicBezTo>
                  <a:cubicBezTo>
                    <a:pt x="26222" y="5750"/>
                    <a:pt x="40104" y="0"/>
                    <a:pt x="54580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19050"/>
              <a:ext cx="1905295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0237431" y="7043014"/>
            <a:ext cx="7234166" cy="1027869"/>
            <a:chOff x="0" y="0"/>
            <a:chExt cx="1905295" cy="270714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1905295" cy="270714"/>
            </a:xfrm>
            <a:custGeom>
              <a:avLst/>
              <a:gdLst/>
              <a:ahLst/>
              <a:cxnLst/>
              <a:rect l="l" t="t" r="r" b="b"/>
              <a:pathLst>
                <a:path w="1905295" h="270714">
                  <a:moveTo>
                    <a:pt x="54580" y="0"/>
                  </a:moveTo>
                  <a:lnTo>
                    <a:pt x="1850715" y="0"/>
                  </a:lnTo>
                  <a:cubicBezTo>
                    <a:pt x="1865191" y="0"/>
                    <a:pt x="1879073" y="5750"/>
                    <a:pt x="1889309" y="15986"/>
                  </a:cubicBezTo>
                  <a:cubicBezTo>
                    <a:pt x="1899545" y="26222"/>
                    <a:pt x="1905295" y="40104"/>
                    <a:pt x="1905295" y="54580"/>
                  </a:cubicBezTo>
                  <a:lnTo>
                    <a:pt x="1905295" y="216135"/>
                  </a:lnTo>
                  <a:cubicBezTo>
                    <a:pt x="1905295" y="246278"/>
                    <a:pt x="1880859" y="270714"/>
                    <a:pt x="1850715" y="270714"/>
                  </a:cubicBezTo>
                  <a:lnTo>
                    <a:pt x="54580" y="270714"/>
                  </a:lnTo>
                  <a:cubicBezTo>
                    <a:pt x="40104" y="270714"/>
                    <a:pt x="26222" y="264964"/>
                    <a:pt x="15986" y="254728"/>
                  </a:cubicBezTo>
                  <a:cubicBezTo>
                    <a:pt x="5750" y="244493"/>
                    <a:pt x="0" y="230610"/>
                    <a:pt x="0" y="216135"/>
                  </a:cubicBezTo>
                  <a:lnTo>
                    <a:pt x="0" y="54580"/>
                  </a:lnTo>
                  <a:cubicBezTo>
                    <a:pt x="0" y="40104"/>
                    <a:pt x="5750" y="26222"/>
                    <a:pt x="15986" y="15986"/>
                  </a:cubicBezTo>
                  <a:cubicBezTo>
                    <a:pt x="26222" y="5750"/>
                    <a:pt x="40104" y="0"/>
                    <a:pt x="54580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0" y="19050"/>
              <a:ext cx="1905295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10237431" y="3005246"/>
            <a:ext cx="7234166" cy="1027869"/>
            <a:chOff x="0" y="0"/>
            <a:chExt cx="1905295" cy="270714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1905295" cy="270714"/>
            </a:xfrm>
            <a:custGeom>
              <a:avLst/>
              <a:gdLst/>
              <a:ahLst/>
              <a:cxnLst/>
              <a:rect l="l" t="t" r="r" b="b"/>
              <a:pathLst>
                <a:path w="1905295" h="270714">
                  <a:moveTo>
                    <a:pt x="54580" y="0"/>
                  </a:moveTo>
                  <a:lnTo>
                    <a:pt x="1850715" y="0"/>
                  </a:lnTo>
                  <a:cubicBezTo>
                    <a:pt x="1865191" y="0"/>
                    <a:pt x="1879073" y="5750"/>
                    <a:pt x="1889309" y="15986"/>
                  </a:cubicBezTo>
                  <a:cubicBezTo>
                    <a:pt x="1899545" y="26222"/>
                    <a:pt x="1905295" y="40104"/>
                    <a:pt x="1905295" y="54580"/>
                  </a:cubicBezTo>
                  <a:lnTo>
                    <a:pt x="1905295" y="216135"/>
                  </a:lnTo>
                  <a:cubicBezTo>
                    <a:pt x="1905295" y="246278"/>
                    <a:pt x="1880859" y="270714"/>
                    <a:pt x="1850715" y="270714"/>
                  </a:cubicBezTo>
                  <a:lnTo>
                    <a:pt x="54580" y="270714"/>
                  </a:lnTo>
                  <a:cubicBezTo>
                    <a:pt x="40104" y="270714"/>
                    <a:pt x="26222" y="264964"/>
                    <a:pt x="15986" y="254728"/>
                  </a:cubicBezTo>
                  <a:cubicBezTo>
                    <a:pt x="5750" y="244493"/>
                    <a:pt x="0" y="230610"/>
                    <a:pt x="0" y="216135"/>
                  </a:cubicBezTo>
                  <a:lnTo>
                    <a:pt x="0" y="54580"/>
                  </a:lnTo>
                  <a:cubicBezTo>
                    <a:pt x="0" y="40104"/>
                    <a:pt x="5750" y="26222"/>
                    <a:pt x="15986" y="15986"/>
                  </a:cubicBezTo>
                  <a:cubicBezTo>
                    <a:pt x="26222" y="5750"/>
                    <a:pt x="40104" y="0"/>
                    <a:pt x="54580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0" y="19050"/>
              <a:ext cx="1905295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3" name="TextBox 33"/>
          <p:cNvSpPr txBox="1"/>
          <p:nvPr/>
        </p:nvSpPr>
        <p:spPr>
          <a:xfrm>
            <a:off x="10581001" y="3273117"/>
            <a:ext cx="5702716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04 - PHƯƠNG PHÁP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0581001" y="5292002"/>
            <a:ext cx="6890596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05 - THỰC NGHIỆM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0581001" y="7310886"/>
            <a:ext cx="5702716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06 - KẾT LUẬN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844845" y="1646258"/>
            <a:ext cx="16681155" cy="17360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0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ĐN6: TẬP MỤC PHỔ BIẾN TỐI ĐA THEO XÁC SUẤT CÓ TRỌNG SỐ (WEIGHTED PROBABILISTIC MAXIMAL FREQUENT ITEMSET)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7"/>
              <p:cNvSpPr txBox="1"/>
              <p:nvPr/>
            </p:nvSpPr>
            <p:spPr>
              <a:xfrm>
                <a:off x="983330" y="3983092"/>
                <a:ext cx="16254666" cy="8301953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indent="365760" algn="just">
                  <a:lnSpc>
                    <a:spcPct val="150000"/>
                  </a:lnSpc>
                </a:pP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Cho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một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cơ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sở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dữ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liệu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chắc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chắn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b="1" i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hỗ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trợ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tối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thiểu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λ</m:t>
                    </m:r>
                  </m:oMath>
                </a14:m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một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b="1" i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phổ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tối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đa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theo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có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trọng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nếu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nó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phổ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theo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có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trọng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và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bị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chứa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bởi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một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phổ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theo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có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trọng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khác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biểu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thi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: </a:t>
                </a:r>
              </a:p>
              <a:p>
                <a:pPr marL="0" marR="0" indent="36576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prsp</m:t>
                    </m:r>
                    <m:d>
                      <m:dPr>
                        <m:ctrlP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λ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∩ ∄</m:t>
                    </m:r>
                    <m:d>
                      <m:dPr>
                        <m:begChr m:val="{"/>
                        <m:endChr m:val="|"/>
                        <m:ctrlP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𝒚</m:t>
                        </m:r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⊃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∩ </m:t>
                    </m:r>
                    <m:r>
                      <m:rPr>
                        <m:sty m:val="p"/>
                      </m:rP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prsp</m:t>
                    </m:r>
                    <m:d>
                      <m:dPr>
                        <m:ctrlP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</m:d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λ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indent="365760" algn="just">
                  <a:lnSpc>
                    <a:spcPct val="150000"/>
                  </a:lnSpc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36576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365760" algn="just">
                  <a:lnSpc>
                    <a:spcPct val="150000"/>
                  </a:lnSpc>
                  <a:spcBef>
                    <a:spcPts val="80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4572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330" y="3983092"/>
                <a:ext cx="16254666" cy="8301953"/>
              </a:xfrm>
              <a:prstGeom prst="rect">
                <a:avLst/>
              </a:prstGeom>
              <a:blipFill>
                <a:blip r:embed="rId8"/>
                <a:stretch>
                  <a:fillRect l="-1875" r="-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62585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676400" y="1646258"/>
            <a:ext cx="15849600" cy="975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 BIỂU VẤN ĐỀ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7"/>
              <p:cNvSpPr txBox="1"/>
              <p:nvPr/>
            </p:nvSpPr>
            <p:spPr>
              <a:xfrm>
                <a:off x="1011905" y="2718502"/>
                <a:ext cx="16254666" cy="6455293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indent="36576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365760" algn="just">
                  <a:lnSpc>
                    <a:spcPct val="150000"/>
                  </a:lnSpc>
                </a:pP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Cho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một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cơ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sở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dữ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liệu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chắc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chắn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b="1" i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bảng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trọng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b="1" i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W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hỗ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trợ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tối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thiểu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λ</m:t>
                    </m:r>
                  </m:oMath>
                </a14:m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tin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cậy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tối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thiểu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τ</m:t>
                    </m:r>
                  </m:oMath>
                </a14:m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chúng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tôi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yêu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cầu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tìm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ra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các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phổ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tối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đa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theo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có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trọng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marR="0" indent="36576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365760" algn="just">
                  <a:lnSpc>
                    <a:spcPct val="150000"/>
                  </a:lnSpc>
                  <a:spcBef>
                    <a:spcPts val="80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4572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905" y="2718502"/>
                <a:ext cx="16254666" cy="6455293"/>
              </a:xfrm>
              <a:prstGeom prst="rect">
                <a:avLst/>
              </a:prstGeom>
              <a:blipFill>
                <a:blip r:embed="rId8"/>
                <a:stretch>
                  <a:fillRect l="-1913" r="-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76161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63654" y="4545013"/>
            <a:ext cx="10620170" cy="1282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 PHÁP</a:t>
            </a:r>
          </a:p>
        </p:txBody>
      </p:sp>
      <p:sp>
        <p:nvSpPr>
          <p:cNvPr id="3" name="Freeform 3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5400000" flipH="1" flipV="1">
            <a:off x="12770705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10800000" flipH="1" flipV="1">
            <a:off x="12770705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-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3321750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0" name="Group 20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3" name="AutoShape 23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AutoShape 26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8" name="Group 28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31" name="AutoShape 31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6" name="AutoShape 36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7" name="AutoShape 37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8" name="AutoShape 38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67724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844845" y="1646258"/>
            <a:ext cx="16681155" cy="975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 TRÚC DỮ LIỆU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88092" y="3083019"/>
            <a:ext cx="16254666" cy="64552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365760" algn="just">
              <a:lnSpc>
                <a:spcPct val="150000"/>
              </a:lnSpc>
            </a:pP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Câu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trúc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cây</a:t>
            </a:r>
            <a:endParaRPr lang="en-US" sz="4000" dirty="0">
              <a:solidFill>
                <a:srgbClr val="000000"/>
              </a:solidFill>
              <a:latin typeface="Times News Roman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65760" algn="just">
              <a:lnSpc>
                <a:spcPct val="150000"/>
              </a:lnSpc>
            </a:pP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Ngoại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trừ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node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gốc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node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cây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đều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con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trỏ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trỏ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node cha</a:t>
            </a:r>
          </a:p>
          <a:p>
            <a:pPr indent="365760" algn="just">
              <a:lnSpc>
                <a:spcPct val="150000"/>
              </a:lnSpc>
            </a:pP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node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cây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bao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6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endParaRPr lang="en-US" sz="4000" dirty="0">
              <a:solidFill>
                <a:srgbClr val="000000"/>
              </a:solidFill>
              <a:latin typeface="Times News Roman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36576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4000" dirty="0">
              <a:solidFill>
                <a:srgbClr val="000000"/>
              </a:solidFill>
              <a:latin typeface="Times News Roman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36576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4000" dirty="0">
              <a:solidFill>
                <a:srgbClr val="000000"/>
              </a:solidFill>
              <a:latin typeface="Times News Roman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36576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</a:pPr>
            <a:endParaRPr lang="en-US" sz="4000" dirty="0">
              <a:solidFill>
                <a:srgbClr val="000000"/>
              </a:solidFill>
              <a:latin typeface="Times News Roman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4000" dirty="0">
              <a:solidFill>
                <a:srgbClr val="000000"/>
              </a:solidFill>
              <a:latin typeface="Times News Roman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16540C4-6BBC-EFE7-7AFC-794B96327EAD}"/>
              </a:ext>
            </a:extLst>
          </p:cNvPr>
          <p:cNvSpPr/>
          <p:nvPr/>
        </p:nvSpPr>
        <p:spPr>
          <a:xfrm>
            <a:off x="3733800" y="6520202"/>
            <a:ext cx="10515600" cy="10838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1"/>
                </a:solidFill>
                <a:effectLst/>
                <a:latin typeface="Times News Roman"/>
                <a:ea typeface="Times New Roman" panose="02020603050405020304" pitchFamily="18" charset="0"/>
                <a:cs typeface="Times New Roman (Body CS)"/>
              </a:rPr>
              <a:t>&lt;</a:t>
            </a:r>
            <a:r>
              <a:rPr lang="en-US" sz="4800" dirty="0" err="1">
                <a:solidFill>
                  <a:schemeClr val="bg1"/>
                </a:solidFill>
                <a:effectLst/>
                <a:latin typeface="Times News Roman"/>
                <a:ea typeface="Times New Roman" panose="02020603050405020304" pitchFamily="18" charset="0"/>
                <a:cs typeface="Times New Roman (Body CS)"/>
              </a:rPr>
              <a:t>tập</a:t>
            </a:r>
            <a:r>
              <a:rPr lang="en-US" sz="4800" dirty="0">
                <a:solidFill>
                  <a:schemeClr val="bg1"/>
                </a:solidFill>
                <a:effectLst/>
                <a:latin typeface="Times News Roman"/>
                <a:ea typeface="Times New Roman" panose="02020603050405020304" pitchFamily="18" charset="0"/>
                <a:cs typeface="Times New Roman (Body CS)"/>
              </a:rPr>
              <a:t> </a:t>
            </a:r>
            <a:r>
              <a:rPr lang="en-US" sz="4800" dirty="0" err="1">
                <a:solidFill>
                  <a:schemeClr val="bg1"/>
                </a:solidFill>
                <a:effectLst/>
                <a:latin typeface="Times News Roman"/>
                <a:ea typeface="Times New Roman" panose="02020603050405020304" pitchFamily="18" charset="0"/>
                <a:cs typeface="Times New Roman (Body CS)"/>
              </a:rPr>
              <a:t>mục</a:t>
            </a:r>
            <a:r>
              <a:rPr lang="en-US" sz="4800" dirty="0">
                <a:solidFill>
                  <a:schemeClr val="bg1"/>
                </a:solidFill>
                <a:effectLst/>
                <a:latin typeface="Times News Roman"/>
                <a:ea typeface="Times New Roman" panose="02020603050405020304" pitchFamily="18" charset="0"/>
                <a:cs typeface="Times New Roman (Body CS)"/>
              </a:rPr>
              <a:t>, </a:t>
            </a:r>
            <a:r>
              <a:rPr lang="en-US" sz="4800" dirty="0" err="1">
                <a:solidFill>
                  <a:schemeClr val="bg1"/>
                </a:solidFill>
                <a:effectLst/>
                <a:latin typeface="Times News Roman"/>
                <a:ea typeface="Times New Roman" panose="02020603050405020304" pitchFamily="18" charset="0"/>
                <a:cs typeface="Times New Roman (Body CS)"/>
              </a:rPr>
              <a:t>sp</a:t>
            </a:r>
            <a:r>
              <a:rPr lang="en-US" sz="4800" dirty="0">
                <a:solidFill>
                  <a:schemeClr val="bg1"/>
                </a:solidFill>
                <a:effectLst/>
                <a:latin typeface="Times News Roman"/>
                <a:ea typeface="Times New Roman" panose="02020603050405020304" pitchFamily="18" charset="0"/>
                <a:cs typeface="Times New Roman (Body CS)"/>
              </a:rPr>
              <a:t>(</a:t>
            </a:r>
            <a:r>
              <a:rPr lang="en-US" sz="4800" b="1" i="1" dirty="0">
                <a:solidFill>
                  <a:schemeClr val="bg1"/>
                </a:solidFill>
                <a:effectLst/>
                <a:latin typeface="Times News Roman"/>
                <a:ea typeface="Times New Roman" panose="02020603050405020304" pitchFamily="18" charset="0"/>
                <a:cs typeface="Times New Roman (Body CS)"/>
              </a:rPr>
              <a:t>x</a:t>
            </a:r>
            <a:r>
              <a:rPr lang="en-US" sz="4800" dirty="0">
                <a:solidFill>
                  <a:schemeClr val="bg1"/>
                </a:solidFill>
                <a:effectLst/>
                <a:latin typeface="Times News Roman"/>
                <a:ea typeface="Times New Roman" panose="02020603050405020304" pitchFamily="18" charset="0"/>
                <a:cs typeface="Times New Roman (Body CS)"/>
              </a:rPr>
              <a:t>), </a:t>
            </a:r>
            <a:r>
              <a:rPr lang="en-US" sz="4800" dirty="0" err="1">
                <a:solidFill>
                  <a:schemeClr val="bg1"/>
                </a:solidFill>
                <a:effectLst/>
                <a:latin typeface="Times News Roman"/>
                <a:ea typeface="Times New Roman" panose="02020603050405020304" pitchFamily="18" charset="0"/>
                <a:cs typeface="Times New Roman (Body CS)"/>
              </a:rPr>
              <a:t>esp</a:t>
            </a:r>
            <a:r>
              <a:rPr lang="en-US" sz="4800" dirty="0">
                <a:solidFill>
                  <a:schemeClr val="bg1"/>
                </a:solidFill>
                <a:effectLst/>
                <a:latin typeface="Times News Roman"/>
                <a:ea typeface="Times New Roman" panose="02020603050405020304" pitchFamily="18" charset="0"/>
                <a:cs typeface="Times New Roman (Body CS)"/>
              </a:rPr>
              <a:t>(</a:t>
            </a:r>
            <a:r>
              <a:rPr lang="en-US" sz="4800" b="1" i="1" dirty="0">
                <a:solidFill>
                  <a:schemeClr val="bg1"/>
                </a:solidFill>
                <a:effectLst/>
                <a:latin typeface="Times News Roman"/>
                <a:ea typeface="Times New Roman" panose="02020603050405020304" pitchFamily="18" charset="0"/>
                <a:cs typeface="Times New Roman (Body CS)"/>
              </a:rPr>
              <a:t>x</a:t>
            </a:r>
            <a:r>
              <a:rPr lang="en-US" sz="4800" dirty="0">
                <a:solidFill>
                  <a:schemeClr val="bg1"/>
                </a:solidFill>
                <a:effectLst/>
                <a:latin typeface="Times News Roman"/>
                <a:ea typeface="Times New Roman" panose="02020603050405020304" pitchFamily="18" charset="0"/>
                <a:cs typeface="Times New Roman (Body CS)"/>
              </a:rPr>
              <a:t>), </a:t>
            </a:r>
            <a:r>
              <a:rPr lang="en-US" sz="4800" dirty="0" err="1">
                <a:solidFill>
                  <a:schemeClr val="bg1"/>
                </a:solidFill>
                <a:effectLst/>
                <a:latin typeface="Times News Roman"/>
                <a:ea typeface="Times New Roman" panose="02020603050405020304" pitchFamily="18" charset="0"/>
                <a:cs typeface="Times New Roman (Body CS)"/>
              </a:rPr>
              <a:t>prsp</a:t>
            </a:r>
            <a:r>
              <a:rPr lang="en-US" sz="4800" dirty="0">
                <a:solidFill>
                  <a:schemeClr val="bg1"/>
                </a:solidFill>
                <a:effectLst/>
                <a:latin typeface="Times News Roman"/>
                <a:ea typeface="Times New Roman" panose="02020603050405020304" pitchFamily="18" charset="0"/>
                <a:cs typeface="Times New Roman (Body CS)"/>
              </a:rPr>
              <a:t>(</a:t>
            </a:r>
            <a:r>
              <a:rPr lang="en-US" sz="4800" b="1" i="1" dirty="0">
                <a:solidFill>
                  <a:schemeClr val="bg1"/>
                </a:solidFill>
                <a:effectLst/>
                <a:latin typeface="Times News Roman"/>
                <a:ea typeface="Times New Roman" panose="02020603050405020304" pitchFamily="18" charset="0"/>
                <a:cs typeface="Times New Roman (Body CS)"/>
              </a:rPr>
              <a:t>x</a:t>
            </a:r>
            <a:r>
              <a:rPr lang="en-US" sz="4800" dirty="0">
                <a:solidFill>
                  <a:schemeClr val="bg1"/>
                </a:solidFill>
                <a:effectLst/>
                <a:latin typeface="Times News Roman"/>
                <a:ea typeface="Times New Roman" panose="02020603050405020304" pitchFamily="18" charset="0"/>
                <a:cs typeface="Times New Roman (Body CS)"/>
              </a:rPr>
              <a:t>), </a:t>
            </a:r>
            <a:r>
              <a:rPr lang="en-US" sz="4800" dirty="0" err="1">
                <a:solidFill>
                  <a:schemeClr val="bg1"/>
                </a:solidFill>
                <a:effectLst/>
                <a:latin typeface="Times News Roman"/>
                <a:ea typeface="Times New Roman" panose="02020603050405020304" pitchFamily="18" charset="0"/>
                <a:cs typeface="Times New Roman (Body CS)"/>
              </a:rPr>
              <a:t>lb</a:t>
            </a:r>
            <a:r>
              <a:rPr lang="en-US" sz="4800" dirty="0">
                <a:solidFill>
                  <a:schemeClr val="bg1"/>
                </a:solidFill>
                <a:effectLst/>
                <a:latin typeface="Times News Roman"/>
                <a:ea typeface="Times New Roman" panose="02020603050405020304" pitchFamily="18" charset="0"/>
                <a:cs typeface="Times New Roman (Body CS)"/>
              </a:rPr>
              <a:t>, </a:t>
            </a:r>
            <a:r>
              <a:rPr lang="en-US" sz="4800" dirty="0" err="1">
                <a:solidFill>
                  <a:schemeClr val="bg1"/>
                </a:solidFill>
                <a:effectLst/>
                <a:latin typeface="Times News Roman"/>
                <a:ea typeface="Times New Roman" panose="02020603050405020304" pitchFamily="18" charset="0"/>
                <a:cs typeface="Times New Roman (Body CS)"/>
              </a:rPr>
              <a:t>ub</a:t>
            </a:r>
            <a:r>
              <a:rPr lang="en-US" sz="4800" dirty="0">
                <a:solidFill>
                  <a:schemeClr val="bg1"/>
                </a:solidFill>
                <a:effectLst/>
                <a:latin typeface="Times News Roman"/>
                <a:ea typeface="Times New Roman" panose="02020603050405020304" pitchFamily="18" charset="0"/>
                <a:cs typeface="Times New Roman (Body CS)"/>
              </a:rPr>
              <a:t>&gt;. 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9578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844845" y="1646258"/>
            <a:ext cx="16681155" cy="9346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6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CÂY CÁC TẬP MỤC PHỔ BIẾN XÁC SUẤT CÓ TRỌNG SỐ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16540C4-6BBC-EFE7-7AFC-794B96327EAD}"/>
              </a:ext>
            </a:extLst>
          </p:cNvPr>
          <p:cNvSpPr/>
          <p:nvPr/>
        </p:nvSpPr>
        <p:spPr>
          <a:xfrm>
            <a:off x="8153400" y="2965708"/>
            <a:ext cx="2428875" cy="6967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root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6011202-BF95-91EC-0A50-39F2BDB1A8FC}"/>
              </a:ext>
            </a:extLst>
          </p:cNvPr>
          <p:cNvSpPr/>
          <p:nvPr/>
        </p:nvSpPr>
        <p:spPr>
          <a:xfrm>
            <a:off x="3581400" y="4730669"/>
            <a:ext cx="3733800" cy="7366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(A, 2, 1.3, 1, 0.3, 3.9)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A9DF88F-1E90-8D01-4451-D8499E2948D4}"/>
              </a:ext>
            </a:extLst>
          </p:cNvPr>
          <p:cNvSpPr/>
          <p:nvPr/>
        </p:nvSpPr>
        <p:spPr>
          <a:xfrm>
            <a:off x="11963400" y="4721143"/>
            <a:ext cx="3733800" cy="7366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(B, 1, 0.7, 1, 0.1, 3.4)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F807A58-5756-648E-5DF9-F9B059AAD6B5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5448300" y="3662468"/>
            <a:ext cx="3467100" cy="1068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2DCCF69-4E9A-4ECD-A5A6-B62A82CD2A80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10020300" y="3662468"/>
            <a:ext cx="3810000" cy="1058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FA87584-CAAF-76F5-B9C8-F7B50AE42C12}"/>
              </a:ext>
            </a:extLst>
          </p:cNvPr>
          <p:cNvSpPr/>
          <p:nvPr/>
        </p:nvSpPr>
        <p:spPr>
          <a:xfrm>
            <a:off x="3304356" y="7150564"/>
            <a:ext cx="4287888" cy="7366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(AB, 1, 0.48, 1, 0.1, 3.1)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C1C3022-E041-6C18-0FD4-6E87ED379A55}"/>
              </a:ext>
            </a:extLst>
          </p:cNvPr>
          <p:cNvCxnSpPr>
            <a:cxnSpLocks/>
            <a:stCxn id="27" idx="0"/>
            <a:endCxn id="18" idx="2"/>
          </p:cNvCxnSpPr>
          <p:nvPr/>
        </p:nvCxnSpPr>
        <p:spPr>
          <a:xfrm flipV="1">
            <a:off x="5448300" y="5467351"/>
            <a:ext cx="0" cy="1683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70DD822-36A5-A67A-3EC1-63B5CBABF75F}"/>
              </a:ext>
            </a:extLst>
          </p:cNvPr>
          <p:cNvSpPr txBox="1"/>
          <p:nvPr/>
        </p:nvSpPr>
        <p:spPr>
          <a:xfrm>
            <a:off x="3432322" y="8476765"/>
            <a:ext cx="11506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thiểu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cậy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thiểu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0.1</a:t>
            </a: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2007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844845" y="1646258"/>
            <a:ext cx="16681155" cy="975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 TRỮ CÁC GIAO DỊCH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7"/>
              <p:cNvSpPr txBox="1"/>
              <p:nvPr/>
            </p:nvSpPr>
            <p:spPr>
              <a:xfrm>
                <a:off x="988092" y="3083019"/>
                <a:ext cx="15852108" cy="8301953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indent="365760" algn="just">
                  <a:lnSpc>
                    <a:spcPct val="150000"/>
                  </a:lnSpc>
                </a:pP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Lưu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trữ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các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giao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dịch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bằng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HashMap</a:t>
                </a:r>
              </a:p>
              <a:p>
                <a:pPr indent="365760" algn="just">
                  <a:lnSpc>
                    <a:spcPct val="150000"/>
                  </a:lnSpc>
                </a:pP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Key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phần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tử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trong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giao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dịch</a:t>
                </a: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365760" algn="just">
                  <a:lnSpc>
                    <a:spcPct val="150000"/>
                  </a:lnSpc>
                </a:pP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Value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xuất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xuất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hiện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của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phần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tử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trong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giao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dịch</a:t>
                </a: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36576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=&gt;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Cắt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giảm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phức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tạp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tính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toán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của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trong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giao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dịch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từ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từ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thành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với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i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lượng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giao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dịch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và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i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lượng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phần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tử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trong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marR="0" indent="36576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365760" algn="just">
                  <a:lnSpc>
                    <a:spcPct val="150000"/>
                  </a:lnSpc>
                  <a:spcBef>
                    <a:spcPts val="80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4572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092" y="3083019"/>
                <a:ext cx="15852108" cy="8301953"/>
              </a:xfrm>
              <a:prstGeom prst="rect">
                <a:avLst/>
              </a:prstGeom>
              <a:blipFill>
                <a:blip r:embed="rId8"/>
                <a:stretch>
                  <a:fillRect l="-1922" r="-1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28610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844845" y="1646258"/>
            <a:ext cx="16681155" cy="975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VÉC-TƠ TỔNG XÁC SUẤT ĐỘ HỖ TRỢ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9489F3E-DB94-BA9A-1A6A-EA547329DAAA}"/>
              </a:ext>
            </a:extLst>
          </p:cNvPr>
          <p:cNvGrpSpPr/>
          <p:nvPr/>
        </p:nvGrpSpPr>
        <p:grpSpPr>
          <a:xfrm>
            <a:off x="4289640" y="2829271"/>
            <a:ext cx="9708721" cy="6647205"/>
            <a:chOff x="541564" y="2829271"/>
            <a:chExt cx="9708721" cy="6647205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86708A2-9B82-B295-303C-A467A31F1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843003" y="8066654"/>
              <a:ext cx="5105842" cy="1409822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AACFC9D-D575-8597-311C-F99790356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41564" y="2829271"/>
              <a:ext cx="9708721" cy="50296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11498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844845" y="1646258"/>
            <a:ext cx="16681155" cy="975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CẬN CỦA ĐỘ HỖ TRỢ XÁC SUẤT TRỌNG SỐ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7"/>
              <p:cNvSpPr txBox="1"/>
              <p:nvPr/>
            </p:nvSpPr>
            <p:spPr>
              <a:xfrm>
                <a:off x="988092" y="3083019"/>
                <a:ext cx="16254666" cy="3191258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indent="4572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4800" b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Định</a:t>
                </a:r>
                <a:r>
                  <a:rPr lang="en-US" sz="48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b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lí</a:t>
                </a:r>
                <a:r>
                  <a:rPr lang="en-US" sz="48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1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Đối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b="1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cơ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sở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dữ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liệu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chắc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chắn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b="1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thì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hỗ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trợ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có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trọng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b="1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lớn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hơn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hỗ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trợ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b="1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biểu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thị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8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prsp</m:t>
                    </m:r>
                    <m:r>
                      <a:rPr lang="en-US" sz="4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48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sz="4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 ≤ </m:t>
                    </m:r>
                    <m:r>
                      <m:rPr>
                        <m:sty m:val="p"/>
                      </m:rPr>
                      <a:rPr lang="en-US" sz="48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sp</m:t>
                    </m:r>
                    <m:r>
                      <a:rPr lang="en-US" sz="4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48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sz="4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4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092" y="3083019"/>
                <a:ext cx="16254666" cy="3191258"/>
              </a:xfrm>
              <a:prstGeom prst="rect">
                <a:avLst/>
              </a:prstGeom>
              <a:blipFill>
                <a:blip r:embed="rId8"/>
                <a:stretch>
                  <a:fillRect l="-2250" r="-2250" b="-10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61622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844845" y="1646258"/>
            <a:ext cx="16681155" cy="975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CẬN TRÊN VÀ CẬN DƯỚI ĐỘ HỖ TRỢ XÁC TRỌNG SỐ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7"/>
              <p:cNvSpPr txBox="1"/>
              <p:nvPr/>
            </p:nvSpPr>
            <p:spPr>
              <a:xfrm>
                <a:off x="988092" y="3083019"/>
                <a:ext cx="16254666" cy="4343497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4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4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Định</a:t>
                </a:r>
                <a:r>
                  <a:rPr lang="en-US" sz="4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lí</a:t>
                </a:r>
                <a:r>
                  <a:rPr lang="en-US" sz="4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Đối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cơ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sở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dữ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liệu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chắc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chắn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hỗ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trợ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tối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thiểu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tin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cậy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tối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thiểu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>
                        <a:latin typeface="Cambria Math" panose="02040503050406030204" pitchFamily="18" charset="0"/>
                      </a:rPr>
                      <m:t>τ</m:t>
                    </m:r>
                  </m:oMath>
                </a14:m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khi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>
                        <a:latin typeface="Cambria Math" panose="02040503050406030204" pitchFamily="18" charset="0"/>
                      </a:rPr>
                      <m:t>wt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4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) &gt;</m:t>
                    </m:r>
                    <m:r>
                      <m:rPr>
                        <m:sty m:val="p"/>
                      </m:rPr>
                      <a:rPr lang="en-US" sz="4000">
                        <a:latin typeface="Cambria Math" panose="02040503050406030204" pitchFamily="18" charset="0"/>
                      </a:rPr>
                      <m:t>τ</m:t>
                    </m:r>
                  </m:oMath>
                </a14:m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chúng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ta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thể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cận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dưới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>
                        <a:latin typeface="Cambria Math" panose="02040503050406030204" pitchFamily="18" charset="0"/>
                      </a:rPr>
                      <m:t>lb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4000">
                        <a:latin typeface="Cambria Math" panose="02040503050406030204" pitchFamily="18" charset="0"/>
                      </a:rPr>
                      <m:t>prsp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4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cận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trên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>
                        <a:latin typeface="Cambria Math" panose="02040503050406030204" pitchFamily="18" charset="0"/>
                      </a:rPr>
                      <m:t>ub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4000">
                        <a:latin typeface="Cambria Math" panose="02040503050406030204" pitchFamily="18" charset="0"/>
                      </a:rPr>
                      <m:t>prsp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4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hỗ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trợ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xác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trọng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công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thức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sau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>
                  <a:lnSpc>
                    <a:spcPct val="150000"/>
                  </a:lnSpc>
                </a:pPr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092" y="3083019"/>
                <a:ext cx="16254666" cy="4343497"/>
              </a:xfrm>
              <a:prstGeom prst="rect">
                <a:avLst/>
              </a:prstGeom>
              <a:blipFill>
                <a:blip r:embed="rId8"/>
                <a:stretch>
                  <a:fillRect l="-1875" r="-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7D263CC0-9CC3-5387-D4BF-6D629236C1C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48000" y="6820971"/>
            <a:ext cx="11658600" cy="270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1618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844845" y="1646258"/>
            <a:ext cx="16681155" cy="975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CHIẾN LƯỢC CẮT TỈA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7"/>
              <p:cNvSpPr txBox="1"/>
              <p:nvPr/>
            </p:nvSpPr>
            <p:spPr>
              <a:xfrm>
                <a:off x="988092" y="3083019"/>
                <a:ext cx="16254666" cy="542937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nl-NL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Đối với mỗi tập mục </a:t>
                </a:r>
                <a:r>
                  <a:rPr lang="nl-NL" sz="4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nl-NL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571500" indent="-57150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nl-NL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Nếu cận trên của tập mục </a:t>
                </a:r>
                <a:r>
                  <a:rPr lang="nl-NL" sz="4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nl-NL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không lớn hơn độ hỗ trợ tối thiểu thì tập mục </a:t>
                </a:r>
                <a:r>
                  <a:rPr lang="nl-NL" sz="4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nl-NL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không là tập mục phổ biến theo xác suất có trọng số. </a:t>
                </a:r>
              </a:p>
              <a:p>
                <a:pPr marL="571500" indent="-57150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nl-NL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Nếu cận trên của tập mục </a:t>
                </a:r>
                <a:r>
                  <a:rPr lang="nl-NL" sz="4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nl-NL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không bé hơn độ hỗ trợ tối thiểu thì tập mục </a:t>
                </a:r>
                <a:r>
                  <a:rPr lang="nl-NL" sz="4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nl-NL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chắn chắn là tập mục phổ biến theo xác suất có trọng số.</a:t>
                </a:r>
              </a:p>
              <a:p>
                <a:pPr marL="571500" indent="-57150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US" sz="4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Nếu</a:t>
                </a:r>
                <a:r>
                  <a:rPr lang="en-US" sz="4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sp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)&lt;</m:t>
                    </m:r>
                    <m:r>
                      <m:rPr>
                        <m:sty m:val="p"/>
                      </m:rP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λ</m:t>
                    </m:r>
                  </m:oMath>
                </a14:m>
                <a:r>
                  <a:rPr lang="en-US" sz="4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thì</a:t>
                </a:r>
                <a:r>
                  <a:rPr lang="en-US" sz="4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prsp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𝐱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)&lt;</m:t>
                    </m:r>
                    <m:r>
                      <m:rPr>
                        <m:sty m:val="p"/>
                      </m:rP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λ</m:t>
                    </m:r>
                  </m:oMath>
                </a14:m>
                <a:r>
                  <a:rPr lang="en-US" sz="4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4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sẽ</a:t>
                </a:r>
                <a:r>
                  <a:rPr lang="en-US" sz="4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bị</a:t>
                </a:r>
                <a:r>
                  <a:rPr lang="en-US" sz="4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cắt</a:t>
                </a:r>
                <a:r>
                  <a:rPr lang="en-US" sz="4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tỉa</a:t>
                </a:r>
                <a:r>
                  <a:rPr lang="en-US" sz="4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ngay</a:t>
                </a:r>
                <a:r>
                  <a:rPr lang="en-US" sz="4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lập</a:t>
                </a:r>
                <a:r>
                  <a:rPr lang="en-US" sz="4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tức</a:t>
                </a:r>
                <a:endPara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092" y="3083019"/>
                <a:ext cx="16254666" cy="5429371"/>
              </a:xfrm>
              <a:prstGeom prst="rect">
                <a:avLst/>
              </a:prstGeom>
              <a:blipFill>
                <a:blip r:embed="rId8"/>
                <a:stretch>
                  <a:fillRect l="-1875" r="-1200" b="-5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6427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63654" y="4545013"/>
            <a:ext cx="10620170" cy="1282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</a:p>
        </p:txBody>
      </p:sp>
      <p:sp>
        <p:nvSpPr>
          <p:cNvPr id="3" name="Freeform 3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5400000" flipH="1" flipV="1">
            <a:off x="12770705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10800000" flipH="1" flipV="1">
            <a:off x="12770705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-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3321750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0" name="Group 20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3" name="AutoShape 23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AutoShape 26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8" name="Group 28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31" name="AutoShape 31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6" name="AutoShape 36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7" name="AutoShape 37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8" name="AutoShape 38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65926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844845" y="1646258"/>
            <a:ext cx="16681155" cy="975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 TOÁN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63689E3-975E-7F67-D6F3-0337283252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24200" y="2943113"/>
            <a:ext cx="11327438" cy="682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6068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844845" y="1646258"/>
            <a:ext cx="16681155" cy="975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 TOÁN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25AFF93-0662-6DE8-BCF9-C230D53DDE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6157" y="2833392"/>
            <a:ext cx="9326841" cy="612010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10F08BA-B3E8-EDCC-A88E-69A13BCF03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68000" y="4752768"/>
            <a:ext cx="8110634" cy="422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2012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844845" y="1646258"/>
            <a:ext cx="16681155" cy="7923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39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XẤP XỈ CÁC TẬP MỤC PHỔ BIẾN TỐI ĐA XÁC SUẤT CÓ TRỌNG SỐ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7"/>
              <p:cNvSpPr txBox="1"/>
              <p:nvPr/>
            </p:nvSpPr>
            <p:spPr>
              <a:xfrm>
                <a:off x="988092" y="3083019"/>
                <a:ext cx="16254666" cy="5053499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Đối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mỗi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xác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xuất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hiện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giao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dịch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xem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như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kết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quả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khi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tung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đồng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xu. Trong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cơ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sở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dữ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liệu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chắc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chắn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thì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xác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hỗ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trợ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tuân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phân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phối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nhị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thức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571500" indent="-57150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Kì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vọng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exp</m:t>
                    </m:r>
                    <m:r>
                      <a:rPr lang="en-US" sz="4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4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sz="4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nary>
                      <m:naryPr>
                        <m:chr m:val="∑"/>
                        <m:limLoc m:val="subSup"/>
                        <m:ctrlPr>
                          <a:rPr lang="en-US" sz="4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sz="4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  <m:r>
                          <a:rPr lang="en-US" sz="4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4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sz="4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4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𝑼𝑫</m:t>
                            </m:r>
                          </m:e>
                        </m:d>
                      </m:sup>
                      <m:e>
                        <m:r>
                          <m:rPr>
                            <m:sty m:val="p"/>
                          </m:rPr>
                          <a:rPr lang="en-US" sz="4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pr</m:t>
                        </m:r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4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  <m:r>
                              <a:rPr lang="en-US" sz="4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sz="40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571500" indent="-57150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Phương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sai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var</m:t>
                    </m:r>
                    <m:r>
                      <a:rPr lang="en-US" sz="4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4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sz="4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 </m:t>
                    </m:r>
                    <m:nary>
                      <m:naryPr>
                        <m:chr m:val="∑"/>
                        <m:limLoc m:val="subSup"/>
                        <m:ctrlPr>
                          <a:rPr lang="en-US" sz="4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sz="4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  <m:r>
                          <a:rPr lang="en-US" sz="4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4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sz="4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4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𝑼𝑫</m:t>
                            </m:r>
                          </m:e>
                        </m:d>
                      </m:sup>
                      <m:e>
                        <m:r>
                          <m:rPr>
                            <m:sty m:val="p"/>
                          </m:rPr>
                          <a:rPr lang="en-US" sz="4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pr</m:t>
                        </m:r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4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  <m:r>
                              <a:rPr lang="en-US" sz="4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sz="40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  <m:r>
                          <a:rPr lang="en-US" sz="4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∗(</m:t>
                        </m:r>
                        <m:r>
                          <a:rPr lang="en-US" sz="4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4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4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pr</m:t>
                        </m:r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4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  <m:r>
                              <a:rPr lang="en-US" sz="4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sz="40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  <m:r>
                          <a:rPr lang="en-US" sz="4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092" y="3083019"/>
                <a:ext cx="16254666" cy="5053499"/>
              </a:xfrm>
              <a:prstGeom prst="rect">
                <a:avLst/>
              </a:prstGeom>
              <a:blipFill>
                <a:blip r:embed="rId8"/>
                <a:stretch>
                  <a:fillRect l="-1875" b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40597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844845" y="1646258"/>
            <a:ext cx="16681155" cy="7923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39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XẤP XỈ CÁC TẬP MỤC PHỔ BIẾN TỐI ĐA XÁC SUẤT CÓ TRỌNG SỐ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7"/>
              <p:cNvSpPr txBox="1"/>
              <p:nvPr/>
            </p:nvSpPr>
            <p:spPr>
              <a:xfrm>
                <a:off x="988092" y="3083019"/>
                <a:ext cx="16254666" cy="5889113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4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4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Định</a:t>
                </a:r>
                <a:r>
                  <a:rPr lang="en-US" sz="4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lí</a:t>
                </a:r>
                <a:r>
                  <a:rPr lang="en-US" sz="4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3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Cho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cơ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sở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dữ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liệu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chắc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chắn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tin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cậy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tối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thiểu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τ</m:t>
                    </m:r>
                  </m:oMath>
                </a14:m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nếu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wt</m:t>
                    </m:r>
                    <m:r>
                      <a:rPr lang="en-US" sz="4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4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sz="4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&gt;</m:t>
                    </m:r>
                    <m:r>
                      <m:rPr>
                        <m:sty m:val="p"/>
                      </m:rPr>
                      <a:rPr lang="en-US" sz="4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τ</m:t>
                    </m:r>
                  </m:oMath>
                </a14:m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thì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hỗ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trợ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xác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trọng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thể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công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thức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40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r>
                            <m:rPr>
                              <m:sty m:val="p"/>
                            </m:rPr>
                            <a:rPr lang="en-US" sz="4000" b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prsp</m:t>
                          </m:r>
                          <m:d>
                            <m:dPr>
                              <m:ctrlPr>
                                <a:rPr lang="en-US" sz="40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4000" b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≈</m:t>
                          </m:r>
                          <m:d>
                            <m:dPr>
                              <m:begChr m:val="⌊"/>
                              <m:endChr m:val="⌋"/>
                              <m:ctrlPr>
                                <a:rPr lang="en-US" sz="40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4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icdf</m:t>
                              </m:r>
                              <m:d>
                                <m:dPr>
                                  <m:ctrlPr>
                                    <a:rPr lang="en-US" sz="40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000" b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sz="4000" b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− </m:t>
                                  </m:r>
                                  <m:f>
                                    <m:fPr>
                                      <m:ctrlPr>
                                        <a:rPr lang="en-US" sz="4000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 sz="4000" b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τ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n-US" sz="4000" b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wt</m:t>
                                      </m:r>
                                      <m:d>
                                        <m:dPr>
                                          <m:ctrlPr>
                                            <a:rPr lang="en-US" sz="4000" b="1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4000" b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  <m:rad>
                                <m:radPr>
                                  <m:degHide m:val="on"/>
                                  <m:ctrlPr>
                                    <a:rPr lang="en-US" sz="40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4000" b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var</m:t>
                                  </m:r>
                                  <m:d>
                                    <m:dPr>
                                      <m:ctrlPr>
                                        <a:rPr lang="en-US" sz="4000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4000" b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</m:rad>
                              <m:r>
                                <a:rPr lang="en-US" sz="4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4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exp</m:t>
                              </m:r>
                              <m:d>
                                <m:dPr>
                                  <m:ctrlPr>
                                    <a:rPr lang="en-US" sz="40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000" b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e>
                      </m:eqArr>
                    </m:oMath>
                  </m:oMathPara>
                </a14:m>
                <a:endParaRPr lang="en-US" sz="4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Chúng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tôi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sẽ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sử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dụng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thuật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toán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tương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tự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như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trên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thay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thế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hỗ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trợ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xác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trọng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bằng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hỗ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trợ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xác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trọng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xấp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xỉ</a:t>
                </a:r>
                <a:endPara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092" y="3083019"/>
                <a:ext cx="16254666" cy="5889113"/>
              </a:xfrm>
              <a:prstGeom prst="rect">
                <a:avLst/>
              </a:prstGeom>
              <a:blipFill>
                <a:blip r:embed="rId8"/>
                <a:stretch>
                  <a:fillRect l="-1875" r="-1875" b="-4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42406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981200" y="695532"/>
            <a:ext cx="16681155" cy="975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 ĐỒ LỚP THUẬT TOÁN WPMFIM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7FD40CB5-17A1-8798-80C5-53C6B45EAD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97806" y="1745036"/>
            <a:ext cx="13892388" cy="827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32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981200" y="695532"/>
            <a:ext cx="16681155" cy="975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 ĐỒ LỚP THUẬT TOÁN AWPMFIM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E3C74ED2-FEF0-463D-E724-A9AF114F00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11734" y="1783136"/>
            <a:ext cx="14064532" cy="829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478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196158" y="539499"/>
            <a:ext cx="16681155" cy="975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 ĐỒ TUẦN TỰ KIỂM TRA TẬP MỤC THƯỜNG XUYÊN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54B49A7-4AD9-8E2E-C80A-6A5E22CC92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77322" y="1610955"/>
            <a:ext cx="7733357" cy="853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76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196158" y="539499"/>
            <a:ext cx="16681155" cy="975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 ĐỒ TUẦN TỰ KIỂM TRA THỜI GIAN CHẠY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B2DD4017-8B48-108A-DEC7-7E8A8DFF6B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02931" y="2226181"/>
            <a:ext cx="9482138" cy="721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0449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63654" y="4545013"/>
            <a:ext cx="10620170" cy="1282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 NGHIỆM</a:t>
            </a:r>
          </a:p>
        </p:txBody>
      </p:sp>
      <p:sp>
        <p:nvSpPr>
          <p:cNvPr id="3" name="Freeform 3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5400000" flipH="1" flipV="1">
            <a:off x="12770705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10800000" flipH="1" flipV="1">
            <a:off x="12770705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-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3321750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0" name="Group 20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3" name="AutoShape 23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AutoShape 26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8" name="Group 28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31" name="AutoShape 31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6" name="AutoShape 36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7" name="AutoShape 37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8" name="AutoShape 38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371080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844845" y="1646258"/>
            <a:ext cx="16681155" cy="975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LẬP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88092" y="3083019"/>
            <a:ext cx="16254666" cy="54293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028700" lvl="1" indent="-5715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Java</a:t>
            </a:r>
          </a:p>
          <a:p>
            <a:pPr marL="1028700" lvl="1" indent="-5715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JDK: 18</a:t>
            </a:r>
          </a:p>
          <a:p>
            <a:pPr marL="1028700" lvl="1" indent="-5715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rút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Gaussian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mean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0.5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variance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0.125</a:t>
            </a:r>
          </a:p>
          <a:p>
            <a:pPr marL="1028700" lvl="1" indent="-5715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nữa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(0;1]</a:t>
            </a:r>
          </a:p>
          <a:p>
            <a:pPr marL="1028700" lvl="1" indent="-5715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070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TextBox 10"/>
          <p:cNvSpPr txBox="1"/>
          <p:nvPr/>
        </p:nvSpPr>
        <p:spPr>
          <a:xfrm>
            <a:off x="1898788" y="1646258"/>
            <a:ext cx="6245679" cy="7158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44"/>
              </a:lnSpc>
            </a:pPr>
            <a:r>
              <a:rPr lang="en-US" sz="64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</a:p>
        </p:txBody>
      </p:sp>
      <p:sp>
        <p:nvSpPr>
          <p:cNvPr id="11" name="Freeform 11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898788" y="3036944"/>
            <a:ext cx="14038923" cy="68112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    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Khai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phá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các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tập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mục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phổ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biến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là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một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trong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những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lĩnh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vực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truyền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thống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nhưng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cũng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rất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quan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trọng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trong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lĩnh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vực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khai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phá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dữ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liệu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    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Công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việc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này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đòi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hỏi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chúng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ta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tìm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ra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những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tập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mục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có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mặt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trong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những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giao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dịch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lớn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hơn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một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ngưỡng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nhất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định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844845" y="1646258"/>
            <a:ext cx="16681155" cy="975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 LIỆU MẪU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A209C4F-B2F5-1721-F5D1-1F04BEC802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90900" y="2559825"/>
            <a:ext cx="11506200" cy="705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4707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844845" y="1646258"/>
            <a:ext cx="16681155" cy="975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 DỮ LIỆU MẪU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1C2B387-EE82-E92C-3022-316C62D5E112}"/>
              </a:ext>
            </a:extLst>
          </p:cNvPr>
          <p:cNvGrpSpPr/>
          <p:nvPr/>
        </p:nvGrpSpPr>
        <p:grpSpPr>
          <a:xfrm>
            <a:off x="2537499" y="3086100"/>
            <a:ext cx="13213003" cy="6400800"/>
            <a:chOff x="1905000" y="3086100"/>
            <a:chExt cx="13213003" cy="6400800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E40B9BB-07A4-CBED-C866-10ACBD7A0005}"/>
                </a:ext>
              </a:extLst>
            </p:cNvPr>
            <p:cNvSpPr/>
            <p:nvPr/>
          </p:nvSpPr>
          <p:spPr>
            <a:xfrm>
              <a:off x="1905000" y="3086100"/>
              <a:ext cx="5715000" cy="64008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1AE8A388-DD05-EB1C-23AD-5FE2EE5AD3F7}"/>
                </a:ext>
              </a:extLst>
            </p:cNvPr>
            <p:cNvSpPr/>
            <p:nvPr/>
          </p:nvSpPr>
          <p:spPr>
            <a:xfrm>
              <a:off x="2514600" y="3390900"/>
              <a:ext cx="4495800" cy="9906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87D7053-C00C-4362-ECDD-63C0AC2F9876}"/>
                </a:ext>
              </a:extLst>
            </p:cNvPr>
            <p:cNvSpPr txBox="1"/>
            <p:nvPr/>
          </p:nvSpPr>
          <p:spPr>
            <a:xfrm>
              <a:off x="2895600" y="3433432"/>
              <a:ext cx="3733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WPMFIM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BA5AFADF-721F-18A7-A385-98A594EB9C9E}"/>
                </a:ext>
              </a:extLst>
            </p:cNvPr>
            <p:cNvSpPr/>
            <p:nvPr/>
          </p:nvSpPr>
          <p:spPr>
            <a:xfrm>
              <a:off x="9403003" y="3086100"/>
              <a:ext cx="5715000" cy="64008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7E56ACAE-7741-EB0B-9881-1DA7A9C6E348}"/>
                </a:ext>
              </a:extLst>
            </p:cNvPr>
            <p:cNvSpPr/>
            <p:nvPr/>
          </p:nvSpPr>
          <p:spPr>
            <a:xfrm>
              <a:off x="10012603" y="3390900"/>
              <a:ext cx="4495800" cy="9906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429BAE4-53DA-CDAA-A617-2B2E328CFCED}"/>
                </a:ext>
              </a:extLst>
            </p:cNvPr>
            <p:cNvSpPr txBox="1"/>
            <p:nvPr/>
          </p:nvSpPr>
          <p:spPr>
            <a:xfrm>
              <a:off x="10393603" y="3433432"/>
              <a:ext cx="3733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WPMFI_AP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874B70B9-E16C-A4AD-A134-01EFD909F9F0}"/>
              </a:ext>
            </a:extLst>
          </p:cNvPr>
          <p:cNvSpPr txBox="1"/>
          <p:nvPr/>
        </p:nvSpPr>
        <p:spPr>
          <a:xfrm>
            <a:off x="3264140" y="4533900"/>
            <a:ext cx="4378759" cy="4435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minSupport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</a:t>
            </a:r>
          </a:p>
          <a:p>
            <a:pPr>
              <a:lnSpc>
                <a:spcPct val="150000"/>
              </a:lnSpc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minConfidence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0.2</a:t>
            </a:r>
          </a:p>
          <a:p>
            <a:pPr>
              <a:lnSpc>
                <a:spcPct val="150000"/>
              </a:lnSpc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[C, D, E]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[B, D, E]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[A, E]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843F23-695D-796D-92CE-02CF0A54BE9B}"/>
              </a:ext>
            </a:extLst>
          </p:cNvPr>
          <p:cNvSpPr txBox="1"/>
          <p:nvPr/>
        </p:nvSpPr>
        <p:spPr>
          <a:xfrm>
            <a:off x="10762143" y="4533900"/>
            <a:ext cx="4378759" cy="4435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minSupport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</a:t>
            </a:r>
          </a:p>
          <a:p>
            <a:pPr>
              <a:lnSpc>
                <a:spcPct val="150000"/>
              </a:lnSpc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minConfidence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0.2</a:t>
            </a:r>
          </a:p>
          <a:p>
            <a:pPr>
              <a:lnSpc>
                <a:spcPct val="150000"/>
              </a:lnSpc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[C, D, E]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[B, D, E]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[A, E]</a:t>
            </a:r>
          </a:p>
        </p:txBody>
      </p:sp>
    </p:spTree>
    <p:extLst>
      <p:ext uri="{BB962C8B-B14F-4D97-AF65-F5344CB8AC3E}">
        <p14:creationId xmlns:p14="http://schemas.microsoft.com/office/powerpoint/2010/main" val="18101759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63654" y="4545013"/>
            <a:ext cx="10620170" cy="1282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  <p:sp>
        <p:nvSpPr>
          <p:cNvPr id="3" name="Freeform 3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5400000" flipH="1" flipV="1">
            <a:off x="12770705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10800000" flipH="1" flipV="1">
            <a:off x="12770705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-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3321750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0" name="Group 20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3" name="AutoShape 23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AutoShape 26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8" name="Group 28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31" name="AutoShape 31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6" name="AutoShape 36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7" name="AutoShape 37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8" name="AutoShape 38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303449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844845" y="1646258"/>
            <a:ext cx="16681155" cy="975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13838FB-9AC2-0574-9287-53D64AFE43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080841"/>
              </p:ext>
            </p:extLst>
          </p:nvPr>
        </p:nvGraphicFramePr>
        <p:xfrm>
          <a:off x="2743200" y="2944341"/>
          <a:ext cx="12801600" cy="68728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55198">
                  <a:extLst>
                    <a:ext uri="{9D8B030D-6E8A-4147-A177-3AD203B41FA5}">
                      <a16:colId xmlns:a16="http://schemas.microsoft.com/office/drawing/2014/main" val="3882526114"/>
                    </a:ext>
                  </a:extLst>
                </a:gridCol>
                <a:gridCol w="1711752">
                  <a:extLst>
                    <a:ext uri="{9D8B030D-6E8A-4147-A177-3AD203B41FA5}">
                      <a16:colId xmlns:a16="http://schemas.microsoft.com/office/drawing/2014/main" val="736154691"/>
                    </a:ext>
                  </a:extLst>
                </a:gridCol>
                <a:gridCol w="1644295">
                  <a:extLst>
                    <a:ext uri="{9D8B030D-6E8A-4147-A177-3AD203B41FA5}">
                      <a16:colId xmlns:a16="http://schemas.microsoft.com/office/drawing/2014/main" val="2157645406"/>
                    </a:ext>
                  </a:extLst>
                </a:gridCol>
                <a:gridCol w="1897262">
                  <a:extLst>
                    <a:ext uri="{9D8B030D-6E8A-4147-A177-3AD203B41FA5}">
                      <a16:colId xmlns:a16="http://schemas.microsoft.com/office/drawing/2014/main" val="2695192187"/>
                    </a:ext>
                  </a:extLst>
                </a:gridCol>
                <a:gridCol w="1380082">
                  <a:extLst>
                    <a:ext uri="{9D8B030D-6E8A-4147-A177-3AD203B41FA5}">
                      <a16:colId xmlns:a16="http://schemas.microsoft.com/office/drawing/2014/main" val="1085624808"/>
                    </a:ext>
                  </a:extLst>
                </a:gridCol>
                <a:gridCol w="1803101">
                  <a:extLst>
                    <a:ext uri="{9D8B030D-6E8A-4147-A177-3AD203B41FA5}">
                      <a16:colId xmlns:a16="http://schemas.microsoft.com/office/drawing/2014/main" val="482010795"/>
                    </a:ext>
                  </a:extLst>
                </a:gridCol>
                <a:gridCol w="1909910">
                  <a:extLst>
                    <a:ext uri="{9D8B030D-6E8A-4147-A177-3AD203B41FA5}">
                      <a16:colId xmlns:a16="http://schemas.microsoft.com/office/drawing/2014/main" val="3966624155"/>
                    </a:ext>
                  </a:extLst>
                </a:gridCol>
              </a:tblGrid>
              <a:tr h="18735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3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bộ</a:t>
                      </a:r>
                      <a:r>
                        <a:rPr lang="en-US" sz="3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3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 lượng giao dịch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 lượng phần tử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 dài trung bình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Mật độ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 hỗ trợ tối thiểu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 tin cậy tối thiểu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7760767"/>
                  </a:ext>
                </a:extLst>
              </a:tr>
              <a:tr h="12053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T40I10D100K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100,000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942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39.6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0.042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0.1n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  <a:endParaRPr lang="en-US" sz="3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26836907"/>
                  </a:ext>
                </a:extLst>
              </a:tr>
              <a:tr h="12053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CONNECT4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67,557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129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0.2n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30213794"/>
                  </a:ext>
                </a:extLst>
              </a:tr>
              <a:tr h="12053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ACCIDENTS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340,183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468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33.8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0.072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0.1n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19583732"/>
                  </a:ext>
                </a:extLst>
              </a:tr>
              <a:tr h="12053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USCensus</a:t>
                      </a:r>
                      <a:endParaRPr lang="en-US" sz="3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1,000,000</a:t>
                      </a:r>
                      <a:endParaRPr lang="en-US" sz="3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396</a:t>
                      </a:r>
                      <a:endParaRPr lang="en-US" sz="3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en-US" sz="3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</a:t>
                      </a:r>
                      <a:endParaRPr lang="en-US" sz="3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0.1n</a:t>
                      </a:r>
                      <a:endParaRPr lang="en-US" sz="3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  <a:endParaRPr lang="en-US" sz="3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82575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4506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844845" y="1646258"/>
            <a:ext cx="16681155" cy="975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 DẪN THỰC THI CHƯƠNG TRÌNH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7"/>
              <p:cNvSpPr txBox="1"/>
              <p:nvPr/>
            </p:nvSpPr>
            <p:spPr>
              <a:xfrm>
                <a:off x="988092" y="3083019"/>
                <a:ext cx="16254666" cy="6928820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1028700" lvl="1" indent="-571500" algn="just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Bước 1: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Biên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dịch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chương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trình</a:t>
                </a:r>
                <a:endPara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>
                  <a:lnSpc>
                    <a:spcPct val="150000"/>
                  </a:lnSpc>
                </a:pP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javac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-d bin -cp lib/*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pmfi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/entities/*.java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pmfi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/supports/*.java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pmfi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/utils/*.java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pmfi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/algorithms/*.java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pmfi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/functions/*.java test/*.java Main.java</a:t>
                </a:r>
              </a:p>
              <a:p>
                <a:pPr marL="1028700" lvl="1" indent="-571500" algn="just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Bước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2: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Thực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chương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trình</a:t>
                </a:r>
                <a:endPara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>
                  <a:lnSpc>
                    <a:spcPct val="150000"/>
                  </a:lnSpc>
                </a:pP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java -cp ".;lib/*.jar;bin;" Main </a:t>
                </a:r>
                <a:r>
                  <a:rPr lang="en-US" sz="3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algorithms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chemeClr val="accent3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nameDataset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minSupport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minConfidence</a:t>
                </a:r>
                <a:endParaRPr lang="en-US" sz="32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 algn="just">
                  <a:lnSpc>
                    <a:spcPct val="150000"/>
                  </a:lnSpc>
                  <a:buFont typeface="Times New Roman" panose="02020603050405020304" pitchFamily="18" charset="0"/>
                  <a:buChar char="-"/>
                </a:pPr>
                <a:r>
                  <a:rPr lang="en-US" sz="3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algorithms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[WPMFIM: 1, AWPMFIM: 2]</a:t>
                </a:r>
              </a:p>
              <a:p>
                <a:pPr marL="800100" lvl="1" indent="-342900" algn="just">
                  <a:lnSpc>
                    <a:spcPct val="150000"/>
                  </a:lnSpc>
                  <a:buFont typeface="Times New Roman" panose="02020603050405020304" pitchFamily="18" charset="0"/>
                  <a:buChar char="-"/>
                </a:pPr>
                <a:r>
                  <a:rPr lang="en-US" sz="3200" dirty="0" err="1">
                    <a:solidFill>
                      <a:schemeClr val="accent3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nameDataset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tên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bộ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dữ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liệu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(T40I10D100K_10K, connect4_10K, accidents_10K, US_10K)</a:t>
                </a:r>
              </a:p>
              <a:p>
                <a:pPr marL="800100" lvl="1" indent="-342900" algn="just">
                  <a:lnSpc>
                    <a:spcPct val="150000"/>
                  </a:lnSpc>
                  <a:buFont typeface="Times New Roman" panose="02020603050405020304" pitchFamily="18" charset="0"/>
                  <a:buChar char="-"/>
                </a:pPr>
                <a:r>
                  <a:rPr lang="en-US" sz="32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minSupport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hỗ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trợ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tối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thiểu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∈(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 algn="just">
                  <a:lnSpc>
                    <a:spcPct val="150000"/>
                  </a:lnSpc>
                  <a:buFont typeface="Times New Roman" panose="02020603050405020304" pitchFamily="18" charset="0"/>
                  <a:buChar char="-"/>
                </a:pPr>
                <a:r>
                  <a:rPr lang="en-US" sz="3200" dirty="0" err="1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minConfidence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tin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cậy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tối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thiểu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∈(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092" y="3083019"/>
                <a:ext cx="16254666" cy="6928820"/>
              </a:xfrm>
              <a:prstGeom prst="rect">
                <a:avLst/>
              </a:prstGeom>
              <a:blipFill>
                <a:blip r:embed="rId8"/>
                <a:stretch>
                  <a:fillRect r="-1500" b="-2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19965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844845" y="1646258"/>
            <a:ext cx="16681155" cy="975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 THỰC THI CHƯƠNG TRÌNH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88092" y="3083019"/>
            <a:ext cx="16254666" cy="17360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marR="0" lvl="0" indent="-571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Danh </a:t>
            </a:r>
            <a:r>
              <a:rPr lang="en-US" sz="4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sách</a:t>
            </a: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tập</a:t>
            </a: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mục</a:t>
            </a: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phổ</a:t>
            </a: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biến</a:t>
            </a: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tối</a:t>
            </a: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đa</a:t>
            </a: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xác</a:t>
            </a: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suất</a:t>
            </a: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trọng</a:t>
            </a: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số</a:t>
            </a: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571500" marR="0" lvl="0" indent="-5715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4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Thời</a:t>
            </a: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gian</a:t>
            </a: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thực</a:t>
            </a: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thi</a:t>
            </a: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phương</a:t>
            </a: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pháp</a:t>
            </a: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89943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770415" y="697277"/>
            <a:ext cx="16681155" cy="7923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39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 HƯỞNG CỦA KÍCH THƯỚC DATASET ĐẾN THỜI GIAN CHẠY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3B15E98-02A1-D562-3275-675459F8D6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93227" y="1829781"/>
            <a:ext cx="11101546" cy="815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6389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770415" y="697277"/>
            <a:ext cx="16681155" cy="7923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39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 HƯỞNG CỦA ĐỘ HỖ TRỢ TỐI THIỂU ĐẾN THỜI GIAN CHẠY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F8AFBA3-862B-098D-E219-CCF0B6301A05}"/>
              </a:ext>
            </a:extLst>
          </p:cNvPr>
          <p:cNvGrpSpPr/>
          <p:nvPr/>
        </p:nvGrpSpPr>
        <p:grpSpPr>
          <a:xfrm>
            <a:off x="2111734" y="2016540"/>
            <a:ext cx="14064532" cy="7529268"/>
            <a:chOff x="1556468" y="2016540"/>
            <a:chExt cx="14064532" cy="7529268"/>
          </a:xfrm>
        </p:grpSpPr>
        <p:graphicFrame>
          <p:nvGraphicFramePr>
            <p:cNvPr id="15" name="Chart 14">
              <a:extLst>
                <a:ext uri="{FF2B5EF4-FFF2-40B4-BE49-F238E27FC236}">
                  <a16:creationId xmlns:a16="http://schemas.microsoft.com/office/drawing/2014/main" id="{CA44C4D0-DCEE-CB82-AF0D-370220DF482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13453844"/>
                </p:ext>
              </p:extLst>
            </p:nvPr>
          </p:nvGraphicFramePr>
          <p:xfrm>
            <a:off x="1556468" y="2016540"/>
            <a:ext cx="6111420" cy="379270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graphicFrame>
          <p:nvGraphicFramePr>
            <p:cNvPr id="17" name="Chart 16">
              <a:extLst>
                <a:ext uri="{FF2B5EF4-FFF2-40B4-BE49-F238E27FC236}">
                  <a16:creationId xmlns:a16="http://schemas.microsoft.com/office/drawing/2014/main" id="{450A28C0-C0C3-5237-7DF1-1A9EC086E29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594997"/>
                </p:ext>
              </p:extLst>
            </p:nvPr>
          </p:nvGraphicFramePr>
          <p:xfrm>
            <a:off x="9372600" y="2016540"/>
            <a:ext cx="6248400" cy="37365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graphicFrame>
          <p:nvGraphicFramePr>
            <p:cNvPr id="18" name="Chart 17">
              <a:extLst>
                <a:ext uri="{FF2B5EF4-FFF2-40B4-BE49-F238E27FC236}">
                  <a16:creationId xmlns:a16="http://schemas.microsoft.com/office/drawing/2014/main" id="{DBA8A1F7-9881-A5E6-241E-C7D10C0B2CF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852933850"/>
                </p:ext>
              </p:extLst>
            </p:nvPr>
          </p:nvGraphicFramePr>
          <p:xfrm>
            <a:off x="1680556" y="5809248"/>
            <a:ext cx="5987332" cy="37365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  <p:graphicFrame>
          <p:nvGraphicFramePr>
            <p:cNvPr id="20" name="Chart 19">
              <a:extLst>
                <a:ext uri="{FF2B5EF4-FFF2-40B4-BE49-F238E27FC236}">
                  <a16:creationId xmlns:a16="http://schemas.microsoft.com/office/drawing/2014/main" id="{76ED99CE-568B-9A16-FD2D-5C0F91D7F44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849725466"/>
                </p:ext>
              </p:extLst>
            </p:nvPr>
          </p:nvGraphicFramePr>
          <p:xfrm>
            <a:off x="9372600" y="5689607"/>
            <a:ext cx="6248400" cy="37365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1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9823108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770415" y="697277"/>
            <a:ext cx="16681155" cy="7923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39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 HƯỞNG CỦA ĐỘ TIN CẬY TỐI THIỂU ĐẾN THỜI GIAN CHẠY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AE5244-6479-285D-EBCD-3952960E4E1D}"/>
              </a:ext>
            </a:extLst>
          </p:cNvPr>
          <p:cNvGrpSpPr/>
          <p:nvPr/>
        </p:nvGrpSpPr>
        <p:grpSpPr>
          <a:xfrm>
            <a:off x="2420389" y="2016540"/>
            <a:ext cx="13447222" cy="7573183"/>
            <a:chOff x="1868978" y="2016540"/>
            <a:chExt cx="13447222" cy="7573183"/>
          </a:xfrm>
        </p:grpSpPr>
        <p:graphicFrame>
          <p:nvGraphicFramePr>
            <p:cNvPr id="19" name="Chart 18">
              <a:extLst>
                <a:ext uri="{FF2B5EF4-FFF2-40B4-BE49-F238E27FC236}">
                  <a16:creationId xmlns:a16="http://schemas.microsoft.com/office/drawing/2014/main" id="{14000C67-8551-49EB-855A-3E4DAD7A99E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741125506"/>
                </p:ext>
              </p:extLst>
            </p:nvPr>
          </p:nvGraphicFramePr>
          <p:xfrm>
            <a:off x="1868978" y="2016540"/>
            <a:ext cx="5863244" cy="37365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graphicFrame>
          <p:nvGraphicFramePr>
            <p:cNvPr id="21" name="Chart 20">
              <a:extLst>
                <a:ext uri="{FF2B5EF4-FFF2-40B4-BE49-F238E27FC236}">
                  <a16:creationId xmlns:a16="http://schemas.microsoft.com/office/drawing/2014/main" id="{6B0CAB8E-4E88-F4EC-E628-5D6B6D33463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36286235"/>
                </p:ext>
              </p:extLst>
            </p:nvPr>
          </p:nvGraphicFramePr>
          <p:xfrm>
            <a:off x="1868978" y="5766619"/>
            <a:ext cx="5863244" cy="37365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graphicFrame>
          <p:nvGraphicFramePr>
            <p:cNvPr id="22" name="Chart 21">
              <a:extLst>
                <a:ext uri="{FF2B5EF4-FFF2-40B4-BE49-F238E27FC236}">
                  <a16:creationId xmlns:a16="http://schemas.microsoft.com/office/drawing/2014/main" id="{616D0750-29A8-41BB-6FC8-FF7049CA718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47172921"/>
                </p:ext>
              </p:extLst>
            </p:nvPr>
          </p:nvGraphicFramePr>
          <p:xfrm>
            <a:off x="9059636" y="2016540"/>
            <a:ext cx="6256564" cy="375007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  <p:graphicFrame>
          <p:nvGraphicFramePr>
            <p:cNvPr id="23" name="Chart 22">
              <a:extLst>
                <a:ext uri="{FF2B5EF4-FFF2-40B4-BE49-F238E27FC236}">
                  <a16:creationId xmlns:a16="http://schemas.microsoft.com/office/drawing/2014/main" id="{4C920884-7233-DAD7-E3FD-47B4E54AC16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21918872"/>
                </p:ext>
              </p:extLst>
            </p:nvPr>
          </p:nvGraphicFramePr>
          <p:xfrm>
            <a:off x="9144000" y="5746955"/>
            <a:ext cx="6172200" cy="384276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1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0209801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63654" y="4545013"/>
            <a:ext cx="10620170" cy="1282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</a:p>
        </p:txBody>
      </p:sp>
      <p:sp>
        <p:nvSpPr>
          <p:cNvPr id="3" name="Freeform 3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5400000" flipH="1" flipV="1">
            <a:off x="12770705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10800000" flipH="1" flipV="1">
            <a:off x="12770705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-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3321750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0" name="Group 20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3" name="AutoShape 23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AutoShape 26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8" name="Group 28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31" name="AutoShape 31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6" name="AutoShape 36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7" name="AutoShape 37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8" name="AutoShape 38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25418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3398645" y="5657863"/>
            <a:ext cx="1198289" cy="630733"/>
          </a:xfrm>
          <a:prstGeom prst="line">
            <a:avLst/>
          </a:prstGeom>
          <a:ln w="38100" cap="flat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flipV="1">
            <a:off x="8562011" y="5657863"/>
            <a:ext cx="1116890" cy="965328"/>
          </a:xfrm>
          <a:prstGeom prst="line">
            <a:avLst/>
          </a:prstGeom>
          <a:ln w="38100" cap="flat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 flipH="1" flipV="1">
            <a:off x="6021342" y="5657863"/>
            <a:ext cx="1116262" cy="965328"/>
          </a:xfrm>
          <a:prstGeom prst="line">
            <a:avLst/>
          </a:prstGeom>
          <a:ln w="38100" cap="flat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 flipH="1" flipV="1">
            <a:off x="11103308" y="5657863"/>
            <a:ext cx="1097212" cy="962528"/>
          </a:xfrm>
          <a:prstGeom prst="line">
            <a:avLst/>
          </a:prstGeom>
          <a:ln w="38100" cap="flat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2056084" y="5908188"/>
            <a:ext cx="1424407" cy="1424407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8CFAE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4596935" y="4945660"/>
            <a:ext cx="1424407" cy="1424407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6D73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7137603" y="5910988"/>
            <a:ext cx="1424407" cy="1424407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B77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9678901" y="4945660"/>
            <a:ext cx="1424407" cy="1424407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2200519" y="5908188"/>
            <a:ext cx="1424407" cy="1424407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8CFAE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Group 21"/>
          <p:cNvGrpSpPr/>
          <p:nvPr/>
        </p:nvGrpSpPr>
        <p:grpSpPr>
          <a:xfrm rot="2700000">
            <a:off x="-2396474" y="-2921783"/>
            <a:ext cx="7415398" cy="3565095"/>
            <a:chOff x="0" y="0"/>
            <a:chExt cx="660400" cy="3175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23" name="TextBox 23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AutoShape 24"/>
          <p:cNvSpPr/>
          <p:nvPr/>
        </p:nvSpPr>
        <p:spPr>
          <a:xfrm>
            <a:off x="-2859087" y="-2102233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>
            <a:off x="-3073034" y="-1789557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AutoShape 26"/>
          <p:cNvSpPr/>
          <p:nvPr/>
        </p:nvSpPr>
        <p:spPr>
          <a:xfrm>
            <a:off x="-3252636" y="-1431087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-3379290" y="-1044819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>
            <a:off x="-3523144" y="-605142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9" name="AutoShape 29"/>
          <p:cNvSpPr/>
          <p:nvPr/>
        </p:nvSpPr>
        <p:spPr>
          <a:xfrm>
            <a:off x="-3643964" y="-161419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0" name="TextBox 30"/>
          <p:cNvSpPr txBox="1"/>
          <p:nvPr/>
        </p:nvSpPr>
        <p:spPr>
          <a:xfrm>
            <a:off x="5343984" y="1104900"/>
            <a:ext cx="7600032" cy="7158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44"/>
              </a:lnSpc>
            </a:pPr>
            <a:r>
              <a:rPr lang="en-US" sz="64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ĐÓNG GÓP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2056084" y="6305749"/>
            <a:ext cx="1424407" cy="524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2799" spc="338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325969" y="7694545"/>
            <a:ext cx="3279839" cy="11926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119"/>
              </a:lnSpc>
            </a:pP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Tìm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ra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các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tập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mục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phổ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biến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bằng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phương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pháp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xác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suất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thống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kê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4605808" y="5343221"/>
            <a:ext cx="1424407" cy="524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2799" spc="338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7125146" y="6320069"/>
            <a:ext cx="1424407" cy="524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2799" spc="338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9691357" y="5328900"/>
            <a:ext cx="1424407" cy="524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2799" spc="338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2213082" y="6305749"/>
            <a:ext cx="1424407" cy="524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2799" spc="338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3591669" y="3050067"/>
            <a:ext cx="3884807" cy="15901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119"/>
              </a:lnSpc>
            </a:pP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Điều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chỉnh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thuật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toán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,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bổ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sung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các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chiến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lược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cắt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tỉa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thông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qua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độ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hỗ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trợ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và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độ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hỗ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trợ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kì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vọng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5913685" y="7694545"/>
            <a:ext cx="3898754" cy="15901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119"/>
              </a:lnSpc>
            </a:pP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Sử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dụng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phương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pháp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xác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suất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thông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kê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xấp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xỉ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các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tập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mục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thường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xuyên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tối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đa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xác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suất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có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trọng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số</a:t>
            </a:r>
            <a:endParaRPr lang="en-US" sz="2599" dirty="0">
              <a:solidFill>
                <a:srgbClr val="545454"/>
              </a:solidFill>
              <a:latin typeface="Times New Roman" panose="02020603050405020304" pitchFamily="18" charset="0"/>
              <a:ea typeface="Arimo Bold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39" name="TextBox 39"/>
          <p:cNvSpPr txBox="1"/>
          <p:nvPr/>
        </p:nvSpPr>
        <p:spPr>
          <a:xfrm>
            <a:off x="8960906" y="3064046"/>
            <a:ext cx="3095283" cy="11926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119"/>
              </a:lnSpc>
            </a:pP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Trực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quan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hóa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thuật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toán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thông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qua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các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sơ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đồ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và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tài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liệu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đặc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tả</a:t>
            </a:r>
            <a:endParaRPr lang="en-US" sz="2599" dirty="0">
              <a:solidFill>
                <a:srgbClr val="545454"/>
              </a:solidFill>
              <a:latin typeface="Times New Roman" panose="02020603050405020304" pitchFamily="18" charset="0"/>
              <a:ea typeface="Arimo Bold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40" name="TextBox 40"/>
          <p:cNvSpPr txBox="1"/>
          <p:nvPr/>
        </p:nvSpPr>
        <p:spPr>
          <a:xfrm>
            <a:off x="11527498" y="7694545"/>
            <a:ext cx="2833035" cy="7950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119"/>
              </a:lnSpc>
            </a:pP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So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sánh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với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thuật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toán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wPFI-Apriori</a:t>
            </a:r>
            <a:endParaRPr lang="en-US" sz="2599" dirty="0">
              <a:solidFill>
                <a:srgbClr val="545454"/>
              </a:solidFill>
              <a:latin typeface="Times New Roman" panose="02020603050405020304" pitchFamily="18" charset="0"/>
              <a:ea typeface="Arimo Bold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41" name="AutoShape 41"/>
          <p:cNvSpPr/>
          <p:nvPr/>
        </p:nvSpPr>
        <p:spPr>
          <a:xfrm flipV="1">
            <a:off x="13622130" y="5864842"/>
            <a:ext cx="1198289" cy="630733"/>
          </a:xfrm>
          <a:prstGeom prst="line">
            <a:avLst/>
          </a:prstGeom>
          <a:ln w="38100" cap="flat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2" name="Group 42"/>
          <p:cNvGrpSpPr/>
          <p:nvPr/>
        </p:nvGrpSpPr>
        <p:grpSpPr>
          <a:xfrm>
            <a:off x="14820420" y="5152639"/>
            <a:ext cx="1424407" cy="1424407"/>
            <a:chOff x="0" y="0"/>
            <a:chExt cx="812800" cy="812800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6D73"/>
            </a:solidFill>
          </p:spPr>
        </p:sp>
        <p:sp>
          <p:nvSpPr>
            <p:cNvPr id="44" name="TextBox 44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5" name="TextBox 45"/>
          <p:cNvSpPr txBox="1"/>
          <p:nvPr/>
        </p:nvSpPr>
        <p:spPr>
          <a:xfrm>
            <a:off x="14829293" y="5550200"/>
            <a:ext cx="1424407" cy="524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2799" spc="338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14266287" y="3014534"/>
            <a:ext cx="2550418" cy="11926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119"/>
              </a:lnSpc>
            </a:pP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Điều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chỉnh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lại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hệ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thống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kí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hiệu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nhất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quán</a:t>
            </a:r>
            <a:endParaRPr lang="en-US" sz="2599" dirty="0">
              <a:solidFill>
                <a:srgbClr val="545454"/>
              </a:solidFill>
              <a:latin typeface="Times New Roman" panose="02020603050405020304" pitchFamily="18" charset="0"/>
              <a:ea typeface="Arimo Bold" panose="020B060402020202020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834758" y="707441"/>
            <a:ext cx="16681155" cy="975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11507" y="2007525"/>
            <a:ext cx="16254666" cy="66703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marR="0" indent="-5715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xuyên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chiến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tỉa</a:t>
            </a:r>
            <a:endParaRPr 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marR="0" indent="-5715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kì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vọng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endParaRPr 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marR="0" indent="-5715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WPMFIM, AWPMFIM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wPMFI-Apriori</a:t>
            </a:r>
            <a:endParaRPr 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marR="0" indent="-5715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71500" marR="0" indent="-5715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quán</a:t>
            </a:r>
            <a:endParaRPr 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2433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63654" y="4545013"/>
            <a:ext cx="10620170" cy="2564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 FOR LISTENING</a:t>
            </a:r>
          </a:p>
        </p:txBody>
      </p:sp>
      <p:sp>
        <p:nvSpPr>
          <p:cNvPr id="3" name="Freeform 3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5400000" flipH="1" flipV="1">
            <a:off x="12770705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10800000" flipH="1" flipV="1">
            <a:off x="12770705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-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3321750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0" name="Group 20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3" name="AutoShape 23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AutoShape 26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8" name="Group 28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31" name="AutoShape 31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6" name="AutoShape 36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7" name="AutoShape 37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8" name="AutoShape 38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56652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723B306-C622-69A4-6B67-A1D4569402C1}"/>
              </a:ext>
            </a:extLst>
          </p:cNvPr>
          <p:cNvSpPr/>
          <p:nvPr/>
        </p:nvSpPr>
        <p:spPr>
          <a:xfrm>
            <a:off x="6434825" y="6897536"/>
            <a:ext cx="5881000" cy="19050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522CAF9-5039-91AD-B813-D83EC86B95B5}"/>
              </a:ext>
            </a:extLst>
          </p:cNvPr>
          <p:cNvSpPr/>
          <p:nvPr/>
        </p:nvSpPr>
        <p:spPr>
          <a:xfrm>
            <a:off x="11959626" y="4381500"/>
            <a:ext cx="5566374" cy="3352800"/>
          </a:xfrm>
          <a:prstGeom prst="roundRect">
            <a:avLst/>
          </a:prstGeom>
          <a:solidFill>
            <a:srgbClr val="5CAFB8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9873D92-4D73-0C80-C127-01DC336377CF}"/>
              </a:ext>
            </a:extLst>
          </p:cNvPr>
          <p:cNvSpPr/>
          <p:nvPr/>
        </p:nvSpPr>
        <p:spPr>
          <a:xfrm>
            <a:off x="6641893" y="2933700"/>
            <a:ext cx="5702507" cy="25877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2"/>
          <p:cNvSpPr txBox="1"/>
          <p:nvPr/>
        </p:nvSpPr>
        <p:spPr>
          <a:xfrm>
            <a:off x="1678105" y="1665242"/>
            <a:ext cx="5480392" cy="1969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64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 VIỆC LIÊN QUAN</a:t>
            </a:r>
          </a:p>
        </p:txBody>
      </p:sp>
      <p:sp>
        <p:nvSpPr>
          <p:cNvPr id="3" name="Freeform 3"/>
          <p:cNvSpPr/>
          <p:nvPr/>
        </p:nvSpPr>
        <p:spPr>
          <a:xfrm rot="-10800000">
            <a:off x="9525" y="591366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83809" y="59422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0" y="70260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10800000">
            <a:off x="0" y="810985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5400000">
            <a:off x="1083809" y="810985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0800000">
            <a:off x="1083809" y="9193666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0800000">
            <a:off x="3321750" y="81193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3321750" y="703557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5400000">
            <a:off x="4405559" y="81193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2237941" y="92031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3321750" y="92031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5400000">
            <a:off x="0" y="9193666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6615800" y="3149981"/>
            <a:ext cx="5317733" cy="21552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04518" lvl="1" indent="-302259" algn="just">
              <a:buFont typeface="Arial"/>
              <a:buChar char="•"/>
            </a:pP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Zhiyang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wPFI-Aprior</a:t>
            </a:r>
            <a:endParaRPr lang="en-US" sz="2799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4518" lvl="1" indent="-302259" algn="just">
              <a:buFont typeface="Arial"/>
              <a:buChar char="•"/>
            </a:pP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bớt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2799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2173884" y="4820157"/>
            <a:ext cx="5056399" cy="25912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8" lvl="1" indent="-302259" algn="just">
              <a:lnSpc>
                <a:spcPts val="3359"/>
              </a:lnSpc>
              <a:buFont typeface="Arial"/>
              <a:buChar char="•"/>
            </a:pP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Haifeng Li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endParaRPr lang="en-US" sz="2799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4518" lvl="1" indent="-302259" algn="just">
              <a:lnSpc>
                <a:spcPts val="3359"/>
              </a:lnSpc>
              <a:buFont typeface="Arial"/>
              <a:buChar char="•"/>
            </a:pP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chiến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tỉa</a:t>
            </a:r>
            <a:endParaRPr lang="en-US" sz="2799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6444350" y="6972615"/>
            <a:ext cx="5317733" cy="17191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8" lvl="1" indent="-302259" algn="just">
              <a:lnSpc>
                <a:spcPts val="3359"/>
              </a:lnSpc>
              <a:buFont typeface="Arial"/>
              <a:buChar char="•"/>
            </a:pP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Chun-Wei Lin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HEWI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HEWI-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Uapriori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HEWI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681BA39-4A7D-1CD6-FE18-E9479B0D36C9}"/>
              </a:ext>
            </a:extLst>
          </p:cNvPr>
          <p:cNvSpPr/>
          <p:nvPr/>
        </p:nvSpPr>
        <p:spPr>
          <a:xfrm>
            <a:off x="609601" y="4092823"/>
            <a:ext cx="10210800" cy="476699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759788D-8921-69C2-EAEC-7CA441ED8830}"/>
              </a:ext>
            </a:extLst>
          </p:cNvPr>
          <p:cNvSpPr/>
          <p:nvPr/>
        </p:nvSpPr>
        <p:spPr>
          <a:xfrm>
            <a:off x="9557498" y="2395845"/>
            <a:ext cx="7435102" cy="335725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TextBox 10"/>
          <p:cNvSpPr txBox="1"/>
          <p:nvPr/>
        </p:nvSpPr>
        <p:spPr>
          <a:xfrm>
            <a:off x="1898788" y="1427183"/>
            <a:ext cx="6604766" cy="19373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40"/>
              </a:lnSpc>
            </a:pPr>
            <a:r>
              <a:rPr lang="en-US" sz="64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 ƯỚC HỆ THỐNG KÍ HIỆU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048661" y="2395845"/>
            <a:ext cx="6715339" cy="29380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999"/>
              </a:lnSpc>
            </a:pP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Biến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: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chữ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nghiêng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có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một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kí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tự</a:t>
            </a:r>
            <a:endParaRPr lang="en-US" sz="3999" dirty="0">
              <a:solidFill>
                <a:schemeClr val="bg1"/>
              </a:solidFill>
              <a:latin typeface="Times New Roman" panose="02020603050405020304" pitchFamily="18" charset="0"/>
              <a:ea typeface="Arimo Bold" panose="020B0604020202020204" charset="0"/>
              <a:cs typeface="Times New Roman" panose="02020603050405020304" pitchFamily="18" charset="0"/>
            </a:endParaRPr>
          </a:p>
          <a:p>
            <a:pPr>
              <a:lnSpc>
                <a:spcPts val="7999"/>
              </a:lnSpc>
            </a:pP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Hằng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: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chữ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thường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có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một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kí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tự</a:t>
            </a:r>
            <a:endParaRPr lang="en-US" sz="3999" dirty="0">
              <a:solidFill>
                <a:schemeClr val="bg1"/>
              </a:solidFill>
              <a:latin typeface="Times New Roman" panose="02020603050405020304" pitchFamily="18" charset="0"/>
              <a:ea typeface="Arimo Bold" panose="020B0604020202020204" charset="0"/>
              <a:cs typeface="Times New Roman" panose="02020603050405020304" pitchFamily="18" charset="0"/>
            </a:endParaRPr>
          </a:p>
          <a:p>
            <a:pPr>
              <a:lnSpc>
                <a:spcPts val="7999"/>
              </a:lnSpc>
            </a:pP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Hàm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: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chữ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thường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có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nhiều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kí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tự</a:t>
            </a:r>
            <a:endParaRPr lang="en-US" sz="3999" dirty="0">
              <a:solidFill>
                <a:schemeClr val="bg1"/>
              </a:solidFill>
              <a:latin typeface="Times New Roman" panose="02020603050405020304" pitchFamily="18" charset="0"/>
              <a:ea typeface="Arimo Bold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196159" y="4311650"/>
            <a:ext cx="9823644" cy="49933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999"/>
              </a:lnSpc>
            </a:pP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Biến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một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chiều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: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chữ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thường</a:t>
            </a:r>
            <a:endParaRPr lang="en-US" sz="3999" dirty="0">
              <a:solidFill>
                <a:srgbClr val="545454"/>
              </a:solidFill>
              <a:latin typeface="Times New Roman" panose="02020603050405020304" pitchFamily="18" charset="0"/>
              <a:ea typeface="Arimo Bold" panose="020B0604020202020204" charset="0"/>
              <a:cs typeface="Times New Roman" panose="02020603050405020304" pitchFamily="18" charset="0"/>
            </a:endParaRPr>
          </a:p>
          <a:p>
            <a:pPr>
              <a:lnSpc>
                <a:spcPts val="7999"/>
              </a:lnSpc>
            </a:pP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Biến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nhiều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chiều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: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chữ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thường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in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đậm</a:t>
            </a:r>
            <a:endParaRPr lang="en-US" sz="3999" dirty="0">
              <a:solidFill>
                <a:srgbClr val="545454"/>
              </a:solidFill>
              <a:latin typeface="Times New Roman" panose="02020603050405020304" pitchFamily="18" charset="0"/>
              <a:ea typeface="Arimo Bold" panose="020B0604020202020204" charset="0"/>
              <a:cs typeface="Times New Roman" panose="02020603050405020304" pitchFamily="18" charset="0"/>
            </a:endParaRPr>
          </a:p>
          <a:p>
            <a:pPr>
              <a:lnSpc>
                <a:spcPts val="7999"/>
              </a:lnSpc>
            </a:pP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Biến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ngẫu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nhiên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một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chiều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: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chữ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hoa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ts val="7999"/>
              </a:lnSpc>
            </a:pP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Biến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ngẫu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nhiên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nhiều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chiều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: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chữ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hoa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in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đậm</a:t>
            </a:r>
            <a:endParaRPr lang="en-US" sz="3999" dirty="0">
              <a:solidFill>
                <a:srgbClr val="545454"/>
              </a:solidFill>
              <a:latin typeface="Times New Roman" panose="02020603050405020304" pitchFamily="18" charset="0"/>
              <a:ea typeface="Arimo Bold" panose="020B0604020202020204" charset="0"/>
              <a:cs typeface="Times New Roman" panose="02020603050405020304" pitchFamily="18" charset="0"/>
            </a:endParaRPr>
          </a:p>
          <a:p>
            <a:pPr>
              <a:lnSpc>
                <a:spcPts val="7999"/>
              </a:lnSpc>
            </a:pPr>
            <a:endParaRPr lang="en-US" sz="3999" dirty="0">
              <a:solidFill>
                <a:srgbClr val="545454"/>
              </a:solidFill>
              <a:latin typeface="Times New Roman" panose="02020603050405020304" pitchFamily="18" charset="0"/>
              <a:ea typeface="Arimo Bold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CCB51CB2-FDA4-B13D-4532-089503F7A0C3}"/>
              </a:ext>
            </a:extLst>
          </p:cNvPr>
          <p:cNvSpPr/>
          <p:nvPr/>
        </p:nvSpPr>
        <p:spPr>
          <a:xfrm rot="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2">
            <a:extLst>
              <a:ext uri="{FF2B5EF4-FFF2-40B4-BE49-F238E27FC236}">
                <a16:creationId xmlns:a16="http://schemas.microsoft.com/office/drawing/2014/main" id="{FAD2C376-27E6-C19A-B029-7B2976B437E8}"/>
              </a:ext>
            </a:extLst>
          </p:cNvPr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93ACDCBD-425B-9519-200C-41E9F6DAD15D}"/>
              </a:ext>
            </a:extLst>
          </p:cNvPr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4">
            <a:extLst>
              <a:ext uri="{FF2B5EF4-FFF2-40B4-BE49-F238E27FC236}">
                <a16:creationId xmlns:a16="http://schemas.microsoft.com/office/drawing/2014/main" id="{DD81242E-7890-DD93-DE23-22E116DF98C1}"/>
              </a:ext>
            </a:extLst>
          </p:cNvPr>
          <p:cNvSpPr/>
          <p:nvPr/>
        </p:nvSpPr>
        <p:spPr>
          <a:xfrm rot="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5">
            <a:extLst>
              <a:ext uri="{FF2B5EF4-FFF2-40B4-BE49-F238E27FC236}">
                <a16:creationId xmlns:a16="http://schemas.microsoft.com/office/drawing/2014/main" id="{282247F0-AF09-D384-088E-9D3879EB44B7}"/>
              </a:ext>
            </a:extLst>
          </p:cNvPr>
          <p:cNvSpPr/>
          <p:nvPr/>
        </p:nvSpPr>
        <p:spPr>
          <a:xfrm rot="162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63654" y="4545013"/>
            <a:ext cx="10620170" cy="1282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 NGHĨA</a:t>
            </a:r>
          </a:p>
        </p:txBody>
      </p:sp>
      <p:sp>
        <p:nvSpPr>
          <p:cNvPr id="3" name="Freeform 3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5400000" flipH="1" flipV="1">
            <a:off x="12770705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10800000" flipH="1" flipV="1">
            <a:off x="12770705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-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3321750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0" name="Group 20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3" name="AutoShape 23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AutoShape 26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8" name="Group 28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31" name="AutoShape 31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6" name="AutoShape 36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7" name="AutoShape 37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8" name="AutoShape 38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898788" y="1646258"/>
            <a:ext cx="8159612" cy="7053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44"/>
              </a:lnSpc>
            </a:pPr>
            <a:r>
              <a:rPr lang="en-US" sz="56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 MỤC (Itemset)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7"/>
              <p:cNvSpPr txBox="1"/>
              <p:nvPr/>
            </p:nvSpPr>
            <p:spPr>
              <a:xfrm>
                <a:off x="1913667" y="2718502"/>
                <a:ext cx="13376386" cy="5429371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vi-VN" sz="4000" dirty="0">
                    <a:solidFill>
                      <a:srgbClr val="000000"/>
                    </a:solidFill>
                    <a:effectLst/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Cho một tập mục riêng biệt </a:t>
                </a:r>
                <a14:m>
                  <m:oMath xmlns:m="http://schemas.openxmlformats.org/officeDocument/2006/math">
                    <m:r>
                      <a:rPr lang="vi-VN" sz="40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𝒊</m:t>
                    </m:r>
                  </m:oMath>
                </a14:m>
                <a:r>
                  <a:rPr lang="vi-VN" sz="4000" dirty="0">
                    <a:solidFill>
                      <a:srgbClr val="000000"/>
                    </a:solidFill>
                    <a:effectLst/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vi-VN" sz="40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𝒊</m:t>
                    </m:r>
                    <m:r>
                      <a:rPr lang="vi-VN" sz="4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={</m:t>
                    </m:r>
                    <m:sSub>
                      <m:sSubPr>
                        <m:ctrlPr>
                          <a:rPr lang="en-US" sz="40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vi-VN" sz="4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ar-AE" sz="40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vi-VN" sz="4000" dirty="0">
                    <a:solidFill>
                      <a:srgbClr val="000000"/>
                    </a:solidFill>
                    <a:effectLst/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vi-VN" sz="4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vi-VN" sz="4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vi-VN" sz="4000" dirty="0">
                    <a:solidFill>
                      <a:srgbClr val="000000"/>
                    </a:solidFill>
                    <a:effectLst/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vi-VN" sz="4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vi-VN" sz="4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vi-VN" sz="40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}</m:t>
                    </m:r>
                    <m:r>
                      <a:rPr lang="en-US" sz="4000" b="0" i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endParaRPr lang="en-US" sz="4000" b="0" dirty="0">
                  <a:solidFill>
                    <a:srgbClr val="000000"/>
                  </a:solidFill>
                  <a:effectLst/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485900" lvl="2" indent="-571500" algn="just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US" sz="4000" dirty="0">
                    <a:solidFill>
                      <a:srgbClr val="000000"/>
                    </a:solidFill>
                    <a:effectLst/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vi-VN" sz="4000" dirty="0">
                    <a:solidFill>
                      <a:srgbClr val="000000"/>
                    </a:solidFill>
                    <a:effectLst/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Một tập con </a:t>
                </a:r>
                <a14:m>
                  <m:oMath xmlns:m="http://schemas.openxmlformats.org/officeDocument/2006/math">
                    <m:r>
                      <a:rPr lang="vi-VN" sz="40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vi-VN" sz="4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⊆</m:t>
                    </m:r>
                    <m:r>
                      <a:rPr lang="vi-VN" sz="40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𝒊</m:t>
                    </m:r>
                  </m:oMath>
                </a14:m>
                <a:r>
                  <a:rPr lang="vi-VN" sz="4000" dirty="0">
                    <a:solidFill>
                      <a:srgbClr val="000000"/>
                    </a:solidFill>
                    <a:effectLst/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được gọi là tập mục (itemset)</a:t>
                </a:r>
                <a:endParaRPr lang="en-US" sz="4000" dirty="0">
                  <a:solidFill>
                    <a:srgbClr val="000000"/>
                  </a:solidFill>
                  <a:effectLst/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485900" lvl="2" indent="-571500" algn="just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M</a:t>
                </a:r>
                <a:r>
                  <a:rPr lang="vi-VN" sz="4000" dirty="0">
                    <a:solidFill>
                      <a:srgbClr val="000000"/>
                    </a:solidFill>
                    <a:effectLst/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ỗi </a:t>
                </a:r>
                <a14:m>
                  <m:oMath xmlns:m="http://schemas.openxmlformats.org/officeDocument/2006/math">
                    <m:r>
                      <a:rPr lang="vi-VN" sz="4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vi-VN" sz="4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vi-VN" sz="40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𝒚</m:t>
                    </m:r>
                  </m:oMath>
                </a14:m>
                <a:r>
                  <a:rPr lang="vi-VN" sz="4000" dirty="0">
                    <a:solidFill>
                      <a:srgbClr val="000000"/>
                    </a:solidFill>
                    <a:effectLst/>
                    <a:latin typeface="Times News Roman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được gọi là một phần tử (item)</a:t>
                </a:r>
                <a:endParaRPr lang="en-US" sz="4000" dirty="0">
                  <a:solidFill>
                    <a:srgbClr val="000000"/>
                  </a:solidFill>
                  <a:effectLst/>
                  <a:latin typeface="Times News Roman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vi-VN" sz="4000" b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Phần tử không chắc chắn </a:t>
                </a:r>
                <a:r>
                  <a:rPr lang="vi-VN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(uncertain item) bao gồm một biến ngẫu nhiên </a:t>
                </a:r>
                <a14:m>
                  <m:oMath xmlns:m="http://schemas.openxmlformats.org/officeDocument/2006/math"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vi-VN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đi cùng với phân phối xác suất Bernouli có xác suất xuất hiện là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pr</m:t>
                    </m:r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p</m:t>
                    </m:r>
                  </m:oMath>
                </a14:m>
                <a:r>
                  <a:rPr lang="vi-VN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667" y="2718502"/>
                <a:ext cx="13376386" cy="5429371"/>
              </a:xfrm>
              <a:prstGeom prst="rect">
                <a:avLst/>
              </a:prstGeom>
              <a:blipFill>
                <a:blip r:embed="rId8"/>
                <a:stretch>
                  <a:fillRect l="-2325" r="-2279" b="-4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2662</Words>
  <Application>Microsoft Office PowerPoint</Application>
  <PresentationFormat>Custom</PresentationFormat>
  <Paragraphs>272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Arial</vt:lpstr>
      <vt:lpstr>Cambria Math</vt:lpstr>
      <vt:lpstr>Courier New</vt:lpstr>
      <vt:lpstr>Times News Roman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KHAI PHÁ CÁC TẬP MỤC PHỔ BIẾN TỐI ĐA XÁC SUẤT CÓ TRỌNG SỐ</dc:title>
  <cp:lastModifiedBy>Hưng Trần Tấn</cp:lastModifiedBy>
  <cp:revision>27</cp:revision>
  <dcterms:created xsi:type="dcterms:W3CDTF">2006-08-16T00:00:00Z</dcterms:created>
  <dcterms:modified xsi:type="dcterms:W3CDTF">2024-03-29T13:04:08Z</dcterms:modified>
  <dc:identifier>DAF_ijXO390</dc:identifier>
</cp:coreProperties>
</file>