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7" r:id="rId7"/>
    <p:sldId id="268" r:id="rId8"/>
    <p:sldId id="269" r:id="rId9"/>
    <p:sldId id="270" r:id="rId10"/>
    <p:sldId id="261" r:id="rId11"/>
    <p:sldId id="266" r:id="rId12"/>
    <p:sldId id="262" r:id="rId13"/>
    <p:sldId id="263" r:id="rId14"/>
    <p:sldId id="264" r:id="rId15"/>
    <p:sldId id="272" r:id="rId16"/>
    <p:sldId id="265" r:id="rId17"/>
    <p:sldId id="271" r:id="rId18"/>
  </p:sldIdLst>
  <p:sldSz cx="9144000" cy="5143500" type="screen16x9"/>
  <p:notesSz cx="6858000" cy="9144000"/>
  <p:embeddedFontLst>
    <p:embeddedFont>
      <p:font typeface="Cambria Math" panose="02040503050406030204" pitchFamily="18" charset="0"/>
      <p:regular r:id="rId20"/>
    </p:embeddedFont>
    <p:embeddedFont>
      <p:font typeface="Maven Pro" panose="020B0604020202020204" charset="0"/>
      <p:regular r:id="rId21"/>
      <p:bold r:id="rId22"/>
    </p:embeddedFont>
    <p:embeddedFont>
      <p:font typeface="Nuni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62b972a2b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62b972a2b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2ad21ff45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2ad21ff4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2ad21ff45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2ad21ff45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
              <a:t>Có nhiều thuật toán và phương pháp để tìm kiếm Frequent Itemset nhưng chỉ cho những transaction chính xác. (static hay cập nhật thường xuyên)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2ad21ff45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2ad21ff4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2ad21ff45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2ad21ff45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2ad21ff45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2ad21ff45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2ad21ff45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2ad21ff45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62b972a2b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62b972a2b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62b972a2b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62b972a2b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482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vi"/>
              <a:t>Probabilistic maximal frequent itemset mining methods over uncertain databases </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Uncertain </a:t>
            </a:r>
            <a:r>
              <a:rPr lang="en-US" dirty="0"/>
              <a:t>itemset</a:t>
            </a:r>
            <a:endParaRPr dirty="0"/>
          </a:p>
        </p:txBody>
      </p:sp>
      <mc:AlternateContent xmlns:mc="http://schemas.openxmlformats.org/markup-compatibility/2006" xmlns:a14="http://schemas.microsoft.com/office/drawing/2010/main">
        <mc:Choice Requires="a14">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127000" indent="0">
                  <a:buSzPts val="1600"/>
                  <a:buNone/>
                </a:pPr>
                <a:r>
                  <a:rPr lang="vi-VN" sz="1600" dirty="0">
                    <a:latin typeface="+mn-lt"/>
                  </a:rPr>
                  <a:t>Cho 1 tập hợp các phần tử riêng biệt</a:t>
                </a:r>
                <a:r>
                  <a:rPr lang="en-US" sz="1600" dirty="0">
                    <a:latin typeface="+mn-lt"/>
                  </a:rPr>
                  <a:t>:</a:t>
                </a:r>
                <a:r>
                  <a:rPr lang="vi-VN" sz="1600" dirty="0">
                    <a:latin typeface="+mn-lt"/>
                  </a:rPr>
                  <a:t> </a:t>
                </a:r>
                <a:endParaRPr lang="en-US" sz="1600" dirty="0">
                  <a:latin typeface="+mn-lt"/>
                </a:endParaRPr>
              </a:p>
              <a:p>
                <a:pPr marL="127000" indent="0">
                  <a:buSzPts val="1600"/>
                  <a:buNone/>
                </a:pP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m:t>
                    </m:r>
                    <m:sSub>
                      <m:sSubPr>
                        <m:ctrlPr>
                          <a:rPr lang="ar-AE" sz="1600" i="1">
                            <a:latin typeface="Cambria Math" panose="02040503050406030204" pitchFamily="18" charset="0"/>
                          </a:rPr>
                        </m:ctrlPr>
                      </m:sSubPr>
                      <m:e>
                        <m:r>
                          <a:rPr lang="ar-AE" sz="1600" i="1">
                            <a:latin typeface="Cambria Math" panose="02040503050406030204" pitchFamily="18" charset="0"/>
                          </a:rPr>
                          <m:t>𝑖</m:t>
                        </m:r>
                      </m:e>
                      <m:sub>
                        <m:r>
                          <a:rPr lang="ar-AE" sz="1600" i="1">
                            <a:latin typeface="Cambria Math" panose="02040503050406030204" pitchFamily="18" charset="0"/>
                          </a:rPr>
                          <m:t>1</m:t>
                        </m:r>
                      </m:sub>
                    </m:sSub>
                  </m:oMath>
                </a14:m>
                <a:r>
                  <a:rPr lang="en-US" sz="1600" dirty="0">
                    <a:latin typeface="+mn-lt"/>
                  </a:rPr>
                  <a:t>, </a:t>
                </a:r>
                <a14:m>
                  <m:oMath xmlns:m="http://schemas.openxmlformats.org/officeDocument/2006/math">
                    <m:sSub>
                      <m:sSubPr>
                        <m:ctrlPr>
                          <a:rPr lang="ar-AE" sz="1600" i="1">
                            <a:latin typeface="Cambria Math" panose="02040503050406030204" pitchFamily="18" charset="0"/>
                          </a:rPr>
                        </m:ctrlPr>
                      </m:sSubPr>
                      <m:e>
                        <m:r>
                          <a:rPr lang="ar-AE" sz="1600" i="1">
                            <a:latin typeface="Cambria Math" panose="02040503050406030204" pitchFamily="18" charset="0"/>
                          </a:rPr>
                          <m:t>𝑖</m:t>
                        </m:r>
                      </m:e>
                      <m:sub>
                        <m:r>
                          <a:rPr lang="en-US" sz="1600" b="0" i="1" smtClean="0">
                            <a:latin typeface="Cambria Math" panose="02040503050406030204" pitchFamily="18" charset="0"/>
                          </a:rPr>
                          <m:t>2</m:t>
                        </m:r>
                      </m:sub>
                    </m:sSub>
                  </m:oMath>
                </a14:m>
                <a:r>
                  <a:rPr lang="en-US" sz="1600" dirty="0">
                    <a:latin typeface="+mn-lt"/>
                  </a:rPr>
                  <a:t>, </a:t>
                </a:r>
                <a14:m>
                  <m:oMath xmlns:m="http://schemas.openxmlformats.org/officeDocument/2006/math">
                    <m:sSub>
                      <m:sSubPr>
                        <m:ctrlPr>
                          <a:rPr lang="ar-AE" sz="1600" i="1">
                            <a:latin typeface="Cambria Math" panose="02040503050406030204" pitchFamily="18" charset="0"/>
                          </a:rPr>
                        </m:ctrlPr>
                      </m:sSubPr>
                      <m:e>
                        <m:r>
                          <a:rPr lang="ar-AE" sz="1600" i="1">
                            <a:latin typeface="Cambria Math" panose="02040503050406030204" pitchFamily="18" charset="0"/>
                          </a:rPr>
                          <m:t>𝑖</m:t>
                        </m:r>
                      </m:e>
                      <m:sub>
                        <m:r>
                          <a:rPr lang="en-US" sz="1600" b="0" i="1" smtClean="0">
                            <a:latin typeface="Cambria Math" panose="02040503050406030204" pitchFamily="18" charset="0"/>
                          </a:rPr>
                          <m:t>3</m:t>
                        </m:r>
                      </m:sub>
                    </m:sSub>
                    <m:r>
                      <a:rPr lang="ar-AE" sz="1600" i="1">
                        <a:latin typeface="Cambria Math" panose="02040503050406030204" pitchFamily="18" charset="0"/>
                      </a:rPr>
                      <m:t> </m:t>
                    </m:r>
                  </m:oMath>
                </a14:m>
                <a:r>
                  <a:rPr lang="en-US" sz="1600" dirty="0">
                    <a:latin typeface="+mn-lt"/>
                  </a:rPr>
                  <a:t>,…, </a:t>
                </a:r>
                <a14:m>
                  <m:oMath xmlns:m="http://schemas.openxmlformats.org/officeDocument/2006/math">
                    <m:sSub>
                      <m:sSubPr>
                        <m:ctrlPr>
                          <a:rPr lang="ar-AE" sz="1600" i="1">
                            <a:latin typeface="Cambria Math" panose="02040503050406030204" pitchFamily="18" charset="0"/>
                          </a:rPr>
                        </m:ctrlPr>
                      </m:sSubPr>
                      <m:e>
                        <m:r>
                          <a:rPr lang="ar-AE" sz="1600" i="1">
                            <a:latin typeface="Cambria Math" panose="02040503050406030204" pitchFamily="18" charset="0"/>
                          </a:rPr>
                          <m:t>𝑖</m:t>
                        </m:r>
                      </m:e>
                      <m:sub>
                        <m:r>
                          <a:rPr lang="en-US" sz="1600" b="0" i="1" smtClean="0">
                            <a:latin typeface="Cambria Math" panose="02040503050406030204" pitchFamily="18" charset="0"/>
                          </a:rPr>
                          <m:t>𝑛</m:t>
                        </m:r>
                      </m:sub>
                    </m:sSub>
                    <m:r>
                      <a:rPr lang="en-US" sz="1600" b="0" i="0" smtClean="0">
                        <a:latin typeface="Cambria Math" panose="02040503050406030204" pitchFamily="18" charset="0"/>
                      </a:rPr>
                      <m:t>}</m:t>
                    </m:r>
                  </m:oMath>
                </a14:m>
                <a:r>
                  <a:rPr lang="en-US" sz="1600" dirty="0">
                    <a:latin typeface="+mn-lt"/>
                  </a:rPr>
                  <a:t> </a:t>
                </a:r>
                <a14:m>
                  <m:oMath xmlns:m="http://schemas.openxmlformats.org/officeDocument/2006/math">
                    <m:r>
                      <a:rPr lang="en-US" sz="1600" b="0" i="1" dirty="0" smtClean="0">
                        <a:latin typeface="Cambria Math" panose="02040503050406030204" pitchFamily="18" charset="0"/>
                      </a:rPr>
                      <m:t>(</m:t>
                    </m:r>
                    <m:d>
                      <m:dPr>
                        <m:begChr m:val="|"/>
                        <m:endChr m:val="|"/>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𝑇</m:t>
                        </m:r>
                      </m:e>
                    </m:d>
                    <m:r>
                      <a:rPr lang="en-US" sz="1600" b="0" i="1" dirty="0" smtClean="0">
                        <a:latin typeface="Cambria Math" panose="02040503050406030204" pitchFamily="18" charset="0"/>
                      </a:rPr>
                      <m:t>=</m:t>
                    </m:r>
                    <m:r>
                      <a:rPr lang="en-US" sz="1600" b="0" i="1" dirty="0" smtClean="0">
                        <a:latin typeface="Cambria Math" panose="02040503050406030204" pitchFamily="18" charset="0"/>
                      </a:rPr>
                      <m:t>𝑛</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𝑏𝑖</m:t>
                    </m:r>
                    <m:r>
                      <a:rPr lang="en-US" sz="1600" b="0" i="1" dirty="0" smtClean="0">
                        <a:latin typeface="Cambria Math" panose="02040503050406030204" pitchFamily="18" charset="0"/>
                      </a:rPr>
                      <m:t>ể</m:t>
                    </m:r>
                    <m:r>
                      <a:rPr lang="en-US" sz="1600" b="0" i="1" dirty="0" smtClean="0">
                        <a:latin typeface="Cambria Math" panose="02040503050406030204" pitchFamily="18" charset="0"/>
                      </a:rPr>
                      <m:t>𝑢</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𝑡</m:t>
                    </m:r>
                    <m:r>
                      <a:rPr lang="en-US" sz="1600" b="0" i="1" dirty="0" smtClean="0">
                        <a:latin typeface="Cambria Math" panose="02040503050406030204" pitchFamily="18" charset="0"/>
                      </a:rPr>
                      <m:t>h</m:t>
                    </m:r>
                    <m:r>
                      <a:rPr lang="en-US" sz="1600" b="0" i="1" dirty="0" smtClean="0">
                        <a:latin typeface="Cambria Math" panose="02040503050406030204" pitchFamily="18" charset="0"/>
                      </a:rPr>
                      <m:t>ị </m:t>
                    </m:r>
                    <m:r>
                      <a:rPr lang="en-US" sz="1600" b="0" i="1" dirty="0" smtClean="0">
                        <a:latin typeface="Cambria Math" panose="02040503050406030204" pitchFamily="18" charset="0"/>
                      </a:rPr>
                      <m:t>𝑘</m:t>
                    </m:r>
                    <m:r>
                      <a:rPr lang="en-US" sz="1600" b="0" i="1" dirty="0" smtClean="0">
                        <a:latin typeface="Cambria Math" panose="02040503050406030204" pitchFamily="18" charset="0"/>
                      </a:rPr>
                      <m:t>í</m:t>
                    </m:r>
                    <m:r>
                      <a:rPr lang="en-US" sz="1600" b="0" i="1" dirty="0" smtClean="0">
                        <a:latin typeface="Cambria Math" panose="02040503050406030204" pitchFamily="18" charset="0"/>
                      </a:rPr>
                      <m:t>𝑐</m:t>
                    </m:r>
                    <m:r>
                      <a:rPr lang="en-US" sz="1600" b="0" i="1" dirty="0" smtClean="0">
                        <a:latin typeface="Cambria Math" panose="02040503050406030204" pitchFamily="18" charset="0"/>
                      </a:rPr>
                      <m:t>h</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𝑡</m:t>
                    </m:r>
                    <m:r>
                      <a:rPr lang="en-US" sz="1600" b="0" i="1" dirty="0" smtClean="0">
                        <a:latin typeface="Cambria Math" panose="02040503050406030204" pitchFamily="18" charset="0"/>
                      </a:rPr>
                      <m:t>h</m:t>
                    </m:r>
                    <m:r>
                      <a:rPr lang="en-US" sz="1600" b="0" i="1" dirty="0" smtClean="0">
                        <a:latin typeface="Cambria Math" panose="02040503050406030204" pitchFamily="18" charset="0"/>
                      </a:rPr>
                      <m:t>ướ</m:t>
                    </m:r>
                    <m:r>
                      <a:rPr lang="en-US" sz="1600" b="0" i="1" dirty="0" smtClean="0">
                        <a:latin typeface="Cambria Math" panose="02040503050406030204" pitchFamily="18" charset="0"/>
                      </a:rPr>
                      <m:t>𝑐</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𝑐</m:t>
                    </m:r>
                    <m:r>
                      <a:rPr lang="en-US" sz="1600" b="0" i="1" dirty="0" smtClean="0">
                        <a:latin typeface="Cambria Math" panose="02040503050406030204" pitchFamily="18" charset="0"/>
                      </a:rPr>
                      <m:t>ủ</m:t>
                    </m:r>
                    <m:r>
                      <a:rPr lang="en-US" sz="1600" b="0" i="1" dirty="0" smtClean="0">
                        <a:latin typeface="Cambria Math" panose="02040503050406030204" pitchFamily="18" charset="0"/>
                      </a:rPr>
                      <m:t>𝑎</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𝑇</m:t>
                    </m:r>
                    <m:r>
                      <a:rPr lang="en-US" sz="1600" b="0" i="1" dirty="0" smtClean="0">
                        <a:latin typeface="Cambria Math" panose="02040503050406030204" pitchFamily="18" charset="0"/>
                      </a:rPr>
                      <m:t>)</m:t>
                    </m:r>
                  </m:oMath>
                </a14:m>
                <a:endParaRPr lang="en-US" sz="1600" dirty="0">
                  <a:latin typeface="+mn-lt"/>
                </a:endParaRPr>
              </a:p>
              <a:p>
                <a:pPr marL="127000" lvl="0" indent="0">
                  <a:buSzPts val="1600"/>
                  <a:buNone/>
                </a:pPr>
                <a:r>
                  <a:rPr lang="en-US" sz="1600" dirty="0">
                    <a:latin typeface="+mn-lt"/>
                  </a:rPr>
                  <a:t>- </a:t>
                </a:r>
                <a:r>
                  <a:rPr lang="vi-VN" sz="1600" dirty="0">
                    <a:latin typeface="+mn-lt"/>
                  </a:rPr>
                  <a:t>1 tập con:</a:t>
                </a:r>
                <a:r>
                  <a:rPr lang="en-US" sz="1600" dirty="0">
                    <a:latin typeface="+mn-lt"/>
                  </a:rPr>
                  <a:t> </a:t>
                </a:r>
                <a14:m>
                  <m:oMath xmlns:m="http://schemas.openxmlformats.org/officeDocument/2006/math">
                    <m:r>
                      <a:rPr lang="en-US" sz="1600" b="0" i="1" smtClean="0">
                        <a:solidFill>
                          <a:srgbClr val="202122"/>
                        </a:solidFill>
                        <a:highlight>
                          <a:srgbClr val="FFFFFF"/>
                        </a:highlight>
                        <a:latin typeface="Cambria Math" panose="02040503050406030204" pitchFamily="18" charset="0"/>
                        <a:ea typeface="Arial"/>
                        <a:cs typeface="Arial"/>
                        <a:sym typeface="Arial"/>
                      </a:rPr>
                      <m:t>𝑋</m:t>
                    </m:r>
                    <m:r>
                      <a:rPr lang="vi-VN" sz="1600" dirty="0" smtClean="0">
                        <a:solidFill>
                          <a:srgbClr val="202122"/>
                        </a:solidFill>
                        <a:highlight>
                          <a:srgbClr val="FFFFFF"/>
                        </a:highlight>
                        <a:latin typeface="Cambria Math" panose="02040503050406030204" pitchFamily="18" charset="0"/>
                        <a:sym typeface="Arial"/>
                      </a:rPr>
                      <m:t>⊆</m:t>
                    </m:r>
                    <m:r>
                      <m:rPr>
                        <m:sty m:val="p"/>
                      </m:rPr>
                      <a:rPr lang="en-US" sz="1600" b="0" i="0" dirty="0" smtClean="0">
                        <a:solidFill>
                          <a:srgbClr val="202122"/>
                        </a:solidFill>
                        <a:highlight>
                          <a:srgbClr val="FFFFFF"/>
                        </a:highlight>
                        <a:latin typeface="Cambria Math" panose="02040503050406030204" pitchFamily="18" charset="0"/>
                        <a:sym typeface="Arial"/>
                      </a:rPr>
                      <m:t>T</m:t>
                    </m:r>
                  </m:oMath>
                </a14:m>
                <a:r>
                  <a:rPr lang="en-US" sz="1600" dirty="0">
                    <a:solidFill>
                      <a:srgbClr val="202122"/>
                    </a:solidFill>
                    <a:highlight>
                      <a:srgbClr val="FFFFFF"/>
                    </a:highlight>
                    <a:latin typeface="+mn-lt"/>
                    <a:ea typeface="Arial"/>
                    <a:cs typeface="Arial"/>
                    <a:sym typeface="Arial"/>
                  </a:rPr>
                  <a:t> </a:t>
                </a:r>
                <a:r>
                  <a:rPr lang="vi-VN" sz="1600" dirty="0">
                    <a:solidFill>
                      <a:srgbClr val="202122"/>
                    </a:solidFill>
                    <a:highlight>
                      <a:srgbClr val="FFFFFF"/>
                    </a:highlight>
                    <a:latin typeface="+mn-lt"/>
                    <a:ea typeface="Arial"/>
                    <a:cs typeface="Arial"/>
                    <a:sym typeface="Arial"/>
                  </a:rPr>
                  <a:t>được gọi là </a:t>
                </a:r>
                <a:r>
                  <a:rPr lang="vi-VN" sz="1600" b="1" dirty="0">
                    <a:solidFill>
                      <a:srgbClr val="202122"/>
                    </a:solidFill>
                    <a:highlight>
                      <a:srgbClr val="FFFFFF"/>
                    </a:highlight>
                    <a:latin typeface="+mn-lt"/>
                    <a:ea typeface="Arial"/>
                    <a:cs typeface="Arial"/>
                    <a:sym typeface="Arial"/>
                  </a:rPr>
                  <a:t>itemset</a:t>
                </a:r>
                <a:r>
                  <a:rPr lang="vi-VN" sz="1600" dirty="0">
                    <a:solidFill>
                      <a:srgbClr val="202122"/>
                    </a:solidFill>
                    <a:highlight>
                      <a:srgbClr val="FFFFFF"/>
                    </a:highlight>
                    <a:latin typeface="+mn-lt"/>
                    <a:ea typeface="Arial"/>
                    <a:cs typeface="Arial"/>
                    <a:sym typeface="Arial"/>
                  </a:rPr>
                  <a:t> </a:t>
                </a:r>
                <a:endParaRPr lang="en-US" sz="1600" dirty="0">
                  <a:solidFill>
                    <a:srgbClr val="202122"/>
                  </a:solidFill>
                  <a:highlight>
                    <a:srgbClr val="FFFFFF"/>
                  </a:highlight>
                  <a:latin typeface="+mn-lt"/>
                  <a:ea typeface="Arial"/>
                  <a:cs typeface="Arial"/>
                  <a:sym typeface="Arial"/>
                </a:endParaRPr>
              </a:p>
              <a:p>
                <a:pPr marL="127000" lvl="0" indent="0">
                  <a:buSzPts val="1600"/>
                  <a:buNone/>
                </a:pPr>
                <a:endParaRPr lang="en-US" sz="1600" dirty="0">
                  <a:solidFill>
                    <a:srgbClr val="202122"/>
                  </a:solidFill>
                  <a:highlight>
                    <a:srgbClr val="FFFFFF"/>
                  </a:highlight>
                  <a:latin typeface="+mn-lt"/>
                  <a:ea typeface="Arial"/>
                  <a:cs typeface="Arial"/>
                  <a:sym typeface="Arial"/>
                </a:endParaRPr>
              </a:p>
              <a:p>
                <a:pPr marL="127000" lvl="0" indent="0">
                  <a:buSzPts val="1600"/>
                  <a:buNone/>
                </a:pPr>
                <a:r>
                  <a:rPr lang="en-US" sz="1600" dirty="0" err="1">
                    <a:solidFill>
                      <a:srgbClr val="202122"/>
                    </a:solidFill>
                    <a:highlight>
                      <a:srgbClr val="FFFFFF"/>
                    </a:highlight>
                    <a:latin typeface="+mn-lt"/>
                    <a:ea typeface="Arial"/>
                    <a:cs typeface="Arial"/>
                    <a:sym typeface="Arial"/>
                  </a:rPr>
                  <a:t>Với</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mỗi</a:t>
                </a:r>
                <a:r>
                  <a:rPr lang="en-US" sz="1600" dirty="0">
                    <a:solidFill>
                      <a:srgbClr val="202122"/>
                    </a:solidFill>
                    <a:highlight>
                      <a:srgbClr val="FFFFFF"/>
                    </a:highlight>
                    <a:latin typeface="+mn-lt"/>
                    <a:ea typeface="Arial"/>
                    <a:cs typeface="Arial"/>
                    <a:sym typeface="Arial"/>
                  </a:rPr>
                  <a:t> item </a:t>
                </a:r>
                <a14:m>
                  <m:oMath xmlns:m="http://schemas.openxmlformats.org/officeDocument/2006/math">
                    <m:sSub>
                      <m:sSubPr>
                        <m:ctrlPr>
                          <a:rPr lang="en-US" i="1">
                            <a:highlight>
                              <a:srgbClr val="FFFFFF"/>
                            </a:highlight>
                            <a:latin typeface="Cambria Math" panose="02040503050406030204" pitchFamily="18" charset="0"/>
                          </a:rPr>
                        </m:ctrlPr>
                      </m:sSubPr>
                      <m:e>
                        <m:r>
                          <a:rPr lang="en-US" i="1">
                            <a:highlight>
                              <a:srgbClr val="FFFFFF"/>
                            </a:highlight>
                            <a:latin typeface="Cambria Math" panose="02040503050406030204" pitchFamily="18" charset="0"/>
                          </a:rPr>
                          <m:t>𝑥</m:t>
                        </m:r>
                      </m:e>
                      <m:sub>
                        <m:r>
                          <a:rPr lang="en-US" b="0" i="1" smtClean="0">
                            <a:highlight>
                              <a:srgbClr val="FFFFFF"/>
                            </a:highlight>
                            <a:latin typeface="Cambria Math" panose="02040503050406030204" pitchFamily="18" charset="0"/>
                          </a:rPr>
                          <m:t>𝑡</m:t>
                        </m:r>
                      </m:sub>
                    </m:sSub>
                  </m:oMath>
                </a14:m>
                <a:r>
                  <a:rPr lang="en-US" sz="1600" dirty="0">
                    <a:solidFill>
                      <a:srgbClr val="202122"/>
                    </a:solidFill>
                    <a:highlight>
                      <a:srgbClr val="FFFFFF"/>
                    </a:highlight>
                    <a:latin typeface="+mn-lt"/>
                    <a:ea typeface="Arial"/>
                    <a:cs typeface="Arial"/>
                    <a:sym typeface="Arial"/>
                  </a:rPr>
                  <a:t> ( </a:t>
                </a:r>
                <a14:m>
                  <m:oMath xmlns:m="http://schemas.openxmlformats.org/officeDocument/2006/math">
                    <m:r>
                      <a:rPr lang="en-US" sz="1600" b="0" i="1" smtClean="0">
                        <a:solidFill>
                          <a:srgbClr val="202122"/>
                        </a:solidFill>
                        <a:highlight>
                          <a:srgbClr val="FFFFFF"/>
                        </a:highlight>
                        <a:latin typeface="Cambria Math" panose="02040503050406030204" pitchFamily="18" charset="0"/>
                        <a:ea typeface="Arial"/>
                        <a:cs typeface="Arial"/>
                        <a:sym typeface="Arial"/>
                      </a:rPr>
                      <m:t>0</m:t>
                    </m:r>
                    <m:r>
                      <a:rPr lang="en-US" sz="1600" b="0" i="1" smtClean="0">
                        <a:solidFill>
                          <a:srgbClr val="202122"/>
                        </a:solidFill>
                        <a:highlight>
                          <a:srgbClr val="FFFFFF"/>
                        </a:highlight>
                        <a:latin typeface="Cambria Math" panose="02040503050406030204" pitchFamily="18" charset="0"/>
                        <a:ea typeface="Arial"/>
                        <a:cs typeface="Arial"/>
                        <a:sym typeface="Arial"/>
                      </a:rPr>
                      <m:t> &lt;</m:t>
                    </m:r>
                    <m:r>
                      <a:rPr lang="en-US" sz="1600" b="0" i="1" smtClean="0">
                        <a:solidFill>
                          <a:srgbClr val="202122"/>
                        </a:solidFill>
                        <a:highlight>
                          <a:srgbClr val="FFFFFF"/>
                        </a:highlight>
                        <a:latin typeface="Cambria Math" panose="02040503050406030204" pitchFamily="18" charset="0"/>
                        <a:ea typeface="Cambria Math" panose="02040503050406030204" pitchFamily="18" charset="0"/>
                        <a:cs typeface="Arial"/>
                        <a:sym typeface="Arial"/>
                      </a:rPr>
                      <m:t>𝑡</m:t>
                    </m:r>
                    <m:r>
                      <a:rPr lang="en-US" sz="1600" b="0" i="1" smtClean="0">
                        <a:solidFill>
                          <a:srgbClr val="202122"/>
                        </a:solidFill>
                        <a:highlight>
                          <a:srgbClr val="FFFFFF"/>
                        </a:highlight>
                        <a:latin typeface="Cambria Math" panose="02040503050406030204" pitchFamily="18" charset="0"/>
                        <a:ea typeface="Cambria Math" panose="02040503050406030204" pitchFamily="18" charset="0"/>
                        <a:cs typeface="Arial"/>
                        <a:sym typeface="Arial"/>
                      </a:rPr>
                      <m:t> ≤ </m:t>
                    </m:r>
                    <m:d>
                      <m:dPr>
                        <m:begChr m:val="|"/>
                        <m:endChr m:val="|"/>
                        <m:ctrlPr>
                          <a:rPr lang="en-US" sz="1600" b="0" i="1" smtClean="0">
                            <a:solidFill>
                              <a:srgbClr val="202122"/>
                            </a:solidFill>
                            <a:highlight>
                              <a:srgbClr val="FFFFFF"/>
                            </a:highlight>
                            <a:latin typeface="Cambria Math" panose="02040503050406030204" pitchFamily="18" charset="0"/>
                            <a:ea typeface="Cambria Math" panose="02040503050406030204" pitchFamily="18" charset="0"/>
                            <a:cs typeface="Arial"/>
                            <a:sym typeface="Arial"/>
                          </a:rPr>
                        </m:ctrlPr>
                      </m:dPr>
                      <m:e>
                        <m:r>
                          <a:rPr lang="en-US" sz="1600" b="0" i="1" smtClean="0">
                            <a:solidFill>
                              <a:srgbClr val="202122"/>
                            </a:solidFill>
                            <a:highlight>
                              <a:srgbClr val="FFFFFF"/>
                            </a:highlight>
                            <a:latin typeface="Cambria Math" panose="02040503050406030204" pitchFamily="18" charset="0"/>
                            <a:ea typeface="Cambria Math" panose="02040503050406030204" pitchFamily="18" charset="0"/>
                            <a:cs typeface="Arial"/>
                            <a:sym typeface="Arial"/>
                          </a:rPr>
                          <m:t>𝑋</m:t>
                        </m:r>
                      </m:e>
                    </m:d>
                  </m:oMath>
                </a14:m>
                <a:r>
                  <a:rPr lang="en-US" sz="1600" dirty="0">
                    <a:solidFill>
                      <a:srgbClr val="202122"/>
                    </a:solidFill>
                    <a:highlight>
                      <a:srgbClr val="FFFFFF"/>
                    </a:highlight>
                    <a:latin typeface="+mn-lt"/>
                    <a:ea typeface="Arial"/>
                    <a:cs typeface="Arial"/>
                    <a:sym typeface="Arial"/>
                  </a:rPr>
                  <a:t> ) </a:t>
                </a:r>
                <a:r>
                  <a:rPr lang="en-US" sz="1600" dirty="0" err="1">
                    <a:solidFill>
                      <a:srgbClr val="202122"/>
                    </a:solidFill>
                    <a:highlight>
                      <a:srgbClr val="FFFFFF"/>
                    </a:highlight>
                    <a:latin typeface="+mn-lt"/>
                    <a:ea typeface="Arial"/>
                    <a:cs typeface="Arial"/>
                    <a:sym typeface="Arial"/>
                  </a:rPr>
                  <a:t>trong</a:t>
                </a:r>
                <a:r>
                  <a:rPr lang="en-US" sz="1600" dirty="0">
                    <a:solidFill>
                      <a:srgbClr val="202122"/>
                    </a:solidFill>
                    <a:highlight>
                      <a:srgbClr val="FFFFFF"/>
                    </a:highlight>
                    <a:latin typeface="+mn-lt"/>
                    <a:ea typeface="Arial"/>
                    <a:cs typeface="Arial"/>
                    <a:sym typeface="Arial"/>
                  </a:rPr>
                  <a:t> </a:t>
                </a:r>
                <a14:m>
                  <m:oMath xmlns:m="http://schemas.openxmlformats.org/officeDocument/2006/math">
                    <m:r>
                      <a:rPr lang="en-US" sz="1600" b="0" i="1" smtClean="0">
                        <a:solidFill>
                          <a:srgbClr val="202122"/>
                        </a:solidFill>
                        <a:highlight>
                          <a:srgbClr val="FFFFFF"/>
                        </a:highlight>
                        <a:latin typeface="Cambria Math" panose="02040503050406030204" pitchFamily="18" charset="0"/>
                        <a:ea typeface="Arial"/>
                        <a:cs typeface="Arial"/>
                        <a:sym typeface="Arial"/>
                      </a:rPr>
                      <m:t>𝑋</m:t>
                    </m:r>
                  </m:oMath>
                </a14:m>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được</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liên</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kết</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với</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một</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xác</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xuất</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xuất</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hiện</a:t>
                </a:r>
                <a:r>
                  <a:rPr lang="en-US" sz="1600" dirty="0">
                    <a:solidFill>
                      <a:srgbClr val="202122"/>
                    </a:solidFill>
                    <a:highlight>
                      <a:srgbClr val="FFFFFF"/>
                    </a:highlight>
                    <a:latin typeface="+mn-lt"/>
                    <a:ea typeface="Arial"/>
                    <a:cs typeface="Arial"/>
                    <a:sym typeface="Arial"/>
                  </a:rPr>
                  <a:t> </a:t>
                </a:r>
                <a14:m>
                  <m:oMath xmlns:m="http://schemas.openxmlformats.org/officeDocument/2006/math">
                    <m:r>
                      <a:rPr lang="en-US" sz="1600" b="0" i="1" smtClean="0">
                        <a:solidFill>
                          <a:srgbClr val="202122"/>
                        </a:solidFill>
                        <a:highlight>
                          <a:srgbClr val="FFFFFF"/>
                        </a:highlight>
                        <a:latin typeface="Cambria Math" panose="02040503050406030204" pitchFamily="18" charset="0"/>
                        <a:ea typeface="Arial"/>
                        <a:cs typeface="Arial"/>
                        <a:sym typeface="Arial"/>
                      </a:rPr>
                      <m:t>𝑝</m:t>
                    </m:r>
                    <m:r>
                      <a:rPr lang="en-US" sz="1600" b="0" i="1" smtClean="0">
                        <a:solidFill>
                          <a:srgbClr val="202122"/>
                        </a:solidFill>
                        <a:highlight>
                          <a:srgbClr val="FFFFFF"/>
                        </a:highlight>
                        <a:latin typeface="Cambria Math" panose="02040503050406030204" pitchFamily="18" charset="0"/>
                        <a:ea typeface="Arial"/>
                        <a:cs typeface="Arial"/>
                        <a:sym typeface="Arial"/>
                      </a:rPr>
                      <m:t>(</m:t>
                    </m:r>
                    <m:sSub>
                      <m:sSubPr>
                        <m:ctrlPr>
                          <a:rPr lang="en-US" i="1">
                            <a:highlight>
                              <a:srgbClr val="FFFFFF"/>
                            </a:highlight>
                            <a:latin typeface="Cambria Math" panose="02040503050406030204" pitchFamily="18" charset="0"/>
                          </a:rPr>
                        </m:ctrlPr>
                      </m:sSubPr>
                      <m:e>
                        <m:r>
                          <a:rPr lang="en-US" i="1">
                            <a:highlight>
                              <a:srgbClr val="FFFFFF"/>
                            </a:highlight>
                            <a:latin typeface="Cambria Math" panose="02040503050406030204" pitchFamily="18" charset="0"/>
                          </a:rPr>
                          <m:t>𝑥</m:t>
                        </m:r>
                      </m:e>
                      <m:sub>
                        <m:r>
                          <a:rPr lang="en-US" b="0" i="1" smtClean="0">
                            <a:highlight>
                              <a:srgbClr val="FFFFFF"/>
                            </a:highlight>
                            <a:latin typeface="Cambria Math" panose="02040503050406030204" pitchFamily="18" charset="0"/>
                          </a:rPr>
                          <m:t>𝑡</m:t>
                        </m:r>
                      </m:sub>
                    </m:sSub>
                  </m:oMath>
                </a14:m>
                <a:r>
                  <a:rPr lang="en-US" sz="1600" dirty="0">
                    <a:solidFill>
                      <a:srgbClr val="202122"/>
                    </a:solidFill>
                    <a:highlight>
                      <a:srgbClr val="FFFFFF"/>
                    </a:highlight>
                    <a:latin typeface="+mn-lt"/>
                    <a:ea typeface="Arial"/>
                    <a:cs typeface="Arial"/>
                    <a:sym typeface="Arial"/>
                  </a:rPr>
                  <a:t>)</a:t>
                </a:r>
                <a:endParaRPr lang="vi-VN" sz="1600" dirty="0">
                  <a:solidFill>
                    <a:srgbClr val="202122"/>
                  </a:solidFill>
                  <a:highlight>
                    <a:srgbClr val="FFFFFF"/>
                  </a:highlight>
                  <a:latin typeface="+mn-lt"/>
                  <a:ea typeface="Arial"/>
                  <a:cs typeface="Arial"/>
                  <a:sym typeface="Arial"/>
                </a:endParaRPr>
              </a:p>
              <a:p>
                <a:pPr lvl="0" indent="-330200">
                  <a:buClr>
                    <a:srgbClr val="202122"/>
                  </a:buClr>
                  <a:buSzPts val="1600"/>
                  <a:buFont typeface="Arial"/>
                  <a:buChar char="-"/>
                </a:pPr>
                <a:r>
                  <a:rPr lang="vi-VN" sz="1600" dirty="0">
                    <a:solidFill>
                      <a:srgbClr val="202122"/>
                    </a:solidFill>
                    <a:highlight>
                      <a:srgbClr val="FFFFFF"/>
                    </a:highlight>
                    <a:latin typeface="+mn-lt"/>
                    <a:ea typeface="Arial"/>
                    <a:cs typeface="Arial"/>
                    <a:sym typeface="Arial"/>
                  </a:rPr>
                  <a:t>X </a:t>
                </a:r>
                <a:r>
                  <a:rPr lang="en-US" sz="1600" dirty="0" err="1">
                    <a:solidFill>
                      <a:srgbClr val="202122"/>
                    </a:solidFill>
                    <a:highlight>
                      <a:srgbClr val="FFFFFF"/>
                    </a:highlight>
                    <a:latin typeface="+mn-lt"/>
                    <a:ea typeface="Arial"/>
                    <a:cs typeface="Arial"/>
                    <a:sym typeface="Arial"/>
                  </a:rPr>
                  <a:t>được</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gọi</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là</a:t>
                </a:r>
                <a:r>
                  <a:rPr lang="en-US" sz="1600" dirty="0">
                    <a:solidFill>
                      <a:srgbClr val="202122"/>
                    </a:solidFill>
                    <a:highlight>
                      <a:srgbClr val="FFFFFF"/>
                    </a:highlight>
                    <a:latin typeface="+mn-lt"/>
                    <a:ea typeface="Arial"/>
                    <a:cs typeface="Arial"/>
                    <a:sym typeface="Arial"/>
                  </a:rPr>
                  <a:t> </a:t>
                </a:r>
                <a:r>
                  <a:rPr lang="vi-VN" sz="1600" b="1" dirty="0">
                    <a:solidFill>
                      <a:srgbClr val="202122"/>
                    </a:solidFill>
                    <a:highlight>
                      <a:srgbClr val="FFFFFF"/>
                    </a:highlight>
                    <a:latin typeface="+mn-lt"/>
                    <a:ea typeface="Arial"/>
                    <a:cs typeface="Arial"/>
                    <a:sym typeface="Arial"/>
                  </a:rPr>
                  <a:t>uncertain itemset</a:t>
                </a:r>
                <a:r>
                  <a:rPr lang="vi-VN"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biểu</a:t>
                </a:r>
                <a:r>
                  <a:rPr lang="en-US" sz="1600" dirty="0">
                    <a:solidFill>
                      <a:srgbClr val="202122"/>
                    </a:solidFill>
                    <a:highlight>
                      <a:srgbClr val="FFFFFF"/>
                    </a:highlight>
                    <a:latin typeface="+mn-lt"/>
                    <a:ea typeface="Arial"/>
                    <a:cs typeface="Arial"/>
                    <a:sym typeface="Arial"/>
                  </a:rPr>
                  <a:t> </a:t>
                </a:r>
                <a:r>
                  <a:rPr lang="en-US" sz="1600" dirty="0" err="1">
                    <a:solidFill>
                      <a:srgbClr val="202122"/>
                    </a:solidFill>
                    <a:highlight>
                      <a:srgbClr val="FFFFFF"/>
                    </a:highlight>
                    <a:latin typeface="+mn-lt"/>
                    <a:ea typeface="Arial"/>
                    <a:cs typeface="Arial"/>
                    <a:sym typeface="Arial"/>
                  </a:rPr>
                  <a:t>thị</a:t>
                </a:r>
                <a:r>
                  <a:rPr lang="en-US" sz="1600" dirty="0">
                    <a:solidFill>
                      <a:srgbClr val="202122"/>
                    </a:solidFill>
                    <a:highlight>
                      <a:srgbClr val="FFFFFF"/>
                    </a:highlight>
                    <a:latin typeface="+mn-lt"/>
                    <a:ea typeface="Arial"/>
                    <a:cs typeface="Arial"/>
                    <a:sym typeface="Arial"/>
                  </a:rPr>
                  <a:t>: </a:t>
                </a:r>
              </a:p>
              <a:p>
                <a:pPr marL="127000" lvl="0" indent="0">
                  <a:buClr>
                    <a:srgbClr val="202122"/>
                  </a:buClr>
                  <a:buSzPts val="1600"/>
                  <a:buNone/>
                </a:pPr>
                <a14:m>
                  <m:oMathPara xmlns:m="http://schemas.openxmlformats.org/officeDocument/2006/math">
                    <m:oMathParaPr>
                      <m:jc m:val="centerGroup"/>
                    </m:oMathParaPr>
                    <m:oMath xmlns:m="http://schemas.openxmlformats.org/officeDocument/2006/math">
                      <m:r>
                        <a:rPr lang="ar-AE" sz="1600" i="1">
                          <a:solidFill>
                            <a:srgbClr val="202122"/>
                          </a:solidFill>
                          <a:highlight>
                            <a:srgbClr val="FFFFFF"/>
                          </a:highlight>
                          <a:latin typeface="Cambria Math" panose="02040503050406030204" pitchFamily="18" charset="0"/>
                          <a:ea typeface="Arial"/>
                          <a:cs typeface="Arial"/>
                          <a:sym typeface="Arial"/>
                        </a:rPr>
                        <m:t>𝑋</m:t>
                      </m:r>
                      <m:r>
                        <a:rPr lang="ar-AE" sz="1600" i="1">
                          <a:solidFill>
                            <a:srgbClr val="202122"/>
                          </a:solidFill>
                          <a:highlight>
                            <a:srgbClr val="FFFFFF"/>
                          </a:highlight>
                          <a:latin typeface="Cambria Math" panose="02040503050406030204" pitchFamily="18" charset="0"/>
                          <a:ea typeface="Arial"/>
                          <a:cs typeface="Arial"/>
                          <a:sym typeface="Arial"/>
                        </a:rPr>
                        <m:t>={</m:t>
                      </m:r>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1</m:t>
                          </m:r>
                        </m:sub>
                      </m:sSub>
                      <m:r>
                        <a:rPr lang="ar-AE" sz="1600" i="1">
                          <a:highlight>
                            <a:srgbClr val="FFFFFF"/>
                          </a:highlight>
                          <a:latin typeface="Cambria Math" panose="02040503050406030204" pitchFamily="18" charset="0"/>
                        </a:rPr>
                        <m:t>, </m:t>
                      </m:r>
                      <m:r>
                        <a:rPr lang="ar-AE" sz="1600" i="1">
                          <a:highlight>
                            <a:srgbClr val="FFFFFF"/>
                          </a:highlight>
                          <a:latin typeface="Cambria Math" panose="02040503050406030204" pitchFamily="18" charset="0"/>
                        </a:rPr>
                        <m:t>𝑝</m:t>
                      </m:r>
                      <m:d>
                        <m:dPr>
                          <m:ctrlPr>
                            <a:rPr lang="ar-AE" sz="1600" i="1">
                              <a:highlight>
                                <a:srgbClr val="FFFFFF"/>
                              </a:highlight>
                              <a:latin typeface="Cambria Math" panose="02040503050406030204" pitchFamily="18" charset="0"/>
                            </a:rPr>
                          </m:ctrlPr>
                        </m:dPr>
                        <m:e>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1</m:t>
                              </m:r>
                            </m:sub>
                          </m:sSub>
                        </m:e>
                      </m:d>
                      <m:r>
                        <a:rPr lang="ar-AE" sz="1600" i="1">
                          <a:highlight>
                            <a:srgbClr val="FFFFFF"/>
                          </a:highlight>
                          <a:latin typeface="Cambria Math" panose="02040503050406030204" pitchFamily="18" charset="0"/>
                        </a:rPr>
                        <m:t>;</m:t>
                      </m:r>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2</m:t>
                          </m:r>
                        </m:sub>
                      </m:sSub>
                      <m:r>
                        <a:rPr lang="ar-AE" sz="1600" i="1">
                          <a:highlight>
                            <a:srgbClr val="FFFFFF"/>
                          </a:highlight>
                          <a:latin typeface="Cambria Math" panose="02040503050406030204" pitchFamily="18" charset="0"/>
                        </a:rPr>
                        <m:t>, </m:t>
                      </m:r>
                      <m:r>
                        <a:rPr lang="ar-AE" sz="1600" i="1">
                          <a:highlight>
                            <a:srgbClr val="FFFFFF"/>
                          </a:highlight>
                          <a:latin typeface="Cambria Math" panose="02040503050406030204" pitchFamily="18" charset="0"/>
                        </a:rPr>
                        <m:t>𝑝</m:t>
                      </m:r>
                      <m:d>
                        <m:dPr>
                          <m:ctrlPr>
                            <a:rPr lang="ar-AE" sz="1600" i="1">
                              <a:highlight>
                                <a:srgbClr val="FFFFFF"/>
                              </a:highlight>
                              <a:latin typeface="Cambria Math" panose="02040503050406030204" pitchFamily="18" charset="0"/>
                            </a:rPr>
                          </m:ctrlPr>
                        </m:dPr>
                        <m:e>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2</m:t>
                              </m:r>
                            </m:sub>
                          </m:sSub>
                        </m:e>
                      </m:d>
                      <m:r>
                        <a:rPr lang="ar-AE" sz="1600" i="1">
                          <a:highlight>
                            <a:srgbClr val="FFFFFF"/>
                          </a:highlight>
                          <a:latin typeface="Cambria Math" panose="02040503050406030204" pitchFamily="18" charset="0"/>
                        </a:rPr>
                        <m:t>;…;</m:t>
                      </m:r>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𝑛</m:t>
                          </m:r>
                        </m:sub>
                      </m:sSub>
                      <m:r>
                        <a:rPr lang="ar-AE" sz="1600" i="1">
                          <a:highlight>
                            <a:srgbClr val="FFFFFF"/>
                          </a:highlight>
                          <a:latin typeface="Cambria Math" panose="02040503050406030204" pitchFamily="18" charset="0"/>
                        </a:rPr>
                        <m:t>, </m:t>
                      </m:r>
                      <m:r>
                        <a:rPr lang="ar-AE" sz="1600" i="1">
                          <a:highlight>
                            <a:srgbClr val="FFFFFF"/>
                          </a:highlight>
                          <a:latin typeface="Cambria Math" panose="02040503050406030204" pitchFamily="18" charset="0"/>
                        </a:rPr>
                        <m:t>𝑝</m:t>
                      </m:r>
                      <m:d>
                        <m:dPr>
                          <m:ctrlPr>
                            <a:rPr lang="ar-AE" sz="1600" i="1">
                              <a:highlight>
                                <a:srgbClr val="FFFFFF"/>
                              </a:highlight>
                              <a:latin typeface="Cambria Math" panose="02040503050406030204" pitchFamily="18" charset="0"/>
                            </a:rPr>
                          </m:ctrlPr>
                        </m:dPr>
                        <m:e>
                          <m:sSub>
                            <m:sSubPr>
                              <m:ctrlPr>
                                <a:rPr lang="ar-AE" sz="1600" i="1">
                                  <a:highlight>
                                    <a:srgbClr val="FFFFFF"/>
                                  </a:highlight>
                                  <a:latin typeface="Cambria Math" panose="02040503050406030204" pitchFamily="18" charset="0"/>
                                </a:rPr>
                              </m:ctrlPr>
                            </m:sSubPr>
                            <m:e>
                              <m:r>
                                <a:rPr lang="ar-AE" sz="1600" i="1">
                                  <a:highlight>
                                    <a:srgbClr val="FFFFFF"/>
                                  </a:highlight>
                                  <a:latin typeface="Cambria Math" panose="02040503050406030204" pitchFamily="18" charset="0"/>
                                </a:rPr>
                                <m:t>𝑥</m:t>
                              </m:r>
                            </m:e>
                            <m:sub>
                              <m:r>
                                <a:rPr lang="ar-AE" sz="1600" i="1">
                                  <a:highlight>
                                    <a:srgbClr val="FFFFFF"/>
                                  </a:highlight>
                                  <a:latin typeface="Cambria Math" panose="02040503050406030204" pitchFamily="18" charset="0"/>
                                </a:rPr>
                                <m:t>𝑛</m:t>
                              </m:r>
                            </m:sub>
                          </m:sSub>
                        </m:e>
                      </m:d>
                      <m:r>
                        <a:rPr lang="ar-AE" sz="1600" i="1">
                          <a:solidFill>
                            <a:srgbClr val="202122"/>
                          </a:solidFill>
                          <a:highlight>
                            <a:srgbClr val="FFFFFF"/>
                          </a:highlight>
                          <a:latin typeface="Cambria Math" panose="02040503050406030204" pitchFamily="18" charset="0"/>
                          <a:ea typeface="Arial"/>
                          <a:cs typeface="Arial"/>
                          <a:sym typeface="Arial"/>
                        </a:rPr>
                        <m:t>}</m:t>
                      </m:r>
                    </m:oMath>
                  </m:oMathPara>
                </a14:m>
                <a:endParaRPr lang="ar-AE" sz="1600" dirty="0">
                  <a:solidFill>
                    <a:srgbClr val="202122"/>
                  </a:solidFill>
                  <a:highlight>
                    <a:srgbClr val="FFFFFF"/>
                  </a:highlight>
                  <a:ea typeface="Arial"/>
                  <a:cs typeface="Arial"/>
                  <a:sym typeface="Arial"/>
                </a:endParaRPr>
              </a:p>
            </p:txBody>
          </p:sp>
        </mc:Choice>
        <mc:Fallback xmlns="">
          <p:sp>
            <p:nvSpPr>
              <p:cNvPr id="308" name="Google Shape;308;p18"/>
              <p:cNvSpPr txBox="1">
                <a:spLocks noGrp="1" noRot="1" noChangeAspect="1" noMove="1" noResize="1" noEditPoints="1" noAdjustHandles="1" noChangeArrowheads="1" noChangeShapeType="1" noTextEdit="1"/>
              </p:cNvSpPr>
              <p:nvPr>
                <p:ph type="body" idx="1"/>
              </p:nvPr>
            </p:nvSpPr>
            <p:spPr>
              <a:xfrm>
                <a:off x="1303800" y="1990050"/>
                <a:ext cx="7030500" cy="25416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D204D-0B68-4F9A-B293-74BDD6E1DD2D}"/>
              </a:ext>
            </a:extLst>
          </p:cNvPr>
          <p:cNvSpPr>
            <a:spLocks noGrp="1"/>
          </p:cNvSpPr>
          <p:nvPr>
            <p:ph type="title"/>
          </p:nvPr>
        </p:nvSpPr>
        <p:spPr/>
        <p:txBody>
          <a:bodyPr/>
          <a:lstStyle/>
          <a:p>
            <a:r>
              <a:rPr lang="en-US" dirty="0"/>
              <a:t>Uncertain Database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D0C4CE7-0C7B-495D-91BC-4CAFE8DA5186}"/>
                  </a:ext>
                </a:extLst>
              </p:cNvPr>
              <p:cNvSpPr>
                <a:spLocks noGrp="1"/>
              </p:cNvSpPr>
              <p:nvPr>
                <p:ph type="body" idx="1"/>
              </p:nvPr>
            </p:nvSpPr>
            <p:spPr/>
            <p:txBody>
              <a:bodyPr>
                <a:normAutofit/>
              </a:bodyPr>
              <a:lstStyle/>
              <a:p>
                <a:r>
                  <a:rPr lang="en-US" sz="1600" dirty="0"/>
                  <a:t>Một Uncertain transaction </a:t>
                </a:r>
                <a:r>
                  <a:rPr lang="en-US" sz="1600" dirty="0" err="1"/>
                  <a:t>là</a:t>
                </a:r>
                <a:r>
                  <a:rPr lang="en-US" sz="1600" dirty="0"/>
                  <a:t> </a:t>
                </a:r>
                <a:r>
                  <a:rPr lang="en-US" sz="1600" dirty="0" err="1"/>
                  <a:t>một</a:t>
                </a:r>
                <a:r>
                  <a:rPr lang="en-US" sz="1600" dirty="0"/>
                  <a:t> </a:t>
                </a:r>
                <a:r>
                  <a:rPr lang="en-US" sz="1600" dirty="0" err="1"/>
                  <a:t>unsertain</a:t>
                </a:r>
                <a:r>
                  <a:rPr lang="en-US" sz="1600" dirty="0"/>
                  <a:t> itemset </a:t>
                </a:r>
                <a:r>
                  <a:rPr lang="en-US" sz="1600" dirty="0" err="1"/>
                  <a:t>với</a:t>
                </a:r>
                <a:r>
                  <a:rPr lang="en-US" sz="1600" dirty="0"/>
                  <a:t> 1 ID</a:t>
                </a:r>
              </a:p>
              <a:p>
                <a:r>
                  <a:rPr lang="en-US" sz="1600" dirty="0" err="1"/>
                  <a:t>Một</a:t>
                </a:r>
                <a:r>
                  <a:rPr lang="en-US" sz="1600" dirty="0"/>
                  <a:t> uncertain database (UD) </a:t>
                </a:r>
                <a:r>
                  <a:rPr lang="en-US" sz="1600" dirty="0" err="1"/>
                  <a:t>là</a:t>
                </a:r>
                <a:r>
                  <a:rPr lang="en-US" sz="1600" dirty="0"/>
                  <a:t> </a:t>
                </a:r>
                <a:r>
                  <a:rPr lang="en-US" sz="1600" dirty="0" err="1"/>
                  <a:t>một</a:t>
                </a:r>
                <a:r>
                  <a:rPr lang="en-US" sz="1600" dirty="0"/>
                  <a:t> </a:t>
                </a:r>
                <a:r>
                  <a:rPr lang="en-US" sz="1600" dirty="0" err="1"/>
                  <a:t>tập</a:t>
                </a:r>
                <a:r>
                  <a:rPr lang="en-US" sz="1600" dirty="0"/>
                  <a:t> </a:t>
                </a:r>
                <a:r>
                  <a:rPr lang="en-US" sz="1600" dirty="0" err="1"/>
                  <a:t>hợp</a:t>
                </a:r>
                <a:r>
                  <a:rPr lang="en-US" sz="1600" dirty="0"/>
                  <a:t> </a:t>
                </a:r>
                <a:r>
                  <a:rPr lang="en-US" sz="1600" dirty="0" err="1"/>
                  <a:t>các</a:t>
                </a:r>
                <a:r>
                  <a:rPr lang="en-US" sz="1600" dirty="0"/>
                  <a:t> uncertain transaction</a:t>
                </a:r>
              </a:p>
              <a:p>
                <a:pPr marL="14605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𝑈𝑇</m:t>
                          </m:r>
                        </m:e>
                        <m:sub>
                          <m:r>
                            <a:rPr lang="en-US" sz="1600" b="0" i="1" smtClean="0">
                              <a:latin typeface="Cambria Math" panose="02040503050406030204" pitchFamily="18" charset="0"/>
                            </a:rPr>
                            <m:t>𝑠</m:t>
                          </m:r>
                        </m:sub>
                      </m:sSub>
                      <m:r>
                        <a:rPr lang="en-US" sz="1600" b="0" i="1" smtClean="0">
                          <a:latin typeface="Cambria Math" panose="02040503050406030204" pitchFamily="18" charset="0"/>
                        </a:rPr>
                        <m:t> (</m:t>
                      </m:r>
                      <m:r>
                        <a:rPr lang="en-US" sz="1600" b="0" i="1" smtClean="0">
                          <a:latin typeface="Cambria Math" panose="02040503050406030204" pitchFamily="18" charset="0"/>
                        </a:rPr>
                        <m:t>0</m:t>
                      </m:r>
                      <m:r>
                        <a:rPr lang="en-US" sz="1600" b="0" i="1" smtClean="0">
                          <a:latin typeface="Cambria Math" panose="02040503050406030204" pitchFamily="18" charset="0"/>
                        </a:rPr>
                        <m:t> &lt;</m:t>
                      </m:r>
                      <m:r>
                        <a:rPr lang="en-US" sz="1600" b="0" i="1" smtClean="0">
                          <a:latin typeface="Cambria Math" panose="02040503050406030204" pitchFamily="18" charset="0"/>
                          <a:ea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 ≤ </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𝑈𝐷</m:t>
                          </m:r>
                        </m:e>
                      </m:d>
                      <m:r>
                        <a:rPr lang="en-US" sz="1600" b="0" i="1" smtClean="0">
                          <a:latin typeface="Cambria Math" panose="02040503050406030204" pitchFamily="18" charset="0"/>
                          <a:ea typeface="Cambria Math" panose="02040503050406030204" pitchFamily="18" charset="0"/>
                        </a:rPr>
                        <m:t>)</m:t>
                      </m:r>
                    </m:oMath>
                  </m:oMathPara>
                </a14:m>
                <a:endParaRPr lang="en-US" sz="1600" dirty="0"/>
              </a:p>
              <a:p>
                <a:endParaRPr lang="en-US" sz="1600" dirty="0"/>
              </a:p>
              <a:p>
                <a:r>
                  <a:rPr lang="en-US" sz="1600" dirty="0" err="1"/>
                  <a:t>Ví</a:t>
                </a:r>
                <a:r>
                  <a:rPr lang="en-US" sz="1600" dirty="0"/>
                  <a:t> </a:t>
                </a:r>
                <a:r>
                  <a:rPr lang="en-US" sz="1600" dirty="0" err="1"/>
                  <a:t>dụ</a:t>
                </a:r>
                <a:r>
                  <a:rPr lang="en-US" sz="1600" dirty="0"/>
                  <a:t>: </a:t>
                </a:r>
              </a:p>
              <a:p>
                <a:pPr marL="146050" indent="0">
                  <a:buNone/>
                </a:pPr>
                <a:endParaRPr lang="en-US" sz="1600" dirty="0"/>
              </a:p>
            </p:txBody>
          </p:sp>
        </mc:Choice>
        <mc:Fallback xmlns="">
          <p:sp>
            <p:nvSpPr>
              <p:cNvPr id="3" name="Text Placeholder 2">
                <a:extLst>
                  <a:ext uri="{FF2B5EF4-FFF2-40B4-BE49-F238E27FC236}">
                    <a16:creationId xmlns:a16="http://schemas.microsoft.com/office/drawing/2014/main" id="{9D0C4CE7-0C7B-495D-91BC-4CAFE8DA5186}"/>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9D434D0-5815-4876-B263-4C512D550840}"/>
              </a:ext>
            </a:extLst>
          </p:cNvPr>
          <p:cNvPicPr>
            <a:picLocks noChangeAspect="1"/>
          </p:cNvPicPr>
          <p:nvPr/>
        </p:nvPicPr>
        <p:blipFill>
          <a:blip r:embed="rId3"/>
          <a:stretch>
            <a:fillRect/>
          </a:stretch>
        </p:blipFill>
        <p:spPr>
          <a:xfrm>
            <a:off x="3458892" y="3295137"/>
            <a:ext cx="2583404" cy="1249788"/>
          </a:xfrm>
          <a:prstGeom prst="rect">
            <a:avLst/>
          </a:prstGeom>
        </p:spPr>
      </p:pic>
    </p:spTree>
    <p:extLst>
      <p:ext uri="{BB962C8B-B14F-4D97-AF65-F5344CB8AC3E}">
        <p14:creationId xmlns:p14="http://schemas.microsoft.com/office/powerpoint/2010/main" val="224422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Possible World</a:t>
            </a:r>
            <a:endParaRPr dirty="0"/>
          </a:p>
        </p:txBody>
      </p:sp>
      <mc:AlternateContent xmlns:mc="http://schemas.openxmlformats.org/markup-compatibility/2006" xmlns:a14="http://schemas.microsoft.com/office/drawing/2010/main">
        <mc:Choice Requires="a14">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spcAft>
                    <a:spcPts val="1200"/>
                  </a:spcAft>
                  <a:buNone/>
                </a:pPr>
                <a:r>
                  <a:rPr lang="en-US" sz="1600" dirty="0"/>
                  <a:t>Một possible world</a:t>
                </a:r>
                <a:r>
                  <a:rPr lang="vi-VN" sz="1600" dirty="0"/>
                  <a:t> PW được chuyển đổi </a:t>
                </a:r>
                <a:r>
                  <a:rPr lang="en-US" sz="1600" dirty="0"/>
                  <a:t>Uncertain Database </a:t>
                </a:r>
                <a:r>
                  <a:rPr lang="vi-VN" sz="1600" dirty="0"/>
                  <a:t>UD là </a:t>
                </a:r>
                <a:r>
                  <a:rPr lang="en-US" sz="1600" dirty="0"/>
                  <a:t>exact database </a:t>
                </a:r>
                <a:r>
                  <a:rPr lang="vi-VN" sz="1600" dirty="0"/>
                  <a:t>với </a:t>
                </a:r>
                <a14:m>
                  <m:oMath xmlns:m="http://schemas.openxmlformats.org/officeDocument/2006/math">
                    <m:d>
                      <m:dPr>
                        <m:begChr m:val="|"/>
                        <m:endChr m:val="|"/>
                        <m:ctrlPr>
                          <a:rPr lang="vi-VN" sz="1600" i="1" smtClean="0">
                            <a:latin typeface="Cambria Math" panose="02040503050406030204" pitchFamily="18" charset="0"/>
                          </a:rPr>
                        </m:ctrlPr>
                      </m:dPr>
                      <m:e>
                        <m:r>
                          <a:rPr lang="en-US" sz="1600" b="0" i="1" smtClean="0">
                            <a:latin typeface="Cambria Math" panose="02040503050406030204" pitchFamily="18" charset="0"/>
                          </a:rPr>
                          <m:t>𝑈𝐷</m:t>
                        </m:r>
                      </m:e>
                    </m:d>
                  </m:oMath>
                </a14:m>
                <a:r>
                  <a:rPr lang="en-US" sz="1600" dirty="0"/>
                  <a:t> </a:t>
                </a:r>
                <a:r>
                  <a:rPr lang="vi-VN" sz="1600" dirty="0"/>
                  <a:t>giao dịch, trong đó mỗi giao dịch </a:t>
                </a:r>
                <a14:m>
                  <m:oMath xmlns:m="http://schemas.openxmlformats.org/officeDocument/2006/math">
                    <m:sSub>
                      <m:sSubPr>
                        <m:ctrlPr>
                          <a:rPr lang="vi-VN" sz="160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𝑠</m:t>
                        </m:r>
                      </m:sub>
                    </m:sSub>
                  </m:oMath>
                </a14:m>
                <a:r>
                  <a:rPr lang="vi-VN" sz="1600" dirty="0"/>
                  <a:t> là tập con của </a:t>
                </a:r>
                <a14:m>
                  <m:oMath xmlns:m="http://schemas.openxmlformats.org/officeDocument/2006/math">
                    <m:sSub>
                      <m:sSubPr>
                        <m:ctrlPr>
                          <a:rPr lang="vi-VN" sz="1600" i="1">
                            <a:latin typeface="Cambria Math" panose="02040503050406030204" pitchFamily="18" charset="0"/>
                          </a:rPr>
                        </m:ctrlPr>
                      </m:sSubPr>
                      <m:e>
                        <m:r>
                          <a:rPr lang="en-US" sz="1600" b="0" i="1" smtClean="0">
                            <a:latin typeface="Cambria Math" panose="02040503050406030204" pitchFamily="18" charset="0"/>
                          </a:rPr>
                          <m:t>𝑈</m:t>
                        </m:r>
                        <m:r>
                          <a:rPr lang="en-US" sz="1600" i="1">
                            <a:latin typeface="Cambria Math" panose="02040503050406030204" pitchFamily="18" charset="0"/>
                          </a:rPr>
                          <m:t>𝑇</m:t>
                        </m:r>
                      </m:e>
                      <m:sub>
                        <m:r>
                          <a:rPr lang="en-US" sz="1600" b="0" i="1" smtClean="0">
                            <a:latin typeface="Cambria Math" panose="02040503050406030204" pitchFamily="18" charset="0"/>
                          </a:rPr>
                          <m:t>𝑠</m:t>
                        </m:r>
                      </m:sub>
                    </m:sSub>
                  </m:oMath>
                </a14:m>
                <a:r>
                  <a:rPr lang="vi-VN" sz="1600" dirty="0"/>
                  <a:t>; do đó, chúng ta ký hiệu một </a:t>
                </a:r>
                <a:r>
                  <a:rPr lang="en-US" sz="1600" dirty="0"/>
                  <a:t>possible world</a:t>
                </a:r>
                <a:r>
                  <a:rPr lang="vi-VN" sz="1600" dirty="0"/>
                  <a:t> là PW = {</a:t>
                </a:r>
                <a14:m>
                  <m:oMath xmlns:m="http://schemas.openxmlformats.org/officeDocument/2006/math">
                    <m:sSub>
                      <m:sSubPr>
                        <m:ctrlPr>
                          <a:rPr lang="vi-VN" sz="160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1</m:t>
                        </m:r>
                      </m:sub>
                    </m:sSub>
                  </m:oMath>
                </a14:m>
                <a:r>
                  <a:rPr lang="vi-VN" sz="1600" dirty="0"/>
                  <a:t>,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𝑇</m:t>
                        </m:r>
                      </m:e>
                      <m:sub>
                        <m:r>
                          <a:rPr lang="en-US" sz="1600" b="0" i="1" smtClean="0">
                            <a:latin typeface="Cambria Math" panose="02040503050406030204" pitchFamily="18" charset="0"/>
                          </a:rPr>
                          <m:t>2</m:t>
                        </m:r>
                      </m:sub>
                    </m:sSub>
                  </m:oMath>
                </a14:m>
                <a:r>
                  <a:rPr lang="vi-VN" sz="1600" dirty="0"/>
                  <a:t>, · · · ,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𝑇</m:t>
                        </m:r>
                      </m:e>
                      <m:sub>
                        <m:r>
                          <a:rPr lang="en-US" sz="1600" b="0" i="1" smtClean="0">
                            <a:latin typeface="Cambria Math" panose="02040503050406030204" pitchFamily="18" charset="0"/>
                          </a:rPr>
                          <m:t>|</m:t>
                        </m:r>
                        <m:r>
                          <a:rPr lang="en-US" sz="1600" b="0" i="1" smtClean="0">
                            <a:latin typeface="Cambria Math" panose="02040503050406030204" pitchFamily="18" charset="0"/>
                          </a:rPr>
                          <m:t>𝑈𝐷</m:t>
                        </m:r>
                        <m:r>
                          <a:rPr lang="en-US" sz="1600" b="0" i="1" smtClean="0">
                            <a:latin typeface="Cambria Math" panose="02040503050406030204" pitchFamily="18" charset="0"/>
                          </a:rPr>
                          <m:t>|</m:t>
                        </m:r>
                      </m:sub>
                    </m:sSub>
                  </m:oMath>
                </a14:m>
                <a:r>
                  <a:rPr lang="vi-VN" sz="1600" dirty="0"/>
                  <a:t>}, trong đó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𝑇</m:t>
                        </m:r>
                      </m:e>
                      <m:sub>
                        <m:r>
                          <a:rPr lang="en-US" sz="1600" b="0" i="1" smtClean="0">
                            <a:latin typeface="Cambria Math" panose="02040503050406030204" pitchFamily="18" charset="0"/>
                          </a:rPr>
                          <m:t>𝑠</m:t>
                        </m:r>
                      </m:sub>
                    </m:sSub>
                  </m:oMath>
                </a14:m>
                <a:r>
                  <a:rPr lang="vi-VN" sz="1600" dirty="0"/>
                  <a:t> ⊆ </a:t>
                </a:r>
                <a14:m>
                  <m:oMath xmlns:m="http://schemas.openxmlformats.org/officeDocument/2006/math">
                    <m:sSub>
                      <m:sSubPr>
                        <m:ctrlPr>
                          <a:rPr lang="vi-VN" sz="1600" i="1">
                            <a:latin typeface="Cambria Math" panose="02040503050406030204" pitchFamily="18" charset="0"/>
                          </a:rPr>
                        </m:ctrlPr>
                      </m:sSubPr>
                      <m:e>
                        <m:r>
                          <a:rPr lang="en-US" sz="1600" b="0" i="1" smtClean="0">
                            <a:latin typeface="Cambria Math" panose="02040503050406030204" pitchFamily="18" charset="0"/>
                          </a:rPr>
                          <m:t>𝑈𝑇</m:t>
                        </m:r>
                      </m:e>
                      <m:sub>
                        <m:r>
                          <a:rPr lang="en-US" sz="1600" b="0" i="1" smtClean="0">
                            <a:latin typeface="Cambria Math" panose="02040503050406030204" pitchFamily="18" charset="0"/>
                          </a:rPr>
                          <m:t>𝑠</m:t>
                        </m:r>
                      </m:sub>
                    </m:sSub>
                  </m:oMath>
                </a14:m>
                <a:r>
                  <a:rPr lang="en-US" sz="1600" dirty="0"/>
                  <a:t> </a:t>
                </a:r>
                <a14:m>
                  <m:oMath xmlns:m="http://schemas.openxmlformats.org/officeDocument/2006/math">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0</m:t>
                        </m:r>
                        <m:r>
                          <a:rPr lang="en-US" sz="1600" b="0" i="1" dirty="0" smtClean="0">
                            <a:latin typeface="Cambria Math" panose="02040503050406030204" pitchFamily="18" charset="0"/>
                          </a:rPr>
                          <m:t> &lt;</m:t>
                        </m:r>
                        <m:r>
                          <a:rPr lang="en-US" sz="1600" b="0" i="1" dirty="0" smtClean="0">
                            <a:latin typeface="Cambria Math" panose="02040503050406030204" pitchFamily="18" charset="0"/>
                            <a:ea typeface="Cambria Math" panose="02040503050406030204" pitchFamily="18" charset="0"/>
                          </a:rPr>
                          <m:t>𝑠</m:t>
                        </m:r>
                        <m:r>
                          <a:rPr lang="en-US" sz="1600" b="0" i="1" dirty="0" smtClean="0">
                            <a:latin typeface="Cambria Math" panose="02040503050406030204" pitchFamily="18" charset="0"/>
                            <a:ea typeface="Cambria Math" panose="02040503050406030204" pitchFamily="18" charset="0"/>
                          </a:rPr>
                          <m:t> ≤</m:t>
                        </m:r>
                        <m:d>
                          <m:dPr>
                            <m:begChr m:val="|"/>
                            <m:endChr m:val="|"/>
                            <m:ctrlPr>
                              <a:rPr lang="en-US" sz="1600" b="0" i="1" dirty="0" smtClean="0">
                                <a:latin typeface="Cambria Math" panose="02040503050406030204" pitchFamily="18" charset="0"/>
                                <a:ea typeface="Cambria Math" panose="02040503050406030204" pitchFamily="18" charset="0"/>
                              </a:rPr>
                            </m:ctrlPr>
                          </m:dPr>
                          <m:e>
                            <m:r>
                              <a:rPr lang="en-US" sz="1600" b="0" i="1" dirty="0" smtClean="0">
                                <a:latin typeface="Cambria Math" panose="02040503050406030204" pitchFamily="18" charset="0"/>
                                <a:ea typeface="Cambria Math" panose="02040503050406030204" pitchFamily="18" charset="0"/>
                              </a:rPr>
                              <m:t>𝑈𝐷</m:t>
                            </m:r>
                          </m:e>
                        </m:d>
                      </m:e>
                    </m:d>
                    <m:r>
                      <a:rPr lang="en-US" sz="1600" b="0" i="1" dirty="0" smtClean="0">
                        <a:latin typeface="Cambria Math" panose="02040503050406030204" pitchFamily="18" charset="0"/>
                        <a:ea typeface="Cambria Math" panose="02040503050406030204" pitchFamily="18" charset="0"/>
                      </a:rPr>
                      <m:t>.</m:t>
                    </m:r>
                  </m:oMath>
                </a14:m>
                <a:endParaRPr lang="en-US" sz="1600" dirty="0"/>
              </a:p>
            </p:txBody>
          </p:sp>
        </mc:Choice>
        <mc:Fallback xmlns="">
          <p:sp>
            <p:nvSpPr>
              <p:cNvPr id="314" name="Google Shape;314;p19"/>
              <p:cNvSpPr txBox="1">
                <a:spLocks noGrp="1" noRot="1" noChangeAspect="1" noMove="1" noResize="1" noEditPoints="1" noAdjustHandles="1" noChangeArrowheads="1" noChangeShapeType="1" noTextEdit="1"/>
              </p:cNvSpPr>
              <p:nvPr>
                <p:ph type="body" idx="1"/>
              </p:nvPr>
            </p:nvSpPr>
            <p:spPr>
              <a:xfrm>
                <a:off x="1303800" y="1990050"/>
                <a:ext cx="7030500" cy="2541600"/>
              </a:xfrm>
              <a:prstGeom prst="rect">
                <a:avLst/>
              </a:prstGeom>
              <a:blipFill>
                <a:blip r:embed="rId3"/>
                <a:stretch>
                  <a:fillRect l="-520"/>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lvl="0"/>
            <a:r>
              <a:rPr lang="vi" dirty="0"/>
              <a:t>Possible World</a:t>
            </a:r>
            <a:r>
              <a:rPr lang="en-US" dirty="0"/>
              <a:t> (</a:t>
            </a:r>
            <a:r>
              <a:rPr lang="en-US" dirty="0" err="1"/>
              <a:t>tt</a:t>
            </a:r>
            <a:r>
              <a:rPr lang="en-US" dirty="0"/>
              <a:t>)</a:t>
            </a:r>
            <a:endParaRPr dirty="0"/>
          </a:p>
        </p:txBody>
      </p:sp>
      <mc:AlternateContent xmlns:mc="http://schemas.openxmlformats.org/markup-compatibility/2006" xmlns:a14="http://schemas.microsoft.com/office/drawing/2010/main">
        <mc:Choice Requires="a14">
          <p:sp>
            <p:nvSpPr>
              <p:cNvPr id="320" name="Google Shape;320;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spcAft>
                    <a:spcPts val="1200"/>
                  </a:spcAft>
                  <a:buNone/>
                </a:pPr>
                <a:r>
                  <a:rPr lang="vi-VN" sz="1600" dirty="0"/>
                  <a:t>Nếu chúng ta giả sử rằng các </a:t>
                </a:r>
                <a:r>
                  <a:rPr lang="en-US" sz="1600" dirty="0"/>
                  <a:t>UT </a:t>
                </a:r>
                <a:r>
                  <a:rPr lang="vi-VN" sz="1600" dirty="0"/>
                  <a:t>là độc lập thì một </a:t>
                </a:r>
                <a:r>
                  <a:rPr lang="en-US" sz="1600" dirty="0"/>
                  <a:t>PW</a:t>
                </a:r>
                <a:r>
                  <a:rPr lang="vi-VN" sz="1600" dirty="0"/>
                  <a:t> có xác suất xảy ra p(PW), có thể được tính bằng cách nhân xác suất xuất hiện của từng mục x ∈ PW nếu </a:t>
                </a:r>
                <a14:m>
                  <m:oMath xmlns:m="http://schemas.openxmlformats.org/officeDocument/2006/math">
                    <m:sSub>
                      <m:sSubPr>
                        <m:ctrlPr>
                          <a:rPr lang="vi-VN" sz="1600" i="1" smtClean="0">
                            <a:latin typeface="Cambria Math" panose="02040503050406030204" pitchFamily="18" charset="0"/>
                          </a:rPr>
                        </m:ctrlPr>
                      </m:sSubPr>
                      <m:e>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rPr>
                          <m:t>𝑇</m:t>
                        </m:r>
                      </m:e>
                      <m:sub>
                        <m:r>
                          <a:rPr lang="en-US" sz="1600" i="1">
                            <a:latin typeface="Cambria Math" panose="02040503050406030204" pitchFamily="18" charset="0"/>
                          </a:rPr>
                          <m:t>𝑠</m:t>
                        </m:r>
                      </m:sub>
                    </m:sSub>
                    <m:r>
                      <a:rPr lang="en-US" sz="1600" b="0" i="1" smtClean="0">
                        <a:latin typeface="Cambria Math" panose="02040503050406030204" pitchFamily="18" charset="0"/>
                      </a:rPr>
                      <m:t> </m:t>
                    </m:r>
                    <m:r>
                      <a:rPr lang="en-US" sz="1600" b="0" i="1" smtClean="0">
                        <a:latin typeface="Cambria Math" panose="02040503050406030204" pitchFamily="18" charset="0"/>
                      </a:rPr>
                      <m:t>𝑣</m:t>
                    </m:r>
                    <m:r>
                      <a:rPr lang="en-US" sz="1600" b="0" i="1" smtClean="0">
                        <a:latin typeface="Cambria Math" panose="02040503050406030204" pitchFamily="18" charset="0"/>
                      </a:rPr>
                      <m:t>à </m:t>
                    </m:r>
                    <m:sSub>
                      <m:sSubPr>
                        <m:ctrlPr>
                          <a:rPr lang="vi-VN" sz="1600" i="1">
                            <a:latin typeface="Cambria Math" panose="02040503050406030204" pitchFamily="18" charset="0"/>
                          </a:rPr>
                        </m:ctrlPr>
                      </m:sSubPr>
                      <m:e>
                        <m:r>
                          <a:rPr lang="en-US" sz="1600" i="1">
                            <a:latin typeface="Cambria Math" panose="02040503050406030204" pitchFamily="18" charset="0"/>
                          </a:rPr>
                          <m:t>𝑈𝑇</m:t>
                        </m:r>
                      </m:e>
                      <m:sub>
                        <m:r>
                          <a:rPr lang="en-US" sz="1600" i="1">
                            <a:latin typeface="Cambria Math" panose="02040503050406030204" pitchFamily="18" charset="0"/>
                          </a:rPr>
                          <m:t>𝑠</m:t>
                        </m:r>
                      </m:sub>
                    </m:sSub>
                  </m:oMath>
                </a14:m>
                <a:r>
                  <a:rPr lang="vi-VN" sz="1600" dirty="0"/>
                  <a:t>, cũng như một lần </a:t>
                </a:r>
                <a:r>
                  <a:rPr lang="en-US" sz="1600" dirty="0" err="1"/>
                  <a:t>xác</a:t>
                </a:r>
                <a:r>
                  <a:rPr lang="en-US" sz="1600" dirty="0"/>
                  <a:t> </a:t>
                </a:r>
                <a:r>
                  <a:rPr lang="en-US" sz="1600" dirty="0" err="1"/>
                  <a:t>suất</a:t>
                </a:r>
                <a:r>
                  <a:rPr lang="en-US" sz="1600" dirty="0"/>
                  <a:t> </a:t>
                </a:r>
                <a:r>
                  <a:rPr lang="en-US" sz="1600" dirty="0" err="1"/>
                  <a:t>xuất</a:t>
                </a:r>
                <a:r>
                  <a:rPr lang="en-US" sz="1600" dirty="0"/>
                  <a:t> </a:t>
                </a:r>
                <a:r>
                  <a:rPr lang="en-US" sz="1600" dirty="0" err="1"/>
                  <a:t>hiện</a:t>
                </a:r>
                <a:r>
                  <a:rPr lang="en-US" sz="1600" dirty="0"/>
                  <a:t> </a:t>
                </a:r>
                <a:r>
                  <a:rPr lang="vi-VN" sz="1600" dirty="0"/>
                  <a:t>của mỗi mục </a:t>
                </a:r>
                <a14:m>
                  <m:oMath xmlns:m="http://schemas.openxmlformats.org/officeDocument/2006/math">
                    <m:acc>
                      <m:accPr>
                        <m:chr m:val="̅"/>
                        <m:ctrlPr>
                          <a:rPr lang="vi-VN" sz="1600" i="1" smtClean="0">
                            <a:latin typeface="Cambria Math" panose="02040503050406030204" pitchFamily="18" charset="0"/>
                          </a:rPr>
                        </m:ctrlPr>
                      </m:accPr>
                      <m:e>
                        <m:r>
                          <a:rPr lang="en-US" sz="1600" b="0" i="1" smtClean="0">
                            <a:latin typeface="Cambria Math" panose="02040503050406030204" pitchFamily="18" charset="0"/>
                          </a:rPr>
                          <m:t>𝑥</m:t>
                        </m:r>
                      </m:e>
                    </m:acc>
                  </m:oMath>
                </a14:m>
                <a:r>
                  <a:rPr lang="vi-VN" sz="1600" dirty="0"/>
                  <a:t> nếu x thuộc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𝑈𝑇</m:t>
                        </m:r>
                      </m:e>
                      <m:sub>
                        <m:r>
                          <a:rPr lang="en-US" sz="1600" i="1">
                            <a:latin typeface="Cambria Math" panose="02040503050406030204" pitchFamily="18" charset="0"/>
                          </a:rPr>
                          <m:t>𝑠</m:t>
                        </m:r>
                      </m:sub>
                    </m:sSub>
                  </m:oMath>
                </a14:m>
                <a:r>
                  <a:rPr lang="vi-VN" sz="1600" dirty="0"/>
                  <a:t>, nhưng không thuộc </a:t>
                </a:r>
                <a14:m>
                  <m:oMath xmlns:m="http://schemas.openxmlformats.org/officeDocument/2006/math">
                    <m:sSub>
                      <m:sSubPr>
                        <m:ctrlPr>
                          <a:rPr lang="vi-VN"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𝑠</m:t>
                        </m:r>
                      </m:sub>
                    </m:sSub>
                  </m:oMath>
                </a14:m>
                <a:r>
                  <a:rPr lang="vi-VN" sz="1600" dirty="0"/>
                  <a:t>, ký hiệu là:</a:t>
                </a:r>
                <a:endParaRPr lang="en-US" sz="1600" dirty="0"/>
              </a:p>
              <a:p>
                <a:pPr marL="0" lvl="0" indent="0">
                  <a:spcAft>
                    <a:spcPts val="1200"/>
                  </a:spcAft>
                  <a:buNone/>
                </a:pPr>
                <a14:m>
                  <m:oMathPara xmlns:m="http://schemas.openxmlformats.org/officeDocument/2006/math">
                    <m:oMathParaPr>
                      <m:jc m:val="centerGroup"/>
                    </m:oMathParaPr>
                    <m:oMath xmlns:m="http://schemas.openxmlformats.org/officeDocument/2006/math">
                      <m:nary>
                        <m:naryPr>
                          <m:chr m:val="∏"/>
                          <m:supHide m:val="on"/>
                          <m:ctrlPr>
                            <a:rPr lang="en-US" sz="1600" i="1" smtClean="0">
                              <a:latin typeface="Cambria Math" panose="02040503050406030204" pitchFamily="18" charset="0"/>
                            </a:rPr>
                          </m:ctrlPr>
                        </m:naryPr>
                        <m:sub>
                          <m:r>
                            <m:rPr>
                              <m:brk m:alnAt="7"/>
                            </m:rPr>
                            <a:rPr lang="en-US" sz="1600" b="0" i="1" smtClean="0">
                              <a:latin typeface="Cambria Math" panose="02040503050406030204" pitchFamily="18" charset="0"/>
                            </a:rPr>
                            <m:t>𝑥</m:t>
                          </m:r>
                          <m:r>
                            <a:rPr lang="en-US" sz="1600" b="0" i="1" smtClean="0">
                              <a:latin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𝑈𝑇</m:t>
                              </m:r>
                            </m:e>
                            <m:sub>
                              <m:r>
                                <a:rPr lang="en-US" sz="1600" b="0" i="1" smtClean="0">
                                  <a:latin typeface="Cambria Math" panose="02040503050406030204" pitchFamily="18" charset="0"/>
                                  <a:ea typeface="Cambria Math" panose="02040503050406030204" pitchFamily="18" charset="0"/>
                                </a:rPr>
                                <m:t>𝑠</m:t>
                              </m:r>
                            </m:sub>
                          </m:sSub>
                          <m:r>
                            <m:rPr>
                              <m:brk m:alnAt="7"/>
                            </m:rP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𝑈𝑇</m:t>
                              </m:r>
                            </m:e>
                            <m:sub>
                              <m:r>
                                <a:rPr lang="en-US" sz="1600" b="0" i="1" smtClean="0">
                                  <a:latin typeface="Cambria Math" panose="02040503050406030204" pitchFamily="18" charset="0"/>
                                  <a:ea typeface="Cambria Math" panose="02040503050406030204" pitchFamily="18" charset="0"/>
                                </a:rPr>
                                <m:t>𝑠</m:t>
                              </m:r>
                            </m:sub>
                          </m:sSub>
                          <m:r>
                            <m:rPr>
                              <m:brk m:alnAt="7"/>
                            </m:rP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𝑈𝐷</m:t>
                          </m:r>
                        </m:sub>
                        <m:sup/>
                        <m:e>
                          <m:d>
                            <m:dPr>
                              <m:ctrlPr>
                                <a:rPr lang="en-US" sz="1600" i="1" smtClean="0">
                                  <a:latin typeface="Cambria Math" panose="02040503050406030204" pitchFamily="18" charset="0"/>
                                </a:rPr>
                              </m:ctrlPr>
                            </m:dPr>
                            <m:e>
                              <m:nary>
                                <m:naryPr>
                                  <m:chr m:val="∏"/>
                                  <m:supHide m:val="on"/>
                                  <m:ctrlPr>
                                    <a:rPr lang="en-US" sz="1600" i="1" smtClean="0">
                                      <a:latin typeface="Cambria Math" panose="02040503050406030204" pitchFamily="18" charset="0"/>
                                    </a:rPr>
                                  </m:ctrlPr>
                                </m:naryPr>
                                <m:sub>
                                  <m:r>
                                    <m:rPr>
                                      <m:brk m:alnAt="7"/>
                                    </m:rPr>
                                    <a:rPr lang="en-US" sz="1600" i="1">
                                      <a:latin typeface="Cambria Math" panose="02040503050406030204" pitchFamily="18" charset="0"/>
                                    </a:rPr>
                                    <m:t>𝑥</m:t>
                                  </m:r>
                                  <m:r>
                                    <a:rPr lang="en-US" sz="1600" i="1">
                                      <a:latin typeface="Cambria Math" panose="02040503050406030204" pitchFamily="18" charset="0"/>
                                    </a:rPr>
                                    <m:t> ∈</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𝑇</m:t>
                                      </m:r>
                                    </m:e>
                                    <m:sub>
                                      <m:r>
                                        <a:rPr lang="en-US" sz="1600" i="1">
                                          <a:latin typeface="Cambria Math" panose="02040503050406030204" pitchFamily="18" charset="0"/>
                                          <a:ea typeface="Cambria Math" panose="02040503050406030204" pitchFamily="18" charset="0"/>
                                        </a:rPr>
                                        <m:t>𝑠</m:t>
                                      </m:r>
                                    </m:sub>
                                  </m:sSub>
                                </m:sub>
                                <m:sup/>
                                <m:e>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e>
                              </m:nary>
                            </m:e>
                          </m:d>
                          <m:d>
                            <m:dPr>
                              <m:ctrlPr>
                                <a:rPr lang="en-US" sz="1600" i="1">
                                  <a:latin typeface="Cambria Math" panose="02040503050406030204" pitchFamily="18" charset="0"/>
                                </a:rPr>
                              </m:ctrlPr>
                            </m:dPr>
                            <m:e>
                              <m:nary>
                                <m:naryPr>
                                  <m:chr m:val="∏"/>
                                  <m:supHide m:val="on"/>
                                  <m:ctrlPr>
                                    <a:rPr lang="en-US" sz="1600" i="1">
                                      <a:latin typeface="Cambria Math" panose="02040503050406030204" pitchFamily="18" charset="0"/>
                                    </a:rPr>
                                  </m:ctrlPr>
                                </m:naryPr>
                                <m:sub>
                                  <m:r>
                                    <m:rPr>
                                      <m:brk m:alnAt="7"/>
                                    </m:rPr>
                                    <a:rPr lang="en-US" sz="1600" i="1">
                                      <a:latin typeface="Cambria Math" panose="02040503050406030204" pitchFamily="18" charset="0"/>
                                    </a:rPr>
                                    <m:t>𝑥</m:t>
                                  </m:r>
                                  <m:r>
                                    <a:rPr lang="en-US" sz="1600" i="1">
                                      <a:latin typeface="Cambria Math" panose="02040503050406030204" pitchFamily="18" charset="0"/>
                                    </a:rPr>
                                    <m:t> </m:t>
                                  </m:r>
                                  <m:r>
                                    <a:rPr lang="en-US" sz="160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𝑇</m:t>
                                      </m:r>
                                    </m:e>
                                    <m:sub>
                                      <m:r>
                                        <a:rPr lang="en-US" sz="1600" i="1">
                                          <a:latin typeface="Cambria Math" panose="02040503050406030204" pitchFamily="18" charset="0"/>
                                          <a:ea typeface="Cambria Math" panose="02040503050406030204" pitchFamily="18" charset="0"/>
                                        </a:rPr>
                                        <m:t>𝑠</m:t>
                                      </m:r>
                                    </m:sub>
                                  </m:sSub>
                                </m:sub>
                                <m:sup/>
                                <m:e>
                                  <m:r>
                                    <a:rPr lang="en-US" sz="1600" i="1">
                                      <a:latin typeface="Cambria Math" panose="02040503050406030204" pitchFamily="18" charset="0"/>
                                    </a:rPr>
                                    <m:t>𝑝</m:t>
                                  </m:r>
                                  <m:r>
                                    <a:rPr lang="en-US" sz="1600" i="1">
                                      <a:latin typeface="Cambria Math" panose="02040503050406030204" pitchFamily="18" charset="0"/>
                                    </a:rPr>
                                    <m:t>(</m:t>
                                  </m:r>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i="1">
                                      <a:latin typeface="Cambria Math" panose="02040503050406030204" pitchFamily="18" charset="0"/>
                                    </a:rPr>
                                    <m:t>)</m:t>
                                  </m:r>
                                </m:e>
                              </m:nary>
                            </m:e>
                          </m:d>
                        </m:e>
                      </m:nary>
                    </m:oMath>
                  </m:oMathPara>
                </a14:m>
                <a:endParaRPr sz="1600" dirty="0"/>
              </a:p>
            </p:txBody>
          </p:sp>
        </mc:Choice>
        <mc:Fallback xmlns="">
          <p:sp>
            <p:nvSpPr>
              <p:cNvPr id="320" name="Google Shape;320;p20"/>
              <p:cNvSpPr txBox="1">
                <a:spLocks noGrp="1" noRot="1" noChangeAspect="1" noMove="1" noResize="1" noEditPoints="1" noAdjustHandles="1" noChangeArrowheads="1" noChangeShapeType="1" noTextEdit="1"/>
              </p:cNvSpPr>
              <p:nvPr>
                <p:ph type="body" idx="1"/>
              </p:nvPr>
            </p:nvSpPr>
            <p:spPr>
              <a:xfrm>
                <a:off x="1303800" y="1990050"/>
                <a:ext cx="7030500" cy="2541600"/>
              </a:xfrm>
              <a:prstGeom prst="rect">
                <a:avLst/>
              </a:prstGeom>
              <a:blipFill>
                <a:blip r:embed="rId3"/>
                <a:stretch>
                  <a:fillRect l="-520" r="-2602"/>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326" name="Google Shape;326;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a:extLst>
              <a:ext uri="{FF2B5EF4-FFF2-40B4-BE49-F238E27FC236}">
                <a16:creationId xmlns:a16="http://schemas.microsoft.com/office/drawing/2014/main" id="{7BC5C98C-1295-4657-8B1E-9FFCC7DF5834}"/>
              </a:ext>
            </a:extLst>
          </p:cNvPr>
          <p:cNvPicPr>
            <a:picLocks noChangeAspect="1"/>
          </p:cNvPicPr>
          <p:nvPr/>
        </p:nvPicPr>
        <p:blipFill>
          <a:blip r:embed="rId3"/>
          <a:stretch>
            <a:fillRect/>
          </a:stretch>
        </p:blipFill>
        <p:spPr>
          <a:xfrm>
            <a:off x="140586" y="811377"/>
            <a:ext cx="8862828" cy="35207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9038-6ACE-47DB-9166-EFB905CAF431}"/>
              </a:ext>
            </a:extLst>
          </p:cNvPr>
          <p:cNvSpPr>
            <a:spLocks noGrp="1"/>
          </p:cNvSpPr>
          <p:nvPr>
            <p:ph type="title"/>
          </p:nvPr>
        </p:nvSpPr>
        <p:spPr/>
        <p:txBody>
          <a:bodyPr/>
          <a:lstStyle/>
          <a:p>
            <a:r>
              <a:rPr lang="vi" dirty="0"/>
              <a:t>Possible World</a:t>
            </a:r>
            <a:r>
              <a:rPr lang="en-US" dirty="0"/>
              <a:t> (</a:t>
            </a:r>
            <a:r>
              <a:rPr lang="en-US" dirty="0" err="1"/>
              <a:t>tt</a:t>
            </a:r>
            <a:r>
              <a:rPr lang="en-US" dirty="0"/>
              <a:t>)</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71A36F2-7744-417A-9062-D2DAFFD98645}"/>
                  </a:ext>
                </a:extLst>
              </p:cNvPr>
              <p:cNvSpPr>
                <a:spLocks noGrp="1"/>
              </p:cNvSpPr>
              <p:nvPr>
                <p:ph type="body" idx="1"/>
              </p:nvPr>
            </p:nvSpPr>
            <p:spPr/>
            <p:txBody>
              <a:bodyPr>
                <a:normAutofit/>
              </a:bodyPr>
              <a:lstStyle/>
              <a:p>
                <a:r>
                  <a:rPr lang="en-US" sz="1600" dirty="0"/>
                  <a:t>Số </a:t>
                </a:r>
                <a:r>
                  <a:rPr lang="en-US" sz="1600" dirty="0" err="1"/>
                  <a:t>phần</a:t>
                </a:r>
                <a:r>
                  <a:rPr lang="en-US" sz="1600" dirty="0"/>
                  <a:t> </a:t>
                </a:r>
                <a:r>
                  <a:rPr lang="en-US" sz="1600" dirty="0" err="1"/>
                  <a:t>tử</a:t>
                </a:r>
                <a:r>
                  <a:rPr lang="en-US" sz="1600" dirty="0"/>
                  <a:t> </a:t>
                </a:r>
                <a:r>
                  <a:rPr lang="en-US" sz="1600" dirty="0" err="1"/>
                  <a:t>của</a:t>
                </a:r>
                <a:r>
                  <a:rPr lang="en-US" sz="1600" dirty="0"/>
                  <a:t> PW </a:t>
                </a:r>
                <a:r>
                  <a:rPr lang="en-US" sz="1600" dirty="0" err="1"/>
                  <a:t>theo</a:t>
                </a:r>
                <a:r>
                  <a:rPr lang="en-US" sz="1600" dirty="0"/>
                  <a:t> </a:t>
                </a:r>
                <a:r>
                  <a:rPr lang="en-US" sz="1600" dirty="0" err="1"/>
                  <a:t>công</a:t>
                </a:r>
                <a:r>
                  <a:rPr lang="en-US" sz="1600" dirty="0"/>
                  <a:t> </a:t>
                </a:r>
                <a:r>
                  <a:rPr lang="en-US" sz="1600" dirty="0" err="1"/>
                  <a:t>thức</a:t>
                </a:r>
                <a:r>
                  <a:rPr lang="en-US" sz="1600" dirty="0"/>
                  <a:t> </a:t>
                </a:r>
                <a:r>
                  <a:rPr lang="en-US" sz="1600" dirty="0" err="1"/>
                  <a:t>sau</a:t>
                </a:r>
                <a:r>
                  <a:rPr lang="en-US" sz="1600" dirty="0"/>
                  <a:t>:</a:t>
                </a:r>
              </a:p>
              <a:p>
                <a:endParaRPr lang="en-US" sz="1600" dirty="0"/>
              </a:p>
              <a:p>
                <a:pPr marL="146050" indent="0">
                  <a:buNone/>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m:t>
                              </m:r>
                              <m:r>
                                <m:rPr>
                                  <m:brk m:alnAt="23"/>
                                </m:rP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e>
                          </m:nary>
                        </m:sup>
                      </m:sSup>
                    </m:oMath>
                  </m:oMathPara>
                </a14:m>
                <a:endParaRPr lang="en-US" sz="2400" dirty="0"/>
              </a:p>
              <a:p>
                <a:pPr marL="146050" indent="0">
                  <a:buNone/>
                </a:pPr>
                <a:r>
                  <a:rPr lang="en-US" sz="1600" dirty="0" err="1"/>
                  <a:t>Với</a:t>
                </a:r>
                <a:r>
                  <a:rPr lang="en-US" sz="1600" dirty="0"/>
                  <a:t> : </a:t>
                </a:r>
              </a:p>
              <a:p>
                <a:pPr marL="146050" indent="0">
                  <a:buNone/>
                </a:pPr>
                <a:r>
                  <a:rPr lang="en-US" sz="1600" dirty="0"/>
                  <a:t>+ m </a:t>
                </a:r>
                <a:r>
                  <a:rPr lang="en-US" sz="1600" dirty="0" err="1"/>
                  <a:t>là</a:t>
                </a:r>
                <a:r>
                  <a:rPr lang="en-US" sz="1600" dirty="0"/>
                  <a:t> </a:t>
                </a:r>
                <a:r>
                  <a:rPr lang="en-US" sz="1600" dirty="0" err="1"/>
                  <a:t>số</a:t>
                </a:r>
                <a:r>
                  <a:rPr lang="en-US" sz="1600" dirty="0"/>
                  <a:t> l</a:t>
                </a:r>
                <a:r>
                  <a:rPr lang="vi-VN" sz="1600" dirty="0"/>
                  <a:t>ư</a:t>
                </a:r>
                <a:r>
                  <a:rPr lang="en-US" sz="1600" dirty="0" err="1"/>
                  <a:t>ợng</a:t>
                </a:r>
                <a:r>
                  <a:rPr lang="en-US" sz="1600" dirty="0"/>
                  <a:t> transaction </a:t>
                </a:r>
              </a:p>
              <a:p>
                <a:pPr marL="146050" indent="0">
                  <a:buNone/>
                </a:pPr>
                <a:r>
                  <a:rPr lang="en-US" sz="1600" dirty="0"/>
                  <a:t>+ n </a:t>
                </a:r>
                <a:r>
                  <a:rPr lang="en-US" sz="1600" dirty="0" err="1"/>
                  <a:t>là</a:t>
                </a:r>
                <a:r>
                  <a:rPr lang="en-US" sz="1600" dirty="0"/>
                  <a:t> </a:t>
                </a:r>
                <a:r>
                  <a:rPr lang="en-US" sz="1600" dirty="0" err="1"/>
                  <a:t>số</a:t>
                </a:r>
                <a:r>
                  <a:rPr lang="en-US" sz="1600" dirty="0"/>
                  <a:t> l</a:t>
                </a:r>
                <a:r>
                  <a:rPr lang="vi-VN" sz="1600" dirty="0"/>
                  <a:t>ư</a:t>
                </a:r>
                <a:r>
                  <a:rPr lang="en-US" sz="1600" dirty="0" err="1"/>
                  <a:t>ợng</a:t>
                </a:r>
                <a:r>
                  <a:rPr lang="en-US" sz="1600" dirty="0"/>
                  <a:t> itemset </a:t>
                </a:r>
                <a:r>
                  <a:rPr lang="en-US" sz="1600" dirty="0" err="1"/>
                  <a:t>trong</a:t>
                </a:r>
                <a:r>
                  <a:rPr lang="en-US" sz="1600" dirty="0"/>
                  <a:t> </a:t>
                </a:r>
                <a:r>
                  <a:rPr lang="en-US" sz="1600" dirty="0" err="1"/>
                  <a:t>mỗi</a:t>
                </a:r>
                <a:r>
                  <a:rPr lang="en-US" sz="1600" dirty="0"/>
                  <a:t> transaction </a:t>
                </a:r>
              </a:p>
              <a:p>
                <a:pPr marL="146050" indent="0">
                  <a:buNone/>
                </a:pPr>
                <a:r>
                  <a:rPr lang="en-US" sz="1600" dirty="0" err="1"/>
                  <a:t>Ví</a:t>
                </a:r>
                <a:r>
                  <a:rPr lang="en-US" sz="1600" dirty="0"/>
                  <a:t> </a:t>
                </a:r>
                <a:r>
                  <a:rPr lang="en-US" sz="1600" dirty="0" err="1"/>
                  <a:t>dụ</a:t>
                </a:r>
                <a:r>
                  <a:rPr lang="en-US" sz="1600" dirty="0"/>
                  <a:t>: </a:t>
                </a:r>
                <a:r>
                  <a:rPr lang="en-US" sz="1600" dirty="0" err="1"/>
                  <a:t>Số</a:t>
                </a:r>
                <a:r>
                  <a:rPr lang="en-US" sz="1600" dirty="0"/>
                  <a:t> </a:t>
                </a:r>
                <a:r>
                  <a:rPr lang="en-US" sz="1600" dirty="0" err="1"/>
                  <a:t>phần</a:t>
                </a:r>
                <a:r>
                  <a:rPr lang="en-US" sz="1600" dirty="0"/>
                  <a:t> </a:t>
                </a:r>
                <a:r>
                  <a:rPr lang="en-US" sz="1600" dirty="0" err="1"/>
                  <a:t>tử</a:t>
                </a:r>
                <a:r>
                  <a:rPr lang="en-US" sz="1600" dirty="0"/>
                  <a:t> </a:t>
                </a:r>
                <a:r>
                  <a:rPr lang="en-US" sz="1600" dirty="0" err="1"/>
                  <a:t>trong</a:t>
                </a:r>
                <a:r>
                  <a:rPr lang="en-US" sz="1600" dirty="0"/>
                  <a:t> possible </a:t>
                </a:r>
                <a:r>
                  <a:rPr lang="en-US" sz="1600" dirty="0" err="1"/>
                  <a:t>trong</a:t>
                </a:r>
                <a:r>
                  <a:rPr lang="en-US" sz="1600" dirty="0"/>
                  <a:t> </a:t>
                </a:r>
                <a:r>
                  <a:rPr lang="en-US" sz="1600" dirty="0" err="1"/>
                  <a:t>ví</a:t>
                </a:r>
                <a:r>
                  <a:rPr lang="en-US" sz="1600" dirty="0"/>
                  <a:t> </a:t>
                </a:r>
                <a:r>
                  <a:rPr lang="en-US" sz="1600" dirty="0" err="1"/>
                  <a:t>dụ</a:t>
                </a:r>
                <a:r>
                  <a:rPr lang="en-US" sz="1600" dirty="0"/>
                  <a:t> </a:t>
                </a:r>
                <a:r>
                  <a:rPr lang="en-US" sz="1600" dirty="0" err="1"/>
                  <a:t>trên</a:t>
                </a:r>
                <a:r>
                  <a:rPr lang="en-US" sz="1600" dirty="0"/>
                  <a:t> </a:t>
                </a:r>
                <a:r>
                  <a:rPr lang="en-US" sz="1600" dirty="0" err="1"/>
                  <a:t>là</a:t>
                </a:r>
                <a:r>
                  <a:rPr lang="en-US" sz="1600" dirty="0"/>
                  <a:t>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2</m:t>
                        </m:r>
                      </m:e>
                      <m:sup>
                        <m:r>
                          <a:rPr lang="en-US" sz="1600" b="0" i="1" smtClean="0">
                            <a:latin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16</m:t>
                    </m:r>
                  </m:oMath>
                </a14:m>
                <a:r>
                  <a:rPr lang="en-US" sz="1600" dirty="0"/>
                  <a:t> </a:t>
                </a:r>
                <a:r>
                  <a:rPr lang="en-US" sz="1600" dirty="0" err="1"/>
                  <a:t>phần</a:t>
                </a:r>
                <a:r>
                  <a:rPr lang="en-US" sz="1600" dirty="0"/>
                  <a:t> </a:t>
                </a:r>
                <a:r>
                  <a:rPr lang="en-US" sz="1600" dirty="0" err="1"/>
                  <a:t>tử</a:t>
                </a:r>
                <a:r>
                  <a:rPr lang="en-US" sz="1600" dirty="0"/>
                  <a:t>.</a:t>
                </a:r>
              </a:p>
            </p:txBody>
          </p:sp>
        </mc:Choice>
        <mc:Fallback>
          <p:sp>
            <p:nvSpPr>
              <p:cNvPr id="3" name="Text Placeholder 2">
                <a:extLst>
                  <a:ext uri="{FF2B5EF4-FFF2-40B4-BE49-F238E27FC236}">
                    <a16:creationId xmlns:a16="http://schemas.microsoft.com/office/drawing/2014/main" id="{A71A36F2-7744-417A-9062-D2DAFFD9864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064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Code</a:t>
            </a:r>
            <a:endParaRPr dirty="0"/>
          </a:p>
        </p:txBody>
      </p:sp>
      <p:sp>
        <p:nvSpPr>
          <p:cNvPr id="332" name="Google Shape;332;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a:extLst>
              <a:ext uri="{FF2B5EF4-FFF2-40B4-BE49-F238E27FC236}">
                <a16:creationId xmlns:a16="http://schemas.microsoft.com/office/drawing/2014/main" id="{FD90B93D-E7EF-4484-BB14-9B4E574797C6}"/>
              </a:ext>
            </a:extLst>
          </p:cNvPr>
          <p:cNvPicPr>
            <a:picLocks noChangeAspect="1"/>
          </p:cNvPicPr>
          <p:nvPr/>
        </p:nvPicPr>
        <p:blipFill>
          <a:blip r:embed="rId3"/>
          <a:stretch>
            <a:fillRect/>
          </a:stretch>
        </p:blipFill>
        <p:spPr>
          <a:xfrm>
            <a:off x="707821" y="2142232"/>
            <a:ext cx="7880255" cy="6152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DC95-EEDF-49EC-85A5-36E2DA50A11A}"/>
              </a:ext>
            </a:extLst>
          </p:cNvPr>
          <p:cNvSpPr>
            <a:spLocks noGrp="1"/>
          </p:cNvSpPr>
          <p:nvPr>
            <p:ph type="title"/>
          </p:nvPr>
        </p:nvSpPr>
        <p:spPr/>
        <p:txBody>
          <a:bodyPr/>
          <a:lstStyle/>
          <a:p>
            <a:r>
              <a:rPr lang="en-US" dirty="0"/>
              <a:t>Code (</a:t>
            </a:r>
            <a:r>
              <a:rPr lang="en-US" dirty="0" err="1"/>
              <a:t>tt</a:t>
            </a:r>
            <a:r>
              <a:rPr lang="en-US" dirty="0"/>
              <a:t>)</a:t>
            </a:r>
          </a:p>
        </p:txBody>
      </p:sp>
      <p:sp>
        <p:nvSpPr>
          <p:cNvPr id="3" name="Text Placeholder 2">
            <a:extLst>
              <a:ext uri="{FF2B5EF4-FFF2-40B4-BE49-F238E27FC236}">
                <a16:creationId xmlns:a16="http://schemas.microsoft.com/office/drawing/2014/main" id="{0B578542-74F0-4B2E-97CB-677ED97500D4}"/>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393C78B4-531C-45BA-A8B2-7A8E5F71C24C}"/>
              </a:ext>
            </a:extLst>
          </p:cNvPr>
          <p:cNvPicPr>
            <a:picLocks noChangeAspect="1"/>
          </p:cNvPicPr>
          <p:nvPr/>
        </p:nvPicPr>
        <p:blipFill>
          <a:blip r:embed="rId2"/>
          <a:stretch>
            <a:fillRect/>
          </a:stretch>
        </p:blipFill>
        <p:spPr>
          <a:xfrm>
            <a:off x="357188" y="1663053"/>
            <a:ext cx="3839439" cy="2344247"/>
          </a:xfrm>
          <a:prstGeom prst="rect">
            <a:avLst/>
          </a:prstGeom>
        </p:spPr>
      </p:pic>
      <p:pic>
        <p:nvPicPr>
          <p:cNvPr id="6" name="Picture 5">
            <a:extLst>
              <a:ext uri="{FF2B5EF4-FFF2-40B4-BE49-F238E27FC236}">
                <a16:creationId xmlns:a16="http://schemas.microsoft.com/office/drawing/2014/main" id="{72E3F3DF-C977-4E8D-A95C-02C332484C72}"/>
              </a:ext>
            </a:extLst>
          </p:cNvPr>
          <p:cNvPicPr>
            <a:picLocks noChangeAspect="1"/>
          </p:cNvPicPr>
          <p:nvPr/>
        </p:nvPicPr>
        <p:blipFill>
          <a:blip r:embed="rId3"/>
          <a:stretch>
            <a:fillRect/>
          </a:stretch>
        </p:blipFill>
        <p:spPr>
          <a:xfrm>
            <a:off x="4536281" y="850871"/>
            <a:ext cx="4038950" cy="3680779"/>
          </a:xfrm>
          <a:prstGeom prst="rect">
            <a:avLst/>
          </a:prstGeom>
        </p:spPr>
      </p:pic>
    </p:spTree>
    <p:extLst>
      <p:ext uri="{BB962C8B-B14F-4D97-AF65-F5344CB8AC3E}">
        <p14:creationId xmlns:p14="http://schemas.microsoft.com/office/powerpoint/2010/main" val="348260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200"/>
              <a:t>Abstract</a:t>
            </a:r>
            <a:endParaRPr sz="3200"/>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vi" sz="1600"/>
              <a:t>Tìm hiểu uncertain data</a:t>
            </a:r>
            <a:endParaRPr sz="1600"/>
          </a:p>
          <a:p>
            <a:pPr marL="0" lvl="0" indent="0" algn="l" rtl="0">
              <a:lnSpc>
                <a:spcPct val="95000"/>
              </a:lnSpc>
              <a:spcBef>
                <a:spcPts val="1200"/>
              </a:spcBef>
              <a:spcAft>
                <a:spcPts val="0"/>
              </a:spcAft>
              <a:buNone/>
            </a:pPr>
            <a:r>
              <a:rPr lang="vi" sz="1600"/>
              <a:t>Khai phá Probabilistic Maximal Frequent Itemsets</a:t>
            </a:r>
            <a:endParaRPr sz="1600"/>
          </a:p>
          <a:p>
            <a:pPr marL="0" lvl="0" indent="0" algn="l" rtl="0">
              <a:lnSpc>
                <a:spcPct val="95000"/>
              </a:lnSpc>
              <a:spcBef>
                <a:spcPts val="1200"/>
              </a:spcBef>
              <a:spcAft>
                <a:spcPts val="0"/>
              </a:spcAft>
              <a:buNone/>
            </a:pPr>
            <a:r>
              <a:rPr lang="vi" sz="1600"/>
              <a:t>Định nghĩa lại PMFI cho phù hợp với định nghĩa truyền thống</a:t>
            </a:r>
            <a:endParaRPr sz="1600"/>
          </a:p>
          <a:p>
            <a:pPr marL="0" lvl="0" indent="0" algn="l" rtl="0">
              <a:lnSpc>
                <a:spcPct val="95000"/>
              </a:lnSpc>
              <a:spcBef>
                <a:spcPts val="1200"/>
              </a:spcBef>
              <a:spcAft>
                <a:spcPts val="0"/>
              </a:spcAft>
              <a:buNone/>
            </a:pPr>
            <a:r>
              <a:rPr lang="vi" sz="1600"/>
              <a:t>Sử dụng PMFI tree để tổ chức và duy trì dữ liệu</a:t>
            </a:r>
            <a:endParaRPr sz="1600"/>
          </a:p>
          <a:p>
            <a:pPr marL="0" lvl="0" indent="0" algn="l" rtl="0">
              <a:lnSpc>
                <a:spcPct val="95000"/>
              </a:lnSpc>
              <a:spcBef>
                <a:spcPts val="1200"/>
              </a:spcBef>
              <a:spcAft>
                <a:spcPts val="0"/>
              </a:spcAft>
              <a:buNone/>
            </a:pPr>
            <a:r>
              <a:rPr lang="vi" sz="1600"/>
              <a:t>Các chiến lược cắt tỉa để cải thiện hiệu suất</a:t>
            </a:r>
            <a:endParaRPr sz="1600"/>
          </a:p>
          <a:p>
            <a:pPr marL="0" lvl="0" indent="0" algn="l" rtl="0">
              <a:lnSpc>
                <a:spcPct val="95000"/>
              </a:lnSpc>
              <a:spcBef>
                <a:spcPts val="1200"/>
              </a:spcBef>
              <a:spcAft>
                <a:spcPts val="0"/>
              </a:spcAft>
              <a:buNone/>
            </a:pPr>
            <a:r>
              <a:rPr lang="vi" sz="1600"/>
              <a:t>Tìm hiểu về approximate PMFI</a:t>
            </a:r>
            <a:endParaRPr sz="1600"/>
          </a:p>
          <a:p>
            <a:pPr marL="0" lvl="0" indent="0" algn="l" rtl="0">
              <a:lnSpc>
                <a:spcPct val="95000"/>
              </a:lnSpc>
              <a:spcBef>
                <a:spcPts val="1200"/>
              </a:spcBef>
              <a:spcAft>
                <a:spcPts val="1200"/>
              </a:spcAft>
              <a:buNone/>
            </a:pPr>
            <a:r>
              <a:rPr lang="vi" sz="1600"/>
              <a:t>So sánh với thuật toán TODIS-MAX</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Frequent Itemset mining</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sz="1600"/>
              <a:t>Là một trong những lĩnh vực quan trọng và truyền thống trong data mining, đòi hỏi tìm ra những itemset mà có số lần xuất hiện lớn hơn 1 ngưỡng nhất định</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3200"/>
              <a:t>Uncertain</a:t>
            </a:r>
            <a:endParaRPr sz="3200"/>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vi" sz="1600"/>
              <a:t>Ví dụ:</a:t>
            </a:r>
            <a:endParaRPr sz="1600"/>
          </a:p>
          <a:p>
            <a:pPr marL="457200" lvl="0" indent="-330200" algn="l" rtl="0">
              <a:spcBef>
                <a:spcPts val="0"/>
              </a:spcBef>
              <a:spcAft>
                <a:spcPts val="0"/>
              </a:spcAft>
              <a:buSzPts val="1600"/>
              <a:buChar char="+"/>
            </a:pPr>
            <a:r>
              <a:rPr lang="vi" sz="1600"/>
              <a:t>GPS cung cấp hình ảnh của nhiều vị trí nhưng khi phóng to thì chỉ thấy những hình ảnh bị nhòe vì vấn đề bảo mật</a:t>
            </a:r>
            <a:endParaRPr sz="1600"/>
          </a:p>
          <a:p>
            <a:pPr marL="457200" lvl="0" indent="-330200" algn="l" rtl="0">
              <a:spcBef>
                <a:spcPts val="0"/>
              </a:spcBef>
              <a:spcAft>
                <a:spcPts val="0"/>
              </a:spcAft>
              <a:buSzPts val="1600"/>
              <a:buChar char="+"/>
            </a:pPr>
            <a:r>
              <a:rPr lang="vi" sz="1600"/>
              <a:t>wireless sensor network bị mất một vài thông tin về tốc độ của phương tiện khi nó di chuyển với tốc độ cao</a:t>
            </a:r>
            <a:endParaRPr sz="1600"/>
          </a:p>
          <a:p>
            <a:pPr marL="457200" lvl="0" indent="-330200" algn="l" rtl="0">
              <a:spcBef>
                <a:spcPts val="0"/>
              </a:spcBef>
              <a:spcAft>
                <a:spcPts val="0"/>
              </a:spcAft>
              <a:buSzPts val="1600"/>
              <a:buChar char="+"/>
            </a:pPr>
            <a:r>
              <a:rPr lang="vi" sz="1600"/>
              <a:t>Khi 2 hệ thống thông tin giao tiếp với nhau có thể sinh ra lỗi khi chúng ta kết hợp dữ liệu lại với nhau. </a:t>
            </a:r>
            <a:endParaRPr sz="1600"/>
          </a:p>
          <a:p>
            <a:pPr marL="457200" lvl="0" indent="-330200" algn="l" rtl="0">
              <a:spcBef>
                <a:spcPts val="0"/>
              </a:spcBef>
              <a:spcAft>
                <a:spcPts val="0"/>
              </a:spcAft>
              <a:buSzPts val="1600"/>
              <a:buChar char="-"/>
            </a:pPr>
            <a:r>
              <a:rPr lang="vi" sz="1600"/>
              <a:t>là những data đi kèm với xác suất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Phương pháp đã có</a:t>
            </a:r>
            <a:endParaRPr dirty="0"/>
          </a:p>
        </p:txBody>
      </p:sp>
      <mc:AlternateContent xmlns:mc="http://schemas.openxmlformats.org/markup-compatibility/2006" xmlns:a14="http://schemas.microsoft.com/office/drawing/2010/main">
        <mc:Choice Requires="a14">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127000" lvl="0" indent="0" algn="l" rtl="0">
                  <a:spcBef>
                    <a:spcPts val="0"/>
                  </a:spcBef>
                  <a:spcAft>
                    <a:spcPts val="0"/>
                  </a:spcAft>
                  <a:buSzPts val="1600"/>
                  <a:buNone/>
                </a:pPr>
                <a:r>
                  <a:rPr lang="vi-VN" sz="1600" dirty="0"/>
                  <a:t>Để giải quyết vấn đề tìm PMFI thì chúng ta liệt kê tất cả PFI sau đó lọc ra PMFI.</a:t>
                </a:r>
              </a:p>
              <a:p>
                <a:pPr marL="457200" lvl="0" indent="-330200" algn="l" rtl="0">
                  <a:spcBef>
                    <a:spcPts val="0"/>
                  </a:spcBef>
                  <a:spcAft>
                    <a:spcPts val="0"/>
                  </a:spcAft>
                  <a:buSzPts val="1600"/>
                  <a:buChar char="-"/>
                </a:pPr>
                <a:r>
                  <a:rPr lang="vi-VN" sz="1600" dirty="0"/>
                  <a:t>pApriori: </a:t>
                </a:r>
              </a:p>
              <a:p>
                <a:pPr lvl="0" indent="-330200">
                  <a:buSzPts val="1600"/>
                  <a:buChar char="+"/>
                </a:pPr>
                <a:r>
                  <a:rPr lang="vi-VN" sz="1600" dirty="0"/>
                  <a:t>Áp dụng thuật toán chia để trị: độ phức tạp về thời gian là  O(n </a:t>
                </a:r>
                <a14:m>
                  <m:oMath xmlns:m="http://schemas.openxmlformats.org/officeDocument/2006/math">
                    <m:sSup>
                      <m:sSupPr>
                        <m:ctrlPr>
                          <a:rPr lang="ar-AE" sz="1600" i="1">
                            <a:latin typeface="Cambria Math" panose="02040503050406030204" pitchFamily="18" charset="0"/>
                          </a:rPr>
                        </m:ctrlPr>
                      </m:sSupPr>
                      <m:e>
                        <m:r>
                          <a:rPr lang="ar-AE" sz="1600" i="1">
                            <a:latin typeface="Cambria Math" panose="02040503050406030204" pitchFamily="18" charset="0"/>
                          </a:rPr>
                          <m:t>𝑙𝑜𝑔</m:t>
                        </m:r>
                      </m:e>
                      <m:sup>
                        <m:r>
                          <a:rPr lang="ar-AE" sz="1600" i="1">
                            <a:latin typeface="Cambria Math" panose="02040503050406030204" pitchFamily="18" charset="0"/>
                          </a:rPr>
                          <m:t>2</m:t>
                        </m:r>
                      </m:sup>
                    </m:sSup>
                    <m:r>
                      <a:rPr lang="ar-AE" sz="1600" b="0" i="1" smtClean="0">
                        <a:latin typeface="Cambria Math" panose="02040503050406030204" pitchFamily="18" charset="0"/>
                      </a:rPr>
                      <m:t>(</m:t>
                    </m:r>
                    <m:r>
                      <a:rPr lang="ar-AE" sz="1600" i="1">
                        <a:latin typeface="Cambria Math" panose="02040503050406030204" pitchFamily="18" charset="0"/>
                      </a:rPr>
                      <m:t>𝑛</m:t>
                    </m:r>
                    <m:r>
                      <a:rPr lang="en-US" sz="1600" b="0" i="1" smtClean="0">
                        <a:latin typeface="Cambria Math" panose="02040503050406030204" pitchFamily="18" charset="0"/>
                      </a:rPr>
                      <m:t>)</m:t>
                    </m:r>
                  </m:oMath>
                </a14:m>
                <a:r>
                  <a:rPr lang="en-US" sz="1600" dirty="0"/>
                  <a:t>) </a:t>
                </a:r>
                <a:r>
                  <a:rPr lang="vi-VN" sz="1600" dirty="0"/>
                  <a:t>và độ phức tạp về không gian là O(n)</a:t>
                </a:r>
              </a:p>
              <a:p>
                <a:pPr marL="457200" lvl="0" indent="-330200" algn="l" rtl="0">
                  <a:spcBef>
                    <a:spcPts val="0"/>
                  </a:spcBef>
                  <a:spcAft>
                    <a:spcPts val="0"/>
                  </a:spcAft>
                  <a:buSzPts val="1600"/>
                  <a:buChar char="+"/>
                </a:pPr>
                <a:r>
                  <a:rPr lang="vi-VN" sz="1600" dirty="0"/>
                  <a:t>Dataset sẽ được trình bày theo chiều dọc</a:t>
                </a:r>
              </a:p>
              <a:p>
                <a:pPr marL="457200" lvl="0" indent="-330200" algn="l" rtl="0">
                  <a:spcBef>
                    <a:spcPts val="0"/>
                  </a:spcBef>
                  <a:spcAft>
                    <a:spcPts val="0"/>
                  </a:spcAft>
                  <a:buSzPts val="1600"/>
                  <a:buChar char="+"/>
                </a:pPr>
                <a:r>
                  <a:rPr lang="vi-VN" sz="1600" dirty="0"/>
                  <a:t>Sử dụng expect support để tính frequent itemset</a:t>
                </a:r>
                <a:endParaRPr sz="1600" dirty="0"/>
              </a:p>
            </p:txBody>
          </p:sp>
        </mc:Choice>
        <mc:Fallback xmlns="">
          <p:sp>
            <p:nvSpPr>
              <p:cNvPr id="302" name="Google Shape;302;p17"/>
              <p:cNvSpPr txBox="1">
                <a:spLocks noGrp="1" noRot="1" noChangeAspect="1" noMove="1" noResize="1" noEditPoints="1" noAdjustHandles="1" noChangeArrowheads="1" noChangeShapeType="1" noTextEdit="1"/>
              </p:cNvSpPr>
              <p:nvPr>
                <p:ph type="body" idx="1"/>
              </p:nvPr>
            </p:nvSpPr>
            <p:spPr>
              <a:xfrm>
                <a:off x="1303800" y="1990050"/>
                <a:ext cx="7030500" cy="25416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B590-E845-4667-B586-4D5146FD0C4A}"/>
              </a:ext>
            </a:extLst>
          </p:cNvPr>
          <p:cNvSpPr>
            <a:spLocks noGrp="1"/>
          </p:cNvSpPr>
          <p:nvPr>
            <p:ph type="title"/>
          </p:nvPr>
        </p:nvSpPr>
        <p:spPr/>
        <p:txBody>
          <a:bodyPr/>
          <a:lstStyle/>
          <a:p>
            <a:r>
              <a:rPr lang="vi" dirty="0"/>
              <a:t>Phương pháp đã có</a:t>
            </a:r>
            <a:endParaRPr lang="en-US" dirty="0"/>
          </a:p>
        </p:txBody>
      </p:sp>
      <p:sp>
        <p:nvSpPr>
          <p:cNvPr id="3" name="Text Placeholder 2">
            <a:extLst>
              <a:ext uri="{FF2B5EF4-FFF2-40B4-BE49-F238E27FC236}">
                <a16:creationId xmlns:a16="http://schemas.microsoft.com/office/drawing/2014/main" id="{67CF34D2-1D3A-42AE-AB0A-C5098D69A528}"/>
              </a:ext>
            </a:extLst>
          </p:cNvPr>
          <p:cNvSpPr>
            <a:spLocks noGrp="1"/>
          </p:cNvSpPr>
          <p:nvPr>
            <p:ph type="body" idx="1"/>
          </p:nvPr>
        </p:nvSpPr>
        <p:spPr/>
        <p:txBody>
          <a:bodyPr>
            <a:normAutofit/>
          </a:bodyPr>
          <a:lstStyle/>
          <a:p>
            <a:r>
              <a:rPr lang="en-US" sz="1600" dirty="0" err="1"/>
              <a:t>Thuật</a:t>
            </a:r>
            <a:r>
              <a:rPr lang="en-US" sz="1600" dirty="0"/>
              <a:t> </a:t>
            </a:r>
            <a:r>
              <a:rPr lang="en-US" sz="1600" dirty="0" err="1"/>
              <a:t>toán</a:t>
            </a:r>
            <a:r>
              <a:rPr lang="en-US" sz="1600" dirty="0"/>
              <a:t> TODIS-MAX: </a:t>
            </a:r>
            <a:r>
              <a:rPr lang="en-US" sz="1600" dirty="0" err="1"/>
              <a:t>sử</a:t>
            </a:r>
            <a:r>
              <a:rPr lang="en-US" sz="1600" dirty="0"/>
              <a:t> </a:t>
            </a:r>
            <a:r>
              <a:rPr lang="en-US" sz="1600" dirty="0" err="1"/>
              <a:t>dụng</a:t>
            </a:r>
            <a:r>
              <a:rPr lang="en-US" sz="1600" dirty="0"/>
              <a:t> </a:t>
            </a:r>
            <a:r>
              <a:rPr lang="en-US" sz="1600" dirty="0" err="1"/>
              <a:t>tất</a:t>
            </a:r>
            <a:r>
              <a:rPr lang="en-US" sz="1600" dirty="0"/>
              <a:t> </a:t>
            </a:r>
            <a:r>
              <a:rPr lang="en-US" sz="1600" dirty="0" err="1"/>
              <a:t>cả</a:t>
            </a:r>
            <a:r>
              <a:rPr lang="en-US" sz="1600" dirty="0"/>
              <a:t> </a:t>
            </a:r>
            <a:r>
              <a:rPr lang="en-US" sz="1600" dirty="0" err="1"/>
              <a:t>kĩ</a:t>
            </a:r>
            <a:r>
              <a:rPr lang="en-US" sz="1600" dirty="0"/>
              <a:t> </a:t>
            </a:r>
            <a:r>
              <a:rPr lang="en-US" sz="1600" dirty="0" err="1"/>
              <a:t>thuật</a:t>
            </a:r>
            <a:r>
              <a:rPr lang="en-US" sz="1600" dirty="0"/>
              <a:t> </a:t>
            </a:r>
            <a:r>
              <a:rPr lang="en-US" sz="1600" dirty="0" err="1"/>
              <a:t>của</a:t>
            </a:r>
            <a:r>
              <a:rPr lang="en-US" sz="1600" dirty="0"/>
              <a:t> </a:t>
            </a:r>
            <a:r>
              <a:rPr lang="en-US" sz="1600" dirty="0" err="1"/>
              <a:t>pApriori</a:t>
            </a:r>
            <a:r>
              <a:rPr lang="en-US" sz="1600" dirty="0"/>
              <a:t> </a:t>
            </a:r>
            <a:r>
              <a:rPr lang="en-US" sz="1600" dirty="0" err="1"/>
              <a:t>kèm</a:t>
            </a:r>
            <a:r>
              <a:rPr lang="en-US" sz="1600" dirty="0"/>
              <a:t> </a:t>
            </a:r>
            <a:r>
              <a:rPr lang="en-US" sz="1600" dirty="0" err="1"/>
              <a:t>theo</a:t>
            </a:r>
            <a:r>
              <a:rPr lang="en-US" sz="1600" dirty="0"/>
              <a:t> </a:t>
            </a:r>
            <a:r>
              <a:rPr lang="en-US" sz="1600" dirty="0" err="1"/>
              <a:t>những</a:t>
            </a:r>
            <a:r>
              <a:rPr lang="en-US" sz="1600" dirty="0"/>
              <a:t> </a:t>
            </a:r>
            <a:r>
              <a:rPr lang="en-US" sz="1600" dirty="0" err="1"/>
              <a:t>cải</a:t>
            </a:r>
            <a:r>
              <a:rPr lang="en-US" sz="1600" dirty="0"/>
              <a:t> </a:t>
            </a:r>
            <a:r>
              <a:rPr lang="en-US" sz="1600" dirty="0" err="1"/>
              <a:t>tiến</a:t>
            </a:r>
            <a:r>
              <a:rPr lang="en-US" sz="1600" dirty="0"/>
              <a:t> </a:t>
            </a:r>
            <a:r>
              <a:rPr lang="en-US" sz="1600" dirty="0" err="1"/>
              <a:t>tối</a:t>
            </a:r>
            <a:r>
              <a:rPr lang="en-US" sz="1600" dirty="0"/>
              <a:t> </a:t>
            </a:r>
            <a:r>
              <a:rPr lang="vi-VN" sz="1600" dirty="0"/>
              <a:t>ư</a:t>
            </a:r>
            <a:r>
              <a:rPr lang="en-US" sz="1600" dirty="0"/>
              <a:t>u.</a:t>
            </a:r>
          </a:p>
          <a:p>
            <a:pPr>
              <a:buFontTx/>
              <a:buChar char="-"/>
            </a:pPr>
            <a:r>
              <a:rPr lang="en-US" sz="1600" dirty="0" err="1"/>
              <a:t>Sử</a:t>
            </a:r>
            <a:r>
              <a:rPr lang="en-US" sz="1600" dirty="0"/>
              <a:t> </a:t>
            </a:r>
            <a:r>
              <a:rPr lang="en-US" sz="1600" dirty="0" err="1"/>
              <a:t>dụng</a:t>
            </a:r>
            <a:r>
              <a:rPr lang="en-US" sz="1600" dirty="0"/>
              <a:t> </a:t>
            </a:r>
            <a:r>
              <a:rPr lang="en-US" sz="1600" dirty="0" err="1"/>
              <a:t>ph</a:t>
            </a:r>
            <a:r>
              <a:rPr lang="vi-VN" sz="1600" dirty="0"/>
              <a:t>ư</a:t>
            </a:r>
            <a:r>
              <a:rPr lang="en-US" sz="1600" dirty="0" err="1"/>
              <a:t>ơng</a:t>
            </a:r>
            <a:r>
              <a:rPr lang="en-US" sz="1600" dirty="0"/>
              <a:t> </a:t>
            </a:r>
            <a:r>
              <a:rPr lang="en-US" sz="1600" dirty="0" err="1"/>
              <a:t>pháp</a:t>
            </a:r>
            <a:r>
              <a:rPr lang="en-US" sz="1600" dirty="0"/>
              <a:t> top-down: generate itemset </a:t>
            </a:r>
            <a:r>
              <a:rPr lang="en-US" sz="1600" dirty="0" err="1"/>
              <a:t>từ</a:t>
            </a:r>
            <a:r>
              <a:rPr lang="en-US" sz="1600" dirty="0"/>
              <a:t> superset </a:t>
            </a:r>
            <a:r>
              <a:rPr lang="en-US" sz="1600" dirty="0" err="1"/>
              <a:t>thành</a:t>
            </a:r>
            <a:r>
              <a:rPr lang="en-US" sz="1600" dirty="0"/>
              <a:t> subset </a:t>
            </a:r>
            <a:r>
              <a:rPr lang="en-US" sz="1600" dirty="0" err="1"/>
              <a:t>và</a:t>
            </a:r>
            <a:r>
              <a:rPr lang="en-US" sz="1600" dirty="0"/>
              <a:t> </a:t>
            </a:r>
            <a:r>
              <a:rPr lang="en-US" sz="1600" dirty="0" err="1"/>
              <a:t>sử</a:t>
            </a:r>
            <a:r>
              <a:rPr lang="en-US" sz="1600" dirty="0"/>
              <a:t> </a:t>
            </a:r>
            <a:r>
              <a:rPr lang="en-US" sz="1600" dirty="0" err="1"/>
              <a:t>dụng</a:t>
            </a:r>
            <a:r>
              <a:rPr lang="en-US" sz="1600" dirty="0"/>
              <a:t> </a:t>
            </a:r>
            <a:r>
              <a:rPr lang="en-US" sz="1600" dirty="0" err="1"/>
              <a:t>ph</a:t>
            </a:r>
            <a:r>
              <a:rPr lang="vi-VN" sz="1600" dirty="0"/>
              <a:t>ư</a:t>
            </a:r>
            <a:r>
              <a:rPr lang="en-US" sz="1600" dirty="0" err="1"/>
              <a:t>ơng</a:t>
            </a:r>
            <a:r>
              <a:rPr lang="en-US" sz="1600" dirty="0"/>
              <a:t> </a:t>
            </a:r>
            <a:r>
              <a:rPr lang="en-US" sz="1600" dirty="0" err="1"/>
              <a:t>pháp</a:t>
            </a:r>
            <a:r>
              <a:rPr lang="en-US" sz="1600" dirty="0"/>
              <a:t> </a:t>
            </a:r>
            <a:r>
              <a:rPr lang="en-US" sz="1600" dirty="0" err="1"/>
              <a:t>cắt</a:t>
            </a:r>
            <a:r>
              <a:rPr lang="en-US" sz="1600" dirty="0"/>
              <a:t> </a:t>
            </a:r>
            <a:r>
              <a:rPr lang="en-US" sz="1600" dirty="0" err="1"/>
              <a:t>tỉa</a:t>
            </a:r>
            <a:r>
              <a:rPr lang="en-US" sz="1600" dirty="0"/>
              <a:t> </a:t>
            </a:r>
            <a:r>
              <a:rPr lang="en-US" sz="1600" dirty="0" err="1"/>
              <a:t>khi</a:t>
            </a:r>
            <a:r>
              <a:rPr lang="en-US" sz="1600" dirty="0"/>
              <a:t> generate ra infrequent itemset.</a:t>
            </a:r>
          </a:p>
          <a:p>
            <a:pPr>
              <a:buFontTx/>
              <a:buChar char="-"/>
            </a:pPr>
            <a:r>
              <a:rPr lang="en-US" sz="1600" dirty="0"/>
              <a:t>S</a:t>
            </a:r>
            <a:r>
              <a:rPr lang="vi-VN" sz="1600" dirty="0"/>
              <a:t>ử dụng một phương pháp để rút ra hàm</a:t>
            </a:r>
            <a:r>
              <a:rPr lang="en-US" sz="1600" dirty="0"/>
              <a:t> probability</a:t>
            </a:r>
            <a:r>
              <a:rPr lang="vi-VN" sz="1600" dirty="0"/>
              <a:t> </a:t>
            </a:r>
            <a:r>
              <a:rPr lang="en-US" sz="1600" dirty="0"/>
              <a:t>mass</a:t>
            </a:r>
            <a:r>
              <a:rPr lang="vi-VN" sz="1600" dirty="0"/>
              <a:t> của các tập hợp con từ các tập hợp con, có thể giảm chi phí tính toán hơn nữa.</a:t>
            </a:r>
            <a:endParaRPr lang="en-US" sz="1600" dirty="0"/>
          </a:p>
        </p:txBody>
      </p:sp>
    </p:spTree>
    <p:extLst>
      <p:ext uri="{BB962C8B-B14F-4D97-AF65-F5344CB8AC3E}">
        <p14:creationId xmlns:p14="http://schemas.microsoft.com/office/powerpoint/2010/main" val="1791585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A3CA-2586-436B-94E8-B52F697B2ABA}"/>
              </a:ext>
            </a:extLst>
          </p:cNvPr>
          <p:cNvSpPr>
            <a:spLocks noGrp="1"/>
          </p:cNvSpPr>
          <p:nvPr>
            <p:ph type="title"/>
          </p:nvPr>
        </p:nvSpPr>
        <p:spPr/>
        <p:txBody>
          <a:bodyPr/>
          <a:lstStyle/>
          <a:p>
            <a:r>
              <a:rPr lang="en-US" dirty="0" err="1"/>
              <a:t>Hạn</a:t>
            </a:r>
            <a:r>
              <a:rPr lang="en-US" dirty="0"/>
              <a:t> </a:t>
            </a:r>
            <a:r>
              <a:rPr lang="en-US" dirty="0" err="1"/>
              <a:t>chế</a:t>
            </a:r>
            <a:r>
              <a:rPr lang="en-US" dirty="0"/>
              <a:t> </a:t>
            </a:r>
            <a:r>
              <a:rPr lang="en-US" dirty="0" err="1"/>
              <a:t>của</a:t>
            </a:r>
            <a:r>
              <a:rPr lang="en-US" dirty="0"/>
              <a:t> TODIS-MAX</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6058F1A-94FE-41D6-AF47-BF4D7B279FD7}"/>
                  </a:ext>
                </a:extLst>
              </p:cNvPr>
              <p:cNvSpPr>
                <a:spLocks noGrp="1"/>
              </p:cNvSpPr>
              <p:nvPr>
                <p:ph type="body" idx="1"/>
              </p:nvPr>
            </p:nvSpPr>
            <p:spPr/>
            <p:txBody>
              <a:bodyPr>
                <a:noAutofit/>
              </a:bodyPr>
              <a:lstStyle/>
              <a:p>
                <a:r>
                  <a:rPr lang="en-US" sz="1600" dirty="0"/>
                  <a:t>1. Ph</a:t>
                </a:r>
                <a:r>
                  <a:rPr lang="vi-VN" sz="1600" dirty="0"/>
                  <a:t>ư</a:t>
                </a:r>
                <a:r>
                  <a:rPr lang="en-US" sz="1600" dirty="0" err="1"/>
                  <a:t>ơng</a:t>
                </a:r>
                <a:r>
                  <a:rPr lang="en-US" sz="1600" dirty="0"/>
                  <a:t> </a:t>
                </a:r>
                <a:r>
                  <a:rPr lang="en-US" sz="1600" dirty="0" err="1"/>
                  <a:t>pháp</a:t>
                </a:r>
                <a:r>
                  <a:rPr lang="en-US" sz="1600" dirty="0"/>
                  <a:t> Top-down </a:t>
                </a:r>
                <a:r>
                  <a:rPr lang="en-US" sz="1600" dirty="0" err="1"/>
                  <a:t>sẽ</a:t>
                </a:r>
                <a:r>
                  <a:rPr lang="en-US" sz="1600" dirty="0"/>
                  <a:t> </a:t>
                </a:r>
                <a:r>
                  <a:rPr lang="en-US" sz="1600" dirty="0" err="1"/>
                  <a:t>đạt</a:t>
                </a:r>
                <a:r>
                  <a:rPr lang="en-US" sz="1600" dirty="0"/>
                  <a:t> </a:t>
                </a:r>
                <a:r>
                  <a:rPr lang="en-US" sz="1600" dirty="0" err="1"/>
                  <a:t>tới</a:t>
                </a:r>
                <a:r>
                  <a:rPr lang="en-US" sz="1600" dirty="0"/>
                  <a:t> bottle-neck </a:t>
                </a:r>
                <a:r>
                  <a:rPr lang="en-US" sz="1600" dirty="0" err="1"/>
                  <a:t>khi</a:t>
                </a:r>
                <a:r>
                  <a:rPr lang="en-US" sz="1600" dirty="0"/>
                  <a:t> </a:t>
                </a:r>
                <a:r>
                  <a:rPr lang="en-US" sz="1600" dirty="0" err="1"/>
                  <a:t>số</a:t>
                </a:r>
                <a:r>
                  <a:rPr lang="en-US" sz="1600" dirty="0"/>
                  <a:t> l</a:t>
                </a:r>
                <a:r>
                  <a:rPr lang="vi-VN" sz="1600" dirty="0"/>
                  <a:t>ư</a:t>
                </a:r>
                <a:r>
                  <a:rPr lang="en-US" sz="1600" dirty="0" err="1"/>
                  <a:t>ợng</a:t>
                </a:r>
                <a:r>
                  <a:rPr lang="en-US" sz="1600" dirty="0"/>
                  <a:t> probabilistic frequent 1-itemset </a:t>
                </a:r>
                <a:r>
                  <a:rPr lang="en-US" sz="1600" dirty="0" err="1"/>
                  <a:t>gia</a:t>
                </a:r>
                <a:r>
                  <a:rPr lang="en-US" sz="1600" dirty="0"/>
                  <a:t> tang =&gt; </a:t>
                </a:r>
                <a:r>
                  <a:rPr lang="en-US" sz="1600" dirty="0" err="1"/>
                  <a:t>bùng</a:t>
                </a:r>
                <a:r>
                  <a:rPr lang="en-US" sz="1600" dirty="0"/>
                  <a:t> </a:t>
                </a:r>
                <a:r>
                  <a:rPr lang="en-US" sz="1600" dirty="0" err="1"/>
                  <a:t>nổ</a:t>
                </a:r>
                <a:r>
                  <a:rPr lang="en-US" sz="1600" dirty="0"/>
                  <a:t> probabilistic infrequent itemset </a:t>
                </a:r>
                <a:r>
                  <a:rPr lang="en-US" sz="1600" dirty="0" err="1"/>
                  <a:t>và</a:t>
                </a:r>
                <a:r>
                  <a:rPr lang="en-US" sz="1600" dirty="0"/>
                  <a:t> </a:t>
                </a:r>
                <a:r>
                  <a:rPr lang="en-US" sz="1600" dirty="0" err="1"/>
                  <a:t>rất</a:t>
                </a:r>
                <a:r>
                  <a:rPr lang="en-US" sz="1600" dirty="0"/>
                  <a:t> </a:t>
                </a:r>
                <a:r>
                  <a:rPr lang="en-US" sz="1600" dirty="0" err="1"/>
                  <a:t>khó</a:t>
                </a:r>
                <a:r>
                  <a:rPr lang="en-US" sz="1600" dirty="0"/>
                  <a:t> </a:t>
                </a:r>
                <a:r>
                  <a:rPr lang="en-US" sz="1600" dirty="0" err="1"/>
                  <a:t>để</a:t>
                </a:r>
                <a:r>
                  <a:rPr lang="en-US" sz="1600" dirty="0"/>
                  <a:t> </a:t>
                </a:r>
                <a:r>
                  <a:rPr lang="en-US" sz="1600" dirty="0" err="1"/>
                  <a:t>xử</a:t>
                </a:r>
                <a:r>
                  <a:rPr lang="en-US" sz="1600" dirty="0"/>
                  <a:t> </a:t>
                </a:r>
                <a:r>
                  <a:rPr lang="en-US" sz="1600" dirty="0" err="1"/>
                  <a:t>lý</a:t>
                </a:r>
                <a:r>
                  <a:rPr lang="en-US" sz="1600" dirty="0"/>
                  <a:t> </a:t>
                </a:r>
                <a:r>
                  <a:rPr lang="en-US" sz="1600" dirty="0" err="1"/>
                  <a:t>mặc</a:t>
                </a:r>
                <a:r>
                  <a:rPr lang="en-US" sz="1600" dirty="0"/>
                  <a:t> </a:t>
                </a:r>
                <a:r>
                  <a:rPr lang="en-US" sz="1600" dirty="0" err="1"/>
                  <a:t>dù</a:t>
                </a:r>
                <a:r>
                  <a:rPr lang="en-US" sz="1600" dirty="0"/>
                  <a:t> </a:t>
                </a:r>
                <a:r>
                  <a:rPr lang="en-US" sz="1600" dirty="0" err="1"/>
                  <a:t>độ</a:t>
                </a:r>
                <a:r>
                  <a:rPr lang="en-US" sz="1600" dirty="0"/>
                  <a:t> </a:t>
                </a:r>
                <a:r>
                  <a:rPr lang="en-US" sz="1600" dirty="0" err="1"/>
                  <a:t>phức</a:t>
                </a:r>
                <a:r>
                  <a:rPr lang="en-US" sz="1600" dirty="0"/>
                  <a:t> </a:t>
                </a:r>
                <a:r>
                  <a:rPr lang="en-US" sz="1600" dirty="0" err="1"/>
                  <a:t>tạp</a:t>
                </a:r>
                <a:r>
                  <a:rPr lang="en-US" sz="1600" dirty="0"/>
                  <a:t> </a:t>
                </a:r>
                <a:r>
                  <a:rPr lang="en-US" sz="1600" dirty="0" err="1"/>
                  <a:t>về</a:t>
                </a:r>
                <a:r>
                  <a:rPr lang="en-US" sz="1600" dirty="0"/>
                  <a:t> </a:t>
                </a:r>
                <a:r>
                  <a:rPr lang="en-US" sz="1600" dirty="0" err="1"/>
                  <a:t>thời</a:t>
                </a:r>
                <a:r>
                  <a:rPr lang="en-US" sz="1600" dirty="0"/>
                  <a:t> </a:t>
                </a:r>
                <a:r>
                  <a:rPr lang="en-US" sz="1600" dirty="0" err="1"/>
                  <a:t>gian</a:t>
                </a:r>
                <a:r>
                  <a:rPr lang="en-US" sz="1600" dirty="0"/>
                  <a:t> </a:t>
                </a:r>
                <a:r>
                  <a:rPr lang="en-US" sz="1600" dirty="0" err="1"/>
                  <a:t>chỉ</a:t>
                </a:r>
                <a:r>
                  <a:rPr lang="en-US" sz="1600" dirty="0"/>
                  <a:t> </a:t>
                </a:r>
                <a:r>
                  <a:rPr lang="en-US" sz="1600" dirty="0" err="1"/>
                  <a:t>còn</a:t>
                </a:r>
                <a:r>
                  <a:rPr lang="en-US" sz="1600" dirty="0"/>
                  <a:t> O(n).</a:t>
                </a:r>
              </a:p>
              <a:p>
                <a:r>
                  <a:rPr lang="vi-VN" sz="1600" dirty="0"/>
                  <a:t>2. Giá trị quyết định các tập mục hiếm có xác suất không đủ chặt chẽ, nghĩa là các tập mục nhiều cấp phải được tính toán lại bằng phương pháp chia để trị.</a:t>
                </a:r>
                <a:endParaRPr lang="en-US" sz="1600" dirty="0"/>
              </a:p>
              <a:p>
                <a:r>
                  <a:rPr lang="vi-VN" sz="1600" dirty="0"/>
                  <a:t>3. Nếu một </a:t>
                </a:r>
                <a:r>
                  <a:rPr lang="en-US" sz="1600" dirty="0"/>
                  <a:t>frequent itemset </a:t>
                </a:r>
                <a:r>
                  <a:rPr lang="vi-VN" sz="1600" dirty="0"/>
                  <a:t>thì chi phí tính toán sẽ cao vì độ phức tạp về thời gian là O(</a:t>
                </a:r>
                <a14:m>
                  <m:oMath xmlns:m="http://schemas.openxmlformats.org/officeDocument/2006/math">
                    <m:r>
                      <a:rPr lang="en-US" sz="1600" b="0" i="1" smtClean="0">
                        <a:latin typeface="Cambria Math" panose="02040503050406030204" pitchFamily="18" charset="0"/>
                      </a:rPr>
                      <m:t>𝑛</m:t>
                    </m:r>
                    <m:r>
                      <a:rPr lang="en-US" sz="1600" b="0" i="0" smtClean="0">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𝑙𝑜𝑔</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𝑛</m:t>
                    </m:r>
                  </m:oMath>
                </a14:m>
                <a:r>
                  <a:rPr lang="vi-VN" sz="1600" dirty="0"/>
                  <a:t>) ở điều kiện xấu nhất.</a:t>
                </a:r>
                <a:endParaRPr lang="en-US" sz="1600" dirty="0"/>
              </a:p>
            </p:txBody>
          </p:sp>
        </mc:Choice>
        <mc:Fallback xmlns="">
          <p:sp>
            <p:nvSpPr>
              <p:cNvPr id="3" name="Text Placeholder 2">
                <a:extLst>
                  <a:ext uri="{FF2B5EF4-FFF2-40B4-BE49-F238E27FC236}">
                    <a16:creationId xmlns:a16="http://schemas.microsoft.com/office/drawing/2014/main" id="{06058F1A-94FE-41D6-AF47-BF4D7B279FD7}"/>
                  </a:ext>
                </a:extLst>
              </p:cNvPr>
              <p:cNvSpPr>
                <a:spLocks noGrp="1" noRot="1" noChangeAspect="1" noMove="1" noResize="1" noEditPoints="1" noAdjustHandles="1" noChangeArrowheads="1" noChangeShapeType="1" noTextEdit="1"/>
              </p:cNvSpPr>
              <p:nvPr>
                <p:ph type="body" idx="1"/>
              </p:nvPr>
            </p:nvSpPr>
            <p:spPr>
              <a:blipFill>
                <a:blip r:embed="rId2"/>
                <a:stretch>
                  <a:fillRect r="-260" b="-7914"/>
                </a:stretch>
              </a:blipFill>
            </p:spPr>
            <p:txBody>
              <a:bodyPr/>
              <a:lstStyle/>
              <a:p>
                <a:r>
                  <a:rPr lang="en-US">
                    <a:noFill/>
                  </a:rPr>
                  <a:t> </a:t>
                </a:r>
              </a:p>
            </p:txBody>
          </p:sp>
        </mc:Fallback>
      </mc:AlternateContent>
    </p:spTree>
    <p:extLst>
      <p:ext uri="{BB962C8B-B14F-4D97-AF65-F5344CB8AC3E}">
        <p14:creationId xmlns:p14="http://schemas.microsoft.com/office/powerpoint/2010/main" val="83943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A300-0E55-4F76-AD0B-7C5C0DFB78FF}"/>
              </a:ext>
            </a:extLst>
          </p:cNvPr>
          <p:cNvSpPr>
            <a:spLocks noGrp="1"/>
          </p:cNvSpPr>
          <p:nvPr>
            <p:ph type="title"/>
          </p:nvPr>
        </p:nvSpPr>
        <p:spPr/>
        <p:txBody>
          <a:bodyPr/>
          <a:lstStyle/>
          <a:p>
            <a:r>
              <a:rPr lang="en-US" dirty="0" err="1"/>
              <a:t>Vấn</a:t>
            </a:r>
            <a:r>
              <a:rPr lang="en-US" dirty="0"/>
              <a:t> </a:t>
            </a:r>
            <a:r>
              <a:rPr lang="en-US" dirty="0" err="1"/>
              <a:t>đề</a:t>
            </a:r>
            <a:r>
              <a:rPr lang="en-US" dirty="0"/>
              <a:t> </a:t>
            </a:r>
            <a:r>
              <a:rPr lang="en-US" dirty="0" err="1"/>
              <a:t>giải</a:t>
            </a:r>
            <a:r>
              <a:rPr lang="en-US" dirty="0"/>
              <a:t> </a:t>
            </a:r>
            <a:r>
              <a:rPr lang="en-US" dirty="0" err="1"/>
              <a:t>quyết</a:t>
            </a:r>
            <a:r>
              <a:rPr lang="en-US" dirty="0"/>
              <a:t> </a:t>
            </a:r>
            <a:r>
              <a:rPr lang="en-US" dirty="0" err="1"/>
              <a:t>và</a:t>
            </a:r>
            <a:r>
              <a:rPr lang="en-US" dirty="0"/>
              <a:t> </a:t>
            </a:r>
            <a:r>
              <a:rPr lang="en-US" dirty="0" err="1"/>
              <a:t>đóng</a:t>
            </a:r>
            <a:r>
              <a:rPr lang="en-US" dirty="0"/>
              <a:t> </a:t>
            </a:r>
            <a:r>
              <a:rPr lang="en-US" dirty="0" err="1"/>
              <a:t>góp</a:t>
            </a:r>
            <a:endParaRPr lang="en-US" dirty="0"/>
          </a:p>
        </p:txBody>
      </p:sp>
      <p:sp>
        <p:nvSpPr>
          <p:cNvPr id="3" name="Text Placeholder 2">
            <a:extLst>
              <a:ext uri="{FF2B5EF4-FFF2-40B4-BE49-F238E27FC236}">
                <a16:creationId xmlns:a16="http://schemas.microsoft.com/office/drawing/2014/main" id="{C2BD209E-0AEA-4F66-BFA0-9EDC6D7EFF2B}"/>
              </a:ext>
            </a:extLst>
          </p:cNvPr>
          <p:cNvSpPr>
            <a:spLocks noGrp="1"/>
          </p:cNvSpPr>
          <p:nvPr>
            <p:ph type="body" idx="1"/>
          </p:nvPr>
        </p:nvSpPr>
        <p:spPr/>
        <p:txBody>
          <a:bodyPr>
            <a:noAutofit/>
          </a:bodyPr>
          <a:lstStyle/>
          <a:p>
            <a:r>
              <a:rPr lang="vi-VN" sz="1600" dirty="0"/>
              <a:t>1. </a:t>
            </a:r>
            <a:r>
              <a:rPr lang="en-US" sz="1600" dirty="0" err="1"/>
              <a:t>Tập</a:t>
            </a:r>
            <a:r>
              <a:rPr lang="en-US" sz="1600" dirty="0"/>
              <a:t> </a:t>
            </a:r>
            <a:r>
              <a:rPr lang="vi-VN" sz="1600" dirty="0"/>
              <a:t>trung vào vấn đề khai </a:t>
            </a:r>
            <a:r>
              <a:rPr lang="en-US" sz="1600" dirty="0"/>
              <a:t>Maximal frequent itemset</a:t>
            </a:r>
            <a:r>
              <a:rPr lang="vi-VN" sz="1600" dirty="0"/>
              <a:t> trên dữ liệu không chắc chắn và chúng tôi xác định lại </a:t>
            </a:r>
            <a:r>
              <a:rPr lang="en-US" sz="1600" dirty="0"/>
              <a:t>Probabilistic maximal frequent itemset </a:t>
            </a:r>
            <a:r>
              <a:rPr lang="vi-VN" sz="1600" dirty="0"/>
              <a:t>để phù hợp với định nghĩa truyền thống và cung cấp phương pháp cắt tỉa tốt hơn.</a:t>
            </a:r>
            <a:endParaRPr lang="en-US" sz="1600" dirty="0"/>
          </a:p>
          <a:p>
            <a:endParaRPr lang="en-US" sz="1600" dirty="0"/>
          </a:p>
          <a:p>
            <a:r>
              <a:rPr lang="vi-VN" sz="1600" dirty="0"/>
              <a:t>2. </a:t>
            </a:r>
            <a:r>
              <a:rPr lang="en-US" sz="1600" dirty="0"/>
              <a:t>G</a:t>
            </a:r>
            <a:r>
              <a:rPr lang="vi-VN" sz="1600" dirty="0"/>
              <a:t>iới thiệu cấu trúc dữ liệu cây</a:t>
            </a:r>
            <a:r>
              <a:rPr lang="en-US" sz="1600" dirty="0"/>
              <a:t> Probabilistic maximal frequent itemset</a:t>
            </a:r>
            <a:r>
              <a:rPr lang="vi-VN" sz="1600" dirty="0"/>
              <a:t> nhỏ gọn để duy trì thông tin về các </a:t>
            </a:r>
            <a:r>
              <a:rPr lang="en-US" sz="1600" dirty="0"/>
              <a:t>Probabilistic frequent itemset </a:t>
            </a:r>
            <a:r>
              <a:rPr lang="vi-VN" sz="1600" dirty="0"/>
              <a:t>, theo cách từ dưới lên, có thể tổ chức hiệu quả các kết quả khai thác cho tìm kiếm </a:t>
            </a:r>
            <a:r>
              <a:rPr lang="en-US" sz="1600" dirty="0"/>
              <a:t>itemset.</a:t>
            </a:r>
            <a:endParaRPr lang="vi-VN" sz="1600" dirty="0"/>
          </a:p>
        </p:txBody>
      </p:sp>
    </p:spTree>
    <p:extLst>
      <p:ext uri="{BB962C8B-B14F-4D97-AF65-F5344CB8AC3E}">
        <p14:creationId xmlns:p14="http://schemas.microsoft.com/office/powerpoint/2010/main" val="361129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FD95-7561-4F8E-BCEA-C2705615AEBC}"/>
              </a:ext>
            </a:extLst>
          </p:cNvPr>
          <p:cNvSpPr>
            <a:spLocks noGrp="1"/>
          </p:cNvSpPr>
          <p:nvPr>
            <p:ph type="title"/>
          </p:nvPr>
        </p:nvSpPr>
        <p:spPr/>
        <p:txBody>
          <a:bodyPr/>
          <a:lstStyle/>
          <a:p>
            <a:r>
              <a:rPr lang="en-US" dirty="0" err="1"/>
              <a:t>Vấn</a:t>
            </a:r>
            <a:r>
              <a:rPr lang="en-US" dirty="0"/>
              <a:t> </a:t>
            </a:r>
            <a:r>
              <a:rPr lang="en-US" dirty="0" err="1"/>
              <a:t>đề</a:t>
            </a:r>
            <a:r>
              <a:rPr lang="en-US" dirty="0"/>
              <a:t> </a:t>
            </a:r>
            <a:r>
              <a:rPr lang="en-US" dirty="0" err="1"/>
              <a:t>giải</a:t>
            </a:r>
            <a:r>
              <a:rPr lang="en-US" dirty="0"/>
              <a:t> </a:t>
            </a:r>
            <a:r>
              <a:rPr lang="en-US" dirty="0" err="1"/>
              <a:t>quyết</a:t>
            </a:r>
            <a:r>
              <a:rPr lang="en-US" dirty="0"/>
              <a:t> </a:t>
            </a:r>
            <a:r>
              <a:rPr lang="en-US" dirty="0" err="1"/>
              <a:t>và</a:t>
            </a:r>
            <a:r>
              <a:rPr lang="en-US" dirty="0"/>
              <a:t> </a:t>
            </a:r>
            <a:r>
              <a:rPr lang="en-US" dirty="0" err="1"/>
              <a:t>đóng</a:t>
            </a:r>
            <a:r>
              <a:rPr lang="en-US" dirty="0"/>
              <a:t> </a:t>
            </a:r>
            <a:r>
              <a:rPr lang="en-US" dirty="0" err="1"/>
              <a:t>góp</a:t>
            </a:r>
            <a:r>
              <a:rPr lang="en-US" dirty="0"/>
              <a:t> (</a:t>
            </a:r>
            <a:r>
              <a:rPr lang="en-US" dirty="0" err="1"/>
              <a:t>tt</a:t>
            </a:r>
            <a:r>
              <a:rPr lang="en-US" dirty="0"/>
              <a:t>)</a:t>
            </a:r>
          </a:p>
        </p:txBody>
      </p:sp>
      <p:sp>
        <p:nvSpPr>
          <p:cNvPr id="3" name="Text Placeholder 2">
            <a:extLst>
              <a:ext uri="{FF2B5EF4-FFF2-40B4-BE49-F238E27FC236}">
                <a16:creationId xmlns:a16="http://schemas.microsoft.com/office/drawing/2014/main" id="{B488014E-0E2E-4974-8E73-6852A2D01FDA}"/>
              </a:ext>
            </a:extLst>
          </p:cNvPr>
          <p:cNvSpPr>
            <a:spLocks noGrp="1"/>
          </p:cNvSpPr>
          <p:nvPr>
            <p:ph type="body" idx="1"/>
          </p:nvPr>
        </p:nvSpPr>
        <p:spPr/>
        <p:txBody>
          <a:bodyPr>
            <a:noAutofit/>
          </a:bodyPr>
          <a:lstStyle/>
          <a:p>
            <a:r>
              <a:rPr lang="vi-VN" sz="1600" dirty="0"/>
              <a:t>3. </a:t>
            </a:r>
            <a:r>
              <a:rPr lang="en-US" sz="1600" dirty="0" err="1"/>
              <a:t>Đề</a:t>
            </a:r>
            <a:r>
              <a:rPr lang="en-US" sz="1600" dirty="0"/>
              <a:t> </a:t>
            </a:r>
            <a:r>
              <a:rPr lang="vi-VN" sz="1600" dirty="0"/>
              <a:t>xuất thuật toán khai thác </a:t>
            </a:r>
            <a:r>
              <a:rPr lang="en-US" sz="1600" dirty="0"/>
              <a:t>Probabilistic maximal frequent itemset </a:t>
            </a:r>
            <a:r>
              <a:rPr lang="vi-VN" sz="1600" dirty="0"/>
              <a:t> để khám phá theo chiều sâu các </a:t>
            </a:r>
            <a:r>
              <a:rPr lang="en-US" sz="1600" dirty="0"/>
              <a:t>Probabilistic maximal frequent itemset </a:t>
            </a:r>
            <a:r>
              <a:rPr lang="vi-VN" sz="1600" dirty="0"/>
              <a:t>. </a:t>
            </a:r>
            <a:r>
              <a:rPr lang="en-US" sz="1600" dirty="0" err="1"/>
              <a:t>Sử</a:t>
            </a:r>
            <a:r>
              <a:rPr lang="en-US" sz="1600" dirty="0"/>
              <a:t> </a:t>
            </a:r>
            <a:r>
              <a:rPr lang="vi-VN" sz="1600" dirty="0"/>
              <a:t>dụng các chiến lược cắt tỉa để giảm chi phí khai thác. </a:t>
            </a:r>
            <a:r>
              <a:rPr lang="en-US" sz="1600" dirty="0" err="1"/>
              <a:t>Đề</a:t>
            </a:r>
            <a:r>
              <a:rPr lang="en-US" sz="1600" dirty="0"/>
              <a:t> </a:t>
            </a:r>
            <a:r>
              <a:rPr lang="vi-VN" sz="1600" dirty="0"/>
              <a:t>xuất một thuật toán khai thác </a:t>
            </a:r>
            <a:r>
              <a:rPr lang="en-US" sz="1600" dirty="0"/>
              <a:t>Approximate Probabilistic maximal frequent itemset </a:t>
            </a:r>
            <a:r>
              <a:rPr lang="vi-VN" sz="1600" dirty="0"/>
              <a:t>để thu được các </a:t>
            </a:r>
            <a:r>
              <a:rPr lang="en-US" sz="1600" dirty="0"/>
              <a:t>Probabilistic maximal frequent itemset </a:t>
            </a:r>
            <a:r>
              <a:rPr lang="vi-VN" sz="1600" dirty="0"/>
              <a:t>hiệu quả hơn với độ chính xác bị giảm một chút.</a:t>
            </a:r>
            <a:endParaRPr lang="en-US" sz="1600" dirty="0"/>
          </a:p>
          <a:p>
            <a:endParaRPr lang="vi-VN" sz="1600" dirty="0"/>
          </a:p>
          <a:p>
            <a:r>
              <a:rPr lang="vi-VN" sz="1600" dirty="0"/>
              <a:t>4. </a:t>
            </a:r>
            <a:r>
              <a:rPr lang="en-US" sz="1600" dirty="0"/>
              <a:t>So </a:t>
            </a:r>
            <a:r>
              <a:rPr lang="vi-VN" sz="1600" dirty="0"/>
              <a:t>sánh các thuật toán của mình với thuật toán TODIS-MAX trên ba bộ dữ liệu tổng hợp và bốn bộ dữ liệu thực tế. Kết quả thử nghiệm chứng minh rằng thuật toán của </a:t>
            </a:r>
            <a:r>
              <a:rPr lang="en-US" sz="1600" dirty="0" err="1"/>
              <a:t>họ</a:t>
            </a:r>
            <a:r>
              <a:rPr lang="vi-VN" sz="1600" dirty="0"/>
              <a:t> hiệu quả hơn</a:t>
            </a:r>
            <a:endParaRPr lang="en-US" sz="1600" dirty="0"/>
          </a:p>
        </p:txBody>
      </p:sp>
    </p:spTree>
    <p:extLst>
      <p:ext uri="{BB962C8B-B14F-4D97-AF65-F5344CB8AC3E}">
        <p14:creationId xmlns:p14="http://schemas.microsoft.com/office/powerpoint/2010/main" val="17102436"/>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1071</Words>
  <Application>Microsoft Office PowerPoint</Application>
  <PresentationFormat>On-screen Show (16:9)</PresentationFormat>
  <Paragraphs>69</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Maven Pro</vt:lpstr>
      <vt:lpstr>Arial</vt:lpstr>
      <vt:lpstr>Nunito</vt:lpstr>
      <vt:lpstr>Cambria Math</vt:lpstr>
      <vt:lpstr>Momentum</vt:lpstr>
      <vt:lpstr>Probabilistic maximal frequent itemset mining methods over uncertain databases </vt:lpstr>
      <vt:lpstr>Abstract</vt:lpstr>
      <vt:lpstr>Frequent Itemset mining</vt:lpstr>
      <vt:lpstr>Uncertain</vt:lpstr>
      <vt:lpstr>Phương pháp đã có</vt:lpstr>
      <vt:lpstr>Phương pháp đã có</vt:lpstr>
      <vt:lpstr>Hạn chế của TODIS-MAX</vt:lpstr>
      <vt:lpstr>Vấn đề giải quyết và đóng góp</vt:lpstr>
      <vt:lpstr>Vấn đề giải quyết và đóng góp (tt)</vt:lpstr>
      <vt:lpstr>Uncertain itemset</vt:lpstr>
      <vt:lpstr>Uncertain Database </vt:lpstr>
      <vt:lpstr>Possible World</vt:lpstr>
      <vt:lpstr>Possible World (tt)</vt:lpstr>
      <vt:lpstr>PowerPoint Presentation</vt:lpstr>
      <vt:lpstr>Possible World (tt)</vt:lpstr>
      <vt:lpstr>Code</vt:lpstr>
      <vt:lpstr>Code (tt)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maximal frequent itemset mining methods over uncertain databases </dc:title>
  <cp:lastModifiedBy>Hưng Trần Tấn</cp:lastModifiedBy>
  <cp:revision>2</cp:revision>
  <dcterms:modified xsi:type="dcterms:W3CDTF">2023-12-02T03:58:04Z</dcterms:modified>
</cp:coreProperties>
</file>