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301" r:id="rId15"/>
    <p:sldId id="270" r:id="rId16"/>
    <p:sldId id="271" r:id="rId17"/>
    <p:sldId id="300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302" r:id="rId26"/>
    <p:sldId id="28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9" r:id="rId36"/>
    <p:sldId id="290" r:id="rId37"/>
    <p:sldId id="291" r:id="rId38"/>
    <p:sldId id="292" r:id="rId39"/>
    <p:sldId id="303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8288000" cy="10287000"/>
  <p:notesSz cx="6858000" cy="9144000"/>
  <p:embeddedFontLst>
    <p:embeddedFont>
      <p:font typeface="Cambria Math" panose="02040503050406030204" pitchFamily="18" charset="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FB8"/>
    <a:srgbClr val="27D5ED"/>
    <a:srgbClr val="47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454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64-4CC4-A355-B667675DBA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1.7</c:v>
                </c:pt>
                <c:pt idx="1">
                  <c:v>1.2</c:v>
                </c:pt>
                <c:pt idx="2">
                  <c:v>0.7</c:v>
                </c:pt>
                <c:pt idx="3">
                  <c:v>0.6</c:v>
                </c:pt>
                <c:pt idx="4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64-4CC4-A355-B667675DBA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110</c:v>
                </c:pt>
                <c:pt idx="1">
                  <c:v>106</c:v>
                </c:pt>
                <c:pt idx="2">
                  <c:v>98</c:v>
                </c:pt>
                <c:pt idx="3">
                  <c:v>89</c:v>
                </c:pt>
                <c:pt idx="4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64-4CC4-A355-B667675DBA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Connect4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0.5</c:v>
                </c:pt>
                <c:pt idx="2">
                  <c:v>0.7</c:v>
                </c:pt>
                <c:pt idx="3">
                  <c:v>0.9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2.4</c:v>
                </c:pt>
                <c:pt idx="2">
                  <c:v>1.5</c:v>
                </c:pt>
                <c:pt idx="3">
                  <c:v>1.1000000000000001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2D-4556-B7C5-503EDE7AC9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0.5</c:v>
                </c:pt>
                <c:pt idx="2">
                  <c:v>0.7</c:v>
                </c:pt>
                <c:pt idx="3">
                  <c:v>0.9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1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2D-4556-B7C5-503EDE7AC9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0.5</c:v>
                </c:pt>
                <c:pt idx="2">
                  <c:v>0.7</c:v>
                </c:pt>
                <c:pt idx="3">
                  <c:v>0.9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</c:v>
                </c:pt>
                <c:pt idx="1">
                  <c:v>13</c:v>
                </c:pt>
                <c:pt idx="2">
                  <c:v>11</c:v>
                </c:pt>
                <c:pt idx="3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2D-4556-B7C5-503EDE7AC98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4</c:v>
                </c:pt>
                <c:pt idx="2">
                  <c:v>1.3</c:v>
                </c:pt>
                <c:pt idx="3">
                  <c:v>0.9</c:v>
                </c:pt>
                <c:pt idx="4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A5-4B64-80B5-28CD5DB14C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</c:v>
                </c:pt>
                <c:pt idx="1">
                  <c:v>1.2</c:v>
                </c:pt>
                <c:pt idx="2">
                  <c:v>0.6</c:v>
                </c:pt>
                <c:pt idx="3">
                  <c:v>0.4</c:v>
                </c:pt>
                <c:pt idx="4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A5-4B64-80B5-28CD5DB14C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145</c:v>
                </c:pt>
                <c:pt idx="1">
                  <c:v>52</c:v>
                </c:pt>
                <c:pt idx="2">
                  <c:v>25</c:v>
                </c:pt>
                <c:pt idx="3">
                  <c:v>31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A5-4B64-80B5-28CD5DB14CE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Uscensus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181</c:v>
                </c:pt>
                <c:pt idx="1">
                  <c:v>7.4</c:v>
                </c:pt>
                <c:pt idx="2">
                  <c:v>1.5</c:v>
                </c:pt>
                <c:pt idx="3">
                  <c:v>0.9</c:v>
                </c:pt>
                <c:pt idx="4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62-40A8-8325-2B1158FC7A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82</c:v>
                </c:pt>
                <c:pt idx="1">
                  <c:v>2.4</c:v>
                </c:pt>
                <c:pt idx="2">
                  <c:v>0.5</c:v>
                </c:pt>
                <c:pt idx="3">
                  <c:v>0.4</c:v>
                </c:pt>
                <c:pt idx="4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62-40A8-8325-2B1158FC7A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174</c:v>
                </c:pt>
                <c:pt idx="1">
                  <c:v>49</c:v>
                </c:pt>
                <c:pt idx="2">
                  <c:v>43</c:v>
                </c:pt>
                <c:pt idx="3">
                  <c:v>40</c:v>
                </c:pt>
                <c:pt idx="4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62-40A8-8325-2B1158FC7A8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4.9000000000000004</c:v>
                </c:pt>
                <c:pt idx="1">
                  <c:v>4.0999999999999996</c:v>
                </c:pt>
                <c:pt idx="2">
                  <c:v>5.4</c:v>
                </c:pt>
                <c:pt idx="3">
                  <c:v>3.4</c:v>
                </c:pt>
                <c:pt idx="4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9E-49C9-98E4-31A2B24864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</c:v>
                </c:pt>
                <c:pt idx="1">
                  <c:v>1.1000000000000001</c:v>
                </c:pt>
                <c:pt idx="2">
                  <c:v>1.4</c:v>
                </c:pt>
                <c:pt idx="3">
                  <c:v>0.9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9E-49C9-98E4-31A2B24864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162</c:v>
                </c:pt>
                <c:pt idx="1">
                  <c:v>116</c:v>
                </c:pt>
                <c:pt idx="2">
                  <c:v>130</c:v>
                </c:pt>
                <c:pt idx="3">
                  <c:v>124</c:v>
                </c:pt>
                <c:pt idx="4">
                  <c:v>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9E-49C9-98E4-31A2B24864B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 tối thiểu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</a:rPr>
              <a:t>Connect4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119</c:v>
                </c:pt>
                <c:pt idx="1">
                  <c:v>116</c:v>
                </c:pt>
                <c:pt idx="2">
                  <c:v>113</c:v>
                </c:pt>
                <c:pt idx="3">
                  <c:v>63</c:v>
                </c:pt>
                <c:pt idx="4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57-40AC-8AAB-0782960D59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83</c:v>
                </c:pt>
                <c:pt idx="1">
                  <c:v>74</c:v>
                </c:pt>
                <c:pt idx="2">
                  <c:v>69</c:v>
                </c:pt>
                <c:pt idx="3">
                  <c:v>41</c:v>
                </c:pt>
                <c:pt idx="4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57-40AC-8AAB-0782960D59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520</c:v>
                </c:pt>
                <c:pt idx="1">
                  <c:v>363</c:v>
                </c:pt>
                <c:pt idx="2">
                  <c:v>283</c:v>
                </c:pt>
                <c:pt idx="3">
                  <c:v>96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57-40AC-8AAB-0782960D592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 tối thiểu 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trên bộ dữ liệu </a:t>
            </a:r>
            <a:r>
              <a:rPr lang="en-US" sz="1400" b="0" i="0" u="none" strike="noStrike" baseline="0">
                <a:effectLst/>
              </a:rPr>
              <a:t>Accidents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108</c:v>
                </c:pt>
                <c:pt idx="1">
                  <c:v>95</c:v>
                </c:pt>
                <c:pt idx="2">
                  <c:v>86</c:v>
                </c:pt>
                <c:pt idx="3">
                  <c:v>50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68-4B63-AAFE-564EBFF066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</c:v>
                </c:pt>
                <c:pt idx="1">
                  <c:v>61</c:v>
                </c:pt>
                <c:pt idx="2">
                  <c:v>41</c:v>
                </c:pt>
                <c:pt idx="3">
                  <c:v>17</c:v>
                </c:pt>
                <c:pt idx="4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68-4B63-AAFE-564EBFF066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529</c:v>
                </c:pt>
                <c:pt idx="1">
                  <c:v>454</c:v>
                </c:pt>
                <c:pt idx="2">
                  <c:v>223</c:v>
                </c:pt>
                <c:pt idx="3">
                  <c:v>79</c:v>
                </c:pt>
                <c:pt idx="4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68-4B63-AAFE-564EBFF066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 tối thiểu 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trên bộ dữ liệu </a:t>
            </a:r>
            <a:r>
              <a:rPr lang="en-US" sz="1400" b="0" i="0" u="none" strike="noStrike" baseline="0">
                <a:effectLst/>
                <a:latin typeface="+mn-lt"/>
                <a:cs typeface="+mn-cs"/>
              </a:rPr>
              <a:t>UScensus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260</c:v>
                </c:pt>
                <c:pt idx="1">
                  <c:v>245</c:v>
                </c:pt>
                <c:pt idx="2">
                  <c:v>214</c:v>
                </c:pt>
                <c:pt idx="3">
                  <c:v>138</c:v>
                </c:pt>
                <c:pt idx="4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3D-4529-9AFC-A836FB12E7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217</c:v>
                </c:pt>
                <c:pt idx="1">
                  <c:v>165</c:v>
                </c:pt>
                <c:pt idx="2">
                  <c:v>132</c:v>
                </c:pt>
                <c:pt idx="3">
                  <c:v>53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3D-4529-9AFC-A836FB12E7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738</c:v>
                </c:pt>
                <c:pt idx="1">
                  <c:v>590</c:v>
                </c:pt>
                <c:pt idx="2">
                  <c:v>369</c:v>
                </c:pt>
                <c:pt idx="3">
                  <c:v>113</c:v>
                </c:pt>
                <c:pt idx="4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3D-4529-9AFC-A836FB12E70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hart" Target="../charts/chart4.xml"/><Relationship Id="rId5" Type="http://schemas.openxmlformats.org/officeDocument/2006/relationships/image" Target="../media/image4.svg"/><Relationship Id="rId10" Type="http://schemas.openxmlformats.org/officeDocument/2006/relationships/chart" Target="../charts/chart3.xml"/><Relationship Id="rId4" Type="http://schemas.openxmlformats.org/officeDocument/2006/relationships/image" Target="../media/image3.png"/><Relationship Id="rId9" Type="http://schemas.openxmlformats.org/officeDocument/2006/relationships/chart" Target="../charts/char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hart" Target="../charts/chart8.xml"/><Relationship Id="rId5" Type="http://schemas.openxmlformats.org/officeDocument/2006/relationships/image" Target="../media/image4.svg"/><Relationship Id="rId10" Type="http://schemas.openxmlformats.org/officeDocument/2006/relationships/chart" Target="../charts/chart7.xml"/><Relationship Id="rId4" Type="http://schemas.openxmlformats.org/officeDocument/2006/relationships/image" Target="../media/image3.png"/><Relationship Id="rId9" Type="http://schemas.openxmlformats.org/officeDocument/2006/relationships/chart" Target="../charts/char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383756" y="2436133"/>
            <a:ext cx="15628770" cy="461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 PHÁ CÁC TẬP MỤC PHỔ BIẾN TỐI ĐA XÁC SUẤT CÓ TRỌNG SỐ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11173" y="7642112"/>
            <a:ext cx="9402410" cy="16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hướng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dẫn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TS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Nguyễn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Chí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Thiện</a:t>
            </a:r>
            <a:endParaRPr lang="en-US" sz="3700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Trần Tấn Hưng</a:t>
            </a:r>
          </a:p>
        </p:txBody>
      </p:sp>
      <p:sp>
        <p:nvSpPr>
          <p:cNvPr id="7" name="Freeform 7"/>
          <p:cNvSpPr/>
          <p:nvPr/>
        </p:nvSpPr>
        <p:spPr>
          <a:xfrm rot="-10800000">
            <a:off x="-148278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26006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57803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-157803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926006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3163947" y="92868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163947" y="82030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>
            <a:off x="4247756" y="92868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flipH="1" flipV="1">
            <a:off x="16729774" y="446456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5400000" flipH="1" flipV="1">
            <a:off x="17813583" y="446456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 rot="2700000">
            <a:off x="-259785" y="-4747427"/>
            <a:ext cx="7415398" cy="3565095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AutoShape 28"/>
          <p:cNvSpPr/>
          <p:nvPr/>
        </p:nvSpPr>
        <p:spPr>
          <a:xfrm>
            <a:off x="-722398" y="-392787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936345" y="-3615201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-1115946" y="-325673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-1242601" y="-287046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1386455" y="-243078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1507275" y="-1987063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1481507" y="-1425430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1393190" y="-748347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KHÔNG CHẮC CHẮN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718502"/>
                <a:ext cx="13950812" cy="63527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itemset)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là tập hợp của các phần tử không chắc chắn, biểu thị: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ar-AE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 …;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}}.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 dịch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transaction)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là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  đi cùng với một ID.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 sở dữ liệu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database)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 tập hợp các giao dịch không chắc chắn: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&lt;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≤ </m:t>
                    </m:r>
                    <m:d>
                      <m:dPr>
                        <m:begChr m:val="|"/>
                        <m:endChr m:val="|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718502"/>
                <a:ext cx="13950812" cy="6352701"/>
              </a:xfrm>
              <a:prstGeom prst="rect">
                <a:avLst/>
              </a:prstGeom>
              <a:blipFill>
                <a:blip r:embed="rId8"/>
                <a:stretch>
                  <a:fillRect l="-2053" r="-2184" b="-3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75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52462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CƠ SỞ DỮ LIỆU KHÔNG CHẮC CHẮN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62FEC5-1AFD-A5BB-94FB-EE820379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65332"/>
              </p:ext>
            </p:extLst>
          </p:nvPr>
        </p:nvGraphicFramePr>
        <p:xfrm>
          <a:off x="4382294" y="3695700"/>
          <a:ext cx="9523413" cy="3044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480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6554933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 0.6} {B 0.8}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 0.7} {C 0.2}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86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 SỐ (Weighted)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718502"/>
                <a:ext cx="13950812" cy="265938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 mỗi biến ngẫu nhiên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trọng số thể hiện mức độ quan trọng của nó trong cơ sở dữ liệu không chắc chắn 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tuân theo phân phối Bernouli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718502"/>
                <a:ext cx="13950812" cy="2659382"/>
              </a:xfrm>
              <a:prstGeom prst="rect">
                <a:avLst/>
              </a:prstGeom>
              <a:blipFill>
                <a:blip r:embed="rId8"/>
                <a:stretch>
                  <a:fillRect l="-2184" r="-2184" b="-10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306320-A900-91D2-382D-0EBBB6E2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51486"/>
              </p:ext>
            </p:extLst>
          </p:nvPr>
        </p:nvGraphicFramePr>
        <p:xfrm>
          <a:off x="3429001" y="6134100"/>
          <a:ext cx="11429999" cy="2011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6942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2946571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tử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36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ĐN1: ĐỘ HỖ TRỢ KÌ VỌNG (EXPECTED SUPPORT)</a:t>
            </a:r>
            <a:r>
              <a:rPr lang="en-US" sz="4800" dirty="0">
                <a:solidFill>
                  <a:srgbClr val="000000"/>
                </a:solidFill>
                <a:effectLst/>
                <a:latin typeface="Times News Roman"/>
                <a:ea typeface="Calibri" panose="020F0502020204030204" pitchFamily="34" charset="0"/>
                <a:cs typeface="Times New Roman (Body CS)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772474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kì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tích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lũy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nhau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đôi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kì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indent="4572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 (Body CS)"/>
                        </a:rPr>
                        <m:t>esp</m:t>
                      </m:r>
                      <m:d>
                        <m:d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𝒙</m:t>
                          </m:r>
                        </m:e>
                      </m:d>
                      <m:r>
                        <a:rPr lang="en-US" sz="4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 (Body CS)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𝑖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𝑫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∏"/>
                              <m:limLoc m:val="undOvr"/>
                              <m:supHide m:val="on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𝑥</m:t>
                              </m:r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 ∈ </m:t>
                              </m:r>
                              <m:r>
                                <a:rPr lang="en-US" sz="4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𝑥</m:t>
                                  </m:r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4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7724743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70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52462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60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KÌ VỌNG CỦA TẬP MỤC</a:t>
            </a:r>
            <a:endParaRPr lang="en-US" sz="56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62FEC5-1AFD-A5BB-94FB-EE820379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67667"/>
              </p:ext>
            </p:extLst>
          </p:nvPr>
        </p:nvGraphicFramePr>
        <p:xfrm>
          <a:off x="4382294" y="3101713"/>
          <a:ext cx="9523413" cy="3044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480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6554933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 0.6} {B 0.8}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 0.7} {C 0.2}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ADAA85-1D83-16BC-A372-2D9488BF6D0C}"/>
              </a:ext>
            </a:extLst>
          </p:cNvPr>
          <p:cNvSpPr txBox="1"/>
          <p:nvPr/>
        </p:nvSpPr>
        <p:spPr>
          <a:xfrm>
            <a:off x="1898788" y="6896100"/>
            <a:ext cx="12272825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({A}) = 0.6 + 0.7 = 1.3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({A, B}) = 0.6*0.8 + 0 = 0.48</a:t>
            </a:r>
          </a:p>
        </p:txBody>
      </p:sp>
    </p:spTree>
    <p:extLst>
      <p:ext uri="{BB962C8B-B14F-4D97-AF65-F5344CB8AC3E}">
        <p14:creationId xmlns:p14="http://schemas.microsoft.com/office/powerpoint/2010/main" val="2026099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2083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ĐN2: VECTO TỔNG XÁC SUẤT ĐỘ HỖ TRỢ</a:t>
            </a:r>
          </a:p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(SUMMED SUPPORT PROBABILISTIC VECTOR)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Vecto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(support)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mỗi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(exact database)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4000" dirty="0">
                  <a:solidFill>
                    <a:srgbClr val="000000"/>
                  </a:solidFill>
                  <a:latin typeface="Times News Roman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nl-NL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nl-NL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), 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rời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0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7200" algn="just">
                  <a:lnSpc>
                    <a:spcPct val="150000"/>
                  </a:lnSpc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8301953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1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ĐN3: TRỌNG SỐ CỦA TẬP MỤC (Itemset weighted)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788703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trung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bình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cộng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wt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wt</m:t>
                              </m:r>
                              <m:d>
                                <m:dPr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eqAr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7887031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49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 SỐ CỦA TẬP MỤC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699571" y="6037349"/>
                <a:ext cx="13950812" cy="213237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({A}) = 0.8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({A,B})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0.8+0.5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=0.65</m:t>
                    </m:r>
                  </m:oMath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71" y="6037349"/>
                <a:ext cx="13950812" cy="2132379"/>
              </a:xfrm>
              <a:prstGeom prst="rect">
                <a:avLst/>
              </a:prstGeom>
              <a:blipFill>
                <a:blip r:embed="rId8"/>
                <a:stretch>
                  <a:fillRect b="-7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306320-A900-91D2-382D-0EBBB6E2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0201"/>
              </p:ext>
            </p:extLst>
          </p:nvPr>
        </p:nvGraphicFramePr>
        <p:xfrm>
          <a:off x="3429001" y="3131684"/>
          <a:ext cx="11429999" cy="2011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6942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2946571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tử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33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2083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ĐN4: ĐỘ HỖ TRỢ XÁC SUẤT CÓ TRỌNG SỐ (WEIGHTED PROBABILISTIC SUPPORT)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983092"/>
                <a:ext cx="16254666" cy="825572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summed support probabilistic vector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),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US" sz="4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wt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lớn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indent="45720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prsp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d>
                            <m:dPr>
                              <m:begChr m:val="{"/>
                              <m:endChr m:val="|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wt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}</m:t>
                          </m:r>
                          <m: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983092"/>
                <a:ext cx="16254666" cy="8255722"/>
              </a:xfrm>
              <a:prstGeom prst="rect">
                <a:avLst/>
              </a:prstGeom>
              <a:blipFill>
                <a:blip r:embed="rId8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91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2083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ĐN5: TẬP MỤC PHỔ BIẾN THEO XÁC SUẤT CÓ TRỌNG SỐ (WEIGHED PROBABILISTIC FREQUENT ITEMSET)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983092"/>
                <a:ext cx="16254666" cy="737862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nhỏ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indent="36576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prsp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λ</m:t>
                      </m: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983092"/>
                <a:ext cx="16254666" cy="7378623"/>
              </a:xfrm>
              <a:prstGeom prst="rect">
                <a:avLst/>
              </a:prstGeom>
              <a:blipFill>
                <a:blip r:embed="rId8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9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7285" y="3996261"/>
            <a:ext cx="7234166" cy="1027869"/>
            <a:chOff x="0" y="0"/>
            <a:chExt cx="1905295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7285" y="6015146"/>
            <a:ext cx="7234166" cy="1027869"/>
            <a:chOff x="0" y="0"/>
            <a:chExt cx="1905295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795221" y="-37204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795221" y="71176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711412" y="-37204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>
            <a:off x="15627603" y="71176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 flipH="1" flipV="1">
            <a:off x="13361735" y="-37204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 flipH="1" flipV="1">
            <a:off x="13361735" y="71176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777285" y="1977377"/>
            <a:ext cx="7234166" cy="1027869"/>
            <a:chOff x="0" y="0"/>
            <a:chExt cx="1905295" cy="2707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120855" y="2245249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01 - GIỚI THIỆU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20855" y="4264133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02 - CÔNG VIỆC LIÊN QUAN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20855" y="6283017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03 - ĐỊNH NGHĨA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237431" y="5024130"/>
            <a:ext cx="7234166" cy="1027869"/>
            <a:chOff x="0" y="0"/>
            <a:chExt cx="1905295" cy="2707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37431" y="7043014"/>
            <a:ext cx="7234166" cy="1027869"/>
            <a:chOff x="0" y="0"/>
            <a:chExt cx="1905295" cy="2707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237431" y="3005246"/>
            <a:ext cx="7234166" cy="1027869"/>
            <a:chOff x="0" y="0"/>
            <a:chExt cx="1905295" cy="27071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581001" y="3273117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04 - PHƯƠNG PHÁP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581001" y="5292002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05 - THỰC NGHIỆM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581001" y="7310886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06 - KẾT LUẬN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1736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0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ĐN6: TẬP MỤC PHỔ BIẾN TỐI ĐA THEO XÁC SUẤT CÓ TRỌNG SỐ (WEIGHTED PROBABILISTIC MAXIMAL FREQUENT ITEMSET)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983092"/>
                <a:ext cx="16254666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bởi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marR="0" indent="36576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∩ ∄</m:t>
                    </m:r>
                    <m:d>
                      <m:dPr>
                        <m:begChr m:val="{"/>
                        <m:endChr m:val="|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⊃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∩ 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365760" algn="just">
                  <a:lnSpc>
                    <a:spcPct val="150000"/>
                  </a:lnSpc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983092"/>
                <a:ext cx="16254666" cy="8301953"/>
              </a:xfrm>
              <a:prstGeom prst="rect">
                <a:avLst/>
              </a:prstGeom>
              <a:blipFill>
                <a:blip r:embed="rId8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258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VẤN ĐỀ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64552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tôi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yêu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cầu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6455293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616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6772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092" y="3083019"/>
            <a:ext cx="16254666" cy="6455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365760" algn="just"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5760" algn="just"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trừ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node cha</a:t>
            </a:r>
          </a:p>
          <a:p>
            <a:pPr indent="365760" algn="just"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6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576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576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576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6540C4-6BBC-EFE7-7AFC-794B96327EAD}"/>
              </a:ext>
            </a:extLst>
          </p:cNvPr>
          <p:cNvSpPr/>
          <p:nvPr/>
        </p:nvSpPr>
        <p:spPr>
          <a:xfrm>
            <a:off x="3733800" y="6520202"/>
            <a:ext cx="10515600" cy="1083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&lt;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tập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mục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sp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(</a:t>
            </a:r>
            <a:r>
              <a:rPr lang="en-US" sz="4800" b="1" i="1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x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),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esp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(</a:t>
            </a:r>
            <a:r>
              <a:rPr lang="en-US" sz="4800" b="1" i="1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x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),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prsp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(</a:t>
            </a:r>
            <a:r>
              <a:rPr lang="en-US" sz="4800" b="1" i="1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x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),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lb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ub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&gt;. 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5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34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 CÁC TẬP MỤC PHỔ BIẾN XÁC SUẤT CÓ TRỌNG SỐ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6540C4-6BBC-EFE7-7AFC-794B96327EAD}"/>
              </a:ext>
            </a:extLst>
          </p:cNvPr>
          <p:cNvSpPr/>
          <p:nvPr/>
        </p:nvSpPr>
        <p:spPr>
          <a:xfrm>
            <a:off x="8153400" y="2965708"/>
            <a:ext cx="2428875" cy="696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root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011202-BF95-91EC-0A50-39F2BDB1A8FC}"/>
              </a:ext>
            </a:extLst>
          </p:cNvPr>
          <p:cNvSpPr/>
          <p:nvPr/>
        </p:nvSpPr>
        <p:spPr>
          <a:xfrm>
            <a:off x="3581400" y="4730669"/>
            <a:ext cx="3733800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(A, 2, 1.3, 1, 0.3, 3.9)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9DF88F-1E90-8D01-4451-D8499E2948D4}"/>
              </a:ext>
            </a:extLst>
          </p:cNvPr>
          <p:cNvSpPr/>
          <p:nvPr/>
        </p:nvSpPr>
        <p:spPr>
          <a:xfrm>
            <a:off x="11963400" y="4721143"/>
            <a:ext cx="3733800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(B, 1, 0.7, 1, 0.1, 3.4)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807A58-5756-648E-5DF9-F9B059AAD6B5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448300" y="3662468"/>
            <a:ext cx="3467100" cy="106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DCCF69-4E9A-4ECD-A5A6-B62A82CD2A80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0020300" y="3662468"/>
            <a:ext cx="3810000" cy="105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A87584-CAAF-76F5-B9C8-F7B50AE42C12}"/>
              </a:ext>
            </a:extLst>
          </p:cNvPr>
          <p:cNvSpPr/>
          <p:nvPr/>
        </p:nvSpPr>
        <p:spPr>
          <a:xfrm>
            <a:off x="1011905" y="7062107"/>
            <a:ext cx="4287888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(AB, 1, 0.48, 1, 0.1, 3.1)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BB725C8-CD4D-C107-0EB8-A51AA1E07DEE}"/>
              </a:ext>
            </a:extLst>
          </p:cNvPr>
          <p:cNvSpPr/>
          <p:nvPr/>
        </p:nvSpPr>
        <p:spPr>
          <a:xfrm>
            <a:off x="6096000" y="7037614"/>
            <a:ext cx="4287888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(AC, 1, 0.14, 0, -0.1, 2.0)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C3022-E041-6C18-0FD4-6E87ED379A55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155849" y="5467351"/>
            <a:ext cx="1492351" cy="159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EEE040-FCD4-2A79-33E1-CFCDAF640A42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311359" y="5466227"/>
            <a:ext cx="1928585" cy="157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0DD822-36A5-A67A-3EC1-63B5CBABF75F}"/>
              </a:ext>
            </a:extLst>
          </p:cNvPr>
          <p:cNvSpPr txBox="1"/>
          <p:nvPr/>
        </p:nvSpPr>
        <p:spPr>
          <a:xfrm>
            <a:off x="3432322" y="8476765"/>
            <a:ext cx="1150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00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TRỮ CÁC GIAO DỊCH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5852108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HashMap</a:t>
                </a: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Key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Value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=&gt;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Cắt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tạp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Times News Roman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Times News Roman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Times News Roman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Times News Roman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Times News Roman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Times News Roman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Times News Roman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Times News Roman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Times News Roman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Times News Roman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5852108" cy="8301953"/>
              </a:xfrm>
              <a:prstGeom prst="rect">
                <a:avLst/>
              </a:prstGeom>
              <a:blipFill>
                <a:blip r:embed="rId8"/>
                <a:stretch>
                  <a:fillRect l="-1922" r="-1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86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 TỔNG XÁC SUẤT ĐỘ HỖ TRỢ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439400" y="3083019"/>
                <a:ext cx="6803358" cy="450514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Fast Fourier Transform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tạp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4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4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4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4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4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400" y="3083019"/>
                <a:ext cx="6803358" cy="4505144"/>
              </a:xfrm>
              <a:prstGeom prst="rect">
                <a:avLst/>
              </a:prstGeom>
              <a:blipFill>
                <a:blip r:embed="rId8"/>
                <a:stretch>
                  <a:fillRect l="-4570" r="-4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286708A2-9B82-B295-303C-A467A31F17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6721" y="8066654"/>
            <a:ext cx="5105842" cy="14098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AACFC9D-D575-8597-311C-F99790356C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564" y="2829271"/>
            <a:ext cx="9708721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49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CỦA ĐỘ HỖ TRỢ XÁC SUẤT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319125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8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lí</a:t>
                </a:r>
                <a:r>
                  <a:rPr lang="en-US" sz="4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prsp</m:t>
                    </m:r>
                    <m:r>
                      <a:rPr lang="en-US" sz="4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≤ </m:t>
                    </m:r>
                    <m:r>
                      <m:rPr>
                        <m:sty m:val="p"/>
                      </m:rPr>
                      <a:rPr lang="en-US" sz="4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sp</m:t>
                    </m:r>
                    <m:r>
                      <a:rPr lang="en-US" sz="4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4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3191258"/>
              </a:xfrm>
              <a:prstGeom prst="rect">
                <a:avLst/>
              </a:prstGeom>
              <a:blipFill>
                <a:blip r:embed="rId8"/>
                <a:stretch>
                  <a:fillRect l="-2250" r="-2250" b="-10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162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TRÊN VÀ CẬN DƯỚI ĐỘ HỖ TRỢ XÁC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434349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lí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wt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 &gt;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lb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prsp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ub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prsp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4343497"/>
              </a:xfrm>
              <a:prstGeom prst="rect">
                <a:avLst/>
              </a:prstGeom>
              <a:blipFill>
                <a:blip r:embed="rId8"/>
                <a:stretch>
                  <a:fillRect l="-1875" r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D263CC0-9CC3-5387-D4BF-6D629236C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6820971"/>
            <a:ext cx="11658600" cy="27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6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 CẮT TỈA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542937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 với mỗi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Nếu cận trên của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lớn hơn độ hỗ trợ tối thiểu thì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là tập mục phổ biến theo xác suất có trọng số. 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Nếu cận trên của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bé hơn độ hỗ trợ tối thiểu thì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chắn chắn là tập mục phổ biến theo xác suất có trọng số.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sp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)&lt;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prsp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)&lt;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cắt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tỉa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ngay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tức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5429371"/>
              </a:xfrm>
              <a:prstGeom prst="rect">
                <a:avLst/>
              </a:prstGeom>
              <a:blipFill>
                <a:blip r:embed="rId8"/>
                <a:stretch>
                  <a:fillRect l="-1875" r="-1200" b="-5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42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59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63689E3-975E-7F67-D6F3-033728325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4200" y="2943113"/>
            <a:ext cx="11327438" cy="68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25AFF93-0662-6DE8-BCF9-C230D53DD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157" y="2833392"/>
            <a:ext cx="9326841" cy="61201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10F08BA-B3E8-EDCC-A88E-69A13BCF03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0" y="4752768"/>
            <a:ext cx="8110634" cy="422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01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 XỈ CÁC TẬP MỤC PHỔ BIẾN TỐI ĐA XÁC SUẤT CÓ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505349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xem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tung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xu. Trong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tuân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nhị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∗(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5053499"/>
              </a:xfrm>
              <a:prstGeom prst="rect">
                <a:avLst/>
              </a:prstGeom>
              <a:blipFill>
                <a:blip r:embed="rId8"/>
                <a:stretch>
                  <a:fillRect l="-1875" b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059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 XỈ CÁC TẬP MỤC PHỔ BIẾN TỐI ĐA XÁC SUẤT CÓ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588911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lí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Cho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wt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&gt;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4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4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prsp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≈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sz="4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4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icdf</m:t>
                              </m:r>
                              <m:d>
                                <m:d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4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− </m:t>
                                  </m:r>
                                  <m:f>
                                    <m:fPr>
                                      <m:ctrlPr>
                                        <a:rPr lang="en-US" sz="40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4000" b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τ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4000" b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wt</m:t>
                                      </m:r>
                                      <m:d>
                                        <m:dPr>
                                          <m:ctrlPr>
                                            <a:rPr lang="en-US" sz="40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000" b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ctrlPr>
                                        <a:rPr lang="en-US" sz="40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b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rad>
                              <m:r>
                                <a:rPr lang="en-US" sz="4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4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tôi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thế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xấp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xỉ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5889113"/>
              </a:xfrm>
              <a:prstGeom prst="rect">
                <a:avLst/>
              </a:prstGeom>
              <a:blipFill>
                <a:blip r:embed="rId8"/>
                <a:stretch>
                  <a:fillRect l="-1875" r="-1875" b="-4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40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981200" y="695532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LỚP THUẬT TOÁN WPMFIM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0BC32D-3F2A-F8AE-68F0-36C637278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73" y="1670799"/>
            <a:ext cx="14300427" cy="860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3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981200" y="695532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LỚP THUẬT TOÁN AWPMFIM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F9B734-6BC1-D021-208D-79F4259AC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74" y="1610954"/>
            <a:ext cx="14562191" cy="867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47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196158" y="539499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TUẦN TỰ KIỂM TRA TẬP MỤC THƯỜNG XUYÊN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9C9881-1FBE-0341-39E8-323FD4C2F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66000"/>
            <a:ext cx="7833454" cy="86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7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196158" y="539499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TUẦN TỰ KIỂM TRA THỜI GIAN CHẠY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79D635A-A842-95C9-FD1D-740B5D18A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28" y="1829781"/>
            <a:ext cx="10656972" cy="817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044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7108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092" y="3083019"/>
            <a:ext cx="16254666" cy="5429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JDK: 18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variance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0.125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(0;1]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7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898788" y="1646258"/>
            <a:ext cx="6245679" cy="71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11" name="Freeform 11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3036944"/>
            <a:ext cx="14038923" cy="681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    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lĩnh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vực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truyền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nhưng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cũng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rất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lĩnh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vực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    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Công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này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đòi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hỏi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chúng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ta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mặt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giao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dịch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lớn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hơn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ngưỡng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định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13838FB-9AC2-0574-9287-53D64AFE4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80841"/>
              </p:ext>
            </p:extLst>
          </p:nvPr>
        </p:nvGraphicFramePr>
        <p:xfrm>
          <a:off x="2743200" y="2944341"/>
          <a:ext cx="12801600" cy="687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5198">
                  <a:extLst>
                    <a:ext uri="{9D8B030D-6E8A-4147-A177-3AD203B41FA5}">
                      <a16:colId xmlns:a16="http://schemas.microsoft.com/office/drawing/2014/main" val="3882526114"/>
                    </a:ext>
                  </a:extLst>
                </a:gridCol>
                <a:gridCol w="1711752">
                  <a:extLst>
                    <a:ext uri="{9D8B030D-6E8A-4147-A177-3AD203B41FA5}">
                      <a16:colId xmlns:a16="http://schemas.microsoft.com/office/drawing/2014/main" val="736154691"/>
                    </a:ext>
                  </a:extLst>
                </a:gridCol>
                <a:gridCol w="1644295">
                  <a:extLst>
                    <a:ext uri="{9D8B030D-6E8A-4147-A177-3AD203B41FA5}">
                      <a16:colId xmlns:a16="http://schemas.microsoft.com/office/drawing/2014/main" val="2157645406"/>
                    </a:ext>
                  </a:extLst>
                </a:gridCol>
                <a:gridCol w="1897262">
                  <a:extLst>
                    <a:ext uri="{9D8B030D-6E8A-4147-A177-3AD203B41FA5}">
                      <a16:colId xmlns:a16="http://schemas.microsoft.com/office/drawing/2014/main" val="2695192187"/>
                    </a:ext>
                  </a:extLst>
                </a:gridCol>
                <a:gridCol w="1380082">
                  <a:extLst>
                    <a:ext uri="{9D8B030D-6E8A-4147-A177-3AD203B41FA5}">
                      <a16:colId xmlns:a16="http://schemas.microsoft.com/office/drawing/2014/main" val="1085624808"/>
                    </a:ext>
                  </a:extLst>
                </a:gridCol>
                <a:gridCol w="1803101">
                  <a:extLst>
                    <a:ext uri="{9D8B030D-6E8A-4147-A177-3AD203B41FA5}">
                      <a16:colId xmlns:a16="http://schemas.microsoft.com/office/drawing/2014/main" val="482010795"/>
                    </a:ext>
                  </a:extLst>
                </a:gridCol>
                <a:gridCol w="1909910">
                  <a:extLst>
                    <a:ext uri="{9D8B030D-6E8A-4147-A177-3AD203B41FA5}">
                      <a16:colId xmlns:a16="http://schemas.microsoft.com/office/drawing/2014/main" val="3966624155"/>
                    </a:ext>
                  </a:extLst>
                </a:gridCol>
              </a:tblGrid>
              <a:tr h="1873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giao dịch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phần tử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dài trung bình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 độ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hỗ trợ tối thiểu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tin cậy tối thiểu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760767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T40I10D100K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6836907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CONNECT4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67,557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213794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ACCIDENTS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340,183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33.8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9583732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USCensus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575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50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70415" y="697277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KÍCH THƯỚC DATASET ĐẾN THỜI GIAN CHẠY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15E98-02A1-D562-3275-675459F8D6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3227" y="1829781"/>
            <a:ext cx="11101546" cy="81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38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70415" y="697277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HỖ TRỢ TỐI THIỂU ĐẾN THỜI GIAN CHẠY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8AFBA3-862B-098D-E219-CCF0B6301A05}"/>
              </a:ext>
            </a:extLst>
          </p:cNvPr>
          <p:cNvGrpSpPr/>
          <p:nvPr/>
        </p:nvGrpSpPr>
        <p:grpSpPr>
          <a:xfrm>
            <a:off x="2111734" y="2016540"/>
            <a:ext cx="14064532" cy="7529268"/>
            <a:chOff x="1556468" y="2016540"/>
            <a:chExt cx="14064532" cy="7529268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CA44C4D0-DCEE-CB82-AF0D-370220DF48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3453844"/>
                </p:ext>
              </p:extLst>
            </p:nvPr>
          </p:nvGraphicFramePr>
          <p:xfrm>
            <a:off x="1556468" y="2016540"/>
            <a:ext cx="6111420" cy="37927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450A28C0-C0C3-5237-7DF1-1A9EC086E29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94997"/>
                </p:ext>
              </p:extLst>
            </p:nvPr>
          </p:nvGraphicFramePr>
          <p:xfrm>
            <a:off x="9372600" y="2016540"/>
            <a:ext cx="6248400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DBA8A1F7-9881-A5E6-241E-C7D10C0B2C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52933850"/>
                </p:ext>
              </p:extLst>
            </p:nvPr>
          </p:nvGraphicFramePr>
          <p:xfrm>
            <a:off x="1680556" y="5809248"/>
            <a:ext cx="5987332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76ED99CE-568B-9A16-FD2D-5C0F91D7F44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49725466"/>
                </p:ext>
              </p:extLst>
            </p:nvPr>
          </p:nvGraphicFramePr>
          <p:xfrm>
            <a:off x="9372600" y="5689607"/>
            <a:ext cx="6248400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8231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70415" y="697277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ĐẾN THỜI GIAN CHẠY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AE5244-6479-285D-EBCD-3952960E4E1D}"/>
              </a:ext>
            </a:extLst>
          </p:cNvPr>
          <p:cNvGrpSpPr/>
          <p:nvPr/>
        </p:nvGrpSpPr>
        <p:grpSpPr>
          <a:xfrm>
            <a:off x="2420389" y="2016540"/>
            <a:ext cx="13447222" cy="7573183"/>
            <a:chOff x="1868978" y="2016540"/>
            <a:chExt cx="13447222" cy="7573183"/>
          </a:xfrm>
        </p:grpSpPr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14000C67-8551-49EB-855A-3E4DAD7A99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41125506"/>
                </p:ext>
              </p:extLst>
            </p:nvPr>
          </p:nvGraphicFramePr>
          <p:xfrm>
            <a:off x="1868978" y="2016540"/>
            <a:ext cx="5863244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6B0CAB8E-4E88-F4EC-E628-5D6B6D3346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286235"/>
                </p:ext>
              </p:extLst>
            </p:nvPr>
          </p:nvGraphicFramePr>
          <p:xfrm>
            <a:off x="1868978" y="5766619"/>
            <a:ext cx="5863244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616D0750-29A8-41BB-6FC8-FF7049CA718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172921"/>
                </p:ext>
              </p:extLst>
            </p:nvPr>
          </p:nvGraphicFramePr>
          <p:xfrm>
            <a:off x="9059636" y="2016540"/>
            <a:ext cx="6256564" cy="37500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4C920884-7233-DAD7-E3FD-47B4E54AC16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21918872"/>
                </p:ext>
              </p:extLst>
            </p:nvPr>
          </p:nvGraphicFramePr>
          <p:xfrm>
            <a:off x="9144000" y="5746955"/>
            <a:ext cx="6172200" cy="38427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20980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5418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34758" y="707441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11507" y="2007525"/>
            <a:ext cx="16254666" cy="6670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WPMFIM, AWPMFIM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wPMFI-Apriori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43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256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665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398645" y="5657863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8562011" y="5657863"/>
            <a:ext cx="1116890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H="1" flipV="1">
            <a:off x="6021342" y="5657863"/>
            <a:ext cx="1116262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11103308" y="5657863"/>
            <a:ext cx="1097212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2056084" y="5908188"/>
            <a:ext cx="1424407" cy="14244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596935" y="4945660"/>
            <a:ext cx="1424407" cy="142440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137603" y="5910988"/>
            <a:ext cx="1424407" cy="14244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678901" y="4945660"/>
            <a:ext cx="1424407" cy="14244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200519" y="5908188"/>
            <a:ext cx="1424407" cy="14244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utoShape 24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TextBox 30"/>
          <p:cNvSpPr txBox="1"/>
          <p:nvPr/>
        </p:nvSpPr>
        <p:spPr>
          <a:xfrm>
            <a:off x="5343984" y="1104900"/>
            <a:ext cx="7600032" cy="71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 GÓP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056084" y="630574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25969" y="7694545"/>
            <a:ext cx="3279839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bằng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phương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kê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605808" y="5343221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25146" y="632006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691357" y="532890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213082" y="630574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591669" y="3050067"/>
            <a:ext cx="3884807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chỉnh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bổ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sung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chiến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lược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cắt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tỉa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qua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hỗ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hỗ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kì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913685" y="7694545"/>
            <a:ext cx="3898754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Sử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phương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kê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xấp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xỉ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xuyên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8960906" y="3064046"/>
            <a:ext cx="3095283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Trực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hóa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qua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sơ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đồ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tài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đặc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tả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1527498" y="7694545"/>
            <a:ext cx="283303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So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sánh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wPFI-Apriori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1" name="AutoShape 41"/>
          <p:cNvSpPr/>
          <p:nvPr/>
        </p:nvSpPr>
        <p:spPr>
          <a:xfrm flipV="1">
            <a:off x="13622130" y="5864842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2" name="Group 42"/>
          <p:cNvGrpSpPr/>
          <p:nvPr/>
        </p:nvGrpSpPr>
        <p:grpSpPr>
          <a:xfrm>
            <a:off x="14820420" y="5152639"/>
            <a:ext cx="1424407" cy="1424407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14829293" y="555020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4266287" y="3014534"/>
            <a:ext cx="2550418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chỉnh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lại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hệ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quán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23B306-C622-69A4-6B67-A1D4569402C1}"/>
              </a:ext>
            </a:extLst>
          </p:cNvPr>
          <p:cNvSpPr/>
          <p:nvPr/>
        </p:nvSpPr>
        <p:spPr>
          <a:xfrm>
            <a:off x="6434825" y="6897536"/>
            <a:ext cx="5881000" cy="1905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22CAF9-5039-91AD-B813-D83EC86B95B5}"/>
              </a:ext>
            </a:extLst>
          </p:cNvPr>
          <p:cNvSpPr/>
          <p:nvPr/>
        </p:nvSpPr>
        <p:spPr>
          <a:xfrm>
            <a:off x="11959626" y="4381500"/>
            <a:ext cx="5566374" cy="3352800"/>
          </a:xfrm>
          <a:prstGeom prst="roundRect">
            <a:avLst/>
          </a:prstGeom>
          <a:solidFill>
            <a:srgbClr val="5CAFB8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873D92-4D73-0C80-C127-01DC336377CF}"/>
              </a:ext>
            </a:extLst>
          </p:cNvPr>
          <p:cNvSpPr/>
          <p:nvPr/>
        </p:nvSpPr>
        <p:spPr>
          <a:xfrm>
            <a:off x="6641893" y="2933700"/>
            <a:ext cx="5702507" cy="25877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678105" y="1665242"/>
            <a:ext cx="5480392" cy="196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LIÊN QUAN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9525" y="59136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83809" y="59422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70260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083809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083809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3321750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321750" y="70355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4405559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237941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321750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>
            <a:off x="0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615800" y="3149981"/>
            <a:ext cx="5317733" cy="215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8" lvl="1" indent="-302259" algn="just"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Zhiyang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wPFI-Aprior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518" lvl="1" indent="-302259" algn="just"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173884" y="4820157"/>
            <a:ext cx="5056399" cy="2591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Haifeng Li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44350" y="6972615"/>
            <a:ext cx="5317733" cy="1719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Chun-Wei Lin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HEWI-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Uapriori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BA39-4A7D-1CD6-FE18-E9479B0D36C9}"/>
              </a:ext>
            </a:extLst>
          </p:cNvPr>
          <p:cNvSpPr/>
          <p:nvPr/>
        </p:nvSpPr>
        <p:spPr>
          <a:xfrm>
            <a:off x="609601" y="4092823"/>
            <a:ext cx="10210800" cy="47669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59788D-8921-69C2-EAEC-7CA441ED8830}"/>
              </a:ext>
            </a:extLst>
          </p:cNvPr>
          <p:cNvSpPr/>
          <p:nvPr/>
        </p:nvSpPr>
        <p:spPr>
          <a:xfrm>
            <a:off x="9557498" y="2395845"/>
            <a:ext cx="7435102" cy="335725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898788" y="1427183"/>
            <a:ext cx="6604766" cy="1937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ƯỚC HỆ THỐNG KÍ HIỆU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48661" y="2395845"/>
            <a:ext cx="6715339" cy="29380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nghiêng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Hằng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Hàm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6159" y="4311650"/>
            <a:ext cx="9823644" cy="4993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in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đậm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hoa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hoa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in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đậm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CCB51CB2-FDA4-B13D-4532-089503F7A0C3}"/>
              </a:ext>
            </a:extLst>
          </p:cNvPr>
          <p:cNvSpPr/>
          <p:nvPr/>
        </p:nvSpPr>
        <p:spPr>
          <a:xfrm rot="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AD2C376-27E6-C19A-B029-7B2976B437E8}"/>
              </a:ext>
            </a:extLst>
          </p:cNvPr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3ACDCBD-425B-9519-200C-41E9F6DAD15D}"/>
              </a:ext>
            </a:extLst>
          </p:cNvPr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DD81242E-7890-DD93-DE23-22E116DF98C1}"/>
              </a:ext>
            </a:extLst>
          </p:cNvPr>
          <p:cNvSpPr/>
          <p:nvPr/>
        </p:nvSpPr>
        <p:spPr>
          <a:xfrm rot="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282247F0-AF09-D384-088E-9D3879EB44B7}"/>
              </a:ext>
            </a:extLst>
          </p:cNvPr>
          <p:cNvSpPr/>
          <p:nvPr/>
        </p:nvSpPr>
        <p:spPr>
          <a:xfrm rot="162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8159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MỤC (Itemset)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913667" y="2718502"/>
                <a:ext cx="13376386" cy="54293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một tập mục riêng biệt </a:t>
                </a:r>
                <a14:m>
                  <m:oMath xmlns:m="http://schemas.openxmlformats.org/officeDocument/2006/math">
                    <m:r>
                      <a:rPr lang="vi-VN" sz="40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vi-VN" sz="40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vi-VN" sz="4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ar-AE" sz="4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en-US" sz="40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4000" b="0" dirty="0">
                  <a:solidFill>
                    <a:srgbClr val="000000"/>
                  </a:solidFill>
                  <a:effectLst/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85900" lvl="2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 tập con </a:t>
                </a:r>
                <a14:m>
                  <m:oMath xmlns:m="http://schemas.openxmlformats.org/officeDocument/2006/math">
                    <m:r>
                      <a:rPr lang="vi-VN" sz="40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vi-VN" sz="4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vi-VN" sz="40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được gọi là tập mục (itemset)</a:t>
                </a:r>
                <a:endParaRPr lang="en-US" sz="4000" dirty="0">
                  <a:solidFill>
                    <a:srgbClr val="000000"/>
                  </a:solidFill>
                  <a:effectLst/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85900" lvl="2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M</a:t>
                </a:r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ỗi </a:t>
                </a:r>
                <a14:m>
                  <m:oMath xmlns:m="http://schemas.openxmlformats.org/officeDocument/2006/math">
                    <m:r>
                      <a:rPr lang="vi-VN" sz="4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sz="4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vi-VN" sz="40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được gọi là một phần tử (item)</a:t>
                </a:r>
                <a:endParaRPr lang="en-US" sz="4000" dirty="0">
                  <a:solidFill>
                    <a:srgbClr val="000000"/>
                  </a:solidFill>
                  <a:effectLst/>
                  <a:latin typeface="Times News Roman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vi-VN" sz="4000" b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không chắc chắn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(uncertain item) bao gồm một biến ngẫu nhiên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đi cùng với phân phối xác suất Bernouli có xác suất xuất hiện là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67" y="2718502"/>
                <a:ext cx="13376386" cy="5429371"/>
              </a:xfrm>
              <a:prstGeom prst="rect">
                <a:avLst/>
              </a:prstGeom>
              <a:blipFill>
                <a:blip r:embed="rId8"/>
                <a:stretch>
                  <a:fillRect l="-2325" r="-2279" b="-4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2476</Words>
  <Application>Microsoft Office PowerPoint</Application>
  <PresentationFormat>Custom</PresentationFormat>
  <Paragraphs>245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Times New Roman</vt:lpstr>
      <vt:lpstr>Times News Roman</vt:lpstr>
      <vt:lpstr>Arial</vt:lpstr>
      <vt:lpstr>Cambria Math</vt:lpstr>
      <vt:lpstr>Courier New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PHÁ CÁC TẬP MỤC PHỔ BIẾN TỐI ĐA XÁC SUẤT CÓ TRỌNG SỐ</dc:title>
  <cp:lastModifiedBy>Hưng Trần Tấn</cp:lastModifiedBy>
  <cp:revision>25</cp:revision>
  <dcterms:created xsi:type="dcterms:W3CDTF">2006-08-16T00:00:00Z</dcterms:created>
  <dcterms:modified xsi:type="dcterms:W3CDTF">2024-03-17T12:23:37Z</dcterms:modified>
  <dc:identifier>DAF_ijXO390</dc:identifier>
</cp:coreProperties>
</file>