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301" r:id="rId15"/>
    <p:sldId id="270" r:id="rId16"/>
    <p:sldId id="271" r:id="rId17"/>
    <p:sldId id="30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302" r:id="rId26"/>
    <p:sldId id="28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303" r:id="rId40"/>
    <p:sldId id="305" r:id="rId41"/>
    <p:sldId id="307" r:id="rId42"/>
    <p:sldId id="311" r:id="rId43"/>
    <p:sldId id="293" r:id="rId44"/>
    <p:sldId id="309" r:id="rId45"/>
    <p:sldId id="310" r:id="rId46"/>
    <p:sldId id="294" r:id="rId47"/>
    <p:sldId id="295" r:id="rId48"/>
    <p:sldId id="296" r:id="rId49"/>
    <p:sldId id="297" r:id="rId50"/>
    <p:sldId id="298" r:id="rId51"/>
    <p:sldId id="299" r:id="rId52"/>
  </p:sldIdLst>
  <p:sldSz cx="18288000" cy="10287000"/>
  <p:notesSz cx="6858000" cy="9144000"/>
  <p:embeddedFontLs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4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4-4CC4-A355-B667675DB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</c:v>
                </c:pt>
                <c:pt idx="1">
                  <c:v>1.2</c:v>
                </c:pt>
                <c:pt idx="2">
                  <c:v>0.7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4-4CC4-A355-B667675DB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110</c:v>
                </c:pt>
                <c:pt idx="1">
                  <c:v>106</c:v>
                </c:pt>
                <c:pt idx="2">
                  <c:v>98</c:v>
                </c:pt>
                <c:pt idx="3">
                  <c:v>89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4-4CC4-A355-B667675DBA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2.4</c:v>
                </c:pt>
                <c:pt idx="2">
                  <c:v>1.5</c:v>
                </c:pt>
                <c:pt idx="3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D-4556-B7C5-503EDE7AC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D-4556-B7C5-503EDE7AC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0.5</c:v>
                </c:pt>
                <c:pt idx="2">
                  <c:v>0.7</c:v>
                </c:pt>
                <c:pt idx="3">
                  <c:v>0.9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2D-4556-B7C5-503EDE7AC9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</c:v>
                </c:pt>
                <c:pt idx="2">
                  <c:v>1.3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5-4B64-80B5-28CD5DB14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1.2</c:v>
                </c:pt>
                <c:pt idx="2">
                  <c:v>0.6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5-4B64-80B5-28CD5DB14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145</c:v>
                </c:pt>
                <c:pt idx="1">
                  <c:v>52</c:v>
                </c:pt>
                <c:pt idx="2">
                  <c:v>25</c:v>
                </c:pt>
                <c:pt idx="3">
                  <c:v>31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A5-4B64-80B5-28CD5DB14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181</c:v>
                </c:pt>
                <c:pt idx="1">
                  <c:v>7.4</c:v>
                </c:pt>
                <c:pt idx="2">
                  <c:v>1.5</c:v>
                </c:pt>
                <c:pt idx="3">
                  <c:v>0.9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2-40A8-8325-2B1158FC7A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</c:v>
                </c:pt>
                <c:pt idx="1">
                  <c:v>2.4</c:v>
                </c:pt>
                <c:pt idx="2">
                  <c:v>0.5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2-40A8-8325-2B1158FC7A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174</c:v>
                </c:pt>
                <c:pt idx="1">
                  <c:v>49</c:v>
                </c:pt>
                <c:pt idx="2">
                  <c:v>43</c:v>
                </c:pt>
                <c:pt idx="3">
                  <c:v>40</c:v>
                </c:pt>
                <c:pt idx="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2-40A8-8325-2B1158FC7A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4.0999999999999996</c:v>
                </c:pt>
                <c:pt idx="2">
                  <c:v>5.4</c:v>
                </c:pt>
                <c:pt idx="3">
                  <c:v>3.4</c:v>
                </c:pt>
                <c:pt idx="4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9C9-98E4-31A2B2486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</c:v>
                </c:pt>
                <c:pt idx="1">
                  <c:v>1.1000000000000001</c:v>
                </c:pt>
                <c:pt idx="2">
                  <c:v>1.4</c:v>
                </c:pt>
                <c:pt idx="3">
                  <c:v>0.9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9E-49C9-98E4-31A2B24864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162</c:v>
                </c:pt>
                <c:pt idx="1">
                  <c:v>116</c:v>
                </c:pt>
                <c:pt idx="2">
                  <c:v>130</c:v>
                </c:pt>
                <c:pt idx="3">
                  <c:v>124</c:v>
                </c:pt>
                <c:pt idx="4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9E-49C9-98E4-31A2B24864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</a:rPr>
              <a:t>Connect4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</c:v>
                </c:pt>
                <c:pt idx="1">
                  <c:v>116</c:v>
                </c:pt>
                <c:pt idx="2">
                  <c:v>113</c:v>
                </c:pt>
                <c:pt idx="3">
                  <c:v>63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57-40AC-8AAB-0782960D59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74</c:v>
                </c:pt>
                <c:pt idx="2">
                  <c:v>69</c:v>
                </c:pt>
                <c:pt idx="3">
                  <c:v>41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57-40AC-8AAB-0782960D59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520</c:v>
                </c:pt>
                <c:pt idx="1">
                  <c:v>363</c:v>
                </c:pt>
                <c:pt idx="2">
                  <c:v>283</c:v>
                </c:pt>
                <c:pt idx="3">
                  <c:v>96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57-40AC-8AAB-0782960D59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8-4B63-AAFE-564EBFF06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</c:v>
                </c:pt>
                <c:pt idx="1">
                  <c:v>61</c:v>
                </c:pt>
                <c:pt idx="2">
                  <c:v>41</c:v>
                </c:pt>
                <c:pt idx="3">
                  <c:v>17</c:v>
                </c:pt>
                <c:pt idx="4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68-4B63-AAFE-564EBFF066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529</c:v>
                </c:pt>
                <c:pt idx="1">
                  <c:v>454</c:v>
                </c:pt>
                <c:pt idx="2">
                  <c:v>223</c:v>
                </c:pt>
                <c:pt idx="3">
                  <c:v>79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68-4B63-AAFE-564EBFF066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trên bộ dữ liệu </a:t>
            </a:r>
            <a:r>
              <a:rPr lang="en-US" sz="1400" b="0" i="0" u="none" strike="noStrike" baseline="0">
                <a:effectLst/>
                <a:latin typeface="+mn-lt"/>
                <a:cs typeface="+mn-cs"/>
              </a:rPr>
              <a:t>UScensus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245</c:v>
                </c:pt>
                <c:pt idx="2">
                  <c:v>214</c:v>
                </c:pt>
                <c:pt idx="3">
                  <c:v>138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3D-4529-9AFC-A836FB12E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AWMFIM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217</c:v>
                </c:pt>
                <c:pt idx="1">
                  <c:v>165</c:v>
                </c:pt>
                <c:pt idx="2">
                  <c:v>132</c:v>
                </c:pt>
                <c:pt idx="3">
                  <c:v>53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D-4529-9AFC-A836FB12E7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738</c:v>
                </c:pt>
                <c:pt idx="1">
                  <c:v>590</c:v>
                </c:pt>
                <c:pt idx="2">
                  <c:v>369</c:v>
                </c:pt>
                <c:pt idx="3">
                  <c:v>113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D-4529-9AFC-A836FB12E7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4.sv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8.xml"/><Relationship Id="rId5" Type="http://schemas.openxmlformats.org/officeDocument/2006/relationships/image" Target="../media/image4.svg"/><Relationship Id="rId10" Type="http://schemas.openxmlformats.org/officeDocument/2006/relationships/chart" Target="../charts/chart7.xml"/><Relationship Id="rId4" Type="http://schemas.openxmlformats.org/officeDocument/2006/relationships/image" Target="../media/image3.png"/><Relationship Id="rId9" Type="http://schemas.openxmlformats.org/officeDocument/2006/relationships/chart" Target="../charts/char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61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148278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6006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7803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157803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926006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163947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63947" y="82030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4247756" y="92868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 flipV="1">
            <a:off x="16729774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 flipH="1" flipV="1">
            <a:off x="17813583" y="446456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CƠ SỞ DỮ LIỆU KHÔNG CHẮC CHẮN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5332"/>
              </p:ext>
            </p:extLst>
          </p:nvPr>
        </p:nvGraphicFramePr>
        <p:xfrm>
          <a:off x="4382294" y="3695700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(Weighted)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  <a:blipFill>
                <a:blip r:embed="rId8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486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(EXPECTED SUPPORT)</a:t>
            </a:r>
            <a:r>
              <a:rPr lang="en-US" sz="4800" dirty="0">
                <a:solidFill>
                  <a:srgbClr val="000000"/>
                </a:solidFill>
                <a:effectLst/>
                <a:latin typeface="Times News Roman"/>
                <a:ea typeface="Calibri" panose="020F0502020204030204" pitchFamily="34" charset="0"/>
                <a:cs typeface="Times New Roman (Body CS)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72474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52462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KÌ VỌNG CỦA TẬP MỤC</a:t>
            </a:r>
            <a:endParaRPr lang="en-US" sz="56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7667"/>
              </p:ext>
            </p:extLst>
          </p:nvPr>
        </p:nvGraphicFramePr>
        <p:xfrm>
          <a:off x="4382294" y="3101713"/>
          <a:ext cx="9523413" cy="304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480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6554933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0.6} {B 0.8}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101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0.7} {C 0.2}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5597594" y="6896100"/>
            <a:ext cx="7092812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({A, B}) = 0.6*0.8 + 0 = 0.48</a:t>
            </a:r>
          </a:p>
        </p:txBody>
      </p:sp>
    </p:spTree>
    <p:extLst>
      <p:ext uri="{BB962C8B-B14F-4D97-AF65-F5344CB8AC3E}">
        <p14:creationId xmlns:p14="http://schemas.microsoft.com/office/powerpoint/2010/main" val="202609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VECTO TỔNG XÁC SUẤT ĐỘ HỖ TRỢ</a:t>
            </a:r>
          </a:p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Vecto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(Itemset weighted)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887031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CỦA TẬP MỤC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5574186" y="6037349"/>
                <a:ext cx="7139629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({A,B})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86" y="6037349"/>
                <a:ext cx="7139629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0201"/>
              </p:ext>
            </p:extLst>
          </p:nvPr>
        </p:nvGraphicFramePr>
        <p:xfrm>
          <a:off x="3429001" y="3131684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(WEIGHTED PROBABILISTIC SUPPORT)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summed support probabilistic vector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CÓ TRỌNG SỐ (WEIGHED PROBABILISTIC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95221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795221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11412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5627603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H="1" flipV="1">
            <a:off x="13361735" y="-3720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 flipV="1">
            <a:off x="13361735" y="71176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CÔNG VIỆC LIÊN QUAN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ĐỊNH NGHĨA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PHƯƠNG PHÁP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THỰC NGHIỆM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XÁC SUẤT CÓ TRỌNG SỐ (WEIGHTED PROBABILISTIC MAXIMAL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6455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cha</a:t>
            </a:r>
          </a:p>
          <a:p>
            <a:pPr indent="365760" algn="just"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576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3733800" y="6520202"/>
            <a:ext cx="10515600" cy="1083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tập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mục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esp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prsp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(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x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),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lb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, </a:t>
            </a:r>
            <a:r>
              <a:rPr lang="en-US" sz="4800" dirty="0" err="1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ub</a:t>
            </a:r>
            <a:r>
              <a:rPr lang="en-US" sz="4800" dirty="0">
                <a:solidFill>
                  <a:schemeClr val="bg1"/>
                </a:solidFill>
                <a:effectLst/>
                <a:latin typeface="Times News Roman"/>
                <a:ea typeface="Times New Roman" panose="02020603050405020304" pitchFamily="18" charset="0"/>
                <a:cs typeface="Times New Roman (Body CS)"/>
              </a:rPr>
              <a:t>&gt;.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5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8153400" y="2965708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3581400" y="473066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1963400" y="4721143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448300" y="3662468"/>
            <a:ext cx="3467100" cy="10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020300" y="3662468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1011905" y="7062107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B725C8-CD4D-C107-0EB8-A51AA1E07DEE}"/>
              </a:ext>
            </a:extLst>
          </p:cNvPr>
          <p:cNvSpPr/>
          <p:nvPr/>
        </p:nvSpPr>
        <p:spPr>
          <a:xfrm>
            <a:off x="6096000" y="7037614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(AC, 1, 0.14, 0, -0.1, 2.0)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155849" y="5467351"/>
            <a:ext cx="1492351" cy="159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EEE040-FCD4-2A79-33E1-CFCDAF640A42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311359" y="5466227"/>
            <a:ext cx="1928585" cy="157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489F3E-DB94-BA9A-1A6A-EA547329DAAA}"/>
              </a:ext>
            </a:extLst>
          </p:cNvPr>
          <p:cNvGrpSpPr/>
          <p:nvPr/>
        </p:nvGrpSpPr>
        <p:grpSpPr>
          <a:xfrm>
            <a:off x="4289640" y="2829271"/>
            <a:ext cx="9708721" cy="6647205"/>
            <a:chOff x="541564" y="2829271"/>
            <a:chExt cx="9708721" cy="66472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6708A2-9B82-B295-303C-A467A31F1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3003" y="8066654"/>
              <a:ext cx="5105842" cy="140982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ACFC9D-D575-8597-311C-F9979035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564" y="2829271"/>
              <a:ext cx="9708721" cy="502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≤ </m:t>
                    </m:r>
                    <m:r>
                      <m:rPr>
                        <m:sty m:val="p"/>
                      </m:rPr>
                      <a:rPr lang="en-US" sz="4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3191258"/>
              </a:xfrm>
              <a:prstGeom prst="rect">
                <a:avLst/>
              </a:prstGeom>
              <a:blipFill>
                <a:blip r:embed="rId8"/>
                <a:stretch>
                  <a:fillRect l="-2250" r="-2250" b="-10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ĐỘ HỖ TRỢ XÁC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wt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prsp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343497"/>
              </a:xfrm>
              <a:prstGeom prst="rect">
                <a:avLst/>
              </a:prstGeom>
              <a:blipFill>
                <a:blip r:embed="rId8"/>
                <a:stretch>
                  <a:fillRect l="-1875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D263CC0-9CC3-5387-D4BF-6D629236C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6820971"/>
            <a:ext cx="11658600" cy="2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CẮT TỈA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 với mỗi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lớn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là tập mục phổ biến theo xác suất có trọng số.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Nếu cận trên của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bé hơn độ hỗ trợ tối thiểu thì tập mục </a:t>
                </a:r>
                <a:r>
                  <a:rPr lang="nl-NL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chắn chắn là tập mục phổ biến theo xác suất có trọng số.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prsp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tỉa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429371"/>
              </a:xfrm>
              <a:prstGeom prst="rect">
                <a:avLst/>
              </a:prstGeom>
              <a:blipFill>
                <a:blip r:embed="rId8"/>
                <a:stretch>
                  <a:fillRect l="-1875" r="-1200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3689E3-975E-7F67-D6F3-03372832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2943113"/>
            <a:ext cx="11327438" cy="68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5AFF93-0662-6DE8-BCF9-C230D53DD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57" y="2833392"/>
            <a:ext cx="9326841" cy="61201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0F08BA-B3E8-EDCC-A88E-69A13BCF0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4752768"/>
            <a:ext cx="8110634" cy="42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wt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&gt;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icdf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wt</m:t>
                                      </m:r>
                                      <m:d>
                                        <m:dPr>
                                          <m:ctrlPr>
                                            <a:rPr lang="en-US" sz="40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xỉ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889113"/>
              </a:xfrm>
              <a:prstGeom prst="rect">
                <a:avLst/>
              </a:prstGeom>
              <a:blipFill>
                <a:blip r:embed="rId8"/>
                <a:stretch>
                  <a:fillRect l="-1875" r="-1875" b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40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FD40CB5-17A1-8798-80C5-53C6B45EA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806" y="1745036"/>
            <a:ext cx="13892388" cy="82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81200" y="695532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 THUẬT TOÁN AWPMFIM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3C74ED2-FEF0-463D-E724-A9AF114F0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734" y="1783136"/>
            <a:ext cx="14064532" cy="8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TẬP MỤC THƯỜNG XUYÊN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54B49A7-4AD9-8E2E-C80A-6A5E22CC9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7322" y="1610955"/>
            <a:ext cx="7733357" cy="85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TUẦN TỰ KIỂM TRA THỜI GIAN CHẠY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2DD4017-8B48-108A-DEC7-7E8A8DFF6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931" y="2226181"/>
            <a:ext cx="9482138" cy="7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JDK: 18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3036944"/>
            <a:ext cx="14038923" cy="68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nhưng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cũng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này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đòi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hỏi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chúng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ta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5018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209C4F-B2F5-1721-F5D1-1F04BEC80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900" y="2559825"/>
            <a:ext cx="11506200" cy="70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E]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D, E]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E]</a:t>
            </a: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80841"/>
              </p:ext>
            </p:extLst>
          </p:nvPr>
        </p:nvGraphicFramePr>
        <p:xfrm>
          <a:off x="2743200" y="2944341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THỰC THI CHƯƠNG TRÌNH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-d bin -cp lib/*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/entities/*.java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/supports/*.java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/utils/*.java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/algorithms/*.java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/functions/*.java test/*.java Main.java</a:t>
                </a:r>
              </a:p>
              <a:p>
                <a:pPr marL="1028700" lvl="1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 -cp ".;lib/*.jar;bin;" Main 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endParaRPr lang="en-US" sz="3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[WPMFIM: 1, AWPMFIM: 2]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nameDataset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tên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(T40I10D100K_10K, connect4_10K, accidents_10K, US_10K)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minSupport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-"/>
                </a:pPr>
                <a:r>
                  <a:rPr lang="en-US" sz="32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minConfidence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6928820"/>
              </a:xfrm>
              <a:prstGeom prst="rect">
                <a:avLst/>
              </a:prstGeom>
              <a:blipFill>
                <a:blip r:embed="rId8"/>
                <a:stretch>
                  <a:fillRect r="-1500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9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994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KÍCH THƯỚC DATASET ĐẾN THỜI GIAN CHẠY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15E98-02A1-D562-3275-675459F8D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227" y="1829781"/>
            <a:ext cx="11101546" cy="81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8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THỜI GIAN CHẠY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AFBA3-862B-098D-E219-CCF0B6301A05}"/>
              </a:ext>
            </a:extLst>
          </p:cNvPr>
          <p:cNvGrpSpPr/>
          <p:nvPr/>
        </p:nvGrpSpPr>
        <p:grpSpPr>
          <a:xfrm>
            <a:off x="2111734" y="2016540"/>
            <a:ext cx="14064532" cy="7529268"/>
            <a:chOff x="1556468" y="2016540"/>
            <a:chExt cx="14064532" cy="7529268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CA44C4D0-DCEE-CB82-AF0D-370220DF4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3453844"/>
                </p:ext>
              </p:extLst>
            </p:nvPr>
          </p:nvGraphicFramePr>
          <p:xfrm>
            <a:off x="1556468" y="2016540"/>
            <a:ext cx="6111420" cy="3792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450A28C0-C0C3-5237-7DF1-1A9EC086E2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94997"/>
                </p:ext>
              </p:extLst>
            </p:nvPr>
          </p:nvGraphicFramePr>
          <p:xfrm>
            <a:off x="9372600" y="2016540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DBA8A1F7-9881-A5E6-241E-C7D10C0B2C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2933850"/>
                </p:ext>
              </p:extLst>
            </p:nvPr>
          </p:nvGraphicFramePr>
          <p:xfrm>
            <a:off x="1680556" y="5809248"/>
            <a:ext cx="5987332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6ED99CE-568B-9A16-FD2D-5C0F91D7F4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9725466"/>
                </p:ext>
              </p:extLst>
            </p:nvPr>
          </p:nvGraphicFramePr>
          <p:xfrm>
            <a:off x="9372600" y="5689607"/>
            <a:ext cx="6248400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THỜI GIAN CHẠY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E5244-6479-285D-EBCD-3952960E4E1D}"/>
              </a:ext>
            </a:extLst>
          </p:cNvPr>
          <p:cNvGrpSpPr/>
          <p:nvPr/>
        </p:nvGrpSpPr>
        <p:grpSpPr>
          <a:xfrm>
            <a:off x="2420389" y="2016540"/>
            <a:ext cx="13447222" cy="7573183"/>
            <a:chOff x="1868978" y="2016540"/>
            <a:chExt cx="13447222" cy="7573183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14000C67-8551-49EB-855A-3E4DAD7A99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1125506"/>
                </p:ext>
              </p:extLst>
            </p:nvPr>
          </p:nvGraphicFramePr>
          <p:xfrm>
            <a:off x="1868978" y="2016540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B0CAB8E-4E88-F4EC-E628-5D6B6D3346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286235"/>
                </p:ext>
              </p:extLst>
            </p:nvPr>
          </p:nvGraphicFramePr>
          <p:xfrm>
            <a:off x="1868978" y="5766619"/>
            <a:ext cx="5863244" cy="3736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16D0750-29A8-41BB-6FC8-FF7049CA71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72921"/>
                </p:ext>
              </p:extLst>
            </p:nvPr>
          </p:nvGraphicFramePr>
          <p:xfrm>
            <a:off x="9059636" y="2016540"/>
            <a:ext cx="6256564" cy="37500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4C920884-7233-DAD7-E3FD-47B4E54AC1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1918872"/>
                </p:ext>
              </p:extLst>
            </p:nvPr>
          </p:nvGraphicFramePr>
          <p:xfrm>
            <a:off x="9144000" y="5746955"/>
            <a:ext cx="6172200" cy="3842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5343984" y="1104900"/>
            <a:ext cx="7600032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5969" y="7694545"/>
            <a:ext cx="3279839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91669" y="3050067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kì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94545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xấp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xỉ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960906" y="3064046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4545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lại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WPMFIM, AWPMFIM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6"/>
            <a:ext cx="5881000" cy="1905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1719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CB51CB2-FDA4-B13D-4532-089503F7A0C3}"/>
              </a:ext>
            </a:extLst>
          </p:cNvPr>
          <p:cNvSpPr/>
          <p:nvPr/>
        </p:nvSpPr>
        <p:spPr>
          <a:xfrm rot="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AD2C376-27E6-C19A-B029-7B2976B437E8}"/>
              </a:ext>
            </a:extLst>
          </p:cNvPr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3ACDCBD-425B-9519-200C-41E9F6DAD15D}"/>
              </a:ext>
            </a:extLst>
          </p:cNvPr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D81242E-7890-DD93-DE23-22E116DF98C1}"/>
              </a:ext>
            </a:extLst>
          </p:cNvPr>
          <p:cNvSpPr/>
          <p:nvPr/>
        </p:nvSpPr>
        <p:spPr>
          <a:xfrm rot="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282247F0-AF09-D384-088E-9D3879EB44B7}"/>
              </a:ext>
            </a:extLst>
          </p:cNvPr>
          <p:cNvSpPr/>
          <p:nvPr/>
        </p:nvSpPr>
        <p:spPr>
          <a:xfrm rot="162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8159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 (Itemset)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sz="4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4000" b="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được gọi là tập mục (itemset)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85900" lvl="2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M</a:t>
                </a:r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vi-VN" sz="40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effectLst/>
                    <a:latin typeface="Times News Roman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được gọi là một phần tử (item)</a:t>
                </a:r>
                <a:endParaRPr lang="en-US" sz="4000" dirty="0">
                  <a:solidFill>
                    <a:srgbClr val="000000"/>
                  </a:solidFill>
                  <a:effectLst/>
                  <a:latin typeface="Times News Roman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vi-VN" sz="4000" b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67" y="2718502"/>
                <a:ext cx="13376386" cy="5429371"/>
              </a:xfrm>
              <a:prstGeom prst="rect">
                <a:avLst/>
              </a:prstGeom>
              <a:blipFill>
                <a:blip r:embed="rId8"/>
                <a:stretch>
                  <a:fillRect l="-2325" r="-2279" b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2676</Words>
  <Application>Microsoft Office PowerPoint</Application>
  <PresentationFormat>Custom</PresentationFormat>
  <Paragraphs>273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Times New Roman</vt:lpstr>
      <vt:lpstr>Arial</vt:lpstr>
      <vt:lpstr>Cambria Math</vt:lpstr>
      <vt:lpstr>Courier New</vt:lpstr>
      <vt:lpstr>Times News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Hưng Trần Tấn</cp:lastModifiedBy>
  <cp:revision>26</cp:revision>
  <dcterms:created xsi:type="dcterms:W3CDTF">2006-08-16T00:00:00Z</dcterms:created>
  <dcterms:modified xsi:type="dcterms:W3CDTF">2024-03-22T04:45:26Z</dcterms:modified>
  <dc:identifier>DAF_ijXO390</dc:identifier>
</cp:coreProperties>
</file>