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56" r:id="rId3"/>
    <p:sldId id="257" r:id="rId4"/>
    <p:sldId id="276" r:id="rId5"/>
    <p:sldId id="258" r:id="rId6"/>
    <p:sldId id="259" r:id="rId7"/>
    <p:sldId id="260" r:id="rId8"/>
    <p:sldId id="261" r:id="rId9"/>
    <p:sldId id="329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87" r:id="rId21"/>
    <p:sldId id="328" r:id="rId22"/>
    <p:sldId id="331" r:id="rId23"/>
    <p:sldId id="330" r:id="rId24"/>
    <p:sldId id="332" r:id="rId25"/>
    <p:sldId id="326" r:id="rId26"/>
    <p:sldId id="281" r:id="rId27"/>
    <p:sldId id="327" r:id="rId28"/>
    <p:sldId id="290" r:id="rId29"/>
    <p:sldId id="292" r:id="rId30"/>
    <p:sldId id="313" r:id="rId31"/>
    <p:sldId id="293" r:id="rId32"/>
    <p:sldId id="303" r:id="rId33"/>
    <p:sldId id="310" r:id="rId34"/>
    <p:sldId id="295" r:id="rId35"/>
    <p:sldId id="296" r:id="rId36"/>
    <p:sldId id="297" r:id="rId37"/>
    <p:sldId id="298" r:id="rId38"/>
    <p:sldId id="322" r:id="rId39"/>
    <p:sldId id="299" r:id="rId40"/>
    <p:sldId id="315" r:id="rId41"/>
    <p:sldId id="264" r:id="rId42"/>
    <p:sldId id="316" r:id="rId43"/>
    <p:sldId id="320" r:id="rId44"/>
    <p:sldId id="314" r:id="rId45"/>
    <p:sldId id="279" r:id="rId46"/>
    <p:sldId id="302" r:id="rId47"/>
    <p:sldId id="280" r:id="rId48"/>
    <p:sldId id="285" r:id="rId49"/>
    <p:sldId id="307" r:id="rId50"/>
    <p:sldId id="311" r:id="rId51"/>
  </p:sldIdLst>
  <p:sldSz cx="18288000" cy="10287000"/>
  <p:notesSz cx="6858000" cy="9144000"/>
  <p:embeddedFontLst>
    <p:embeddedFont>
      <p:font typeface="Cambria Math" panose="02040503050406030204" pitchFamily="18" charset="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FB8"/>
    <a:srgbClr val="27D5ED"/>
    <a:srgbClr val="47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2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820</c:v>
                </c:pt>
                <c:pt idx="1">
                  <c:v>713</c:v>
                </c:pt>
                <c:pt idx="2">
                  <c:v>656</c:v>
                </c:pt>
                <c:pt idx="3">
                  <c:v>542</c:v>
                </c:pt>
                <c:pt idx="4">
                  <c:v>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81-4C11-AFC0-E16E8D48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743</c:v>
                </c:pt>
                <c:pt idx="1">
                  <c:v>724</c:v>
                </c:pt>
                <c:pt idx="2">
                  <c:v>659</c:v>
                </c:pt>
                <c:pt idx="3">
                  <c:v>550</c:v>
                </c:pt>
                <c:pt idx="4">
                  <c:v>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81-4C11-AFC0-E16E8D48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32</c:v>
                </c:pt>
                <c:pt idx="2">
                  <c:v>24</c:v>
                </c:pt>
                <c:pt idx="3">
                  <c:v>19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81-4C11-AFC0-E16E8D48CF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95</c:v>
                </c:pt>
                <c:pt idx="1">
                  <c:v>67</c:v>
                </c:pt>
                <c:pt idx="2">
                  <c:v>43</c:v>
                </c:pt>
                <c:pt idx="3">
                  <c:v>28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581-4C11-AFC0-E16E8D48CF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Connect4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651</c:v>
                </c:pt>
                <c:pt idx="1">
                  <c:v>167</c:v>
                </c:pt>
                <c:pt idx="2">
                  <c:v>132</c:v>
                </c:pt>
                <c:pt idx="3">
                  <c:v>117</c:v>
                </c:pt>
                <c:pt idx="4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88-4B0F-AEE1-49BF6B1424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151</c:v>
                </c:pt>
                <c:pt idx="1">
                  <c:v>104</c:v>
                </c:pt>
                <c:pt idx="2">
                  <c:v>124</c:v>
                </c:pt>
                <c:pt idx="3">
                  <c:v>116</c:v>
                </c:pt>
                <c:pt idx="4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88-4B0F-AEE1-49BF6B1424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340</c:v>
                </c:pt>
                <c:pt idx="1">
                  <c:v>26</c:v>
                </c:pt>
                <c:pt idx="2">
                  <c:v>14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88-4B0F-AEE1-49BF6B14240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122</c:v>
                </c:pt>
                <c:pt idx="1">
                  <c:v>49</c:v>
                </c:pt>
                <c:pt idx="2">
                  <c:v>55</c:v>
                </c:pt>
                <c:pt idx="3">
                  <c:v>40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88-4B0F-AEE1-49BF6B1424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291</c:v>
                </c:pt>
                <c:pt idx="1">
                  <c:v>265</c:v>
                </c:pt>
                <c:pt idx="2">
                  <c:v>228</c:v>
                </c:pt>
                <c:pt idx="3">
                  <c:v>187</c:v>
                </c:pt>
                <c:pt idx="4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64-45D4-BD6C-5DA7419CA6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379</c:v>
                </c:pt>
                <c:pt idx="1">
                  <c:v>327</c:v>
                </c:pt>
                <c:pt idx="2">
                  <c:v>278</c:v>
                </c:pt>
                <c:pt idx="3">
                  <c:v>231</c:v>
                </c:pt>
                <c:pt idx="4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64-45D4-BD6C-5DA7419CA6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147</c:v>
                </c:pt>
                <c:pt idx="1">
                  <c:v>118</c:v>
                </c:pt>
                <c:pt idx="2">
                  <c:v>95</c:v>
                </c:pt>
                <c:pt idx="3">
                  <c:v>81</c:v>
                </c:pt>
                <c:pt idx="4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64-45D4-BD6C-5DA7419CA6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176</c:v>
                </c:pt>
                <c:pt idx="1">
                  <c:v>145</c:v>
                </c:pt>
                <c:pt idx="2">
                  <c:v>121</c:v>
                </c:pt>
                <c:pt idx="3">
                  <c:v>109</c:v>
                </c:pt>
                <c:pt idx="4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64-45D4-BD6C-5DA7419CA6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Uscensus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476</c:v>
                </c:pt>
                <c:pt idx="1">
                  <c:v>317</c:v>
                </c:pt>
                <c:pt idx="2">
                  <c:v>273</c:v>
                </c:pt>
                <c:pt idx="3">
                  <c:v>249</c:v>
                </c:pt>
                <c:pt idx="4">
                  <c:v>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2F-42F9-BBB7-82FA1F1914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356</c:v>
                </c:pt>
                <c:pt idx="1">
                  <c:v>303</c:v>
                </c:pt>
                <c:pt idx="2">
                  <c:v>243</c:v>
                </c:pt>
                <c:pt idx="3">
                  <c:v>227</c:v>
                </c:pt>
                <c:pt idx="4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2F-42F9-BBB7-82FA1F1914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64</c:v>
                </c:pt>
                <c:pt idx="1">
                  <c:v>18</c:v>
                </c:pt>
                <c:pt idx="2">
                  <c:v>14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2F-42F9-BBB7-82FA1F1914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141</c:v>
                </c:pt>
                <c:pt idx="1">
                  <c:v>71</c:v>
                </c:pt>
                <c:pt idx="2">
                  <c:v>27</c:v>
                </c:pt>
                <c:pt idx="3">
                  <c:v>17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2F-42F9-BBB7-82FA1F1914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1753</c:v>
                </c:pt>
                <c:pt idx="1">
                  <c:v>1467</c:v>
                </c:pt>
                <c:pt idx="2">
                  <c:v>956</c:v>
                </c:pt>
                <c:pt idx="3">
                  <c:v>539</c:v>
                </c:pt>
                <c:pt idx="4">
                  <c:v>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17-4329-AE45-C98CAD9298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1964</c:v>
                </c:pt>
                <c:pt idx="1">
                  <c:v>1534</c:v>
                </c:pt>
                <c:pt idx="2">
                  <c:v>1267</c:v>
                </c:pt>
                <c:pt idx="3">
                  <c:v>757</c:v>
                </c:pt>
                <c:pt idx="4">
                  <c:v>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17-4329-AE45-C98CAD9298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120</c:v>
                </c:pt>
                <c:pt idx="1">
                  <c:v>96</c:v>
                </c:pt>
                <c:pt idx="2">
                  <c:v>72</c:v>
                </c:pt>
                <c:pt idx="3">
                  <c:v>57</c:v>
                </c:pt>
                <c:pt idx="4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17-4329-AE45-C98CAD9298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327</c:v>
                </c:pt>
                <c:pt idx="1">
                  <c:v>256</c:v>
                </c:pt>
                <c:pt idx="2">
                  <c:v>136</c:v>
                </c:pt>
                <c:pt idx="3">
                  <c:v>79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17-4329-AE45-C98CAD9298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Connect4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341</c:v>
                </c:pt>
                <c:pt idx="1">
                  <c:v>286</c:v>
                </c:pt>
                <c:pt idx="2">
                  <c:v>181</c:v>
                </c:pt>
                <c:pt idx="3">
                  <c:v>137</c:v>
                </c:pt>
                <c:pt idx="4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C1-461F-8761-37C5706DFF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378</c:v>
                </c:pt>
                <c:pt idx="1">
                  <c:v>305</c:v>
                </c:pt>
                <c:pt idx="2">
                  <c:v>189</c:v>
                </c:pt>
                <c:pt idx="3">
                  <c:v>154</c:v>
                </c:pt>
                <c:pt idx="4">
                  <c:v>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C1-461F-8761-37C5706DFF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134</c:v>
                </c:pt>
                <c:pt idx="1">
                  <c:v>74</c:v>
                </c:pt>
                <c:pt idx="2">
                  <c:v>35</c:v>
                </c:pt>
                <c:pt idx="3">
                  <c:v>28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C1-461F-8761-37C5706DFF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143</c:v>
                </c:pt>
                <c:pt idx="1">
                  <c:v>123</c:v>
                </c:pt>
                <c:pt idx="2">
                  <c:v>94</c:v>
                </c:pt>
                <c:pt idx="3">
                  <c:v>72</c:v>
                </c:pt>
                <c:pt idx="4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C1-461F-8761-37C5706DFF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Accidents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976</c:v>
                </c:pt>
                <c:pt idx="1">
                  <c:v>747</c:v>
                </c:pt>
                <c:pt idx="2">
                  <c:v>519</c:v>
                </c:pt>
                <c:pt idx="3">
                  <c:v>388</c:v>
                </c:pt>
                <c:pt idx="4">
                  <c:v>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A2-4741-894F-BD9B1E49A4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1186</c:v>
                </c:pt>
                <c:pt idx="1">
                  <c:v>807</c:v>
                </c:pt>
                <c:pt idx="2">
                  <c:v>532</c:v>
                </c:pt>
                <c:pt idx="3">
                  <c:v>423</c:v>
                </c:pt>
                <c:pt idx="4">
                  <c:v>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A2-4741-894F-BD9B1E49A4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125</c:v>
                </c:pt>
                <c:pt idx="1">
                  <c:v>91</c:v>
                </c:pt>
                <c:pt idx="2">
                  <c:v>76</c:v>
                </c:pt>
                <c:pt idx="3">
                  <c:v>56</c:v>
                </c:pt>
                <c:pt idx="4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A2-4741-894F-BD9B1E49A4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189</c:v>
                </c:pt>
                <c:pt idx="1">
                  <c:v>164</c:v>
                </c:pt>
                <c:pt idx="2">
                  <c:v>143</c:v>
                </c:pt>
                <c:pt idx="3">
                  <c:v>126</c:v>
                </c:pt>
                <c:pt idx="4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A2-4741-894F-BD9B1E49A4F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UScensus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854</c:v>
                </c:pt>
                <c:pt idx="1">
                  <c:v>605</c:v>
                </c:pt>
                <c:pt idx="2">
                  <c:v>457</c:v>
                </c:pt>
                <c:pt idx="3">
                  <c:v>367</c:v>
                </c:pt>
                <c:pt idx="4">
                  <c:v>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18-498C-93FC-99D71C603B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908</c:v>
                </c:pt>
                <c:pt idx="1">
                  <c:v>726</c:v>
                </c:pt>
                <c:pt idx="2">
                  <c:v>508</c:v>
                </c:pt>
                <c:pt idx="3">
                  <c:v>398</c:v>
                </c:pt>
                <c:pt idx="4">
                  <c:v>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18-498C-93FC-99D71C603B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146</c:v>
                </c:pt>
                <c:pt idx="1">
                  <c:v>104</c:v>
                </c:pt>
                <c:pt idx="2">
                  <c:v>85</c:v>
                </c:pt>
                <c:pt idx="3">
                  <c:v>65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18-498C-93FC-99D71C603B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207</c:v>
                </c:pt>
                <c:pt idx="1">
                  <c:v>176</c:v>
                </c:pt>
                <c:pt idx="2">
                  <c:v>158</c:v>
                </c:pt>
                <c:pt idx="3">
                  <c:v>139</c:v>
                </c:pt>
                <c:pt idx="4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18-498C-93FC-99D71C603B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6FF1B-A1E5-4B23-BAE4-1B9231868AC7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A7E4-8942-4D20-9963-4F61FBD9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A7E4-8942-4D20-9963-4F61FBD986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D927-4EF3-4143-8D3D-70B1C3B44213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2FD1-CA79-41FA-A8DD-DDDF9E85FB9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E940-37CF-4D8C-9517-69AE14010B1E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B0B1-058B-FB4E-F8DA-676473FCE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A04FF-EAC2-8F57-EDA2-E677949F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411A-5DB8-CBEA-76D4-3EC39712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466D-1958-45A2-1812-248BBC7D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10BA-7FB0-3384-5D0E-27E38D02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18C-FA4C-359C-58CD-6009EDB3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46B2-EAFA-AE0C-F51A-49A242979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8DDE-FC5D-90AB-0237-970DAB88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8C95-0D5C-8DF7-B394-1BB3A5D7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B3B1-F280-ECF3-F328-0F7416D3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07C2-E215-C029-B0A4-0409563B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682F-4627-D52C-34FE-A80B88C5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7D72-D0C7-4F98-1276-7B26F5B9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B22F-5653-BDD2-3724-13D07A66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F4E6-D7EE-5814-1D01-20871CB7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CE37-A09C-8D51-350C-D583E2DC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D836-2BA3-A666-227F-8C48C756F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9286C-1C95-4C8A-168C-B715C8B33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1EB9-D663-F0CC-9A98-2F0B0408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FCF41-8BB2-3081-6F7A-53F49596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85DC5-96AC-1C73-E505-D2DCFF09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B263-E03D-69D6-44AA-EB7E9F4A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79FE-A5F3-4433-E11E-63535281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5001F-B6FF-DE72-A5DF-B201CD316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7957C-C08C-B598-FB36-F38250512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C43A5-2E00-1F4A-3F76-BC061F41C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CDEDD-8339-D628-9119-D9F183D2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356DA-5B87-4A7B-FC98-83CC8C3B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AE2A8-BC54-537E-A1E5-929A5CB2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8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0DAB-EFBF-F746-8AEB-E83DBAAC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85F0C-2A2B-F647-90B6-862DBB4C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3EF37-6E67-63D9-6579-71E9333C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64516-EC4C-FF46-73A2-367537F6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3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E090E-7438-DF00-2FCD-E6939157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4AFFD-B0BA-115C-27B1-F62ED0C8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337B9-96B0-9685-B9D9-3309D21A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3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E843-7732-74D9-DF9F-962A2BDE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8965-5338-3077-D38C-27FC994A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423E0-B099-AC03-4363-802EE703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7F9B3-F849-89F8-C831-70DD5B1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FAF1-88A9-51E6-5FBB-D93DB3BB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E90F-086A-1786-21DD-C0F53A08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9C39-D104-4961-BEB2-4F42B356399C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E708-0EA4-9E00-FF04-557F1DF9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DE155-6AFC-57DD-2B6D-D91C28436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FF75C-793A-05AA-FBBD-CE08CAF7B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2FDDA-18BA-689E-E17F-2DBEFDB4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7C074-1F25-7F44-D070-01136D91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060C7-7686-F775-6AA8-DADFD209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883D-DC73-9D4E-CEDA-A8D62F4B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A36F5-F0CB-4E57-85D2-C8E1B7C84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509F-B82B-3F92-D72B-451B91AF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1C18-07EC-6BD4-C1E7-26EA75FE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9F44-CD7C-F3E1-174E-7A28997A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1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DC03D-9200-8678-A8D5-6D8A480D3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AB7CF-672E-3666-3014-2AF6F1978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FB6F-0C33-9CC6-A35D-A116E66E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1FB18-4CD6-623D-90C6-1E9A99FB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BAFCE-3228-2A71-B309-65C56944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8BDF-5E6E-48A4-9A02-8300B8151FF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719F-42BE-4FD3-8F7E-3F65A0F9974A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063D-7746-4849-A2C6-7A9BED01FBD4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59E0-3212-44A0-A9AC-1083796F9E2C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4385-884F-4E74-8557-AFB70CAFC18F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CB16B-2479-00B6-2993-DB9D2A3813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0" y="266700"/>
            <a:ext cx="457200" cy="900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6E80C-0A31-CC70-22A3-566F35FC24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133" y="361276"/>
            <a:ext cx="1332066" cy="743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6DA6-3FBB-4518-9F45-12BA1AD4ED55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7AB1-C08E-4FB4-B18A-47A99BC15E5E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CB9F-C93D-492B-BF2B-FE4A773C354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44060-8F6C-4361-59BC-0DD78913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D8F3-26B2-F6AD-F2CE-6A8B01E5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EDAA-57AD-0E7D-D81D-D06BD4A03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3F98-C312-4977-8A99-4C413B51466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ECC5-A900-E06D-AF6F-CC06BCA0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4DEB-0B2A-A249-ED50-B9C634D5D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4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10" Type="http://schemas.openxmlformats.org/officeDocument/2006/relationships/image" Target="../media/image38.png"/><Relationship Id="rId4" Type="http://schemas.openxmlformats.org/officeDocument/2006/relationships/image" Target="../media/image16.png"/><Relationship Id="rId9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383756" y="2436133"/>
            <a:ext cx="1562877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8800" b="1" dirty="0">
                <a:solidFill>
                  <a:srgbClr val="227C9D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 PHÁ CÁC TẬP MỤC PHỔ BIẾN TỐI ĐA XÁC SUẤT CÓ TRỌNG SỐ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11173" y="7642112"/>
            <a:ext cx="9402410" cy="16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TS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Nguyễn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Chí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Thiện</a:t>
            </a:r>
            <a:endParaRPr lang="en-US" sz="37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Trần Tấn Hưng</a:t>
            </a:r>
          </a:p>
        </p:txBody>
      </p:sp>
      <p:grpSp>
        <p:nvGrpSpPr>
          <p:cNvPr id="25" name="Group 25"/>
          <p:cNvGrpSpPr/>
          <p:nvPr/>
        </p:nvGrpSpPr>
        <p:grpSpPr>
          <a:xfrm rot="2700000">
            <a:off x="-259785" y="-4747427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AutoShape 28"/>
          <p:cNvSpPr/>
          <p:nvPr/>
        </p:nvSpPr>
        <p:spPr>
          <a:xfrm>
            <a:off x="-722398" y="-392787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936345" y="-3615201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1115946" y="-325673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1242601" y="-287046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1386455" y="-243078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1507275" y="-1987063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1481507" y="-1425430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1393190" y="-748347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DFDB9404-443E-C87B-DEAF-46129D92B517}"/>
              </a:ext>
            </a:extLst>
          </p:cNvPr>
          <p:cNvSpPr txBox="1">
            <a:spLocks/>
          </p:cNvSpPr>
          <p:nvPr/>
        </p:nvSpPr>
        <p:spPr>
          <a:xfrm>
            <a:off x="15896846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1898788" y="2560318"/>
                <a:ext cx="13950812" cy="265938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 mỗi biến ngẫu nhiên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trọng số thể hiện mức độ quan trọng của nó trong cơ sở dữ liệu không chắc chắn 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tuân theo phân phối Bernouli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560318"/>
                <a:ext cx="13950812" cy="2659382"/>
              </a:xfrm>
              <a:prstGeom prst="rect">
                <a:avLst/>
              </a:prstGeom>
              <a:blipFill>
                <a:blip r:embed="rId2"/>
                <a:stretch>
                  <a:fillRect l="-2184" r="-2184" b="-10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306320-A900-91D2-382D-0EBBB6E2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76349"/>
              </p:ext>
            </p:extLst>
          </p:nvPr>
        </p:nvGraphicFramePr>
        <p:xfrm>
          <a:off x="3429001" y="6134100"/>
          <a:ext cx="11429999" cy="2011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942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946571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2773243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tử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10059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4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B7CDD51-7D35-2344-32EC-655CAC47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B5BFFDED-22DB-996A-D9E7-76C84E5B8295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06BA14CC-534A-997B-3CCF-51F47FEFA57A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 SỐ (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136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011905" y="2718502"/>
            <a:ext cx="16254666" cy="5082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Cho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lũy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200" dirty="0"/>
          </a:p>
          <a:p>
            <a:pPr indent="457200" algn="just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 algn="just">
              <a:lnSpc>
                <a:spcPct val="150000"/>
              </a:lnSpc>
            </a:pPr>
            <a:endParaRPr lang="en-US" sz="32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A248651-7BC3-E48F-40FD-4A1A96BD3710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89871"/>
              </p:ext>
            </p:extLst>
          </p:nvPr>
        </p:nvGraphicFramePr>
        <p:xfrm>
          <a:off x="8305800" y="5247785"/>
          <a:ext cx="7784717" cy="1942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523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5358194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ADAA85-1D83-16BC-A372-2D9488BF6D0C}"/>
              </a:ext>
            </a:extLst>
          </p:cNvPr>
          <p:cNvSpPr txBox="1"/>
          <p:nvPr/>
        </p:nvSpPr>
        <p:spPr>
          <a:xfrm>
            <a:off x="8305800" y="7407468"/>
            <a:ext cx="8347006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({1}) = 0.6 + 0.7 = 1.3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({1, 2}) = 0.6*0.8 + 0.7*0 = 0.48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81DC84-DBF0-3732-B518-F4D400827D0F}"/>
                  </a:ext>
                </a:extLst>
              </p:cNvPr>
              <p:cNvSpPr txBox="1"/>
              <p:nvPr/>
            </p:nvSpPr>
            <p:spPr>
              <a:xfrm>
                <a:off x="541564" y="6350729"/>
                <a:ext cx="7467600" cy="162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esp</m:t>
                      </m:r>
                      <m:d>
                        <m:d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𝑖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𝑫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𝑥</m:t>
                              </m:r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 ∈ </m:t>
                              </m:r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81DC84-DBF0-3732-B518-F4D40082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4" y="6350729"/>
                <a:ext cx="7467600" cy="1622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6">
            <a:extLst>
              <a:ext uri="{FF2B5EF4-FFF2-40B4-BE49-F238E27FC236}">
                <a16:creationId xmlns:a16="http://schemas.microsoft.com/office/drawing/2014/main" id="{F5753E96-BA43-EE1F-3AF1-A05E23256115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ĐN1: ĐỘ HỖ TRỢ KÌ VỌNG </a:t>
            </a:r>
          </a:p>
          <a:p>
            <a:pPr indent="457200" algn="ctr"/>
            <a:r>
              <a:rPr lang="en-US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(EXPECTED SUPPORT) </a:t>
            </a:r>
          </a:p>
        </p:txBody>
      </p:sp>
    </p:spTree>
    <p:extLst>
      <p:ext uri="{BB962C8B-B14F-4D97-AF65-F5344CB8AC3E}">
        <p14:creationId xmlns:p14="http://schemas.microsoft.com/office/powerpoint/2010/main" val="261957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72760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Véc-tơ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(support)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(exact database)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4000" dirty="0">
                  <a:solidFill>
                    <a:srgbClr val="000000"/>
                  </a:solidFill>
                  <a:latin typeface="Times News Roman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nl-NL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nl-NL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nl-NL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rời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0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720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7276031"/>
              </a:xfrm>
              <a:prstGeom prst="rect">
                <a:avLst/>
              </a:prstGeom>
              <a:blipFill>
                <a:blip r:embed="rId2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BC56076-C06D-54D2-2A0F-3D19B299C33F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A734CADA-745C-91F8-1C37-C48E5F3E8F2A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ĐN2: VÉC-TƠ TỔNG XÁC SUẤT ĐỘ HỖ TRỢ</a:t>
            </a: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(SUMMED SUPPORT PROBABILISTIC VECTOR) </a:t>
            </a:r>
          </a:p>
        </p:txBody>
      </p:sp>
    </p:spTree>
    <p:extLst>
      <p:ext uri="{BB962C8B-B14F-4D97-AF65-F5344CB8AC3E}">
        <p14:creationId xmlns:p14="http://schemas.microsoft.com/office/powerpoint/2010/main" val="327881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770415" y="1302830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endParaRPr lang="en-US" sz="48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97616" y="2857500"/>
            <a:ext cx="16254666" cy="3582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indent="36576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AD94CF9F-395A-D1A9-0193-5138A4F7BD06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34D782-D355-AC10-BDF6-24A0E4E9EB21}"/>
                  </a:ext>
                </a:extLst>
              </p:cNvPr>
              <p:cNvSpPr txBox="1"/>
              <p:nvPr/>
            </p:nvSpPr>
            <p:spPr>
              <a:xfrm>
                <a:off x="7217918" y="7473878"/>
                <a:ext cx="6969545" cy="213237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({1}) = 0.8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({1, 2})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65</m:t>
                    </m:r>
                  </m:oMath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34D782-D355-AC10-BDF6-24A0E4E9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918" y="7473878"/>
                <a:ext cx="6969545" cy="2132379"/>
              </a:xfrm>
              <a:prstGeom prst="rect">
                <a:avLst/>
              </a:prstGeom>
              <a:blipFill>
                <a:blip r:embed="rId8"/>
                <a:stretch>
                  <a:fillRect b="-7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615E98-59FB-2C48-32C5-8E7D56193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98622"/>
              </p:ext>
            </p:extLst>
          </p:nvPr>
        </p:nvGraphicFramePr>
        <p:xfrm>
          <a:off x="8052042" y="5875763"/>
          <a:ext cx="7885669" cy="1387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225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1913288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032868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1913288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693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314" marR="47314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693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173ED8-B6AC-7B9B-5F90-45CDD97FCCEC}"/>
                  </a:ext>
                </a:extLst>
              </p:cNvPr>
              <p:cNvSpPr txBox="1"/>
              <p:nvPr/>
            </p:nvSpPr>
            <p:spPr>
              <a:xfrm>
                <a:off x="1932221" y="6093431"/>
                <a:ext cx="5185216" cy="205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wt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wt</m:t>
                              </m:r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eqArr>
                    </m:oMath>
                  </m:oMathPara>
                </a14:m>
                <a:endParaRPr lang="en-US" sz="36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173ED8-B6AC-7B9B-5F90-45CDD97FC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21" y="6093431"/>
                <a:ext cx="5185216" cy="20524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6">
            <a:extLst>
              <a:ext uri="{FF2B5EF4-FFF2-40B4-BE49-F238E27FC236}">
                <a16:creationId xmlns:a16="http://schemas.microsoft.com/office/drawing/2014/main" id="{4D8D8801-10BE-4FC7-4222-1334D4C188E1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ĐN3: TRỌNG SỐ CỦA TẬP MỤC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ITEMSET WEIGHTED</a:t>
            </a:r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4849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983330" y="2983778"/>
                <a:ext cx="16254666" cy="825572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véc-tơ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US" sz="4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wt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45720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prsp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|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wt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2983778"/>
                <a:ext cx="16254666" cy="8255722"/>
              </a:xfrm>
              <a:prstGeom prst="rect">
                <a:avLst/>
              </a:prstGeom>
              <a:blipFill>
                <a:blip r:embed="rId3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D6721D81-1F81-23FE-246E-07DC6C964932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6879A8F8-3FF6-0C11-CD53-B85F55CE10A7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ĐN4: ĐỘ HỖ TRỢ XÁC SUẤT CÓ TRỌNG SỐ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(WEIGHTED PROBABILISTIC SUPPORT) </a:t>
            </a:r>
          </a:p>
        </p:txBody>
      </p:sp>
    </p:spTree>
    <p:extLst>
      <p:ext uri="{BB962C8B-B14F-4D97-AF65-F5344CB8AC3E}">
        <p14:creationId xmlns:p14="http://schemas.microsoft.com/office/powerpoint/2010/main" val="152991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983330" y="3695700"/>
                <a:ext cx="16254666" cy="737862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nhỏ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indent="36576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prsp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λ</m:t>
                      </m: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695700"/>
                <a:ext cx="16254666" cy="7378623"/>
              </a:xfrm>
              <a:prstGeom prst="rect">
                <a:avLst/>
              </a:prstGeom>
              <a:blipFill>
                <a:blip r:embed="rId2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004AA07D-D758-3E54-B813-AF96AD934BC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E13E471A-2A32-FCE5-A534-9D2A1C3002FA}"/>
              </a:ext>
            </a:extLst>
          </p:cNvPr>
          <p:cNvSpPr txBox="1"/>
          <p:nvPr/>
        </p:nvSpPr>
        <p:spPr>
          <a:xfrm>
            <a:off x="0" y="539499"/>
            <a:ext cx="182880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ĐN5: TẬP MỤC PHỔ BIẾN THEO XÁC SUẤT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TRỌNG SỐ (WEIGHED PROBABILISTIC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 ITEMSET) </a:t>
            </a:r>
          </a:p>
        </p:txBody>
      </p:sp>
    </p:spTree>
    <p:extLst>
      <p:ext uri="{BB962C8B-B14F-4D97-AF65-F5344CB8AC3E}">
        <p14:creationId xmlns:p14="http://schemas.microsoft.com/office/powerpoint/2010/main" val="186016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983330" y="3543300"/>
                <a:ext cx="16254666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bị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bởi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36576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∩ ∄</m:t>
                    </m:r>
                    <m:d>
                      <m:dPr>
                        <m:begChr m:val="{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∩ 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365760" algn="just">
                  <a:lnSpc>
                    <a:spcPct val="150000"/>
                  </a:lnSpc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543300"/>
                <a:ext cx="16254666" cy="8301953"/>
              </a:xfrm>
              <a:prstGeom prst="rect">
                <a:avLst/>
              </a:prstGeom>
              <a:blipFill>
                <a:blip r:embed="rId2"/>
                <a:stretch>
                  <a:fillRect l="-1875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B91E4CAA-6EA9-FEA2-091D-346DFDD13146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F5FC2603-D291-AEDD-8D11-7F43FC14AF08}"/>
              </a:ext>
            </a:extLst>
          </p:cNvPr>
          <p:cNvSpPr txBox="1"/>
          <p:nvPr/>
        </p:nvSpPr>
        <p:spPr>
          <a:xfrm>
            <a:off x="0" y="539499"/>
            <a:ext cx="182880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ĐN6: TẬP MỤC PHỔ BIẾN TỐI ĐA THEO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SUẤT CÓ TRỌNG SỐ (WEIGHTED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MAXIMAL FREQUENT ITEMSET) </a:t>
            </a:r>
          </a:p>
        </p:txBody>
      </p:sp>
    </p:spTree>
    <p:extLst>
      <p:ext uri="{BB962C8B-B14F-4D97-AF65-F5344CB8AC3E}">
        <p14:creationId xmlns:p14="http://schemas.microsoft.com/office/powerpoint/2010/main" val="196625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1011905" y="2857500"/>
                <a:ext cx="16254666" cy="553196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tôi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yêu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cầu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857500"/>
                <a:ext cx="16254666" cy="5531964"/>
              </a:xfrm>
              <a:prstGeom prst="rect">
                <a:avLst/>
              </a:prstGeom>
              <a:blipFill>
                <a:blip r:embed="rId2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7F1C532-A32F-EB21-F7AF-04D00FA4241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2B8801B2-5F94-FB5C-B78C-C214BDEE7E02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VẤN ĐỀ</a:t>
            </a:r>
          </a:p>
        </p:txBody>
      </p:sp>
    </p:spTree>
    <p:extLst>
      <p:ext uri="{BB962C8B-B14F-4D97-AF65-F5344CB8AC3E}">
        <p14:creationId xmlns:p14="http://schemas.microsoft.com/office/powerpoint/2010/main" val="358761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FCBE6DC-9C99-D0BF-6B52-17A9F2B23228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7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2DCA5BBB-E9FB-2F4F-71B7-3A77B67EF99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A4646D-26D5-628D-1549-402891A7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24" y="2628900"/>
            <a:ext cx="9902776" cy="67531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38BC10-F2D5-FE48-FCF2-1A4E7057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0" y="4433789"/>
            <a:ext cx="5353797" cy="1419423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BDE10D25-48C8-74F4-4D38-229B0FCD8407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VÉC-TƠ TỔNG XÁC SUẤT ĐỘ HỖ TRỢ</a:t>
            </a:r>
          </a:p>
        </p:txBody>
      </p:sp>
    </p:spTree>
    <p:extLst>
      <p:ext uri="{BB962C8B-B14F-4D97-AF65-F5344CB8AC3E}">
        <p14:creationId xmlns:p14="http://schemas.microsoft.com/office/powerpoint/2010/main" val="339114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8788" y="5134876"/>
            <a:ext cx="7234166" cy="1027869"/>
            <a:chOff x="0" y="0"/>
            <a:chExt cx="1905295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98788" y="7153761"/>
            <a:ext cx="7234166" cy="1027869"/>
            <a:chOff x="0" y="0"/>
            <a:chExt cx="1905295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898788" y="3115992"/>
            <a:ext cx="7234166" cy="1027869"/>
            <a:chOff x="0" y="0"/>
            <a:chExt cx="1905295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42358" y="3383864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01 - GIỚI THIỆU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2358" y="5402748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02 - ĐỊNH NGHĨA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2358" y="7421632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03 - PHƯƠNG PHÁP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332303" y="7153761"/>
            <a:ext cx="7234166" cy="1027869"/>
            <a:chOff x="0" y="0"/>
            <a:chExt cx="1905295" cy="2707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332303" y="5134877"/>
            <a:ext cx="7234166" cy="1027869"/>
            <a:chOff x="0" y="0"/>
            <a:chExt cx="1905295" cy="2707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675873" y="5402748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04 - THỰC NGHIỆM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675873" y="7421633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05 - KẾT LUẬN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EBC394D7-550F-A01B-C6B4-39B320E2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4703" y="749496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4319750C-7CA1-B301-C556-1137C65655BE}"/>
              </a:ext>
            </a:extLst>
          </p:cNvPr>
          <p:cNvSpPr txBox="1">
            <a:spLocks/>
          </p:cNvSpPr>
          <p:nvPr/>
        </p:nvSpPr>
        <p:spPr>
          <a:xfrm>
            <a:off x="15625514" y="9791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D4565C9D-CBE0-D9C3-043D-D972398F48CB}"/>
              </a:ext>
            </a:extLst>
          </p:cNvPr>
          <p:cNvSpPr txBox="1"/>
          <p:nvPr/>
        </p:nvSpPr>
        <p:spPr>
          <a:xfrm>
            <a:off x="1898788" y="1646258"/>
            <a:ext cx="6245679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988092" y="2705100"/>
                <a:ext cx="15852108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Map</a:t>
                </a: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Key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Value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=&gt;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tạp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2705100"/>
                <a:ext cx="15852108" cy="8301953"/>
              </a:xfrm>
              <a:prstGeom prst="rect">
                <a:avLst/>
              </a:prstGeom>
              <a:blipFill>
                <a:blip r:embed="rId8"/>
                <a:stretch>
                  <a:fillRect l="-1922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9634A2C1-995D-25E7-933F-A5F0FBC38A3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 CÁC GIAO DỊCH</a:t>
            </a:r>
          </a:p>
        </p:txBody>
      </p:sp>
    </p:spTree>
    <p:extLst>
      <p:ext uri="{BB962C8B-B14F-4D97-AF65-F5344CB8AC3E}">
        <p14:creationId xmlns:p14="http://schemas.microsoft.com/office/powerpoint/2010/main" val="365523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988092" y="2705100"/>
                <a:ext cx="15852108" cy="582082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lí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1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phổ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ít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(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d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phổ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Hệ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quả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Cho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thuộc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về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phổ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kích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thước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phần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riêng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biệt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trong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cơ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sở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dữ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liệu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chắc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chắn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bảng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𝑾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độ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hỗ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trợ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tối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thiểu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độ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tin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cậy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tối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thiểu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một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∪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phổ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nếu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)≥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min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⁡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𝑤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|  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𝒊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𝒒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𝒒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ậ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p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ụ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ph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ổ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bi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ế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á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su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ấ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ó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tr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ọ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ng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k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í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ch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th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ướ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indent="365760" algn="just">
                  <a:lnSpc>
                    <a:spcPct val="150000"/>
                  </a:lnSpc>
                </a:pPr>
                <a:endParaRPr lang="en-US" sz="32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2705100"/>
                <a:ext cx="15852108" cy="5820824"/>
              </a:xfrm>
              <a:prstGeom prst="rect">
                <a:avLst/>
              </a:prstGeom>
              <a:blipFill>
                <a:blip r:embed="rId8"/>
                <a:stretch>
                  <a:fillRect l="-1538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9634A2C1-995D-25E7-933F-A5F0FBC38A3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LÍ 1</a:t>
            </a:r>
            <a:endParaRPr lang="vi-VN" sz="48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35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7535B5-C3A3-370C-CEC4-E07D2606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20529"/>
            <a:ext cx="7156706" cy="609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DA5121-3A4A-77F4-A26B-6E01EE8A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675" y="2958629"/>
            <a:ext cx="6615494" cy="6419222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168AF3FD-2C5A-A54F-91D1-0D82F57F6341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wPMFI-Apriori</a:t>
            </a:r>
          </a:p>
        </p:txBody>
      </p:sp>
    </p:spTree>
    <p:extLst>
      <p:ext uri="{BB962C8B-B14F-4D97-AF65-F5344CB8AC3E}">
        <p14:creationId xmlns:p14="http://schemas.microsoft.com/office/powerpoint/2010/main" val="2444645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988092" y="2705100"/>
                <a:ext cx="15852108" cy="286616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Định </a:t>
                </a:r>
                <a:r>
                  <a:rPr lang="en-US" sz="3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lí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hép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ín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uống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ựa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rên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hán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oán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): Cho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hợp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phần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trong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cơ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sở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dữ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liệu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chắc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chắn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bảng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𝑾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phổ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Nếu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một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phần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thì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}∪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phổ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sz="3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2705100"/>
                <a:ext cx="15852108" cy="2866169"/>
              </a:xfrm>
              <a:prstGeom prst="rect">
                <a:avLst/>
              </a:prstGeom>
              <a:blipFill>
                <a:blip r:embed="rId8"/>
                <a:stretch>
                  <a:fillRect l="-1538" r="-1538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9634A2C1-995D-25E7-933F-A5F0FBC38A3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LÍ 2</a:t>
            </a:r>
            <a:endParaRPr lang="vi-VN" sz="48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3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94E302-9D86-57C1-1204-83DE6D5596F7}"/>
              </a:ext>
            </a:extLst>
          </p:cNvPr>
          <p:cNvGrpSpPr/>
          <p:nvPr/>
        </p:nvGrpSpPr>
        <p:grpSpPr>
          <a:xfrm>
            <a:off x="1290356" y="3118851"/>
            <a:ext cx="15707289" cy="4615449"/>
            <a:chOff x="1196158" y="3576051"/>
            <a:chExt cx="15707289" cy="461544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8B0C41-CE4E-EE6E-934B-2E4A183E4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158" y="3576051"/>
              <a:ext cx="7656356" cy="461544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918217-BFAE-2EB9-64C5-643845409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0" y="3762139"/>
              <a:ext cx="7759447" cy="4353161"/>
            </a:xfrm>
            <a:prstGeom prst="rect">
              <a:avLst/>
            </a:prstGeom>
          </p:spPr>
        </p:pic>
      </p:grpSp>
      <p:sp>
        <p:nvSpPr>
          <p:cNvPr id="10" name="TextBox 16">
            <a:extLst>
              <a:ext uri="{FF2B5EF4-FFF2-40B4-BE49-F238E27FC236}">
                <a16:creationId xmlns:a16="http://schemas.microsoft.com/office/drawing/2014/main" id="{64770CFE-DA01-3D6D-5DFF-292279C6BCAD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WD-FIM</a:t>
            </a:r>
          </a:p>
        </p:txBody>
      </p:sp>
    </p:spTree>
    <p:extLst>
      <p:ext uri="{BB962C8B-B14F-4D97-AF65-F5344CB8AC3E}">
        <p14:creationId xmlns:p14="http://schemas.microsoft.com/office/powerpoint/2010/main" val="291050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988092" y="2400300"/>
            <a:ext cx="16254666" cy="2659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lí 3: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cơ sở dữ liệu không chắc chắn D, bảng trọng số W, độ hỗ trợ tối thiểu </a:t>
            </a:r>
            <a:r>
              <a:rPr lang="el-G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λ,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 </a:t>
            </a:r>
            <a:r>
              <a:rPr lang="el-G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τ,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chúng ta có cận trên và cận dưới cho kì vọng của tập mục x như sau: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907EC3A0-1F10-BCC9-9C2F-9BEC9364FCCD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5F79A1-40A3-1EE1-BA89-86129299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89" y="5829300"/>
            <a:ext cx="11964823" cy="2673787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89037D26-F00B-9E5C-4AF2-BA37C603CB8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TRÊN VÀ CẬN DƯỚI KÌ VỌNG</a:t>
            </a:r>
          </a:p>
        </p:txBody>
      </p:sp>
    </p:spTree>
    <p:extLst>
      <p:ext uri="{BB962C8B-B14F-4D97-AF65-F5344CB8AC3E}">
        <p14:creationId xmlns:p14="http://schemas.microsoft.com/office/powerpoint/2010/main" val="373016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49C1-E8C5-C02A-C00B-D7941D31D0B6}"/>
              </a:ext>
            </a:extLst>
          </p:cNvPr>
          <p:cNvGrpSpPr/>
          <p:nvPr/>
        </p:nvGrpSpPr>
        <p:grpSpPr>
          <a:xfrm>
            <a:off x="1780148" y="2270679"/>
            <a:ext cx="14727704" cy="7467865"/>
            <a:chOff x="1205683" y="2270679"/>
            <a:chExt cx="14727704" cy="74678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83316B-1BDC-5FD2-BFC6-B0317EB74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5683" y="2853455"/>
              <a:ext cx="7222830" cy="653259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DDB142-972B-801F-9F17-551C2E18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5676" y="2270679"/>
              <a:ext cx="6097711" cy="7467865"/>
            </a:xfrm>
            <a:prstGeom prst="rect">
              <a:avLst/>
            </a:prstGeom>
          </p:spPr>
        </p:pic>
      </p:grpSp>
      <p:sp>
        <p:nvSpPr>
          <p:cNvPr id="10" name="TextBox 16">
            <a:extLst>
              <a:ext uri="{FF2B5EF4-FFF2-40B4-BE49-F238E27FC236}">
                <a16:creationId xmlns:a16="http://schemas.microsoft.com/office/drawing/2014/main" id="{2F36D6CE-2D56-07AC-B6D7-149263039C47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WFI-MAX</a:t>
            </a:r>
          </a:p>
        </p:txBody>
      </p:sp>
    </p:spTree>
    <p:extLst>
      <p:ext uri="{BB962C8B-B14F-4D97-AF65-F5344CB8AC3E}">
        <p14:creationId xmlns:p14="http://schemas.microsoft.com/office/powerpoint/2010/main" val="171843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ĐỒ CHO CÁC THUẬT TOÁN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FC6BD47-4FEE-BC57-B252-D2EC5A82C4F6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89E1D4-961A-5F71-0CE2-D3E165D8AE58}"/>
              </a:ext>
            </a:extLst>
          </p:cNvPr>
          <p:cNvGrpSpPr/>
          <p:nvPr/>
        </p:nvGrpSpPr>
        <p:grpSpPr>
          <a:xfrm>
            <a:off x="1815280" y="1884721"/>
            <a:ext cx="14657440" cy="7525979"/>
            <a:chOff x="1556468" y="1482725"/>
            <a:chExt cx="14657440" cy="75259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4EC8EF-0839-667D-730E-E1BD9A86E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6468" y="1610954"/>
              <a:ext cx="4497705" cy="73977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ACA074-B9EB-10F8-94DC-8178AB391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0931" y="1482725"/>
              <a:ext cx="2865120" cy="73215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B5545A-23A0-BCE0-EEC5-B26ADF79E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92808" y="1482725"/>
              <a:ext cx="3721100" cy="7301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27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D128EB7-AD73-A2B1-BA95-D03EBF191D67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08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B4042A-9658-1FAB-894F-73AF708D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87" y="3511337"/>
            <a:ext cx="7162800" cy="30662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6BA7BA-9CA3-7044-AD8A-C81A28C6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739" y="1986356"/>
            <a:ext cx="8030696" cy="15908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727D53-7C5B-4327-4852-0DC0A96A77C5}"/>
              </a:ext>
            </a:extLst>
          </p:cNvPr>
          <p:cNvSpPr txBox="1"/>
          <p:nvPr/>
        </p:nvSpPr>
        <p:spPr>
          <a:xfrm>
            <a:off x="1752600" y="2011009"/>
            <a:ext cx="4648200" cy="552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support: 2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confidence: 0.2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WPMFI Collection: {1, 5}, {3, 4, 5},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4, 5}</a:t>
            </a:r>
          </a:p>
          <a:p>
            <a:pPr>
              <a:lnSpc>
                <a:spcPct val="15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CDED5616-C54B-89AF-0D9C-9285F0E9181D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A1B20E-301F-C459-9554-A69BFCEFC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624" y="7295929"/>
            <a:ext cx="11488753" cy="1581371"/>
          </a:xfrm>
          <a:prstGeom prst="rect">
            <a:avLst/>
          </a:prstGeom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26F79841-00FA-D50B-1B36-413CDA591DBD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MẪU</a:t>
            </a:r>
          </a:p>
        </p:txBody>
      </p:sp>
    </p:spTree>
    <p:extLst>
      <p:ext uri="{BB962C8B-B14F-4D97-AF65-F5344CB8AC3E}">
        <p14:creationId xmlns:p14="http://schemas.microsoft.com/office/powerpoint/2010/main" val="295563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280C2E78-770E-C051-E8D9-7AE3F65586D5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3838FB-9AC2-0574-9287-53D64AFE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71269"/>
              </p:ext>
            </p:extLst>
          </p:nvPr>
        </p:nvGraphicFramePr>
        <p:xfrm>
          <a:off x="2743200" y="2095500"/>
          <a:ext cx="12801600" cy="687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198">
                  <a:extLst>
                    <a:ext uri="{9D8B030D-6E8A-4147-A177-3AD203B41FA5}">
                      <a16:colId xmlns:a16="http://schemas.microsoft.com/office/drawing/2014/main" val="3882526114"/>
                    </a:ext>
                  </a:extLst>
                </a:gridCol>
                <a:gridCol w="1711752">
                  <a:extLst>
                    <a:ext uri="{9D8B030D-6E8A-4147-A177-3AD203B41FA5}">
                      <a16:colId xmlns:a16="http://schemas.microsoft.com/office/drawing/2014/main" val="736154691"/>
                    </a:ext>
                  </a:extLst>
                </a:gridCol>
                <a:gridCol w="1644295">
                  <a:extLst>
                    <a:ext uri="{9D8B030D-6E8A-4147-A177-3AD203B41FA5}">
                      <a16:colId xmlns:a16="http://schemas.microsoft.com/office/drawing/2014/main" val="2157645406"/>
                    </a:ext>
                  </a:extLst>
                </a:gridCol>
                <a:gridCol w="1897262">
                  <a:extLst>
                    <a:ext uri="{9D8B030D-6E8A-4147-A177-3AD203B41FA5}">
                      <a16:colId xmlns:a16="http://schemas.microsoft.com/office/drawing/2014/main" val="2695192187"/>
                    </a:ext>
                  </a:extLst>
                </a:gridCol>
                <a:gridCol w="1380082">
                  <a:extLst>
                    <a:ext uri="{9D8B030D-6E8A-4147-A177-3AD203B41FA5}">
                      <a16:colId xmlns:a16="http://schemas.microsoft.com/office/drawing/2014/main" val="1085624808"/>
                    </a:ext>
                  </a:extLst>
                </a:gridCol>
                <a:gridCol w="1803101">
                  <a:extLst>
                    <a:ext uri="{9D8B030D-6E8A-4147-A177-3AD203B41FA5}">
                      <a16:colId xmlns:a16="http://schemas.microsoft.com/office/drawing/2014/main" val="482010795"/>
                    </a:ext>
                  </a:extLst>
                </a:gridCol>
                <a:gridCol w="1909910">
                  <a:extLst>
                    <a:ext uri="{9D8B030D-6E8A-4147-A177-3AD203B41FA5}">
                      <a16:colId xmlns:a16="http://schemas.microsoft.com/office/drawing/2014/main" val="3966624155"/>
                    </a:ext>
                  </a:extLst>
                </a:gridCol>
              </a:tblGrid>
              <a:tr h="187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phần tử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dài trung bình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 độ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hỗ trợ tối thiểu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tin cậy tối thiểu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760767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T40I10D100K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836907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CONNECT4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67,557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213794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ACCIDENTS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340,183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583732"/>
                  </a:ext>
                </a:extLst>
              </a:tr>
              <a:tr h="1205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USCensus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5754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0ED4D15-BF91-B3AF-B456-D2FD37C1E891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F415EC3F-8CDF-0260-7183-DC46A92A7FF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30450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016667" y="2381129"/>
            <a:ext cx="16254666" cy="5429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3.12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variance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0.125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(0;1]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8EF484C6-BE92-AE19-03F8-0091B3319935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007C2A43-4BD8-91CD-F25B-98E3473CEB74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</a:t>
            </a:r>
          </a:p>
        </p:txBody>
      </p:sp>
    </p:spTree>
    <p:extLst>
      <p:ext uri="{BB962C8B-B14F-4D97-AF65-F5344CB8AC3E}">
        <p14:creationId xmlns:p14="http://schemas.microsoft.com/office/powerpoint/2010/main" val="3770070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988092" y="3083019"/>
            <a:ext cx="16254666" cy="1736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Danh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suất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571500" marR="0" lvl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FD531A8-0A0C-8719-C90C-86B15786A552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663518AE-1773-33B1-518F-A2999FB969D9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THI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2274694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" y="437971"/>
            <a:ext cx="18287999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HỖ TRỢ TỐI THIỂU ĐẾN </a:t>
            </a:r>
          </a:p>
          <a:p>
            <a:pPr indent="457200" algn="ctr"/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 GIAN CHẠY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7E489F63-6344-96AD-7DA3-282462F29A9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72BD7A-AB87-0278-65CB-DB00AF53A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026692"/>
              </p:ext>
            </p:extLst>
          </p:nvPr>
        </p:nvGraphicFramePr>
        <p:xfrm>
          <a:off x="2643155" y="1833016"/>
          <a:ext cx="5486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C47CBC4-8A82-2B91-8A28-26F4E859B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680418"/>
              </p:ext>
            </p:extLst>
          </p:nvPr>
        </p:nvGraphicFramePr>
        <p:xfrm>
          <a:off x="10308866" y="2054093"/>
          <a:ext cx="5486400" cy="3528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476EA16-E9F0-8317-942C-D9CFB9DD9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863047"/>
              </p:ext>
            </p:extLst>
          </p:nvPr>
        </p:nvGraphicFramePr>
        <p:xfrm>
          <a:off x="2643155" y="6220094"/>
          <a:ext cx="5486400" cy="3680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5ECC203-ADE2-F31E-4361-2383F34C1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38533"/>
              </p:ext>
            </p:extLst>
          </p:nvPr>
        </p:nvGraphicFramePr>
        <p:xfrm>
          <a:off x="10308866" y="6146573"/>
          <a:ext cx="5486400" cy="368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82310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C29C65C-4923-879A-51C3-FA49B1462D0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89ED929-935A-41B2-9F71-1E7E848F0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770825"/>
              </p:ext>
            </p:extLst>
          </p:nvPr>
        </p:nvGraphicFramePr>
        <p:xfrm>
          <a:off x="2608811" y="1680732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FE71554-CC6D-D585-267B-B8D4D7933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60748"/>
              </p:ext>
            </p:extLst>
          </p:nvPr>
        </p:nvGraphicFramePr>
        <p:xfrm>
          <a:off x="10192791" y="1568534"/>
          <a:ext cx="5486400" cy="409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FB98F9-915E-D401-1AEA-156AD9F3B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74026"/>
              </p:ext>
            </p:extLst>
          </p:nvPr>
        </p:nvGraphicFramePr>
        <p:xfrm>
          <a:off x="2608811" y="5701431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5399CF2-FABD-F72E-1743-E2DA3360E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494169"/>
              </p:ext>
            </p:extLst>
          </p:nvPr>
        </p:nvGraphicFramePr>
        <p:xfrm>
          <a:off x="10181508" y="5746955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6">
            <a:extLst>
              <a:ext uri="{FF2B5EF4-FFF2-40B4-BE49-F238E27FC236}">
                <a16:creationId xmlns:a16="http://schemas.microsoft.com/office/drawing/2014/main" id="{7D4E26B9-7836-C50F-4153-50AA2ACBA595}"/>
              </a:ext>
            </a:extLst>
          </p:cNvPr>
          <p:cNvSpPr txBox="1"/>
          <p:nvPr/>
        </p:nvSpPr>
        <p:spPr>
          <a:xfrm>
            <a:off x="1" y="437971"/>
            <a:ext cx="18287999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ĐẾN </a:t>
            </a:r>
            <a:endParaRPr lang="en-US" sz="39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 GIAN CHẠY</a:t>
            </a:r>
          </a:p>
        </p:txBody>
      </p:sp>
    </p:spTree>
    <p:extLst>
      <p:ext uri="{BB962C8B-B14F-4D97-AF65-F5344CB8AC3E}">
        <p14:creationId xmlns:p14="http://schemas.microsoft.com/office/powerpoint/2010/main" val="3020980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8ADF1D6E-26EC-EE7A-A320-132A604594DE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18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811507" y="2007525"/>
            <a:ext cx="16254666" cy="6670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wPMFI-Apriori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WD-FIM, WFI-MAX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WPMFIM</a:t>
            </a: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70A29B79-0312-06F0-787D-C866603EEE5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EC063ABA-5CBB-80A4-982D-AB191356A3BC}"/>
              </a:ext>
            </a:extLst>
          </p:cNvPr>
          <p:cNvSpPr txBox="1"/>
          <p:nvPr/>
        </p:nvSpPr>
        <p:spPr>
          <a:xfrm>
            <a:off x="1" y="437971"/>
            <a:ext cx="1828799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759243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811507" y="2007525"/>
            <a:ext cx="16254666" cy="6009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Li, H., Mo, H., Ning, Z.,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Jianming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Z., Yue, W., &amp;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Huaihu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 (2019). Probabilistic maximal frequent itemset mining methods over uncertain databases. </a:t>
            </a:r>
            <a:r>
              <a:rPr lang="nl-NL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Intelligent Data Analysis 23</a:t>
            </a:r>
            <a:r>
              <a:rPr lang="nl-NL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pp. 1219-1241.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Zhiyang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Fengjuan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Junfeng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W.,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Zhaobin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L., &amp;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Weijiang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 (2020). Efficient weighted probabilistic frequent itemset mining in uncertain database. </a:t>
            </a:r>
            <a:r>
              <a:rPr lang="en-US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Expert Systems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Li, H. (2016). An algorithm to discover the approximate probabilistic frequent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itemsets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with sampling method. </a:t>
            </a:r>
            <a:r>
              <a:rPr lang="en-US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International Conference on Fuzzy Systems and Knowledge Discovery.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Changsha, China.</a:t>
            </a:r>
          </a:p>
          <a:p>
            <a:pPr marL="457200" marR="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Li, H., Mo, H., Ning, Z.,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Jianming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Z., Yue, W., &amp; </a:t>
            </a:r>
            <a:r>
              <a:rPr lang="en-US" sz="3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Huaihu</a:t>
            </a:r>
            <a:r>
              <a:rPr lang="en-US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 (2019). Probabilistic maximal frequent itemset mining methods over uncertain databases. </a:t>
            </a:r>
            <a:r>
              <a:rPr lang="nl-NL" sz="3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Intelligent Data Analysis 23</a:t>
            </a:r>
            <a:r>
              <a:rPr lang="nl-NL" sz="3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pp. 1219-1241.</a:t>
            </a:r>
            <a:endParaRPr lang="en-US" sz="3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70A29B79-0312-06F0-787D-C866603EEE5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D993DDEB-6683-CFF0-8C39-13281261B0E5}"/>
              </a:ext>
            </a:extLst>
          </p:cNvPr>
          <p:cNvSpPr txBox="1"/>
          <p:nvPr/>
        </p:nvSpPr>
        <p:spPr>
          <a:xfrm>
            <a:off x="1" y="437971"/>
            <a:ext cx="1828799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 </a:t>
            </a:r>
            <a:endParaRPr lang="en-US" sz="48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1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604746"/>
            <a:ext cx="10620170" cy="3077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BA1E2BC9-F477-6E21-C02E-AB6D6D4DFEAA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52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7285" y="3996261"/>
            <a:ext cx="7234166" cy="1027869"/>
            <a:chOff x="0" y="0"/>
            <a:chExt cx="1905295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285" y="6015146"/>
            <a:ext cx="7234166" cy="1027869"/>
            <a:chOff x="0" y="0"/>
            <a:chExt cx="1905295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777285" y="1977377"/>
            <a:ext cx="7234166" cy="1027869"/>
            <a:chOff x="0" y="0"/>
            <a:chExt cx="1905295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120855" y="2245249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01 - GIỚI THIỆU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0855" y="4264133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02 - ĐỊNH NGHĨA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0855" y="62830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03 - PHƯƠNG PHÁP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237431" y="5024130"/>
            <a:ext cx="7234166" cy="1027869"/>
            <a:chOff x="0" y="0"/>
            <a:chExt cx="1905295" cy="2707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37431" y="7043014"/>
            <a:ext cx="7234166" cy="1027869"/>
            <a:chOff x="0" y="0"/>
            <a:chExt cx="1905295" cy="2707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37431" y="3005246"/>
            <a:ext cx="7234166" cy="1027869"/>
            <a:chOff x="0" y="0"/>
            <a:chExt cx="1905295" cy="2707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581001" y="327311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04 - THỰC NGHIỆM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581001" y="5292002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05 - CODE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581001" y="7310886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06 - KẾT LUẬN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EBC394D7-550F-A01B-C6B4-39B320E2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4319750C-7CA1-B301-C556-1137C65655BE}"/>
              </a:ext>
            </a:extLst>
          </p:cNvPr>
          <p:cNvSpPr txBox="1">
            <a:spLocks/>
          </p:cNvSpPr>
          <p:nvPr/>
        </p:nvSpPr>
        <p:spPr>
          <a:xfrm>
            <a:off x="15625514" y="9791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4F785B70-6C73-9D22-AF68-48DEBC00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15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619719" y="2324100"/>
            <a:ext cx="14038923" cy="6565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en-US" sz="5018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    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rất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Low">
              <a:lnSpc>
                <a:spcPct val="150000"/>
              </a:lnSpc>
            </a:pP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mặt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dịch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lớn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hơn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ngưỡng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định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Low">
              <a:lnSpc>
                <a:spcPct val="150000"/>
              </a:lnSpc>
            </a:pP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Chưa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quyết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ưu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xuyên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48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endParaRPr lang="en-US" sz="48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357494D-FDE6-6CA3-C7A5-5EFBD993DA3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DEFB00FE-7D62-EDE4-A5EE-1D1BC1319124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MỤC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4941412" cy="42984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800" dirty="0">
                    <a:latin typeface="+mj-lt"/>
                  </a:rPr>
                  <a:t>Cho một tập mục riêng biệt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48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vi-VN" sz="4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4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4800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4800" dirty="0">
                    <a:latin typeface="+mj-lt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4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4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4800" dirty="0">
                    <a:latin typeface="+mj-lt"/>
                  </a:rPr>
                  <a:t> (n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4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vi-VN" sz="4800" dirty="0">
                    <a:latin typeface="+mj-lt"/>
                  </a:rPr>
                  <a:t>, biểu thị cho kích thước của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4800" dirty="0">
                    <a:latin typeface="+mj-lt"/>
                  </a:rPr>
                  <a:t>). </a:t>
                </a:r>
                <a:endParaRPr lang="en-US" sz="4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800" dirty="0">
                    <a:latin typeface="+mj-lt"/>
                  </a:rPr>
                  <a:t>Một tập con </a:t>
                </a:r>
                <a14:m>
                  <m:oMath xmlns:m="http://schemas.openxmlformats.org/officeDocument/2006/math">
                    <m:r>
                      <a:rPr lang="vi-VN" sz="4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vi-VN" sz="48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vi-VN" sz="4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4800" dirty="0">
                    <a:latin typeface="+mj-lt"/>
                  </a:rPr>
                  <a:t> được gọi là tập mục (itemset) và mỗi </a:t>
                </a:r>
                <a14:m>
                  <m:oMath xmlns:m="http://schemas.openxmlformats.org/officeDocument/2006/math">
                    <m:r>
                      <a:rPr lang="vi-VN" sz="4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4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sz="4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vi-VN" sz="4800" dirty="0">
                    <a:latin typeface="+mj-lt"/>
                  </a:rPr>
                  <a:t> được gọi là một phần tử (item). </a:t>
                </a:r>
                <a:endParaRPr lang="en-US" sz="4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4941412" cy="4298421"/>
              </a:xfrm>
              <a:prstGeom prst="rect">
                <a:avLst/>
              </a:prstGeom>
              <a:blipFill>
                <a:blip r:embed="rId8"/>
                <a:stretch>
                  <a:fillRect l="-2325" r="-2447" b="-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7479418-C24C-8086-B2F2-B4A7751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5A1756-228A-2B27-7580-158C40C1587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57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itemset)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là tập hợp của các phần tử không chắc chắn, biểu thị: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…; 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}}.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 dịch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transaction)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là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  đi cùng với một ID. 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40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 sở dữ liệu không chắc 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database)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 tập hợp các giao dịch không chắc chắn: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 </m:t>
                    </m:r>
                    <m:d>
                      <m:dPr>
                        <m:begChr m:val="|"/>
                        <m:endChr m:val="|"/>
                        <m:ctrlPr>
                          <a:rPr lang="en-US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4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  <m:r>
                      <a:rPr lang="vi-VN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88" y="2718502"/>
                <a:ext cx="13950812" cy="6352701"/>
              </a:xfrm>
              <a:prstGeom prst="rect">
                <a:avLst/>
              </a:prstGeom>
              <a:blipFill>
                <a:blip r:embed="rId8"/>
                <a:stretch>
                  <a:fillRect l="-2053" r="-2184" b="-3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7479418-C24C-8086-B2F2-B4A7751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5A1756-228A-2B27-7580-158C40C1587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51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98788" y="1646258"/>
            <a:ext cx="131126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47479418-C24C-8086-B2F2-B4A77515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D5A1756-228A-2B27-7580-158C40C1587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95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24515-B229-D171-5DC4-B1D93109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9A72A-594F-B5D0-12AD-7C9B22638886}"/>
              </a:ext>
            </a:extLst>
          </p:cNvPr>
          <p:cNvSpPr txBox="1"/>
          <p:nvPr/>
        </p:nvSpPr>
        <p:spPr>
          <a:xfrm>
            <a:off x="4572000" y="4820335"/>
            <a:ext cx="914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40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5478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3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6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CÁC TẬP MỤC PHỔ BIẾN XÁC SUẤT CÓ TRỌNG SỐ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6540C4-6BBC-EFE7-7AFC-794B96327EAD}"/>
              </a:ext>
            </a:extLst>
          </p:cNvPr>
          <p:cNvSpPr/>
          <p:nvPr/>
        </p:nvSpPr>
        <p:spPr>
          <a:xfrm>
            <a:off x="10363200" y="2998724"/>
            <a:ext cx="2428875" cy="696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root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011202-BF95-91EC-0A50-39F2BDB1A8FC}"/>
              </a:ext>
            </a:extLst>
          </p:cNvPr>
          <p:cNvSpPr/>
          <p:nvPr/>
        </p:nvSpPr>
        <p:spPr>
          <a:xfrm>
            <a:off x="6900862" y="4731910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(A, 2, 1.3, 1, 0.3, 3.9)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9DF88F-1E90-8D01-4451-D8499E2948D4}"/>
              </a:ext>
            </a:extLst>
          </p:cNvPr>
          <p:cNvSpPr/>
          <p:nvPr/>
        </p:nvSpPr>
        <p:spPr>
          <a:xfrm>
            <a:off x="14173200" y="4754159"/>
            <a:ext cx="3733800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(B, 1, 0.7, 1, 0.1, 3.4)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807A58-5756-648E-5DF9-F9B059AAD6B5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767762" y="3672472"/>
            <a:ext cx="2433638" cy="105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DCCF69-4E9A-4ECD-A5A6-B62A82CD2A80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2230100" y="3695484"/>
            <a:ext cx="3810000" cy="105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A87584-CAAF-76F5-B9C8-F7B50AE42C12}"/>
              </a:ext>
            </a:extLst>
          </p:cNvPr>
          <p:cNvSpPr/>
          <p:nvPr/>
        </p:nvSpPr>
        <p:spPr>
          <a:xfrm>
            <a:off x="6623818" y="6851673"/>
            <a:ext cx="4287888" cy="736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(AB, 1, 0.48, 1, 0.1, 3.1)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C3022-E041-6C18-0FD4-6E87ED379A55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V="1">
            <a:off x="8767762" y="5468592"/>
            <a:ext cx="0" cy="13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0DD822-36A5-A67A-3EC1-63B5CBABF75F}"/>
              </a:ext>
            </a:extLst>
          </p:cNvPr>
          <p:cNvSpPr txBox="1"/>
          <p:nvPr/>
        </p:nvSpPr>
        <p:spPr>
          <a:xfrm>
            <a:off x="3432322" y="8476765"/>
            <a:ext cx="1150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12" descr="logo">
            <a:extLst>
              <a:ext uri="{FF2B5EF4-FFF2-40B4-BE49-F238E27FC236}">
                <a16:creationId xmlns:a16="http://schemas.microsoft.com/office/drawing/2014/main" id="{CE4961F0-76C4-DE70-50A0-5C24F595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CA42E915-14F9-906D-BE6C-A7C138650503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F191D07-C237-5F28-AAC7-19F7E1469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7173"/>
              </p:ext>
            </p:extLst>
          </p:nvPr>
        </p:nvGraphicFramePr>
        <p:xfrm>
          <a:off x="530861" y="3155507"/>
          <a:ext cx="5466555" cy="174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3944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3762611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5824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2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5824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5824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2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66" marR="39366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8AB36AB-9287-5283-6B63-D88253A95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41292"/>
              </p:ext>
            </p:extLst>
          </p:nvPr>
        </p:nvGraphicFramePr>
        <p:xfrm>
          <a:off x="368313" y="5832273"/>
          <a:ext cx="5791653" cy="10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167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1405220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1493046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1405220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509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4750" marR="34750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509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750" marR="34750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200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 CÁC GIAO DỊCH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HashMap</a:t>
                </a: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Key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Value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=&gt;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tạp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5852108" cy="8301953"/>
              </a:xfrm>
              <a:prstGeom prst="rect">
                <a:avLst/>
              </a:prstGeom>
              <a:blipFill>
                <a:blip r:embed="rId8"/>
                <a:stretch>
                  <a:fillRect l="-1922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2" descr="logo">
            <a:extLst>
              <a:ext uri="{FF2B5EF4-FFF2-40B4-BE49-F238E27FC236}">
                <a16:creationId xmlns:a16="http://schemas.microsoft.com/office/drawing/2014/main" id="{E3AE1530-5135-D3F0-3542-2AB77DEF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61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CỦA ĐỘ HỖ TRỢ XÁC SUẤT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443198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4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lí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sz="4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prsp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≤ </m:t>
                      </m:r>
                      <m:r>
                        <m:rPr>
                          <m:sty m:val="p"/>
                        </m:rPr>
                        <a:rPr lang="en-US" sz="4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sp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8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4431983"/>
              </a:xfrm>
              <a:prstGeom prst="rect">
                <a:avLst/>
              </a:prstGeom>
              <a:blipFill>
                <a:blip r:embed="rId8"/>
                <a:stretch>
                  <a:fillRect l="-2250" r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4D008E79-18F0-EC73-CE30-B1B673202F4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9D0D4C6D-6343-27CA-C74F-54619149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096" y="0"/>
            <a:ext cx="2927904" cy="15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62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792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 XỈ CÁC TẬP MỤC PHỔ BIẾN TỐI ĐA XÁC SUẤT CÓ TRỌNG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tung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xu. Trong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nhị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4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𝑼𝑫</m:t>
                            </m:r>
                          </m:e>
                        </m:d>
                      </m:sup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∗(1−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sz="4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4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3083019"/>
                <a:ext cx="16254666" cy="5053499"/>
              </a:xfrm>
              <a:prstGeom prst="rect">
                <a:avLst/>
              </a:prstGeom>
              <a:blipFill>
                <a:blip r:embed="rId8"/>
                <a:stretch>
                  <a:fillRect l="-1875" b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2" descr="logo">
            <a:extLst>
              <a:ext uri="{FF2B5EF4-FFF2-40B4-BE49-F238E27FC236}">
                <a16:creationId xmlns:a16="http://schemas.microsoft.com/office/drawing/2014/main" id="{B8C2B803-A45D-9FEF-5981-9CC1FA4B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DEDBF47-F0D0-C65D-CBEE-12A31BF52E2F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9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44845" y="1646258"/>
            <a:ext cx="16681155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DỮ LIỆU MẪU (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C2B387-EE82-E92C-3022-316C62D5E112}"/>
              </a:ext>
            </a:extLst>
          </p:cNvPr>
          <p:cNvGrpSpPr/>
          <p:nvPr/>
        </p:nvGrpSpPr>
        <p:grpSpPr>
          <a:xfrm>
            <a:off x="2537499" y="3086100"/>
            <a:ext cx="13213003" cy="6400800"/>
            <a:chOff x="1905000" y="3086100"/>
            <a:chExt cx="13213003" cy="64008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E40B9BB-07A4-CBED-C866-10ACBD7A0005}"/>
                </a:ext>
              </a:extLst>
            </p:cNvPr>
            <p:cNvSpPr/>
            <p:nvPr/>
          </p:nvSpPr>
          <p:spPr>
            <a:xfrm>
              <a:off x="1905000" y="3086100"/>
              <a:ext cx="5715000" cy="6400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AE8A388-DD05-EB1C-23AD-5FE2EE5AD3F7}"/>
                </a:ext>
              </a:extLst>
            </p:cNvPr>
            <p:cNvSpPr/>
            <p:nvPr/>
          </p:nvSpPr>
          <p:spPr>
            <a:xfrm>
              <a:off x="2514600" y="3390900"/>
              <a:ext cx="4495800" cy="990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7D7053-C00C-4362-ECDD-63C0AC2F9876}"/>
                </a:ext>
              </a:extLst>
            </p:cNvPr>
            <p:cNvSpPr txBox="1"/>
            <p:nvPr/>
          </p:nvSpPr>
          <p:spPr>
            <a:xfrm>
              <a:off x="2895600" y="3433432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WPMFIM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A5AFADF-721F-18A7-A385-98A594EB9C9E}"/>
                </a:ext>
              </a:extLst>
            </p:cNvPr>
            <p:cNvSpPr/>
            <p:nvPr/>
          </p:nvSpPr>
          <p:spPr>
            <a:xfrm>
              <a:off x="9403003" y="3086100"/>
              <a:ext cx="5715000" cy="64008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E56ACAE-7741-EB0B-9881-1DA7A9C6E348}"/>
                </a:ext>
              </a:extLst>
            </p:cNvPr>
            <p:cNvSpPr/>
            <p:nvPr/>
          </p:nvSpPr>
          <p:spPr>
            <a:xfrm>
              <a:off x="10012603" y="3390900"/>
              <a:ext cx="4495800" cy="990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29BAE4-53DA-CDAA-A617-2B2E328CFCED}"/>
                </a:ext>
              </a:extLst>
            </p:cNvPr>
            <p:cNvSpPr txBox="1"/>
            <p:nvPr/>
          </p:nvSpPr>
          <p:spPr>
            <a:xfrm>
              <a:off x="10393603" y="3433432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WPMFI_AP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4B70B9-E16C-A4AD-A134-01EFD909F9F0}"/>
              </a:ext>
            </a:extLst>
          </p:cNvPr>
          <p:cNvSpPr txBox="1"/>
          <p:nvPr/>
        </p:nvSpPr>
        <p:spPr>
          <a:xfrm>
            <a:off x="3264140" y="4533900"/>
            <a:ext cx="437875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minSupport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minConfidence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5]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43F23-695D-796D-92CE-02CF0A54BE9B}"/>
              </a:ext>
            </a:extLst>
          </p:cNvPr>
          <p:cNvSpPr txBox="1"/>
          <p:nvPr/>
        </p:nvSpPr>
        <p:spPr>
          <a:xfrm>
            <a:off x="10762143" y="4533900"/>
            <a:ext cx="4378759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minSupport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minConfidence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4, 5]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5]</a:t>
            </a:r>
          </a:p>
        </p:txBody>
      </p:sp>
      <p:pic>
        <p:nvPicPr>
          <p:cNvPr id="17" name="Picture 12" descr="logo">
            <a:extLst>
              <a:ext uri="{FF2B5EF4-FFF2-40B4-BE49-F238E27FC236}">
                <a16:creationId xmlns:a16="http://schemas.microsoft.com/office/drawing/2014/main" id="{A7AD7179-B394-E8C5-A8CF-7AA24D85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0" y="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CCC02F1F-E7D4-2B46-07C0-A0CB46F1EDA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75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1108AD47-DF27-70DC-F740-E85D075320E3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2" descr="logo">
            <a:extLst>
              <a:ext uri="{FF2B5EF4-FFF2-40B4-BE49-F238E27FC236}">
                <a16:creationId xmlns:a16="http://schemas.microsoft.com/office/drawing/2014/main" id="{090ECB48-89DD-405A-C767-A9E3F4188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827" y="19050"/>
            <a:ext cx="3790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4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398645" y="5657863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8562011" y="5657863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6021342" y="5657863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11103308" y="5657863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056084" y="5908188"/>
            <a:ext cx="1424407" cy="14244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96935" y="4945660"/>
            <a:ext cx="1424407" cy="14244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37603" y="5910988"/>
            <a:ext cx="1424407" cy="14244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78901" y="4945660"/>
            <a:ext cx="1424407" cy="14244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00519" y="5908188"/>
            <a:ext cx="1424407" cy="14244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utoShape 24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TextBox 31"/>
          <p:cNvSpPr txBox="1"/>
          <p:nvPr/>
        </p:nvSpPr>
        <p:spPr>
          <a:xfrm>
            <a:off x="2056084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28367" y="7631759"/>
            <a:ext cx="3279839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bằng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605808" y="5343221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25146" y="632006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691357" y="53289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213082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354087" y="3064046"/>
            <a:ext cx="3884807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hiểu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cải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biên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wPMFI-Apriori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WD-FIM </a:t>
            </a:r>
          </a:p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wPFI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-MAX 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913685" y="7631759"/>
            <a:ext cx="3898754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sung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lược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cắt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tỉa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tin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cậy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855918" y="3016118"/>
            <a:ext cx="3095283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Trực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hóa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sơ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đặc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tả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1527498" y="7698302"/>
            <a:ext cx="283303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So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sánh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WPMFIM</a:t>
            </a:r>
          </a:p>
        </p:txBody>
      </p:sp>
      <p:sp>
        <p:nvSpPr>
          <p:cNvPr id="41" name="AutoShape 41"/>
          <p:cNvSpPr/>
          <p:nvPr/>
        </p:nvSpPr>
        <p:spPr>
          <a:xfrm flipV="1">
            <a:off x="13622130" y="5864842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oup 42"/>
          <p:cNvGrpSpPr/>
          <p:nvPr/>
        </p:nvGrpSpPr>
        <p:grpSpPr>
          <a:xfrm>
            <a:off x="14820420" y="5152639"/>
            <a:ext cx="1424407" cy="142440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4829293" y="55502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266287" y="3014534"/>
            <a:ext cx="2550418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bài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viết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3F199200-198F-0A38-72AE-2C47D518778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16">
            <a:extLst>
              <a:ext uri="{FF2B5EF4-FFF2-40B4-BE49-F238E27FC236}">
                <a16:creationId xmlns:a16="http://schemas.microsoft.com/office/drawing/2014/main" id="{C0620BE0-8FE8-BD53-6A91-912EA6EFF399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 GÓP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23B306-C622-69A4-6B67-A1D4569402C1}"/>
              </a:ext>
            </a:extLst>
          </p:cNvPr>
          <p:cNvSpPr/>
          <p:nvPr/>
        </p:nvSpPr>
        <p:spPr>
          <a:xfrm>
            <a:off x="6434825" y="6897535"/>
            <a:ext cx="5881000" cy="23056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22CAF9-5039-91AD-B813-D83EC86B95B5}"/>
              </a:ext>
            </a:extLst>
          </p:cNvPr>
          <p:cNvSpPr/>
          <p:nvPr/>
        </p:nvSpPr>
        <p:spPr>
          <a:xfrm>
            <a:off x="11959626" y="4381500"/>
            <a:ext cx="5566374" cy="3352800"/>
          </a:xfrm>
          <a:prstGeom prst="roundRect">
            <a:avLst/>
          </a:prstGeom>
          <a:solidFill>
            <a:srgbClr val="5CAFB8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873D92-4D73-0C80-C127-01DC336377CF}"/>
              </a:ext>
            </a:extLst>
          </p:cNvPr>
          <p:cNvSpPr/>
          <p:nvPr/>
        </p:nvSpPr>
        <p:spPr>
          <a:xfrm>
            <a:off x="6641893" y="2933700"/>
            <a:ext cx="5702507" cy="25877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678105" y="1665242"/>
            <a:ext cx="5480392" cy="196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LIÊN QUAN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15800" y="3149981"/>
            <a:ext cx="5317733" cy="215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Zhiyang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wPFI-Aprior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73884" y="4820157"/>
            <a:ext cx="5056399" cy="2591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Haifeng Li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2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44350" y="6972615"/>
            <a:ext cx="5317733" cy="215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3359"/>
              </a:lnSpc>
              <a:buFont typeface="Arial"/>
              <a:buChar char="•"/>
            </a:pP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Chun-Wei Lin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HEWI-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Uapriori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99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79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HEWI (Hight expect weighted itemset)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6FE35184-D013-C4F7-AFF5-857D4EE64884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BA39-4A7D-1CD6-FE18-E9479B0D36C9}"/>
              </a:ext>
            </a:extLst>
          </p:cNvPr>
          <p:cNvSpPr/>
          <p:nvPr/>
        </p:nvSpPr>
        <p:spPr>
          <a:xfrm>
            <a:off x="609601" y="4092823"/>
            <a:ext cx="10210800" cy="4766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59788D-8921-69C2-EAEC-7CA441ED8830}"/>
              </a:ext>
            </a:extLst>
          </p:cNvPr>
          <p:cNvSpPr/>
          <p:nvPr/>
        </p:nvSpPr>
        <p:spPr>
          <a:xfrm>
            <a:off x="9557498" y="2395845"/>
            <a:ext cx="7435102" cy="335725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427183"/>
            <a:ext cx="6604766" cy="1937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ƯỚC HỆ THỐNG KÍ HIỆU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48661" y="2395845"/>
            <a:ext cx="6715339" cy="2938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nghiêng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Hằng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Hàm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6159" y="4311650"/>
            <a:ext cx="9823644" cy="4993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endParaRPr lang="en-US" sz="3999" b="1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6368E5F2-A41A-5BF6-87C0-116F0C1DC64B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FCBE6DC-9C99-D0BF-6B52-17A9F2B23228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4" y="2904291"/>
                <a:ext cx="7995628" cy="70428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vi-VN" sz="2800" dirty="0">
                    <a:latin typeface="+mj-lt"/>
                  </a:rPr>
                  <a:t>Cho một tập mục riêng biệt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800" dirty="0">
                    <a:latin typeface="+mj-lt"/>
                  </a:rPr>
                  <a:t> (n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vi-VN" sz="2800" dirty="0">
                    <a:latin typeface="+mj-lt"/>
                  </a:rPr>
                  <a:t>, biểu thị cho kích thước của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). </a:t>
                </a:r>
                <a:endParaRPr lang="en-US" sz="2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800" dirty="0">
                    <a:latin typeface="+mj-lt"/>
                  </a:rPr>
                  <a:t>Một tập con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 được gọi là tập mục (itemset) </a:t>
                </a:r>
                <a:endParaRPr lang="en-US" sz="2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latin typeface="+mj-lt"/>
                    <a:cs typeface="Times New Roman" panose="02020603050405020304" pitchFamily="18" charset="0"/>
                  </a:rPr>
                  <a:t>M</a:t>
                </a:r>
                <a:r>
                  <a:rPr lang="vi-VN" sz="2800" dirty="0">
                    <a:latin typeface="+mj-lt"/>
                    <a:cs typeface="Times New Roman" panose="02020603050405020304" pitchFamily="18" charset="0"/>
                  </a:rPr>
                  <a:t>ỗi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vi-VN" sz="2800" dirty="0">
                    <a:latin typeface="+mj-lt"/>
                  </a:rPr>
                  <a:t>được gọi là một phần tử (item).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không chắc chắn</a:t>
                </a:r>
                <a:r>
                  <a:rPr lang="vi-VN" sz="2800" b="1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(uncertain item) bao gồm một biến ngẫu nhiên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đi cùng với phân phối xác suất Bernouli có xác suất xuất hiện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itemset)</a:t>
                </a:r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là tập hợp của các phần tử không chắc chắn, biểu thị:</a:t>
                </a: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={{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…;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}}.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4" y="2904291"/>
                <a:ext cx="7995628" cy="7042825"/>
              </a:xfrm>
              <a:prstGeom prst="rect">
                <a:avLst/>
              </a:prstGeom>
              <a:blipFill>
                <a:blip r:embed="rId8"/>
                <a:stretch>
                  <a:fillRect l="-2744" r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39C8C24-A525-B2D0-15C3-D11313803475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40034"/>
              </p:ext>
            </p:extLst>
          </p:nvPr>
        </p:nvGraphicFramePr>
        <p:xfrm>
          <a:off x="10446071" y="6950997"/>
          <a:ext cx="6377977" cy="2038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037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4389940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7"/>
              <p:cNvSpPr txBox="1"/>
              <p:nvPr/>
            </p:nvSpPr>
            <p:spPr>
              <a:xfrm>
                <a:off x="10059672" y="2616588"/>
                <a:ext cx="6788012" cy="380052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 dịch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transaction)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là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  đi cùng với một ID. </a:t>
                </a: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 sở dữ liệu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database)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 tập hợp các giao dịch không chắc chắn: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672" y="2616588"/>
                <a:ext cx="6788012" cy="3800528"/>
              </a:xfrm>
              <a:prstGeom prst="rect">
                <a:avLst/>
              </a:prstGeom>
              <a:blipFill>
                <a:blip r:embed="rId10"/>
                <a:stretch>
                  <a:fillRect l="-3142" r="-3142"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6">
            <a:extLst>
              <a:ext uri="{FF2B5EF4-FFF2-40B4-BE49-F238E27FC236}">
                <a16:creationId xmlns:a16="http://schemas.microsoft.com/office/drawing/2014/main" id="{35D2155B-4D7B-C54A-0EA1-C9A372DEBBE1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3083</Words>
  <Application>Microsoft Office PowerPoint</Application>
  <PresentationFormat>Custom</PresentationFormat>
  <Paragraphs>356</Paragraphs>
  <Slides>49</Slides>
  <Notes>1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Calibri</vt:lpstr>
      <vt:lpstr>Courier New</vt:lpstr>
      <vt:lpstr>Times News Roman</vt:lpstr>
      <vt:lpstr>Arial</vt:lpstr>
      <vt:lpstr>Calibri Light</vt:lpstr>
      <vt:lpstr>Cambria Math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PHÁ CÁC TẬP MỤC PHỔ BIẾN TỐI ĐA XÁC SUẤT CÓ TRỌNG SỐ</dc:title>
  <cp:lastModifiedBy>Hung TT</cp:lastModifiedBy>
  <cp:revision>45</cp:revision>
  <dcterms:created xsi:type="dcterms:W3CDTF">2006-08-16T00:00:00Z</dcterms:created>
  <dcterms:modified xsi:type="dcterms:W3CDTF">2024-09-11T13:29:08Z</dcterms:modified>
  <dc:identifier>DAF_ijXO390</dc:identifier>
</cp:coreProperties>
</file>