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57" r:id="rId4"/>
    <p:sldId id="276" r:id="rId5"/>
    <p:sldId id="258" r:id="rId6"/>
    <p:sldId id="259" r:id="rId7"/>
    <p:sldId id="261" r:id="rId8"/>
    <p:sldId id="329" r:id="rId9"/>
    <p:sldId id="263" r:id="rId10"/>
    <p:sldId id="269" r:id="rId11"/>
    <p:sldId id="270" r:id="rId12"/>
    <p:sldId id="271" r:id="rId13"/>
    <p:sldId id="272" r:id="rId14"/>
    <p:sldId id="273" r:id="rId15"/>
    <p:sldId id="275" r:id="rId16"/>
    <p:sldId id="287" r:id="rId17"/>
    <p:sldId id="328" r:id="rId18"/>
    <p:sldId id="331" r:id="rId19"/>
    <p:sldId id="330" r:id="rId20"/>
    <p:sldId id="326" r:id="rId21"/>
    <p:sldId id="281" r:id="rId22"/>
    <p:sldId id="327" r:id="rId23"/>
    <p:sldId id="292" r:id="rId24"/>
    <p:sldId id="313" r:id="rId25"/>
    <p:sldId id="293" r:id="rId26"/>
    <p:sldId id="295" r:id="rId27"/>
    <p:sldId id="296" r:id="rId28"/>
    <p:sldId id="298" r:id="rId29"/>
    <p:sldId id="299" r:id="rId30"/>
  </p:sldIdLst>
  <p:sldSz cx="18288000" cy="10287000"/>
  <p:notesSz cx="6858000" cy="9144000"/>
  <p:embeddedFontLst>
    <p:embeddedFont>
      <p:font typeface="Cambria Math" panose="02040503050406030204" pitchFamily="18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AFB8"/>
    <a:srgbClr val="27D5ED"/>
    <a:srgbClr val="47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1374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T40I10D100K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820</c:v>
                </c:pt>
                <c:pt idx="1">
                  <c:v>713</c:v>
                </c:pt>
                <c:pt idx="2">
                  <c:v>656</c:v>
                </c:pt>
                <c:pt idx="3">
                  <c:v>542</c:v>
                </c:pt>
                <c:pt idx="4">
                  <c:v>483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81-4C11-AFC0-E16E8D48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743</c:v>
                </c:pt>
                <c:pt idx="1">
                  <c:v>724</c:v>
                </c:pt>
                <c:pt idx="2">
                  <c:v>659</c:v>
                </c:pt>
                <c:pt idx="3">
                  <c:v>550</c:v>
                </c:pt>
                <c:pt idx="4">
                  <c:v>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81-4C11-AFC0-E16E8D48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</c:v>
                </c:pt>
                <c:pt idx="1">
                  <c:v>32</c:v>
                </c:pt>
                <c:pt idx="2">
                  <c:v>24</c:v>
                </c:pt>
                <c:pt idx="3">
                  <c:v>19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81-4C11-AFC0-E16E8D48CF8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95</c:v>
                </c:pt>
                <c:pt idx="1">
                  <c:v>67</c:v>
                </c:pt>
                <c:pt idx="2">
                  <c:v>43</c:v>
                </c:pt>
                <c:pt idx="3">
                  <c:v>28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581-4C11-AFC0-E16E8D48CF8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Connect4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651</c:v>
                </c:pt>
                <c:pt idx="1">
                  <c:v>167</c:v>
                </c:pt>
                <c:pt idx="2">
                  <c:v>132</c:v>
                </c:pt>
                <c:pt idx="3">
                  <c:v>117</c:v>
                </c:pt>
                <c:pt idx="4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88-4B0F-AEE1-49BF6B1424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151</c:v>
                </c:pt>
                <c:pt idx="1">
                  <c:v>104</c:v>
                </c:pt>
                <c:pt idx="2">
                  <c:v>124</c:v>
                </c:pt>
                <c:pt idx="3">
                  <c:v>116</c:v>
                </c:pt>
                <c:pt idx="4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88-4B0F-AEE1-49BF6B1424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340</c:v>
                </c:pt>
                <c:pt idx="1">
                  <c:v>26</c:v>
                </c:pt>
                <c:pt idx="2">
                  <c:v>14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88-4B0F-AEE1-49BF6B14240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122</c:v>
                </c:pt>
                <c:pt idx="1">
                  <c:v>49</c:v>
                </c:pt>
                <c:pt idx="2">
                  <c:v>55</c:v>
                </c:pt>
                <c:pt idx="3">
                  <c:v>40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388-4B0F-AEE1-49BF6B14240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baseline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291</c:v>
                </c:pt>
                <c:pt idx="1">
                  <c:v>265</c:v>
                </c:pt>
                <c:pt idx="2">
                  <c:v>228</c:v>
                </c:pt>
                <c:pt idx="3">
                  <c:v>187</c:v>
                </c:pt>
                <c:pt idx="4">
                  <c:v>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64-45D4-BD6C-5DA7419CA6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379</c:v>
                </c:pt>
                <c:pt idx="1">
                  <c:v>327</c:v>
                </c:pt>
                <c:pt idx="2">
                  <c:v>278</c:v>
                </c:pt>
                <c:pt idx="3">
                  <c:v>231</c:v>
                </c:pt>
                <c:pt idx="4">
                  <c:v>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64-45D4-BD6C-5DA7419CA6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147</c:v>
                </c:pt>
                <c:pt idx="1">
                  <c:v>118</c:v>
                </c:pt>
                <c:pt idx="2">
                  <c:v>95</c:v>
                </c:pt>
                <c:pt idx="3">
                  <c:v>81</c:v>
                </c:pt>
                <c:pt idx="4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64-45D4-BD6C-5DA7419CA6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176</c:v>
                </c:pt>
                <c:pt idx="1">
                  <c:v>145</c:v>
                </c:pt>
                <c:pt idx="2">
                  <c:v>121</c:v>
                </c:pt>
                <c:pt idx="3">
                  <c:v>109</c:v>
                </c:pt>
                <c:pt idx="4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64-45D4-BD6C-5DA7419CA6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hỗ trợ tối thiểu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Uscensus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476</c:v>
                </c:pt>
                <c:pt idx="1">
                  <c:v>317</c:v>
                </c:pt>
                <c:pt idx="2">
                  <c:v>273</c:v>
                </c:pt>
                <c:pt idx="3">
                  <c:v>249</c:v>
                </c:pt>
                <c:pt idx="4">
                  <c:v>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2F-42F9-BBB7-82FA1F1914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356</c:v>
                </c:pt>
                <c:pt idx="1">
                  <c:v>303</c:v>
                </c:pt>
                <c:pt idx="2">
                  <c:v>243</c:v>
                </c:pt>
                <c:pt idx="3">
                  <c:v>227</c:v>
                </c:pt>
                <c:pt idx="4">
                  <c:v>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2F-42F9-BBB7-82FA1F1914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64</c:v>
                </c:pt>
                <c:pt idx="1">
                  <c:v>18</c:v>
                </c:pt>
                <c:pt idx="2">
                  <c:v>14</c:v>
                </c:pt>
                <c:pt idx="3">
                  <c:v>10</c:v>
                </c:pt>
                <c:pt idx="4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2F-42F9-BBB7-82FA1F1914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141</c:v>
                </c:pt>
                <c:pt idx="1">
                  <c:v>71</c:v>
                </c:pt>
                <c:pt idx="2">
                  <c:v>27</c:v>
                </c:pt>
                <c:pt idx="3">
                  <c:v>17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D2F-42F9-BBB7-82FA1F1914B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Minimum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T40I10D100K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1753</c:v>
                </c:pt>
                <c:pt idx="1">
                  <c:v>1467</c:v>
                </c:pt>
                <c:pt idx="2">
                  <c:v>956</c:v>
                </c:pt>
                <c:pt idx="3">
                  <c:v>539</c:v>
                </c:pt>
                <c:pt idx="4">
                  <c:v>386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17-4329-AE45-C98CAD9298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1964</c:v>
                </c:pt>
                <c:pt idx="1">
                  <c:v>1534</c:v>
                </c:pt>
                <c:pt idx="2">
                  <c:v>1267</c:v>
                </c:pt>
                <c:pt idx="3">
                  <c:v>757</c:v>
                </c:pt>
                <c:pt idx="4">
                  <c:v>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17-4329-AE45-C98CAD9298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120</c:v>
                </c:pt>
                <c:pt idx="1">
                  <c:v>96</c:v>
                </c:pt>
                <c:pt idx="2">
                  <c:v>72</c:v>
                </c:pt>
                <c:pt idx="3">
                  <c:v>57</c:v>
                </c:pt>
                <c:pt idx="4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17-4329-AE45-C98CAD9298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327</c:v>
                </c:pt>
                <c:pt idx="1">
                  <c:v>256</c:v>
                </c:pt>
                <c:pt idx="2">
                  <c:v>136</c:v>
                </c:pt>
                <c:pt idx="3">
                  <c:v>79</c:v>
                </c:pt>
                <c:pt idx="4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17-4329-AE45-C98CAD92980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</a:t>
            </a: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Connect4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341</c:v>
                </c:pt>
                <c:pt idx="1">
                  <c:v>286</c:v>
                </c:pt>
                <c:pt idx="2">
                  <c:v>181</c:v>
                </c:pt>
                <c:pt idx="3">
                  <c:v>137</c:v>
                </c:pt>
                <c:pt idx="4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C1-461F-8761-37C5706DFF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378</c:v>
                </c:pt>
                <c:pt idx="1">
                  <c:v>305</c:v>
                </c:pt>
                <c:pt idx="2">
                  <c:v>189</c:v>
                </c:pt>
                <c:pt idx="3">
                  <c:v>154</c:v>
                </c:pt>
                <c:pt idx="4">
                  <c:v>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C1-461F-8761-37C5706DFF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134</c:v>
                </c:pt>
                <c:pt idx="1">
                  <c:v>74</c:v>
                </c:pt>
                <c:pt idx="2">
                  <c:v>35</c:v>
                </c:pt>
                <c:pt idx="3">
                  <c:v>28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C1-461F-8761-37C5706DFFB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143</c:v>
                </c:pt>
                <c:pt idx="1">
                  <c:v>123</c:v>
                </c:pt>
                <c:pt idx="2">
                  <c:v>94</c:v>
                </c:pt>
                <c:pt idx="3">
                  <c:v>72</c:v>
                </c:pt>
                <c:pt idx="4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C1-461F-8761-37C5706DFFB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Accidents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976</c:v>
                </c:pt>
                <c:pt idx="1">
                  <c:v>747</c:v>
                </c:pt>
                <c:pt idx="2">
                  <c:v>519</c:v>
                </c:pt>
                <c:pt idx="3">
                  <c:v>388</c:v>
                </c:pt>
                <c:pt idx="4">
                  <c:v>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A2-4741-894F-BD9B1E49A4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1186</c:v>
                </c:pt>
                <c:pt idx="1">
                  <c:v>807</c:v>
                </c:pt>
                <c:pt idx="2">
                  <c:v>532</c:v>
                </c:pt>
                <c:pt idx="3">
                  <c:v>423</c:v>
                </c:pt>
                <c:pt idx="4">
                  <c:v>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A2-4741-894F-BD9B1E49A4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125</c:v>
                </c:pt>
                <c:pt idx="1">
                  <c:v>91</c:v>
                </c:pt>
                <c:pt idx="2">
                  <c:v>76</c:v>
                </c:pt>
                <c:pt idx="3">
                  <c:v>56</c:v>
                </c:pt>
                <c:pt idx="4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A2-4741-894F-BD9B1E49A4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189</c:v>
                </c:pt>
                <c:pt idx="1">
                  <c:v>164</c:v>
                </c:pt>
                <c:pt idx="2">
                  <c:v>143</c:v>
                </c:pt>
                <c:pt idx="3">
                  <c:v>126</c:v>
                </c:pt>
                <c:pt idx="4">
                  <c:v>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A2-4741-894F-BD9B1E49A4F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trên bộ dữ liệu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UScensus</a:t>
            </a:r>
            <a:endPara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WD-FIM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854</c:v>
                </c:pt>
                <c:pt idx="1">
                  <c:v>605</c:v>
                </c:pt>
                <c:pt idx="2">
                  <c:v>457</c:v>
                </c:pt>
                <c:pt idx="3">
                  <c:v>367</c:v>
                </c:pt>
                <c:pt idx="4">
                  <c:v>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18-498C-93FC-99D71C603B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wPMFI-Apriori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908</c:v>
                </c:pt>
                <c:pt idx="1">
                  <c:v>726</c:v>
                </c:pt>
                <c:pt idx="2">
                  <c:v>508</c:v>
                </c:pt>
                <c:pt idx="3">
                  <c:v>398</c:v>
                </c:pt>
                <c:pt idx="4">
                  <c:v>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18-498C-93FC-99D71C603B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wPMFI-MAX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146</c:v>
                </c:pt>
                <c:pt idx="1">
                  <c:v>104</c:v>
                </c:pt>
                <c:pt idx="2">
                  <c:v>85</c:v>
                </c:pt>
                <c:pt idx="3">
                  <c:v>65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18-498C-93FC-99D71C603BF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WPMFIM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207</c:v>
                </c:pt>
                <c:pt idx="1">
                  <c:v>176</c:v>
                </c:pt>
                <c:pt idx="2">
                  <c:v>158</c:v>
                </c:pt>
                <c:pt idx="3">
                  <c:v>139</c:v>
                </c:pt>
                <c:pt idx="4">
                  <c:v>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18-498C-93FC-99D71C603BF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914242383"/>
        <c:axId val="2000944287"/>
      </c:lineChart>
      <c:catAx>
        <c:axId val="191424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Minimum confidence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944287"/>
        <c:crossesAt val="0"/>
        <c:auto val="1"/>
        <c:lblAlgn val="ctr"/>
        <c:lblOffset val="100"/>
        <c:noMultiLvlLbl val="0"/>
      </c:catAx>
      <c:valAx>
        <c:axId val="200094428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Thời</a:t>
                </a:r>
                <a:r>
                  <a:rPr lang="en-US" baseline="0"/>
                  <a:t> gian chạy (giây)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242383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6FF1B-A1E5-4B23-BAE4-1B9231868AC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BA7E4-8942-4D20-9963-4F61FBD98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A7E4-8942-4D20-9963-4F61FBD986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0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BD927-4EF3-4143-8D3D-70B1C3B44213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2FD1-CA79-41FA-A8DD-DDDF9E85FB9B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E940-37CF-4D8C-9517-69AE14010B1E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B0B1-058B-FB4E-F8DA-676473FCE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A04FF-EAC2-8F57-EDA2-E677949F9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C411A-5DB8-CBEA-76D4-3EC39712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466D-1958-45A2-1812-248BBC7D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210BA-7FB0-3384-5D0E-27E38D02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418C-FA4C-359C-58CD-6009EDB3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46B2-EAFA-AE0C-F51A-49A242979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8DDE-FC5D-90AB-0237-970DAB88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8C95-0D5C-8DF7-B394-1BB3A5D7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CB3B1-F280-ECF3-F328-0F7416D3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39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07C2-E215-C029-B0A4-0409563B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2682F-4627-D52C-34FE-A80B88C5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B7D72-D0C7-4F98-1276-7B26F5B9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6B22F-5653-BDD2-3724-13D07A66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8F4E6-D7EE-5814-1D01-20871CB7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22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CE37-A09C-8D51-350C-D583E2DC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D836-2BA3-A666-227F-8C48C756F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9286C-1C95-4C8A-168C-B715C8B33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61EB9-D663-F0CC-9A98-2F0B0408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FCF41-8BB2-3081-6F7A-53F49596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85DC5-96AC-1C73-E505-D2DCFF09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0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B263-E03D-69D6-44AA-EB7E9F4A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479FE-A5F3-4433-E11E-63535281D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5001F-B6FF-DE72-A5DF-B201CD316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7957C-C08C-B598-FB36-F38250512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C43A5-2E00-1F4A-3F76-BC061F41C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CDEDD-8339-D628-9119-D9F183D2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356DA-5B87-4A7B-FC98-83CC8C3B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AE2A8-BC54-537E-A1E5-929A5CB2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78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0DAB-EFBF-F746-8AEB-E83DBAAC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85F0C-2A2B-F647-90B6-862DBB4C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3EF37-6E67-63D9-6579-71E9333C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64516-EC4C-FF46-73A2-367537F6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3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E090E-7438-DF00-2FCD-E6939157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4AFFD-B0BA-115C-27B1-F62ED0C8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337B9-96B0-9685-B9D9-3309D21A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3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E843-7732-74D9-DF9F-962A2BDE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38965-5338-3077-D38C-27FC994A6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423E0-B099-AC03-4363-802EE7037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7F9B3-F849-89F8-C831-70DD5B10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8FAF1-88A9-51E6-5FBB-D93DB3BB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AE90F-086A-1786-21DD-C0F53A08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6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9C39-D104-4961-BEB2-4F42B356399C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E708-0EA4-9E00-FF04-557F1DF9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DE155-6AFC-57DD-2B6D-D91C28436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FF75C-793A-05AA-FBBD-CE08CAF7B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2FDDA-18BA-689E-E17F-2DBEFDB4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7C074-1F25-7F44-D070-01136D91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060C7-7686-F775-6AA8-DADFD209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883D-DC73-9D4E-CEDA-A8D62F4B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A36F5-F0CB-4E57-85D2-C8E1B7C84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6509F-B82B-3F92-D72B-451B91AF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D1C18-07EC-6BD4-C1E7-26EA75FE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9F44-CD7C-F3E1-174E-7A28997A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51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DC03D-9200-8678-A8D5-6D8A480D3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AB7CF-672E-3666-3014-2AF6F1978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FB6F-0C33-9CC6-A35D-A116E66E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1FB18-4CD6-623D-90C6-1E9A99FB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BAFCE-3228-2A71-B309-65C56944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1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8BDF-5E6E-48A4-9A02-8300B8151FF0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719F-42BE-4FD3-8F7E-3F65A0F9974A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063D-7746-4849-A2C6-7A9BED01FBD4}" type="datetime1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59E0-3212-44A0-A9AC-1083796F9E2C}" type="datetime1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4385-884F-4E74-8557-AFB70CAFC18F}" type="datetime1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CB16B-2479-00B6-2993-DB9D2A3813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0" y="266700"/>
            <a:ext cx="457200" cy="900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36E80C-0A31-CC70-22A3-566F35FC24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133" y="361276"/>
            <a:ext cx="1332066" cy="7436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6DA6-3FBB-4518-9F45-12BA1AD4ED55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7AB1-C08E-4FB4-B18A-47A99BC15E5E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DCB9F-C93D-492B-BF2B-FE4A773C3540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44060-8F6C-4361-59BC-0DD78913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D8F3-26B2-F6AD-F2CE-6A8B01E5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EDAA-57AD-0E7D-D81D-D06BD4A03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3F98-C312-4977-8A99-4C413B51466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0ECC5-A900-E06D-AF6F-CC06BCA09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24DEB-0B2A-A249-ED50-B9C634D5D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4420-CF45-4E15-A184-676D4EC3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4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svg"/><Relationship Id="rId7" Type="http://schemas.openxmlformats.org/officeDocument/2006/relationships/image" Target="../media/image1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svg"/><Relationship Id="rId7" Type="http://schemas.openxmlformats.org/officeDocument/2006/relationships/image" Target="../media/image1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383756" y="2436133"/>
            <a:ext cx="15628770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7200" b="1" dirty="0">
                <a:solidFill>
                  <a:srgbClr val="227C9D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 PHÁ CÁC TẬP MỤC PHỔ BIẾN TỐI ĐA XÁC SUẤT CÓ TRỌNG SỐ TRÊN CƠ SỞ DỮ LIỆU KHÔNG CHẮC CHẮN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11173" y="7642112"/>
            <a:ext cx="9402410" cy="16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Người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hướng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dẫn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TS </a:t>
            </a: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Nguyễn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Chí </a:t>
            </a:r>
            <a:r>
              <a:rPr lang="en-US" sz="37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Thiện</a:t>
            </a:r>
            <a:endParaRPr lang="en-US" sz="3700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Người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thực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700" b="1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hiện</a:t>
            </a:r>
            <a:r>
              <a:rPr lang="en-US" sz="3700" b="1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</a:t>
            </a:r>
            <a:r>
              <a:rPr lang="en-US" sz="37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Trần Tấn Hưng</a:t>
            </a:r>
          </a:p>
        </p:txBody>
      </p:sp>
      <p:grpSp>
        <p:nvGrpSpPr>
          <p:cNvPr id="25" name="Group 25"/>
          <p:cNvGrpSpPr/>
          <p:nvPr/>
        </p:nvGrpSpPr>
        <p:grpSpPr>
          <a:xfrm rot="2700000">
            <a:off x="-259785" y="-4747427"/>
            <a:ext cx="7415398" cy="3565095"/>
            <a:chOff x="0" y="0"/>
            <a:chExt cx="660400" cy="3175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AutoShape 28"/>
          <p:cNvSpPr/>
          <p:nvPr/>
        </p:nvSpPr>
        <p:spPr>
          <a:xfrm>
            <a:off x="-722398" y="-392787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936345" y="-3615201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-1115946" y="-325673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-1242601" y="-287046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1386455" y="-243078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1507275" y="-1987063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1481507" y="-1425430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1393190" y="-748347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DFDB9404-443E-C87B-DEAF-46129D92B517}"/>
              </a:ext>
            </a:extLst>
          </p:cNvPr>
          <p:cNvSpPr txBox="1">
            <a:spLocks/>
          </p:cNvSpPr>
          <p:nvPr/>
        </p:nvSpPr>
        <p:spPr>
          <a:xfrm>
            <a:off x="15896846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7"/>
              <p:cNvSpPr txBox="1"/>
              <p:nvPr/>
            </p:nvSpPr>
            <p:spPr>
              <a:xfrm>
                <a:off x="1011905" y="2718502"/>
                <a:ext cx="16254666" cy="856869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Véc-tơ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thể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(support)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mỗi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(exact database)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3200" dirty="0">
                  <a:solidFill>
                    <a:srgbClr val="000000"/>
                  </a:solidFill>
                  <a:latin typeface="Times News Roman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</m:e>
                        <m:sub>
                          <m:r>
                            <a:rPr lang="nl-NL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</a:pP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nl-NL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nl-NL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nl-NL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nl-NL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nl-NL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0≤</m:t>
                    </m:r>
                    <m: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), n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indent="4572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rời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rạc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0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45720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Ví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dụ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Véc-tơ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{1}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{0.32, 0.56, 0.12}</a:t>
                </a:r>
              </a:p>
              <a:p>
                <a:pPr indent="457200" algn="just">
                  <a:lnSpc>
                    <a:spcPct val="150000"/>
                  </a:lnSpc>
                </a:pP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mà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{1}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0.32</a:t>
                </a:r>
              </a:p>
              <a:p>
                <a:pPr indent="457200" algn="just">
                  <a:lnSpc>
                    <a:spcPct val="150000"/>
                  </a:lnSpc>
                </a:pP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mà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mà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{1}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1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lần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0.56</a:t>
                </a:r>
              </a:p>
              <a:p>
                <a:pPr indent="457200" algn="just">
                  <a:lnSpc>
                    <a:spcPct val="150000"/>
                  </a:lnSpc>
                </a:pPr>
                <a:endParaRPr lang="en-US" sz="32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718502"/>
                <a:ext cx="16254666" cy="8568692"/>
              </a:xfrm>
              <a:prstGeom prst="rect">
                <a:avLst/>
              </a:prstGeom>
              <a:blipFill>
                <a:blip r:embed="rId2"/>
                <a:stretch>
                  <a:fillRect l="-1538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6BC56076-C06D-54D2-2A0F-3D19B299C33F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A734CADA-745C-91F8-1C37-C48E5F3E8F2A}"/>
              </a:ext>
            </a:extLst>
          </p:cNvPr>
          <p:cNvSpPr txBox="1"/>
          <p:nvPr/>
        </p:nvSpPr>
        <p:spPr>
          <a:xfrm>
            <a:off x="0" y="539499"/>
            <a:ext cx="182880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ĐN2: VÉC-TƠ TỔNG XÁC SUẤT ĐỘ HỖ TRỢ</a:t>
            </a:r>
          </a:p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(SUMMED SUPPORT PROBABILISTIC VECTOR) </a:t>
            </a:r>
          </a:p>
        </p:txBody>
      </p:sp>
    </p:spTree>
    <p:extLst>
      <p:ext uri="{BB962C8B-B14F-4D97-AF65-F5344CB8AC3E}">
        <p14:creationId xmlns:p14="http://schemas.microsoft.com/office/powerpoint/2010/main" val="327881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770415" y="1302830"/>
            <a:ext cx="15849600" cy="9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endParaRPr lang="en-US" sz="48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97616" y="2857500"/>
                <a:ext cx="16254666" cy="339804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 mỗi biến ngẫu nhiên </a:t>
                </a:r>
                <a14:m>
                  <m:oMath xmlns:m="http://schemas.openxmlformats.org/officeDocument/2006/math"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trọng số thể hiện mức độ quan trọng của nó trong cơ sở dữ liệu không chắc chắn và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tuân theo phân phối Bernouli </a:t>
                </a:r>
                <a14:m>
                  <m:oMath xmlns:m="http://schemas.openxmlformats.org/officeDocument/2006/math"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Cho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trung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bình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cộng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16" y="2857500"/>
                <a:ext cx="16254666" cy="3398046"/>
              </a:xfrm>
              <a:prstGeom prst="rect">
                <a:avLst/>
              </a:prstGeom>
              <a:blipFill>
                <a:blip r:embed="rId2"/>
                <a:stretch>
                  <a:fillRect l="-1350" r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AD94CF9F-395A-D1A9-0193-5138A4F7BD06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34D782-D355-AC10-BDF6-24A0E4E9EB21}"/>
                  </a:ext>
                </a:extLst>
              </p:cNvPr>
              <p:cNvSpPr txBox="1"/>
              <p:nvPr/>
            </p:nvSpPr>
            <p:spPr>
              <a:xfrm>
                <a:off x="7217918" y="7473878"/>
                <a:ext cx="6969545" cy="213237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({1}) = 0.8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({1, 2})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0.8+0.5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4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=0.65</m:t>
                    </m:r>
                  </m:oMath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34D782-D355-AC10-BDF6-24A0E4E9E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918" y="7473878"/>
                <a:ext cx="6969545" cy="2132379"/>
              </a:xfrm>
              <a:prstGeom prst="rect">
                <a:avLst/>
              </a:prstGeom>
              <a:blipFill>
                <a:blip r:embed="rId8"/>
                <a:stretch>
                  <a:fillRect b="-7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F615E98-59FB-2C48-32C5-8E7D56193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98622"/>
              </p:ext>
            </p:extLst>
          </p:nvPr>
        </p:nvGraphicFramePr>
        <p:xfrm>
          <a:off x="8052042" y="5875763"/>
          <a:ext cx="7885669" cy="1387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225">
                  <a:extLst>
                    <a:ext uri="{9D8B030D-6E8A-4147-A177-3AD203B41FA5}">
                      <a16:colId xmlns:a16="http://schemas.microsoft.com/office/drawing/2014/main" val="1844376201"/>
                    </a:ext>
                  </a:extLst>
                </a:gridCol>
                <a:gridCol w="1913288">
                  <a:extLst>
                    <a:ext uri="{9D8B030D-6E8A-4147-A177-3AD203B41FA5}">
                      <a16:colId xmlns:a16="http://schemas.microsoft.com/office/drawing/2014/main" val="459370448"/>
                    </a:ext>
                  </a:extLst>
                </a:gridCol>
                <a:gridCol w="2032868">
                  <a:extLst>
                    <a:ext uri="{9D8B030D-6E8A-4147-A177-3AD203B41FA5}">
                      <a16:colId xmlns:a16="http://schemas.microsoft.com/office/drawing/2014/main" val="2477409310"/>
                    </a:ext>
                  </a:extLst>
                </a:gridCol>
                <a:gridCol w="1913288">
                  <a:extLst>
                    <a:ext uri="{9D8B030D-6E8A-4147-A177-3AD203B41FA5}">
                      <a16:colId xmlns:a16="http://schemas.microsoft.com/office/drawing/2014/main" val="303488808"/>
                    </a:ext>
                  </a:extLst>
                </a:gridCol>
              </a:tblGrid>
              <a:tr h="6939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 tử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7314" marR="47314" marT="0" marB="0"/>
                </a:tc>
                <a:extLst>
                  <a:ext uri="{0D108BD9-81ED-4DB2-BD59-A6C34878D82A}">
                    <a16:rowId xmlns:a16="http://schemas.microsoft.com/office/drawing/2014/main" val="1348215278"/>
                  </a:ext>
                </a:extLst>
              </a:tr>
              <a:tr h="6939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314" marR="47314" marT="0" marB="0"/>
                </a:tc>
                <a:extLst>
                  <a:ext uri="{0D108BD9-81ED-4DB2-BD59-A6C34878D82A}">
                    <a16:rowId xmlns:a16="http://schemas.microsoft.com/office/drawing/2014/main" val="1564300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173ED8-B6AC-7B9B-5F90-45CDD97FCCEC}"/>
                  </a:ext>
                </a:extLst>
              </p:cNvPr>
              <p:cNvSpPr txBox="1"/>
              <p:nvPr/>
            </p:nvSpPr>
            <p:spPr>
              <a:xfrm>
                <a:off x="1932221" y="6093431"/>
                <a:ext cx="5185216" cy="2052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wt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wt</m:t>
                              </m:r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eqArr>
                    </m:oMath>
                  </m:oMathPara>
                </a14:m>
                <a:endParaRPr lang="en-US" sz="36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173ED8-B6AC-7B9B-5F90-45CDD97FC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221" y="6093431"/>
                <a:ext cx="5185216" cy="20524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6">
            <a:extLst>
              <a:ext uri="{FF2B5EF4-FFF2-40B4-BE49-F238E27FC236}">
                <a16:creationId xmlns:a16="http://schemas.microsoft.com/office/drawing/2014/main" id="{4D8D8801-10BE-4FC7-4222-1334D4C188E1}"/>
              </a:ext>
            </a:extLst>
          </p:cNvPr>
          <p:cNvSpPr txBox="1"/>
          <p:nvPr/>
        </p:nvSpPr>
        <p:spPr>
          <a:xfrm>
            <a:off x="0" y="539499"/>
            <a:ext cx="182880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ĐN3: TRỌNG SỐ CỦA TẬP MỤC </a:t>
            </a:r>
            <a:endParaRPr lang="en-US" sz="44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ITEMSET WEIGHTED</a:t>
            </a:r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4849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7"/>
              <p:cNvSpPr txBox="1"/>
              <p:nvPr/>
            </p:nvSpPr>
            <p:spPr>
              <a:xfrm>
                <a:off x="983330" y="2983778"/>
                <a:ext cx="16254666" cy="882574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véc-tơ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𝑠𝑝</m:t>
                        </m:r>
                      </m:e>
                      <m:sub>
                        <m:r>
                          <a:rPr lang="en-US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),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i="1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giá</a:t>
                </a:r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trị</a:t>
                </a:r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u="sng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sao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𝑠𝑝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wt</m:t>
                        </m:r>
                        <m:r>
                          <a:rPr lang="en-US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sz="3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lớn</a:t>
                </a:r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hơn</a:t>
                </a:r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32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công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sau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marR="0" indent="45720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prsp</m:t>
                          </m:r>
                          <m:d>
                            <m:dPr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d>
                            <m:dPr>
                              <m:begChr m:val="{"/>
                              <m:endChr m:val="|"/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4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wt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sz="4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sz="4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}</m:t>
                          </m:r>
                          <m:r>
                            <a:rPr lang="en-US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{0.32, 0.56, 0.12}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=0.1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wt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({1}) =0.8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=&gt;</a:t>
                </a:r>
                <a:r>
                  <a:rPr lang="en-US" sz="32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prsp</a:t>
                </a:r>
                <a:r>
                  <a:rPr lang="en-US" sz="32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({1}) = 2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2983778"/>
                <a:ext cx="16254666" cy="8825749"/>
              </a:xfrm>
              <a:prstGeom prst="rect">
                <a:avLst/>
              </a:prstGeom>
              <a:blipFill>
                <a:blip r:embed="rId3"/>
                <a:stretch>
                  <a:fillRect l="-1500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D6721D81-1F81-23FE-246E-07DC6C964932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6879A8F8-3FF6-0C11-CD53-B85F55CE10A7}"/>
              </a:ext>
            </a:extLst>
          </p:cNvPr>
          <p:cNvSpPr txBox="1"/>
          <p:nvPr/>
        </p:nvSpPr>
        <p:spPr>
          <a:xfrm>
            <a:off x="0" y="539499"/>
            <a:ext cx="182880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ĐN4: ĐỘ HỖ TRỢ XÁC SUẤT CÓ TRỌNG SỐ </a:t>
            </a:r>
            <a:endParaRPr lang="en-US" sz="44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(WEIGHTED PROBABILISTIC SUPPORT) </a:t>
            </a:r>
          </a:p>
        </p:txBody>
      </p:sp>
    </p:spTree>
    <p:extLst>
      <p:ext uri="{BB962C8B-B14F-4D97-AF65-F5344CB8AC3E}">
        <p14:creationId xmlns:p14="http://schemas.microsoft.com/office/powerpoint/2010/main" val="152991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7"/>
              <p:cNvSpPr txBox="1"/>
              <p:nvPr/>
            </p:nvSpPr>
            <p:spPr>
              <a:xfrm>
                <a:off x="983330" y="3238500"/>
                <a:ext cx="16254666" cy="778110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Cho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nhỏ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hơn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thị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indent="36576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prsp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λ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Ví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dụ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prsp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({1}) = 2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=1 =&gt; {1}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u="sng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nó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bị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chứa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bởi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khác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biểu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marR="0" indent="36576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prsp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∩ ∄</m:t>
                    </m:r>
                    <m:d>
                      <m:dPr>
                        <m:begChr m:val="{"/>
                        <m:endChr m:val="|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⊃</m:t>
                    </m:r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∩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prsp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: {1},{2},{3},{1,2}	=&gt; {3},{1,2}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30" y="3238500"/>
                <a:ext cx="16254666" cy="7781104"/>
              </a:xfrm>
              <a:prstGeom prst="rect">
                <a:avLst/>
              </a:prstGeom>
              <a:blipFill>
                <a:blip r:embed="rId2"/>
                <a:stretch>
                  <a:fillRect l="-1312" r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004AA07D-D758-3E54-B813-AF96AD934BC8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E13E471A-2A32-FCE5-A534-9D2A1C3002FA}"/>
              </a:ext>
            </a:extLst>
          </p:cNvPr>
          <p:cNvSpPr txBox="1"/>
          <p:nvPr/>
        </p:nvSpPr>
        <p:spPr>
          <a:xfrm>
            <a:off x="0" y="539499"/>
            <a:ext cx="182880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ĐN5: TẬP MỤC PHỔ BIẾN THEO XÁC SUẤT </a:t>
            </a:r>
            <a:endParaRPr lang="en-US" sz="44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/>
            <a:r>
              <a:rPr lang="vi-VN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TRỌNG SỐ</a:t>
            </a:r>
          </a:p>
        </p:txBody>
      </p:sp>
    </p:spTree>
    <p:extLst>
      <p:ext uri="{BB962C8B-B14F-4D97-AF65-F5344CB8AC3E}">
        <p14:creationId xmlns:p14="http://schemas.microsoft.com/office/powerpoint/2010/main" val="186016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5" y="2857500"/>
                <a:ext cx="16254666" cy="553196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Cho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sở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chắn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hỗ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trợ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tin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cậy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τ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tôi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yêu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cầu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tìm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ra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phổ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biến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tối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5" y="2857500"/>
                <a:ext cx="16254666" cy="5531964"/>
              </a:xfrm>
              <a:prstGeom prst="rect">
                <a:avLst/>
              </a:prstGeom>
              <a:blipFill>
                <a:blip r:embed="rId2"/>
                <a:stretch>
                  <a:fillRect l="-1913" r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C7F1C532-A32F-EB21-F7AF-04D00FA4241A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2B8801B2-5F94-FB5C-B78C-C214BDEE7E02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BIỂU VẤN ĐỀ</a:t>
            </a:r>
          </a:p>
        </p:txBody>
      </p:sp>
    </p:spTree>
    <p:extLst>
      <p:ext uri="{BB962C8B-B14F-4D97-AF65-F5344CB8AC3E}">
        <p14:creationId xmlns:p14="http://schemas.microsoft.com/office/powerpoint/2010/main" val="358761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2DCA5BBB-E9FB-2F4F-71B7-3A77B67EF99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FA4646D-26D5-628D-1549-402891A7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24" y="2628900"/>
            <a:ext cx="9902776" cy="67531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38BC10-F2D5-FE48-FCF2-1A4E70571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0" y="4433789"/>
            <a:ext cx="5353797" cy="1419423"/>
          </a:xfrm>
          <a:prstGeom prst="rect">
            <a:avLst/>
          </a:prstGeom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BDE10D25-48C8-74F4-4D38-229B0FCD8407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VÉC-TƠ TỔNG XÁC SUẤT ĐỘ HỖ TRỢ</a:t>
            </a:r>
          </a:p>
        </p:txBody>
      </p:sp>
    </p:spTree>
    <p:extLst>
      <p:ext uri="{BB962C8B-B14F-4D97-AF65-F5344CB8AC3E}">
        <p14:creationId xmlns:p14="http://schemas.microsoft.com/office/powerpoint/2010/main" val="3391149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988092" y="2705100"/>
                <a:ext cx="15852108" cy="830195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Lưu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trữ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Map</a:t>
                </a: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Key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 algn="just">
                  <a:lnSpc>
                    <a:spcPct val="150000"/>
                  </a:lnSpc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Value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=&gt;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Cắt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độ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phức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tạp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tính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thành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4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dịch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40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</a:t>
                </a: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365760" algn="just">
                  <a:lnSpc>
                    <a:spcPct val="150000"/>
                  </a:lnSpc>
                  <a:spcBef>
                    <a:spcPts val="80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0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2705100"/>
                <a:ext cx="15852108" cy="8301953"/>
              </a:xfrm>
              <a:prstGeom prst="rect">
                <a:avLst/>
              </a:prstGeom>
              <a:blipFill>
                <a:blip r:embed="rId8"/>
                <a:stretch>
                  <a:fillRect l="-1922" r="-1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9634A2C1-995D-25E7-933F-A5F0FBC38A33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TRỮ CÁC GIAO DỊCH</a:t>
            </a:r>
          </a:p>
        </p:txBody>
      </p:sp>
    </p:spTree>
    <p:extLst>
      <p:ext uri="{BB962C8B-B14F-4D97-AF65-F5344CB8AC3E}">
        <p14:creationId xmlns:p14="http://schemas.microsoft.com/office/powerpoint/2010/main" val="365523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7"/>
              <p:cNvSpPr txBox="1"/>
              <p:nvPr/>
            </p:nvSpPr>
            <p:spPr>
              <a:xfrm>
                <a:off x="988092" y="2705100"/>
                <a:ext cx="15852108" cy="602761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lí</a:t>
                </a: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1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phổ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xác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suất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trọng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ít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nhất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một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⊂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(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e>
                    </m:d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phổ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xác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suất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trọng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Hệ</a:t>
                </a: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quả</a:t>
                </a: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1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 Cho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𝒔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thuộc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về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phổ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biến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xác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suất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với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kích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thước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𝒊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phần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tử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riêng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biệt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trong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cơ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sở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dữ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liệu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chắc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chắn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),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bảng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𝑾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độ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hỗ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trợ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tối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thiểu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và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độ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tin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cậy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tối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thiểu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𝜏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một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∪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phổ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biến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xác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suất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nếu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)≥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min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⁡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𝑤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|  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𝒔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và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𝒊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𝒚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với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𝒒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,  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𝒒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t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ậ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p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m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ụ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c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ph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ổ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bi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ế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n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á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c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su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ấ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t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c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ó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tr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ọ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ng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s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v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i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k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í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ch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th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ướ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c</m:t>
                    </m:r>
                    <m: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−1}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indent="457200" algn="just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4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lí</a:t>
                </a:r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2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hất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hép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ín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uống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ựa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rên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hán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đ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oán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rọng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ố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): Cho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cho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𝒔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hợp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các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phần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tử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trong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cơ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sở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dữ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liệu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chắc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chắn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và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bảng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𝑾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phổ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biến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xác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suất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Nếu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của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một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phần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tử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𝒔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lớn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hơn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trọng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thì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}∪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là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phổ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biến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xác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suất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trọng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indent="365760" algn="just">
                  <a:lnSpc>
                    <a:spcPct val="150000"/>
                  </a:lnSpc>
                </a:pPr>
                <a:endParaRPr lang="en-US" sz="24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2705100"/>
                <a:ext cx="15852108" cy="6027612"/>
              </a:xfrm>
              <a:prstGeom prst="rect">
                <a:avLst/>
              </a:prstGeom>
              <a:blipFill>
                <a:blip r:embed="rId8"/>
                <a:stretch>
                  <a:fillRect l="-1153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9634A2C1-995D-25E7-933F-A5F0FBC38A33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LÍ</a:t>
            </a:r>
            <a:endParaRPr lang="vi-VN" sz="48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3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7535B5-C3A3-370C-CEC4-E07D26061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6" y="2525900"/>
            <a:ext cx="8083294" cy="68852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DA5121-3A4A-77F4-A26B-6E01EE8A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444" y="2476150"/>
            <a:ext cx="7609956" cy="7384180"/>
          </a:xfrm>
          <a:prstGeom prst="rect">
            <a:avLst/>
          </a:prstGeom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168AF3FD-2C5A-A54F-91D1-0D82F57F6341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GIẢ wPMFI-Apriori</a:t>
            </a:r>
          </a:p>
        </p:txBody>
      </p:sp>
    </p:spTree>
    <p:extLst>
      <p:ext uri="{BB962C8B-B14F-4D97-AF65-F5344CB8AC3E}">
        <p14:creationId xmlns:p14="http://schemas.microsoft.com/office/powerpoint/2010/main" val="244464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94E302-9D86-57C1-1204-83DE6D5596F7}"/>
              </a:ext>
            </a:extLst>
          </p:cNvPr>
          <p:cNvGrpSpPr/>
          <p:nvPr/>
        </p:nvGrpSpPr>
        <p:grpSpPr>
          <a:xfrm>
            <a:off x="54869" y="2857501"/>
            <a:ext cx="18233131" cy="5791200"/>
            <a:chOff x="1196158" y="3576051"/>
            <a:chExt cx="15707289" cy="461544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78B0C41-CE4E-EE6E-934B-2E4A183E4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6158" y="3576051"/>
              <a:ext cx="7656356" cy="461544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9918217-BFAE-2EB9-64C5-643845409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4000" y="3762139"/>
              <a:ext cx="7759447" cy="4353161"/>
            </a:xfrm>
            <a:prstGeom prst="rect">
              <a:avLst/>
            </a:prstGeom>
          </p:spPr>
        </p:pic>
      </p:grpSp>
      <p:sp>
        <p:nvSpPr>
          <p:cNvPr id="10" name="TextBox 16">
            <a:extLst>
              <a:ext uri="{FF2B5EF4-FFF2-40B4-BE49-F238E27FC236}">
                <a16:creationId xmlns:a16="http://schemas.microsoft.com/office/drawing/2014/main" id="{64770CFE-DA01-3D6D-5DFF-292279C6BCAD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GIẢ WD-FIM</a:t>
            </a:r>
          </a:p>
        </p:txBody>
      </p:sp>
    </p:spTree>
    <p:extLst>
      <p:ext uri="{BB962C8B-B14F-4D97-AF65-F5344CB8AC3E}">
        <p14:creationId xmlns:p14="http://schemas.microsoft.com/office/powerpoint/2010/main" val="291050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98788" y="5134876"/>
            <a:ext cx="7234166" cy="1027869"/>
            <a:chOff x="0" y="0"/>
            <a:chExt cx="1905295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98788" y="7153761"/>
            <a:ext cx="7234166" cy="1027869"/>
            <a:chOff x="0" y="0"/>
            <a:chExt cx="1905295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898788" y="3115992"/>
            <a:ext cx="7234166" cy="1027869"/>
            <a:chOff x="0" y="0"/>
            <a:chExt cx="1905295" cy="2707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242358" y="3383864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01 - GIỚI THIỆU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2358" y="5402748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02 - ĐỊNH NGHĨA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42358" y="7421632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03 - PHƯƠNG PHÁP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332303" y="7153761"/>
            <a:ext cx="7234166" cy="1027869"/>
            <a:chOff x="0" y="0"/>
            <a:chExt cx="1905295" cy="27071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332303" y="5134877"/>
            <a:ext cx="7234166" cy="1027869"/>
            <a:chOff x="0" y="0"/>
            <a:chExt cx="1905295" cy="27071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05295" cy="270714"/>
            </a:xfrm>
            <a:custGeom>
              <a:avLst/>
              <a:gdLst/>
              <a:ahLst/>
              <a:cxnLst/>
              <a:rect l="l" t="t" r="r" b="b"/>
              <a:pathLst>
                <a:path w="1905295" h="270714">
                  <a:moveTo>
                    <a:pt x="54580" y="0"/>
                  </a:moveTo>
                  <a:lnTo>
                    <a:pt x="1850715" y="0"/>
                  </a:lnTo>
                  <a:cubicBezTo>
                    <a:pt x="1865191" y="0"/>
                    <a:pt x="1879073" y="5750"/>
                    <a:pt x="1889309" y="15986"/>
                  </a:cubicBezTo>
                  <a:cubicBezTo>
                    <a:pt x="1899545" y="26222"/>
                    <a:pt x="1905295" y="40104"/>
                    <a:pt x="1905295" y="54580"/>
                  </a:cubicBezTo>
                  <a:lnTo>
                    <a:pt x="1905295" y="216135"/>
                  </a:lnTo>
                  <a:cubicBezTo>
                    <a:pt x="1905295" y="246278"/>
                    <a:pt x="1880859" y="270714"/>
                    <a:pt x="1850715" y="270714"/>
                  </a:cubicBezTo>
                  <a:lnTo>
                    <a:pt x="54580" y="270714"/>
                  </a:lnTo>
                  <a:cubicBezTo>
                    <a:pt x="40104" y="270714"/>
                    <a:pt x="26222" y="264964"/>
                    <a:pt x="15986" y="254728"/>
                  </a:cubicBezTo>
                  <a:cubicBezTo>
                    <a:pt x="5750" y="244493"/>
                    <a:pt x="0" y="230610"/>
                    <a:pt x="0" y="216135"/>
                  </a:cubicBezTo>
                  <a:lnTo>
                    <a:pt x="0" y="54580"/>
                  </a:lnTo>
                  <a:cubicBezTo>
                    <a:pt x="0" y="40104"/>
                    <a:pt x="5750" y="26222"/>
                    <a:pt x="15986" y="15986"/>
                  </a:cubicBezTo>
                  <a:cubicBezTo>
                    <a:pt x="26222" y="5750"/>
                    <a:pt x="40104" y="0"/>
                    <a:pt x="5458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19050"/>
              <a:ext cx="1905295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675873" y="5402748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04 - THỰC NGHIỆM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675873" y="7421633"/>
            <a:ext cx="689059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05 - KẾT LUẬN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EBC394D7-550F-A01B-C6B4-39B320E2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4703" y="749496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4319750C-7CA1-B301-C556-1137C65655BE}"/>
              </a:ext>
            </a:extLst>
          </p:cNvPr>
          <p:cNvSpPr txBox="1">
            <a:spLocks/>
          </p:cNvSpPr>
          <p:nvPr/>
        </p:nvSpPr>
        <p:spPr>
          <a:xfrm>
            <a:off x="15625514" y="97917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D4565C9D-CBE0-D9C3-043D-D972398F48CB}"/>
              </a:ext>
            </a:extLst>
          </p:cNvPr>
          <p:cNvSpPr txBox="1"/>
          <p:nvPr/>
        </p:nvSpPr>
        <p:spPr>
          <a:xfrm>
            <a:off x="1898788" y="1646258"/>
            <a:ext cx="6245679" cy="71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988092" y="2400300"/>
            <a:ext cx="16254666" cy="1573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lí 3: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cơ sở dữ liệu không chắc chắn D, bảng trọng số W, độ hỗ trợ tối thiểu </a:t>
            </a:r>
            <a:r>
              <a:rPr lang="el-G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λ,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 tin cậy tối thiểu </a:t>
            </a:r>
            <a:r>
              <a:rPr lang="el-G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τ,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chúng ta có cận trên và cận dưới cho kì vọng của tập mục x như sau: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907EC3A0-1F10-BCC9-9C2F-9BEC9364FCCD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5F79A1-40A3-1EE1-BA89-861292992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589" y="4381500"/>
            <a:ext cx="11964823" cy="2673787"/>
          </a:xfrm>
          <a:prstGeom prst="rect">
            <a:avLst/>
          </a:prstGeom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89037D26-F00B-9E5C-4AF2-BA37C603CB83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 TRÊN VÀ CẬN DƯỚI KÌ VỌNG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7">
                <a:extLst>
                  <a:ext uri="{FF2B5EF4-FFF2-40B4-BE49-F238E27FC236}">
                    <a16:creationId xmlns:a16="http://schemas.microsoft.com/office/drawing/2014/main" id="{FB050A3D-759D-C829-418D-E995A7C594A9}"/>
                  </a:ext>
                </a:extLst>
              </p:cNvPr>
              <p:cNvSpPr txBox="1"/>
              <p:nvPr/>
            </p:nvSpPr>
            <p:spPr>
              <a:xfrm>
                <a:off x="988092" y="7420573"/>
                <a:ext cx="16254666" cy="231217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Nhờ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dưới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prsp</m:t>
                    </m:r>
                    <m:d>
                      <m:d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indent="-45720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phức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tạp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32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prsp</m:t>
                    </m:r>
                    <m:d>
                      <m:d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phức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tạp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về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457200" indent="-457200">
                  <a:lnSpc>
                    <a:spcPct val="150000"/>
                  </a:lnSpc>
                  <a:buFont typeface="Symbol" panose="05050102010706020507" pitchFamily="18" charset="2"/>
                  <a:buChar char="Þ"/>
                </a:pP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7">
                <a:extLst>
                  <a:ext uri="{FF2B5EF4-FFF2-40B4-BE49-F238E27FC236}">
                    <a16:creationId xmlns:a16="http://schemas.microsoft.com/office/drawing/2014/main" id="{FB050A3D-759D-C829-418D-E995A7C59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92" y="7420573"/>
                <a:ext cx="16254666" cy="2312171"/>
              </a:xfrm>
              <a:prstGeom prst="rect">
                <a:avLst/>
              </a:prstGeom>
              <a:blipFill>
                <a:blip r:embed="rId3"/>
                <a:stretch>
                  <a:fillRect l="-1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161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283AC92F-AD78-697D-BF07-31515913E4B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1349C1-E8C5-C02A-C00B-D7941D31D0B6}"/>
              </a:ext>
            </a:extLst>
          </p:cNvPr>
          <p:cNvGrpSpPr/>
          <p:nvPr/>
        </p:nvGrpSpPr>
        <p:grpSpPr>
          <a:xfrm>
            <a:off x="813012" y="1485901"/>
            <a:ext cx="15694840" cy="8413291"/>
            <a:chOff x="1175751" y="2270679"/>
            <a:chExt cx="14757636" cy="76132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A83316B-1BDC-5FD2-BFC6-B0317EB74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5751" y="2635313"/>
              <a:ext cx="8014489" cy="724860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9DDB142-972B-801F-9F17-551C2E182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5676" y="2270679"/>
              <a:ext cx="6097711" cy="7467865"/>
            </a:xfrm>
            <a:prstGeom prst="rect">
              <a:avLst/>
            </a:prstGeom>
          </p:spPr>
        </p:pic>
      </p:grpSp>
      <p:sp>
        <p:nvSpPr>
          <p:cNvPr id="10" name="TextBox 16">
            <a:extLst>
              <a:ext uri="{FF2B5EF4-FFF2-40B4-BE49-F238E27FC236}">
                <a16:creationId xmlns:a16="http://schemas.microsoft.com/office/drawing/2014/main" id="{2F36D6CE-2D56-07AC-B6D7-149263039C47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GIẢ WFI-MAX</a:t>
            </a:r>
          </a:p>
        </p:txBody>
      </p:sp>
    </p:spTree>
    <p:extLst>
      <p:ext uri="{BB962C8B-B14F-4D97-AF65-F5344CB8AC3E}">
        <p14:creationId xmlns:p14="http://schemas.microsoft.com/office/powerpoint/2010/main" val="1718439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9D128EB7-AD73-A2B1-BA95-D03EBF191D67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108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7B4042A-9658-1FAB-894F-73AF708DF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687" y="3511337"/>
            <a:ext cx="7162800" cy="30662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6BA7BA-9CA3-7044-AD8A-C81A28C60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739" y="1986356"/>
            <a:ext cx="8030696" cy="15908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727D53-7C5B-4327-4852-0DC0A96A77C5}"/>
              </a:ext>
            </a:extLst>
          </p:cNvPr>
          <p:cNvSpPr txBox="1"/>
          <p:nvPr/>
        </p:nvSpPr>
        <p:spPr>
          <a:xfrm>
            <a:off x="1752600" y="2011009"/>
            <a:ext cx="4648200" cy="552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support: 2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confidence: 0.2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WPMFI Collection: {1, 5}, {3, 4, 5},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 4, 5}</a:t>
            </a:r>
          </a:p>
          <a:p>
            <a:pPr>
              <a:lnSpc>
                <a:spcPct val="15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CDED5616-C54B-89AF-0D9C-9285F0E9181D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A1B20E-301F-C459-9554-A69BFCEFC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624" y="7295929"/>
            <a:ext cx="11488753" cy="1581371"/>
          </a:xfrm>
          <a:prstGeom prst="rect">
            <a:avLst/>
          </a:prstGeom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26F79841-00FA-D50B-1B36-413CDA591DBD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MẪU</a:t>
            </a:r>
          </a:p>
        </p:txBody>
      </p:sp>
    </p:spTree>
    <p:extLst>
      <p:ext uri="{BB962C8B-B14F-4D97-AF65-F5344CB8AC3E}">
        <p14:creationId xmlns:p14="http://schemas.microsoft.com/office/powerpoint/2010/main" val="2955630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13838FB-9AC2-0574-9287-53D64AFE4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76679"/>
              </p:ext>
            </p:extLst>
          </p:nvPr>
        </p:nvGraphicFramePr>
        <p:xfrm>
          <a:off x="4571999" y="2228422"/>
          <a:ext cx="8534400" cy="33120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6799">
                  <a:extLst>
                    <a:ext uri="{9D8B030D-6E8A-4147-A177-3AD203B41FA5}">
                      <a16:colId xmlns:a16="http://schemas.microsoft.com/office/drawing/2014/main" val="3882526114"/>
                    </a:ext>
                  </a:extLst>
                </a:gridCol>
                <a:gridCol w="1141168">
                  <a:extLst>
                    <a:ext uri="{9D8B030D-6E8A-4147-A177-3AD203B41FA5}">
                      <a16:colId xmlns:a16="http://schemas.microsoft.com/office/drawing/2014/main" val="736154691"/>
                    </a:ext>
                  </a:extLst>
                </a:gridCol>
                <a:gridCol w="1096197">
                  <a:extLst>
                    <a:ext uri="{9D8B030D-6E8A-4147-A177-3AD203B41FA5}">
                      <a16:colId xmlns:a16="http://schemas.microsoft.com/office/drawing/2014/main" val="2157645406"/>
                    </a:ext>
                  </a:extLst>
                </a:gridCol>
                <a:gridCol w="1264841">
                  <a:extLst>
                    <a:ext uri="{9D8B030D-6E8A-4147-A177-3AD203B41FA5}">
                      <a16:colId xmlns:a16="http://schemas.microsoft.com/office/drawing/2014/main" val="2695192187"/>
                    </a:ext>
                  </a:extLst>
                </a:gridCol>
                <a:gridCol w="920055">
                  <a:extLst>
                    <a:ext uri="{9D8B030D-6E8A-4147-A177-3AD203B41FA5}">
                      <a16:colId xmlns:a16="http://schemas.microsoft.com/office/drawing/2014/main" val="1085624808"/>
                    </a:ext>
                  </a:extLst>
                </a:gridCol>
                <a:gridCol w="1202067">
                  <a:extLst>
                    <a:ext uri="{9D8B030D-6E8A-4147-A177-3AD203B41FA5}">
                      <a16:colId xmlns:a16="http://schemas.microsoft.com/office/drawing/2014/main" val="482010795"/>
                    </a:ext>
                  </a:extLst>
                </a:gridCol>
                <a:gridCol w="1273273">
                  <a:extLst>
                    <a:ext uri="{9D8B030D-6E8A-4147-A177-3AD203B41FA5}">
                      <a16:colId xmlns:a16="http://schemas.microsoft.com/office/drawing/2014/main" val="3966624155"/>
                    </a:ext>
                  </a:extLst>
                </a:gridCol>
              </a:tblGrid>
              <a:tr h="926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lượng phần tử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dài trung bình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 độ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hỗ trợ tối thiểu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tin cậy tối thiểu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7760767"/>
                  </a:ext>
                </a:extLst>
              </a:tr>
              <a:tr h="596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T40I10D100K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100,000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6836907"/>
                  </a:ext>
                </a:extLst>
              </a:tr>
              <a:tr h="596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67,557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0213794"/>
                  </a:ext>
                </a:extLst>
              </a:tr>
              <a:tr h="596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ACCIDENTS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340,183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33.8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9583732"/>
                  </a:ext>
                </a:extLst>
              </a:tr>
              <a:tr h="596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USCensus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1,000,000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2575416"/>
                  </a:ext>
                </a:extLst>
              </a:tr>
            </a:tbl>
          </a:graphicData>
        </a:graphic>
      </p:graphicFrame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0ED4D15-BF91-B3AF-B456-D2FD37C1E891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F415EC3F-8CDF-0260-7183-DC46A92A7FF3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</a:t>
            </a:r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A99335EA-EFC0-4E96-231C-9E603CC8F51D}"/>
              </a:ext>
            </a:extLst>
          </p:cNvPr>
          <p:cNvSpPr txBox="1"/>
          <p:nvPr/>
        </p:nvSpPr>
        <p:spPr>
          <a:xfrm>
            <a:off x="4571999" y="5903879"/>
            <a:ext cx="8534400" cy="3811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3.12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Gaussian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variance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0.125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(0;1]</a:t>
            </a:r>
          </a:p>
          <a:p>
            <a:pPr marL="1028700" lvl="1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0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" y="437971"/>
            <a:ext cx="18287999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HỖ TRỢ TỐI THIỂU ĐẾN </a:t>
            </a:r>
          </a:p>
          <a:p>
            <a:pPr indent="457200" algn="ctr"/>
            <a:r>
              <a:rPr lang="en-US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 GIAN CHẠY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7E489F63-6344-96AD-7DA3-282462F29A9E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F72BD7A-AB87-0278-65CB-DB00AF53A7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8026692"/>
              </p:ext>
            </p:extLst>
          </p:nvPr>
        </p:nvGraphicFramePr>
        <p:xfrm>
          <a:off x="2643155" y="1833016"/>
          <a:ext cx="54864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C47CBC4-8A82-2B91-8A28-26F4E859BD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680418"/>
              </p:ext>
            </p:extLst>
          </p:nvPr>
        </p:nvGraphicFramePr>
        <p:xfrm>
          <a:off x="10308866" y="2054093"/>
          <a:ext cx="5486400" cy="3528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476EA16-E9F0-8317-942C-D9CFB9DD90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863047"/>
              </p:ext>
            </p:extLst>
          </p:nvPr>
        </p:nvGraphicFramePr>
        <p:xfrm>
          <a:off x="2643155" y="6220094"/>
          <a:ext cx="5486400" cy="3680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5ECC203-ADE2-F31E-4361-2383F34C10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238533"/>
              </p:ext>
            </p:extLst>
          </p:nvPr>
        </p:nvGraphicFramePr>
        <p:xfrm>
          <a:off x="10308866" y="6146573"/>
          <a:ext cx="5486400" cy="368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82310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0C29C65C-4923-879A-51C3-FA49B1462D08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89ED929-935A-41B2-9F71-1E7E848F0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770825"/>
              </p:ext>
            </p:extLst>
          </p:nvPr>
        </p:nvGraphicFramePr>
        <p:xfrm>
          <a:off x="2608811" y="1680732"/>
          <a:ext cx="54864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FE71554-CC6D-D585-267B-B8D4D7933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60748"/>
              </p:ext>
            </p:extLst>
          </p:nvPr>
        </p:nvGraphicFramePr>
        <p:xfrm>
          <a:off x="10192791" y="1568534"/>
          <a:ext cx="5486400" cy="4099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FB98F9-915E-D401-1AEA-156AD9F3B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74026"/>
              </p:ext>
            </p:extLst>
          </p:nvPr>
        </p:nvGraphicFramePr>
        <p:xfrm>
          <a:off x="2608811" y="5701431"/>
          <a:ext cx="54864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5399CF2-FABD-F72E-1743-E2DA3360E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494169"/>
              </p:ext>
            </p:extLst>
          </p:nvPr>
        </p:nvGraphicFramePr>
        <p:xfrm>
          <a:off x="10181508" y="5746955"/>
          <a:ext cx="54864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6">
            <a:extLst>
              <a:ext uri="{FF2B5EF4-FFF2-40B4-BE49-F238E27FC236}">
                <a16:creationId xmlns:a16="http://schemas.microsoft.com/office/drawing/2014/main" id="{7D4E26B9-7836-C50F-4153-50AA2ACBA595}"/>
              </a:ext>
            </a:extLst>
          </p:cNvPr>
          <p:cNvSpPr txBox="1"/>
          <p:nvPr/>
        </p:nvSpPr>
        <p:spPr>
          <a:xfrm>
            <a:off x="1" y="437971"/>
            <a:ext cx="18287999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CỦA ĐỘ TIN CẬY TỐI THIỂU ĐẾN </a:t>
            </a:r>
            <a:endParaRPr lang="en-US" sz="3900" b="1" dirty="0">
              <a:solidFill>
                <a:srgbClr val="227C9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/>
            <a:r>
              <a:rPr lang="vi-VN" sz="39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 GIAN CHẠY</a:t>
            </a:r>
          </a:p>
        </p:txBody>
      </p:sp>
    </p:spTree>
    <p:extLst>
      <p:ext uri="{BB962C8B-B14F-4D97-AF65-F5344CB8AC3E}">
        <p14:creationId xmlns:p14="http://schemas.microsoft.com/office/powerpoint/2010/main" val="3020980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811507" y="2007525"/>
            <a:ext cx="16254666" cy="6670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wPMFI-Apriori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WD-FIM, WFI-MAX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WPMFIM</a:t>
            </a:r>
          </a:p>
          <a:p>
            <a:pPr marL="571500" indent="-5715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70A29B79-0312-06F0-787D-C866603EEE5A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EC063ABA-5CBB-80A4-982D-AB191356A3BC}"/>
              </a:ext>
            </a:extLst>
          </p:cNvPr>
          <p:cNvSpPr txBox="1"/>
          <p:nvPr/>
        </p:nvSpPr>
        <p:spPr>
          <a:xfrm>
            <a:off x="1" y="437971"/>
            <a:ext cx="1828799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2759243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3604746"/>
            <a:ext cx="10620170" cy="3077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BA1E2BC9-F477-6E21-C02E-AB6D6D4DFEAA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5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280C2E78-770E-C051-E8D9-7AE3F65586D5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619719" y="2324100"/>
            <a:ext cx="14038923" cy="6282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Low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    	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phổ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lĩnh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vực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rất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lĩnh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vực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khai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Low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mặt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dịch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tương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hang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hóa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xuất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hóa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đơn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mua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hàng</a:t>
            </a:r>
            <a:endParaRPr lang="en-US" sz="3200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 algn="justLow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phổ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tối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đa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giúp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quản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trị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xuyên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đi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cùng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nhất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tư</a:t>
            </a:r>
            <a:endParaRPr lang="en-US" sz="3200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 algn="justLow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bổ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sung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giúp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người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chủ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mức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cụ</a:t>
            </a:r>
            <a:r>
              <a:rPr lang="en-US" sz="3200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thể</a:t>
            </a:r>
            <a:endParaRPr lang="en-US" sz="3200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357494D-FDE6-6CA3-C7A5-5EFBD993DA38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DEFB00FE-7D62-EDE4-A5EE-1D1BC1319124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398645" y="5657863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8562011" y="5657863"/>
            <a:ext cx="1116890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H="1" flipV="1">
            <a:off x="6021342" y="5657863"/>
            <a:ext cx="1116262" cy="9653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H="1" flipV="1">
            <a:off x="11103308" y="5657863"/>
            <a:ext cx="1097212" cy="962528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2056084" y="5908188"/>
            <a:ext cx="1424407" cy="14244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596935" y="4945660"/>
            <a:ext cx="1424407" cy="142440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137603" y="5910988"/>
            <a:ext cx="1424407" cy="142440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678901" y="4945660"/>
            <a:ext cx="1424407" cy="142440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200519" y="5908188"/>
            <a:ext cx="1424407" cy="142440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AutoShape 24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TextBox 31"/>
          <p:cNvSpPr txBox="1"/>
          <p:nvPr/>
        </p:nvSpPr>
        <p:spPr>
          <a:xfrm>
            <a:off x="2056084" y="630574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28367" y="7631759"/>
            <a:ext cx="3279839" cy="1590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ra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phổ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tối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số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bằng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phương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pháp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xác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suất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kê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605808" y="5343221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125146" y="632006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691357" y="5328900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213082" y="6305749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354087" y="3064046"/>
            <a:ext cx="3884807" cy="159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Tìm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hiểu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cải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biên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ts val="3119"/>
              </a:lnSpc>
            </a:pP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wPMFI-Apriori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 algn="just">
              <a:lnSpc>
                <a:spcPts val="3119"/>
              </a:lnSpc>
            </a:pP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WD-FIM </a:t>
            </a:r>
          </a:p>
          <a:p>
            <a:pPr algn="just">
              <a:lnSpc>
                <a:spcPts val="3119"/>
              </a:lnSpc>
            </a:pP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	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wPFI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-MAX  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913685" y="7631759"/>
            <a:ext cx="3898754" cy="1590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Bổ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sung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chiến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lược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cắt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tỉa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qua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độ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hỗ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trợ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độ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tin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cậy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trọng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số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của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tập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mục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8855918" y="3016118"/>
            <a:ext cx="3095283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Trực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quan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hóa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toán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thông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qua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các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sơ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đồ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đặc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tả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1527498" y="7698302"/>
            <a:ext cx="2833035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So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sánh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kết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quả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với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thuật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toán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WPMFIM</a:t>
            </a:r>
          </a:p>
        </p:txBody>
      </p:sp>
      <p:sp>
        <p:nvSpPr>
          <p:cNvPr id="41" name="AutoShape 41"/>
          <p:cNvSpPr/>
          <p:nvPr/>
        </p:nvSpPr>
        <p:spPr>
          <a:xfrm flipV="1">
            <a:off x="13622130" y="5864842"/>
            <a:ext cx="1198289" cy="63073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2" name="Group 42"/>
          <p:cNvGrpSpPr/>
          <p:nvPr/>
        </p:nvGrpSpPr>
        <p:grpSpPr>
          <a:xfrm>
            <a:off x="14820420" y="5152639"/>
            <a:ext cx="1424407" cy="1424407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14829293" y="5550200"/>
            <a:ext cx="142440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799" spc="338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4266287" y="3014534"/>
            <a:ext cx="2550418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Điều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chỉnh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hệ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thống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hiệu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nhất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quán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trong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bài</a:t>
            </a:r>
            <a:r>
              <a:rPr lang="en-US" sz="25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5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viết</a:t>
            </a:r>
            <a:endParaRPr lang="en-US" sz="25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3F199200-198F-0A38-72AE-2C47D518778C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16">
            <a:extLst>
              <a:ext uri="{FF2B5EF4-FFF2-40B4-BE49-F238E27FC236}">
                <a16:creationId xmlns:a16="http://schemas.microsoft.com/office/drawing/2014/main" id="{C0620BE0-8FE8-BD53-6A91-912EA6EFF399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 GÓP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81BA39-4A7D-1CD6-FE18-E9479B0D36C9}"/>
              </a:ext>
            </a:extLst>
          </p:cNvPr>
          <p:cNvSpPr/>
          <p:nvPr/>
        </p:nvSpPr>
        <p:spPr>
          <a:xfrm>
            <a:off x="609601" y="4092823"/>
            <a:ext cx="10210800" cy="47669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59788D-8921-69C2-EAEC-7CA441ED8830}"/>
              </a:ext>
            </a:extLst>
          </p:cNvPr>
          <p:cNvSpPr/>
          <p:nvPr/>
        </p:nvSpPr>
        <p:spPr>
          <a:xfrm>
            <a:off x="9557498" y="2395845"/>
            <a:ext cx="7435102" cy="335725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898788" y="1427183"/>
            <a:ext cx="6604766" cy="1937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r>
              <a:rPr lang="en-US" sz="6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ƯỚC HỆ THỐNG KÍ HIỆU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48661" y="2395845"/>
            <a:ext cx="6715339" cy="29380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3999" b="1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nghiêng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b="1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Hằng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b="1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Hàm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có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kí</a:t>
            </a:r>
            <a:r>
              <a:rPr lang="en-US" sz="3999" dirty="0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chemeClr val="bg1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tự</a:t>
            </a:r>
            <a:endParaRPr lang="en-US" sz="3999" dirty="0">
              <a:solidFill>
                <a:schemeClr val="bg1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96159" y="4311650"/>
            <a:ext cx="9823644" cy="4993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endParaRPr lang="en-US" sz="3999" b="1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thường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in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đậm</a:t>
            </a: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ngẫu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nhiên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hoa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7999"/>
              </a:lnSpc>
            </a:pP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Biến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ngẫu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nhiên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nhiều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chiều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chữ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hoa</a:t>
            </a:r>
            <a:r>
              <a:rPr lang="en-US" sz="3999" dirty="0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 in </a:t>
            </a:r>
            <a:r>
              <a:rPr lang="en-US" sz="3999" dirty="0" err="1">
                <a:solidFill>
                  <a:srgbClr val="545454"/>
                </a:solidFill>
                <a:latin typeface="Times New Roman" panose="02020603050405020304" pitchFamily="18" charset="0"/>
                <a:ea typeface="Arimo Bold" panose="020B0604020202020204" charset="0"/>
                <a:cs typeface="Times New Roman" panose="02020603050405020304" pitchFamily="18" charset="0"/>
              </a:rPr>
              <a:t>đậm</a:t>
            </a: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  <a:p>
            <a:pPr>
              <a:lnSpc>
                <a:spcPts val="7999"/>
              </a:lnSpc>
            </a:pPr>
            <a:endParaRPr lang="en-US" sz="3999" dirty="0">
              <a:solidFill>
                <a:srgbClr val="545454"/>
              </a:solidFill>
              <a:latin typeface="Times New Roman" panose="02020603050405020304" pitchFamily="18" charset="0"/>
              <a:ea typeface="Arimo Bol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6368E5F2-A41A-5BF6-87C0-116F0C1DC64B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4545013"/>
            <a:ext cx="10620170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</a:t>
            </a:r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9FCBE6DC-9C99-D0BF-6B52-17A9F2B23228}"/>
              </a:ext>
            </a:extLst>
          </p:cNvPr>
          <p:cNvSpPr txBox="1">
            <a:spLocks/>
          </p:cNvSpPr>
          <p:nvPr/>
        </p:nvSpPr>
        <p:spPr>
          <a:xfrm>
            <a:off x="15625514" y="9756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/>
              <p:cNvSpPr txBox="1"/>
              <p:nvPr/>
            </p:nvSpPr>
            <p:spPr>
              <a:xfrm>
                <a:off x="1011904" y="2904291"/>
                <a:ext cx="7995628" cy="704282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vi-VN" sz="2800" dirty="0">
                    <a:latin typeface="+mj-lt"/>
                  </a:rPr>
                  <a:t>Cho một tập mục riêng biệt </a:t>
                </a:r>
                <a14:m>
                  <m:oMath xmlns:m="http://schemas.openxmlformats.org/officeDocument/2006/math">
                    <m:r>
                      <a:rPr lang="vi-VN" sz="2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28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vi-VN" sz="28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ar-AE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2800" dirty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2800" dirty="0">
                    <a:latin typeface="+mj-lt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28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2800" dirty="0">
                    <a:latin typeface="+mj-lt"/>
                  </a:rPr>
                  <a:t> (n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vi-VN" sz="2800" dirty="0">
                    <a:latin typeface="+mj-lt"/>
                  </a:rPr>
                  <a:t>, biểu thị cho kích thước của </a:t>
                </a:r>
                <a14:m>
                  <m:oMath xmlns:m="http://schemas.openxmlformats.org/officeDocument/2006/math">
                    <m:r>
                      <a:rPr lang="vi-VN" sz="2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2800" dirty="0">
                    <a:latin typeface="+mj-lt"/>
                  </a:rPr>
                  <a:t>). </a:t>
                </a:r>
                <a:endParaRPr lang="en-US" sz="2800" dirty="0">
                  <a:latin typeface="+mj-lt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vi-VN" sz="2800" dirty="0">
                    <a:latin typeface="+mj-lt"/>
                  </a:rPr>
                  <a:t>Một tập con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8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vi-VN" sz="28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vi-VN" sz="2800" dirty="0">
                    <a:latin typeface="+mj-lt"/>
                  </a:rPr>
                  <a:t> được gọi là tập mục (itemset) </a:t>
                </a:r>
                <a:endParaRPr lang="en-US" sz="2800" dirty="0">
                  <a:latin typeface="+mj-lt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800" dirty="0">
                    <a:latin typeface="+mj-lt"/>
                    <a:cs typeface="Times New Roman" panose="02020603050405020304" pitchFamily="18" charset="0"/>
                  </a:rPr>
                  <a:t>M</a:t>
                </a:r>
                <a:r>
                  <a:rPr lang="vi-VN" sz="2800" dirty="0">
                    <a:latin typeface="+mj-lt"/>
                    <a:cs typeface="Times New Roman" panose="02020603050405020304" pitchFamily="18" charset="0"/>
                  </a:rPr>
                  <a:t>ỗi </a:t>
                </a:r>
                <a14:m>
                  <m:oMath xmlns:m="http://schemas.openxmlformats.org/officeDocument/2006/math">
                    <m:r>
                      <a:rPr lang="vi-V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vi-VN" sz="2800" dirty="0">
                    <a:latin typeface="+mj-lt"/>
                  </a:rPr>
                  <a:t>được gọi là một phần tử (item). </a:t>
                </a:r>
                <a:endParaRPr lang="en-US" sz="2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u="sng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 tử không chắc chắn</a:t>
                </a:r>
                <a:r>
                  <a:rPr lang="vi-VN" sz="2800" b="1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(uncertain item) bao gồm một biến ngẫu nhiên </a:t>
                </a:r>
                <a14:m>
                  <m:oMath xmlns:m="http://schemas.openxmlformats.org/officeDocument/2006/math"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đi cùng với phân phối xác suất Bernouli có xác suất xuất hiện là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2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u="sng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u="sng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u="sng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</a:t>
                </a: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itemset)</a:t>
                </a:r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là tập hợp của các phần tử không chắc chắn, biểu thị:</a:t>
                </a: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={{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ar-AE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{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ar-AE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  <m:r>
                      <a:rPr lang="ar-AE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 …;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}}.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800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04" y="2904291"/>
                <a:ext cx="7995628" cy="7042825"/>
              </a:xfrm>
              <a:prstGeom prst="rect">
                <a:avLst/>
              </a:prstGeom>
              <a:blipFill>
                <a:blip r:embed="rId8"/>
                <a:stretch>
                  <a:fillRect l="-2744" r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639C8C24-A525-B2D0-15C3-D11313803475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262FEC5-1AFD-A5BB-94FB-EE820379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40034"/>
              </p:ext>
            </p:extLst>
          </p:nvPr>
        </p:nvGraphicFramePr>
        <p:xfrm>
          <a:off x="10446071" y="6950997"/>
          <a:ext cx="6377977" cy="2038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8037">
                  <a:extLst>
                    <a:ext uri="{9D8B030D-6E8A-4147-A177-3AD203B41FA5}">
                      <a16:colId xmlns:a16="http://schemas.microsoft.com/office/drawing/2014/main" val="2548321663"/>
                    </a:ext>
                  </a:extLst>
                </a:gridCol>
                <a:gridCol w="4389940">
                  <a:extLst>
                    <a:ext uri="{9D8B030D-6E8A-4147-A177-3AD203B41FA5}">
                      <a16:colId xmlns:a16="http://schemas.microsoft.com/office/drawing/2014/main" val="4279669372"/>
                    </a:ext>
                  </a:extLst>
                </a:gridCol>
              </a:tblGrid>
              <a:tr h="679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extLst>
                  <a:ext uri="{0D108BD9-81ED-4DB2-BD59-A6C34878D82A}">
                    <a16:rowId xmlns:a16="http://schemas.microsoft.com/office/drawing/2014/main" val="1415806748"/>
                  </a:ext>
                </a:extLst>
              </a:tr>
              <a:tr h="679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0.6} {2 0.8}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extLst>
                  <a:ext uri="{0D108BD9-81ED-4DB2-BD59-A6C34878D82A}">
                    <a16:rowId xmlns:a16="http://schemas.microsoft.com/office/drawing/2014/main" val="108892973"/>
                  </a:ext>
                </a:extLst>
              </a:tr>
              <a:tr h="679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0.7} {3 0.2}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29" marR="45929" marT="0" marB="0"/>
                </a:tc>
                <a:extLst>
                  <a:ext uri="{0D108BD9-81ED-4DB2-BD59-A6C34878D82A}">
                    <a16:rowId xmlns:a16="http://schemas.microsoft.com/office/drawing/2014/main" val="28848816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7"/>
              <p:cNvSpPr txBox="1"/>
              <p:nvPr/>
            </p:nvSpPr>
            <p:spPr>
              <a:xfrm>
                <a:off x="10059672" y="2616588"/>
                <a:ext cx="6788012" cy="380052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Giao dịch không chắc chắn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transaction)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 là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mục không chắc chắn  đi cùng với một ID. </a:t>
                </a:r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vi-VN" sz="2800" u="sng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Cơ sở dữ liệu không chắc chắn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(uncertain database)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b="1" i="1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là tập hợp các giao dịch không chắc chắn: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&lt;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≤ 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d>
                    <m:r>
                      <a:rPr lang="vi-V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vi-VN" sz="2800" dirty="0">
                    <a:solidFill>
                      <a:srgbClr val="000000"/>
                    </a:solidFill>
                    <a:latin typeface="Times News Roman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800" dirty="0">
                  <a:solidFill>
                    <a:srgbClr val="000000"/>
                  </a:solidFill>
                  <a:latin typeface="Times News Roman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672" y="2616588"/>
                <a:ext cx="6788012" cy="3800528"/>
              </a:xfrm>
              <a:prstGeom prst="rect">
                <a:avLst/>
              </a:prstGeom>
              <a:blipFill>
                <a:blip r:embed="rId10"/>
                <a:stretch>
                  <a:fillRect l="-3142" r="-3142" b="-4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6">
            <a:extLst>
              <a:ext uri="{FF2B5EF4-FFF2-40B4-BE49-F238E27FC236}">
                <a16:creationId xmlns:a16="http://schemas.microsoft.com/office/drawing/2014/main" id="{35D2155B-4D7B-C54A-0EA1-C9A372DEBBE1}"/>
              </a:ext>
            </a:extLst>
          </p:cNvPr>
          <p:cNvSpPr txBox="1"/>
          <p:nvPr/>
        </p:nvSpPr>
        <p:spPr>
          <a:xfrm>
            <a:off x="0" y="539499"/>
            <a:ext cx="182880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vi-VN" sz="48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 KHÔNG CHẮC CHẮN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1011905" y="2718502"/>
            <a:ext cx="16254666" cy="5082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	Cho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vọng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lũy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chắn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đôi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kì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vọng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3200" dirty="0"/>
          </a:p>
          <a:p>
            <a:pPr indent="457200" algn="just"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Times News 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57200" algn="just">
              <a:lnSpc>
                <a:spcPct val="150000"/>
              </a:lnSpc>
            </a:pPr>
            <a:endParaRPr lang="en-US" sz="32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000000"/>
              </a:solidFill>
              <a:latin typeface="Times News Roman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3A248651-7BC3-E48F-40FD-4A1A96BD3710}"/>
              </a:ext>
            </a:extLst>
          </p:cNvPr>
          <p:cNvSpPr txBox="1">
            <a:spLocks/>
          </p:cNvSpPr>
          <p:nvPr/>
        </p:nvSpPr>
        <p:spPr>
          <a:xfrm>
            <a:off x="15937711" y="96941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262FEC5-1AFD-A5BB-94FB-EE8203792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0778"/>
              </p:ext>
            </p:extLst>
          </p:nvPr>
        </p:nvGraphicFramePr>
        <p:xfrm>
          <a:off x="8305800" y="5247785"/>
          <a:ext cx="7784717" cy="1942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6523">
                  <a:extLst>
                    <a:ext uri="{9D8B030D-6E8A-4147-A177-3AD203B41FA5}">
                      <a16:colId xmlns:a16="http://schemas.microsoft.com/office/drawing/2014/main" val="2548321663"/>
                    </a:ext>
                  </a:extLst>
                </a:gridCol>
                <a:gridCol w="5358194">
                  <a:extLst>
                    <a:ext uri="{9D8B030D-6E8A-4147-A177-3AD203B41FA5}">
                      <a16:colId xmlns:a16="http://schemas.microsoft.com/office/drawing/2014/main" val="4279669372"/>
                    </a:ext>
                  </a:extLst>
                </a:gridCol>
              </a:tblGrid>
              <a:tr h="647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extLst>
                  <a:ext uri="{0D108BD9-81ED-4DB2-BD59-A6C34878D82A}">
                    <a16:rowId xmlns:a16="http://schemas.microsoft.com/office/drawing/2014/main" val="1415806748"/>
                  </a:ext>
                </a:extLst>
              </a:tr>
              <a:tr h="647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3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0.6} {2 0.7}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extLst>
                  <a:ext uri="{0D108BD9-81ED-4DB2-BD59-A6C34878D82A}">
                    <a16:rowId xmlns:a16="http://schemas.microsoft.com/office/drawing/2014/main" val="108892973"/>
                  </a:ext>
                </a:extLst>
              </a:tr>
              <a:tr h="647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 0.2} {3 0.3}</a:t>
                      </a:r>
                      <a:endParaRPr lang="en-US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752" marR="43752" marT="0" marB="0"/>
                </a:tc>
                <a:extLst>
                  <a:ext uri="{0D108BD9-81ED-4DB2-BD59-A6C34878D82A}">
                    <a16:rowId xmlns:a16="http://schemas.microsoft.com/office/drawing/2014/main" val="288488167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AADAA85-1D83-16BC-A372-2D9488BF6D0C}"/>
              </a:ext>
            </a:extLst>
          </p:cNvPr>
          <p:cNvSpPr txBox="1"/>
          <p:nvPr/>
        </p:nvSpPr>
        <p:spPr>
          <a:xfrm>
            <a:off x="8305800" y="7407468"/>
            <a:ext cx="8347006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({1}) = 0.6 + 0.7 = 0.8</a:t>
            </a:r>
          </a:p>
          <a:p>
            <a:pPr>
              <a:lnSpc>
                <a:spcPct val="150000"/>
              </a:lnSpc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({1, 2}) = 0.6*0.7 + 0.2*0 = 0.42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81DC84-DBF0-3732-B518-F4D400827D0F}"/>
                  </a:ext>
                </a:extLst>
              </p:cNvPr>
              <p:cNvSpPr txBox="1"/>
              <p:nvPr/>
            </p:nvSpPr>
            <p:spPr>
              <a:xfrm>
                <a:off x="541564" y="6350729"/>
                <a:ext cx="7467600" cy="1622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 (Body CS)"/>
                        </a:rPr>
                        <m:t>esp</m:t>
                      </m:r>
                      <m:d>
                        <m:d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𝒙</m:t>
                          </m:r>
                        </m:e>
                      </m:d>
                      <m:r>
                        <a:rPr lang="en-US" sz="4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 (Body CS)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𝑖</m:t>
                          </m:r>
                          <m:r>
                            <a:rPr lang="en-US" sz="4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 (Body CS)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𝑫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∏"/>
                              <m:limLoc m:val="undOvr"/>
                              <m:supHide m:val="on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𝑥</m:t>
                              </m:r>
                              <m:r>
                                <a:rPr lang="en-US" sz="4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 ∈ </m:t>
                              </m:r>
                              <m:r>
                                <a:rPr lang="en-US" sz="40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𝒙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 (Body CS)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𝑥</m:t>
                                  </m:r>
                                  <m:r>
                                    <a:rPr lang="en-US" sz="4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 (Body CS)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4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 (Body CS)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81DC84-DBF0-3732-B518-F4D400827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64" y="6350729"/>
                <a:ext cx="7467600" cy="16225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6">
            <a:extLst>
              <a:ext uri="{FF2B5EF4-FFF2-40B4-BE49-F238E27FC236}">
                <a16:creationId xmlns:a16="http://schemas.microsoft.com/office/drawing/2014/main" id="{F5753E96-BA43-EE1F-3AF1-A05E23256115}"/>
              </a:ext>
            </a:extLst>
          </p:cNvPr>
          <p:cNvSpPr txBox="1"/>
          <p:nvPr/>
        </p:nvSpPr>
        <p:spPr>
          <a:xfrm>
            <a:off x="0" y="539499"/>
            <a:ext cx="182880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457200" algn="ctr"/>
            <a:r>
              <a:rPr lang="en-US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ĐN1: ĐỘ HỖ TRỢ KÌ VỌNG </a:t>
            </a:r>
          </a:p>
          <a:p>
            <a:pPr indent="457200" algn="ctr"/>
            <a:r>
              <a:rPr lang="en-US" sz="4400" b="1" dirty="0">
                <a:solidFill>
                  <a:srgbClr val="227C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(EXPECTED SUPPORT) </a:t>
            </a:r>
          </a:p>
        </p:txBody>
      </p:sp>
    </p:spTree>
    <p:extLst>
      <p:ext uri="{BB962C8B-B14F-4D97-AF65-F5344CB8AC3E}">
        <p14:creationId xmlns:p14="http://schemas.microsoft.com/office/powerpoint/2010/main" val="261957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2325</Words>
  <Application>Microsoft Office PowerPoint</Application>
  <PresentationFormat>Custom</PresentationFormat>
  <Paragraphs>243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Symbol</vt:lpstr>
      <vt:lpstr>Times News Roman</vt:lpstr>
      <vt:lpstr>Calibri</vt:lpstr>
      <vt:lpstr>Courier New</vt:lpstr>
      <vt:lpstr>Cambria Math</vt:lpstr>
      <vt:lpstr>Calibri Light</vt:lpstr>
      <vt:lpstr>Arial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KHAI PHÁ CÁC TẬP MỤC PHỔ BIẾN TỐI ĐA XÁC SUẤT CÓ TRỌNG SỐ</dc:title>
  <cp:lastModifiedBy>Hung TT</cp:lastModifiedBy>
  <cp:revision>49</cp:revision>
  <dcterms:created xsi:type="dcterms:W3CDTF">2006-08-16T00:00:00Z</dcterms:created>
  <dcterms:modified xsi:type="dcterms:W3CDTF">2024-09-12T13:51:04Z</dcterms:modified>
  <dc:identifier>DAF_ijXO390</dc:identifier>
</cp:coreProperties>
</file>