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318" r:id="rId21"/>
    <p:sldId id="287" r:id="rId22"/>
    <p:sldId id="319" r:id="rId23"/>
    <p:sldId id="281" r:id="rId24"/>
    <p:sldId id="282" r:id="rId25"/>
    <p:sldId id="283" r:id="rId26"/>
    <p:sldId id="321" r:id="rId27"/>
    <p:sldId id="284" r:id="rId28"/>
    <p:sldId id="317" r:id="rId29"/>
    <p:sldId id="286" r:id="rId30"/>
    <p:sldId id="288" r:id="rId31"/>
    <p:sldId id="289" r:id="rId32"/>
    <p:sldId id="290" r:id="rId33"/>
    <p:sldId id="292" r:id="rId34"/>
    <p:sldId id="312" r:id="rId35"/>
    <p:sldId id="313" r:id="rId36"/>
    <p:sldId id="293" r:id="rId37"/>
    <p:sldId id="303" r:id="rId38"/>
    <p:sldId id="309" r:id="rId39"/>
    <p:sldId id="310" r:id="rId40"/>
    <p:sldId id="294" r:id="rId41"/>
    <p:sldId id="295" r:id="rId42"/>
    <p:sldId id="296" r:id="rId43"/>
    <p:sldId id="297" r:id="rId44"/>
    <p:sldId id="298" r:id="rId45"/>
    <p:sldId id="322" r:id="rId46"/>
    <p:sldId id="299" r:id="rId47"/>
    <p:sldId id="315" r:id="rId48"/>
    <p:sldId id="264" r:id="rId49"/>
    <p:sldId id="316" r:id="rId50"/>
    <p:sldId id="320" r:id="rId51"/>
    <p:sldId id="314" r:id="rId52"/>
    <p:sldId id="279" r:id="rId53"/>
    <p:sldId id="302" r:id="rId54"/>
    <p:sldId id="280" r:id="rId55"/>
    <p:sldId id="285" r:id="rId56"/>
    <p:sldId id="307" r:id="rId57"/>
    <p:sldId id="311" r:id="rId58"/>
  </p:sldIdLst>
  <p:sldSz cx="18288000" cy="10287000"/>
  <p:notesSz cx="6858000" cy="9144000"/>
  <p:embeddedFontLst>
    <p:embeddedFont>
      <p:font typeface="Cambria Math" panose="02040503050406030204" pitchFamily="18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4-4CC4-A355-B667675DB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</c:v>
                </c:pt>
                <c:pt idx="1">
                  <c:v>1.2</c:v>
                </c:pt>
                <c:pt idx="2">
                  <c:v>0.7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4-4CC4-A355-B667675DB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110</c:v>
                </c:pt>
                <c:pt idx="1">
                  <c:v>106</c:v>
                </c:pt>
                <c:pt idx="2">
                  <c:v>98</c:v>
                </c:pt>
                <c:pt idx="3">
                  <c:v>89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4-4CC4-A355-B667675DBA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2.4</c:v>
                </c:pt>
                <c:pt idx="2">
                  <c:v>1.5</c:v>
                </c:pt>
                <c:pt idx="3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D-4556-B7C5-503EDE7AC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D-4556-B7C5-503EDE7AC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2D-4556-B7C5-503EDE7AC9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</c:v>
                </c:pt>
                <c:pt idx="2">
                  <c:v>1.3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5-4B64-80B5-28CD5DB14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1.2</c:v>
                </c:pt>
                <c:pt idx="2">
                  <c:v>0.6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5-4B64-80B5-28CD5DB14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145</c:v>
                </c:pt>
                <c:pt idx="1">
                  <c:v>52</c:v>
                </c:pt>
                <c:pt idx="2">
                  <c:v>25</c:v>
                </c:pt>
                <c:pt idx="3">
                  <c:v>31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A5-4B64-80B5-28CD5DB14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181</c:v>
                </c:pt>
                <c:pt idx="1">
                  <c:v>7.4</c:v>
                </c:pt>
                <c:pt idx="2">
                  <c:v>1.5</c:v>
                </c:pt>
                <c:pt idx="3">
                  <c:v>0.9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2-40A8-8325-2B1158FC7A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</c:v>
                </c:pt>
                <c:pt idx="1">
                  <c:v>2.4</c:v>
                </c:pt>
                <c:pt idx="2">
                  <c:v>0.5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2-40A8-8325-2B1158FC7A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</c:v>
                </c:pt>
                <c:pt idx="1">
                  <c:v>49</c:v>
                </c:pt>
                <c:pt idx="2">
                  <c:v>43</c:v>
                </c:pt>
                <c:pt idx="3">
                  <c:v>40</c:v>
                </c:pt>
                <c:pt idx="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2-40A8-8325-2B1158FC7A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4.0999999999999996</c:v>
                </c:pt>
                <c:pt idx="2">
                  <c:v>5.4</c:v>
                </c:pt>
                <c:pt idx="3">
                  <c:v>3.4</c:v>
                </c:pt>
                <c:pt idx="4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9C9-98E4-31A2B2486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</c:v>
                </c:pt>
                <c:pt idx="1">
                  <c:v>1.1000000000000001</c:v>
                </c:pt>
                <c:pt idx="2">
                  <c:v>1.4</c:v>
                </c:pt>
                <c:pt idx="3">
                  <c:v>0.9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9E-49C9-98E4-31A2B24864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162</c:v>
                </c:pt>
                <c:pt idx="1">
                  <c:v>116</c:v>
                </c:pt>
                <c:pt idx="2">
                  <c:v>130</c:v>
                </c:pt>
                <c:pt idx="3">
                  <c:v>124</c:v>
                </c:pt>
                <c:pt idx="4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9E-49C9-98E4-31A2B24864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</c:v>
                </c:pt>
                <c:pt idx="1">
                  <c:v>116</c:v>
                </c:pt>
                <c:pt idx="2">
                  <c:v>113</c:v>
                </c:pt>
                <c:pt idx="3">
                  <c:v>63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57-40AC-8AAB-0782960D59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74</c:v>
                </c:pt>
                <c:pt idx="2">
                  <c:v>69</c:v>
                </c:pt>
                <c:pt idx="3">
                  <c:v>41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57-40AC-8AAB-0782960D59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520</c:v>
                </c:pt>
                <c:pt idx="1">
                  <c:v>363</c:v>
                </c:pt>
                <c:pt idx="2">
                  <c:v>283</c:v>
                </c:pt>
                <c:pt idx="3">
                  <c:v>96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57-40AC-8AAB-0782960D59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8-4B63-AAFE-564EBFF06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</c:v>
                </c:pt>
                <c:pt idx="1">
                  <c:v>61</c:v>
                </c:pt>
                <c:pt idx="2">
                  <c:v>41</c:v>
                </c:pt>
                <c:pt idx="3">
                  <c:v>17</c:v>
                </c:pt>
                <c:pt idx="4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68-4B63-AAFE-564EBFF066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529</c:v>
                </c:pt>
                <c:pt idx="1">
                  <c:v>454</c:v>
                </c:pt>
                <c:pt idx="2">
                  <c:v>223</c:v>
                </c:pt>
                <c:pt idx="3">
                  <c:v>79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68-4B63-AAFE-564EBFF066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  <a:latin typeface="+mn-lt"/>
                <a:cs typeface="+mn-cs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245</c:v>
                </c:pt>
                <c:pt idx="2">
                  <c:v>214</c:v>
                </c:pt>
                <c:pt idx="3">
                  <c:v>138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3D-4529-9AFC-A836FB12E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217</c:v>
                </c:pt>
                <c:pt idx="1">
                  <c:v>165</c:v>
                </c:pt>
                <c:pt idx="2">
                  <c:v>132</c:v>
                </c:pt>
                <c:pt idx="3">
                  <c:v>53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D-4529-9AFC-A836FB12E7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738</c:v>
                </c:pt>
                <c:pt idx="1">
                  <c:v>590</c:v>
                </c:pt>
                <c:pt idx="2">
                  <c:v>369</c:v>
                </c:pt>
                <c:pt idx="3">
                  <c:v>113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D-4529-9AFC-A836FB12E7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FF1B-A1E5-4B23-BAE4-1B9231868AC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A7E4-8942-4D20-9963-4F61FBD9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A7E4-8942-4D20-9963-4F61FBD98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927-4EF3-4143-8D3D-70B1C3B44213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2FD1-CA79-41FA-A8DD-DDDF9E85FB9B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0-37CF-4D8C-9517-69AE14010B1E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C39-D104-4961-BEB2-4F42B356399C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BDF-5E6E-48A4-9A02-8300B8151FF0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719F-42BE-4FD3-8F7E-3F65A0F9974A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063D-7746-4849-A2C6-7A9BED01FBD4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9E0-3212-44A0-A9AC-1083796F9E2C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385-884F-4E74-8557-AFB70CAFC18F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6DA6-3FBB-4518-9F45-12BA1AD4ED55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AB1-C08E-4FB4-B18A-47A99BC15E5E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CB9F-C93D-492B-BF2B-FE4A773C3540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5.svg"/><Relationship Id="rId7" Type="http://schemas.openxmlformats.org/officeDocument/2006/relationships/image" Target="../media/image3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10" Type="http://schemas.openxmlformats.org/officeDocument/2006/relationships/image" Target="../media/image1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616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DFDB9404-443E-C87B-DEAF-46129D92B517}"/>
              </a:ext>
            </a:extLst>
          </p:cNvPr>
          <p:cNvSpPr txBox="1">
            <a:spLocks/>
          </p:cNvSpPr>
          <p:nvPr/>
        </p:nvSpPr>
        <p:spPr>
          <a:xfrm>
            <a:off x="15896846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44B9DD4A-02E9-2288-608D-B1725772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(Weighted)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  <a:blipFill>
                <a:blip r:embed="rId8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6349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7CDD51-7D35-2344-32EC-655CAC4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5BFFDED-22DB-996A-D9E7-76C84E5B829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C64DFAD-92F1-561F-97DB-9863F38C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56468" y="1245755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(EXPECTED SUPPORT)</a:t>
            </a:r>
            <a:r>
              <a:rPr lang="en-US" sz="4800" dirty="0">
                <a:solidFill>
                  <a:srgbClr val="000000"/>
                </a:solidFill>
                <a:effectLst/>
                <a:latin typeface="Times News Roman"/>
                <a:ea typeface="Calibri" panose="020F0502020204030204" pitchFamily="34" charset="0"/>
                <a:cs typeface="Times New Roman (Body CS)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1905" y="2718502"/>
            <a:ext cx="16254666" cy="508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Cho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A248651-7BC3-E48F-40FD-4A1A96BD371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89871"/>
              </p:ext>
            </p:extLst>
          </p:nvPr>
        </p:nvGraphicFramePr>
        <p:xfrm>
          <a:off x="8305800" y="5247785"/>
          <a:ext cx="7784717" cy="194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23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5358194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8305800" y="7407468"/>
            <a:ext cx="8347006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2}) = 0.6*0.8 + 0.7*0 = 0.48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/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12" descr="logo">
            <a:extLst>
              <a:ext uri="{FF2B5EF4-FFF2-40B4-BE49-F238E27FC236}">
                <a16:creationId xmlns:a16="http://schemas.microsoft.com/office/drawing/2014/main" id="{ADEF9091-8361-AC1F-65B6-E08926B2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51705" y="1064831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VÉC-TƠ TỔNG XÁC SUẤT ĐỘ HỖ TRỢ</a:t>
            </a:r>
          </a:p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C56076-C06D-54D2-2A0F-3D19B299C33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A517F1A0-F2BF-CC0E-80E6-2F0944A4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1302830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(Itemset weighted)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7616" y="2944342"/>
            <a:ext cx="16254666" cy="358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D94CF9F-395A-D1A9-0193-5138A4F7BD0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/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({1, 2})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0.8+0.5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615E98-59FB-2C48-32C5-8E7D5619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8622"/>
              </p:ext>
            </p:extLst>
          </p:nvPr>
        </p:nvGraphicFramePr>
        <p:xfrm>
          <a:off x="8052042" y="5875763"/>
          <a:ext cx="7885669" cy="138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225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32868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/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6EB06EE8-571C-6BC5-B1AE-469FFE83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70755" y="1230162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(WEIGHTED PROBABILISTIC SUPPORT)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  <a:blipFill>
                <a:blip r:embed="rId9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6721D81-1F81-23FE-246E-07DC6C96493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2EBDECE9-DA3C-771A-64E7-A70EC9E8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CÓ TRỌNG SỐ (WEIGHED PROBABILISTIC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AE2D4635-5D1C-05E1-D275-16F91899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4AA07D-D758-3E54-B813-AF96AD934BC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XÁC SUẤT CÓ TRỌNG SỐ (WEIGHTED PROBABILISTIC MAXIMAL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B91E4CAA-6EA9-FEA2-091D-346DFDD1314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2894B0D1-47D8-EC26-FA7F-D5601C82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7F1C532-A32F-EB21-F7AF-04D00FA4241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680A21-D0B1-09CC-3586-06FE2C57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3CD02FCA-5C34-046A-424A-4DCA375F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6455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cha</a:t>
            </a: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844845" y="6683375"/>
            <a:ext cx="10515600" cy="10838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tập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mục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esp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prsp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lb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ub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&gt;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3BE538B-7725-7ADE-D1FA-0A270277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95FF3C1-FB39-A6F5-8532-56908E751B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135B5044-9228-3170-8A69-A5000480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8788" y="5134876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8788" y="7153761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8788" y="3115992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2358" y="3383864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2358" y="5402748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358" y="7421632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32303" y="7153761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32303" y="5134877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675873" y="540274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75873" y="74216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03" y="749496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4565C9D-CBE0-D9C3-043D-D972398F48CB}"/>
              </a:ext>
            </a:extLst>
          </p:cNvPr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4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4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sz="4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943100" lvl="3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943100" lvl="3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6352701"/>
              </a:xfrm>
              <a:prstGeom prst="rect">
                <a:avLst/>
              </a:prstGeom>
              <a:blipFill>
                <a:blip r:embed="rId8"/>
                <a:stretch>
                  <a:fillRect l="-1922" r="-1922" b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DCA5BBB-E9FB-2F4F-71B7-3A77B67EF99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646D-26D5-628D-1549-402891A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4" y="2953866"/>
            <a:ext cx="9902776" cy="675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38BC10-F2D5-FE48-FCF2-1A4E7057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433789"/>
            <a:ext cx="5353797" cy="1419423"/>
          </a:xfrm>
          <a:prstGeom prst="rect">
            <a:avLst/>
          </a:prstGeom>
        </p:spPr>
      </p:pic>
      <p:pic>
        <p:nvPicPr>
          <p:cNvPr id="25" name="Picture 12" descr="logo">
            <a:extLst>
              <a:ext uri="{FF2B5EF4-FFF2-40B4-BE49-F238E27FC236}">
                <a16:creationId xmlns:a16="http://schemas.microsoft.com/office/drawing/2014/main" id="{CB1D1AE5-D919-514A-468A-062E44F4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 ta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≤ </m:t>
                      </m:r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  <a:blipFill>
                <a:blip r:embed="rId8"/>
                <a:stretch>
                  <a:fillRect l="-2250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D008E79-18F0-EC73-CE30-B1B673202F4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0D4C6D-6343-27CA-C74F-5461914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8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ĐỘ HỖ TRỢ XÁC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3420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Chernoff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3420167"/>
              </a:xfrm>
              <a:prstGeom prst="rect">
                <a:avLst/>
              </a:prstGeom>
              <a:blipFill>
                <a:blip r:embed="rId8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D263CC0-9CC3-5387-D4BF-6D629236C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4700" y="6018881"/>
            <a:ext cx="11658600" cy="2707039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07EC3A0-1F10-BCC9-9C2F-9BEC9364FCC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E100532E-0938-DF46-982D-E0A33ABC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CẮT TỈA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 với mỗi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lớn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là tập mục phổ biến theo xác suất có trọng số.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dưới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bé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chắn chắn là tập mục phổ biến theo xác suất có trọng số.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tỉa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  <a:blipFill>
                <a:blip r:embed="rId8"/>
                <a:stretch>
                  <a:fillRect l="-1875" r="-1200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8E8F6C27-94C2-D4EB-92A3-BB2D95FA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F76F687-8ABD-B4F8-F276-84E048A5A49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4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2209800" y="348174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5414017-6282-4B48-1086-864907F38959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D4E7EDBB-A739-0DC2-F38A-07297C90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0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5414017-6282-4B48-1086-864907F38959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73AA82-07B7-6656-F9D8-348A2B44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0" y="2051881"/>
            <a:ext cx="11671060" cy="7997865"/>
          </a:xfrm>
          <a:prstGeom prst="rect">
            <a:avLst/>
          </a:prstGeom>
        </p:spPr>
      </p:pic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D4E7EDBB-A739-0DC2-F38A-07297C90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6C8B5D45-5990-CCD3-0DB2-BFD4AA6D6BE5}"/>
              </a:ext>
            </a:extLst>
          </p:cNvPr>
          <p:cNvSpPr txBox="1"/>
          <p:nvPr/>
        </p:nvSpPr>
        <p:spPr>
          <a:xfrm>
            <a:off x="1981200" y="728440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THUẬT TOÁN</a:t>
            </a:r>
          </a:p>
        </p:txBody>
      </p:sp>
    </p:spTree>
    <p:extLst>
      <p:ext uri="{BB962C8B-B14F-4D97-AF65-F5344CB8AC3E}">
        <p14:creationId xmlns:p14="http://schemas.microsoft.com/office/powerpoint/2010/main" val="397158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981200" y="728440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THUẬT TOÁN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C66D8EF-43F9-0A38-E87D-60D92A460153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12" descr="logo">
            <a:extLst>
              <a:ext uri="{FF2B5EF4-FFF2-40B4-BE49-F238E27FC236}">
                <a16:creationId xmlns:a16="http://schemas.microsoft.com/office/drawing/2014/main" id="{5FC71389-D159-BA02-44D9-E25A3DED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5DABC-B813-0A12-C7D6-9EF20EDD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46" y="2626287"/>
            <a:ext cx="7706801" cy="7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B8C2B803-A45D-9FEF-5981-9CC1FA4B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EDBF47-F0D0-C65D-CBEE-12A31BF52E2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3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92854" y="2642990"/>
                <a:ext cx="16254666" cy="81808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wt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xỉ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icdf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1 − </m:t>
                                  </m:r>
                                  <m:f>
                                    <m:f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wt</m:t>
                                      </m:r>
                                      <m:d>
                                        <m:dPr>
                                          <m:ctrlPr>
                                            <a:rPr lang="en-US" sz="4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∗(1−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icdf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inverse cumulative distribution function </a:t>
                </a:r>
              </a:p>
              <a:p>
                <a:pPr>
                  <a:lnSpc>
                    <a:spcPct val="150000"/>
                  </a:lnSpc>
                </a:pP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" y="2642990"/>
                <a:ext cx="16254666" cy="8180894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B22E75E-FADE-94CB-FB10-F09BCD80C6C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6B8A5365-7232-58B3-44C6-9265C485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80C2E78-770E-C051-E8D9-7AE3F65586D5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12" descr="logo">
            <a:extLst>
              <a:ext uri="{FF2B5EF4-FFF2-40B4-BE49-F238E27FC236}">
                <a16:creationId xmlns:a16="http://schemas.microsoft.com/office/drawing/2014/main" id="{8D4D25E2-0CB1-3D5E-F794-7BA94E4D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FD40CB5-17A1-8798-80C5-53C6B45E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806" y="1745036"/>
            <a:ext cx="13892388" cy="8276091"/>
          </a:xfrm>
          <a:prstGeom prst="rect">
            <a:avLst/>
          </a:prstGeom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02C01BC-A6EF-9B70-3383-42F7D8DA73F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76E92A75-3E87-1DF9-375A-5959E3A8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AWPMFIM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3C74ED2-FEF0-463D-E724-A9AF114F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734" y="1783136"/>
            <a:ext cx="14064532" cy="8292817"/>
          </a:xfrm>
          <a:prstGeom prst="rect">
            <a:avLst/>
          </a:prstGeom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248BF9B-CE2A-FF2A-2BB8-4B22113BECC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1486EA63-77B8-41DF-2C30-EE2FD7F3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E8A0A7-B720-963C-63D1-B3B947C6C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143500"/>
            <a:ext cx="5872228" cy="20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54B49A7-4AD9-8E2E-C80A-6A5E22CC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955" y="2098855"/>
            <a:ext cx="6411231" cy="7073549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FC6BD47-4FEE-BC57-B252-D2EC5A82C4F6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DD4017-8B48-108A-DEC7-7E8A8DFF6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468" y="3170136"/>
            <a:ext cx="7092203" cy="5396458"/>
          </a:xfrm>
          <a:prstGeom prst="rect">
            <a:avLst/>
          </a:prstGeom>
        </p:spPr>
      </p:pic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C93352A-20F2-A80A-FC18-3285B8A9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D128EB7-AD73-A2B1-BA95-D03EBF191D6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E1FE9BAD-7908-3BF5-3319-2D00C5DB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7ADEE76-9957-BD5C-21C8-0E22401E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85045"/>
              </p:ext>
            </p:extLst>
          </p:nvPr>
        </p:nvGraphicFramePr>
        <p:xfrm>
          <a:off x="1556468" y="2988063"/>
          <a:ext cx="6742906" cy="2155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78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641119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718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718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718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7" marR="48557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2059F-3F85-1DC8-E8C8-A56F1C186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76749"/>
              </p:ext>
            </p:extLst>
          </p:nvPr>
        </p:nvGraphicFramePr>
        <p:xfrm>
          <a:off x="9143999" y="3239180"/>
          <a:ext cx="8077198" cy="142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439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5975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82243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5975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710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8463" marR="48463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710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63" marR="484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63" marR="48463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C69444E-6AAD-46C6-A641-2A20CCF781C9}"/>
              </a:ext>
            </a:extLst>
          </p:cNvPr>
          <p:cNvSpPr txBox="1"/>
          <p:nvPr/>
        </p:nvSpPr>
        <p:spPr>
          <a:xfrm>
            <a:off x="11423492" y="5224584"/>
            <a:ext cx="4648200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1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0.1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{1,2}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98A23593-D841-821C-2AF8-241CC546B5E7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CADE8B24-1C86-B789-20CC-7728D2CE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90E95B-9B1D-29A1-894A-E9A2AE4A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00502"/>
            <a:ext cx="9672795" cy="34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ACC14F5E-5AF0-1590-C537-62CEB2283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672" y="5459699"/>
            <a:ext cx="16716655" cy="434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B4042A-9658-1FAB-894F-73AF708DF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069" y="2221216"/>
            <a:ext cx="7162800" cy="306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6BA7BA-9CA3-7044-AD8A-C81A28C6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121" y="630319"/>
            <a:ext cx="8030696" cy="1590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727D53-7C5B-4327-4852-0DC0A96A77C5}"/>
              </a:ext>
            </a:extLst>
          </p:cNvPr>
          <p:cNvSpPr txBox="1"/>
          <p:nvPr/>
        </p:nvSpPr>
        <p:spPr>
          <a:xfrm>
            <a:off x="440469" y="2526631"/>
            <a:ext cx="4648200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 5}, {3, 4, 5},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4, 5}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DED5616-C54B-89AF-0D9C-9285F0E9181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55A9A6-8E26-FFA3-AA35-239FB5A1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35686"/>
            <a:ext cx="2683732" cy="31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3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40136"/>
              </p:ext>
            </p:extLst>
          </p:nvPr>
        </p:nvGraphicFramePr>
        <p:xfrm>
          <a:off x="2743200" y="2944341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0ED4D15-BF91-B3AF-B456-D2FD37C1E89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1CBE8371-6891-3AD2-C0A4-21FDD6F1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JDK: 18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EF484C6-BE92-AE19-03F8-0091B331993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B48F82F4-DDD4-876B-A18D-5C9E822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THỰC THI CHƯƠNG TRÌNH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-d bin -cp lib/*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/entities/*.java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/supports/*.java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/utils/*.java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/algorithms/*.java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/functions/*.java test/*.java Main.java</a:t>
                </a:r>
              </a:p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 -cp ".;lib/*.jar;bin;" Main 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endParaRPr lang="en-US" sz="3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[WPMFIM: 1, AWPMFIM: 2]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(T40I10D100K_10K, connect4_10K, accidents_10K, US_10K)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  <a:blipFill>
                <a:blip r:embed="rId8"/>
                <a:stretch>
                  <a:fillRect r="-1500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8B8AA03-77E2-2669-2AB9-77D3B14DCD3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8C4F630F-9FF3-E9F9-4D33-D2F5A554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96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72932809-4D39-2FDC-90BA-C4F0DE4E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FD531A8-0A0C-8719-C90C-86B15786A55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19719" y="2464007"/>
            <a:ext cx="14038923" cy="656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Chưa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quyết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48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357494D-FDE6-6CA3-C7A5-5EFBD993DA3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38F2000A-00A4-FE32-74BA-5ACB9F24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KÍCH THƯỚC DATASET ĐẾN THỜI GIAN CHẠY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15E98-02A1-D562-3275-675459F8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27" y="1829781"/>
            <a:ext cx="11101546" cy="8152104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BCE24A2-0FAA-F075-B0A1-3F5F6F3054C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38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THỜI GIAN CHẠY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AFBA3-862B-098D-E219-CCF0B6301A05}"/>
              </a:ext>
            </a:extLst>
          </p:cNvPr>
          <p:cNvGrpSpPr/>
          <p:nvPr/>
        </p:nvGrpSpPr>
        <p:grpSpPr>
          <a:xfrm>
            <a:off x="2111734" y="2016540"/>
            <a:ext cx="14064532" cy="7529268"/>
            <a:chOff x="1556468" y="2016540"/>
            <a:chExt cx="14064532" cy="7529268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CA44C4D0-DCEE-CB82-AF0D-370220DF4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3453844"/>
                </p:ext>
              </p:extLst>
            </p:nvPr>
          </p:nvGraphicFramePr>
          <p:xfrm>
            <a:off x="1556468" y="2016540"/>
            <a:ext cx="6111420" cy="3792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450A28C0-C0C3-5237-7DF1-1A9EC086E2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94997"/>
                </p:ext>
              </p:extLst>
            </p:nvPr>
          </p:nvGraphicFramePr>
          <p:xfrm>
            <a:off x="9372600" y="2016540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DBA8A1F7-9881-A5E6-241E-C7D10C0B2C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2933850"/>
                </p:ext>
              </p:extLst>
            </p:nvPr>
          </p:nvGraphicFramePr>
          <p:xfrm>
            <a:off x="1680556" y="5809248"/>
            <a:ext cx="5987332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6ED99CE-568B-9A16-FD2D-5C0F91D7F4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9725466"/>
                </p:ext>
              </p:extLst>
            </p:nvPr>
          </p:nvGraphicFramePr>
          <p:xfrm>
            <a:off x="9372600" y="5689607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THỜI GIAN CHẠY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E5244-6479-285D-EBCD-3952960E4E1D}"/>
              </a:ext>
            </a:extLst>
          </p:cNvPr>
          <p:cNvGrpSpPr/>
          <p:nvPr/>
        </p:nvGrpSpPr>
        <p:grpSpPr>
          <a:xfrm>
            <a:off x="2420389" y="2016540"/>
            <a:ext cx="13447222" cy="7573183"/>
            <a:chOff x="1868978" y="2016540"/>
            <a:chExt cx="13447222" cy="7573183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14000C67-8551-49EB-855A-3E4DAD7A99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1125506"/>
                </p:ext>
              </p:extLst>
            </p:nvPr>
          </p:nvGraphicFramePr>
          <p:xfrm>
            <a:off x="1868978" y="2016540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B0CAB8E-4E88-F4EC-E628-5D6B6D3346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286235"/>
                </p:ext>
              </p:extLst>
            </p:nvPr>
          </p:nvGraphicFramePr>
          <p:xfrm>
            <a:off x="1868978" y="5766619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16D0750-29A8-41BB-6FC8-FF7049CA71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72921"/>
                </p:ext>
              </p:extLst>
            </p:nvPr>
          </p:nvGraphicFramePr>
          <p:xfrm>
            <a:off x="9059636" y="2016540"/>
            <a:ext cx="6256564" cy="37500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4C920884-7233-DAD7-E3FD-47B4E54AC1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1918872"/>
                </p:ext>
              </p:extLst>
            </p:nvPr>
          </p:nvGraphicFramePr>
          <p:xfrm>
            <a:off x="9144000" y="5746955"/>
            <a:ext cx="6172200" cy="3842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8ADF1D6E-26EC-EE7A-A320-132A604594DE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F11E3ABC-B090-644E-3C67-F97DF147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WPMFIM, AWPMFIM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5C6B8EF1-AC9F-1D67-D8E1-6C88B5C0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00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Zhiyang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Fengjuan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Junfeng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Zhaobin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Weijiang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 (2020). Efficient weighted probabilistic frequent itemset mining in uncertain database.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Expert Systems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 (2016). An algorithm to discover the approximate probabilistic frequent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itemsets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with sampling method.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International Conference on Fuzzy Systems and Knowledge Discovery.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Changsha, China.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  <a:endParaRPr lang="en-US" sz="3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5C6B8EF1-AC9F-1D67-D8E1-6C88B5C0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1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604746"/>
            <a:ext cx="10620170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BA1E2BC9-F477-6E21-C02E-AB6D6D4DFEAA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CFC7A47B-E67F-C759-75D2-CC32C2D1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CODE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53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4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4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4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4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). </a:t>
                </a:r>
                <a:endParaRPr lang="en-US" sz="4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tập mục (itemset) và mỗi </a:t>
                </a:r>
                <a14:m>
                  <m:oMath xmlns:m="http://schemas.openxmlformats.org/officeDocument/2006/math">
                    <m:r>
                      <a:rPr lang="vi-VN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một phần tử (item). </a:t>
                </a:r>
                <a:endParaRPr lang="en-US" sz="4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  <a:blipFill>
                <a:blip r:embed="rId8"/>
                <a:stretch>
                  <a:fillRect l="-2325" r="-2447" b="-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5343984" y="1104900"/>
            <a:ext cx="7600032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8367" y="7631759"/>
            <a:ext cx="3279839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54087" y="3064046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kì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31759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xấp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xỉ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855918" y="3016118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8302"/>
            <a:ext cx="2833035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viết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F199200-198F-0A38-72AE-2C47D518778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12" descr="logo">
            <a:extLst>
              <a:ext uri="{FF2B5EF4-FFF2-40B4-BE49-F238E27FC236}">
                <a16:creationId xmlns:a16="http://schemas.microsoft.com/office/drawing/2014/main" id="{18CDC92D-6941-7B26-71D9-F55A8C6D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9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24515-B229-D171-5DC4-B1D9310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A72A-594F-B5D0-12AD-7C9B22638886}"/>
              </a:ext>
            </a:extLst>
          </p:cNvPr>
          <p:cNvSpPr txBox="1"/>
          <p:nvPr/>
        </p:nvSpPr>
        <p:spPr>
          <a:xfrm>
            <a:off x="4572000" y="4820335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5478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10363200" y="2998724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6900862" y="4731910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4173200" y="475415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7762" y="3672472"/>
            <a:ext cx="2433638" cy="10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2230100" y="3695484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6623818" y="6851673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8767762" y="5468592"/>
            <a:ext cx="0" cy="13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12" descr="logo">
            <a:extLst>
              <a:ext uri="{FF2B5EF4-FFF2-40B4-BE49-F238E27FC236}">
                <a16:creationId xmlns:a16="http://schemas.microsoft.com/office/drawing/2014/main" id="{CE4961F0-76C4-DE70-50A0-5C24F59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CA42E915-14F9-906D-BE6C-A7C138650503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191D07-C237-5F28-AAC7-19F7E146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7173"/>
              </p:ext>
            </p:extLst>
          </p:nvPr>
        </p:nvGraphicFramePr>
        <p:xfrm>
          <a:off x="530861" y="3155507"/>
          <a:ext cx="5466555" cy="17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44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3762611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AB36AB-9287-5283-6B63-D88253A9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41292"/>
              </p:ext>
            </p:extLst>
          </p:nvPr>
        </p:nvGraphicFramePr>
        <p:xfrm>
          <a:off x="368313" y="5832273"/>
          <a:ext cx="5791653" cy="10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67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1493046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≤ </m:t>
                      </m:r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  <a:blipFill>
                <a:blip r:embed="rId8"/>
                <a:stretch>
                  <a:fillRect l="-2250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D008E79-18F0-EC73-CE30-B1B673202F4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0D4C6D-6343-27CA-C74F-5461914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∗(1−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B8C2B803-A45D-9FEF-5981-9CC1FA4B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EDBF47-F0D0-C65D-CBEE-12A31BF52E2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pic>
        <p:nvPicPr>
          <p:cNvPr id="17" name="Picture 12" descr="logo">
            <a:extLst>
              <a:ext uri="{FF2B5EF4-FFF2-40B4-BE49-F238E27FC236}">
                <a16:creationId xmlns:a16="http://schemas.microsoft.com/office/drawing/2014/main" id="{A7AD7179-B394-E8C5-A8CF-7AA24D8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C02F1F-E7D4-2B46-07C0-A0CB46F1EDA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1108AD47-DF27-70DC-F740-E85D075320E3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090ECB48-89DD-405A-C767-A9E3F418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5"/>
            <a:ext cx="5881000" cy="23056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2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(Hight expect weighted itemset)</a:t>
            </a:r>
          </a:p>
        </p:txBody>
      </p:sp>
      <p:pic>
        <p:nvPicPr>
          <p:cNvPr id="23" name="Picture 12" descr="logo">
            <a:extLst>
              <a:ext uri="{FF2B5EF4-FFF2-40B4-BE49-F238E27FC236}">
                <a16:creationId xmlns:a16="http://schemas.microsoft.com/office/drawing/2014/main" id="{B803758E-A081-093B-6CC7-82AAAE9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FE35184-D013-C4F7-AFF5-857D4EE64884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b="1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368E5F2-A41A-5BF6-87C0-116F0C1DC64B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logo">
            <a:extLst>
              <a:ext uri="{FF2B5EF4-FFF2-40B4-BE49-F238E27FC236}">
                <a16:creationId xmlns:a16="http://schemas.microsoft.com/office/drawing/2014/main" id="{923466CB-99A9-2447-5CE0-18CD9BE7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3E066689-3F20-40FC-A02D-4B6C091BE3F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9D7ED835-177B-5C9D-45DB-D508D3CB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2034524" y="975990"/>
            <a:ext cx="13874612" cy="1137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2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).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 dirty="0">
                    <a:latin typeface="+mj-lt"/>
                  </a:rPr>
                  <a:t>Một tập con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 được gọi là tập mục (itemset)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vi-VN" sz="2800" dirty="0">
                    <a:latin typeface="+mj-lt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được gọi là một phần tử (item).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</a:t>
                </a:r>
                <a:r>
                  <a:rPr lang="vi-VN" sz="2800" b="1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  <a:blipFill>
                <a:blip r:embed="rId8"/>
                <a:stretch>
                  <a:fillRect l="-2744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39C8C24-A525-B2D0-15C3-D1131380347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634416EC-1C45-96FD-125B-5D67D33F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0034"/>
              </p:ext>
            </p:extLst>
          </p:nvPr>
        </p:nvGraphicFramePr>
        <p:xfrm>
          <a:off x="10446071" y="6950997"/>
          <a:ext cx="6377977" cy="203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03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389940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7"/>
              <p:cNvSpPr txBox="1"/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  <a:blipFill>
                <a:blip r:embed="rId10"/>
                <a:stretch>
                  <a:fillRect l="-3142" r="-3142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3434</Words>
  <Application>Microsoft Office PowerPoint</Application>
  <PresentationFormat>Custom</PresentationFormat>
  <Paragraphs>405</Paragraphs>
  <Slides>57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Times New Roman</vt:lpstr>
      <vt:lpstr>Cambria Math</vt:lpstr>
      <vt:lpstr>Courier New</vt:lpstr>
      <vt:lpstr>Arial</vt:lpstr>
      <vt:lpstr>Times News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Hưng Trần Tấn</cp:lastModifiedBy>
  <cp:revision>41</cp:revision>
  <dcterms:created xsi:type="dcterms:W3CDTF">2006-08-16T00:00:00Z</dcterms:created>
  <dcterms:modified xsi:type="dcterms:W3CDTF">2024-08-18T08:16:40Z</dcterms:modified>
  <dc:identifier>DAF_ijXO390</dc:identifier>
</cp:coreProperties>
</file>