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87" r:id="rId20"/>
    <p:sldId id="318" r:id="rId21"/>
    <p:sldId id="326" r:id="rId22"/>
    <p:sldId id="281" r:id="rId23"/>
    <p:sldId id="327" r:id="rId24"/>
    <p:sldId id="290" r:id="rId25"/>
    <p:sldId id="292" r:id="rId26"/>
    <p:sldId id="313" r:id="rId27"/>
    <p:sldId id="293" r:id="rId28"/>
    <p:sldId id="303" r:id="rId29"/>
    <p:sldId id="310" r:id="rId30"/>
    <p:sldId id="295" r:id="rId31"/>
    <p:sldId id="296" r:id="rId32"/>
    <p:sldId id="297" r:id="rId33"/>
    <p:sldId id="298" r:id="rId34"/>
    <p:sldId id="322" r:id="rId35"/>
    <p:sldId id="299" r:id="rId36"/>
    <p:sldId id="315" r:id="rId37"/>
    <p:sldId id="264" r:id="rId38"/>
    <p:sldId id="316" r:id="rId39"/>
    <p:sldId id="320" r:id="rId40"/>
    <p:sldId id="314" r:id="rId41"/>
    <p:sldId id="279" r:id="rId42"/>
    <p:sldId id="302" r:id="rId43"/>
    <p:sldId id="280" r:id="rId44"/>
    <p:sldId id="285" r:id="rId45"/>
    <p:sldId id="307" r:id="rId46"/>
    <p:sldId id="311" r:id="rId47"/>
  </p:sldIdLst>
  <p:sldSz cx="18288000" cy="10287000"/>
  <p:notesSz cx="6858000" cy="9144000"/>
  <p:embeddedFontLst>
    <p:embeddedFont>
      <p:font typeface="Cambria Math" panose="02040503050406030204" pitchFamily="18" charset="0"/>
      <p:regular r:id="rId4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AFB8"/>
    <a:srgbClr val="27D5ED"/>
    <a:srgbClr val="47C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1474" y="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 hỗ trợ tối thiểu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trên bộ dữ liệu </a:t>
            </a:r>
            <a:r>
              <a:rPr lang="en-US" sz="1400" b="0" i="0" u="none" strike="noStrike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T40I10D100K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WD-FIM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820</c:v>
                </c:pt>
                <c:pt idx="1">
                  <c:v>713</c:v>
                </c:pt>
                <c:pt idx="2">
                  <c:v>656</c:v>
                </c:pt>
                <c:pt idx="3">
                  <c:v>542</c:v>
                </c:pt>
                <c:pt idx="4">
                  <c:v>483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81-4C11-AFC0-E16E8D48CF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743</c:v>
                </c:pt>
                <c:pt idx="1">
                  <c:v>724</c:v>
                </c:pt>
                <c:pt idx="2">
                  <c:v>659</c:v>
                </c:pt>
                <c:pt idx="3">
                  <c:v>550</c:v>
                </c:pt>
                <c:pt idx="4">
                  <c:v>438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581-4C11-AFC0-E16E8D48CF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wPMFI-MAX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40</c:v>
                </c:pt>
                <c:pt idx="1">
                  <c:v>32</c:v>
                </c:pt>
                <c:pt idx="2">
                  <c:v>24</c:v>
                </c:pt>
                <c:pt idx="3">
                  <c:v>19</c:v>
                </c:pt>
                <c:pt idx="4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581-4C11-AFC0-E16E8D48CF8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95</c:v>
                </c:pt>
                <c:pt idx="1">
                  <c:v>67</c:v>
                </c:pt>
                <c:pt idx="2">
                  <c:v>43</c:v>
                </c:pt>
                <c:pt idx="3">
                  <c:v>28</c:v>
                </c:pt>
                <c:pt idx="4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581-4C11-AFC0-E16E8D48CF8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Minimum support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 hỗ trợ tối thiểu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trên bộ dữ liệu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Connect4</a:t>
            </a:r>
            <a:endParaRPr 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WD-FIM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651</c:v>
                </c:pt>
                <c:pt idx="1">
                  <c:v>167</c:v>
                </c:pt>
                <c:pt idx="2">
                  <c:v>132</c:v>
                </c:pt>
                <c:pt idx="3">
                  <c:v>117</c:v>
                </c:pt>
                <c:pt idx="4">
                  <c:v>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388-4B0F-AEE1-49BF6B14240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151</c:v>
                </c:pt>
                <c:pt idx="1">
                  <c:v>104</c:v>
                </c:pt>
                <c:pt idx="2">
                  <c:v>124</c:v>
                </c:pt>
                <c:pt idx="3">
                  <c:v>116</c:v>
                </c:pt>
                <c:pt idx="4">
                  <c:v>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388-4B0F-AEE1-49BF6B14240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wPMFI-MAX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340</c:v>
                </c:pt>
                <c:pt idx="1">
                  <c:v>26</c:v>
                </c:pt>
                <c:pt idx="2">
                  <c:v>14</c:v>
                </c:pt>
                <c:pt idx="3">
                  <c:v>8</c:v>
                </c:pt>
                <c:pt idx="4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88-4B0F-AEE1-49BF6B14240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122</c:v>
                </c:pt>
                <c:pt idx="1">
                  <c:v>49</c:v>
                </c:pt>
                <c:pt idx="2">
                  <c:v>55</c:v>
                </c:pt>
                <c:pt idx="3">
                  <c:v>40</c:v>
                </c:pt>
                <c:pt idx="4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388-4B0F-AEE1-49BF6B14240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Minimum support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</a:t>
            </a:r>
            <a:r>
              <a:rPr lang="en-US" sz="1400" b="0" i="0" u="none" strike="noStrike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 hỗ trợ tối thiểu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trên bộ dữ liệu </a:t>
            </a:r>
            <a:r>
              <a:rPr lang="en-US" sz="1400" b="0" i="0" u="none" strike="noStrike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Accidents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WD-FIM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291</c:v>
                </c:pt>
                <c:pt idx="1">
                  <c:v>265</c:v>
                </c:pt>
                <c:pt idx="2">
                  <c:v>228</c:v>
                </c:pt>
                <c:pt idx="3">
                  <c:v>187</c:v>
                </c:pt>
                <c:pt idx="4">
                  <c:v>154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64-45D4-BD6C-5DA7419CA6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379</c:v>
                </c:pt>
                <c:pt idx="1">
                  <c:v>327</c:v>
                </c:pt>
                <c:pt idx="2">
                  <c:v>278</c:v>
                </c:pt>
                <c:pt idx="3">
                  <c:v>231</c:v>
                </c:pt>
                <c:pt idx="4">
                  <c:v>206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64-45D4-BD6C-5DA7419CA6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wPMFI-MAX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147</c:v>
                </c:pt>
                <c:pt idx="1">
                  <c:v>118</c:v>
                </c:pt>
                <c:pt idx="2">
                  <c:v>95</c:v>
                </c:pt>
                <c:pt idx="3">
                  <c:v>81</c:v>
                </c:pt>
                <c:pt idx="4">
                  <c:v>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964-45D4-BD6C-5DA7419CA6C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176</c:v>
                </c:pt>
                <c:pt idx="1">
                  <c:v>145</c:v>
                </c:pt>
                <c:pt idx="2">
                  <c:v>121</c:v>
                </c:pt>
                <c:pt idx="3">
                  <c:v>109</c:v>
                </c:pt>
                <c:pt idx="4">
                  <c:v>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964-45D4-BD6C-5DA7419CA6C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Minimum support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 hỗ trợ tối thiểu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trên bộ dữ liệu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Uscensus</a:t>
            </a:r>
            <a:endParaRPr 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WD-FIM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476</c:v>
                </c:pt>
                <c:pt idx="1">
                  <c:v>317</c:v>
                </c:pt>
                <c:pt idx="2">
                  <c:v>273</c:v>
                </c:pt>
                <c:pt idx="3">
                  <c:v>249</c:v>
                </c:pt>
                <c:pt idx="4">
                  <c:v>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D2F-42F9-BBB7-82FA1F1914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356</c:v>
                </c:pt>
                <c:pt idx="1">
                  <c:v>303</c:v>
                </c:pt>
                <c:pt idx="2">
                  <c:v>243</c:v>
                </c:pt>
                <c:pt idx="3">
                  <c:v>227</c:v>
                </c:pt>
                <c:pt idx="4">
                  <c:v>178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D2F-42F9-BBB7-82FA1F1914B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wPMFI-MAX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64</c:v>
                </c:pt>
                <c:pt idx="1">
                  <c:v>18</c:v>
                </c:pt>
                <c:pt idx="2">
                  <c:v>14</c:v>
                </c:pt>
                <c:pt idx="3">
                  <c:v>10</c:v>
                </c:pt>
                <c:pt idx="4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D2F-42F9-BBB7-82FA1F1914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141</c:v>
                </c:pt>
                <c:pt idx="1">
                  <c:v>71</c:v>
                </c:pt>
                <c:pt idx="2">
                  <c:v>27</c:v>
                </c:pt>
                <c:pt idx="3">
                  <c:v>17</c:v>
                </c:pt>
                <c:pt idx="4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D2F-42F9-BBB7-82FA1F1914B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Minimum support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độ tin cậy tối thiểu trên bộ dữ liệu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T40I10D100K</a:t>
            </a:r>
            <a:endParaRPr 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WD-FIM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1753</c:v>
                </c:pt>
                <c:pt idx="1">
                  <c:v>1467</c:v>
                </c:pt>
                <c:pt idx="2">
                  <c:v>956</c:v>
                </c:pt>
                <c:pt idx="3">
                  <c:v>539</c:v>
                </c:pt>
                <c:pt idx="4">
                  <c:v>386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17-4329-AE45-C98CAD9298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1964</c:v>
                </c:pt>
                <c:pt idx="1">
                  <c:v>1534</c:v>
                </c:pt>
                <c:pt idx="2">
                  <c:v>1267</c:v>
                </c:pt>
                <c:pt idx="3">
                  <c:v>757</c:v>
                </c:pt>
                <c:pt idx="4">
                  <c:v>438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17-4329-AE45-C98CAD92980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wPMFI-MAX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120</c:v>
                </c:pt>
                <c:pt idx="1">
                  <c:v>96</c:v>
                </c:pt>
                <c:pt idx="2">
                  <c:v>72</c:v>
                </c:pt>
                <c:pt idx="3">
                  <c:v>57</c:v>
                </c:pt>
                <c:pt idx="4">
                  <c:v>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017-4329-AE45-C98CAD92980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327</c:v>
                </c:pt>
                <c:pt idx="1">
                  <c:v>256</c:v>
                </c:pt>
                <c:pt idx="2">
                  <c:v>136</c:v>
                </c:pt>
                <c:pt idx="3">
                  <c:v>79</c:v>
                </c:pt>
                <c:pt idx="4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017-4329-AE45-C98CAD92980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Minimum confidence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độ tin cậy tối thiểu</a:t>
            </a:r>
            <a:r>
              <a:rPr lang="en-US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trên bộ dữ liệu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</a:rPr>
              <a:t>Connect4</a:t>
            </a:r>
            <a:endParaRPr 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WD-FIM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341</c:v>
                </c:pt>
                <c:pt idx="1">
                  <c:v>286</c:v>
                </c:pt>
                <c:pt idx="2">
                  <c:v>181</c:v>
                </c:pt>
                <c:pt idx="3">
                  <c:v>137</c:v>
                </c:pt>
                <c:pt idx="4">
                  <c:v>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C1-461F-8761-37C5706DFF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378</c:v>
                </c:pt>
                <c:pt idx="1">
                  <c:v>305</c:v>
                </c:pt>
                <c:pt idx="2">
                  <c:v>189</c:v>
                </c:pt>
                <c:pt idx="3">
                  <c:v>154</c:v>
                </c:pt>
                <c:pt idx="4">
                  <c:v>122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1C1-461F-8761-37C5706DFFB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wPMFI-MAX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134</c:v>
                </c:pt>
                <c:pt idx="1">
                  <c:v>74</c:v>
                </c:pt>
                <c:pt idx="2">
                  <c:v>35</c:v>
                </c:pt>
                <c:pt idx="3">
                  <c:v>28</c:v>
                </c:pt>
                <c:pt idx="4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1C1-461F-8761-37C5706DFFB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143</c:v>
                </c:pt>
                <c:pt idx="1">
                  <c:v>123</c:v>
                </c:pt>
                <c:pt idx="2">
                  <c:v>94</c:v>
                </c:pt>
                <c:pt idx="3">
                  <c:v>72</c:v>
                </c:pt>
                <c:pt idx="4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1C1-461F-8761-37C5706DFFB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Minimum confidence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độ tin cậy tối thiểu trên bộ dữ liệu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</a:rPr>
              <a:t>Accidents</a:t>
            </a:r>
            <a:endParaRPr 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WD-FIM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976</c:v>
                </c:pt>
                <c:pt idx="1">
                  <c:v>747</c:v>
                </c:pt>
                <c:pt idx="2">
                  <c:v>519</c:v>
                </c:pt>
                <c:pt idx="3">
                  <c:v>388</c:v>
                </c:pt>
                <c:pt idx="4">
                  <c:v>275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A2-4741-894F-BD9B1E49A4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1186</c:v>
                </c:pt>
                <c:pt idx="1">
                  <c:v>807</c:v>
                </c:pt>
                <c:pt idx="2">
                  <c:v>532</c:v>
                </c:pt>
                <c:pt idx="3">
                  <c:v>423</c:v>
                </c:pt>
                <c:pt idx="4">
                  <c:v>307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7A2-4741-894F-BD9B1E49A4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wPMFI-MAX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125</c:v>
                </c:pt>
                <c:pt idx="1">
                  <c:v>91</c:v>
                </c:pt>
                <c:pt idx="2">
                  <c:v>76</c:v>
                </c:pt>
                <c:pt idx="3">
                  <c:v>56</c:v>
                </c:pt>
                <c:pt idx="4">
                  <c:v>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7A2-4741-894F-BD9B1E49A4F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189</c:v>
                </c:pt>
                <c:pt idx="1">
                  <c:v>164</c:v>
                </c:pt>
                <c:pt idx="2">
                  <c:v>143</c:v>
                </c:pt>
                <c:pt idx="3">
                  <c:v>126</c:v>
                </c:pt>
                <c:pt idx="4">
                  <c:v>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7A2-4741-894F-BD9B1E49A4F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Minimum confidence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độ tin cậy tối thiểu trên bộ dữ liệu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</a:rPr>
              <a:t>UScensus</a:t>
            </a:r>
            <a:endParaRPr 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WD-FIM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854</c:v>
                </c:pt>
                <c:pt idx="1">
                  <c:v>605</c:v>
                </c:pt>
                <c:pt idx="2">
                  <c:v>457</c:v>
                </c:pt>
                <c:pt idx="3">
                  <c:v>367</c:v>
                </c:pt>
                <c:pt idx="4">
                  <c:v>256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18-498C-93FC-99D71C603BF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908</c:v>
                </c:pt>
                <c:pt idx="1">
                  <c:v>726</c:v>
                </c:pt>
                <c:pt idx="2">
                  <c:v>508</c:v>
                </c:pt>
                <c:pt idx="3">
                  <c:v>398</c:v>
                </c:pt>
                <c:pt idx="4">
                  <c:v>287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318-498C-93FC-99D71C603BF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wPMFI-MAX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146</c:v>
                </c:pt>
                <c:pt idx="1">
                  <c:v>104</c:v>
                </c:pt>
                <c:pt idx="2">
                  <c:v>85</c:v>
                </c:pt>
                <c:pt idx="3">
                  <c:v>65</c:v>
                </c:pt>
                <c:pt idx="4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318-498C-93FC-99D71C603BF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207</c:v>
                </c:pt>
                <c:pt idx="1">
                  <c:v>176</c:v>
                </c:pt>
                <c:pt idx="2">
                  <c:v>158</c:v>
                </c:pt>
                <c:pt idx="3">
                  <c:v>139</c:v>
                </c:pt>
                <c:pt idx="4">
                  <c:v>108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318-498C-93FC-99D71C603BF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Minimum confidence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6FF1B-A1E5-4B23-BAE4-1B9231868AC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BA7E4-8942-4D20-9963-4F61FBD98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9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BA7E4-8942-4D20-9963-4F61FBD986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07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D927-4EF3-4143-8D3D-70B1C3B44213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2FD1-CA79-41FA-A8DD-DDDF9E85FB9B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E940-37CF-4D8C-9517-69AE14010B1E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9C39-D104-4961-BEB2-4F42B356399C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8BDF-5E6E-48A4-9A02-8300B8151FF0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719F-42BE-4FD3-8F7E-3F65A0F9974A}" type="datetime1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063D-7746-4849-A2C6-7A9BED01FBD4}" type="datetime1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59E0-3212-44A0-A9AC-1083796F9E2C}" type="datetime1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04385-884F-4E74-8557-AFB70CAFC18F}" type="datetime1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6DA6-3FBB-4518-9F45-12BA1AD4ED55}" type="datetime1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7AB1-C08E-4FB4-B18A-47A99BC15E5E}" type="datetime1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DCB9F-C93D-492B-BF2B-FE4A773C3540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1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1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27.svg"/><Relationship Id="rId7" Type="http://schemas.openxmlformats.org/officeDocument/2006/relationships/image" Target="../media/image29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10" Type="http://schemas.openxmlformats.org/officeDocument/2006/relationships/image" Target="../media/image1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11.png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383756" y="2436133"/>
            <a:ext cx="15628770" cy="46162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9999" b="1" dirty="0">
                <a:solidFill>
                  <a:srgbClr val="227C9D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KHAI PHÁ CÁC TẬP MỤC PHỔ BIẾN TỐI ĐA XÁC SUẤT CÓ TRỌNG SỐ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411173" y="7642112"/>
            <a:ext cx="9402410" cy="1605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3700" b="1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Người</a:t>
            </a:r>
            <a:r>
              <a:rPr lang="en-US" sz="3700" b="1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700" b="1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hướng</a:t>
            </a:r>
            <a:r>
              <a:rPr lang="en-US" sz="3700" b="1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700" b="1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dẫn</a:t>
            </a:r>
            <a:r>
              <a:rPr lang="en-US" sz="3700" b="1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</a:t>
            </a:r>
            <a:r>
              <a:rPr lang="en-US" sz="37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TS </a:t>
            </a:r>
            <a:r>
              <a:rPr lang="en-US" sz="37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Nguyễn</a:t>
            </a:r>
            <a:r>
              <a:rPr lang="en-US" sz="37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Chí </a:t>
            </a:r>
            <a:r>
              <a:rPr lang="en-US" sz="37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Thiện</a:t>
            </a:r>
            <a:endParaRPr lang="en-US" sz="3700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sz="3700" b="1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Người</a:t>
            </a:r>
            <a:r>
              <a:rPr lang="en-US" sz="3700" b="1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700" b="1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thực</a:t>
            </a:r>
            <a:r>
              <a:rPr lang="en-US" sz="3700" b="1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700" b="1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hiện</a:t>
            </a:r>
            <a:r>
              <a:rPr lang="en-US" sz="3700" b="1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</a:t>
            </a:r>
            <a:r>
              <a:rPr lang="en-US" sz="37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Trần Tấn Hưng</a:t>
            </a:r>
          </a:p>
        </p:txBody>
      </p:sp>
      <p:grpSp>
        <p:nvGrpSpPr>
          <p:cNvPr id="25" name="Group 25"/>
          <p:cNvGrpSpPr/>
          <p:nvPr/>
        </p:nvGrpSpPr>
        <p:grpSpPr>
          <a:xfrm rot="2700000">
            <a:off x="-259785" y="-4747427"/>
            <a:ext cx="7415398" cy="3565095"/>
            <a:chOff x="0" y="0"/>
            <a:chExt cx="660400" cy="3175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AutoShape 28"/>
          <p:cNvSpPr/>
          <p:nvPr/>
        </p:nvSpPr>
        <p:spPr>
          <a:xfrm>
            <a:off x="-722398" y="-392787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>
            <a:off x="-936345" y="-3615201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>
            <a:off x="-1115946" y="-325673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>
            <a:off x="-1242601" y="-287046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1386455" y="-243078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1507275" y="-1987063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1481507" y="-1425430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1393190" y="-748347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Slide Number Placeholder 3">
            <a:extLst>
              <a:ext uri="{FF2B5EF4-FFF2-40B4-BE49-F238E27FC236}">
                <a16:creationId xmlns:a16="http://schemas.microsoft.com/office/drawing/2014/main" id="{DFDB9404-443E-C87B-DEAF-46129D92B517}"/>
              </a:ext>
            </a:extLst>
          </p:cNvPr>
          <p:cNvSpPr txBox="1">
            <a:spLocks/>
          </p:cNvSpPr>
          <p:nvPr/>
        </p:nvSpPr>
        <p:spPr>
          <a:xfrm>
            <a:off x="15896846" y="9756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44B9DD4A-02E9-2288-608D-B17257725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7827" y="1905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1898788" y="1646258"/>
            <a:ext cx="13112612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 SỐ (Weighted)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1898788" y="2718502"/>
                <a:ext cx="13950812" cy="2659382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Với mỗi biến ngẫu nhiên </a:t>
                </a:r>
                <a14:m>
                  <m:oMath xmlns:m="http://schemas.openxmlformats.org/officeDocument/2006/math"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trọng số thể hiện mức độ quan trọng của nó trong cơ sở dữ liệu không chắc chắn và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tuân theo phân phối Bernouli </a:t>
                </a:r>
                <a14:m>
                  <m:oMath xmlns:m="http://schemas.openxmlformats.org/officeDocument/2006/math"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788" y="2718502"/>
                <a:ext cx="13950812" cy="2659382"/>
              </a:xfrm>
              <a:prstGeom prst="rect">
                <a:avLst/>
              </a:prstGeom>
              <a:blipFill>
                <a:blip r:embed="rId8"/>
                <a:stretch>
                  <a:fillRect l="-2184" r="-2184" b="-10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C306320-A900-91D2-382D-0EBBB6E25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176349"/>
              </p:ext>
            </p:extLst>
          </p:nvPr>
        </p:nvGraphicFramePr>
        <p:xfrm>
          <a:off x="3429001" y="6134100"/>
          <a:ext cx="11429999" cy="2011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36942">
                  <a:extLst>
                    <a:ext uri="{9D8B030D-6E8A-4147-A177-3AD203B41FA5}">
                      <a16:colId xmlns:a16="http://schemas.microsoft.com/office/drawing/2014/main" val="1844376201"/>
                    </a:ext>
                  </a:extLst>
                </a:gridCol>
                <a:gridCol w="2773243">
                  <a:extLst>
                    <a:ext uri="{9D8B030D-6E8A-4147-A177-3AD203B41FA5}">
                      <a16:colId xmlns:a16="http://schemas.microsoft.com/office/drawing/2014/main" val="459370448"/>
                    </a:ext>
                  </a:extLst>
                </a:gridCol>
                <a:gridCol w="2946571">
                  <a:extLst>
                    <a:ext uri="{9D8B030D-6E8A-4147-A177-3AD203B41FA5}">
                      <a16:colId xmlns:a16="http://schemas.microsoft.com/office/drawing/2014/main" val="2477409310"/>
                    </a:ext>
                  </a:extLst>
                </a:gridCol>
                <a:gridCol w="2773243">
                  <a:extLst>
                    <a:ext uri="{9D8B030D-6E8A-4147-A177-3AD203B41FA5}">
                      <a16:colId xmlns:a16="http://schemas.microsoft.com/office/drawing/2014/main" val="303488808"/>
                    </a:ext>
                  </a:extLst>
                </a:gridCol>
              </a:tblGrid>
              <a:tr h="10059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tử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8215278"/>
                  </a:ext>
                </a:extLst>
              </a:tr>
              <a:tr h="10059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Trọng</a:t>
                      </a: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4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430096"/>
                  </a:ext>
                </a:extLst>
              </a:tr>
            </a:tbl>
          </a:graphicData>
        </a:graphic>
      </p:graphicFrame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B7CDD51-7D35-2344-32EC-655CAC479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B5BFFDED-22DB-996A-D9E7-76C84E5B8295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2" descr="logo">
            <a:extLst>
              <a:ext uri="{FF2B5EF4-FFF2-40B4-BE49-F238E27FC236}">
                <a16:creationId xmlns:a16="http://schemas.microsoft.com/office/drawing/2014/main" id="{4C64DFAD-92F1-561F-97DB-9863F38C8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096" y="0"/>
            <a:ext cx="2927904" cy="15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367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1556468" y="1245755"/>
            <a:ext cx="15849600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ĐN1: ĐỘ HỖ TRỢ KÌ VỌNG (EXPECTED SUPPORT)</a:t>
            </a:r>
            <a:r>
              <a:rPr lang="en-US" sz="4800" dirty="0">
                <a:solidFill>
                  <a:srgbClr val="000000"/>
                </a:solidFill>
                <a:effectLst/>
                <a:latin typeface="Times News Roman"/>
                <a:ea typeface="Calibri" panose="020F0502020204030204" pitchFamily="34" charset="0"/>
                <a:cs typeface="Times New Roman (Body CS)"/>
              </a:rPr>
              <a:t>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11905" y="2718502"/>
            <a:ext cx="16254666" cy="50821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	Cho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chắc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chắn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kì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vọng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lũy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chắc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chắn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Giả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chắc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chắn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độc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đôi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kì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vọng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3200" dirty="0"/>
          </a:p>
          <a:p>
            <a:pPr indent="457200" algn="just">
              <a:lnSpc>
                <a:spcPct val="150000"/>
              </a:lnSpc>
            </a:pP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indent="457200" algn="just">
              <a:lnSpc>
                <a:spcPct val="150000"/>
              </a:lnSpc>
            </a:pPr>
            <a:endParaRPr lang="en-US" sz="3200" dirty="0">
              <a:solidFill>
                <a:srgbClr val="000000"/>
              </a:solidFill>
              <a:latin typeface="Times News Roma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3200" dirty="0">
              <a:solidFill>
                <a:srgbClr val="000000"/>
              </a:solidFill>
              <a:latin typeface="Times News Roman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3A248651-7BC3-E48F-40FD-4A1A96BD3710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262FEC5-1AFD-A5BB-94FB-EE8203792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489871"/>
              </p:ext>
            </p:extLst>
          </p:nvPr>
        </p:nvGraphicFramePr>
        <p:xfrm>
          <a:off x="8305800" y="5247785"/>
          <a:ext cx="7784717" cy="19421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6523">
                  <a:extLst>
                    <a:ext uri="{9D8B030D-6E8A-4147-A177-3AD203B41FA5}">
                      <a16:colId xmlns:a16="http://schemas.microsoft.com/office/drawing/2014/main" val="2548321663"/>
                    </a:ext>
                  </a:extLst>
                </a:gridCol>
                <a:gridCol w="5358194">
                  <a:extLst>
                    <a:ext uri="{9D8B030D-6E8A-4147-A177-3AD203B41FA5}">
                      <a16:colId xmlns:a16="http://schemas.microsoft.com/office/drawing/2014/main" val="4279669372"/>
                    </a:ext>
                  </a:extLst>
                </a:gridCol>
              </a:tblGrid>
              <a:tr h="6473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52" marR="437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 </a:t>
                      </a:r>
                      <a:r>
                        <a:rPr lang="en-US" sz="3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dịch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52" marR="43752" marT="0" marB="0"/>
                </a:tc>
                <a:extLst>
                  <a:ext uri="{0D108BD9-81ED-4DB2-BD59-A6C34878D82A}">
                    <a16:rowId xmlns:a16="http://schemas.microsoft.com/office/drawing/2014/main" val="1415806748"/>
                  </a:ext>
                </a:extLst>
              </a:tr>
              <a:tr h="6473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52" marR="437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{1 0.6} {2 0.8}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52" marR="43752" marT="0" marB="0"/>
                </a:tc>
                <a:extLst>
                  <a:ext uri="{0D108BD9-81ED-4DB2-BD59-A6C34878D82A}">
                    <a16:rowId xmlns:a16="http://schemas.microsoft.com/office/drawing/2014/main" val="108892973"/>
                  </a:ext>
                </a:extLst>
              </a:tr>
              <a:tr h="6473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52" marR="437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{1 0.7} {3 0.2}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52" marR="43752" marT="0" marB="0"/>
                </a:tc>
                <a:extLst>
                  <a:ext uri="{0D108BD9-81ED-4DB2-BD59-A6C34878D82A}">
                    <a16:rowId xmlns:a16="http://schemas.microsoft.com/office/drawing/2014/main" val="288488167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AADAA85-1D83-16BC-A372-2D9488BF6D0C}"/>
              </a:ext>
            </a:extLst>
          </p:cNvPr>
          <p:cNvSpPr txBox="1"/>
          <p:nvPr/>
        </p:nvSpPr>
        <p:spPr>
          <a:xfrm>
            <a:off x="8305800" y="7407468"/>
            <a:ext cx="8347006" cy="1828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({1}) = 0.6 + 0.7 = 1.3</a:t>
            </a:r>
          </a:p>
          <a:p>
            <a:pPr>
              <a:lnSpc>
                <a:spcPct val="150000"/>
              </a:lnSpc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({1, 2}) = 0.6*0.8 + 0.7*0 = 0.48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C81DC84-DBF0-3732-B518-F4D400827D0F}"/>
                  </a:ext>
                </a:extLst>
              </p:cNvPr>
              <p:cNvSpPr txBox="1"/>
              <p:nvPr/>
            </p:nvSpPr>
            <p:spPr>
              <a:xfrm>
                <a:off x="541564" y="6350729"/>
                <a:ext cx="7467600" cy="1622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 (Body CS)"/>
                        </a:rPr>
                        <m:t>esp</m:t>
                      </m:r>
                      <m:d>
                        <m:dPr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 (Body CS)"/>
                            </a:rPr>
                            <m:t>𝒙</m:t>
                          </m:r>
                        </m:e>
                      </m:d>
                      <m:r>
                        <a:rPr lang="en-US" sz="4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 (Body CS)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 (Body CS)"/>
                            </a:rPr>
                            <m:t>𝑖</m:t>
                          </m:r>
                          <m:r>
                            <a:rPr lang="en-US" sz="40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 (Body CS)"/>
                            </a:rPr>
                            <m:t>=</m:t>
                          </m:r>
                          <m:r>
                            <a:rPr lang="en-US" sz="40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 (Body CS)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𝑫</m:t>
                              </m:r>
                            </m:e>
                          </m:d>
                        </m:sup>
                        <m:e>
                          <m:nary>
                            <m:naryPr>
                              <m:chr m:val="∏"/>
                              <m:limLoc m:val="undOvr"/>
                              <m:supHide m:val="on"/>
                              <m:ctrlP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𝑥</m:t>
                              </m:r>
                              <m:r>
                                <a:rPr lang="en-US" sz="4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 ∈ </m:t>
                              </m:r>
                              <m:r>
                                <a:rPr lang="en-US" sz="40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𝒙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pr</m:t>
                              </m:r>
                              <m:d>
                                <m:dPr>
                                  <m:ctrlPr>
                                    <a:rPr lang="en-US" sz="4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𝑥</m:t>
                                  </m:r>
                                  <m:r>
                                    <a:rPr lang="en-US" sz="4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4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1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 (Body CS)"/>
                                        </a:rPr>
                                        <m:t>𝑻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 (Body CS)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C81DC84-DBF0-3732-B518-F4D400827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64" y="6350729"/>
                <a:ext cx="7467600" cy="16225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12" descr="logo">
            <a:extLst>
              <a:ext uri="{FF2B5EF4-FFF2-40B4-BE49-F238E27FC236}">
                <a16:creationId xmlns:a16="http://schemas.microsoft.com/office/drawing/2014/main" id="{ADEF9091-8361-AC1F-65B6-E08926B2F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096" y="0"/>
            <a:ext cx="2927904" cy="15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570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1551705" y="1064831"/>
            <a:ext cx="15849600" cy="20832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ĐN2: VÉC-TƠ TỔNG XÁC SUẤT ĐỘ HỖ TRỢ</a:t>
            </a:r>
          </a:p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(SUMMED SUPPORT PROBABILISTIC VECTOR)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1011905" y="2718502"/>
                <a:ext cx="16254666" cy="830195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Véc-tơ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tổng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thể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từng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(support)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mỗi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sở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dữ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(exact database)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chuyển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từ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sở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dữ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thị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en-US" sz="4000" dirty="0">
                  <a:solidFill>
                    <a:srgbClr val="000000"/>
                  </a:solidFill>
                  <a:latin typeface="Times News Roman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</m:e>
                        <m:sub>
                          <m: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</m:e>
                        <m:sub>
                          <m: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</m:e>
                        <m:sub>
                          <m:r>
                            <a:rPr lang="nl-NL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4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720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Với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nl-NL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𝑠𝑝</m:t>
                        </m:r>
                      </m:e>
                      <m:sub>
                        <m:r>
                          <a:rPr lang="nl-NL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pr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nl-NL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nl-NL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nl-NL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), n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indent="4572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ngẫu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nhiên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rời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rạc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nhận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giá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trị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từ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0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đến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indent="457200" algn="just">
                  <a:lnSpc>
                    <a:spcPct val="150000"/>
                  </a:lnSpc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905" y="2718502"/>
                <a:ext cx="16254666" cy="8301953"/>
              </a:xfrm>
              <a:prstGeom prst="rect">
                <a:avLst/>
              </a:prstGeom>
              <a:blipFill>
                <a:blip r:embed="rId8"/>
                <a:stretch>
                  <a:fillRect l="-1913" r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6BC56076-C06D-54D2-2A0F-3D19B299C33F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2" descr="logo">
            <a:extLst>
              <a:ext uri="{FF2B5EF4-FFF2-40B4-BE49-F238E27FC236}">
                <a16:creationId xmlns:a16="http://schemas.microsoft.com/office/drawing/2014/main" id="{A517F1A0-F2BF-CC0E-80E6-2F0944A46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096" y="0"/>
            <a:ext cx="2927904" cy="15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819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1770415" y="1302830"/>
            <a:ext cx="15849600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ĐN3: TRỌNG SỐ CỦA TẬP MỤC (Itemset weighted)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97616" y="2944342"/>
            <a:ext cx="16254666" cy="35827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indent="36576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Cho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trọng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trọng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chắc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chắn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trọng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i="1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trung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bình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cộng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trọng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i="1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i="1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000000"/>
              </a:solidFill>
              <a:latin typeface="Times News Roman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AD94CF9F-395A-D1A9-0193-5138A4F7BD06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34D782-D355-AC10-BDF6-24A0E4E9EB21}"/>
                  </a:ext>
                </a:extLst>
              </p:cNvPr>
              <p:cNvSpPr txBox="1"/>
              <p:nvPr/>
            </p:nvSpPr>
            <p:spPr>
              <a:xfrm>
                <a:off x="7217918" y="7473878"/>
                <a:ext cx="6969545" cy="2132379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wt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({1}) = 0.8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wt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({1, 2})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8</m:t>
                        </m:r>
                        <m: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4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4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4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4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65</m:t>
                    </m:r>
                  </m:oMath>
                </a14:m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34D782-D355-AC10-BDF6-24A0E4E9E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7918" y="7473878"/>
                <a:ext cx="6969545" cy="2132379"/>
              </a:xfrm>
              <a:prstGeom prst="rect">
                <a:avLst/>
              </a:prstGeom>
              <a:blipFill>
                <a:blip r:embed="rId8"/>
                <a:stretch>
                  <a:fillRect b="-7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F615E98-59FB-2C48-32C5-8E7D56193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998622"/>
              </p:ext>
            </p:extLst>
          </p:nvPr>
        </p:nvGraphicFramePr>
        <p:xfrm>
          <a:off x="8052042" y="5875763"/>
          <a:ext cx="7885669" cy="13879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6225">
                  <a:extLst>
                    <a:ext uri="{9D8B030D-6E8A-4147-A177-3AD203B41FA5}">
                      <a16:colId xmlns:a16="http://schemas.microsoft.com/office/drawing/2014/main" val="1844376201"/>
                    </a:ext>
                  </a:extLst>
                </a:gridCol>
                <a:gridCol w="1913288">
                  <a:extLst>
                    <a:ext uri="{9D8B030D-6E8A-4147-A177-3AD203B41FA5}">
                      <a16:colId xmlns:a16="http://schemas.microsoft.com/office/drawing/2014/main" val="459370448"/>
                    </a:ext>
                  </a:extLst>
                </a:gridCol>
                <a:gridCol w="2032868">
                  <a:extLst>
                    <a:ext uri="{9D8B030D-6E8A-4147-A177-3AD203B41FA5}">
                      <a16:colId xmlns:a16="http://schemas.microsoft.com/office/drawing/2014/main" val="2477409310"/>
                    </a:ext>
                  </a:extLst>
                </a:gridCol>
                <a:gridCol w="1913288">
                  <a:extLst>
                    <a:ext uri="{9D8B030D-6E8A-4147-A177-3AD203B41FA5}">
                      <a16:colId xmlns:a16="http://schemas.microsoft.com/office/drawing/2014/main" val="303488808"/>
                    </a:ext>
                  </a:extLst>
                </a:gridCol>
              </a:tblGrid>
              <a:tr h="6939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 tử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14" marR="4731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7314" marR="4731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7314" marR="4731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7314" marR="47314" marT="0" marB="0"/>
                </a:tc>
                <a:extLst>
                  <a:ext uri="{0D108BD9-81ED-4DB2-BD59-A6C34878D82A}">
                    <a16:rowId xmlns:a16="http://schemas.microsoft.com/office/drawing/2014/main" val="1348215278"/>
                  </a:ext>
                </a:extLst>
              </a:tr>
              <a:tr h="6939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Trọng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14" marR="4731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14" marR="4731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14" marR="4731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14" marR="47314" marT="0" marB="0"/>
                </a:tc>
                <a:extLst>
                  <a:ext uri="{0D108BD9-81ED-4DB2-BD59-A6C34878D82A}">
                    <a16:rowId xmlns:a16="http://schemas.microsoft.com/office/drawing/2014/main" val="1564300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173ED8-B6AC-7B9B-5F90-45CDD97FCCEC}"/>
                  </a:ext>
                </a:extLst>
              </p:cNvPr>
              <p:cNvSpPr txBox="1"/>
              <p:nvPr/>
            </p:nvSpPr>
            <p:spPr>
              <a:xfrm>
                <a:off x="1932221" y="6093431"/>
                <a:ext cx="5185216" cy="2052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3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m:rPr>
                              <m:sty m:val="p"/>
                            </m:rPr>
                            <a:rPr lang="en-US" sz="3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wt</m:t>
                          </m:r>
                          <m:d>
                            <m:dPr>
                              <m:ctrlP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3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∈ </m:t>
                              </m:r>
                              <m:r>
                                <a:rPr lang="en-US" sz="3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wt</m:t>
                              </m:r>
                              <m:d>
                                <m:dPr>
                                  <m:ctrlPr>
                                    <a:rPr lang="en-US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e>
                      </m:eqArr>
                    </m:oMath>
                  </m:oMathPara>
                </a14:m>
                <a:endParaRPr lang="en-US" sz="36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173ED8-B6AC-7B9B-5F90-45CDD97FC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221" y="6093431"/>
                <a:ext cx="5185216" cy="20524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2" descr="logo">
            <a:extLst>
              <a:ext uri="{FF2B5EF4-FFF2-40B4-BE49-F238E27FC236}">
                <a16:creationId xmlns:a16="http://schemas.microsoft.com/office/drawing/2014/main" id="{6EB06EE8-571C-6BC5-B1AE-469FFE836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096" y="0"/>
            <a:ext cx="2927904" cy="15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494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1570755" y="1230162"/>
            <a:ext cx="15849600" cy="20832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ĐN4: ĐỘ HỖ TRỢ XÁC SUẤT CÓ TRỌNG SỐ (WEIGHTED PROBABILISTIC SUPPORT)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83330" y="3983092"/>
                <a:ext cx="16254666" cy="8255722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indent="36576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Cho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véc-tơ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tổng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𝑠𝑝</m:t>
                        </m:r>
                      </m:e>
                      <m:sub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𝑠𝑝</m:t>
                        </m:r>
                      </m:e>
                      <m:sub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𝑠𝑝</m:t>
                        </m:r>
                      </m:e>
                      <m:sub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với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),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tin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cậy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τ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giá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trị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đa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u="sng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4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𝑠𝑝</m:t>
                            </m:r>
                          </m:e>
                          <m:sub>
                            <m:r>
                              <a:rPr lang="en-US" sz="4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wt</m:t>
                        </m:r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lớn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hơn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tin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cậy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thị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công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sau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marR="0" indent="45720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prsp</m:t>
                          </m:r>
                          <m:d>
                            <m:dPr>
                              <m:ctrlPr>
                                <a:rPr lang="en-US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max</m:t>
                          </m:r>
                          <m:d>
                            <m:dPr>
                              <m:begChr m:val="{"/>
                              <m:endChr m:val="|"/>
                              <m:ctrlPr>
                                <a:rPr lang="en-US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d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𝑠𝑝</m:t>
                                  </m:r>
                                </m:e>
                                <m:sub>
                                  <m:r>
                                    <a:rPr lang="en-US" sz="4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wt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τ</m:t>
                          </m:r>
                          <m: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}</m:t>
                          </m:r>
                          <m:r>
                            <a:rPr lang="en-US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eqArr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30" y="3983092"/>
                <a:ext cx="16254666" cy="8255722"/>
              </a:xfrm>
              <a:prstGeom prst="rect">
                <a:avLst/>
              </a:prstGeom>
              <a:blipFill>
                <a:blip r:embed="rId9"/>
                <a:stretch>
                  <a:fillRect l="-1875" r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D6721D81-1F81-23FE-246E-07DC6C964932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2" descr="logo">
            <a:extLst>
              <a:ext uri="{FF2B5EF4-FFF2-40B4-BE49-F238E27FC236}">
                <a16:creationId xmlns:a16="http://schemas.microsoft.com/office/drawing/2014/main" id="{2EBDECE9-DA3C-771A-64E7-A70EC9E8A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096" y="0"/>
            <a:ext cx="2927904" cy="15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919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20832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ĐN5: TẬP MỤC PHỔ BIẾN THEO XÁC SUẤT CÓ TRỌNG SỐ (WEIGHED PROBABILISTIC FREQUENT ITEMSET)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83330" y="3983092"/>
                <a:ext cx="16254666" cy="737862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indent="36576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Cho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sở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dữ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phổ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nếu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i="1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nhỏ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hơn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u="sng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thị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</a:p>
              <a:p>
                <a:pPr indent="365760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prsp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4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4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λ</m:t>
                      </m:r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30" y="3983092"/>
                <a:ext cx="16254666" cy="7378623"/>
              </a:xfrm>
              <a:prstGeom prst="rect">
                <a:avLst/>
              </a:prstGeom>
              <a:blipFill>
                <a:blip r:embed="rId8"/>
                <a:stretch>
                  <a:fillRect l="-1875" r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2" descr="logo">
            <a:extLst>
              <a:ext uri="{FF2B5EF4-FFF2-40B4-BE49-F238E27FC236}">
                <a16:creationId xmlns:a16="http://schemas.microsoft.com/office/drawing/2014/main" id="{AE2D4635-5D1C-05E1-D275-16F918995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050" y="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004AA07D-D758-3E54-B813-AF96AD934BC8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160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17360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0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ĐN6: TẬP MỤC PHỔ BIẾN TỐI ĐA THEO XÁC SUẤT CÓ TRỌNG SỐ (WEIGHTED PROBABILISTIC MAXIMAL FREQUENT ITEMSET)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83330" y="3983092"/>
                <a:ext cx="16254666" cy="830195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indent="36576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Cho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sở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dữ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phổ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đa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nếu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nó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phổ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bị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chứa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bởi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phổ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0" marR="0" indent="36576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prsp</m:t>
                    </m:r>
                    <m:d>
                      <m:d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∩ ∄</m:t>
                    </m:r>
                    <m:d>
                      <m:dPr>
                        <m:begChr m:val="{"/>
                        <m:endChr m:val="|"/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⊃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∩ </m:t>
                    </m:r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prsp</m:t>
                    </m:r>
                    <m:d>
                      <m:d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</m:d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indent="365760" algn="just">
                  <a:lnSpc>
                    <a:spcPct val="150000"/>
                  </a:lnSpc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30" y="3983092"/>
                <a:ext cx="16254666" cy="8301953"/>
              </a:xfrm>
              <a:prstGeom prst="rect">
                <a:avLst/>
              </a:prstGeom>
              <a:blipFill>
                <a:blip r:embed="rId8"/>
                <a:stretch>
                  <a:fillRect l="-1875" r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B91E4CAA-6EA9-FEA2-091D-346DFDD13146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2" descr="logo">
            <a:extLst>
              <a:ext uri="{FF2B5EF4-FFF2-40B4-BE49-F238E27FC236}">
                <a16:creationId xmlns:a16="http://schemas.microsoft.com/office/drawing/2014/main" id="{2894B0D1-47D8-EC26-FA7F-D5601C82B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096" y="0"/>
            <a:ext cx="2927904" cy="15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258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1676400" y="1646258"/>
            <a:ext cx="15849600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 BIỂU VẤN ĐỀ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1011905" y="2718502"/>
                <a:ext cx="16254666" cy="645529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36576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Cho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sở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dữ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bảng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W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tin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cậy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τ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chúng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tôi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yêu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cầu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tìm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ra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phổ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905" y="2718502"/>
                <a:ext cx="16254666" cy="6455293"/>
              </a:xfrm>
              <a:prstGeom prst="rect">
                <a:avLst/>
              </a:prstGeom>
              <a:blipFill>
                <a:blip r:embed="rId8"/>
                <a:stretch>
                  <a:fillRect l="-1913" r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C7F1C532-A32F-EB21-F7AF-04D00FA4241A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2" descr="logo">
            <a:extLst>
              <a:ext uri="{FF2B5EF4-FFF2-40B4-BE49-F238E27FC236}">
                <a16:creationId xmlns:a16="http://schemas.microsoft.com/office/drawing/2014/main" id="{9D680A21-D0B1-09CC-3586-06FE2C57E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096" y="0"/>
            <a:ext cx="2927904" cy="15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616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3654" y="4545013"/>
            <a:ext cx="10620170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</a:t>
            </a:r>
          </a:p>
        </p:txBody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Slide Number Placeholder 3">
            <a:extLst>
              <a:ext uri="{FF2B5EF4-FFF2-40B4-BE49-F238E27FC236}">
                <a16:creationId xmlns:a16="http://schemas.microsoft.com/office/drawing/2014/main" id="{9FCBE6DC-9C99-D0BF-6B52-17A9F2B23228}"/>
              </a:ext>
            </a:extLst>
          </p:cNvPr>
          <p:cNvSpPr txBox="1">
            <a:spLocks/>
          </p:cNvSpPr>
          <p:nvPr/>
        </p:nvSpPr>
        <p:spPr>
          <a:xfrm>
            <a:off x="15625514" y="9756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" name="Picture 12" descr="logo">
            <a:extLst>
              <a:ext uri="{FF2B5EF4-FFF2-40B4-BE49-F238E27FC236}">
                <a16:creationId xmlns:a16="http://schemas.microsoft.com/office/drawing/2014/main" id="{3CD02FCA-5C34-046A-424A-4DCA375FF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7827" y="1905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772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VÉC-TƠ TỔNG XÁC SUẤT ĐỘ HỖ TRỢ</a:t>
            </a: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2DCA5BBB-E9FB-2F4F-71B7-3A77B67EF99C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FA4646D-26D5-628D-1549-402891A77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024" y="2953866"/>
            <a:ext cx="9902776" cy="67531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B38BC10-F2D5-FE48-FCF2-1A4E70571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800" y="4433789"/>
            <a:ext cx="5353797" cy="1419423"/>
          </a:xfrm>
          <a:prstGeom prst="rect">
            <a:avLst/>
          </a:prstGeom>
        </p:spPr>
      </p:pic>
      <p:pic>
        <p:nvPicPr>
          <p:cNvPr id="25" name="Picture 12" descr="logo">
            <a:extLst>
              <a:ext uri="{FF2B5EF4-FFF2-40B4-BE49-F238E27FC236}">
                <a16:creationId xmlns:a16="http://schemas.microsoft.com/office/drawing/2014/main" id="{CB1D1AE5-D919-514A-468A-062E44F4C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096" y="0"/>
            <a:ext cx="2927904" cy="15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149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98788" y="5134876"/>
            <a:ext cx="7234166" cy="1027869"/>
            <a:chOff x="0" y="0"/>
            <a:chExt cx="1905295" cy="2707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898788" y="7153761"/>
            <a:ext cx="7234166" cy="1027869"/>
            <a:chOff x="0" y="0"/>
            <a:chExt cx="1905295" cy="2707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898788" y="3115992"/>
            <a:ext cx="7234166" cy="1027869"/>
            <a:chOff x="0" y="0"/>
            <a:chExt cx="1905295" cy="27071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2242358" y="3383864"/>
            <a:ext cx="570271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01 - GIỚI THIỆU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242358" y="5402748"/>
            <a:ext cx="689059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02 - ĐỊNH NGHĨA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242358" y="7421632"/>
            <a:ext cx="570271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03 - PHƯƠNG PHÁP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0332303" y="7153761"/>
            <a:ext cx="7234166" cy="1027869"/>
            <a:chOff x="0" y="0"/>
            <a:chExt cx="1905295" cy="270714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0332303" y="5134877"/>
            <a:ext cx="7234166" cy="1027869"/>
            <a:chOff x="0" y="0"/>
            <a:chExt cx="1905295" cy="270714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10675873" y="5402748"/>
            <a:ext cx="570271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04 - THỰC NGHIỆM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0675873" y="7421633"/>
            <a:ext cx="689059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05 - KẾT LUẬN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EBC394D7-550F-A01B-C6B4-39B320E2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74703" y="749496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7" name="Slide Number Placeholder 3">
            <a:extLst>
              <a:ext uri="{FF2B5EF4-FFF2-40B4-BE49-F238E27FC236}">
                <a16:creationId xmlns:a16="http://schemas.microsoft.com/office/drawing/2014/main" id="{4319750C-7CA1-B301-C556-1137C65655BE}"/>
              </a:ext>
            </a:extLst>
          </p:cNvPr>
          <p:cNvSpPr txBox="1">
            <a:spLocks/>
          </p:cNvSpPr>
          <p:nvPr/>
        </p:nvSpPr>
        <p:spPr>
          <a:xfrm>
            <a:off x="15625514" y="97917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Picture 12" descr="logo">
            <a:extLst>
              <a:ext uri="{FF2B5EF4-FFF2-40B4-BE49-F238E27FC236}">
                <a16:creationId xmlns:a16="http://schemas.microsoft.com/office/drawing/2014/main" id="{4F785B70-6C73-9D22-AF68-48DEBC00F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096" y="0"/>
            <a:ext cx="2927904" cy="15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0">
            <a:extLst>
              <a:ext uri="{FF2B5EF4-FFF2-40B4-BE49-F238E27FC236}">
                <a16:creationId xmlns:a16="http://schemas.microsoft.com/office/drawing/2014/main" id="{D4565C9D-CBE0-D9C3-043D-D972398F48CB}"/>
              </a:ext>
            </a:extLst>
          </p:cNvPr>
          <p:cNvSpPr txBox="1"/>
          <p:nvPr/>
        </p:nvSpPr>
        <p:spPr>
          <a:xfrm>
            <a:off x="1898788" y="1646258"/>
            <a:ext cx="6245679" cy="715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6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 GIẢ </a:t>
            </a:r>
            <a:r>
              <a:rPr lang="en-US" sz="4800" b="1" dirty="0" err="1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wPMFI-Apriori</a:t>
            </a:r>
            <a:endParaRPr lang="en-US" sz="4800" b="1" dirty="0">
              <a:solidFill>
                <a:srgbClr val="227C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2" descr="logo">
            <a:extLst>
              <a:ext uri="{FF2B5EF4-FFF2-40B4-BE49-F238E27FC236}">
                <a16:creationId xmlns:a16="http://schemas.microsoft.com/office/drawing/2014/main" id="{E3AE1530-5135-D3F0-3542-2AB77DEF6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050" y="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283AC92F-AD78-697D-BF07-31515913E4BE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7535B5-C3A3-370C-CEC4-E07D26061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920529"/>
            <a:ext cx="7156706" cy="60960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DA5121-3A4A-77F4-A26B-6E01EE8A7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3675" y="2958629"/>
            <a:ext cx="6615494" cy="641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30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 GIẢ WD-FIM</a:t>
            </a:r>
          </a:p>
        </p:txBody>
      </p:sp>
      <p:pic>
        <p:nvPicPr>
          <p:cNvPr id="18" name="Picture 12" descr="logo">
            <a:extLst>
              <a:ext uri="{FF2B5EF4-FFF2-40B4-BE49-F238E27FC236}">
                <a16:creationId xmlns:a16="http://schemas.microsoft.com/office/drawing/2014/main" id="{E3AE1530-5135-D3F0-3542-2AB77DEF6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050" y="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283AC92F-AD78-697D-BF07-31515913E4BE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21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794E302-9D86-57C1-1204-83DE6D5596F7}"/>
              </a:ext>
            </a:extLst>
          </p:cNvPr>
          <p:cNvGrpSpPr/>
          <p:nvPr/>
        </p:nvGrpSpPr>
        <p:grpSpPr>
          <a:xfrm>
            <a:off x="1290356" y="3576051"/>
            <a:ext cx="15707289" cy="4615449"/>
            <a:chOff x="1196158" y="3576051"/>
            <a:chExt cx="15707289" cy="461544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78B0C41-CE4E-EE6E-934B-2E4A183E4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6158" y="3576051"/>
              <a:ext cx="7656356" cy="461544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9918217-BFAE-2EB9-64C5-643845409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000" y="3762139"/>
              <a:ext cx="7759447" cy="43531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0503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CẬN TRÊN VÀ CẬN DƯỚI KÌ VỌNG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88092" y="3083019"/>
            <a:ext cx="16254666" cy="26593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Định lí 3: </a:t>
            </a: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cơ sở dữ liệu không chắc chắn D, bảng trọng số W, độ hỗ trợ tối thiểu </a:t>
            </a:r>
            <a:r>
              <a:rPr lang="el-G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λ, </a:t>
            </a: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độ tin cậy tối thiểu </a:t>
            </a:r>
            <a:r>
              <a:rPr lang="el-G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τ, </a:t>
            </a: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chúng ta có cận trên và cận dưới cho kì vọng của tập mục x như sau: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907EC3A0-1F10-BCC9-9C2F-9BEC9364FCCD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22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2" descr="logo">
            <a:extLst>
              <a:ext uri="{FF2B5EF4-FFF2-40B4-BE49-F238E27FC236}">
                <a16:creationId xmlns:a16="http://schemas.microsoft.com/office/drawing/2014/main" id="{E100532E-0938-DF46-982D-E0A33ABC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096" y="0"/>
            <a:ext cx="2927904" cy="15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5F79A1-40A3-1EE1-BA89-861292992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589" y="6210300"/>
            <a:ext cx="11964823" cy="267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61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 GIẢ WFI-MAX</a:t>
            </a:r>
          </a:p>
        </p:txBody>
      </p:sp>
      <p:pic>
        <p:nvPicPr>
          <p:cNvPr id="18" name="Picture 12" descr="logo">
            <a:extLst>
              <a:ext uri="{FF2B5EF4-FFF2-40B4-BE49-F238E27FC236}">
                <a16:creationId xmlns:a16="http://schemas.microsoft.com/office/drawing/2014/main" id="{E3AE1530-5135-D3F0-3542-2AB77DEF6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050" y="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283AC92F-AD78-697D-BF07-31515913E4BE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23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1349C1-E8C5-C02A-C00B-D7941D31D0B6}"/>
              </a:ext>
            </a:extLst>
          </p:cNvPr>
          <p:cNvGrpSpPr/>
          <p:nvPr/>
        </p:nvGrpSpPr>
        <p:grpSpPr>
          <a:xfrm>
            <a:off x="1780148" y="2270679"/>
            <a:ext cx="14727704" cy="7467865"/>
            <a:chOff x="1205683" y="2270679"/>
            <a:chExt cx="14727704" cy="746786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A83316B-1BDC-5FD2-BFC6-B0317EB74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5683" y="2853455"/>
              <a:ext cx="7222830" cy="653259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9DDB142-972B-801F-9F17-551C2E182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35676" y="2270679"/>
              <a:ext cx="6097711" cy="74678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8439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1196158" y="539499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 ĐỒ CHO CÁC THUẬT TOÁN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DFC6BD47-4FEE-BC57-B252-D2EC5A82C4F6}"/>
              </a:ext>
            </a:extLst>
          </p:cNvPr>
          <p:cNvSpPr txBox="1">
            <a:spLocks/>
          </p:cNvSpPr>
          <p:nvPr/>
        </p:nvSpPr>
        <p:spPr>
          <a:xfrm>
            <a:off x="15625514" y="9756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24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2" descr="logo">
            <a:extLst>
              <a:ext uri="{FF2B5EF4-FFF2-40B4-BE49-F238E27FC236}">
                <a16:creationId xmlns:a16="http://schemas.microsoft.com/office/drawing/2014/main" id="{4C93352A-20F2-A80A-FC18-3285B8A9C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096" y="0"/>
            <a:ext cx="2927904" cy="15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389E1D4-961A-5F71-0CE2-D3E165D8AE58}"/>
              </a:ext>
            </a:extLst>
          </p:cNvPr>
          <p:cNvGrpSpPr/>
          <p:nvPr/>
        </p:nvGrpSpPr>
        <p:grpSpPr>
          <a:xfrm>
            <a:off x="1815280" y="1884721"/>
            <a:ext cx="14657440" cy="7525979"/>
            <a:chOff x="1556468" y="1482725"/>
            <a:chExt cx="14657440" cy="752597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04EC8EF-0839-667D-730E-E1BD9A86E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6468" y="1610954"/>
              <a:ext cx="4497705" cy="739775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8ACA074-B9EB-10F8-94DC-8178AB391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40931" y="1482725"/>
              <a:ext cx="2865120" cy="732155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5B5545A-23A0-BCE0-EEC5-B26ADF79E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92808" y="1482725"/>
              <a:ext cx="3721100" cy="73012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27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3654" y="4545013"/>
            <a:ext cx="10620170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NGHIỆM</a:t>
            </a:r>
          </a:p>
        </p:txBody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Slide Number Placeholder 3">
            <a:extLst>
              <a:ext uri="{FF2B5EF4-FFF2-40B4-BE49-F238E27FC236}">
                <a16:creationId xmlns:a16="http://schemas.microsoft.com/office/drawing/2014/main" id="{9D128EB7-AD73-A2B1-BA95-D03EBF191D67}"/>
              </a:ext>
            </a:extLst>
          </p:cNvPr>
          <p:cNvSpPr txBox="1">
            <a:spLocks/>
          </p:cNvSpPr>
          <p:nvPr/>
        </p:nvSpPr>
        <p:spPr>
          <a:xfrm>
            <a:off x="15625514" y="9756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25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Picture 12" descr="logo">
            <a:extLst>
              <a:ext uri="{FF2B5EF4-FFF2-40B4-BE49-F238E27FC236}">
                <a16:creationId xmlns:a16="http://schemas.microsoft.com/office/drawing/2014/main" id="{E1FE9BAD-7908-3BF5-3319-2D00C5DBD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7827" y="1905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108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 LIỆU MẪU (</a:t>
            </a:r>
            <a:r>
              <a:rPr lang="en-US" sz="4800" b="1" dirty="0" err="1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7B4042A-9658-1FAB-894F-73AF708DF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7017" y="3467100"/>
            <a:ext cx="7162800" cy="30662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56BA7BA-9CA3-7044-AD8A-C81A28C60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3069" y="1942119"/>
            <a:ext cx="8030696" cy="159089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2727D53-7C5B-4327-4852-0DC0A96A77C5}"/>
              </a:ext>
            </a:extLst>
          </p:cNvPr>
          <p:cNvSpPr txBox="1"/>
          <p:nvPr/>
        </p:nvSpPr>
        <p:spPr>
          <a:xfrm>
            <a:off x="1752600" y="3128563"/>
            <a:ext cx="4648200" cy="552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support: 2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confidence: 0.2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WPMFI Collection: {1, 5}, {3, 4, 5},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{2, 4, 5}</a:t>
            </a:r>
          </a:p>
          <a:p>
            <a:pPr>
              <a:lnSpc>
                <a:spcPct val="150000"/>
              </a:lnSpc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CDED5616-C54B-89AF-0D9C-9285F0E9181D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26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630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13838FB-9AC2-0574-9287-53D64AFE4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140136"/>
              </p:ext>
            </p:extLst>
          </p:nvPr>
        </p:nvGraphicFramePr>
        <p:xfrm>
          <a:off x="2743200" y="2944341"/>
          <a:ext cx="12801600" cy="68728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55198">
                  <a:extLst>
                    <a:ext uri="{9D8B030D-6E8A-4147-A177-3AD203B41FA5}">
                      <a16:colId xmlns:a16="http://schemas.microsoft.com/office/drawing/2014/main" val="3882526114"/>
                    </a:ext>
                  </a:extLst>
                </a:gridCol>
                <a:gridCol w="1711752">
                  <a:extLst>
                    <a:ext uri="{9D8B030D-6E8A-4147-A177-3AD203B41FA5}">
                      <a16:colId xmlns:a16="http://schemas.microsoft.com/office/drawing/2014/main" val="736154691"/>
                    </a:ext>
                  </a:extLst>
                </a:gridCol>
                <a:gridCol w="1644295">
                  <a:extLst>
                    <a:ext uri="{9D8B030D-6E8A-4147-A177-3AD203B41FA5}">
                      <a16:colId xmlns:a16="http://schemas.microsoft.com/office/drawing/2014/main" val="2157645406"/>
                    </a:ext>
                  </a:extLst>
                </a:gridCol>
                <a:gridCol w="1897262">
                  <a:extLst>
                    <a:ext uri="{9D8B030D-6E8A-4147-A177-3AD203B41FA5}">
                      <a16:colId xmlns:a16="http://schemas.microsoft.com/office/drawing/2014/main" val="2695192187"/>
                    </a:ext>
                  </a:extLst>
                </a:gridCol>
                <a:gridCol w="1380082">
                  <a:extLst>
                    <a:ext uri="{9D8B030D-6E8A-4147-A177-3AD203B41FA5}">
                      <a16:colId xmlns:a16="http://schemas.microsoft.com/office/drawing/2014/main" val="1085624808"/>
                    </a:ext>
                  </a:extLst>
                </a:gridCol>
                <a:gridCol w="1803101">
                  <a:extLst>
                    <a:ext uri="{9D8B030D-6E8A-4147-A177-3AD203B41FA5}">
                      <a16:colId xmlns:a16="http://schemas.microsoft.com/office/drawing/2014/main" val="482010795"/>
                    </a:ext>
                  </a:extLst>
                </a:gridCol>
                <a:gridCol w="1909910">
                  <a:extLst>
                    <a:ext uri="{9D8B030D-6E8A-4147-A177-3AD203B41FA5}">
                      <a16:colId xmlns:a16="http://schemas.microsoft.com/office/drawing/2014/main" val="3966624155"/>
                    </a:ext>
                  </a:extLst>
                </a:gridCol>
              </a:tblGrid>
              <a:tr h="18735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 lượng giao dịch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 lượng phần tử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 dài trung bình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Mật độ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 hỗ trợ tối thiểu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 tin cậy tối thiểu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7760767"/>
                  </a:ext>
                </a:extLst>
              </a:tr>
              <a:tr h="1205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T40I10D100K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100,000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942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39.6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0.042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0.1n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3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6836907"/>
                  </a:ext>
                </a:extLst>
              </a:tr>
              <a:tr h="1205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CONNECT4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67,557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0.2n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0213794"/>
                  </a:ext>
                </a:extLst>
              </a:tr>
              <a:tr h="1205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ACCIDENTS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340,183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468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33.8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0.072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0.1n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9583732"/>
                  </a:ext>
                </a:extLst>
              </a:tr>
              <a:tr h="1205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USCensus</a:t>
                      </a:r>
                      <a:endParaRPr lang="en-US" sz="3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1,000,000</a:t>
                      </a:r>
                      <a:endParaRPr lang="en-US" sz="3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396</a:t>
                      </a:r>
                      <a:endParaRPr lang="en-US" sz="3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en-US" sz="3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</a:t>
                      </a:r>
                      <a:endParaRPr lang="en-US" sz="3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0.1n</a:t>
                      </a:r>
                      <a:endParaRPr lang="en-US" sz="3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3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2575416"/>
                  </a:ext>
                </a:extLst>
              </a:tr>
            </a:tbl>
          </a:graphicData>
        </a:graphic>
      </p:graphicFrame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40ED4D15-BF91-B3AF-B456-D2FD37C1E891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27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2" descr="logo">
            <a:extLst>
              <a:ext uri="{FF2B5EF4-FFF2-40B4-BE49-F238E27FC236}">
                <a16:creationId xmlns:a16="http://schemas.microsoft.com/office/drawing/2014/main" id="{1CBE8371-6891-3AD2-C0A4-21FDD6F1A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096" y="0"/>
            <a:ext cx="2927904" cy="15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50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LẬP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88092" y="3083019"/>
            <a:ext cx="16254666" cy="5429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28700" lvl="1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Python</a:t>
            </a:r>
          </a:p>
          <a:p>
            <a:pPr marL="1028700" lvl="1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3.12</a:t>
            </a:r>
          </a:p>
          <a:p>
            <a:pPr marL="1028700" lvl="1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Gaussian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0.5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variance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0.125</a:t>
            </a:r>
          </a:p>
          <a:p>
            <a:pPr marL="1028700" lvl="1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(0;1]</a:t>
            </a:r>
          </a:p>
          <a:p>
            <a:pPr marL="1028700" lvl="1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8EF484C6-BE92-AE19-03F8-0091B3319935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28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2" descr="logo">
            <a:extLst>
              <a:ext uri="{FF2B5EF4-FFF2-40B4-BE49-F238E27FC236}">
                <a16:creationId xmlns:a16="http://schemas.microsoft.com/office/drawing/2014/main" id="{B48F82F4-DDD4-876B-A18D-5C9E822C3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096" y="0"/>
            <a:ext cx="2927904" cy="15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070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THI CHƯƠNG TRÌNH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88092" y="3083019"/>
            <a:ext cx="16254666" cy="17360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marR="0" lvl="0" indent="-571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Danh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sách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tập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mục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phổ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biến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tối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đa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xác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suất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trọng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571500" marR="0" lvl="0" indent="-571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Thời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gian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thi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phương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pháp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5" name="Picture 12" descr="logo">
            <a:extLst>
              <a:ext uri="{FF2B5EF4-FFF2-40B4-BE49-F238E27FC236}">
                <a16:creationId xmlns:a16="http://schemas.microsoft.com/office/drawing/2014/main" id="{72932809-4D39-2FDC-90BA-C4F0DE4E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050" y="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4FD531A8-0A0C-8719-C90C-86B15786A552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29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69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3654" y="4545013"/>
            <a:ext cx="10620170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</a:p>
        </p:txBody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Slide Number Placeholder 3">
            <a:extLst>
              <a:ext uri="{FF2B5EF4-FFF2-40B4-BE49-F238E27FC236}">
                <a16:creationId xmlns:a16="http://schemas.microsoft.com/office/drawing/2014/main" id="{280C2E78-770E-C051-E8D9-7AE3F65586D5}"/>
              </a:ext>
            </a:extLst>
          </p:cNvPr>
          <p:cNvSpPr txBox="1">
            <a:spLocks/>
          </p:cNvSpPr>
          <p:nvPr/>
        </p:nvSpPr>
        <p:spPr>
          <a:xfrm>
            <a:off x="15625514" y="9756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Picture 12" descr="logo">
            <a:extLst>
              <a:ext uri="{FF2B5EF4-FFF2-40B4-BE49-F238E27FC236}">
                <a16:creationId xmlns:a16="http://schemas.microsoft.com/office/drawing/2014/main" id="{8D4D25E2-0CB1-3D5E-F794-7BA94E4DF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7827" y="1905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92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1770415" y="697277"/>
            <a:ext cx="16681155" cy="7923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39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ĐỘ HỖ TRỢ TỐI THIỂU ĐẾN THỜI GIAN CHẠY</a:t>
            </a: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7E489F63-6344-96AD-7DA3-282462F29A9E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30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F72BD7A-AB87-0278-65CB-DB00AF53A7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8026692"/>
              </p:ext>
            </p:extLst>
          </p:nvPr>
        </p:nvGraphicFramePr>
        <p:xfrm>
          <a:off x="2643155" y="1833016"/>
          <a:ext cx="54864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C47CBC4-8A82-2B91-8A28-26F4E859BD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8680418"/>
              </p:ext>
            </p:extLst>
          </p:nvPr>
        </p:nvGraphicFramePr>
        <p:xfrm>
          <a:off x="10308866" y="2054093"/>
          <a:ext cx="5486400" cy="3528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6476EA16-E9F0-8317-942C-D9CFB9DD90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6863047"/>
              </p:ext>
            </p:extLst>
          </p:nvPr>
        </p:nvGraphicFramePr>
        <p:xfrm>
          <a:off x="2643155" y="6220094"/>
          <a:ext cx="5486400" cy="3680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15ECC203-ADE2-F31E-4361-2383F34C10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238533"/>
              </p:ext>
            </p:extLst>
          </p:nvPr>
        </p:nvGraphicFramePr>
        <p:xfrm>
          <a:off x="10308866" y="6146573"/>
          <a:ext cx="5486400" cy="3688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82310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1770415" y="697277"/>
            <a:ext cx="16681155" cy="7923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39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ĐỘ TIN CẬY TỐI THIỂU ĐẾN THỜI GIAN CHẠY</a:t>
            </a:r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0C29C65C-4923-879A-51C3-FA49B1462D08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31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89ED929-935A-41B2-9F71-1E7E848F07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7770825"/>
              </p:ext>
            </p:extLst>
          </p:nvPr>
        </p:nvGraphicFramePr>
        <p:xfrm>
          <a:off x="2608811" y="1680732"/>
          <a:ext cx="5486400" cy="400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FE71554-CC6D-D585-267B-B8D4D79332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960748"/>
              </p:ext>
            </p:extLst>
          </p:nvPr>
        </p:nvGraphicFramePr>
        <p:xfrm>
          <a:off x="10192791" y="1568534"/>
          <a:ext cx="5486400" cy="4099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9FB98F9-915E-D401-1AEA-156AD9F3BA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274026"/>
              </p:ext>
            </p:extLst>
          </p:nvPr>
        </p:nvGraphicFramePr>
        <p:xfrm>
          <a:off x="2608811" y="5701431"/>
          <a:ext cx="5486400" cy="400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55399CF2-FABD-F72E-1743-E2DA3360E8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7494169"/>
              </p:ext>
            </p:extLst>
          </p:nvPr>
        </p:nvGraphicFramePr>
        <p:xfrm>
          <a:off x="10181508" y="5746955"/>
          <a:ext cx="5486400" cy="400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20980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3654" y="4545013"/>
            <a:ext cx="10620170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Slide Number Placeholder 3">
            <a:extLst>
              <a:ext uri="{FF2B5EF4-FFF2-40B4-BE49-F238E27FC236}">
                <a16:creationId xmlns:a16="http://schemas.microsoft.com/office/drawing/2014/main" id="{8ADF1D6E-26EC-EE7A-A320-132A604594DE}"/>
              </a:ext>
            </a:extLst>
          </p:cNvPr>
          <p:cNvSpPr txBox="1">
            <a:spLocks/>
          </p:cNvSpPr>
          <p:nvPr/>
        </p:nvSpPr>
        <p:spPr>
          <a:xfrm>
            <a:off x="15625514" y="9756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32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Picture 12" descr="logo">
            <a:extLst>
              <a:ext uri="{FF2B5EF4-FFF2-40B4-BE49-F238E27FC236}">
                <a16:creationId xmlns:a16="http://schemas.microsoft.com/office/drawing/2014/main" id="{F11E3ABC-B090-644E-3C67-F97DF1479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7827" y="1905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418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1834758" y="707441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11507" y="2007525"/>
            <a:ext cx="16254666" cy="66703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marR="0" indent="-571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tỉa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0" indent="-571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wPMFI-Apriori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WD-FIM, WFI-MAX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WPMFIM</a:t>
            </a:r>
          </a:p>
          <a:p>
            <a:pPr marL="571500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0" indent="-571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70A29B79-0312-06F0-787D-C866603EEE5A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33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2" descr="logo">
            <a:extLst>
              <a:ext uri="{FF2B5EF4-FFF2-40B4-BE49-F238E27FC236}">
                <a16:creationId xmlns:a16="http://schemas.microsoft.com/office/drawing/2014/main" id="{5C6B8EF1-AC9F-1D67-D8E1-6C88B5C0A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096" y="0"/>
            <a:ext cx="2927904" cy="15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243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1834758" y="707441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 CHÍNH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11507" y="2007525"/>
            <a:ext cx="16254666" cy="60095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marR="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Li, H., Mo, H., Ning, Z., </a:t>
            </a:r>
            <a:r>
              <a:rPr lang="en-US" sz="3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Jianming</a:t>
            </a:r>
            <a:r>
              <a:rPr lang="en-US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Z., Yue, W., &amp; </a:t>
            </a:r>
            <a:r>
              <a:rPr lang="en-US" sz="3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Huaihu</a:t>
            </a:r>
            <a:r>
              <a:rPr lang="en-US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C. (2019). Probabilistic maximal frequent itemset mining methods over uncertain databases. </a:t>
            </a:r>
            <a:r>
              <a:rPr lang="nl-NL" sz="305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Intelligent Data Analysis 23</a:t>
            </a:r>
            <a:r>
              <a:rPr lang="nl-NL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pp. 1219-1241.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3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Zhiyang</a:t>
            </a:r>
            <a:r>
              <a:rPr lang="en-US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L., </a:t>
            </a:r>
            <a:r>
              <a:rPr lang="en-US" sz="3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Fengjuan</a:t>
            </a:r>
            <a:r>
              <a:rPr lang="en-US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C., </a:t>
            </a:r>
            <a:r>
              <a:rPr lang="en-US" sz="3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Junfeng</a:t>
            </a:r>
            <a:r>
              <a:rPr lang="en-US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W., </a:t>
            </a:r>
            <a:r>
              <a:rPr lang="en-US" sz="3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Zhaobin</a:t>
            </a:r>
            <a:r>
              <a:rPr lang="en-US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L., &amp; </a:t>
            </a:r>
            <a:r>
              <a:rPr lang="en-US" sz="3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Weijiang</a:t>
            </a:r>
            <a:r>
              <a:rPr lang="en-US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L. (2020). Efficient weighted probabilistic frequent itemset mining in uncertain database. </a:t>
            </a:r>
            <a:r>
              <a:rPr lang="en-US" sz="305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Expert Systems</a:t>
            </a:r>
            <a:r>
              <a:rPr lang="en-US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457200" marR="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Li, H. (2016). An algorithm to discover the approximate probabilistic frequent </a:t>
            </a:r>
            <a:r>
              <a:rPr lang="en-US" sz="3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itemsets</a:t>
            </a:r>
            <a:r>
              <a:rPr lang="en-US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with sampling method. </a:t>
            </a:r>
            <a:r>
              <a:rPr lang="en-US" sz="305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International Conference on Fuzzy Systems and Knowledge Discovery.</a:t>
            </a:r>
            <a:r>
              <a:rPr lang="en-US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Changsha, China.</a:t>
            </a:r>
          </a:p>
          <a:p>
            <a:pPr marL="457200" marR="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Li, H., Mo, H., Ning, Z., </a:t>
            </a:r>
            <a:r>
              <a:rPr lang="en-US" sz="3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Jianming</a:t>
            </a:r>
            <a:r>
              <a:rPr lang="en-US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Z., Yue, W., &amp; </a:t>
            </a:r>
            <a:r>
              <a:rPr lang="en-US" sz="3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Huaihu</a:t>
            </a:r>
            <a:r>
              <a:rPr lang="en-US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C. (2019). Probabilistic maximal frequent itemset mining methods over uncertain databases. </a:t>
            </a:r>
            <a:r>
              <a:rPr lang="nl-NL" sz="305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Intelligent Data Analysis 23</a:t>
            </a:r>
            <a:r>
              <a:rPr lang="nl-NL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pp. 1219-1241.</a:t>
            </a:r>
            <a:endParaRPr lang="en-US" sz="30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70A29B79-0312-06F0-787D-C866603EEE5A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34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2" descr="logo">
            <a:extLst>
              <a:ext uri="{FF2B5EF4-FFF2-40B4-BE49-F238E27FC236}">
                <a16:creationId xmlns:a16="http://schemas.microsoft.com/office/drawing/2014/main" id="{5C6B8EF1-AC9F-1D67-D8E1-6C88B5C0A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096" y="0"/>
            <a:ext cx="2927904" cy="15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716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33915" y="3604746"/>
            <a:ext cx="10620170" cy="3077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9999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</a:t>
            </a:r>
          </a:p>
        </p:txBody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Slide Number Placeholder 3">
            <a:extLst>
              <a:ext uri="{FF2B5EF4-FFF2-40B4-BE49-F238E27FC236}">
                <a16:creationId xmlns:a16="http://schemas.microsoft.com/office/drawing/2014/main" id="{BA1E2BC9-F477-6E21-C02E-AB6D6D4DFEAA}"/>
              </a:ext>
            </a:extLst>
          </p:cNvPr>
          <p:cNvSpPr txBox="1">
            <a:spLocks/>
          </p:cNvSpPr>
          <p:nvPr/>
        </p:nvSpPr>
        <p:spPr>
          <a:xfrm>
            <a:off x="15625514" y="9756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35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" name="Picture 12" descr="logo">
            <a:extLst>
              <a:ext uri="{FF2B5EF4-FFF2-40B4-BE49-F238E27FC236}">
                <a16:creationId xmlns:a16="http://schemas.microsoft.com/office/drawing/2014/main" id="{CFC7A47B-E67F-C759-75D2-CC32C2D17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7827" y="1905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6522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7285" y="3996261"/>
            <a:ext cx="7234166" cy="1027869"/>
            <a:chOff x="0" y="0"/>
            <a:chExt cx="1905295" cy="2707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77285" y="6015146"/>
            <a:ext cx="7234166" cy="1027869"/>
            <a:chOff x="0" y="0"/>
            <a:chExt cx="1905295" cy="2707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Freeform 8"/>
          <p:cNvSpPr/>
          <p:nvPr/>
        </p:nvSpPr>
        <p:spPr>
          <a:xfrm rot="-10800000">
            <a:off x="9525" y="82431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83809" y="8271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321750" y="9384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1777285" y="1977377"/>
            <a:ext cx="7234166" cy="1027869"/>
            <a:chOff x="0" y="0"/>
            <a:chExt cx="1905295" cy="27071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2120855" y="2245249"/>
            <a:ext cx="570271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01 - GIỚI THIỆU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120855" y="4264133"/>
            <a:ext cx="689059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02 - ĐỊNH NGHĨA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120855" y="6283017"/>
            <a:ext cx="570271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03 - PHƯƠNG PHÁP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0237431" y="5024130"/>
            <a:ext cx="7234166" cy="1027869"/>
            <a:chOff x="0" y="0"/>
            <a:chExt cx="1905295" cy="270714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0237431" y="7043014"/>
            <a:ext cx="7234166" cy="1027869"/>
            <a:chOff x="0" y="0"/>
            <a:chExt cx="1905295" cy="27071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0237431" y="3005246"/>
            <a:ext cx="7234166" cy="1027869"/>
            <a:chOff x="0" y="0"/>
            <a:chExt cx="1905295" cy="270714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10581001" y="3273117"/>
            <a:ext cx="570271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04 - THỰC NGHIỆM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0581001" y="5292002"/>
            <a:ext cx="689059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05 - CODE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581001" y="7310886"/>
            <a:ext cx="570271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06 - KẾT LUẬN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EBC394D7-550F-A01B-C6B4-39B320E2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7" name="Slide Number Placeholder 3">
            <a:extLst>
              <a:ext uri="{FF2B5EF4-FFF2-40B4-BE49-F238E27FC236}">
                <a16:creationId xmlns:a16="http://schemas.microsoft.com/office/drawing/2014/main" id="{4319750C-7CA1-B301-C556-1137C65655BE}"/>
              </a:ext>
            </a:extLst>
          </p:cNvPr>
          <p:cNvSpPr txBox="1">
            <a:spLocks/>
          </p:cNvSpPr>
          <p:nvPr/>
        </p:nvSpPr>
        <p:spPr>
          <a:xfrm>
            <a:off x="15625514" y="97917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36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Picture 12" descr="logo">
            <a:extLst>
              <a:ext uri="{FF2B5EF4-FFF2-40B4-BE49-F238E27FC236}">
                <a16:creationId xmlns:a16="http://schemas.microsoft.com/office/drawing/2014/main" id="{4F785B70-6C73-9D22-AF68-48DEBC00F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050" y="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1531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898788" y="1646258"/>
            <a:ext cx="13112612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MỤC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1898788" y="2718502"/>
                <a:ext cx="14941412" cy="429842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571500" indent="-571500" algn="just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vi-VN" sz="4800" dirty="0">
                    <a:latin typeface="+mj-lt"/>
                  </a:rPr>
                  <a:t>Cho một tập mục riêng biệt </a:t>
                </a:r>
                <a14:m>
                  <m:oMath xmlns:m="http://schemas.openxmlformats.org/officeDocument/2006/math">
                    <m:r>
                      <a:rPr lang="vi-VN" sz="48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vi-VN" sz="48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vi-VN" sz="48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vi-VN" sz="48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4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ar-AE" sz="4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vi-VN" sz="4800" dirty="0">
                    <a:latin typeface="+mj-lt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4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vi-VN" sz="4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vi-VN" sz="4800" dirty="0">
                    <a:latin typeface="+mj-lt"/>
                  </a:rPr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4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vi-VN" sz="4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vi-VN" sz="48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vi-VN" sz="4800" dirty="0">
                    <a:latin typeface="+mj-lt"/>
                  </a:rPr>
                  <a:t> (n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4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vi-VN" sz="4800" dirty="0">
                    <a:latin typeface="+mj-lt"/>
                  </a:rPr>
                  <a:t>, biểu thị cho kích thước của </a:t>
                </a:r>
                <a14:m>
                  <m:oMath xmlns:m="http://schemas.openxmlformats.org/officeDocument/2006/math">
                    <m:r>
                      <a:rPr lang="vi-VN" sz="48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vi-VN" sz="4800" dirty="0">
                    <a:latin typeface="+mj-lt"/>
                  </a:rPr>
                  <a:t>). </a:t>
                </a:r>
                <a:endParaRPr lang="en-US" sz="4800" dirty="0">
                  <a:latin typeface="+mj-lt"/>
                </a:endParaRPr>
              </a:p>
              <a:p>
                <a:pPr marL="571500" indent="-571500" algn="just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vi-VN" sz="4800" dirty="0">
                    <a:latin typeface="+mj-lt"/>
                  </a:rPr>
                  <a:t>Một tập con </a:t>
                </a:r>
                <a14:m>
                  <m:oMath xmlns:m="http://schemas.openxmlformats.org/officeDocument/2006/math">
                    <m:r>
                      <a:rPr lang="vi-VN" sz="48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vi-VN" sz="48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vi-VN" sz="48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vi-VN" sz="4800" dirty="0">
                    <a:latin typeface="+mj-lt"/>
                  </a:rPr>
                  <a:t> được gọi là tập mục (itemset) và mỗi </a:t>
                </a:r>
                <a14:m>
                  <m:oMath xmlns:m="http://schemas.openxmlformats.org/officeDocument/2006/math">
                    <m:r>
                      <a:rPr lang="vi-VN" sz="4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vi-VN" sz="4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vi-VN" sz="48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vi-VN" sz="4800" dirty="0">
                    <a:latin typeface="+mj-lt"/>
                  </a:rPr>
                  <a:t> được gọi là một phần tử (item). </a:t>
                </a:r>
                <a:endParaRPr lang="en-US" sz="4800" dirty="0">
                  <a:solidFill>
                    <a:srgbClr val="000000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788" y="2718502"/>
                <a:ext cx="14941412" cy="4298421"/>
              </a:xfrm>
              <a:prstGeom prst="rect">
                <a:avLst/>
              </a:prstGeom>
              <a:blipFill>
                <a:blip r:embed="rId8"/>
                <a:stretch>
                  <a:fillRect l="-2325" r="-2447" b="-7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2" descr="logo">
            <a:extLst>
              <a:ext uri="{FF2B5EF4-FFF2-40B4-BE49-F238E27FC236}">
                <a16:creationId xmlns:a16="http://schemas.microsoft.com/office/drawing/2014/main" id="{47479418-C24C-8086-B2F2-B4A77515A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050" y="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7D5A1756-228A-2B27-7580-158C40C1587C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37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7570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898788" y="1646258"/>
            <a:ext cx="13112612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 DỮ LIỆU KHÔNG CHẮC CHẮN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1898788" y="2718502"/>
                <a:ext cx="13950812" cy="635270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571500" indent="-571500" algn="just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vi-VN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 không chắc 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(uncertain itemset)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là tập hợp của các phần tử không chắc chắn, biểu thị: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={{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ar-AE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  <m:r>
                      <a:rPr lang="ar-AE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{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ar-AE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  <m:r>
                      <a:rPr lang="ar-AE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; …; 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{</m:t>
                        </m:r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}}.</m:t>
                    </m:r>
                  </m:oMath>
                </a14:m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71500" indent="-571500" algn="just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vi-VN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 dịch không chắc 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(uncertain transaction)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 là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 không chắc chắn  đi cùng với một ID. </a:t>
                </a: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71500" indent="-571500" algn="just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vi-VN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 sở dữ liệu không chắc 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(uncertain database)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 tập hợp các giao dịch không chắc chắn: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&lt;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≤ </m:t>
                    </m:r>
                    <m:d>
                      <m:dPr>
                        <m:begChr m:val="|"/>
                        <m:endChr m:val="|"/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</m:d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788" y="2718502"/>
                <a:ext cx="13950812" cy="6352701"/>
              </a:xfrm>
              <a:prstGeom prst="rect">
                <a:avLst/>
              </a:prstGeom>
              <a:blipFill>
                <a:blip r:embed="rId8"/>
                <a:stretch>
                  <a:fillRect l="-2053" r="-2184" b="-3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2" descr="logo">
            <a:extLst>
              <a:ext uri="{FF2B5EF4-FFF2-40B4-BE49-F238E27FC236}">
                <a16:creationId xmlns:a16="http://schemas.microsoft.com/office/drawing/2014/main" id="{47479418-C24C-8086-B2F2-B4A77515A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050" y="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7D5A1756-228A-2B27-7580-158C40C1587C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38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751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898788" y="1646258"/>
            <a:ext cx="13112612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 DỮ LIỆU KHÔNG CHẮC CHẮN</a:t>
            </a:r>
          </a:p>
        </p:txBody>
      </p:sp>
      <p:pic>
        <p:nvPicPr>
          <p:cNvPr id="19" name="Picture 12" descr="logo">
            <a:extLst>
              <a:ext uri="{FF2B5EF4-FFF2-40B4-BE49-F238E27FC236}">
                <a16:creationId xmlns:a16="http://schemas.microsoft.com/office/drawing/2014/main" id="{47479418-C24C-8086-B2F2-B4A77515A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050" y="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7D5A1756-228A-2B27-7580-158C40C1587C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39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79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10"/>
          <p:cNvSpPr txBox="1"/>
          <p:nvPr/>
        </p:nvSpPr>
        <p:spPr>
          <a:xfrm>
            <a:off x="1898788" y="1646258"/>
            <a:ext cx="6245679" cy="715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6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19719" y="2464007"/>
            <a:ext cx="14038923" cy="6565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Low">
              <a:lnSpc>
                <a:spcPct val="150000"/>
              </a:lnSpc>
            </a:pP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    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Khai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phá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tập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mục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phổ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là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trong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những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lĩnh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vực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rất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quan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trọng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trong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lĩnh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vực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khai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phá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dữ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liệu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.</a:t>
            </a:r>
          </a:p>
          <a:p>
            <a:pPr algn="justLow">
              <a:lnSpc>
                <a:spcPct val="150000"/>
              </a:lnSpc>
            </a:pP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	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Tìm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ra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những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tập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mục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mặt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trong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những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giao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dịch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lớn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hơn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ngưỡng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nhất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định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.</a:t>
            </a:r>
          </a:p>
          <a:p>
            <a:pPr algn="justLow">
              <a:lnSpc>
                <a:spcPct val="150000"/>
              </a:lnSpc>
            </a:pP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	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Chưa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giải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quyết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tối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ưu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việc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tìm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ra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tập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mục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thường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xuyên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tối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đa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xác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suất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trọng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số</a:t>
            </a:r>
            <a:endParaRPr lang="en-US" sz="4800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2357494D-FDE6-6CA3-C7A5-5EFBD993DA38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2" descr="logo">
            <a:extLst>
              <a:ext uri="{FF2B5EF4-FFF2-40B4-BE49-F238E27FC236}">
                <a16:creationId xmlns:a16="http://schemas.microsoft.com/office/drawing/2014/main" id="{38F2000A-00A4-FE32-74BA-5ACB9F240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096" y="0"/>
            <a:ext cx="2927904" cy="15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E24515-B229-D171-5DC4-B1D93109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19A72A-594F-B5D0-12AD-7C9B22638886}"/>
              </a:ext>
            </a:extLst>
          </p:cNvPr>
          <p:cNvSpPr txBox="1"/>
          <p:nvPr/>
        </p:nvSpPr>
        <p:spPr>
          <a:xfrm>
            <a:off x="4572000" y="4820335"/>
            <a:ext cx="9144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Giả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chắc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chắn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độc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đôi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kì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vọng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254789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346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6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 CÁC TẬP MỤC PHỔ BIẾN XÁC SUẤT CÓ TRỌNG SỐ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16540C4-6BBC-EFE7-7AFC-794B96327EAD}"/>
              </a:ext>
            </a:extLst>
          </p:cNvPr>
          <p:cNvSpPr/>
          <p:nvPr/>
        </p:nvSpPr>
        <p:spPr>
          <a:xfrm>
            <a:off x="10363200" y="2998724"/>
            <a:ext cx="2428875" cy="6967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root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011202-BF95-91EC-0A50-39F2BDB1A8FC}"/>
              </a:ext>
            </a:extLst>
          </p:cNvPr>
          <p:cNvSpPr/>
          <p:nvPr/>
        </p:nvSpPr>
        <p:spPr>
          <a:xfrm>
            <a:off x="6900862" y="4731910"/>
            <a:ext cx="3733800" cy="7366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(A, 2, 1.3, 1, 0.3, 3.9)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A9DF88F-1E90-8D01-4451-D8499E2948D4}"/>
              </a:ext>
            </a:extLst>
          </p:cNvPr>
          <p:cNvSpPr/>
          <p:nvPr/>
        </p:nvSpPr>
        <p:spPr>
          <a:xfrm>
            <a:off x="14173200" y="4754159"/>
            <a:ext cx="3733800" cy="7366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(B, 1, 0.7, 1, 0.1, 3.4)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807A58-5756-648E-5DF9-F9B059AAD6B5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8767762" y="3672472"/>
            <a:ext cx="2433638" cy="105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DCCF69-4E9A-4ECD-A5A6-B62A82CD2A80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12230100" y="3695484"/>
            <a:ext cx="3810000" cy="1058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FA87584-CAAF-76F5-B9C8-F7B50AE42C12}"/>
              </a:ext>
            </a:extLst>
          </p:cNvPr>
          <p:cNvSpPr/>
          <p:nvPr/>
        </p:nvSpPr>
        <p:spPr>
          <a:xfrm>
            <a:off x="6623818" y="6851673"/>
            <a:ext cx="4287888" cy="7366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(AB, 1, 0.48, 1, 0.1, 3.1)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1C3022-E041-6C18-0FD4-6E87ED379A55}"/>
              </a:ext>
            </a:extLst>
          </p:cNvPr>
          <p:cNvCxnSpPr>
            <a:cxnSpLocks/>
            <a:stCxn id="27" idx="0"/>
            <a:endCxn id="18" idx="2"/>
          </p:cNvCxnSpPr>
          <p:nvPr/>
        </p:nvCxnSpPr>
        <p:spPr>
          <a:xfrm flipV="1">
            <a:off x="8767762" y="5468592"/>
            <a:ext cx="0" cy="1383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70DD822-36A5-A67A-3EC1-63B5CBABF75F}"/>
              </a:ext>
            </a:extLst>
          </p:cNvPr>
          <p:cNvSpPr txBox="1"/>
          <p:nvPr/>
        </p:nvSpPr>
        <p:spPr>
          <a:xfrm>
            <a:off x="3432322" y="8476765"/>
            <a:ext cx="1150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0.1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12" descr="logo">
            <a:extLst>
              <a:ext uri="{FF2B5EF4-FFF2-40B4-BE49-F238E27FC236}">
                <a16:creationId xmlns:a16="http://schemas.microsoft.com/office/drawing/2014/main" id="{CE4961F0-76C4-DE70-50A0-5C24F5955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050" y="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CA42E915-14F9-906D-BE6C-A7C138650503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41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F191D07-C237-5F28-AAC7-19F7E1469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57173"/>
              </p:ext>
            </p:extLst>
          </p:nvPr>
        </p:nvGraphicFramePr>
        <p:xfrm>
          <a:off x="530861" y="3155507"/>
          <a:ext cx="5466555" cy="1747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3944">
                  <a:extLst>
                    <a:ext uri="{9D8B030D-6E8A-4147-A177-3AD203B41FA5}">
                      <a16:colId xmlns:a16="http://schemas.microsoft.com/office/drawing/2014/main" val="2548321663"/>
                    </a:ext>
                  </a:extLst>
                </a:gridCol>
                <a:gridCol w="3762611">
                  <a:extLst>
                    <a:ext uri="{9D8B030D-6E8A-4147-A177-3AD203B41FA5}">
                      <a16:colId xmlns:a16="http://schemas.microsoft.com/office/drawing/2014/main" val="4279669372"/>
                    </a:ext>
                  </a:extLst>
                </a:gridCol>
              </a:tblGrid>
              <a:tr h="58248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2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66" marR="39366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 </a:t>
                      </a:r>
                      <a:r>
                        <a:rPr lang="en-US" sz="2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dịch</a:t>
                      </a:r>
                      <a:endParaRPr lang="en-US" sz="2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66" marR="39366" marT="0" marB="0"/>
                </a:tc>
                <a:extLst>
                  <a:ext uri="{0D108BD9-81ED-4DB2-BD59-A6C34878D82A}">
                    <a16:rowId xmlns:a16="http://schemas.microsoft.com/office/drawing/2014/main" val="1415806748"/>
                  </a:ext>
                </a:extLst>
              </a:tr>
              <a:tr h="58248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66" marR="39366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{1 0.6} {2 0.8}</a:t>
                      </a:r>
                      <a:endParaRPr lang="en-US" sz="2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66" marR="39366" marT="0" marB="0"/>
                </a:tc>
                <a:extLst>
                  <a:ext uri="{0D108BD9-81ED-4DB2-BD59-A6C34878D82A}">
                    <a16:rowId xmlns:a16="http://schemas.microsoft.com/office/drawing/2014/main" val="108892973"/>
                  </a:ext>
                </a:extLst>
              </a:tr>
              <a:tr h="58248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66" marR="39366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{1 0.7} {3 0.2}</a:t>
                      </a:r>
                      <a:endParaRPr lang="en-US" sz="2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66" marR="39366" marT="0" marB="0"/>
                </a:tc>
                <a:extLst>
                  <a:ext uri="{0D108BD9-81ED-4DB2-BD59-A6C34878D82A}">
                    <a16:rowId xmlns:a16="http://schemas.microsoft.com/office/drawing/2014/main" val="288488167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8AB36AB-9287-5283-6B63-D88253A95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241292"/>
              </p:ext>
            </p:extLst>
          </p:nvPr>
        </p:nvGraphicFramePr>
        <p:xfrm>
          <a:off x="368313" y="5832273"/>
          <a:ext cx="5791653" cy="1019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8167">
                  <a:extLst>
                    <a:ext uri="{9D8B030D-6E8A-4147-A177-3AD203B41FA5}">
                      <a16:colId xmlns:a16="http://schemas.microsoft.com/office/drawing/2014/main" val="1844376201"/>
                    </a:ext>
                  </a:extLst>
                </a:gridCol>
                <a:gridCol w="1405220">
                  <a:extLst>
                    <a:ext uri="{9D8B030D-6E8A-4147-A177-3AD203B41FA5}">
                      <a16:colId xmlns:a16="http://schemas.microsoft.com/office/drawing/2014/main" val="459370448"/>
                    </a:ext>
                  </a:extLst>
                </a:gridCol>
                <a:gridCol w="1493046">
                  <a:extLst>
                    <a:ext uri="{9D8B030D-6E8A-4147-A177-3AD203B41FA5}">
                      <a16:colId xmlns:a16="http://schemas.microsoft.com/office/drawing/2014/main" val="2477409310"/>
                    </a:ext>
                  </a:extLst>
                </a:gridCol>
                <a:gridCol w="1405220">
                  <a:extLst>
                    <a:ext uri="{9D8B030D-6E8A-4147-A177-3AD203B41FA5}">
                      <a16:colId xmlns:a16="http://schemas.microsoft.com/office/drawing/2014/main" val="303488808"/>
                    </a:ext>
                  </a:extLst>
                </a:gridCol>
              </a:tblGrid>
              <a:tr h="5097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 tử</a:t>
                      </a:r>
                      <a:endParaRPr lang="en-US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50" marR="34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4750" marR="34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4750" marR="34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4750" marR="34750" marT="0" marB="0"/>
                </a:tc>
                <a:extLst>
                  <a:ext uri="{0D108BD9-81ED-4DB2-BD59-A6C34878D82A}">
                    <a16:rowId xmlns:a16="http://schemas.microsoft.com/office/drawing/2014/main" val="1348215278"/>
                  </a:ext>
                </a:extLst>
              </a:tr>
              <a:tr h="5097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Trọng</a:t>
                      </a: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endParaRPr lang="en-US" sz="2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50" marR="34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50" marR="34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50" marR="34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2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50" marR="34750" marT="0" marB="0"/>
                </a:tc>
                <a:extLst>
                  <a:ext uri="{0D108BD9-81ED-4DB2-BD59-A6C34878D82A}">
                    <a16:rowId xmlns:a16="http://schemas.microsoft.com/office/drawing/2014/main" val="156430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2007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 TRỮ CÁC GIAO DỊCH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88092" y="3083019"/>
                <a:ext cx="15852108" cy="830195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indent="36576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Lưu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trữ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bằng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HashMap</a:t>
                </a:r>
              </a:p>
              <a:p>
                <a:pPr indent="36576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Key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tử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36576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Value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tử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=&gt;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Cắt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giảm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phức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tạp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tính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toán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từ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từ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thành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với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tử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92" y="3083019"/>
                <a:ext cx="15852108" cy="8301953"/>
              </a:xfrm>
              <a:prstGeom prst="rect">
                <a:avLst/>
              </a:prstGeom>
              <a:blipFill>
                <a:blip r:embed="rId8"/>
                <a:stretch>
                  <a:fillRect l="-1922" r="-1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2" descr="logo">
            <a:extLst>
              <a:ext uri="{FF2B5EF4-FFF2-40B4-BE49-F238E27FC236}">
                <a16:creationId xmlns:a16="http://schemas.microsoft.com/office/drawing/2014/main" id="{E3AE1530-5135-D3F0-3542-2AB77DEF6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050" y="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283AC92F-AD78-697D-BF07-31515913E4BE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42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8610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CẬN CỦA ĐỘ HỖ TRỢ XÁC SUẤT TRỌNG SỐ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88092" y="3083019"/>
                <a:ext cx="16254666" cy="443198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48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48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lí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Đối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b="1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cơ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sở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dữ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b="1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b="1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lớn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hơn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hỗ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b="1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thị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8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prsp</m:t>
                      </m:r>
                      <m:r>
                        <a:rPr lang="en-US" sz="4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48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sz="4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 ≤ </m:t>
                      </m:r>
                      <m:r>
                        <m:rPr>
                          <m:sty m:val="p"/>
                        </m:rPr>
                        <a:rPr lang="en-US" sz="48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sp</m:t>
                      </m:r>
                      <m:r>
                        <a:rPr lang="en-US" sz="4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48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sz="4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4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92" y="3083019"/>
                <a:ext cx="16254666" cy="4431983"/>
              </a:xfrm>
              <a:prstGeom prst="rect">
                <a:avLst/>
              </a:prstGeom>
              <a:blipFill>
                <a:blip r:embed="rId8"/>
                <a:stretch>
                  <a:fillRect l="-2250" r="-2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4D008E79-18F0-EC73-CE30-B1B673202F4E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43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2" descr="logo">
            <a:extLst>
              <a:ext uri="{FF2B5EF4-FFF2-40B4-BE49-F238E27FC236}">
                <a16:creationId xmlns:a16="http://schemas.microsoft.com/office/drawing/2014/main" id="{9D0D4C6D-6343-27CA-C74F-546191492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096" y="0"/>
            <a:ext cx="2927904" cy="15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1622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7923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39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XẤP XỈ CÁC TẬP MỤC PHỔ BIẾN TỐI ĐA XÁC SUẤT CÓ TRỌNG SỐ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88092" y="3083019"/>
                <a:ext cx="16254666" cy="5053499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Đối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mỗi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xuất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xem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như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quả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tung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xu. Trong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cơ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sở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dữ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tuân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phối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nhị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571500" indent="-5715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Kì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vọng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nary>
                      <m:naryPr>
                        <m:chr m:val="∑"/>
                        <m:limLoc m:val="subSup"/>
                        <m:ctrlPr>
                          <a:rPr lang="en-US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𝑼𝑫</m:t>
                            </m:r>
                          </m:e>
                        </m:d>
                      </m:sup>
                      <m:e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4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571500" indent="-5715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var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 </m:t>
                    </m:r>
                    <m:nary>
                      <m:naryPr>
                        <m:chr m:val="∑"/>
                        <m:limLoc m:val="subSup"/>
                        <m:ctrlPr>
                          <a:rPr lang="en-US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𝑼𝑫</m:t>
                            </m:r>
                          </m:e>
                        </m:d>
                      </m:sup>
                      <m:e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4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∗(</m:t>
                        </m:r>
                        <m: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4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92" y="3083019"/>
                <a:ext cx="16254666" cy="5053499"/>
              </a:xfrm>
              <a:prstGeom prst="rect">
                <a:avLst/>
              </a:prstGeom>
              <a:blipFill>
                <a:blip r:embed="rId8"/>
                <a:stretch>
                  <a:fillRect l="-1875" b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2" descr="logo">
            <a:extLst>
              <a:ext uri="{FF2B5EF4-FFF2-40B4-BE49-F238E27FC236}">
                <a16:creationId xmlns:a16="http://schemas.microsoft.com/office/drawing/2014/main" id="{B8C2B803-A45D-9FEF-5981-9CC1FA4B1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050" y="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8DEDBF47-F0D0-C65D-CBEE-12A31BF52E2F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44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0597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DỮ LIỆU MẪU (</a:t>
            </a:r>
            <a:r>
              <a:rPr lang="en-US" sz="4800" b="1" dirty="0" err="1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C2B387-EE82-E92C-3022-316C62D5E112}"/>
              </a:ext>
            </a:extLst>
          </p:cNvPr>
          <p:cNvGrpSpPr/>
          <p:nvPr/>
        </p:nvGrpSpPr>
        <p:grpSpPr>
          <a:xfrm>
            <a:off x="2537499" y="3086100"/>
            <a:ext cx="13213003" cy="6400800"/>
            <a:chOff x="1905000" y="3086100"/>
            <a:chExt cx="13213003" cy="640080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E40B9BB-07A4-CBED-C866-10ACBD7A0005}"/>
                </a:ext>
              </a:extLst>
            </p:cNvPr>
            <p:cNvSpPr/>
            <p:nvPr/>
          </p:nvSpPr>
          <p:spPr>
            <a:xfrm>
              <a:off x="1905000" y="3086100"/>
              <a:ext cx="5715000" cy="64008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AE8A388-DD05-EB1C-23AD-5FE2EE5AD3F7}"/>
                </a:ext>
              </a:extLst>
            </p:cNvPr>
            <p:cNvSpPr/>
            <p:nvPr/>
          </p:nvSpPr>
          <p:spPr>
            <a:xfrm>
              <a:off x="2514600" y="3390900"/>
              <a:ext cx="4495800" cy="9906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87D7053-C00C-4362-ECDD-63C0AC2F9876}"/>
                </a:ext>
              </a:extLst>
            </p:cNvPr>
            <p:cNvSpPr txBox="1"/>
            <p:nvPr/>
          </p:nvSpPr>
          <p:spPr>
            <a:xfrm>
              <a:off x="2895600" y="3433432"/>
              <a:ext cx="3733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WPMFIM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A5AFADF-721F-18A7-A385-98A594EB9C9E}"/>
                </a:ext>
              </a:extLst>
            </p:cNvPr>
            <p:cNvSpPr/>
            <p:nvPr/>
          </p:nvSpPr>
          <p:spPr>
            <a:xfrm>
              <a:off x="9403003" y="3086100"/>
              <a:ext cx="5715000" cy="64008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E56ACAE-7741-EB0B-9881-1DA7A9C6E348}"/>
                </a:ext>
              </a:extLst>
            </p:cNvPr>
            <p:cNvSpPr/>
            <p:nvPr/>
          </p:nvSpPr>
          <p:spPr>
            <a:xfrm>
              <a:off x="10012603" y="3390900"/>
              <a:ext cx="4495800" cy="9906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429BAE4-53DA-CDAA-A617-2B2E328CFCED}"/>
                </a:ext>
              </a:extLst>
            </p:cNvPr>
            <p:cNvSpPr txBox="1"/>
            <p:nvPr/>
          </p:nvSpPr>
          <p:spPr>
            <a:xfrm>
              <a:off x="10393603" y="3433432"/>
              <a:ext cx="3733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WPMFI_AP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74B70B9-E16C-A4AD-A134-01EFD909F9F0}"/>
              </a:ext>
            </a:extLst>
          </p:cNvPr>
          <p:cNvSpPr txBox="1"/>
          <p:nvPr/>
        </p:nvSpPr>
        <p:spPr>
          <a:xfrm>
            <a:off x="3264140" y="4533900"/>
            <a:ext cx="4378759" cy="443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minSupport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</a:p>
          <a:p>
            <a:pPr>
              <a:lnSpc>
                <a:spcPct val="150000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minConfidence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0.2</a:t>
            </a:r>
          </a:p>
          <a:p>
            <a:pPr>
              <a:lnSpc>
                <a:spcPct val="150000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[3, 4, 5]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4, 5]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 5]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843F23-695D-796D-92CE-02CF0A54BE9B}"/>
              </a:ext>
            </a:extLst>
          </p:cNvPr>
          <p:cNvSpPr txBox="1"/>
          <p:nvPr/>
        </p:nvSpPr>
        <p:spPr>
          <a:xfrm>
            <a:off x="10762143" y="4533900"/>
            <a:ext cx="4378759" cy="443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minSupport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</a:p>
          <a:p>
            <a:pPr>
              <a:lnSpc>
                <a:spcPct val="150000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minConfidence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0.2</a:t>
            </a:r>
          </a:p>
          <a:p>
            <a:pPr>
              <a:lnSpc>
                <a:spcPct val="150000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[3, 4, 5]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4, 5]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 5]</a:t>
            </a:r>
          </a:p>
        </p:txBody>
      </p:sp>
      <p:pic>
        <p:nvPicPr>
          <p:cNvPr id="17" name="Picture 12" descr="logo">
            <a:extLst>
              <a:ext uri="{FF2B5EF4-FFF2-40B4-BE49-F238E27FC236}">
                <a16:creationId xmlns:a16="http://schemas.microsoft.com/office/drawing/2014/main" id="{A7AD7179-B394-E8C5-A8CF-7AA24D857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050" y="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CCC02F1F-E7D4-2B46-07C0-A0CB46F1EDAA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45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1759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3654" y="4545013"/>
            <a:ext cx="10620170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Slide Number Placeholder 3">
            <a:extLst>
              <a:ext uri="{FF2B5EF4-FFF2-40B4-BE49-F238E27FC236}">
                <a16:creationId xmlns:a16="http://schemas.microsoft.com/office/drawing/2014/main" id="{1108AD47-DF27-70DC-F740-E85D075320E3}"/>
              </a:ext>
            </a:extLst>
          </p:cNvPr>
          <p:cNvSpPr txBox="1">
            <a:spLocks/>
          </p:cNvSpPr>
          <p:nvPr/>
        </p:nvSpPr>
        <p:spPr>
          <a:xfrm>
            <a:off x="15625514" y="9756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46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Picture 12" descr="logo">
            <a:extLst>
              <a:ext uri="{FF2B5EF4-FFF2-40B4-BE49-F238E27FC236}">
                <a16:creationId xmlns:a16="http://schemas.microsoft.com/office/drawing/2014/main" id="{090ECB48-89DD-405A-C767-A9E3F4188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7827" y="1905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34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3398645" y="5657863"/>
            <a:ext cx="1198289" cy="630733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8562011" y="5657863"/>
            <a:ext cx="1116890" cy="965328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flipH="1" flipV="1">
            <a:off x="6021342" y="5657863"/>
            <a:ext cx="1116262" cy="965328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flipH="1" flipV="1">
            <a:off x="11103308" y="5657863"/>
            <a:ext cx="1097212" cy="962528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2056084" y="5908188"/>
            <a:ext cx="1424407" cy="1424407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596935" y="4945660"/>
            <a:ext cx="1424407" cy="1424407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137603" y="5910988"/>
            <a:ext cx="1424407" cy="1424407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678901" y="4945660"/>
            <a:ext cx="1424407" cy="1424407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2200519" y="5908188"/>
            <a:ext cx="1424407" cy="1424407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 rot="2700000">
            <a:off x="-2396474" y="-2921783"/>
            <a:ext cx="7415398" cy="3565095"/>
            <a:chOff x="0" y="0"/>
            <a:chExt cx="660400" cy="3175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AutoShape 24"/>
          <p:cNvSpPr/>
          <p:nvPr/>
        </p:nvSpPr>
        <p:spPr>
          <a:xfrm>
            <a:off x="-2859087" y="-2102233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-3073034" y="-1789557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-3252636" y="-1431087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-3379290" y="-1044819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>
            <a:off x="-3523144" y="-60514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>
            <a:off x="-3643964" y="-161419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TextBox 30"/>
          <p:cNvSpPr txBox="1"/>
          <p:nvPr/>
        </p:nvSpPr>
        <p:spPr>
          <a:xfrm>
            <a:off x="5343984" y="1104900"/>
            <a:ext cx="7600032" cy="715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6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ĐÓNG GÓP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056084" y="6305749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128367" y="7631759"/>
            <a:ext cx="3279839" cy="15901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</a:pP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Tìm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ra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tập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mục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phổ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tối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đa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xác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suất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trọng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số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bằng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phương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pháp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xác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suất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thống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kê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4605808" y="5343221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125146" y="6320069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9691357" y="5328900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2213082" y="6305749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3354087" y="3064046"/>
            <a:ext cx="3884807" cy="1590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</a:pP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Tìm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hiểu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và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cải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biên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ts val="3119"/>
              </a:lnSpc>
            </a:pP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	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wPMFI-Apriori</a:t>
            </a:r>
            <a:endParaRPr lang="en-US" sz="2599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  <a:p>
            <a:pPr algn="just">
              <a:lnSpc>
                <a:spcPts val="3119"/>
              </a:lnSpc>
            </a:pP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	WD-FIM </a:t>
            </a:r>
          </a:p>
          <a:p>
            <a:pPr algn="just">
              <a:lnSpc>
                <a:spcPts val="3119"/>
              </a:lnSpc>
            </a:pP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	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wPFI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-MAX  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5913685" y="7631759"/>
            <a:ext cx="3898754" cy="15901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</a:pP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Bổ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sung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chiến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lược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cắt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tỉa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thông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qua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độ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hỗ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trợ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độ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tin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cậy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và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trọng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số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của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tập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mục</a:t>
            </a:r>
            <a:endParaRPr lang="en-US" sz="2599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8855918" y="3016118"/>
            <a:ext cx="3095283" cy="1192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</a:pP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Trực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quan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hóa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thuật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toán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thông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qua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sơ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đồ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và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đặc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tả</a:t>
            </a:r>
            <a:endParaRPr lang="en-US" sz="2599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11527498" y="7698302"/>
            <a:ext cx="2833035" cy="795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</a:pP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So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sánh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kết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quả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với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thuật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toán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WPMFIM</a:t>
            </a:r>
          </a:p>
        </p:txBody>
      </p:sp>
      <p:sp>
        <p:nvSpPr>
          <p:cNvPr id="41" name="AutoShape 41"/>
          <p:cNvSpPr/>
          <p:nvPr/>
        </p:nvSpPr>
        <p:spPr>
          <a:xfrm flipV="1">
            <a:off x="13622130" y="5864842"/>
            <a:ext cx="1198289" cy="630733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2" name="Group 42"/>
          <p:cNvGrpSpPr/>
          <p:nvPr/>
        </p:nvGrpSpPr>
        <p:grpSpPr>
          <a:xfrm>
            <a:off x="14820420" y="5152639"/>
            <a:ext cx="1424407" cy="1424407"/>
            <a:chOff x="0" y="0"/>
            <a:chExt cx="812800" cy="8128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id="44" name="TextBox 44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TextBox 45"/>
          <p:cNvSpPr txBox="1"/>
          <p:nvPr/>
        </p:nvSpPr>
        <p:spPr>
          <a:xfrm>
            <a:off x="14829293" y="5550200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4266287" y="3014534"/>
            <a:ext cx="2550418" cy="1192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</a:pP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Điều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chỉnh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hệ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thống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kí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hiệu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nhất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quán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trong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bài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viết</a:t>
            </a:r>
            <a:endParaRPr lang="en-US" sz="2599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3F199200-198F-0A38-72AE-2C47D518778C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8" name="Picture 12" descr="logo">
            <a:extLst>
              <a:ext uri="{FF2B5EF4-FFF2-40B4-BE49-F238E27FC236}">
                <a16:creationId xmlns:a16="http://schemas.microsoft.com/office/drawing/2014/main" id="{18CDC92D-6941-7B26-71D9-F55A8C6D4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096" y="0"/>
            <a:ext cx="2927904" cy="15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723B306-C622-69A4-6B67-A1D4569402C1}"/>
              </a:ext>
            </a:extLst>
          </p:cNvPr>
          <p:cNvSpPr/>
          <p:nvPr/>
        </p:nvSpPr>
        <p:spPr>
          <a:xfrm>
            <a:off x="6434825" y="6897535"/>
            <a:ext cx="5881000" cy="230565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522CAF9-5039-91AD-B813-D83EC86B95B5}"/>
              </a:ext>
            </a:extLst>
          </p:cNvPr>
          <p:cNvSpPr/>
          <p:nvPr/>
        </p:nvSpPr>
        <p:spPr>
          <a:xfrm>
            <a:off x="11959626" y="4381500"/>
            <a:ext cx="5566374" cy="3352800"/>
          </a:xfrm>
          <a:prstGeom prst="roundRect">
            <a:avLst/>
          </a:prstGeom>
          <a:solidFill>
            <a:srgbClr val="5CAFB8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9873D92-4D73-0C80-C127-01DC336377CF}"/>
              </a:ext>
            </a:extLst>
          </p:cNvPr>
          <p:cNvSpPr/>
          <p:nvPr/>
        </p:nvSpPr>
        <p:spPr>
          <a:xfrm>
            <a:off x="6641893" y="2933700"/>
            <a:ext cx="5702507" cy="25877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2"/>
          <p:cNvSpPr txBox="1"/>
          <p:nvPr/>
        </p:nvSpPr>
        <p:spPr>
          <a:xfrm>
            <a:off x="1678105" y="1665242"/>
            <a:ext cx="5480392" cy="1969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6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VIỆC LIÊN QUAN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15800" y="3149981"/>
            <a:ext cx="5317733" cy="2155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04518" lvl="1" indent="-302259" algn="just">
              <a:buFont typeface="Arial"/>
              <a:buChar char="•"/>
            </a:pP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Zhiyang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wPFI-Aprior</a:t>
            </a:r>
            <a:endParaRPr lang="en-US" sz="2799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4518" lvl="1" indent="-302259" algn="just">
              <a:buFont typeface="Arial"/>
              <a:buChar char="•"/>
            </a:pP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bớt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799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2173884" y="4820157"/>
            <a:ext cx="5056399" cy="2591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8" lvl="1" indent="-302259" algn="just">
              <a:lnSpc>
                <a:spcPts val="3359"/>
              </a:lnSpc>
              <a:buFont typeface="Arial"/>
              <a:buChar char="•"/>
            </a:pP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Haifeng Li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endParaRPr lang="en-US" sz="2799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4518" lvl="1" indent="-302259" algn="just">
              <a:lnSpc>
                <a:spcPts val="3359"/>
              </a:lnSpc>
              <a:buFont typeface="Arial"/>
              <a:buChar char="•"/>
            </a:pP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tỉa</a:t>
            </a:r>
            <a:endParaRPr lang="en-US" sz="2799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444350" y="6972615"/>
            <a:ext cx="5317733" cy="2155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8" lvl="1" indent="-302259" algn="just">
              <a:lnSpc>
                <a:spcPts val="3359"/>
              </a:lnSpc>
              <a:buFont typeface="Arial"/>
              <a:buChar char="•"/>
            </a:pP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Chun-Wei Lin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HEWI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HEWI-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Uapriori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HEWI (Hight expect weighted itemset)</a:t>
            </a:r>
          </a:p>
        </p:txBody>
      </p:sp>
      <p:pic>
        <p:nvPicPr>
          <p:cNvPr id="23" name="Picture 12" descr="logo">
            <a:extLst>
              <a:ext uri="{FF2B5EF4-FFF2-40B4-BE49-F238E27FC236}">
                <a16:creationId xmlns:a16="http://schemas.microsoft.com/office/drawing/2014/main" id="{B803758E-A081-093B-6CC7-82AAAE971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050" y="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6FE35184-D013-C4F7-AFF5-857D4EE64884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681BA39-4A7D-1CD6-FE18-E9479B0D36C9}"/>
              </a:ext>
            </a:extLst>
          </p:cNvPr>
          <p:cNvSpPr/>
          <p:nvPr/>
        </p:nvSpPr>
        <p:spPr>
          <a:xfrm>
            <a:off x="609601" y="4092823"/>
            <a:ext cx="10210800" cy="476699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759788D-8921-69C2-EAEC-7CA441ED8830}"/>
              </a:ext>
            </a:extLst>
          </p:cNvPr>
          <p:cNvSpPr/>
          <p:nvPr/>
        </p:nvSpPr>
        <p:spPr>
          <a:xfrm>
            <a:off x="9557498" y="2395845"/>
            <a:ext cx="7435102" cy="335725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10"/>
          <p:cNvSpPr txBox="1"/>
          <p:nvPr/>
        </p:nvSpPr>
        <p:spPr>
          <a:xfrm>
            <a:off x="1898788" y="1427183"/>
            <a:ext cx="6604766" cy="1937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40"/>
              </a:lnSpc>
            </a:pPr>
            <a:r>
              <a:rPr lang="en-US" sz="6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 ƯỚC HỆ THỐNG KÍ HIỆU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048661" y="2395845"/>
            <a:ext cx="6715339" cy="29380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999"/>
              </a:lnSpc>
            </a:pPr>
            <a:r>
              <a:rPr lang="en-US" sz="3999" b="1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chữ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nghiêng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kí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tự</a:t>
            </a:r>
            <a:endParaRPr lang="en-US" sz="3999" dirty="0">
              <a:solidFill>
                <a:schemeClr val="bg1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  <a:p>
            <a:pPr>
              <a:lnSpc>
                <a:spcPts val="7999"/>
              </a:lnSpc>
            </a:pPr>
            <a:r>
              <a:rPr lang="en-US" sz="3999" b="1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Hằng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chữ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thường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kí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tự</a:t>
            </a:r>
            <a:endParaRPr lang="en-US" sz="3999" dirty="0">
              <a:solidFill>
                <a:schemeClr val="bg1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  <a:p>
            <a:pPr>
              <a:lnSpc>
                <a:spcPts val="7999"/>
              </a:lnSpc>
            </a:pPr>
            <a:r>
              <a:rPr lang="en-US" sz="3999" b="1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Hàm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chữ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thường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nhiều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kí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tự</a:t>
            </a:r>
            <a:endParaRPr lang="en-US" sz="3999" dirty="0">
              <a:solidFill>
                <a:schemeClr val="bg1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96159" y="4311650"/>
            <a:ext cx="9823644" cy="49933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999"/>
              </a:lnSpc>
            </a:pP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chiều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chữ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thường</a:t>
            </a:r>
            <a:endParaRPr lang="en-US" sz="3999" b="1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  <a:p>
            <a:pPr>
              <a:lnSpc>
                <a:spcPts val="7999"/>
              </a:lnSpc>
            </a:pP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nhiều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chiều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chữ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thường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in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đậm</a:t>
            </a:r>
            <a:endParaRPr lang="en-US" sz="3999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  <a:p>
            <a:pPr>
              <a:lnSpc>
                <a:spcPts val="7999"/>
              </a:lnSpc>
            </a:pP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ngẫu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nhiên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chiều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chữ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hoa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ts val="7999"/>
              </a:lnSpc>
            </a:pP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ngẫu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nhiên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nhiều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chiều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chữ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hoa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in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đậm</a:t>
            </a:r>
            <a:endParaRPr lang="en-US" sz="3999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  <a:p>
            <a:pPr>
              <a:lnSpc>
                <a:spcPts val="7999"/>
              </a:lnSpc>
            </a:pPr>
            <a:endParaRPr lang="en-US" sz="3999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6368E5F2-A41A-5BF6-87C0-116F0C1DC64B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2" descr="logo">
            <a:extLst>
              <a:ext uri="{FF2B5EF4-FFF2-40B4-BE49-F238E27FC236}">
                <a16:creationId xmlns:a16="http://schemas.microsoft.com/office/drawing/2014/main" id="{923466CB-99A9-2447-5CE0-18CD9BE7C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096" y="0"/>
            <a:ext cx="2927904" cy="15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3654" y="4545013"/>
            <a:ext cx="10620170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 NGHĨA</a:t>
            </a:r>
          </a:p>
        </p:txBody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Slide Number Placeholder 3">
            <a:extLst>
              <a:ext uri="{FF2B5EF4-FFF2-40B4-BE49-F238E27FC236}">
                <a16:creationId xmlns:a16="http://schemas.microsoft.com/office/drawing/2014/main" id="{3E066689-3F20-40FC-A02D-4B6C091BE3F7}"/>
              </a:ext>
            </a:extLst>
          </p:cNvPr>
          <p:cNvSpPr txBox="1">
            <a:spLocks/>
          </p:cNvSpPr>
          <p:nvPr/>
        </p:nvSpPr>
        <p:spPr>
          <a:xfrm>
            <a:off x="15625514" y="9756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" name="Picture 12" descr="logo">
            <a:extLst>
              <a:ext uri="{FF2B5EF4-FFF2-40B4-BE49-F238E27FC236}">
                <a16:creationId xmlns:a16="http://schemas.microsoft.com/office/drawing/2014/main" id="{9D7ED835-177B-5C9D-45DB-D508D3CBF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7827" y="1905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2034524" y="975990"/>
            <a:ext cx="13874612" cy="11378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6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 DỮ LIỆU KHÔNG CHẮC CHẮN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1011904" y="2904291"/>
                <a:ext cx="7995628" cy="7042825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vi-VN" sz="2800" dirty="0">
                    <a:latin typeface="+mj-lt"/>
                  </a:rPr>
                  <a:t>Cho một tập mục riêng biệt </a:t>
                </a:r>
                <a14:m>
                  <m:oMath xmlns:m="http://schemas.openxmlformats.org/officeDocument/2006/math">
                    <m:r>
                      <a:rPr lang="vi-VN" sz="28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vi-VN" sz="28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vi-VN" sz="28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ar-AE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vi-VN" sz="2800" dirty="0">
                    <a:latin typeface="+mj-lt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vi-VN" sz="2800" dirty="0">
                    <a:latin typeface="+mj-lt"/>
                  </a:rPr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vi-VN" sz="28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vi-VN" sz="2800" dirty="0">
                    <a:latin typeface="+mj-lt"/>
                  </a:rPr>
                  <a:t> (n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vi-VN" sz="2800" dirty="0">
                    <a:latin typeface="+mj-lt"/>
                  </a:rPr>
                  <a:t>, biểu thị cho kích thước của </a:t>
                </a:r>
                <a14:m>
                  <m:oMath xmlns:m="http://schemas.openxmlformats.org/officeDocument/2006/math">
                    <m:r>
                      <a:rPr lang="vi-VN" sz="28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vi-VN" sz="2800" dirty="0">
                    <a:latin typeface="+mj-lt"/>
                  </a:rPr>
                  <a:t>). </a:t>
                </a:r>
                <a:endParaRPr lang="en-US" sz="2800" dirty="0">
                  <a:latin typeface="+mj-lt"/>
                </a:endParaRPr>
              </a:p>
              <a:p>
                <a:pPr marL="571500" indent="-571500" algn="just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vi-VN" sz="2800" dirty="0">
                    <a:latin typeface="+mj-lt"/>
                  </a:rPr>
                  <a:t>Một tập con 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8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vi-VN" sz="28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vi-VN" sz="28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vi-VN" sz="2800" dirty="0">
                    <a:latin typeface="+mj-lt"/>
                  </a:rPr>
                  <a:t> được gọi là tập mục (itemset) </a:t>
                </a:r>
                <a:endParaRPr lang="en-US" sz="2800" dirty="0">
                  <a:latin typeface="+mj-lt"/>
                </a:endParaRPr>
              </a:p>
              <a:p>
                <a:pPr marL="571500" indent="-571500" algn="just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2800" dirty="0">
                    <a:latin typeface="+mj-lt"/>
                    <a:cs typeface="Times New Roman" panose="02020603050405020304" pitchFamily="18" charset="0"/>
                  </a:rPr>
                  <a:t>M</a:t>
                </a:r>
                <a:r>
                  <a:rPr lang="vi-VN" sz="2800" dirty="0">
                    <a:latin typeface="+mj-lt"/>
                    <a:cs typeface="Times New Roman" panose="02020603050405020304" pitchFamily="18" charset="0"/>
                  </a:rPr>
                  <a:t>ỗi </a:t>
                </a:r>
                <a14:m>
                  <m:oMath xmlns:m="http://schemas.openxmlformats.org/officeDocument/2006/math">
                    <m:r>
                      <a:rPr lang="vi-V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  <a:r>
                  <a:rPr lang="vi-VN" sz="2800" dirty="0">
                    <a:latin typeface="+mj-lt"/>
                  </a:rPr>
                  <a:t>được gọi là một phần tử (item). </a:t>
                </a:r>
                <a:endParaRPr lang="en-US" sz="2800" dirty="0">
                  <a:solidFill>
                    <a:srgbClr val="000000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800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vi-VN" sz="2800" u="sng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 tử không chắc chắn</a:t>
                </a:r>
                <a:r>
                  <a:rPr lang="vi-VN" sz="2800" b="1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(uncertain item) bao gồm một biến ngẫu nhiên </a:t>
                </a:r>
                <a14:m>
                  <m:oMath xmlns:m="http://schemas.openxmlformats.org/officeDocument/2006/math"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vi-VN" sz="2800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đi cùng với phân phối xác suất Bernouli có xác suất xuất hiện là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pr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</m:t>
                    </m:r>
                  </m:oMath>
                </a14:m>
                <a:r>
                  <a:rPr lang="vi-VN" sz="2800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endParaRPr lang="en-US" sz="2800" dirty="0">
                  <a:solidFill>
                    <a:srgbClr val="000000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800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vi-VN" sz="2800" u="sng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2800" u="sng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u="sng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mục không chắc chắn</a:t>
                </a:r>
                <a:r>
                  <a:rPr lang="en-US" sz="2800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(uncertain itemset)</a:t>
                </a:r>
                <a:r>
                  <a:rPr lang="vi-VN" sz="2800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vi-VN" sz="2800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là tập hợp của các phần tử không chắc chắn, biểu thị:</a:t>
                </a:r>
                <a:r>
                  <a:rPr lang="en-US" sz="2800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={{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ar-AE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  <m:r>
                      <a:rPr lang="ar-AE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{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ar-AE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  <m:r>
                      <a:rPr lang="ar-AE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; …; 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{</m:t>
                        </m:r>
                        <m: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}}.</m:t>
                    </m:r>
                  </m:oMath>
                </a14:m>
                <a:r>
                  <a:rPr lang="vi-VN" sz="2800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2800" dirty="0">
                  <a:solidFill>
                    <a:srgbClr val="000000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800" dirty="0">
                  <a:solidFill>
                    <a:srgbClr val="000000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904" y="2904291"/>
                <a:ext cx="7995628" cy="7042825"/>
              </a:xfrm>
              <a:prstGeom prst="rect">
                <a:avLst/>
              </a:prstGeom>
              <a:blipFill>
                <a:blip r:embed="rId8"/>
                <a:stretch>
                  <a:fillRect l="-2744" r="-2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639C8C24-A525-B2D0-15C3-D11313803475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2" descr="logo">
            <a:extLst>
              <a:ext uri="{FF2B5EF4-FFF2-40B4-BE49-F238E27FC236}">
                <a16:creationId xmlns:a16="http://schemas.microsoft.com/office/drawing/2014/main" id="{634416EC-1C45-96FD-125B-5D67D33F2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096" y="0"/>
            <a:ext cx="2927904" cy="15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262FEC5-1AFD-A5BB-94FB-EE8203792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440034"/>
              </p:ext>
            </p:extLst>
          </p:nvPr>
        </p:nvGraphicFramePr>
        <p:xfrm>
          <a:off x="10446071" y="6950997"/>
          <a:ext cx="6377977" cy="20387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8037">
                  <a:extLst>
                    <a:ext uri="{9D8B030D-6E8A-4147-A177-3AD203B41FA5}">
                      <a16:colId xmlns:a16="http://schemas.microsoft.com/office/drawing/2014/main" val="2548321663"/>
                    </a:ext>
                  </a:extLst>
                </a:gridCol>
                <a:gridCol w="4389940">
                  <a:extLst>
                    <a:ext uri="{9D8B030D-6E8A-4147-A177-3AD203B41FA5}">
                      <a16:colId xmlns:a16="http://schemas.microsoft.com/office/drawing/2014/main" val="4279669372"/>
                    </a:ext>
                  </a:extLst>
                </a:gridCol>
              </a:tblGrid>
              <a:tr h="6795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29" marR="459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 </a:t>
                      </a:r>
                      <a:r>
                        <a:rPr lang="en-US" sz="3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dịch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29" marR="45929" marT="0" marB="0"/>
                </a:tc>
                <a:extLst>
                  <a:ext uri="{0D108BD9-81ED-4DB2-BD59-A6C34878D82A}">
                    <a16:rowId xmlns:a16="http://schemas.microsoft.com/office/drawing/2014/main" val="1415806748"/>
                  </a:ext>
                </a:extLst>
              </a:tr>
              <a:tr h="6795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29" marR="459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{1 0.6} {2 0.8}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29" marR="45929" marT="0" marB="0"/>
                </a:tc>
                <a:extLst>
                  <a:ext uri="{0D108BD9-81ED-4DB2-BD59-A6C34878D82A}">
                    <a16:rowId xmlns:a16="http://schemas.microsoft.com/office/drawing/2014/main" val="108892973"/>
                  </a:ext>
                </a:extLst>
              </a:tr>
              <a:tr h="6795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29" marR="459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{1 0.7} {3 0.2}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29" marR="45929" marT="0" marB="0"/>
                </a:tc>
                <a:extLst>
                  <a:ext uri="{0D108BD9-81ED-4DB2-BD59-A6C34878D82A}">
                    <a16:rowId xmlns:a16="http://schemas.microsoft.com/office/drawing/2014/main" val="288488167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7"/>
              <p:cNvSpPr txBox="1"/>
              <p:nvPr/>
            </p:nvSpPr>
            <p:spPr>
              <a:xfrm>
                <a:off x="10059672" y="2616588"/>
                <a:ext cx="6788012" cy="3800528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vi-VN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 dịch không chắc chắn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(uncertain transaction)</a:t>
                </a:r>
                <a:r>
                  <a:rPr lang="vi-VN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vi-VN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 là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 không chắc chắn  đi cùng với một ID. </a:t>
                </a:r>
                <a:endParaRPr lang="en-US" sz="28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vi-VN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 sở dữ liệu không chắc chắn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(uncertain database)</a:t>
                </a:r>
                <a:r>
                  <a:rPr lang="vi-VN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 tập hợp các giao dịch không chắc chắn: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&lt;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≤ </m:t>
                    </m:r>
                    <m:d>
                      <m:dPr>
                        <m:begChr m:val="|"/>
                        <m:endChr m:val="|"/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</m:d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vi-VN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28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9672" y="2616588"/>
                <a:ext cx="6788012" cy="3800528"/>
              </a:xfrm>
              <a:prstGeom prst="rect">
                <a:avLst/>
              </a:prstGeom>
              <a:blipFill>
                <a:blip r:embed="rId10"/>
                <a:stretch>
                  <a:fillRect l="-3142" r="-3142" b="-4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2731</Words>
  <Application>Microsoft Office PowerPoint</Application>
  <PresentationFormat>Custom</PresentationFormat>
  <Paragraphs>334</Paragraphs>
  <Slides>46</Slides>
  <Notes>1</Notes>
  <HiddenSlides>11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Times New Roman</vt:lpstr>
      <vt:lpstr>Arial</vt:lpstr>
      <vt:lpstr>Calibri</vt:lpstr>
      <vt:lpstr>Courier New</vt:lpstr>
      <vt:lpstr>Cambria Math</vt:lpstr>
      <vt:lpstr>Times News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KHAI PHÁ CÁC TẬP MỤC PHỔ BIẾN TỐI ĐA XÁC SUẤT CÓ TRỌNG SỐ</dc:title>
  <cp:lastModifiedBy>Hung TT</cp:lastModifiedBy>
  <cp:revision>44</cp:revision>
  <dcterms:created xsi:type="dcterms:W3CDTF">2006-08-16T00:00:00Z</dcterms:created>
  <dcterms:modified xsi:type="dcterms:W3CDTF">2024-08-19T13:59:31Z</dcterms:modified>
  <dc:identifier>DAF_ijXO390</dc:identifier>
</cp:coreProperties>
</file>