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6"/>
  </p:sldMasterIdLst>
  <p:notesMasterIdLst>
    <p:notesMasterId r:id="rId56"/>
  </p:notesMasterIdLst>
  <p:sldIdLst>
    <p:sldId id="256" r:id="rId7"/>
    <p:sldId id="257" r:id="rId8"/>
    <p:sldId id="304" r:id="rId9"/>
    <p:sldId id="307" r:id="rId10"/>
    <p:sldId id="308" r:id="rId11"/>
    <p:sldId id="331" r:id="rId12"/>
    <p:sldId id="309" r:id="rId13"/>
    <p:sldId id="329" r:id="rId14"/>
    <p:sldId id="310" r:id="rId15"/>
    <p:sldId id="330" r:id="rId16"/>
    <p:sldId id="311" r:id="rId17"/>
    <p:sldId id="332" r:id="rId18"/>
    <p:sldId id="312" r:id="rId19"/>
    <p:sldId id="313" r:id="rId20"/>
    <p:sldId id="258" r:id="rId21"/>
    <p:sldId id="314" r:id="rId22"/>
    <p:sldId id="315" r:id="rId23"/>
    <p:sldId id="267" r:id="rId24"/>
    <p:sldId id="316" r:id="rId25"/>
    <p:sldId id="317" r:id="rId26"/>
    <p:sldId id="318" r:id="rId27"/>
    <p:sldId id="319" r:id="rId28"/>
    <p:sldId id="320" r:id="rId29"/>
    <p:sldId id="283" r:id="rId30"/>
    <p:sldId id="278" r:id="rId31"/>
    <p:sldId id="284" r:id="rId32"/>
    <p:sldId id="282" r:id="rId33"/>
    <p:sldId id="305" r:id="rId34"/>
    <p:sldId id="294" r:id="rId35"/>
    <p:sldId id="322" r:id="rId36"/>
    <p:sldId id="321" r:id="rId37"/>
    <p:sldId id="293" r:id="rId38"/>
    <p:sldId id="292" r:id="rId39"/>
    <p:sldId id="291" r:id="rId40"/>
    <p:sldId id="289" r:id="rId41"/>
    <p:sldId id="288" r:id="rId42"/>
    <p:sldId id="270" r:id="rId43"/>
    <p:sldId id="281" r:id="rId44"/>
    <p:sldId id="325" r:id="rId45"/>
    <p:sldId id="327" r:id="rId46"/>
    <p:sldId id="326" r:id="rId47"/>
    <p:sldId id="328" r:id="rId48"/>
    <p:sldId id="280" r:id="rId49"/>
    <p:sldId id="279" r:id="rId50"/>
    <p:sldId id="286" r:id="rId51"/>
    <p:sldId id="302" r:id="rId52"/>
    <p:sldId id="301" r:id="rId53"/>
    <p:sldId id="324" r:id="rId54"/>
    <p:sldId id="323" r:id="rId55"/>
  </p:sldIdLst>
  <p:sldSz cx="10969625" cy="6170613"/>
  <p:notesSz cx="6858000" cy="9144000"/>
  <p:custDataLst>
    <p:tags r:id="rId57"/>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904" autoAdjust="0"/>
  </p:normalViewPr>
  <p:slideViewPr>
    <p:cSldViewPr snapToGrid="0">
      <p:cViewPr varScale="1">
        <p:scale>
          <a:sx n="105" d="100"/>
          <a:sy n="105" d="100"/>
        </p:scale>
        <p:origin x="1205"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01.12.2021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security: filter/</a:t>
            </a:r>
            <a:r>
              <a:rPr lang="en-US" baseline="0" dirty="0" smtClean="0"/>
              <a:t> swarm</a:t>
            </a:r>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2</a:t>
            </a:fld>
            <a:endParaRPr lang="de-DE"/>
          </a:p>
        </p:txBody>
      </p:sp>
    </p:spTree>
    <p:extLst>
      <p:ext uri="{BB962C8B-B14F-4D97-AF65-F5344CB8AC3E}">
        <p14:creationId xmlns:p14="http://schemas.microsoft.com/office/powerpoint/2010/main" val="214495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is the ordering of console log when executing following code:</a:t>
            </a:r>
          </a:p>
          <a:p>
            <a:r>
              <a:rPr lang="en-US" sz="1200" kern="1200" dirty="0" smtClean="0">
                <a:solidFill>
                  <a:schemeClr val="tx1"/>
                </a:solidFill>
                <a:effectLst/>
                <a:latin typeface="+mn-lt"/>
                <a:ea typeface="+mn-ea"/>
                <a:cs typeface="+mn-cs"/>
              </a:rPr>
              <a:t>public class </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private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 a setter method to inject the dependency.</a:t>
            </a:r>
          </a:p>
          <a:p>
            <a:r>
              <a:rPr lang="en-US" sz="1200" kern="1200" dirty="0" smtClean="0">
                <a:solidFill>
                  <a:schemeClr val="tx1"/>
                </a:solidFill>
                <a:effectLst/>
                <a:latin typeface="+mn-lt"/>
                <a:ea typeface="+mn-ea"/>
                <a:cs typeface="+mn-cs"/>
              </a:rPr>
              <a:t>   public void </a:t>
            </a:r>
            <a:r>
              <a:rPr lang="en-US" sz="1200" kern="1200" dirty="0" err="1" smtClean="0">
                <a:solidFill>
                  <a:schemeClr val="tx1"/>
                </a:solidFill>
                <a:effectLst/>
                <a:latin typeface="+mn-lt"/>
                <a:ea typeface="+mn-ea"/>
                <a:cs typeface="+mn-cs"/>
              </a:rPr>
              <a:t>setSpellChecker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("Inside </a:t>
            </a:r>
            <a:r>
              <a:rPr lang="en-US" sz="1200" kern="1200" dirty="0" err="1" smtClean="0">
                <a:solidFill>
                  <a:schemeClr val="tx1"/>
                </a:solidFill>
                <a:effectLst/>
                <a:latin typeface="+mn-lt"/>
                <a:ea typeface="+mn-ea"/>
                <a:cs typeface="+mn-cs"/>
              </a:rPr>
              <a:t>setSpellChecker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this.spellChecker</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 a getter method to return </a:t>
            </a:r>
            <a:r>
              <a:rPr lang="en-US" sz="1200" kern="1200" dirty="0" err="1" smtClean="0">
                <a:solidFill>
                  <a:schemeClr val="tx1"/>
                </a:solidFill>
                <a:effectLst/>
                <a:latin typeface="+mn-lt"/>
                <a:ea typeface="+mn-ea"/>
                <a:cs typeface="+mn-cs"/>
              </a:rPr>
              <a:t>spellChecker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public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getSpellChecker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return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public void </a:t>
            </a:r>
            <a:r>
              <a:rPr lang="en-US" sz="1200" kern="1200" dirty="0" err="1" smtClean="0">
                <a:solidFill>
                  <a:schemeClr val="tx1"/>
                </a:solidFill>
                <a:effectLst/>
                <a:latin typeface="+mn-lt"/>
                <a:ea typeface="+mn-ea"/>
                <a:cs typeface="+mn-cs"/>
              </a:rPr>
              <a:t>spellCheck</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spellChecker.checkSpelling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public class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public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("Inside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constructor."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public void </a:t>
            </a:r>
            <a:r>
              <a:rPr lang="en-US" sz="1200" kern="1200" dirty="0" err="1" smtClean="0">
                <a:solidFill>
                  <a:schemeClr val="tx1"/>
                </a:solidFill>
                <a:effectLst/>
                <a:latin typeface="+mn-lt"/>
                <a:ea typeface="+mn-ea"/>
                <a:cs typeface="+mn-cs"/>
              </a:rPr>
              <a:t>checkSpelling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("Inside </a:t>
            </a:r>
            <a:r>
              <a:rPr lang="en-US" sz="1200" kern="1200" dirty="0" err="1" smtClean="0">
                <a:solidFill>
                  <a:schemeClr val="tx1"/>
                </a:solidFill>
                <a:effectLst/>
                <a:latin typeface="+mn-lt"/>
                <a:ea typeface="+mn-ea"/>
                <a:cs typeface="+mn-cs"/>
              </a:rPr>
              <a:t>checkSpelling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public class </a:t>
            </a:r>
            <a:r>
              <a:rPr lang="en-US" sz="1200" kern="1200" dirty="0" err="1" smtClean="0">
                <a:solidFill>
                  <a:schemeClr val="tx1"/>
                </a:solidFill>
                <a:effectLst/>
                <a:latin typeface="+mn-lt"/>
                <a:ea typeface="+mn-ea"/>
                <a:cs typeface="+mn-cs"/>
              </a:rPr>
              <a:t>MainApp</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public static void main(String[] </a:t>
            </a:r>
            <a:r>
              <a:rPr lang="en-US" sz="1200" kern="1200" dirty="0" err="1" smtClean="0">
                <a:solidFill>
                  <a:schemeClr val="tx1"/>
                </a:solidFill>
                <a:effectLst/>
                <a:latin typeface="+mn-lt"/>
                <a:ea typeface="+mn-ea"/>
                <a:cs typeface="+mn-cs"/>
              </a:rPr>
              <a:t>args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ApplicationContext</a:t>
            </a:r>
            <a:r>
              <a:rPr lang="en-US" sz="1200" kern="1200" dirty="0" smtClean="0">
                <a:solidFill>
                  <a:schemeClr val="tx1"/>
                </a:solidFill>
                <a:effectLst/>
                <a:latin typeface="+mn-lt"/>
                <a:ea typeface="+mn-ea"/>
                <a:cs typeface="+mn-cs"/>
              </a:rPr>
              <a:t> context = new </a:t>
            </a:r>
            <a:r>
              <a:rPr lang="en-US" sz="1200" kern="1200" dirty="0" err="1" smtClean="0">
                <a:solidFill>
                  <a:schemeClr val="tx1"/>
                </a:solidFill>
                <a:effectLst/>
                <a:latin typeface="+mn-lt"/>
                <a:ea typeface="+mn-ea"/>
                <a:cs typeface="+mn-cs"/>
              </a:rPr>
              <a:t>ClassPathXmlApplicationContext</a:t>
            </a:r>
            <a:r>
              <a:rPr lang="en-US" sz="1200" kern="1200" dirty="0" smtClean="0">
                <a:solidFill>
                  <a:schemeClr val="tx1"/>
                </a:solidFill>
                <a:effectLst/>
                <a:latin typeface="+mn-lt"/>
                <a:ea typeface="+mn-ea"/>
                <a:cs typeface="+mn-cs"/>
              </a:rPr>
              <a:t>("Beans.xml");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context.getBean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te.spellCheck</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&lt;?xml version = "1.0" encoding = "UTF-8"?&gt;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&lt;beans </a:t>
            </a:r>
            <a:r>
              <a:rPr lang="en-US" sz="1200" kern="1200" dirty="0" err="1" smtClean="0">
                <a:solidFill>
                  <a:schemeClr val="tx1"/>
                </a:solidFill>
                <a:effectLst/>
                <a:latin typeface="+mn-lt"/>
                <a:ea typeface="+mn-ea"/>
                <a:cs typeface="+mn-cs"/>
              </a:rPr>
              <a:t>xmlns</a:t>
            </a:r>
            <a:r>
              <a:rPr lang="en-US" sz="1200" kern="1200" dirty="0" smtClean="0">
                <a:solidFill>
                  <a:schemeClr val="tx1"/>
                </a:solidFill>
                <a:effectLst/>
                <a:latin typeface="+mn-lt"/>
                <a:ea typeface="+mn-ea"/>
                <a:cs typeface="+mn-cs"/>
              </a:rPr>
              <a:t> = "http://www.springframework.org/schema/beans"</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xmlns:xsi</a:t>
            </a:r>
            <a:r>
              <a:rPr lang="en-US" sz="1200" kern="1200" dirty="0" smtClean="0">
                <a:solidFill>
                  <a:schemeClr val="tx1"/>
                </a:solidFill>
                <a:effectLst/>
                <a:latin typeface="+mn-lt"/>
                <a:ea typeface="+mn-ea"/>
                <a:cs typeface="+mn-cs"/>
              </a:rPr>
              <a:t> = "http://www.w3.org/2001/XMLSchema-instance"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xsi:schemaLocation</a:t>
            </a:r>
            <a:r>
              <a:rPr lang="en-US" sz="1200" kern="1200" dirty="0" smtClean="0">
                <a:solidFill>
                  <a:schemeClr val="tx1"/>
                </a:solidFill>
                <a:effectLst/>
                <a:latin typeface="+mn-lt"/>
                <a:ea typeface="+mn-ea"/>
                <a:cs typeface="+mn-cs"/>
              </a:rPr>
              <a:t> = "http://www.springframework.org/schema/beans</a:t>
            </a:r>
          </a:p>
          <a:p>
            <a:r>
              <a:rPr lang="en-US" sz="1200" kern="1200" dirty="0" smtClean="0">
                <a:solidFill>
                  <a:schemeClr val="tx1"/>
                </a:solidFill>
                <a:effectLst/>
                <a:latin typeface="+mn-lt"/>
                <a:ea typeface="+mn-ea"/>
                <a:cs typeface="+mn-cs"/>
              </a:rPr>
              <a:t>   http://www.springframework.org/schema/beans/spring-beans-3.0.xsd"&gt;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&lt;!-- Definition for </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 bean using inner bean --&gt;</a:t>
            </a:r>
          </a:p>
          <a:p>
            <a:r>
              <a:rPr lang="en-US" sz="1200" kern="1200" dirty="0" smtClean="0">
                <a:solidFill>
                  <a:schemeClr val="tx1"/>
                </a:solidFill>
                <a:effectLst/>
                <a:latin typeface="+mn-lt"/>
                <a:ea typeface="+mn-ea"/>
                <a:cs typeface="+mn-cs"/>
              </a:rPr>
              <a:t>   &lt;bean id = "</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 class = "</a:t>
            </a:r>
            <a:r>
              <a:rPr lang="en-US" sz="1200" kern="1200" dirty="0" err="1" smtClean="0">
                <a:solidFill>
                  <a:schemeClr val="tx1"/>
                </a:solidFill>
                <a:effectLst/>
                <a:latin typeface="+mn-lt"/>
                <a:ea typeface="+mn-ea"/>
                <a:cs typeface="+mn-cs"/>
              </a:rPr>
              <a:t>com.tutorialspoint.TextEditor</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&lt;property name =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&lt;bean id =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class = "</a:t>
            </a:r>
            <a:r>
              <a:rPr lang="en-US" sz="1200" kern="1200" dirty="0" err="1" smtClean="0">
                <a:solidFill>
                  <a:schemeClr val="tx1"/>
                </a:solidFill>
                <a:effectLst/>
                <a:latin typeface="+mn-lt"/>
                <a:ea typeface="+mn-ea"/>
                <a:cs typeface="+mn-cs"/>
              </a:rPr>
              <a:t>com.tutorialspoint.SpellChecker</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&lt;/property&gt;</a:t>
            </a:r>
          </a:p>
          <a:p>
            <a:r>
              <a:rPr lang="en-US" sz="1200" kern="1200" dirty="0" smtClean="0">
                <a:solidFill>
                  <a:schemeClr val="tx1"/>
                </a:solidFill>
                <a:effectLst/>
                <a:latin typeface="+mn-lt"/>
                <a:ea typeface="+mn-ea"/>
                <a:cs typeface="+mn-cs"/>
              </a:rPr>
              <a:t>   &lt;/bean&gt;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&lt;/beans&gt;</a:t>
            </a:r>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14</a:t>
            </a:fld>
            <a:endParaRPr lang="de-DE"/>
          </a:p>
        </p:txBody>
      </p:sp>
    </p:spTree>
    <p:extLst>
      <p:ext uri="{BB962C8B-B14F-4D97-AF65-F5344CB8AC3E}">
        <p14:creationId xmlns:p14="http://schemas.microsoft.com/office/powerpoint/2010/main" val="55546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19</a:t>
            </a:fld>
            <a:endParaRPr lang="de-DE"/>
          </a:p>
        </p:txBody>
      </p:sp>
    </p:spTree>
    <p:extLst>
      <p:ext uri="{BB962C8B-B14F-4D97-AF65-F5344CB8AC3E}">
        <p14:creationId xmlns:p14="http://schemas.microsoft.com/office/powerpoint/2010/main" val="122536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22</a:t>
            </a:fld>
            <a:endParaRPr lang="de-DE"/>
          </a:p>
        </p:txBody>
      </p:sp>
    </p:spTree>
    <p:extLst>
      <p:ext uri="{BB962C8B-B14F-4D97-AF65-F5344CB8AC3E}">
        <p14:creationId xmlns:p14="http://schemas.microsoft.com/office/powerpoint/2010/main" val="261392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Bosch Office Sans" pitchFamily="2" charset="0"/>
                <a:ea typeface="+mn-ea"/>
                <a:cs typeface="+mn-cs"/>
              </a:rPr>
              <a:t>Spring Security Filters Chain</a:t>
            </a:r>
          </a:p>
          <a:p>
            <a:pPr fontAlgn="base"/>
            <a:r>
              <a:rPr lang="en-US" sz="1200" b="0" i="0" kern="1200" dirty="0" smtClean="0">
                <a:solidFill>
                  <a:schemeClr val="tx1"/>
                </a:solidFill>
                <a:effectLst/>
                <a:latin typeface="Bosch Office Sans" pitchFamily="2" charset="0"/>
                <a:ea typeface="+mn-ea"/>
                <a:cs typeface="+mn-cs"/>
              </a:rPr>
              <a:t>When you add the Spring Security framework to your application, it automatically registers a filters chain that intercepts all incoming requests. This chain consists of various filters, and each of them handles a particular use case.</a:t>
            </a:r>
          </a:p>
          <a:p>
            <a:pPr fontAlgn="base"/>
            <a:r>
              <a:rPr lang="en-US" sz="1200" b="0" i="0" kern="1200" dirty="0" smtClean="0">
                <a:solidFill>
                  <a:schemeClr val="tx1"/>
                </a:solidFill>
                <a:effectLst/>
                <a:latin typeface="Bosch Office Sans" pitchFamily="2" charset="0"/>
                <a:ea typeface="+mn-ea"/>
                <a:cs typeface="+mn-cs"/>
              </a:rPr>
              <a:t>For example:</a:t>
            </a:r>
          </a:p>
          <a:p>
            <a:pPr marL="171450" indent="-171450" fontAlgn="base">
              <a:buFont typeface="Arial" panose="020B0604020202020204" pitchFamily="34" charset="0"/>
              <a:buChar char="•"/>
            </a:pPr>
            <a:r>
              <a:rPr lang="en-US" sz="1200" b="0" i="0" kern="1200" dirty="0" smtClean="0">
                <a:solidFill>
                  <a:schemeClr val="tx1"/>
                </a:solidFill>
                <a:effectLst/>
                <a:latin typeface="Bosch Office Sans" pitchFamily="2" charset="0"/>
                <a:ea typeface="+mn-ea"/>
                <a:cs typeface="+mn-cs"/>
              </a:rPr>
              <a:t>Check if the requested URL is publicly accessible, based on configuration.</a:t>
            </a:r>
          </a:p>
          <a:p>
            <a:pPr marL="171450" indent="-171450" fontAlgn="base">
              <a:buFont typeface="Arial" panose="020B0604020202020204" pitchFamily="34" charset="0"/>
              <a:buChar char="•"/>
            </a:pPr>
            <a:r>
              <a:rPr lang="en-US" sz="1200" b="0" i="0" kern="1200" dirty="0" smtClean="0">
                <a:solidFill>
                  <a:schemeClr val="tx1"/>
                </a:solidFill>
                <a:effectLst/>
                <a:latin typeface="Bosch Office Sans" pitchFamily="2" charset="0"/>
                <a:ea typeface="+mn-ea"/>
                <a:cs typeface="+mn-cs"/>
              </a:rPr>
              <a:t>In case of session-based authentication, check if the user is already authenticated in the current session.</a:t>
            </a:r>
          </a:p>
          <a:p>
            <a:pPr marL="171450" indent="-171450" fontAlgn="base">
              <a:buFont typeface="Arial" panose="020B0604020202020204" pitchFamily="34" charset="0"/>
              <a:buChar char="•"/>
            </a:pPr>
            <a:r>
              <a:rPr lang="en-US" sz="1200" b="0" i="0" kern="1200" dirty="0" smtClean="0">
                <a:solidFill>
                  <a:schemeClr val="tx1"/>
                </a:solidFill>
                <a:effectLst/>
                <a:latin typeface="Bosch Office Sans" pitchFamily="2" charset="0"/>
                <a:ea typeface="+mn-ea"/>
                <a:cs typeface="+mn-cs"/>
              </a:rPr>
              <a:t>Check if the user is authorized to perform the requested action, and so on.</a:t>
            </a:r>
          </a:p>
          <a:p>
            <a:pPr fontAlgn="base"/>
            <a:r>
              <a:rPr lang="en-US" sz="1200" b="1" i="0" kern="1200" dirty="0" err="1" smtClean="0">
                <a:solidFill>
                  <a:schemeClr val="tx1"/>
                </a:solidFill>
                <a:effectLst/>
                <a:latin typeface="Bosch Office Sans" pitchFamily="2" charset="0"/>
                <a:ea typeface="+mn-ea"/>
                <a:cs typeface="+mn-cs"/>
              </a:rPr>
              <a:t>AuthenticationManager</a:t>
            </a:r>
            <a:endParaRPr lang="en-US" sz="1200" b="1" i="0" kern="1200" dirty="0" smtClean="0">
              <a:solidFill>
                <a:schemeClr val="tx1"/>
              </a:solidFill>
              <a:effectLst/>
              <a:latin typeface="Bosch Office Sans" pitchFamily="2" charset="0"/>
              <a:ea typeface="+mn-ea"/>
              <a:cs typeface="+mn-cs"/>
            </a:endParaRPr>
          </a:p>
          <a:p>
            <a:pPr fontAlgn="base"/>
            <a:r>
              <a:rPr lang="en-US" sz="1200" b="0" i="0" kern="1200" dirty="0" smtClean="0">
                <a:solidFill>
                  <a:schemeClr val="tx1"/>
                </a:solidFill>
                <a:effectLst/>
                <a:latin typeface="Bosch Office Sans" pitchFamily="2" charset="0"/>
                <a:ea typeface="+mn-ea"/>
                <a:cs typeface="+mn-cs"/>
              </a:rPr>
              <a:t>You can think of </a:t>
            </a:r>
            <a:r>
              <a:rPr lang="en-US" sz="1200" b="0" i="0" kern="1200" dirty="0" err="1" smtClean="0">
                <a:solidFill>
                  <a:schemeClr val="tx1"/>
                </a:solidFill>
                <a:effectLst/>
                <a:latin typeface="Bosch Office Sans" pitchFamily="2" charset="0"/>
                <a:ea typeface="+mn-ea"/>
                <a:cs typeface="+mn-cs"/>
              </a:rPr>
              <a:t>AuthenticationManager</a:t>
            </a:r>
            <a:r>
              <a:rPr lang="en-US" sz="1200" b="0" i="0" kern="1200" dirty="0" smtClean="0">
                <a:solidFill>
                  <a:schemeClr val="tx1"/>
                </a:solidFill>
                <a:effectLst/>
                <a:latin typeface="Bosch Office Sans" pitchFamily="2" charset="0"/>
                <a:ea typeface="+mn-ea"/>
                <a:cs typeface="+mn-cs"/>
              </a:rPr>
              <a:t> as a coordinator where you can register multiple providers, and based on the request type, it will deliver an authentication request to the correct provider.</a:t>
            </a:r>
          </a:p>
          <a:p>
            <a:pPr fontAlgn="base"/>
            <a:r>
              <a:rPr lang="en-US" sz="1200" b="1" i="0" kern="1200" dirty="0" err="1" smtClean="0">
                <a:solidFill>
                  <a:schemeClr val="tx1"/>
                </a:solidFill>
                <a:effectLst/>
                <a:latin typeface="Bosch Office Sans" pitchFamily="2" charset="0"/>
                <a:ea typeface="+mn-ea"/>
                <a:cs typeface="+mn-cs"/>
              </a:rPr>
              <a:t>AuthenticationProvider</a:t>
            </a:r>
            <a:endParaRPr lang="en-US" sz="1200" b="1" i="0" kern="1200" dirty="0" smtClean="0">
              <a:solidFill>
                <a:schemeClr val="tx1"/>
              </a:solidFill>
              <a:effectLst/>
              <a:latin typeface="Bosch Office Sans" pitchFamily="2" charset="0"/>
              <a:ea typeface="+mn-ea"/>
              <a:cs typeface="+mn-cs"/>
            </a:endParaRPr>
          </a:p>
          <a:p>
            <a:pPr fontAlgn="base"/>
            <a:r>
              <a:rPr lang="en-US" sz="1200" b="0" i="0" kern="1200" dirty="0" err="1" smtClean="0">
                <a:solidFill>
                  <a:schemeClr val="tx1"/>
                </a:solidFill>
                <a:effectLst/>
                <a:latin typeface="Bosch Office Sans" pitchFamily="2" charset="0"/>
                <a:ea typeface="+mn-ea"/>
                <a:cs typeface="+mn-cs"/>
              </a:rPr>
              <a:t>AuthenticationProvider</a:t>
            </a:r>
            <a:r>
              <a:rPr lang="en-US" sz="1200" b="0" i="0" kern="1200" dirty="0" smtClean="0">
                <a:solidFill>
                  <a:schemeClr val="tx1"/>
                </a:solidFill>
                <a:effectLst/>
                <a:latin typeface="Bosch Office Sans" pitchFamily="2" charset="0"/>
                <a:ea typeface="+mn-ea"/>
                <a:cs typeface="+mn-cs"/>
              </a:rPr>
              <a:t> processes specific types of authentication. Its interface exposes only two functions:</a:t>
            </a:r>
          </a:p>
          <a:p>
            <a:pPr fontAlgn="base"/>
            <a:r>
              <a:rPr lang="en-US" sz="1200" b="0" i="0" kern="1200" dirty="0" smtClean="0">
                <a:solidFill>
                  <a:schemeClr val="tx1"/>
                </a:solidFill>
                <a:effectLst/>
                <a:latin typeface="Bosch Office Sans" pitchFamily="2" charset="0"/>
                <a:ea typeface="+mn-ea"/>
                <a:cs typeface="+mn-cs"/>
              </a:rPr>
              <a:t>authenticate performs authentication with the request.</a:t>
            </a:r>
          </a:p>
          <a:p>
            <a:pPr fontAlgn="base"/>
            <a:r>
              <a:rPr lang="en-US" sz="1200" b="0" i="0" kern="1200" dirty="0" smtClean="0">
                <a:solidFill>
                  <a:schemeClr val="tx1"/>
                </a:solidFill>
                <a:effectLst/>
                <a:latin typeface="Bosch Office Sans" pitchFamily="2" charset="0"/>
                <a:ea typeface="+mn-ea"/>
                <a:cs typeface="+mn-cs"/>
              </a:rPr>
              <a:t>supports checks if this provider supports the indicated authentication type.</a:t>
            </a:r>
          </a:p>
          <a:p>
            <a:pPr fontAlgn="base"/>
            <a:r>
              <a:rPr lang="en-US" sz="1200" b="0" i="0" kern="1200" dirty="0" smtClean="0">
                <a:solidFill>
                  <a:schemeClr val="tx1"/>
                </a:solidFill>
                <a:effectLst/>
                <a:latin typeface="Bosch Office Sans" pitchFamily="2" charset="0"/>
                <a:ea typeface="+mn-ea"/>
                <a:cs typeface="+mn-cs"/>
              </a:rPr>
              <a:t>One important implementation of the interface that we are using in our sample project is </a:t>
            </a:r>
            <a:r>
              <a:rPr lang="en-US" sz="1200" b="0" i="0" kern="1200" dirty="0" err="1" smtClean="0">
                <a:solidFill>
                  <a:schemeClr val="tx1"/>
                </a:solidFill>
                <a:effectLst/>
                <a:latin typeface="Bosch Office Sans" pitchFamily="2" charset="0"/>
                <a:ea typeface="+mn-ea"/>
                <a:cs typeface="+mn-cs"/>
              </a:rPr>
              <a:t>DaoAuthenticationProvider</a:t>
            </a:r>
            <a:r>
              <a:rPr lang="en-US" sz="1200" b="0" i="0" kern="1200" dirty="0" smtClean="0">
                <a:solidFill>
                  <a:schemeClr val="tx1"/>
                </a:solidFill>
                <a:effectLst/>
                <a:latin typeface="Bosch Office Sans" pitchFamily="2" charset="0"/>
                <a:ea typeface="+mn-ea"/>
                <a:cs typeface="+mn-cs"/>
              </a:rPr>
              <a:t>, which retrieves user details from a </a:t>
            </a:r>
            <a:r>
              <a:rPr lang="en-US" sz="1200" b="0" i="0" kern="1200" dirty="0" err="1" smtClean="0">
                <a:solidFill>
                  <a:schemeClr val="tx1"/>
                </a:solidFill>
                <a:effectLst/>
                <a:latin typeface="Bosch Office Sans" pitchFamily="2" charset="0"/>
                <a:ea typeface="+mn-ea"/>
                <a:cs typeface="+mn-cs"/>
              </a:rPr>
              <a:t>UserDetailsService</a:t>
            </a:r>
            <a:r>
              <a:rPr lang="en-US" sz="1200" b="0" i="0" kern="1200" dirty="0" smtClean="0">
                <a:solidFill>
                  <a:schemeClr val="tx1"/>
                </a:solidFill>
                <a:effectLst/>
                <a:latin typeface="Bosch Office Sans" pitchFamily="2" charset="0"/>
                <a:ea typeface="+mn-ea"/>
                <a:cs typeface="+mn-cs"/>
              </a:rPr>
              <a:t>.</a:t>
            </a:r>
          </a:p>
          <a:p>
            <a:pPr fontAlgn="base"/>
            <a:r>
              <a:rPr lang="en-US" sz="1200" b="1" i="0" kern="1200" dirty="0" err="1" smtClean="0">
                <a:solidFill>
                  <a:schemeClr val="tx1"/>
                </a:solidFill>
                <a:effectLst/>
                <a:latin typeface="Bosch Office Sans" pitchFamily="2" charset="0"/>
                <a:ea typeface="+mn-ea"/>
                <a:cs typeface="+mn-cs"/>
              </a:rPr>
              <a:t>UserDetailsService</a:t>
            </a:r>
            <a:endParaRPr lang="en-US" sz="1200" b="1" i="0" kern="1200" dirty="0" smtClean="0">
              <a:solidFill>
                <a:schemeClr val="tx1"/>
              </a:solidFill>
              <a:effectLst/>
              <a:latin typeface="Bosch Office Sans" pitchFamily="2" charset="0"/>
              <a:ea typeface="+mn-ea"/>
              <a:cs typeface="+mn-cs"/>
            </a:endParaRPr>
          </a:p>
          <a:p>
            <a:pPr fontAlgn="base"/>
            <a:r>
              <a:rPr lang="en-US" sz="1200" b="0" i="0" kern="1200" dirty="0" err="1" smtClean="0">
                <a:solidFill>
                  <a:schemeClr val="tx1"/>
                </a:solidFill>
                <a:effectLst/>
                <a:latin typeface="Bosch Office Sans" pitchFamily="2" charset="0"/>
                <a:ea typeface="+mn-ea"/>
                <a:cs typeface="+mn-cs"/>
              </a:rPr>
              <a:t>UserDetailsService</a:t>
            </a:r>
            <a:r>
              <a:rPr lang="en-US" sz="1200" b="0" i="0" kern="1200" dirty="0" smtClean="0">
                <a:solidFill>
                  <a:schemeClr val="tx1"/>
                </a:solidFill>
                <a:effectLst/>
                <a:latin typeface="Bosch Office Sans" pitchFamily="2" charset="0"/>
                <a:ea typeface="+mn-ea"/>
                <a:cs typeface="+mn-cs"/>
              </a:rPr>
              <a:t> is described as a core interface that loads user-specific data in the Spring documentation.</a:t>
            </a:r>
          </a:p>
          <a:p>
            <a:pPr fontAlgn="base"/>
            <a:r>
              <a:rPr lang="en-US" sz="1200" b="0" i="0" kern="1200" dirty="0" smtClean="0">
                <a:solidFill>
                  <a:schemeClr val="tx1"/>
                </a:solidFill>
                <a:effectLst/>
                <a:latin typeface="Bosch Office Sans" pitchFamily="2" charset="0"/>
                <a:ea typeface="+mn-ea"/>
                <a:cs typeface="+mn-cs"/>
              </a:rPr>
              <a:t>In most use cases, authentication providers extract user identity information based on credentials from a database and then perform validation. Because this use case is so common, Spring developers decided to extract it as a separate interface, which exposes the single function:</a:t>
            </a:r>
          </a:p>
          <a:p>
            <a:pPr fontAlgn="base"/>
            <a:r>
              <a:rPr lang="en-US" sz="1200" b="0" i="1" kern="1200" dirty="0" err="1" smtClean="0">
                <a:solidFill>
                  <a:schemeClr val="tx1"/>
                </a:solidFill>
                <a:effectLst/>
                <a:latin typeface="Bosch Office Sans" pitchFamily="2" charset="0"/>
                <a:ea typeface="+mn-ea"/>
                <a:cs typeface="+mn-cs"/>
              </a:rPr>
              <a:t>loadUserByUsername</a:t>
            </a:r>
            <a:r>
              <a:rPr lang="en-US" sz="1200" b="0" i="0" kern="1200" dirty="0" smtClean="0">
                <a:solidFill>
                  <a:schemeClr val="tx1"/>
                </a:solidFill>
                <a:effectLst/>
                <a:latin typeface="Bosch Office Sans" pitchFamily="2" charset="0"/>
                <a:ea typeface="+mn-ea"/>
                <a:cs typeface="+mn-cs"/>
              </a:rPr>
              <a:t> accepts username as a parameter and returns the user identity object.</a:t>
            </a:r>
          </a:p>
          <a:p>
            <a:endParaRPr lang="en-US" dirty="0">
              <a:latin typeface="Bosch Office Sans" pitchFamily="2" charset="0"/>
            </a:endParaRPr>
          </a:p>
        </p:txBody>
      </p:sp>
      <p:sp>
        <p:nvSpPr>
          <p:cNvPr id="4" name="Slide Number Placeholder 3"/>
          <p:cNvSpPr>
            <a:spLocks noGrp="1"/>
          </p:cNvSpPr>
          <p:nvPr>
            <p:ph type="sldNum" sz="quarter" idx="10"/>
          </p:nvPr>
        </p:nvSpPr>
        <p:spPr/>
        <p:txBody>
          <a:bodyPr/>
          <a:lstStyle/>
          <a:p>
            <a:fld id="{492D48B2-9EB0-4B37-9B35-FC11E2EA535A}" type="slidenum">
              <a:rPr lang="de-DE" smtClean="0"/>
              <a:t>40</a:t>
            </a:fld>
            <a:endParaRPr lang="de-DE"/>
          </a:p>
        </p:txBody>
      </p:sp>
    </p:spTree>
    <p:extLst>
      <p:ext uri="{BB962C8B-B14F-4D97-AF65-F5344CB8AC3E}">
        <p14:creationId xmlns:p14="http://schemas.microsoft.com/office/powerpoint/2010/main" val="121328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RBVH/ETM25 | 2019-10-02</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Vietnam Company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9.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tart.spring.io/"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8" Type="http://schemas.openxmlformats.org/officeDocument/2006/relationships/hyperlink" Target="https://www.baeldung.com/spring-response-status" TargetMode="External"/><Relationship Id="rId3" Type="http://schemas.openxmlformats.org/officeDocument/2006/relationships/hyperlink" Target="https://www.tutorialspoint.com/spring_boot/index.htm" TargetMode="External"/><Relationship Id="rId7" Type="http://schemas.openxmlformats.org/officeDocument/2006/relationships/hyperlink" Target="https://www.baeldung.com/rest-with-spring-series" TargetMode="External"/><Relationship Id="rId2" Type="http://schemas.openxmlformats.org/officeDocument/2006/relationships/hyperlink" Target="https://www.tutorialspoint.com/spring/index.htm" TargetMode="External"/><Relationship Id="rId1" Type="http://schemas.openxmlformats.org/officeDocument/2006/relationships/slideLayout" Target="../slideLayouts/slideLayout8.xml"/><Relationship Id="rId6" Type="http://schemas.openxmlformats.org/officeDocument/2006/relationships/hyperlink" Target="https://www.javainuse.com/spring/boot-jwt" TargetMode="External"/><Relationship Id="rId5" Type="http://schemas.openxmlformats.org/officeDocument/2006/relationships/hyperlink" Target="https://www.toptal.com/spring/spring-security-tutorial" TargetMode="External"/><Relationship Id="rId4" Type="http://schemas.openxmlformats.org/officeDocument/2006/relationships/hyperlink" Target="https://www.baeldung.com/spring-boot" TargetMode="External"/><Relationship Id="rId9" Type="http://schemas.openxmlformats.org/officeDocument/2006/relationships/hyperlink" Target="https://www.baeldung.com/exception-handling-for-rest-with-spri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Spring BOOT</a:t>
            </a:r>
            <a:br>
              <a:rPr lang="de-DE" dirty="0" smtClean="0"/>
            </a:br>
            <a:r>
              <a:rPr lang="de-DE" dirty="0" smtClean="0"/>
              <a:t>BaSIC</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Scope - Example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10</a:t>
            </a:fld>
            <a:endParaRPr lang="de-DE"/>
          </a:p>
        </p:txBody>
      </p:sp>
      <p:sp>
        <p:nvSpPr>
          <p:cNvPr id="5" name="Content Placeholder 4"/>
          <p:cNvSpPr>
            <a:spLocks noGrp="1"/>
          </p:cNvSpPr>
          <p:nvPr>
            <p:ph sz="quarter" idx="1"/>
          </p:nvPr>
        </p:nvSpPr>
        <p:spPr>
          <a:xfrm>
            <a:off x="258762" y="1296000"/>
            <a:ext cx="4902872" cy="3943840"/>
          </a:xfrm>
        </p:spPr>
        <p:txBody>
          <a:bodyPr/>
          <a:lstStyle/>
          <a:p>
            <a:pPr>
              <a:buFont typeface="Arial" panose="020B0604020202020204" pitchFamily="34" charset="0"/>
              <a:buChar char="•"/>
            </a:pPr>
            <a:r>
              <a:rPr lang="en-US" sz="1600" dirty="0" smtClean="0"/>
              <a:t>HelloWorld.java</a:t>
            </a:r>
            <a:endParaRPr lang="en-US" sz="1600" dirty="0"/>
          </a:p>
          <a:p>
            <a:pPr marL="0" indent="0">
              <a:buNone/>
            </a:pPr>
            <a:r>
              <a:rPr lang="en-US" sz="1400" dirty="0"/>
              <a:t>public class HelloWorld {</a:t>
            </a:r>
          </a:p>
          <a:p>
            <a:pPr marL="0" indent="0">
              <a:buNone/>
            </a:pPr>
            <a:r>
              <a:rPr lang="en-US" sz="1400" dirty="0"/>
              <a:t>   private String message;</a:t>
            </a:r>
          </a:p>
          <a:p>
            <a:pPr marL="0" indent="0">
              <a:buNone/>
            </a:pPr>
            <a:endParaRPr lang="en-US" sz="1400" dirty="0"/>
          </a:p>
          <a:p>
            <a:pPr marL="0" indent="0">
              <a:buNone/>
            </a:pPr>
            <a:r>
              <a:rPr lang="en-US" sz="1400" dirty="0"/>
              <a:t>   public void </a:t>
            </a:r>
            <a:r>
              <a:rPr lang="en-US" sz="1400" dirty="0" err="1"/>
              <a:t>setMessage</a:t>
            </a:r>
            <a:r>
              <a:rPr lang="en-US" sz="1400" dirty="0"/>
              <a:t>(String message){</a:t>
            </a:r>
          </a:p>
          <a:p>
            <a:pPr marL="0" indent="0">
              <a:buNone/>
            </a:pPr>
            <a:r>
              <a:rPr lang="en-US" sz="1400" dirty="0"/>
              <a:t>      </a:t>
            </a:r>
            <a:r>
              <a:rPr lang="en-US" sz="1400" dirty="0" err="1"/>
              <a:t>this.message</a:t>
            </a:r>
            <a:r>
              <a:rPr lang="en-US" sz="1400" dirty="0"/>
              <a:t>  = message;</a:t>
            </a:r>
          </a:p>
          <a:p>
            <a:pPr marL="0" indent="0">
              <a:buNone/>
            </a:pPr>
            <a:r>
              <a:rPr lang="en-US" sz="1400" dirty="0"/>
              <a:t>   }</a:t>
            </a:r>
          </a:p>
          <a:p>
            <a:pPr marL="0" indent="0">
              <a:buNone/>
            </a:pPr>
            <a:r>
              <a:rPr lang="en-US" sz="1400" dirty="0"/>
              <a:t>   public void </a:t>
            </a:r>
            <a:r>
              <a:rPr lang="en-US" sz="1400" dirty="0" err="1"/>
              <a:t>getMessage</a:t>
            </a:r>
            <a:r>
              <a:rPr lang="en-US" sz="1400" dirty="0"/>
              <a:t>(){</a:t>
            </a:r>
          </a:p>
          <a:p>
            <a:pPr marL="0" indent="0">
              <a:buNone/>
            </a:pPr>
            <a:r>
              <a:rPr lang="en-US" sz="1400" dirty="0"/>
              <a:t>      </a:t>
            </a:r>
            <a:r>
              <a:rPr lang="en-US" sz="1400" dirty="0" err="1"/>
              <a:t>System.out.println</a:t>
            </a:r>
            <a:r>
              <a:rPr lang="en-US" sz="1400" dirty="0"/>
              <a:t>("Your Message : " + message);</a:t>
            </a:r>
          </a:p>
          <a:p>
            <a:pPr marL="0" indent="0">
              <a:buNone/>
            </a:pPr>
            <a:r>
              <a:rPr lang="en-US" sz="1400" dirty="0"/>
              <a:t>   }</a:t>
            </a:r>
          </a:p>
          <a:p>
            <a:pPr marL="0" indent="0">
              <a:buNone/>
            </a:pPr>
            <a:r>
              <a:rPr lang="en-US" sz="1400" dirty="0" smtClean="0"/>
              <a:t>}</a:t>
            </a:r>
          </a:p>
          <a:p>
            <a:pPr>
              <a:buFont typeface="Arial" panose="020B0604020202020204" pitchFamily="34" charset="0"/>
              <a:buChar char="•"/>
            </a:pPr>
            <a:r>
              <a:rPr lang="en-US" sz="1600" dirty="0" smtClean="0"/>
              <a:t>Beans.xml</a:t>
            </a:r>
          </a:p>
          <a:p>
            <a:pPr marL="0" indent="0">
              <a:buNone/>
            </a:pPr>
            <a:r>
              <a:rPr lang="en-US" sz="1400" dirty="0"/>
              <a:t>&lt;bean id = "</a:t>
            </a:r>
            <a:r>
              <a:rPr lang="en-US" sz="1400" dirty="0" err="1"/>
              <a:t>helloWorld</a:t>
            </a:r>
            <a:r>
              <a:rPr lang="en-US" sz="1400" dirty="0"/>
              <a:t>" class = "</a:t>
            </a:r>
            <a:r>
              <a:rPr lang="en-US" sz="1400" dirty="0" err="1" smtClean="0"/>
              <a:t>com.bosch.HelloWorld</a:t>
            </a:r>
            <a:r>
              <a:rPr lang="en-US" sz="1400" dirty="0"/>
              <a:t>" scope = "</a:t>
            </a:r>
            <a:r>
              <a:rPr lang="en-US" sz="1400" dirty="0">
                <a:solidFill>
                  <a:srgbClr val="FF0000"/>
                </a:solidFill>
              </a:rPr>
              <a:t>singleton</a:t>
            </a:r>
            <a:r>
              <a:rPr lang="en-US" sz="1400" dirty="0"/>
              <a:t>"&gt;</a:t>
            </a:r>
          </a:p>
          <a:p>
            <a:pPr marL="0" indent="0">
              <a:buNone/>
            </a:pPr>
            <a:r>
              <a:rPr lang="en-US" sz="1400" dirty="0" smtClean="0"/>
              <a:t>&lt;/</a:t>
            </a:r>
            <a:r>
              <a:rPr lang="en-US" sz="1400" dirty="0"/>
              <a:t>bean&gt;</a:t>
            </a:r>
          </a:p>
        </p:txBody>
      </p:sp>
      <p:sp>
        <p:nvSpPr>
          <p:cNvPr id="9" name="Rectangle 8"/>
          <p:cNvSpPr/>
          <p:nvPr/>
        </p:nvSpPr>
        <p:spPr>
          <a:xfrm>
            <a:off x="5365102" y="1144261"/>
            <a:ext cx="5522183" cy="3906647"/>
          </a:xfrm>
          <a:prstGeom prst="rect">
            <a:avLst/>
          </a:prstGeom>
        </p:spPr>
        <p:txBody>
          <a:bodyPr vert="horz" lIns="0" tIns="0" rIns="0" bIns="0" rtlCol="0">
            <a:noAutofit/>
          </a:bodyPr>
          <a:lstStyle/>
          <a:p>
            <a:pPr defTabSz="914333">
              <a:lnSpc>
                <a:spcPct val="107000"/>
              </a:lnSpc>
              <a:spcBef>
                <a:spcPts val="500"/>
              </a:spcBef>
              <a:buFont typeface="Wingdings 3" panose="05040102010807070707" pitchFamily="18" charset="2"/>
              <a:buNone/>
            </a:pPr>
            <a:r>
              <a:rPr lang="en-US" sz="1400" dirty="0">
                <a:latin typeface="+mn-lt"/>
              </a:rPr>
              <a:t>public class </a:t>
            </a:r>
            <a:r>
              <a:rPr lang="en-US" sz="1400" dirty="0" err="1">
                <a:latin typeface="+mn-lt"/>
              </a:rPr>
              <a:t>MainApp</a:t>
            </a:r>
            <a:r>
              <a:rPr lang="en-US" sz="1400" dirty="0">
                <a:latin typeface="+mn-lt"/>
              </a:rPr>
              <a:t> {</a:t>
            </a:r>
          </a:p>
          <a:p>
            <a:pPr defTabSz="914333">
              <a:lnSpc>
                <a:spcPct val="107000"/>
              </a:lnSpc>
              <a:spcBef>
                <a:spcPts val="500"/>
              </a:spcBef>
              <a:buFont typeface="Wingdings 3" panose="05040102010807070707" pitchFamily="18" charset="2"/>
              <a:buNone/>
            </a:pPr>
            <a:r>
              <a:rPr lang="en-US" sz="1400" dirty="0">
                <a:latin typeface="+mn-lt"/>
              </a:rPr>
              <a:t>   public static void main(String[] </a:t>
            </a:r>
            <a:r>
              <a:rPr lang="en-US" sz="1400" dirty="0" err="1">
                <a:latin typeface="+mn-lt"/>
              </a:rPr>
              <a:t>args</a:t>
            </a:r>
            <a:r>
              <a:rPr lang="en-US" sz="1400" dirty="0">
                <a:latin typeface="+mn-lt"/>
              </a:rPr>
              <a:t>) {</a:t>
            </a:r>
          </a:p>
          <a:p>
            <a:pPr defTabSz="914333">
              <a:lnSpc>
                <a:spcPct val="107000"/>
              </a:lnSpc>
              <a:spcBef>
                <a:spcPts val="500"/>
              </a:spcBef>
              <a:buFont typeface="Wingdings 3" panose="05040102010807070707" pitchFamily="18" charset="2"/>
              <a:buNone/>
            </a:pPr>
            <a:r>
              <a:rPr lang="en-US" sz="1400" dirty="0">
                <a:latin typeface="+mn-lt"/>
              </a:rPr>
              <a:t>      </a:t>
            </a:r>
            <a:r>
              <a:rPr lang="en-US" sz="1400" dirty="0" err="1">
                <a:latin typeface="+mn-lt"/>
              </a:rPr>
              <a:t>ApplicationContext</a:t>
            </a:r>
            <a:r>
              <a:rPr lang="en-US" sz="1400" dirty="0">
                <a:latin typeface="+mn-lt"/>
              </a:rPr>
              <a:t> context = new </a:t>
            </a:r>
            <a:r>
              <a:rPr lang="en-US" sz="1400" dirty="0" err="1" smtClean="0">
                <a:latin typeface="+mn-lt"/>
              </a:rPr>
              <a:t>ClassPathXmlApplicationContext</a:t>
            </a:r>
            <a:r>
              <a:rPr lang="en-US" sz="1400" dirty="0">
                <a:latin typeface="+mn-lt"/>
              </a:rPr>
              <a:t>("Beans.xml");</a:t>
            </a:r>
          </a:p>
          <a:p>
            <a:pPr defTabSz="914333">
              <a:lnSpc>
                <a:spcPct val="107000"/>
              </a:lnSpc>
              <a:spcBef>
                <a:spcPts val="500"/>
              </a:spcBef>
              <a:buFont typeface="Wingdings 3" panose="05040102010807070707" pitchFamily="18" charset="2"/>
              <a:buNone/>
            </a:pPr>
            <a:r>
              <a:rPr lang="en-US" sz="1400" dirty="0">
                <a:latin typeface="+mn-lt"/>
              </a:rPr>
              <a:t>      HelloWorld </a:t>
            </a:r>
            <a:r>
              <a:rPr lang="en-US" sz="1400" dirty="0" err="1">
                <a:latin typeface="+mn-lt"/>
              </a:rPr>
              <a:t>objA</a:t>
            </a:r>
            <a:r>
              <a:rPr lang="en-US" sz="1400" dirty="0">
                <a:latin typeface="+mn-lt"/>
              </a:rPr>
              <a:t> = (HelloWorld) </a:t>
            </a:r>
            <a:r>
              <a:rPr lang="en-US" sz="1400" dirty="0" err="1">
                <a:latin typeface="+mn-lt"/>
              </a:rPr>
              <a:t>context.getBean</a:t>
            </a:r>
            <a:r>
              <a:rPr lang="en-US" sz="1400" dirty="0">
                <a:latin typeface="+mn-lt"/>
              </a:rPr>
              <a:t>("</a:t>
            </a:r>
            <a:r>
              <a:rPr lang="en-US" sz="1400" dirty="0" err="1">
                <a:latin typeface="+mn-lt"/>
              </a:rPr>
              <a:t>helloWorld</a:t>
            </a:r>
            <a:r>
              <a:rPr lang="en-US" sz="1400" dirty="0">
                <a:latin typeface="+mn-lt"/>
              </a:rPr>
              <a:t>");</a:t>
            </a:r>
          </a:p>
          <a:p>
            <a:pPr defTabSz="914333">
              <a:lnSpc>
                <a:spcPct val="107000"/>
              </a:lnSpc>
              <a:spcBef>
                <a:spcPts val="500"/>
              </a:spcBef>
              <a:buFont typeface="Wingdings 3" panose="05040102010807070707" pitchFamily="18" charset="2"/>
              <a:buNone/>
            </a:pP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      </a:t>
            </a:r>
            <a:r>
              <a:rPr lang="en-US" sz="1400" dirty="0" err="1">
                <a:latin typeface="+mn-lt"/>
              </a:rPr>
              <a:t>objA.setMessage</a:t>
            </a:r>
            <a:r>
              <a:rPr lang="en-US" sz="1400" dirty="0">
                <a:latin typeface="+mn-lt"/>
              </a:rPr>
              <a:t>("I'm object A");</a:t>
            </a:r>
          </a:p>
          <a:p>
            <a:pPr defTabSz="914333">
              <a:lnSpc>
                <a:spcPct val="107000"/>
              </a:lnSpc>
              <a:spcBef>
                <a:spcPts val="500"/>
              </a:spcBef>
              <a:buFont typeface="Wingdings 3" panose="05040102010807070707" pitchFamily="18" charset="2"/>
              <a:buNone/>
            </a:pPr>
            <a:r>
              <a:rPr lang="en-US" sz="1400" dirty="0">
                <a:latin typeface="+mn-lt"/>
              </a:rPr>
              <a:t>      </a:t>
            </a:r>
            <a:r>
              <a:rPr lang="en-US" sz="1400" dirty="0" err="1">
                <a:latin typeface="+mn-lt"/>
              </a:rPr>
              <a:t>objA.getMessage</a:t>
            </a:r>
            <a:r>
              <a:rPr lang="en-US" sz="1400" dirty="0">
                <a:latin typeface="+mn-lt"/>
              </a:rPr>
              <a:t>();</a:t>
            </a:r>
          </a:p>
          <a:p>
            <a:pPr defTabSz="914333">
              <a:lnSpc>
                <a:spcPct val="107000"/>
              </a:lnSpc>
              <a:spcBef>
                <a:spcPts val="500"/>
              </a:spcBef>
              <a:buFont typeface="Wingdings 3" panose="05040102010807070707" pitchFamily="18" charset="2"/>
              <a:buNone/>
            </a:pP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      HelloWorld </a:t>
            </a:r>
            <a:r>
              <a:rPr lang="en-US" sz="1400" dirty="0" err="1">
                <a:latin typeface="+mn-lt"/>
              </a:rPr>
              <a:t>objB</a:t>
            </a:r>
            <a:r>
              <a:rPr lang="en-US" sz="1400" dirty="0">
                <a:latin typeface="+mn-lt"/>
              </a:rPr>
              <a:t> = (HelloWorld) </a:t>
            </a:r>
            <a:r>
              <a:rPr lang="en-US" sz="1400" dirty="0" err="1">
                <a:latin typeface="+mn-lt"/>
              </a:rPr>
              <a:t>context.getBean</a:t>
            </a:r>
            <a:r>
              <a:rPr lang="en-US" sz="1400" dirty="0">
                <a:latin typeface="+mn-lt"/>
              </a:rPr>
              <a:t>("</a:t>
            </a:r>
            <a:r>
              <a:rPr lang="en-US" sz="1400" dirty="0" err="1">
                <a:latin typeface="+mn-lt"/>
              </a:rPr>
              <a:t>helloWorld</a:t>
            </a:r>
            <a:r>
              <a:rPr lang="en-US" sz="1400" dirty="0">
                <a:latin typeface="+mn-lt"/>
              </a:rPr>
              <a:t>");</a:t>
            </a:r>
          </a:p>
          <a:p>
            <a:pPr defTabSz="914333">
              <a:lnSpc>
                <a:spcPct val="107000"/>
              </a:lnSpc>
              <a:spcBef>
                <a:spcPts val="500"/>
              </a:spcBef>
              <a:buFont typeface="Wingdings 3" panose="05040102010807070707" pitchFamily="18" charset="2"/>
              <a:buNone/>
            </a:pPr>
            <a:r>
              <a:rPr lang="en-US" sz="1400" dirty="0">
                <a:latin typeface="+mn-lt"/>
              </a:rPr>
              <a:t>      </a:t>
            </a:r>
            <a:r>
              <a:rPr lang="en-US" sz="1400" dirty="0" err="1">
                <a:latin typeface="+mn-lt"/>
              </a:rPr>
              <a:t>objB.getMessage</a:t>
            </a:r>
            <a:r>
              <a:rPr lang="en-US" sz="1400" dirty="0">
                <a:latin typeface="+mn-lt"/>
              </a:rPr>
              <a:t>();</a:t>
            </a:r>
          </a:p>
          <a:p>
            <a:pPr defTabSz="914333">
              <a:lnSpc>
                <a:spcPct val="107000"/>
              </a:lnSpc>
              <a:spcBef>
                <a:spcPts val="500"/>
              </a:spcBef>
              <a:buFont typeface="Wingdings 3" panose="05040102010807070707" pitchFamily="18" charset="2"/>
              <a:buNone/>
            </a:pPr>
            <a:r>
              <a:rPr lang="en-US" sz="1400" dirty="0">
                <a:latin typeface="+mn-lt"/>
              </a:rPr>
              <a:t>   }</a:t>
            </a:r>
          </a:p>
          <a:p>
            <a:pPr defTabSz="914333">
              <a:lnSpc>
                <a:spcPct val="107000"/>
              </a:lnSpc>
              <a:spcBef>
                <a:spcPts val="500"/>
              </a:spcBef>
              <a:buFont typeface="Wingdings 3" panose="05040102010807070707" pitchFamily="18" charset="2"/>
              <a:buNone/>
            </a:pPr>
            <a:r>
              <a:rPr lang="en-US" sz="1400" dirty="0" smtClean="0">
                <a:latin typeface="+mn-lt"/>
              </a:rPr>
              <a:t>}</a:t>
            </a:r>
          </a:p>
          <a:p>
            <a:pPr defTabSz="914333">
              <a:lnSpc>
                <a:spcPct val="107000"/>
              </a:lnSpc>
              <a:spcBef>
                <a:spcPts val="500"/>
              </a:spcBef>
              <a:buFont typeface="Wingdings 3" panose="05040102010807070707" pitchFamily="18" charset="2"/>
              <a:buNone/>
            </a:pPr>
            <a:r>
              <a:rPr lang="en-US" sz="1400" dirty="0" smtClean="0">
                <a:latin typeface="+mn-lt"/>
              </a:rPr>
              <a:t>…</a:t>
            </a: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Your Message : I'm object A</a:t>
            </a:r>
          </a:p>
          <a:p>
            <a:pPr defTabSz="914333">
              <a:lnSpc>
                <a:spcPct val="107000"/>
              </a:lnSpc>
              <a:spcBef>
                <a:spcPts val="500"/>
              </a:spcBef>
              <a:buFont typeface="Wingdings 3" panose="05040102010807070707" pitchFamily="18" charset="2"/>
              <a:buNone/>
            </a:pPr>
            <a:r>
              <a:rPr lang="en-US" sz="1400" dirty="0">
                <a:latin typeface="+mn-lt"/>
              </a:rPr>
              <a:t>Your Message : I'm object A</a:t>
            </a:r>
          </a:p>
        </p:txBody>
      </p:sp>
      <p:cxnSp>
        <p:nvCxnSpPr>
          <p:cNvPr id="10" name="Straight Connector 9"/>
          <p:cNvCxnSpPr/>
          <p:nvPr/>
        </p:nvCxnSpPr>
        <p:spPr>
          <a:xfrm>
            <a:off x="4963884" y="1567543"/>
            <a:ext cx="0" cy="348336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4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Life Cycle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11</a:t>
            </a:fld>
            <a:endParaRPr lang="de-DE"/>
          </a:p>
        </p:txBody>
      </p:sp>
      <p:sp>
        <p:nvSpPr>
          <p:cNvPr id="5" name="Content Placeholder 4"/>
          <p:cNvSpPr>
            <a:spLocks noGrp="1"/>
          </p:cNvSpPr>
          <p:nvPr>
            <p:ph sz="quarter" idx="1"/>
          </p:nvPr>
        </p:nvSpPr>
        <p:spPr>
          <a:xfrm>
            <a:off x="259200" y="1289413"/>
            <a:ext cx="10450800" cy="1777940"/>
          </a:xfrm>
        </p:spPr>
        <p:txBody>
          <a:bodyPr/>
          <a:lstStyle/>
          <a:p>
            <a:r>
              <a:rPr lang="en-US" dirty="0"/>
              <a:t>Bean life cycle is managed by the spring container. </a:t>
            </a:r>
            <a:endParaRPr lang="en-US" dirty="0" smtClean="0"/>
          </a:p>
          <a:p>
            <a:r>
              <a:rPr lang="en-US" dirty="0" smtClean="0"/>
              <a:t>When </a:t>
            </a:r>
            <a:r>
              <a:rPr lang="en-US" dirty="0"/>
              <a:t>we run the program then, first of all, the spring container gets started. </a:t>
            </a:r>
            <a:endParaRPr lang="en-US" dirty="0" smtClean="0"/>
          </a:p>
          <a:p>
            <a:r>
              <a:rPr lang="en-US" dirty="0" smtClean="0"/>
              <a:t>After </a:t>
            </a:r>
            <a:r>
              <a:rPr lang="en-US" dirty="0"/>
              <a:t>that, the container creates the instance of a bean as per the request, and then dependencies are injected. </a:t>
            </a:r>
            <a:endParaRPr lang="en-US" dirty="0" smtClean="0"/>
          </a:p>
          <a:p>
            <a:r>
              <a:rPr lang="en-US" dirty="0" smtClean="0"/>
              <a:t>And </a:t>
            </a:r>
            <a:r>
              <a:rPr lang="en-US" dirty="0"/>
              <a:t>finally, the bean is destroyed when the spring container is closed. </a:t>
            </a:r>
            <a:endParaRPr lang="en-US" dirty="0" smtClean="0"/>
          </a:p>
          <a:p>
            <a:r>
              <a:rPr lang="en-US" dirty="0" smtClean="0"/>
              <a:t>Therefore</a:t>
            </a:r>
            <a:r>
              <a:rPr lang="en-US" dirty="0"/>
              <a:t>, if we want to execute some code on the bean instantiation and just after closing the spring container, then we can write that code inside the custom </a:t>
            </a:r>
            <a:r>
              <a:rPr lang="en-US" b="1" dirty="0" err="1"/>
              <a:t>init</a:t>
            </a:r>
            <a:r>
              <a:rPr lang="en-US" b="1" dirty="0"/>
              <a:t>()</a:t>
            </a:r>
            <a:r>
              <a:rPr lang="en-US" dirty="0"/>
              <a:t> method and the </a:t>
            </a:r>
            <a:r>
              <a:rPr lang="en-US" b="1" dirty="0"/>
              <a:t>destroy()</a:t>
            </a:r>
            <a:r>
              <a:rPr lang="en-US" dirty="0"/>
              <a:t> method.</a:t>
            </a:r>
            <a:endParaRPr lang="en-US" dirty="0"/>
          </a:p>
        </p:txBody>
      </p:sp>
      <p:pic>
        <p:nvPicPr>
          <p:cNvPr id="1026" name="Picture 2" descr="https://media.geeksforgeeks.org/wp-content/uploads/20200428011831/Bean-Life-Cycle-Process-flow3.png"/>
          <p:cNvPicPr>
            <a:picLocks noChangeAspect="1" noChangeArrowheads="1"/>
          </p:cNvPicPr>
          <p:nvPr/>
        </p:nvPicPr>
        <p:blipFill rotWithShape="1">
          <a:blip r:embed="rId2">
            <a:extLst>
              <a:ext uri="{28A0092B-C50C-407E-A947-70E740481C1C}">
                <a14:useLocalDpi xmlns:a14="http://schemas.microsoft.com/office/drawing/2010/main" val="0"/>
              </a:ext>
            </a:extLst>
          </a:blip>
          <a:srcRect l="2658"/>
          <a:stretch/>
        </p:blipFill>
        <p:spPr bwMode="auto">
          <a:xfrm>
            <a:off x="3638145" y="3640920"/>
            <a:ext cx="6160444" cy="198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867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a:t>
            </a:r>
            <a:r>
              <a:rPr lang="en-US" dirty="0"/>
              <a:t>Life Cycle </a:t>
            </a:r>
            <a:r>
              <a:rPr lang="en-US" dirty="0" smtClean="0"/>
              <a:t>- Example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12</a:t>
            </a:fld>
            <a:endParaRPr lang="de-DE"/>
          </a:p>
        </p:txBody>
      </p:sp>
      <p:sp>
        <p:nvSpPr>
          <p:cNvPr id="5" name="Content Placeholder 4"/>
          <p:cNvSpPr>
            <a:spLocks noGrp="1"/>
          </p:cNvSpPr>
          <p:nvPr>
            <p:ph sz="quarter" idx="1"/>
          </p:nvPr>
        </p:nvSpPr>
        <p:spPr>
          <a:xfrm>
            <a:off x="258762" y="1296000"/>
            <a:ext cx="4902872" cy="3943840"/>
          </a:xfrm>
        </p:spPr>
        <p:txBody>
          <a:bodyPr/>
          <a:lstStyle/>
          <a:p>
            <a:pPr>
              <a:buFont typeface="Arial" panose="020B0604020202020204" pitchFamily="34" charset="0"/>
              <a:buChar char="•"/>
            </a:pPr>
            <a:r>
              <a:rPr lang="en-US" sz="1600" dirty="0" smtClean="0"/>
              <a:t>HelloWorld.java</a:t>
            </a:r>
            <a:endParaRPr lang="en-US" sz="1600" dirty="0"/>
          </a:p>
          <a:p>
            <a:pPr marL="0" indent="0">
              <a:buNone/>
            </a:pPr>
            <a:r>
              <a:rPr lang="en-US" sz="1200" dirty="0"/>
              <a:t>public class HelloWorld {</a:t>
            </a:r>
          </a:p>
          <a:p>
            <a:pPr marL="0" indent="0">
              <a:buNone/>
            </a:pPr>
            <a:r>
              <a:rPr lang="en-US" sz="1200" dirty="0"/>
              <a:t>   </a:t>
            </a:r>
            <a:r>
              <a:rPr lang="en-US" sz="1200" dirty="0"/>
              <a:t>private String message</a:t>
            </a:r>
            <a:r>
              <a:rPr lang="en-US" sz="1200" dirty="0" smtClean="0"/>
              <a:t>;</a:t>
            </a:r>
            <a:endParaRPr lang="en-US" sz="1200" dirty="0"/>
          </a:p>
          <a:p>
            <a:pPr marL="0" indent="0">
              <a:buNone/>
            </a:pPr>
            <a:r>
              <a:rPr lang="en-US" sz="1200" dirty="0"/>
              <a:t>   public void </a:t>
            </a:r>
            <a:r>
              <a:rPr lang="en-US" sz="1200" dirty="0" err="1"/>
              <a:t>setMessage</a:t>
            </a:r>
            <a:r>
              <a:rPr lang="en-US" sz="1200" dirty="0"/>
              <a:t>(String message){</a:t>
            </a:r>
          </a:p>
          <a:p>
            <a:pPr marL="0" indent="0">
              <a:buNone/>
            </a:pPr>
            <a:r>
              <a:rPr lang="en-US" sz="1200" dirty="0"/>
              <a:t>      </a:t>
            </a:r>
            <a:r>
              <a:rPr lang="en-US" sz="1200" dirty="0" err="1"/>
              <a:t>this.message</a:t>
            </a:r>
            <a:r>
              <a:rPr lang="en-US" sz="1200" dirty="0"/>
              <a:t> = message;</a:t>
            </a:r>
          </a:p>
          <a:p>
            <a:pPr marL="0" indent="0">
              <a:buNone/>
            </a:pPr>
            <a:r>
              <a:rPr lang="en-US" sz="1200" dirty="0"/>
              <a:t>   }</a:t>
            </a:r>
          </a:p>
          <a:p>
            <a:pPr marL="0" indent="0">
              <a:buNone/>
            </a:pPr>
            <a:r>
              <a:rPr lang="en-US" sz="1200" dirty="0"/>
              <a:t>   public void </a:t>
            </a:r>
            <a:r>
              <a:rPr lang="en-US" sz="1200" dirty="0" err="1"/>
              <a:t>getMessage</a:t>
            </a:r>
            <a:r>
              <a:rPr lang="en-US" sz="1200" dirty="0"/>
              <a:t>(){</a:t>
            </a:r>
          </a:p>
          <a:p>
            <a:pPr marL="0" indent="0">
              <a:buNone/>
            </a:pPr>
            <a:r>
              <a:rPr lang="en-US" sz="1200" dirty="0"/>
              <a:t>      </a:t>
            </a:r>
            <a:r>
              <a:rPr lang="en-US" sz="1200" dirty="0" err="1"/>
              <a:t>System.out.println</a:t>
            </a:r>
            <a:r>
              <a:rPr lang="en-US" sz="1200" dirty="0"/>
              <a:t>("Your Message : " + message);</a:t>
            </a:r>
          </a:p>
          <a:p>
            <a:pPr marL="0" indent="0">
              <a:buNone/>
            </a:pPr>
            <a:r>
              <a:rPr lang="en-US" sz="1200" dirty="0"/>
              <a:t>   }</a:t>
            </a:r>
          </a:p>
          <a:p>
            <a:pPr marL="0" indent="0">
              <a:buNone/>
            </a:pPr>
            <a:r>
              <a:rPr lang="en-US" sz="1200" dirty="0"/>
              <a:t>   public void </a:t>
            </a:r>
            <a:r>
              <a:rPr lang="en-US" sz="1200" dirty="0" err="1"/>
              <a:t>init</a:t>
            </a:r>
            <a:r>
              <a:rPr lang="en-US" sz="1200" dirty="0"/>
              <a:t>(){</a:t>
            </a:r>
          </a:p>
          <a:p>
            <a:pPr marL="0" indent="0">
              <a:buNone/>
            </a:pPr>
            <a:r>
              <a:rPr lang="en-US" sz="1200" dirty="0"/>
              <a:t>      </a:t>
            </a:r>
            <a:r>
              <a:rPr lang="en-US" sz="1200" dirty="0" err="1"/>
              <a:t>System.out.println</a:t>
            </a:r>
            <a:r>
              <a:rPr lang="en-US" sz="1200" dirty="0"/>
              <a:t>("Bean is going through </a:t>
            </a:r>
            <a:r>
              <a:rPr lang="en-US" sz="1200" dirty="0" err="1"/>
              <a:t>init.</a:t>
            </a:r>
            <a:r>
              <a:rPr lang="en-US" sz="1200" dirty="0"/>
              <a:t>");</a:t>
            </a:r>
          </a:p>
          <a:p>
            <a:pPr marL="0" indent="0">
              <a:buNone/>
            </a:pPr>
            <a:r>
              <a:rPr lang="en-US" sz="1200" dirty="0"/>
              <a:t>   }</a:t>
            </a:r>
          </a:p>
          <a:p>
            <a:pPr marL="0" indent="0">
              <a:buNone/>
            </a:pPr>
            <a:r>
              <a:rPr lang="en-US" sz="1200" dirty="0"/>
              <a:t>   public void destroy() {</a:t>
            </a:r>
          </a:p>
          <a:p>
            <a:pPr marL="0" indent="0">
              <a:buNone/>
            </a:pPr>
            <a:r>
              <a:rPr lang="en-US" sz="1200" dirty="0"/>
              <a:t>      </a:t>
            </a:r>
            <a:r>
              <a:rPr lang="en-US" sz="1200" dirty="0" err="1"/>
              <a:t>System.out.println</a:t>
            </a:r>
            <a:r>
              <a:rPr lang="en-US" sz="1200" dirty="0"/>
              <a:t>("Bean will destroy now.");</a:t>
            </a:r>
          </a:p>
          <a:p>
            <a:pPr marL="0" indent="0">
              <a:buNone/>
            </a:pPr>
            <a:r>
              <a:rPr lang="en-US" sz="1200" dirty="0"/>
              <a:t>   </a:t>
            </a:r>
            <a:r>
              <a:rPr lang="en-US" sz="1200" dirty="0" smtClean="0"/>
              <a:t>}</a:t>
            </a:r>
          </a:p>
          <a:p>
            <a:pPr marL="0" indent="0">
              <a:buNone/>
            </a:pPr>
            <a:r>
              <a:rPr lang="en-US" sz="1200" dirty="0" smtClean="0"/>
              <a:t>}</a:t>
            </a:r>
            <a:endParaRPr lang="en-US" sz="1200" dirty="0" smtClean="0"/>
          </a:p>
          <a:p>
            <a:pPr>
              <a:buFont typeface="Arial" panose="020B0604020202020204" pitchFamily="34" charset="0"/>
              <a:buChar char="•"/>
            </a:pPr>
            <a:endParaRPr lang="en-US" sz="1100" dirty="0"/>
          </a:p>
        </p:txBody>
      </p:sp>
      <p:sp>
        <p:nvSpPr>
          <p:cNvPr id="9" name="Rectangle 8"/>
          <p:cNvSpPr/>
          <p:nvPr/>
        </p:nvSpPr>
        <p:spPr>
          <a:xfrm>
            <a:off x="5161634" y="1144261"/>
            <a:ext cx="5725651" cy="3906647"/>
          </a:xfrm>
          <a:prstGeom prst="rect">
            <a:avLst/>
          </a:prstGeom>
        </p:spPr>
        <p:txBody>
          <a:bodyPr vert="horz" lIns="0" tIns="0" rIns="0" bIns="0" rtlCol="0">
            <a:noAutofit/>
          </a:bodyPr>
          <a:lstStyle/>
          <a:p>
            <a:pPr>
              <a:buFont typeface="Arial" panose="020B0604020202020204" pitchFamily="34" charset="0"/>
              <a:buChar char="•"/>
            </a:pPr>
            <a:r>
              <a:rPr lang="en-US" sz="1600" dirty="0" smtClean="0"/>
              <a:t>   Beans.xml</a:t>
            </a:r>
            <a:endParaRPr lang="en-US" sz="1600" dirty="0"/>
          </a:p>
          <a:p>
            <a:pPr marL="0" indent="0">
              <a:buNone/>
            </a:pPr>
            <a:r>
              <a:rPr lang="en-US" sz="1200" dirty="0"/>
              <a:t>&lt;bean id = "</a:t>
            </a:r>
            <a:r>
              <a:rPr lang="en-US" sz="1200" dirty="0" err="1"/>
              <a:t>helloWorld</a:t>
            </a:r>
            <a:r>
              <a:rPr lang="en-US" sz="1200" dirty="0"/>
              <a:t>" class = "</a:t>
            </a:r>
            <a:r>
              <a:rPr lang="en-US" sz="1200" dirty="0" err="1"/>
              <a:t>com.ex</a:t>
            </a:r>
            <a:r>
              <a:rPr lang="en-US" sz="1200" dirty="0"/>
              <a:t>" </a:t>
            </a:r>
            <a:r>
              <a:rPr lang="en-US" sz="1200" dirty="0" err="1"/>
              <a:t>init</a:t>
            </a:r>
            <a:r>
              <a:rPr lang="en-US" sz="1200" dirty="0"/>
              <a:t>-method = "</a:t>
            </a:r>
            <a:r>
              <a:rPr lang="en-US" sz="1200" dirty="0" err="1"/>
              <a:t>init</a:t>
            </a:r>
            <a:r>
              <a:rPr lang="en-US" sz="1200" dirty="0"/>
              <a:t>" </a:t>
            </a:r>
          </a:p>
          <a:p>
            <a:pPr marL="0" indent="0">
              <a:buNone/>
            </a:pPr>
            <a:r>
              <a:rPr lang="en-US" sz="1200" dirty="0"/>
              <a:t>      destroy-method = "destroy"&gt;</a:t>
            </a:r>
          </a:p>
          <a:p>
            <a:pPr marL="0" indent="0">
              <a:buNone/>
            </a:pPr>
            <a:r>
              <a:rPr lang="en-US" sz="1200" dirty="0"/>
              <a:t>      &lt;property name = "message" value = "Hello World</a:t>
            </a:r>
            <a:r>
              <a:rPr lang="en-US" sz="1200" dirty="0" smtClean="0"/>
              <a:t>!"/&gt;</a:t>
            </a:r>
          </a:p>
          <a:p>
            <a:pPr marL="0" indent="0">
              <a:buNone/>
            </a:pPr>
            <a:r>
              <a:rPr lang="en-US" sz="1200" dirty="0" smtClean="0"/>
              <a:t>&lt;/</a:t>
            </a:r>
            <a:r>
              <a:rPr lang="en-US" sz="1200" dirty="0"/>
              <a:t>bean</a:t>
            </a:r>
            <a:r>
              <a:rPr lang="en-US" sz="1200" dirty="0" smtClean="0"/>
              <a:t>&gt;</a:t>
            </a:r>
          </a:p>
          <a:p>
            <a:pPr marL="0" indent="0">
              <a:buNone/>
            </a:pPr>
            <a:endParaRPr lang="en-US" sz="1200" dirty="0" smtClean="0"/>
          </a:p>
          <a:p>
            <a:pPr marL="285750" indent="-285750">
              <a:buFont typeface="Arial" panose="020B0604020202020204" pitchFamily="34" charset="0"/>
              <a:buChar char="•"/>
            </a:pPr>
            <a:r>
              <a:rPr lang="en-US" sz="1600" dirty="0" smtClean="0">
                <a:latin typeface="+mn-lt"/>
              </a:rPr>
              <a:t>Main</a:t>
            </a:r>
          </a:p>
          <a:p>
            <a:pPr defTabSz="914333">
              <a:lnSpc>
                <a:spcPct val="107000"/>
              </a:lnSpc>
              <a:spcBef>
                <a:spcPts val="500"/>
              </a:spcBef>
              <a:buFont typeface="Wingdings 3" panose="05040102010807070707" pitchFamily="18" charset="2"/>
              <a:buNone/>
            </a:pPr>
            <a:r>
              <a:rPr lang="en-US" sz="1200" dirty="0" smtClean="0">
                <a:latin typeface="+mn-lt"/>
              </a:rPr>
              <a:t>public </a:t>
            </a:r>
            <a:r>
              <a:rPr lang="en-US" sz="1200" dirty="0">
                <a:latin typeface="+mn-lt"/>
              </a:rPr>
              <a:t>class </a:t>
            </a:r>
            <a:r>
              <a:rPr lang="en-US" sz="1200" dirty="0" err="1">
                <a:latin typeface="+mn-lt"/>
              </a:rPr>
              <a:t>MainApp</a:t>
            </a:r>
            <a:r>
              <a:rPr lang="en-US" sz="1200" dirty="0">
                <a:latin typeface="+mn-lt"/>
              </a:rPr>
              <a:t> {</a:t>
            </a:r>
          </a:p>
          <a:p>
            <a:pPr defTabSz="914333">
              <a:lnSpc>
                <a:spcPct val="107000"/>
              </a:lnSpc>
              <a:spcBef>
                <a:spcPts val="500"/>
              </a:spcBef>
              <a:buFont typeface="Wingdings 3" panose="05040102010807070707" pitchFamily="18" charset="2"/>
              <a:buNone/>
            </a:pPr>
            <a:r>
              <a:rPr lang="en-US" sz="1200" dirty="0">
                <a:latin typeface="+mn-lt"/>
              </a:rPr>
              <a:t>   public static void main(String[] </a:t>
            </a:r>
            <a:r>
              <a:rPr lang="en-US" sz="1200" dirty="0" err="1">
                <a:latin typeface="+mn-lt"/>
              </a:rPr>
              <a:t>args</a:t>
            </a:r>
            <a:r>
              <a:rPr lang="en-US" sz="1200" dirty="0">
                <a:latin typeface="+mn-lt"/>
              </a:rPr>
              <a:t>) {</a:t>
            </a:r>
          </a:p>
          <a:p>
            <a:pPr defTabSz="914333">
              <a:lnSpc>
                <a:spcPct val="107000"/>
              </a:lnSpc>
              <a:spcBef>
                <a:spcPts val="500"/>
              </a:spcBef>
              <a:buFont typeface="Wingdings 3" panose="05040102010807070707" pitchFamily="18" charset="2"/>
              <a:buNone/>
            </a:pPr>
            <a:r>
              <a:rPr lang="en-US" sz="1200" dirty="0">
                <a:latin typeface="+mn-lt"/>
              </a:rPr>
              <a:t>      </a:t>
            </a:r>
            <a:r>
              <a:rPr lang="en-US" sz="1200" dirty="0" err="1">
                <a:latin typeface="+mn-lt"/>
              </a:rPr>
              <a:t>ApplicationContext</a:t>
            </a:r>
            <a:r>
              <a:rPr lang="en-US" sz="1200" dirty="0">
                <a:latin typeface="+mn-lt"/>
              </a:rPr>
              <a:t> context = new </a:t>
            </a:r>
            <a:r>
              <a:rPr lang="en-US" sz="1200" dirty="0" err="1" smtClean="0">
                <a:latin typeface="+mn-lt"/>
              </a:rPr>
              <a:t>classPathXmlApplicationContext</a:t>
            </a:r>
            <a:r>
              <a:rPr lang="en-US" sz="1200" dirty="0">
                <a:latin typeface="+mn-lt"/>
              </a:rPr>
              <a:t>("Beans.xml");</a:t>
            </a:r>
          </a:p>
          <a:p>
            <a:pPr defTabSz="914333">
              <a:lnSpc>
                <a:spcPct val="107000"/>
              </a:lnSpc>
              <a:spcBef>
                <a:spcPts val="500"/>
              </a:spcBef>
              <a:buFont typeface="Wingdings 3" panose="05040102010807070707" pitchFamily="18" charset="2"/>
              <a:buNone/>
            </a:pPr>
            <a:r>
              <a:rPr lang="en-US" sz="1200" dirty="0">
                <a:latin typeface="+mn-lt"/>
              </a:rPr>
              <a:t>      </a:t>
            </a:r>
            <a:r>
              <a:rPr lang="en-US" sz="1200" dirty="0">
                <a:latin typeface="+mn-lt"/>
              </a:rPr>
              <a:t>HelloWorld </a:t>
            </a:r>
            <a:r>
              <a:rPr lang="en-US" sz="1200" dirty="0" err="1">
                <a:latin typeface="+mn-lt"/>
              </a:rPr>
              <a:t>obj</a:t>
            </a:r>
            <a:r>
              <a:rPr lang="en-US" sz="1200" dirty="0">
                <a:latin typeface="+mn-lt"/>
              </a:rPr>
              <a:t> = (HelloWorld) </a:t>
            </a:r>
            <a:r>
              <a:rPr lang="en-US" sz="1200" dirty="0" err="1">
                <a:latin typeface="+mn-lt"/>
              </a:rPr>
              <a:t>context.getBean</a:t>
            </a:r>
            <a:r>
              <a:rPr lang="en-US" sz="1200" dirty="0">
                <a:latin typeface="+mn-lt"/>
              </a:rPr>
              <a:t>("</a:t>
            </a:r>
            <a:r>
              <a:rPr lang="en-US" sz="1200" dirty="0" err="1">
                <a:latin typeface="+mn-lt"/>
              </a:rPr>
              <a:t>helloWorld</a:t>
            </a:r>
            <a:r>
              <a:rPr lang="en-US" sz="1200" dirty="0">
                <a:latin typeface="+mn-lt"/>
              </a:rPr>
              <a:t>");</a:t>
            </a:r>
          </a:p>
          <a:p>
            <a:pPr defTabSz="914333">
              <a:lnSpc>
                <a:spcPct val="107000"/>
              </a:lnSpc>
              <a:spcBef>
                <a:spcPts val="500"/>
              </a:spcBef>
              <a:buFont typeface="Wingdings 3" panose="05040102010807070707" pitchFamily="18" charset="2"/>
              <a:buNone/>
            </a:pPr>
            <a:r>
              <a:rPr lang="en-US" sz="1200" dirty="0">
                <a:latin typeface="+mn-lt"/>
              </a:rPr>
              <a:t>      </a:t>
            </a:r>
            <a:r>
              <a:rPr lang="en-US" sz="1200" dirty="0" err="1">
                <a:latin typeface="+mn-lt"/>
              </a:rPr>
              <a:t>obj.getMessage</a:t>
            </a:r>
            <a:r>
              <a:rPr lang="en-US" sz="1200" dirty="0">
                <a:latin typeface="+mn-lt"/>
              </a:rPr>
              <a:t>();</a:t>
            </a:r>
          </a:p>
          <a:p>
            <a:pPr defTabSz="914333">
              <a:lnSpc>
                <a:spcPct val="107000"/>
              </a:lnSpc>
              <a:spcBef>
                <a:spcPts val="500"/>
              </a:spcBef>
              <a:buFont typeface="Wingdings 3" panose="05040102010807070707" pitchFamily="18" charset="2"/>
              <a:buNone/>
            </a:pPr>
            <a:r>
              <a:rPr lang="en-US" sz="1200" dirty="0">
                <a:latin typeface="+mn-lt"/>
              </a:rPr>
              <a:t>      </a:t>
            </a:r>
            <a:r>
              <a:rPr lang="en-US" sz="1200" dirty="0" err="1">
                <a:latin typeface="+mn-lt"/>
              </a:rPr>
              <a:t>context.registerShutdownHook</a:t>
            </a:r>
            <a:r>
              <a:rPr lang="en-US" sz="1200" dirty="0">
                <a:latin typeface="+mn-lt"/>
              </a:rPr>
              <a:t>();   </a:t>
            </a:r>
            <a:r>
              <a:rPr lang="en-US" sz="1200" dirty="0">
                <a:latin typeface="+mn-lt"/>
              </a:rPr>
              <a:t>}</a:t>
            </a:r>
          </a:p>
          <a:p>
            <a:pPr defTabSz="914333">
              <a:lnSpc>
                <a:spcPct val="107000"/>
              </a:lnSpc>
              <a:spcBef>
                <a:spcPts val="500"/>
              </a:spcBef>
              <a:buFont typeface="Wingdings 3" panose="05040102010807070707" pitchFamily="18" charset="2"/>
              <a:buNone/>
            </a:pPr>
            <a:r>
              <a:rPr lang="en-US" sz="1200" dirty="0" smtClean="0">
                <a:latin typeface="+mn-lt"/>
              </a:rPr>
              <a:t>}</a:t>
            </a:r>
          </a:p>
          <a:p>
            <a:pPr defTabSz="914333">
              <a:lnSpc>
                <a:spcPct val="107000"/>
              </a:lnSpc>
              <a:spcBef>
                <a:spcPts val="500"/>
              </a:spcBef>
              <a:buFont typeface="Wingdings 3" panose="05040102010807070707" pitchFamily="18" charset="2"/>
              <a:buNone/>
            </a:pPr>
            <a:r>
              <a:rPr lang="en-US" sz="1400" dirty="0" smtClean="0">
                <a:latin typeface="+mn-lt"/>
              </a:rPr>
              <a:t>…</a:t>
            </a: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Bean is going through </a:t>
            </a:r>
            <a:r>
              <a:rPr lang="en-US" sz="1400" dirty="0" err="1">
                <a:latin typeface="+mn-lt"/>
              </a:rPr>
              <a:t>init.</a:t>
            </a: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Your Message : Hello World!</a:t>
            </a:r>
          </a:p>
          <a:p>
            <a:pPr defTabSz="914333">
              <a:lnSpc>
                <a:spcPct val="107000"/>
              </a:lnSpc>
              <a:spcBef>
                <a:spcPts val="500"/>
              </a:spcBef>
              <a:buFont typeface="Wingdings 3" panose="05040102010807070707" pitchFamily="18" charset="2"/>
              <a:buNone/>
            </a:pPr>
            <a:r>
              <a:rPr lang="en-US" sz="1400" dirty="0">
                <a:latin typeface="+mn-lt"/>
              </a:rPr>
              <a:t>Bean will destroy now.</a:t>
            </a:r>
            <a:endParaRPr lang="en-US" sz="1400" dirty="0">
              <a:latin typeface="+mn-lt"/>
            </a:endParaRPr>
          </a:p>
        </p:txBody>
      </p:sp>
      <p:cxnSp>
        <p:nvCxnSpPr>
          <p:cNvPr id="10" name="Straight Connector 9"/>
          <p:cNvCxnSpPr/>
          <p:nvPr/>
        </p:nvCxnSpPr>
        <p:spPr>
          <a:xfrm>
            <a:off x="4724398" y="1436914"/>
            <a:ext cx="0" cy="348336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105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13</a:t>
            </a:fld>
            <a:endParaRPr lang="de-DE"/>
          </a:p>
        </p:txBody>
      </p:sp>
      <p:sp>
        <p:nvSpPr>
          <p:cNvPr id="7" name="Rectangle 6"/>
          <p:cNvSpPr/>
          <p:nvPr/>
        </p:nvSpPr>
        <p:spPr>
          <a:xfrm>
            <a:off x="6487510" y="1313044"/>
            <a:ext cx="4351283" cy="1384995"/>
          </a:xfrm>
          <a:prstGeom prst="rect">
            <a:avLst/>
          </a:prstGeom>
          <a:ln w="19050">
            <a:solidFill>
              <a:srgbClr val="0070C0"/>
            </a:solidFill>
          </a:ln>
        </p:spPr>
        <p:txBody>
          <a:bodyPr wrap="square">
            <a:spAutoFit/>
          </a:bodyPr>
          <a:lstStyle/>
          <a:p>
            <a:r>
              <a:rPr lang="en-US" sz="1200" dirty="0">
                <a:latin typeface="Consolas" panose="020B0609020204030204" pitchFamily="49" charset="0"/>
              </a:rPr>
              <a:t>public class </a:t>
            </a:r>
            <a:r>
              <a:rPr lang="en-US" sz="1200" dirty="0" err="1">
                <a:latin typeface="Consolas" panose="020B0609020204030204" pitchFamily="49" charset="0"/>
              </a:rPr>
              <a:t>TextEditor</a:t>
            </a:r>
            <a:r>
              <a:rPr lang="en-US" sz="1200" dirty="0">
                <a:latin typeface="Consolas" panose="020B0609020204030204" pitchFamily="49" charset="0"/>
              </a:rPr>
              <a:t> {</a:t>
            </a:r>
          </a:p>
          <a:p>
            <a:r>
              <a:rPr lang="en-US" sz="1200" dirty="0">
                <a:latin typeface="Consolas" panose="020B0609020204030204" pitchFamily="49" charset="0"/>
              </a:rPr>
              <a:t>   private </a:t>
            </a:r>
            <a:r>
              <a:rPr lang="en-US" sz="1200" dirty="0" err="1">
                <a:latin typeface="Consolas" panose="020B0609020204030204" pitchFamily="49" charset="0"/>
              </a:rPr>
              <a:t>SpellChecker</a:t>
            </a:r>
            <a:r>
              <a:rPr lang="en-US" sz="1200" dirty="0">
                <a:latin typeface="Consolas" panose="020B0609020204030204" pitchFamily="49" charset="0"/>
              </a:rPr>
              <a:t> </a:t>
            </a:r>
            <a:r>
              <a:rPr lang="en-US" sz="1200" dirty="0" err="1">
                <a:latin typeface="Consolas" panose="020B0609020204030204" pitchFamily="49" charset="0"/>
              </a:rPr>
              <a:t>spellChecker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public </a:t>
            </a:r>
            <a:r>
              <a:rPr lang="en-US" sz="1200" dirty="0" err="1">
                <a:latin typeface="Consolas" panose="020B0609020204030204" pitchFamily="49" charset="0"/>
              </a:rPr>
              <a:t>TextEditor</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spellChecker</a:t>
            </a:r>
            <a:r>
              <a:rPr lang="en-US" sz="1200" dirty="0">
                <a:latin typeface="Consolas" panose="020B0609020204030204" pitchFamily="49" charset="0"/>
              </a:rPr>
              <a:t> = new </a:t>
            </a:r>
            <a:r>
              <a:rPr lang="en-US" sz="1200" dirty="0" err="1">
                <a:latin typeface="Consolas" panose="020B0609020204030204" pitchFamily="49" charset="0"/>
              </a:rPr>
              <a:t>SpellChecker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a:t>
            </a:r>
          </a:p>
        </p:txBody>
      </p:sp>
      <p:sp>
        <p:nvSpPr>
          <p:cNvPr id="8" name="Rectangle 7"/>
          <p:cNvSpPr/>
          <p:nvPr/>
        </p:nvSpPr>
        <p:spPr>
          <a:xfrm>
            <a:off x="6487510" y="3193182"/>
            <a:ext cx="4351283" cy="1384995"/>
          </a:xfrm>
          <a:prstGeom prst="rect">
            <a:avLst/>
          </a:prstGeom>
          <a:ln w="19050">
            <a:solidFill>
              <a:srgbClr val="0070C0"/>
            </a:solidFill>
          </a:ln>
        </p:spPr>
        <p:txBody>
          <a:bodyPr wrap="square">
            <a:spAutoFit/>
          </a:bodyPr>
          <a:lstStyle/>
          <a:p>
            <a:r>
              <a:rPr lang="en-US" sz="1200" dirty="0">
                <a:latin typeface="Consolas" panose="020B0609020204030204" pitchFamily="49" charset="0"/>
              </a:rPr>
              <a:t>public class </a:t>
            </a:r>
            <a:r>
              <a:rPr lang="en-US" sz="1200" dirty="0" err="1">
                <a:latin typeface="Consolas" panose="020B0609020204030204" pitchFamily="49" charset="0"/>
              </a:rPr>
              <a:t>TextEditor</a:t>
            </a:r>
            <a:r>
              <a:rPr lang="en-US" sz="1200" dirty="0">
                <a:latin typeface="Consolas" panose="020B0609020204030204" pitchFamily="49" charset="0"/>
              </a:rPr>
              <a:t> {</a:t>
            </a:r>
          </a:p>
          <a:p>
            <a:r>
              <a:rPr lang="en-US" sz="1200" dirty="0">
                <a:latin typeface="Consolas" panose="020B0609020204030204" pitchFamily="49" charset="0"/>
              </a:rPr>
              <a:t>   private </a:t>
            </a:r>
            <a:r>
              <a:rPr lang="en-US" sz="1200" dirty="0" err="1">
                <a:latin typeface="Consolas" panose="020B0609020204030204" pitchFamily="49" charset="0"/>
              </a:rPr>
              <a:t>SpellChecker</a:t>
            </a:r>
            <a:r>
              <a:rPr lang="en-US" sz="1200" dirty="0">
                <a:latin typeface="Consolas" panose="020B0609020204030204" pitchFamily="49" charset="0"/>
              </a:rPr>
              <a:t> </a:t>
            </a:r>
            <a:r>
              <a:rPr lang="en-US" sz="1200" dirty="0" err="1">
                <a:latin typeface="Consolas" panose="020B0609020204030204" pitchFamily="49" charset="0"/>
              </a:rPr>
              <a:t>spellChecker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public </a:t>
            </a:r>
            <a:r>
              <a:rPr lang="en-US" sz="1200" dirty="0" err="1">
                <a:latin typeface="Consolas" panose="020B0609020204030204" pitchFamily="49" charset="0"/>
              </a:rPr>
              <a:t>TextEditor</a:t>
            </a:r>
            <a:r>
              <a:rPr lang="en-US" sz="1200" dirty="0">
                <a:latin typeface="Consolas" panose="020B0609020204030204" pitchFamily="49" charset="0"/>
              </a:rPr>
              <a:t>(</a:t>
            </a:r>
            <a:r>
              <a:rPr lang="en-US" sz="1200" dirty="0" err="1">
                <a:latin typeface="Consolas" panose="020B0609020204030204" pitchFamily="49" charset="0"/>
              </a:rPr>
              <a:t>SpellChecker</a:t>
            </a:r>
            <a:r>
              <a:rPr lang="en-US" sz="1200" dirty="0">
                <a:latin typeface="Consolas" panose="020B0609020204030204" pitchFamily="49" charset="0"/>
              </a:rPr>
              <a:t> </a:t>
            </a:r>
            <a:r>
              <a:rPr lang="en-US" sz="1200" dirty="0" err="1">
                <a:latin typeface="Consolas" panose="020B0609020204030204" pitchFamily="49" charset="0"/>
              </a:rPr>
              <a:t>spellChecker</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this.spellChecker</a:t>
            </a:r>
            <a:r>
              <a:rPr lang="en-US" sz="1200" dirty="0">
                <a:latin typeface="Consolas" panose="020B0609020204030204" pitchFamily="49" charset="0"/>
              </a:rPr>
              <a:t> = </a:t>
            </a:r>
            <a:r>
              <a:rPr lang="en-US" sz="1200" dirty="0" err="1">
                <a:latin typeface="Consolas" panose="020B0609020204030204" pitchFamily="49" charset="0"/>
              </a:rPr>
              <a:t>spellChecker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a:t>
            </a:r>
          </a:p>
        </p:txBody>
      </p:sp>
      <p:sp>
        <p:nvSpPr>
          <p:cNvPr id="9" name="Rectangle 8"/>
          <p:cNvSpPr/>
          <p:nvPr/>
        </p:nvSpPr>
        <p:spPr>
          <a:xfrm>
            <a:off x="129531" y="1296000"/>
            <a:ext cx="6145145" cy="1754326"/>
          </a:xfrm>
          <a:prstGeom prst="rect">
            <a:avLst/>
          </a:prstGeom>
        </p:spPr>
        <p:txBody>
          <a:bodyPr wrap="square">
            <a:spAutoFit/>
          </a:bodyPr>
          <a:lstStyle/>
          <a:p>
            <a:r>
              <a:rPr lang="en-US" dirty="0" smtClean="0"/>
              <a:t>In </a:t>
            </a:r>
            <a:r>
              <a:rPr lang="en-US" dirty="0"/>
              <a:t>a complex Java application, application classes should be as independent as </a:t>
            </a:r>
            <a:r>
              <a:rPr lang="en-US" dirty="0" smtClean="0"/>
              <a:t>possible:</a:t>
            </a:r>
          </a:p>
          <a:p>
            <a:pPr marL="285750" indent="-285750">
              <a:buFont typeface="Arial" panose="020B0604020202020204" pitchFamily="34" charset="0"/>
              <a:buChar char="•"/>
            </a:pPr>
            <a:r>
              <a:rPr lang="en-US" dirty="0" smtClean="0"/>
              <a:t>Increase </a:t>
            </a:r>
            <a:r>
              <a:rPr lang="en-US" dirty="0"/>
              <a:t>the possibility </a:t>
            </a:r>
            <a:r>
              <a:rPr lang="en-US" dirty="0" smtClean="0"/>
              <a:t>of reusable</a:t>
            </a:r>
          </a:p>
          <a:p>
            <a:pPr marL="285750" indent="-285750">
              <a:buFont typeface="Arial" panose="020B0604020202020204" pitchFamily="34" charset="0"/>
              <a:buChar char="•"/>
            </a:pPr>
            <a:r>
              <a:rPr lang="en-US" dirty="0" smtClean="0"/>
              <a:t>Test </a:t>
            </a:r>
            <a:r>
              <a:rPr lang="en-US" dirty="0"/>
              <a:t>them independently </a:t>
            </a:r>
            <a:r>
              <a:rPr lang="en-US" dirty="0" smtClean="0"/>
              <a:t>while </a:t>
            </a:r>
            <a:r>
              <a:rPr lang="en-US" dirty="0"/>
              <a:t>unit </a:t>
            </a:r>
            <a:r>
              <a:rPr lang="en-US" dirty="0" smtClean="0"/>
              <a:t>testing</a:t>
            </a:r>
          </a:p>
          <a:p>
            <a:r>
              <a:rPr lang="en-US" dirty="0" smtClean="0"/>
              <a:t>-&gt; Dependency </a:t>
            </a:r>
            <a:r>
              <a:rPr lang="en-US" dirty="0"/>
              <a:t>Injection </a:t>
            </a:r>
            <a:r>
              <a:rPr lang="en-US" dirty="0" smtClean="0"/>
              <a:t>helps </a:t>
            </a:r>
            <a:r>
              <a:rPr lang="en-US" dirty="0"/>
              <a:t>in gluing these classes together and at the same time keeping them </a:t>
            </a:r>
            <a:r>
              <a:rPr lang="en-US" b="1" dirty="0" smtClean="0"/>
              <a:t>independent</a:t>
            </a:r>
            <a:r>
              <a:rPr lang="en-US" dirty="0" smtClean="0"/>
              <a:t>.</a:t>
            </a:r>
            <a:endParaRPr lang="en-US" b="1" dirty="0"/>
          </a:p>
        </p:txBody>
      </p:sp>
      <p:sp>
        <p:nvSpPr>
          <p:cNvPr id="10" name="Rectangle 9"/>
          <p:cNvSpPr/>
          <p:nvPr/>
        </p:nvSpPr>
        <p:spPr>
          <a:xfrm>
            <a:off x="129531" y="3328994"/>
            <a:ext cx="4602542" cy="1200329"/>
          </a:xfrm>
          <a:prstGeom prst="rect">
            <a:avLst/>
          </a:prstGeom>
        </p:spPr>
        <p:txBody>
          <a:bodyPr wrap="none">
            <a:spAutoFit/>
          </a:bodyPr>
          <a:lstStyle/>
          <a:p>
            <a:r>
              <a:rPr lang="en-US" dirty="0"/>
              <a:t>Dependency Injection </a:t>
            </a:r>
            <a:r>
              <a:rPr lang="en-US" dirty="0" smtClean="0"/>
              <a:t>Type:</a:t>
            </a:r>
          </a:p>
          <a:p>
            <a:pPr marL="285750" indent="-285750">
              <a:buFont typeface="Arial" panose="020B0604020202020204" pitchFamily="34" charset="0"/>
              <a:buChar char="•"/>
            </a:pPr>
            <a:r>
              <a:rPr lang="en-US" dirty="0"/>
              <a:t>Constructor-based dependency </a:t>
            </a:r>
            <a:r>
              <a:rPr lang="en-US" dirty="0" smtClean="0"/>
              <a:t>injection</a:t>
            </a:r>
          </a:p>
          <a:p>
            <a:pPr marL="285750" indent="-285750">
              <a:buFont typeface="Arial" panose="020B0604020202020204" pitchFamily="34" charset="0"/>
              <a:buChar char="•"/>
            </a:pPr>
            <a:r>
              <a:rPr lang="en-US" dirty="0"/>
              <a:t>Setter-based dependency </a:t>
            </a:r>
            <a:r>
              <a:rPr lang="en-US" dirty="0" smtClean="0"/>
              <a:t>injection</a:t>
            </a:r>
          </a:p>
          <a:p>
            <a:pPr marL="285750" indent="-285750">
              <a:buFont typeface="Arial" panose="020B0604020202020204" pitchFamily="34" charset="0"/>
              <a:buChar char="•"/>
            </a:pPr>
            <a:r>
              <a:rPr lang="en-US" dirty="0" smtClean="0"/>
              <a:t>@</a:t>
            </a:r>
            <a:r>
              <a:rPr lang="en-US" dirty="0" err="1" smtClean="0"/>
              <a:t>Autowired</a:t>
            </a:r>
            <a:r>
              <a:rPr lang="en-US" dirty="0" smtClean="0"/>
              <a:t> @Inject - Spring</a:t>
            </a:r>
            <a:endParaRPr lang="en-US" dirty="0"/>
          </a:p>
        </p:txBody>
      </p:sp>
    </p:spTree>
    <p:extLst>
      <p:ext uri="{BB962C8B-B14F-4D97-AF65-F5344CB8AC3E}">
        <p14:creationId xmlns:p14="http://schemas.microsoft.com/office/powerpoint/2010/main" val="1233159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6600" dirty="0" smtClean="0"/>
              <a:t>Quiz</a:t>
            </a:r>
            <a:endParaRPr lang="en-US" dirty="0"/>
          </a:p>
        </p:txBody>
      </p:sp>
      <p:sp>
        <p:nvSpPr>
          <p:cNvPr id="4" name="Slide Number Placeholder 3"/>
          <p:cNvSpPr>
            <a:spLocks noGrp="1"/>
          </p:cNvSpPr>
          <p:nvPr>
            <p:ph type="sldNum" sz="quarter" idx="4294967295"/>
          </p:nvPr>
        </p:nvSpPr>
        <p:spPr>
          <a:xfrm>
            <a:off x="0" y="5629275"/>
            <a:ext cx="288925" cy="409575"/>
          </a:xfrm>
        </p:spPr>
        <p:txBody>
          <a:bodyPr/>
          <a:lstStyle/>
          <a:p>
            <a:fld id="{4898AEC0-503E-4FA4-859C-D0F72D6E3F79}" type="slidenum">
              <a:rPr lang="de-DE" smtClean="0"/>
              <a:pPr/>
              <a:t>14</a:t>
            </a:fld>
            <a:endParaRPr lang="de-DE"/>
          </a:p>
        </p:txBody>
      </p:sp>
    </p:spTree>
    <p:extLst>
      <p:ext uri="{BB962C8B-B14F-4D97-AF65-F5344CB8AC3E}">
        <p14:creationId xmlns:p14="http://schemas.microsoft.com/office/powerpoint/2010/main" val="380519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sz="quarter" idx="15"/>
          </p:nvPr>
        </p:nvSpPr>
        <p:spPr/>
        <p:txBody>
          <a:bodyPr/>
          <a:lstStyle/>
          <a:p>
            <a:r>
              <a:rPr lang="en-US" dirty="0" smtClean="0"/>
              <a:t>Spring Boot</a:t>
            </a:r>
            <a:endParaRPr lang="en-US" dirty="0"/>
          </a:p>
        </p:txBody>
      </p:sp>
      <p:sp>
        <p:nvSpPr>
          <p:cNvPr id="2" name="Slide Number Placeholder 1"/>
          <p:cNvSpPr>
            <a:spLocks noGrp="1"/>
          </p:cNvSpPr>
          <p:nvPr>
            <p:ph type="sldNum" sz="quarter" idx="12"/>
          </p:nvPr>
        </p:nvSpPr>
        <p:spPr/>
        <p:txBody>
          <a:bodyPr/>
          <a:lstStyle/>
          <a:p>
            <a:fld id="{4898AEC0-503E-4FA4-859C-D0F72D6E3F79}" type="slidenum">
              <a:rPr lang="de-DE" smtClean="0"/>
              <a:pPr/>
              <a:t>15</a:t>
            </a:fld>
            <a:endParaRPr lang="de-DE"/>
          </a:p>
        </p:txBody>
      </p:sp>
      <p:sp>
        <p:nvSpPr>
          <p:cNvPr id="3" name="Content Placeholder 2"/>
          <p:cNvSpPr>
            <a:spLocks noGrp="1"/>
          </p:cNvSpPr>
          <p:nvPr>
            <p:ph sz="quarter" idx="1"/>
          </p:nvPr>
        </p:nvSpPr>
        <p:spPr/>
        <p:txBody>
          <a:bodyPr/>
          <a:lstStyle/>
          <a:p>
            <a:r>
              <a:rPr lang="en-US" dirty="0" smtClean="0"/>
              <a:t>A solution for creating </a:t>
            </a:r>
            <a:r>
              <a:rPr lang="en-US" dirty="0"/>
              <a:t>stand-alone, production-grade Spring based Applications that you can "just run</a:t>
            </a:r>
            <a:r>
              <a:rPr lang="en-US" dirty="0" smtClean="0"/>
              <a:t>".</a:t>
            </a:r>
          </a:p>
          <a:p>
            <a:r>
              <a:rPr lang="en-US" dirty="0" smtClean="0"/>
              <a:t>A suite of pre-configured frameworks and technologies that is used to remove boilerplate configuration</a:t>
            </a:r>
            <a:endParaRPr lang="en-US" dirty="0"/>
          </a:p>
          <a:p>
            <a:endParaRPr lang="en-US" dirty="0"/>
          </a:p>
        </p:txBody>
      </p:sp>
      <p:sp>
        <p:nvSpPr>
          <p:cNvPr id="5" name="Rectangle 4"/>
          <p:cNvSpPr/>
          <p:nvPr/>
        </p:nvSpPr>
        <p:spPr>
          <a:xfrm>
            <a:off x="5757863" y="2834369"/>
            <a:ext cx="5483225" cy="1477328"/>
          </a:xfrm>
          <a:prstGeom prst="rect">
            <a:avLst/>
          </a:prstGeom>
        </p:spPr>
        <p:txBody>
          <a:bodyPr>
            <a:spAutoFit/>
          </a:bodyPr>
          <a:lstStyle/>
          <a:p>
            <a:r>
              <a:rPr lang="en-US" dirty="0" smtClean="0"/>
              <a:t>Advantages:</a:t>
            </a:r>
            <a:endParaRPr lang="en-US" dirty="0"/>
          </a:p>
          <a:p>
            <a:pPr marL="285750" indent="-285750">
              <a:buFont typeface="Arial" panose="020B0604020202020204" pitchFamily="34" charset="0"/>
              <a:buChar char="•"/>
            </a:pPr>
            <a:r>
              <a:rPr lang="en-US" dirty="0"/>
              <a:t>Easy to understand and develop spring applications</a:t>
            </a:r>
          </a:p>
          <a:p>
            <a:pPr marL="285750" indent="-285750">
              <a:buFont typeface="Arial" panose="020B0604020202020204" pitchFamily="34" charset="0"/>
              <a:buChar char="•"/>
            </a:pPr>
            <a:r>
              <a:rPr lang="en-US" dirty="0"/>
              <a:t>Increases productivity</a:t>
            </a:r>
          </a:p>
          <a:p>
            <a:pPr marL="285750" indent="-285750">
              <a:buFont typeface="Arial" panose="020B0604020202020204" pitchFamily="34" charset="0"/>
              <a:buChar char="•"/>
            </a:pPr>
            <a:r>
              <a:rPr lang="en-US" dirty="0"/>
              <a:t>Reduces the development time</a:t>
            </a:r>
          </a:p>
        </p:txBody>
      </p:sp>
      <p:sp>
        <p:nvSpPr>
          <p:cNvPr id="8" name="Rectangle 7"/>
          <p:cNvSpPr/>
          <p:nvPr/>
        </p:nvSpPr>
        <p:spPr>
          <a:xfrm>
            <a:off x="266700" y="2834369"/>
            <a:ext cx="5483225" cy="2308324"/>
          </a:xfrm>
          <a:prstGeom prst="rect">
            <a:avLst/>
          </a:prstGeom>
        </p:spPr>
        <p:txBody>
          <a:bodyPr>
            <a:spAutoFit/>
          </a:bodyPr>
          <a:lstStyle/>
          <a:p>
            <a:r>
              <a:rPr lang="en-US" dirty="0" smtClean="0"/>
              <a:t>Goals:</a:t>
            </a:r>
            <a:endParaRPr lang="en-US" dirty="0"/>
          </a:p>
          <a:p>
            <a:pPr marL="285750" indent="-285750">
              <a:buFont typeface="Arial" panose="020B0604020202020204" pitchFamily="34" charset="0"/>
              <a:buChar char="•"/>
            </a:pPr>
            <a:r>
              <a:rPr lang="en-US" dirty="0" smtClean="0"/>
              <a:t>To </a:t>
            </a:r>
            <a:r>
              <a:rPr lang="en-US" dirty="0"/>
              <a:t>avoid complex XML configuration in Spring</a:t>
            </a:r>
          </a:p>
          <a:p>
            <a:pPr marL="285750" indent="-285750">
              <a:buFont typeface="Arial" panose="020B0604020202020204" pitchFamily="34" charset="0"/>
              <a:buChar char="•"/>
            </a:pPr>
            <a:r>
              <a:rPr lang="en-US" dirty="0"/>
              <a:t>To develop a production ready Spring applications in an easier way</a:t>
            </a:r>
          </a:p>
          <a:p>
            <a:pPr marL="285750" indent="-285750">
              <a:buFont typeface="Arial" panose="020B0604020202020204" pitchFamily="34" charset="0"/>
              <a:buChar char="•"/>
            </a:pPr>
            <a:r>
              <a:rPr lang="en-US" dirty="0"/>
              <a:t>To reduce the development time and run the application independently</a:t>
            </a:r>
          </a:p>
          <a:p>
            <a:pPr marL="285750" indent="-285750">
              <a:buFont typeface="Arial" panose="020B0604020202020204" pitchFamily="34" charset="0"/>
              <a:buChar char="•"/>
            </a:pPr>
            <a:r>
              <a:rPr lang="en-US" dirty="0"/>
              <a:t>Offer an easier way of getting started with the application</a:t>
            </a:r>
          </a:p>
        </p:txBody>
      </p:sp>
      <p:pic>
        <p:nvPicPr>
          <p:cNvPr id="2050" name="Picture 2" descr="Yuk Belajar Spring Boot! | Sinaung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333" y="4456310"/>
            <a:ext cx="2088284" cy="109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5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Annotations</a:t>
            </a:r>
          </a:p>
        </p:txBody>
      </p:sp>
      <p:sp>
        <p:nvSpPr>
          <p:cNvPr id="3" name="Text Placeholder 2"/>
          <p:cNvSpPr>
            <a:spLocks noGrp="1"/>
          </p:cNvSpPr>
          <p:nvPr>
            <p:ph type="body" sz="quarter" idx="15"/>
          </p:nvPr>
        </p:nvSpPr>
        <p:spPr/>
        <p:txBody>
          <a:bodyPr/>
          <a:lstStyle/>
          <a:p>
            <a:r>
              <a:rPr lang="en-US" dirty="0"/>
              <a:t>Spring </a:t>
            </a:r>
            <a:r>
              <a:rPr lang="en-US" dirty="0" smtClean="0"/>
              <a:t>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16</a:t>
            </a:fld>
            <a:endParaRPr lang="de-DE"/>
          </a:p>
        </p:txBody>
      </p:sp>
      <p:sp>
        <p:nvSpPr>
          <p:cNvPr id="5" name="Rectangle 4"/>
          <p:cNvSpPr/>
          <p:nvPr/>
        </p:nvSpPr>
        <p:spPr>
          <a:xfrm>
            <a:off x="259200" y="1455510"/>
            <a:ext cx="10217727" cy="2308324"/>
          </a:xfrm>
          <a:prstGeom prst="rect">
            <a:avLst/>
          </a:prstGeom>
        </p:spPr>
        <p:txBody>
          <a:bodyPr wrap="square">
            <a:spAutoFit/>
          </a:bodyPr>
          <a:lstStyle/>
          <a:p>
            <a:pPr marL="285750" indent="-285750">
              <a:buFont typeface="Arial" panose="020B0604020202020204" pitchFamily="34" charset="0"/>
              <a:buChar char="•"/>
            </a:pPr>
            <a:r>
              <a:rPr lang="en-US" dirty="0"/>
              <a:t>@</a:t>
            </a:r>
            <a:r>
              <a:rPr lang="en-US" dirty="0" err="1"/>
              <a:t>SpringBootApplication</a:t>
            </a:r>
            <a:r>
              <a:rPr lang="en-US" dirty="0" smtClean="0"/>
              <a:t>: We </a:t>
            </a:r>
            <a:r>
              <a:rPr lang="en-US" dirty="0"/>
              <a:t>use this annotation to mark the main class of a Spring Boot </a:t>
            </a:r>
            <a:r>
              <a:rPr lang="en-US" dirty="0" smtClean="0"/>
              <a:t>application</a:t>
            </a:r>
          </a:p>
          <a:p>
            <a:pPr marL="285750" indent="-285750">
              <a:buFont typeface="Arial" panose="020B0604020202020204" pitchFamily="34" charset="0"/>
              <a:buChar char="•"/>
            </a:pPr>
            <a:r>
              <a:rPr lang="en-US" dirty="0" smtClean="0"/>
              <a:t>@</a:t>
            </a:r>
            <a:r>
              <a:rPr lang="en-US" dirty="0" err="1" smtClean="0"/>
              <a:t>EnableAutoConfiguration</a:t>
            </a:r>
            <a:r>
              <a:rPr lang="en-US" dirty="0"/>
              <a:t>: Spring Boot automatically configures your application based on the dependencies you have added to the </a:t>
            </a:r>
            <a:r>
              <a:rPr lang="en-US" dirty="0" smtClean="0"/>
              <a:t>project</a:t>
            </a:r>
          </a:p>
          <a:p>
            <a:pPr marL="285750" indent="-285750">
              <a:buFont typeface="Arial" panose="020B0604020202020204" pitchFamily="34" charset="0"/>
              <a:buChar char="•"/>
            </a:pPr>
            <a:r>
              <a:rPr lang="en-US" dirty="0"/>
              <a:t>@</a:t>
            </a:r>
            <a:r>
              <a:rPr lang="en-US" dirty="0" err="1" smtClean="0"/>
              <a:t>ComponentScan</a:t>
            </a:r>
            <a:r>
              <a:rPr lang="en-US" dirty="0"/>
              <a:t>: Spring Boot automatically scans all the components included in the </a:t>
            </a:r>
            <a:r>
              <a:rPr lang="en-US" dirty="0" smtClean="0"/>
              <a:t>project</a:t>
            </a:r>
          </a:p>
          <a:p>
            <a:pPr marL="285750" indent="-285750">
              <a:buFont typeface="Arial" panose="020B0604020202020204" pitchFamily="34" charset="0"/>
              <a:buChar char="•"/>
            </a:pPr>
            <a:endParaRPr lang="en-US" dirty="0"/>
          </a:p>
          <a:p>
            <a:r>
              <a:rPr lang="en-US" dirty="0"/>
              <a:t>*Note: @</a:t>
            </a:r>
            <a:r>
              <a:rPr lang="en-US" dirty="0" err="1"/>
              <a:t>SpringBootApplication</a:t>
            </a:r>
            <a:r>
              <a:rPr lang="en-US" dirty="0"/>
              <a:t> encapsulates @Configuration, @</a:t>
            </a:r>
            <a:r>
              <a:rPr lang="en-US" dirty="0" err="1"/>
              <a:t>EnableAutoConfiguration</a:t>
            </a:r>
            <a:r>
              <a:rPr lang="en-US" dirty="0"/>
              <a:t>, and @</a:t>
            </a:r>
            <a:r>
              <a:rPr lang="en-US" dirty="0" err="1"/>
              <a:t>ComponentScan</a:t>
            </a:r>
            <a:r>
              <a:rPr lang="en-US" dirty="0"/>
              <a:t> annotations with their default attributes.</a:t>
            </a:r>
          </a:p>
        </p:txBody>
      </p:sp>
      <p:pic>
        <p:nvPicPr>
          <p:cNvPr id="11" name="Picture 10"/>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3275122" y="3846962"/>
            <a:ext cx="4001310" cy="1781678"/>
          </a:xfrm>
          <a:prstGeom prst="rect">
            <a:avLst/>
          </a:prstGeom>
        </p:spPr>
      </p:pic>
    </p:spTree>
    <p:extLst>
      <p:ext uri="{BB962C8B-B14F-4D97-AF65-F5344CB8AC3E}">
        <p14:creationId xmlns:p14="http://schemas.microsoft.com/office/powerpoint/2010/main" val="3675983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a:t>
            </a:r>
            <a:endParaRPr lang="en-US" dirty="0"/>
          </a:p>
        </p:txBody>
      </p:sp>
      <p:sp>
        <p:nvSpPr>
          <p:cNvPr id="3" name="Text Placeholder 2"/>
          <p:cNvSpPr>
            <a:spLocks noGrp="1"/>
          </p:cNvSpPr>
          <p:nvPr>
            <p:ph type="body" sz="quarter" idx="15"/>
          </p:nvPr>
        </p:nvSpPr>
        <p:spPr/>
        <p:txBody>
          <a:bodyPr/>
          <a:lstStyle/>
          <a:p>
            <a:r>
              <a:rPr lang="en-US" dirty="0"/>
              <a:t>Spring </a:t>
            </a:r>
            <a:r>
              <a:rPr lang="en-US" dirty="0" smtClean="0"/>
              <a:t>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17</a:t>
            </a:fld>
            <a:endParaRPr lang="de-DE"/>
          </a:p>
        </p:txBody>
      </p:sp>
      <p:sp>
        <p:nvSpPr>
          <p:cNvPr id="5" name="Rectangle 4"/>
          <p:cNvSpPr/>
          <p:nvPr/>
        </p:nvSpPr>
        <p:spPr>
          <a:xfrm>
            <a:off x="259200" y="1404708"/>
            <a:ext cx="10217727" cy="2308324"/>
          </a:xfrm>
          <a:prstGeom prst="rect">
            <a:avLst/>
          </a:prstGeom>
        </p:spPr>
        <p:txBody>
          <a:bodyPr wrap="square">
            <a:spAutoFit/>
          </a:bodyPr>
          <a:lstStyle/>
          <a:p>
            <a:r>
              <a:rPr lang="en-US" dirty="0" smtClean="0"/>
              <a:t>Handling </a:t>
            </a:r>
            <a:r>
              <a:rPr lang="en-US" dirty="0"/>
              <a:t>dependency management is a difficult task for big projects. Spring Boot resolves this problem by providing a set of dependencies for developers </a:t>
            </a:r>
            <a:r>
              <a:rPr lang="en-US" dirty="0" smtClean="0"/>
              <a:t>convenience</a:t>
            </a:r>
          </a:p>
          <a:p>
            <a:r>
              <a:rPr lang="en-US" dirty="0"/>
              <a:t>Spring Boot </a:t>
            </a:r>
            <a:r>
              <a:rPr lang="en-US" dirty="0" smtClean="0"/>
              <a:t>Starters:</a:t>
            </a:r>
          </a:p>
          <a:p>
            <a:pPr marL="285750" indent="-285750">
              <a:buFont typeface="Arial" panose="020B0604020202020204" pitchFamily="34" charset="0"/>
              <a:buChar char="•"/>
            </a:pPr>
            <a:r>
              <a:rPr lang="en-US" b="1" dirty="0"/>
              <a:t>Spring Boot Starter Actuator </a:t>
            </a:r>
            <a:r>
              <a:rPr lang="en-US" dirty="0"/>
              <a:t>dependency is used to monitor and manage your </a:t>
            </a:r>
            <a:r>
              <a:rPr lang="en-US" dirty="0" smtClean="0"/>
              <a:t>application</a:t>
            </a:r>
          </a:p>
          <a:p>
            <a:pPr marL="285750" indent="-285750">
              <a:buFont typeface="Arial" panose="020B0604020202020204" pitchFamily="34" charset="0"/>
              <a:buChar char="•"/>
            </a:pPr>
            <a:r>
              <a:rPr lang="en-US" b="1" dirty="0"/>
              <a:t>Spring Boot Starter Security </a:t>
            </a:r>
            <a:r>
              <a:rPr lang="en-US" dirty="0"/>
              <a:t>dependency is used for Spring </a:t>
            </a:r>
            <a:r>
              <a:rPr lang="en-US" dirty="0" smtClean="0"/>
              <a:t>Security</a:t>
            </a:r>
          </a:p>
          <a:p>
            <a:pPr marL="285750" indent="-285750">
              <a:buFont typeface="Arial" panose="020B0604020202020204" pitchFamily="34" charset="0"/>
              <a:buChar char="•"/>
            </a:pPr>
            <a:r>
              <a:rPr lang="en-US" b="1" dirty="0"/>
              <a:t>Spring Boot Starter web </a:t>
            </a:r>
            <a:r>
              <a:rPr lang="en-US" dirty="0"/>
              <a:t>dependency is used to write a Rest </a:t>
            </a:r>
            <a:r>
              <a:rPr lang="en-US" dirty="0" smtClean="0"/>
              <a:t>Endpoints</a:t>
            </a:r>
          </a:p>
          <a:p>
            <a:pPr marL="285750" indent="-285750">
              <a:buFont typeface="Arial" panose="020B0604020202020204" pitchFamily="34" charset="0"/>
              <a:buChar char="•"/>
            </a:pPr>
            <a:r>
              <a:rPr lang="en-US" b="1" dirty="0"/>
              <a:t>Spring Boot Starter Thyme Leaf </a:t>
            </a:r>
            <a:r>
              <a:rPr lang="en-US" dirty="0"/>
              <a:t>dependency is used to create a web </a:t>
            </a:r>
            <a:r>
              <a:rPr lang="en-US" dirty="0" smtClean="0"/>
              <a:t>application</a:t>
            </a:r>
          </a:p>
          <a:p>
            <a:pPr marL="285750" indent="-285750">
              <a:buFont typeface="Arial" panose="020B0604020202020204" pitchFamily="34" charset="0"/>
              <a:buChar char="•"/>
            </a:pPr>
            <a:r>
              <a:rPr lang="en-US" b="1" dirty="0"/>
              <a:t>Spring Boot Starter Test </a:t>
            </a:r>
            <a:r>
              <a:rPr lang="en-US" dirty="0"/>
              <a:t>dependency is used for writing Test cases</a:t>
            </a:r>
            <a:r>
              <a:rPr lang="en-US" dirty="0" smtClean="0"/>
              <a:t>.</a:t>
            </a:r>
            <a:endParaRPr lang="en-US" dirty="0"/>
          </a:p>
        </p:txBody>
      </p:sp>
    </p:spTree>
    <p:extLst>
      <p:ext uri="{BB962C8B-B14F-4D97-AF65-F5344CB8AC3E}">
        <p14:creationId xmlns:p14="http://schemas.microsoft.com/office/powerpoint/2010/main" val="2220409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first application</a:t>
            </a:r>
            <a:endParaRPr lang="en-US" dirty="0"/>
          </a:p>
        </p:txBody>
      </p:sp>
      <p:sp>
        <p:nvSpPr>
          <p:cNvPr id="3" name="Text Placeholder 2"/>
          <p:cNvSpPr>
            <a:spLocks noGrp="1"/>
          </p:cNvSpPr>
          <p:nvPr>
            <p:ph type="body" sz="quarter" idx="15"/>
          </p:nvPr>
        </p:nvSpPr>
        <p:spPr/>
        <p:txBody>
          <a:bodyPr/>
          <a:lstStyle/>
          <a:p>
            <a:r>
              <a:rPr lang="en-US" dirty="0" smtClean="0"/>
              <a:t>Spring 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18</a:t>
            </a:fld>
            <a:endParaRPr lang="de-DE"/>
          </a:p>
        </p:txBody>
      </p:sp>
      <p:sp>
        <p:nvSpPr>
          <p:cNvPr id="5" name="Content Placeholder 4"/>
          <p:cNvSpPr>
            <a:spLocks noGrp="1"/>
          </p:cNvSpPr>
          <p:nvPr>
            <p:ph sz="quarter" idx="1"/>
          </p:nvPr>
        </p:nvSpPr>
        <p:spPr/>
        <p:txBody>
          <a:bodyPr/>
          <a:lstStyle/>
          <a:p>
            <a:r>
              <a:rPr lang="en-US" dirty="0">
                <a:hlinkClick r:id="rId2"/>
              </a:rPr>
              <a:t>https://start.spring.io</a:t>
            </a:r>
            <a:r>
              <a:rPr lang="en-US" dirty="0" smtClean="0">
                <a:hlinkClick r:id="rId2"/>
              </a:rPr>
              <a:t>/</a:t>
            </a:r>
            <a:endParaRPr lang="en-US" dirty="0" smtClean="0"/>
          </a:p>
          <a:p>
            <a:endParaRPr lang="en-US" dirty="0"/>
          </a:p>
        </p:txBody>
      </p:sp>
      <p:pic>
        <p:nvPicPr>
          <p:cNvPr id="7" name="Picture 6"/>
          <p:cNvPicPr>
            <a:picLocks noChangeAspect="1"/>
          </p:cNvPicPr>
          <p:nvPr/>
        </p:nvPicPr>
        <p:blipFill>
          <a:blip r:embed="rId3"/>
          <a:stretch>
            <a:fillRect/>
          </a:stretch>
        </p:blipFill>
        <p:spPr>
          <a:xfrm>
            <a:off x="4351574" y="1296000"/>
            <a:ext cx="5935426" cy="3980405"/>
          </a:xfrm>
          <a:prstGeom prst="rect">
            <a:avLst/>
          </a:prstGeom>
        </p:spPr>
      </p:pic>
    </p:spTree>
    <p:extLst>
      <p:ext uri="{BB962C8B-B14F-4D97-AF65-F5344CB8AC3E}">
        <p14:creationId xmlns:p14="http://schemas.microsoft.com/office/powerpoint/2010/main" val="2311866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6600" dirty="0"/>
              <a:t>Bootstrap first application</a:t>
            </a:r>
            <a:endParaRPr lang="en-US" dirty="0"/>
          </a:p>
        </p:txBody>
      </p:sp>
      <p:sp>
        <p:nvSpPr>
          <p:cNvPr id="4" name="Slide Number Placeholder 3"/>
          <p:cNvSpPr>
            <a:spLocks noGrp="1"/>
          </p:cNvSpPr>
          <p:nvPr>
            <p:ph type="sldNum" sz="quarter" idx="4294967295"/>
          </p:nvPr>
        </p:nvSpPr>
        <p:spPr>
          <a:xfrm>
            <a:off x="0" y="5629275"/>
            <a:ext cx="288925" cy="409575"/>
          </a:xfrm>
        </p:spPr>
        <p:txBody>
          <a:bodyPr/>
          <a:lstStyle/>
          <a:p>
            <a:fld id="{4898AEC0-503E-4FA4-859C-D0F72D6E3F79}" type="slidenum">
              <a:rPr lang="de-DE" smtClean="0"/>
              <a:pPr/>
              <a:t>19</a:t>
            </a:fld>
            <a:endParaRPr lang="de-DE"/>
          </a:p>
        </p:txBody>
      </p:sp>
    </p:spTree>
    <p:extLst>
      <p:ext uri="{BB962C8B-B14F-4D97-AF65-F5344CB8AC3E}">
        <p14:creationId xmlns:p14="http://schemas.microsoft.com/office/powerpoint/2010/main" val="2134602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a:xfrm>
            <a:off x="259200" y="1111827"/>
            <a:ext cx="10450800" cy="4352973"/>
          </a:xfrm>
        </p:spPr>
        <p:txBody>
          <a:bodyPr/>
          <a:lstStyle/>
          <a:p>
            <a:r>
              <a:rPr lang="en-US" dirty="0" smtClean="0"/>
              <a:t>Spring Framework Basic</a:t>
            </a:r>
          </a:p>
          <a:p>
            <a:r>
              <a:rPr lang="en-US" dirty="0" smtClean="0"/>
              <a:t>Spring Boot</a:t>
            </a:r>
          </a:p>
          <a:p>
            <a:pPr lvl="1"/>
            <a:r>
              <a:rPr lang="en-US" dirty="0" smtClean="0"/>
              <a:t>Introduction</a:t>
            </a:r>
          </a:p>
          <a:p>
            <a:pPr lvl="1"/>
            <a:r>
              <a:rPr lang="en-US" dirty="0" smtClean="0"/>
              <a:t>Spring </a:t>
            </a:r>
            <a:r>
              <a:rPr lang="en-US" dirty="0"/>
              <a:t>Boot </a:t>
            </a:r>
            <a:r>
              <a:rPr lang="en-US" dirty="0" smtClean="0"/>
              <a:t>Annotations</a:t>
            </a:r>
          </a:p>
          <a:p>
            <a:pPr lvl="1"/>
            <a:r>
              <a:rPr lang="en-US" dirty="0" smtClean="0"/>
              <a:t>Bootstrapping</a:t>
            </a:r>
          </a:p>
          <a:p>
            <a:pPr lvl="1"/>
            <a:r>
              <a:rPr lang="en-US" dirty="0" smtClean="0"/>
              <a:t>REST with Spring Boot</a:t>
            </a:r>
          </a:p>
          <a:p>
            <a:pPr lvl="1"/>
            <a:r>
              <a:rPr lang="en-US" dirty="0" err="1" smtClean="0"/>
              <a:t>Thymeleaf</a:t>
            </a:r>
            <a:r>
              <a:rPr lang="en-US" dirty="0" smtClean="0"/>
              <a:t> – connect Angular/UI</a:t>
            </a:r>
          </a:p>
          <a:p>
            <a:pPr lvl="1"/>
            <a:r>
              <a:rPr lang="en-US" dirty="0"/>
              <a:t>Application Properties </a:t>
            </a:r>
            <a:r>
              <a:rPr lang="en-US" dirty="0" smtClean="0"/>
              <a:t>&amp; Profile</a:t>
            </a:r>
          </a:p>
          <a:p>
            <a:pPr lvl="1"/>
            <a:r>
              <a:rPr lang="en-US" dirty="0" smtClean="0"/>
              <a:t>Spring Security</a:t>
            </a:r>
          </a:p>
          <a:p>
            <a:r>
              <a:rPr lang="en-US" dirty="0" smtClean="0"/>
              <a:t>Build and Deploy Spring Boot Application</a:t>
            </a:r>
          </a:p>
          <a:p>
            <a:endParaRPr lang="en-US" dirty="0" smtClean="0"/>
          </a:p>
          <a:p>
            <a:endParaRPr lang="en-US" dirty="0"/>
          </a:p>
        </p:txBody>
      </p:sp>
      <p:pic>
        <p:nvPicPr>
          <p:cNvPr id="4098" name="Picture 2" descr="API Autentikasi Pengguna Sederhana yang dibuat dengan Spring Bo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943" y="1293136"/>
            <a:ext cx="3589675" cy="199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552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with Spring Boot </a:t>
            </a:r>
            <a:endParaRPr lang="en-US" dirty="0"/>
          </a:p>
        </p:txBody>
      </p:sp>
      <p:sp>
        <p:nvSpPr>
          <p:cNvPr id="3" name="Text Placeholder 2"/>
          <p:cNvSpPr>
            <a:spLocks noGrp="1"/>
          </p:cNvSpPr>
          <p:nvPr>
            <p:ph type="body" sz="quarter" idx="15"/>
          </p:nvPr>
        </p:nvSpPr>
        <p:spPr/>
        <p:txBody>
          <a:bodyPr/>
          <a:lstStyle/>
          <a:p>
            <a:r>
              <a:rPr lang="en-US" dirty="0"/>
              <a:t>Spring </a:t>
            </a:r>
            <a:r>
              <a:rPr lang="en-US" dirty="0" smtClean="0"/>
              <a:t>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20</a:t>
            </a:fld>
            <a:endParaRPr lang="de-DE"/>
          </a:p>
        </p:txBody>
      </p:sp>
      <p:sp>
        <p:nvSpPr>
          <p:cNvPr id="5" name="Rectangle 4"/>
          <p:cNvSpPr/>
          <p:nvPr/>
        </p:nvSpPr>
        <p:spPr>
          <a:xfrm>
            <a:off x="259200" y="1404708"/>
            <a:ext cx="10217727" cy="3816429"/>
          </a:xfrm>
          <a:prstGeom prst="rect">
            <a:avLst/>
          </a:prstGeom>
        </p:spPr>
        <p:txBody>
          <a:bodyPr wrap="square">
            <a:spAutoFit/>
          </a:bodyPr>
          <a:lstStyle/>
          <a:p>
            <a:r>
              <a:rPr lang="en-US" b="1" dirty="0"/>
              <a:t>@</a:t>
            </a:r>
            <a:r>
              <a:rPr lang="en-US" b="1" dirty="0" err="1"/>
              <a:t>RestController</a:t>
            </a:r>
            <a:r>
              <a:rPr lang="en-US" b="1" dirty="0"/>
              <a:t> </a:t>
            </a:r>
            <a:r>
              <a:rPr lang="en-US" dirty="0" smtClean="0"/>
              <a:t>annotation </a:t>
            </a:r>
            <a:r>
              <a:rPr lang="en-US" dirty="0"/>
              <a:t>is used to define the RESTful web </a:t>
            </a:r>
            <a:r>
              <a:rPr lang="en-US" dirty="0" smtClean="0"/>
              <a:t>services:</a:t>
            </a:r>
          </a:p>
          <a:p>
            <a:pPr lvl="6"/>
            <a:r>
              <a:rPr lang="en-US" sz="1600" dirty="0">
                <a:solidFill>
                  <a:srgbClr val="FF0000"/>
                </a:solidFill>
                <a:latin typeface="Consolas" panose="020B0609020204030204" pitchFamily="49" charset="0"/>
              </a:rPr>
              <a:t>@</a:t>
            </a:r>
            <a:r>
              <a:rPr lang="en-US" sz="1600" dirty="0" err="1">
                <a:solidFill>
                  <a:srgbClr val="FF0000"/>
                </a:solidFill>
                <a:latin typeface="Consolas" panose="020B0609020204030204" pitchFamily="49" charset="0"/>
              </a:rPr>
              <a:t>RestController</a:t>
            </a:r>
            <a:endParaRPr lang="en-US" sz="1600" dirty="0">
              <a:solidFill>
                <a:srgbClr val="FF0000"/>
              </a:solidFill>
              <a:latin typeface="Consolas" panose="020B0609020204030204" pitchFamily="49" charset="0"/>
            </a:endParaRPr>
          </a:p>
          <a:p>
            <a:pPr lvl="6"/>
            <a:r>
              <a:rPr lang="en-US" sz="1600" dirty="0" smtClean="0">
                <a:latin typeface="Consolas" panose="020B0609020204030204" pitchFamily="49" charset="0"/>
              </a:rPr>
              <a:t>public </a:t>
            </a:r>
            <a:r>
              <a:rPr lang="en-US" sz="1600" dirty="0">
                <a:latin typeface="Consolas" panose="020B0609020204030204" pitchFamily="49" charset="0"/>
              </a:rPr>
              <a:t>class </a:t>
            </a:r>
            <a:r>
              <a:rPr lang="en-US" sz="1600" dirty="0" err="1">
                <a:latin typeface="Consolas" panose="020B0609020204030204" pitchFamily="49" charset="0"/>
              </a:rPr>
              <a:t>ProductServiceController</a:t>
            </a:r>
            <a:r>
              <a:rPr lang="en-US" sz="1600" dirty="0">
                <a:latin typeface="Consolas" panose="020B0609020204030204" pitchFamily="49" charset="0"/>
              </a:rPr>
              <a:t> { </a:t>
            </a:r>
          </a:p>
          <a:p>
            <a:pPr lvl="6"/>
            <a:r>
              <a:rPr lang="en-US" sz="1600" dirty="0" smtClean="0">
                <a:latin typeface="Consolas" panose="020B0609020204030204" pitchFamily="49" charset="0"/>
              </a:rPr>
              <a:t>}</a:t>
            </a:r>
          </a:p>
          <a:p>
            <a:pPr lvl="6"/>
            <a:endParaRPr lang="en-US" dirty="0" smtClean="0">
              <a:latin typeface="Consolas" panose="020B0609020204030204" pitchFamily="49" charset="0"/>
            </a:endParaRPr>
          </a:p>
          <a:p>
            <a:r>
              <a:rPr lang="en-US" b="1" dirty="0"/>
              <a:t>@</a:t>
            </a:r>
            <a:r>
              <a:rPr lang="en-US" b="1" dirty="0" err="1" smtClean="0"/>
              <a:t>RequestMapping</a:t>
            </a:r>
            <a:r>
              <a:rPr lang="en-US" b="1" dirty="0" smtClean="0"/>
              <a:t> </a:t>
            </a:r>
            <a:r>
              <a:rPr lang="en-US" dirty="0"/>
              <a:t>annotation is used to define the Request URI to access the REST Endpoints. We can define Request method to consume and produce object. The default request method is </a:t>
            </a:r>
            <a:r>
              <a:rPr lang="en-US" dirty="0" smtClean="0"/>
              <a:t>GET:</a:t>
            </a:r>
          </a:p>
          <a:p>
            <a:pPr lvl="6"/>
            <a:r>
              <a:rPr lang="en-US" sz="1600" dirty="0">
                <a:solidFill>
                  <a:srgbClr val="FF0000"/>
                </a:solidFill>
                <a:latin typeface="Consolas" panose="020B0609020204030204" pitchFamily="49" charset="0"/>
              </a:rPr>
              <a:t>@</a:t>
            </a:r>
            <a:r>
              <a:rPr lang="en-US" sz="1600" dirty="0" err="1">
                <a:solidFill>
                  <a:srgbClr val="FF0000"/>
                </a:solidFill>
                <a:latin typeface="Consolas" panose="020B0609020204030204" pitchFamily="49" charset="0"/>
              </a:rPr>
              <a:t>RequestMapping</a:t>
            </a:r>
            <a:r>
              <a:rPr lang="en-US" sz="1600" dirty="0">
                <a:latin typeface="Consolas" panose="020B0609020204030204" pitchFamily="49" charset="0"/>
              </a:rPr>
              <a:t>(value = "/products")</a:t>
            </a:r>
          </a:p>
          <a:p>
            <a:pPr lvl="6"/>
            <a:r>
              <a:rPr lang="en-US" sz="1600" dirty="0">
                <a:latin typeface="Consolas" panose="020B0609020204030204" pitchFamily="49" charset="0"/>
              </a:rPr>
              <a:t>public </a:t>
            </a:r>
            <a:r>
              <a:rPr lang="en-US" sz="1600" dirty="0" err="1">
                <a:latin typeface="Consolas" panose="020B0609020204030204" pitchFamily="49" charset="0"/>
              </a:rPr>
              <a:t>ResponseEntity</a:t>
            </a:r>
            <a:r>
              <a:rPr lang="en-US" sz="1600" dirty="0">
                <a:latin typeface="Consolas" panose="020B0609020204030204" pitchFamily="49" charset="0"/>
              </a:rPr>
              <a:t>&lt;Object&gt; </a:t>
            </a:r>
            <a:r>
              <a:rPr lang="en-US" sz="1600" dirty="0" err="1">
                <a:latin typeface="Consolas" panose="020B0609020204030204" pitchFamily="49" charset="0"/>
              </a:rPr>
              <a:t>getProducts</a:t>
            </a:r>
            <a:r>
              <a:rPr lang="en-US" sz="1600" dirty="0">
                <a:latin typeface="Consolas" panose="020B0609020204030204" pitchFamily="49" charset="0"/>
              </a:rPr>
              <a:t>() { </a:t>
            </a:r>
            <a:r>
              <a:rPr lang="en-US" sz="1600" dirty="0" smtClean="0">
                <a:latin typeface="Consolas" panose="020B0609020204030204" pitchFamily="49" charset="0"/>
              </a:rPr>
              <a:t>}</a:t>
            </a:r>
          </a:p>
          <a:p>
            <a:pPr lvl="6"/>
            <a:endParaRPr lang="en-US" dirty="0" smtClean="0">
              <a:latin typeface="Consolas" panose="020B0609020204030204" pitchFamily="49" charset="0"/>
            </a:endParaRPr>
          </a:p>
          <a:p>
            <a:r>
              <a:rPr lang="en-US" b="1" dirty="0"/>
              <a:t>@</a:t>
            </a:r>
            <a:r>
              <a:rPr lang="en-US" b="1" dirty="0" err="1"/>
              <a:t>RequestBody</a:t>
            </a:r>
            <a:r>
              <a:rPr lang="en-US" b="1" dirty="0"/>
              <a:t> </a:t>
            </a:r>
            <a:r>
              <a:rPr lang="en-US" dirty="0"/>
              <a:t>annotation is used to define the request body content </a:t>
            </a:r>
            <a:r>
              <a:rPr lang="en-US" dirty="0" smtClean="0"/>
              <a:t>type:</a:t>
            </a:r>
          </a:p>
          <a:p>
            <a:pPr lvl="1"/>
            <a:r>
              <a:rPr lang="en-US" sz="1600" dirty="0">
                <a:latin typeface="Consolas" panose="020B0609020204030204" pitchFamily="49" charset="0"/>
              </a:rPr>
              <a:t>public </a:t>
            </a:r>
            <a:r>
              <a:rPr lang="en-US" sz="1600" dirty="0" err="1">
                <a:latin typeface="Consolas" panose="020B0609020204030204" pitchFamily="49" charset="0"/>
              </a:rPr>
              <a:t>ResponseEntity</a:t>
            </a:r>
            <a:r>
              <a:rPr lang="en-US" sz="1600" dirty="0">
                <a:latin typeface="Consolas" panose="020B0609020204030204" pitchFamily="49" charset="0"/>
              </a:rPr>
              <a:t>&lt;Object&gt; </a:t>
            </a:r>
            <a:r>
              <a:rPr lang="en-US" sz="1600" dirty="0" err="1">
                <a:latin typeface="Consolas" panose="020B0609020204030204" pitchFamily="49" charset="0"/>
              </a:rPr>
              <a:t>createProduct</a:t>
            </a:r>
            <a:r>
              <a:rPr lang="en-US" sz="1600" dirty="0">
                <a:latin typeface="Consolas" panose="020B0609020204030204" pitchFamily="49" charset="0"/>
              </a:rPr>
              <a:t>(</a:t>
            </a:r>
            <a:r>
              <a:rPr lang="en-US" sz="1600" dirty="0">
                <a:solidFill>
                  <a:srgbClr val="FF0000"/>
                </a:solidFill>
                <a:latin typeface="Consolas" panose="020B0609020204030204" pitchFamily="49" charset="0"/>
              </a:rPr>
              <a:t>@</a:t>
            </a:r>
            <a:r>
              <a:rPr lang="en-US" sz="1600" dirty="0" err="1">
                <a:solidFill>
                  <a:srgbClr val="FF0000"/>
                </a:solidFill>
                <a:latin typeface="Consolas" panose="020B0609020204030204" pitchFamily="49" charset="0"/>
              </a:rPr>
              <a:t>RequestBody</a:t>
            </a:r>
            <a:r>
              <a:rPr lang="en-US" sz="1600" dirty="0">
                <a:latin typeface="Consolas" panose="020B0609020204030204" pitchFamily="49" charset="0"/>
              </a:rPr>
              <a:t> Product product) {</a:t>
            </a:r>
          </a:p>
          <a:p>
            <a:pPr lvl="1"/>
            <a:r>
              <a:rPr lang="en-US" sz="1600" dirty="0" smtClean="0">
                <a:latin typeface="Consolas" panose="020B0609020204030204" pitchFamily="49" charset="0"/>
              </a:rPr>
              <a:t>}</a:t>
            </a:r>
          </a:p>
        </p:txBody>
      </p:sp>
    </p:spTree>
    <p:extLst>
      <p:ext uri="{BB962C8B-B14F-4D97-AF65-F5344CB8AC3E}">
        <p14:creationId xmlns:p14="http://schemas.microsoft.com/office/powerpoint/2010/main" val="2717749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with Spring Boot </a:t>
            </a:r>
            <a:endParaRPr lang="en-US" dirty="0"/>
          </a:p>
        </p:txBody>
      </p:sp>
      <p:sp>
        <p:nvSpPr>
          <p:cNvPr id="3" name="Text Placeholder 2"/>
          <p:cNvSpPr>
            <a:spLocks noGrp="1"/>
          </p:cNvSpPr>
          <p:nvPr>
            <p:ph type="body" sz="quarter" idx="15"/>
          </p:nvPr>
        </p:nvSpPr>
        <p:spPr/>
        <p:txBody>
          <a:bodyPr/>
          <a:lstStyle/>
          <a:p>
            <a:r>
              <a:rPr lang="en-US" dirty="0"/>
              <a:t>Spring </a:t>
            </a:r>
            <a:r>
              <a:rPr lang="en-US" dirty="0" smtClean="0"/>
              <a:t>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21</a:t>
            </a:fld>
            <a:endParaRPr lang="de-DE"/>
          </a:p>
        </p:txBody>
      </p:sp>
      <p:sp>
        <p:nvSpPr>
          <p:cNvPr id="5" name="Rectangle 4"/>
          <p:cNvSpPr/>
          <p:nvPr/>
        </p:nvSpPr>
        <p:spPr>
          <a:xfrm>
            <a:off x="259200" y="1404708"/>
            <a:ext cx="10217727" cy="3170099"/>
          </a:xfrm>
          <a:prstGeom prst="rect">
            <a:avLst/>
          </a:prstGeom>
        </p:spPr>
        <p:txBody>
          <a:bodyPr wrap="square">
            <a:spAutoFit/>
          </a:bodyPr>
          <a:lstStyle/>
          <a:p>
            <a:r>
              <a:rPr lang="en-US" b="1" dirty="0" smtClean="0"/>
              <a:t>@</a:t>
            </a:r>
            <a:r>
              <a:rPr lang="en-US" b="1" dirty="0" err="1"/>
              <a:t>PathVariable</a:t>
            </a:r>
            <a:r>
              <a:rPr lang="en-US" b="1" dirty="0"/>
              <a:t> </a:t>
            </a:r>
            <a:r>
              <a:rPr lang="en-US" dirty="0"/>
              <a:t>annotation is used to define the custom or dynamic request URI. The Path variable in request URI is defined as curly braces </a:t>
            </a:r>
            <a:r>
              <a:rPr lang="en-US" dirty="0" smtClean="0"/>
              <a:t>{}:</a:t>
            </a:r>
          </a:p>
          <a:p>
            <a:pPr lvl="2"/>
            <a:r>
              <a:rPr lang="en-US" sz="1600" dirty="0">
                <a:latin typeface="Consolas" panose="020B0609020204030204" pitchFamily="49" charset="0"/>
              </a:rPr>
              <a:t>public </a:t>
            </a:r>
            <a:r>
              <a:rPr lang="en-US" sz="1600" dirty="0" err="1">
                <a:latin typeface="Consolas" panose="020B0609020204030204" pitchFamily="49" charset="0"/>
              </a:rPr>
              <a:t>ResponseEntity</a:t>
            </a:r>
            <a:r>
              <a:rPr lang="en-US" sz="1600" dirty="0">
                <a:latin typeface="Consolas" panose="020B0609020204030204" pitchFamily="49" charset="0"/>
              </a:rPr>
              <a:t>&lt;Object&gt; </a:t>
            </a:r>
            <a:r>
              <a:rPr lang="en-US" sz="1600" dirty="0" err="1">
                <a:latin typeface="Consolas" panose="020B0609020204030204" pitchFamily="49" charset="0"/>
              </a:rPr>
              <a:t>updateProduct</a:t>
            </a:r>
            <a:r>
              <a:rPr lang="en-US" sz="1600" dirty="0">
                <a:latin typeface="Consolas" panose="020B0609020204030204" pitchFamily="49" charset="0"/>
              </a:rPr>
              <a:t>(</a:t>
            </a:r>
            <a:r>
              <a:rPr lang="en-US" sz="1600" dirty="0">
                <a:solidFill>
                  <a:srgbClr val="FF0000"/>
                </a:solidFill>
                <a:latin typeface="Consolas" panose="020B0609020204030204" pitchFamily="49" charset="0"/>
              </a:rPr>
              <a:t>@</a:t>
            </a:r>
            <a:r>
              <a:rPr lang="en-US" sz="1600" dirty="0" err="1">
                <a:solidFill>
                  <a:srgbClr val="FF0000"/>
                </a:solidFill>
                <a:latin typeface="Consolas" panose="020B0609020204030204" pitchFamily="49" charset="0"/>
              </a:rPr>
              <a:t>PathVariable</a:t>
            </a:r>
            <a:r>
              <a:rPr lang="en-US" sz="1600" dirty="0">
                <a:latin typeface="Consolas" panose="020B0609020204030204" pitchFamily="49" charset="0"/>
              </a:rPr>
              <a:t>("id") String id) {</a:t>
            </a:r>
          </a:p>
          <a:p>
            <a:pPr lvl="2"/>
            <a:r>
              <a:rPr lang="en-US" sz="1600" dirty="0" smtClean="0">
                <a:latin typeface="Consolas" panose="020B0609020204030204" pitchFamily="49" charset="0"/>
              </a:rPr>
              <a:t>}</a:t>
            </a:r>
          </a:p>
          <a:p>
            <a:pPr lvl="2"/>
            <a:endParaRPr lang="en-US" sz="1600" dirty="0" smtClean="0">
              <a:latin typeface="Consolas" panose="020B0609020204030204" pitchFamily="49" charset="0"/>
            </a:endParaRPr>
          </a:p>
          <a:p>
            <a:r>
              <a:rPr lang="en-US" b="1" dirty="0"/>
              <a:t>@</a:t>
            </a:r>
            <a:r>
              <a:rPr lang="en-US" b="1" dirty="0" err="1"/>
              <a:t>RequestParam</a:t>
            </a:r>
            <a:r>
              <a:rPr lang="en-US" b="1" dirty="0"/>
              <a:t> </a:t>
            </a:r>
            <a:r>
              <a:rPr lang="en-US" dirty="0"/>
              <a:t>annotation is used to read the request parameters from the Request URL. By default, it is a required </a:t>
            </a:r>
            <a:r>
              <a:rPr lang="en-US" dirty="0" smtClean="0"/>
              <a:t>parameter:</a:t>
            </a:r>
          </a:p>
          <a:p>
            <a:r>
              <a:rPr lang="en-US" sz="1600" dirty="0">
                <a:latin typeface="Consolas" panose="020B0609020204030204" pitchFamily="49" charset="0"/>
              </a:rPr>
              <a:t>public </a:t>
            </a:r>
            <a:r>
              <a:rPr lang="en-US" sz="1600" dirty="0" err="1">
                <a:latin typeface="Consolas" panose="020B0609020204030204" pitchFamily="49" charset="0"/>
              </a:rPr>
              <a:t>ResponseEntity</a:t>
            </a:r>
            <a:r>
              <a:rPr lang="en-US" sz="1600" dirty="0">
                <a:latin typeface="Consolas" panose="020B0609020204030204" pitchFamily="49" charset="0"/>
              </a:rPr>
              <a:t>&lt;Object&gt; </a:t>
            </a:r>
            <a:r>
              <a:rPr lang="en-US" sz="1600" dirty="0" err="1">
                <a:latin typeface="Consolas" panose="020B0609020204030204" pitchFamily="49" charset="0"/>
              </a:rPr>
              <a:t>getProduct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a:t>
            </a:r>
            <a:r>
              <a:rPr lang="en-US" sz="1600" dirty="0" err="1">
                <a:solidFill>
                  <a:srgbClr val="FF0000"/>
                </a:solidFill>
                <a:latin typeface="Consolas" panose="020B0609020204030204" pitchFamily="49" charset="0"/>
              </a:rPr>
              <a:t>RequestParam</a:t>
            </a:r>
            <a:r>
              <a:rPr lang="en-US" sz="1600" dirty="0">
                <a:latin typeface="Consolas" panose="020B0609020204030204" pitchFamily="49" charset="0"/>
              </a:rPr>
              <a:t>(value = "name", required = false, </a:t>
            </a:r>
            <a:r>
              <a:rPr lang="en-US" sz="1600" dirty="0" err="1">
                <a:latin typeface="Consolas" panose="020B0609020204030204" pitchFamily="49" charset="0"/>
              </a:rPr>
              <a:t>defaultValue</a:t>
            </a:r>
            <a:r>
              <a:rPr lang="en-US" sz="1600" dirty="0">
                <a:latin typeface="Consolas" panose="020B0609020204030204" pitchFamily="49" charset="0"/>
              </a:rPr>
              <a:t> = "honey") String name) {</a:t>
            </a:r>
          </a:p>
          <a:p>
            <a:r>
              <a:rPr lang="en-US" sz="1600" dirty="0" smtClean="0">
                <a:latin typeface="Consolas" panose="020B0609020204030204" pitchFamily="49" charset="0"/>
              </a:rPr>
              <a:t>}</a:t>
            </a:r>
          </a:p>
          <a:p>
            <a:endParaRPr lang="en-US" sz="1600" dirty="0">
              <a:latin typeface="Consolas" panose="020B0609020204030204" pitchFamily="49" charset="0"/>
            </a:endParaRPr>
          </a:p>
          <a:p>
            <a:r>
              <a:rPr lang="en-US" sz="1600" dirty="0" smtClean="0">
                <a:latin typeface="+mn-lt"/>
              </a:rPr>
              <a:t>Method: GET, POST, PUT, DELETE</a:t>
            </a:r>
            <a:endParaRPr lang="en-US" sz="1600" dirty="0">
              <a:latin typeface="+mn-lt"/>
            </a:endParaRPr>
          </a:p>
        </p:txBody>
      </p:sp>
    </p:spTree>
    <p:extLst>
      <p:ext uri="{BB962C8B-B14F-4D97-AF65-F5344CB8AC3E}">
        <p14:creationId xmlns:p14="http://schemas.microsoft.com/office/powerpoint/2010/main" val="6882442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6600" dirty="0" smtClean="0"/>
              <a:t>first </a:t>
            </a:r>
            <a:r>
              <a:rPr lang="en-US" sz="6600" dirty="0" err="1" smtClean="0"/>
              <a:t>resTFUL</a:t>
            </a:r>
            <a:r>
              <a:rPr lang="en-US" sz="6600" dirty="0" smtClean="0"/>
              <a:t> application</a:t>
            </a:r>
            <a:endParaRPr lang="en-US" dirty="0"/>
          </a:p>
        </p:txBody>
      </p:sp>
      <p:sp>
        <p:nvSpPr>
          <p:cNvPr id="4" name="Slide Number Placeholder 3"/>
          <p:cNvSpPr>
            <a:spLocks noGrp="1"/>
          </p:cNvSpPr>
          <p:nvPr>
            <p:ph type="sldNum" sz="quarter" idx="4294967295"/>
          </p:nvPr>
        </p:nvSpPr>
        <p:spPr>
          <a:xfrm>
            <a:off x="0" y="5629275"/>
            <a:ext cx="288925" cy="409575"/>
          </a:xfrm>
        </p:spPr>
        <p:txBody>
          <a:bodyPr/>
          <a:lstStyle/>
          <a:p>
            <a:fld id="{4898AEC0-503E-4FA4-859C-D0F72D6E3F79}" type="slidenum">
              <a:rPr lang="de-DE" smtClean="0"/>
              <a:pPr/>
              <a:t>22</a:t>
            </a:fld>
            <a:endParaRPr lang="de-DE"/>
          </a:p>
        </p:txBody>
      </p:sp>
    </p:spTree>
    <p:extLst>
      <p:ext uri="{BB962C8B-B14F-4D97-AF65-F5344CB8AC3E}">
        <p14:creationId xmlns:p14="http://schemas.microsoft.com/office/powerpoint/2010/main" val="3526723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Thymeleaf</a:t>
            </a:r>
            <a:r>
              <a:rPr lang="en-US" dirty="0"/>
              <a:t> </a:t>
            </a:r>
            <a:r>
              <a:rPr lang="en-US" dirty="0" smtClean="0"/>
              <a:t>with Spring Boot </a:t>
            </a:r>
            <a:endParaRPr lang="en-US" dirty="0"/>
          </a:p>
        </p:txBody>
      </p:sp>
      <p:sp>
        <p:nvSpPr>
          <p:cNvPr id="3" name="Text Placeholder 2"/>
          <p:cNvSpPr>
            <a:spLocks noGrp="1"/>
          </p:cNvSpPr>
          <p:nvPr>
            <p:ph type="body" sz="quarter" idx="15"/>
          </p:nvPr>
        </p:nvSpPr>
        <p:spPr/>
        <p:txBody>
          <a:bodyPr/>
          <a:lstStyle/>
          <a:p>
            <a:r>
              <a:rPr lang="en-US" dirty="0"/>
              <a:t>Spring </a:t>
            </a:r>
            <a:r>
              <a:rPr lang="en-US" dirty="0" smtClean="0"/>
              <a:t>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23</a:t>
            </a:fld>
            <a:endParaRPr lang="de-DE"/>
          </a:p>
        </p:txBody>
      </p:sp>
      <p:sp>
        <p:nvSpPr>
          <p:cNvPr id="5" name="Rectangle 4"/>
          <p:cNvSpPr/>
          <p:nvPr/>
        </p:nvSpPr>
        <p:spPr>
          <a:xfrm>
            <a:off x="259200" y="1404708"/>
            <a:ext cx="10217727" cy="2031325"/>
          </a:xfrm>
          <a:prstGeom prst="rect">
            <a:avLst/>
          </a:prstGeom>
        </p:spPr>
        <p:txBody>
          <a:bodyPr wrap="square">
            <a:spAutoFit/>
          </a:bodyPr>
          <a:lstStyle/>
          <a:p>
            <a:r>
              <a:rPr lang="en-US" dirty="0" err="1"/>
              <a:t>Thymeleaf</a:t>
            </a:r>
            <a:r>
              <a:rPr lang="en-US" dirty="0"/>
              <a:t> is a Java-based library used to create a web application. It provides a good support for serving a XHTML/HTML5 in web applications</a:t>
            </a:r>
            <a:r>
              <a:rPr lang="en-US" dirty="0" smtClean="0"/>
              <a:t>.</a:t>
            </a:r>
          </a:p>
          <a:p>
            <a:endParaRPr lang="en-US" dirty="0" smtClean="0"/>
          </a:p>
          <a:p>
            <a:r>
              <a:rPr lang="en-US" dirty="0"/>
              <a:t>Create an simple </a:t>
            </a:r>
            <a:r>
              <a:rPr lang="en-US" dirty="0" err="1"/>
              <a:t>Thymeleaf</a:t>
            </a:r>
            <a:r>
              <a:rPr lang="en-US" dirty="0"/>
              <a:t> app with Spring Boot</a:t>
            </a:r>
            <a:r>
              <a:rPr lang="en-US" dirty="0" smtClean="0"/>
              <a:t>:</a:t>
            </a:r>
          </a:p>
          <a:p>
            <a:pPr marL="285750" indent="-285750">
              <a:buFont typeface="Arial" panose="020B0604020202020204" pitchFamily="34" charset="0"/>
              <a:buChar char="•"/>
            </a:pPr>
            <a:r>
              <a:rPr lang="en-US" dirty="0" smtClean="0"/>
              <a:t>Add </a:t>
            </a:r>
            <a:r>
              <a:rPr lang="en-US" dirty="0" err="1" smtClean="0"/>
              <a:t>Thymeleaf</a:t>
            </a:r>
            <a:r>
              <a:rPr lang="en-US" dirty="0" smtClean="0"/>
              <a:t> dependency</a:t>
            </a:r>
          </a:p>
          <a:p>
            <a:pPr marL="285750" indent="-285750">
              <a:buFont typeface="Arial" panose="020B0604020202020204" pitchFamily="34" charset="0"/>
              <a:buChar char="•"/>
            </a:pPr>
            <a:r>
              <a:rPr lang="en-US" dirty="0" smtClean="0"/>
              <a:t>Add Controller</a:t>
            </a:r>
          </a:p>
          <a:p>
            <a:pPr marL="285750" indent="-285750">
              <a:buFont typeface="Arial" panose="020B0604020202020204" pitchFamily="34" charset="0"/>
              <a:buChar char="•"/>
            </a:pPr>
            <a:r>
              <a:rPr lang="en-US" dirty="0" smtClean="0"/>
              <a:t>Add Web Resources (View)</a:t>
            </a:r>
            <a:endParaRPr lang="en-US" dirty="0"/>
          </a:p>
        </p:txBody>
      </p:sp>
    </p:spTree>
    <p:extLst>
      <p:ext uri="{BB962C8B-B14F-4D97-AF65-F5344CB8AC3E}">
        <p14:creationId xmlns:p14="http://schemas.microsoft.com/office/powerpoint/2010/main" val="2118619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Thymleaf</a:t>
            </a:r>
            <a:r>
              <a:rPr lang="en-US" dirty="0" smtClean="0"/>
              <a:t> </a:t>
            </a:r>
            <a:r>
              <a:rPr lang="en-US" dirty="0" err="1" smtClean="0"/>
              <a:t>depedency</a:t>
            </a:r>
            <a:endParaRPr lang="en-US" dirty="0"/>
          </a:p>
        </p:txBody>
      </p:sp>
      <p:sp>
        <p:nvSpPr>
          <p:cNvPr id="3" name="Text Placeholder 2"/>
          <p:cNvSpPr>
            <a:spLocks noGrp="1"/>
          </p:cNvSpPr>
          <p:nvPr>
            <p:ph type="body" sz="quarter" idx="15"/>
          </p:nvPr>
        </p:nvSpPr>
        <p:spPr/>
        <p:txBody>
          <a:bodyPr/>
          <a:lstStyle/>
          <a:p>
            <a:r>
              <a:rPr lang="en-US" dirty="0" err="1"/>
              <a:t>Thymeleaf</a:t>
            </a:r>
            <a:r>
              <a:rPr lang="en-US" dirty="0"/>
              <a:t> with Spring Boot</a:t>
            </a:r>
          </a:p>
        </p:txBody>
      </p:sp>
      <p:sp>
        <p:nvSpPr>
          <p:cNvPr id="4" name="Slide Number Placeholder 3"/>
          <p:cNvSpPr>
            <a:spLocks noGrp="1"/>
          </p:cNvSpPr>
          <p:nvPr>
            <p:ph type="sldNum" sz="quarter" idx="12"/>
          </p:nvPr>
        </p:nvSpPr>
        <p:spPr/>
        <p:txBody>
          <a:bodyPr/>
          <a:lstStyle/>
          <a:p>
            <a:fld id="{4898AEC0-503E-4FA4-859C-D0F72D6E3F79}" type="slidenum">
              <a:rPr lang="de-DE" smtClean="0"/>
              <a:pPr/>
              <a:t>24</a:t>
            </a:fld>
            <a:endParaRPr lang="de-DE"/>
          </a:p>
        </p:txBody>
      </p:sp>
      <p:pic>
        <p:nvPicPr>
          <p:cNvPr id="6" name="Content Placeholder 5"/>
          <p:cNvPicPr>
            <a:picLocks noGrp="1" noChangeAspect="1"/>
          </p:cNvPicPr>
          <p:nvPr>
            <p:ph sz="quarter" idx="1"/>
          </p:nvPr>
        </p:nvPicPr>
        <p:blipFill>
          <a:blip r:embed="rId2"/>
          <a:stretch>
            <a:fillRect/>
          </a:stretch>
        </p:blipFill>
        <p:spPr>
          <a:xfrm>
            <a:off x="863941" y="1170807"/>
            <a:ext cx="8260804" cy="40712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6566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Controller</a:t>
            </a:r>
            <a:endParaRPr lang="en-US" dirty="0"/>
          </a:p>
        </p:txBody>
      </p:sp>
      <p:sp>
        <p:nvSpPr>
          <p:cNvPr id="3" name="Text Placeholder 2"/>
          <p:cNvSpPr>
            <a:spLocks noGrp="1"/>
          </p:cNvSpPr>
          <p:nvPr>
            <p:ph type="body" sz="quarter" idx="15"/>
          </p:nvPr>
        </p:nvSpPr>
        <p:spPr/>
        <p:txBody>
          <a:bodyPr/>
          <a:lstStyle/>
          <a:p>
            <a:r>
              <a:rPr lang="en-US" dirty="0" err="1"/>
              <a:t>Thymeleaf</a:t>
            </a:r>
            <a:r>
              <a:rPr lang="en-US" dirty="0"/>
              <a:t> with Spring Boot </a:t>
            </a:r>
          </a:p>
        </p:txBody>
      </p:sp>
      <p:sp>
        <p:nvSpPr>
          <p:cNvPr id="4" name="Slide Number Placeholder 3"/>
          <p:cNvSpPr>
            <a:spLocks noGrp="1"/>
          </p:cNvSpPr>
          <p:nvPr>
            <p:ph type="sldNum" sz="quarter" idx="12"/>
          </p:nvPr>
        </p:nvSpPr>
        <p:spPr/>
        <p:txBody>
          <a:bodyPr/>
          <a:lstStyle/>
          <a:p>
            <a:fld id="{4898AEC0-503E-4FA4-859C-D0F72D6E3F79}" type="slidenum">
              <a:rPr lang="de-DE" smtClean="0"/>
              <a:pPr/>
              <a:t>25</a:t>
            </a:fld>
            <a:endParaRPr lang="de-DE"/>
          </a:p>
        </p:txBody>
      </p:sp>
      <p:pic>
        <p:nvPicPr>
          <p:cNvPr id="6" name="Content Placeholder 5"/>
          <p:cNvPicPr>
            <a:picLocks noGrp="1" noChangeAspect="1"/>
          </p:cNvPicPr>
          <p:nvPr>
            <p:ph sz="quarter" idx="1"/>
          </p:nvPr>
        </p:nvPicPr>
        <p:blipFill>
          <a:blip r:embed="rId2"/>
          <a:stretch>
            <a:fillRect/>
          </a:stretch>
        </p:blipFill>
        <p:spPr>
          <a:xfrm>
            <a:off x="1017399" y="1711136"/>
            <a:ext cx="8213537" cy="32431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9326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web resources</a:t>
            </a:r>
            <a:endParaRPr lang="en-US" dirty="0"/>
          </a:p>
        </p:txBody>
      </p:sp>
      <p:sp>
        <p:nvSpPr>
          <p:cNvPr id="3" name="Text Placeholder 2"/>
          <p:cNvSpPr>
            <a:spLocks noGrp="1"/>
          </p:cNvSpPr>
          <p:nvPr>
            <p:ph type="body" sz="quarter" idx="15"/>
          </p:nvPr>
        </p:nvSpPr>
        <p:spPr/>
        <p:txBody>
          <a:bodyPr/>
          <a:lstStyle/>
          <a:p>
            <a:r>
              <a:rPr lang="en-US" dirty="0" err="1"/>
              <a:t>Thymeleaf</a:t>
            </a:r>
            <a:r>
              <a:rPr lang="en-US" dirty="0"/>
              <a:t> with Spring Boot </a:t>
            </a:r>
          </a:p>
          <a:p>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26</a:t>
            </a:fld>
            <a:endParaRPr lang="de-DE"/>
          </a:p>
        </p:txBody>
      </p:sp>
      <p:sp>
        <p:nvSpPr>
          <p:cNvPr id="5" name="Content Placeholder 4"/>
          <p:cNvSpPr>
            <a:spLocks noGrp="1"/>
          </p:cNvSpPr>
          <p:nvPr>
            <p:ph sz="quarter"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087820" y="1367238"/>
            <a:ext cx="9050442" cy="40975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7602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Thymeleaf</a:t>
            </a:r>
            <a:r>
              <a:rPr lang="en-US" dirty="0"/>
              <a:t> app with Spring Boot</a:t>
            </a:r>
          </a:p>
        </p:txBody>
      </p:sp>
      <p:sp>
        <p:nvSpPr>
          <p:cNvPr id="3" name="Text Placeholder 2"/>
          <p:cNvSpPr>
            <a:spLocks noGrp="1"/>
          </p:cNvSpPr>
          <p:nvPr>
            <p:ph type="body" sz="quarter" idx="15"/>
          </p:nvPr>
        </p:nvSpPr>
        <p:spPr/>
        <p:txBody>
          <a:bodyPr/>
          <a:lstStyle/>
          <a:p>
            <a:r>
              <a:rPr lang="en-US" dirty="0" err="1"/>
              <a:t>Thymeleaf</a:t>
            </a:r>
            <a:r>
              <a:rPr lang="en-US" dirty="0"/>
              <a:t> with Spring Boot </a:t>
            </a:r>
          </a:p>
          <a:p>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27</a:t>
            </a:fld>
            <a:endParaRPr lang="de-DE"/>
          </a:p>
        </p:txBody>
      </p:sp>
      <p:pic>
        <p:nvPicPr>
          <p:cNvPr id="6" name="Content Placeholder 5"/>
          <p:cNvPicPr>
            <a:picLocks noGrp="1" noChangeAspect="1"/>
          </p:cNvPicPr>
          <p:nvPr>
            <p:ph sz="quarter" idx="1"/>
          </p:nvPr>
        </p:nvPicPr>
        <p:blipFill>
          <a:blip r:embed="rId2"/>
          <a:stretch>
            <a:fillRect/>
          </a:stretch>
        </p:blipFill>
        <p:spPr>
          <a:xfrm>
            <a:off x="1269026" y="1899745"/>
            <a:ext cx="7251164" cy="25473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043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Create a </a:t>
            </a:r>
            <a:r>
              <a:rPr lang="en-US" dirty="0" err="1" smtClean="0"/>
              <a:t>thymleaf</a:t>
            </a:r>
            <a:r>
              <a:rPr lang="en-US" dirty="0" smtClean="0"/>
              <a:t> app with spring boot</a:t>
            </a:r>
            <a:endParaRPr lang="en-US" dirty="0"/>
          </a:p>
        </p:txBody>
      </p:sp>
      <p:sp>
        <p:nvSpPr>
          <p:cNvPr id="4" name="Slide Number Placeholder 3"/>
          <p:cNvSpPr>
            <a:spLocks noGrp="1"/>
          </p:cNvSpPr>
          <p:nvPr>
            <p:ph type="sldNum" sz="quarter" idx="4294967295"/>
          </p:nvPr>
        </p:nvSpPr>
        <p:spPr>
          <a:xfrm>
            <a:off x="0" y="5629275"/>
            <a:ext cx="288925" cy="409575"/>
          </a:xfrm>
        </p:spPr>
        <p:txBody>
          <a:bodyPr/>
          <a:lstStyle/>
          <a:p>
            <a:fld id="{4898AEC0-503E-4FA4-859C-D0F72D6E3F79}" type="slidenum">
              <a:rPr lang="de-DE" smtClean="0"/>
              <a:pPr/>
              <a:t>28</a:t>
            </a:fld>
            <a:endParaRPr lang="de-DE"/>
          </a:p>
        </p:txBody>
      </p:sp>
    </p:spTree>
    <p:extLst>
      <p:ext uri="{BB962C8B-B14F-4D97-AF65-F5344CB8AC3E}">
        <p14:creationId xmlns:p14="http://schemas.microsoft.com/office/powerpoint/2010/main" val="8032650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Properties</a:t>
            </a:r>
            <a:endParaRPr lang="en-US" dirty="0"/>
          </a:p>
        </p:txBody>
      </p:sp>
      <p:sp>
        <p:nvSpPr>
          <p:cNvPr id="3" name="Text Placeholder 2"/>
          <p:cNvSpPr>
            <a:spLocks noGrp="1"/>
          </p:cNvSpPr>
          <p:nvPr>
            <p:ph type="body" sz="quarter" idx="15"/>
          </p:nvPr>
        </p:nvSpPr>
        <p:spPr/>
        <p:txBody>
          <a:bodyPr/>
          <a:lstStyle/>
          <a:p>
            <a:r>
              <a:rPr lang="en-US" dirty="0" smtClean="0"/>
              <a:t>Spring 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29</a:t>
            </a:fld>
            <a:endParaRPr lang="de-DE"/>
          </a:p>
        </p:txBody>
      </p:sp>
      <p:sp>
        <p:nvSpPr>
          <p:cNvPr id="5" name="Content Placeholder 4"/>
          <p:cNvSpPr>
            <a:spLocks noGrp="1"/>
          </p:cNvSpPr>
          <p:nvPr>
            <p:ph sz="quarter" idx="1"/>
          </p:nvPr>
        </p:nvSpPr>
        <p:spPr/>
        <p:txBody>
          <a:bodyPr/>
          <a:lstStyle/>
          <a:p>
            <a:pPr marL="0" indent="0">
              <a:buNone/>
            </a:pPr>
            <a:r>
              <a:rPr lang="en-US" dirty="0"/>
              <a:t>Application Properties support us to work in different environments</a:t>
            </a:r>
            <a:r>
              <a:rPr lang="en-US" dirty="0" smtClean="0"/>
              <a:t>.</a:t>
            </a:r>
          </a:p>
          <a:p>
            <a:r>
              <a:rPr lang="en-US" dirty="0"/>
              <a:t>Command Line </a:t>
            </a:r>
            <a:r>
              <a:rPr lang="en-US" dirty="0" smtClean="0"/>
              <a:t>Properties</a:t>
            </a:r>
          </a:p>
          <a:p>
            <a:pPr lvl="1">
              <a:buFont typeface="Arial" panose="020B0604020202020204" pitchFamily="34" charset="0"/>
              <a:buChar char="•"/>
            </a:pPr>
            <a:r>
              <a:rPr lang="en-US" dirty="0"/>
              <a:t>Spring Boot </a:t>
            </a:r>
            <a:r>
              <a:rPr lang="en-US" dirty="0" smtClean="0"/>
              <a:t>converts </a:t>
            </a:r>
            <a:r>
              <a:rPr lang="en-US" dirty="0"/>
              <a:t>the command line properties into Spring Boot Environment properties. </a:t>
            </a:r>
            <a:endParaRPr lang="en-US" dirty="0" smtClean="0"/>
          </a:p>
          <a:p>
            <a:pPr lvl="1">
              <a:buFont typeface="Arial" panose="020B0604020202020204" pitchFamily="34" charset="0"/>
              <a:buChar char="•"/>
            </a:pPr>
            <a:r>
              <a:rPr lang="en-US" dirty="0"/>
              <a:t>Ex:  </a:t>
            </a:r>
            <a:r>
              <a:rPr lang="en-US" dirty="0" smtClean="0"/>
              <a:t>Spring </a:t>
            </a:r>
            <a:r>
              <a:rPr lang="en-US" dirty="0"/>
              <a:t>Boot uses the 8080 port number to start the </a:t>
            </a:r>
            <a:r>
              <a:rPr lang="en-US" dirty="0" smtClean="0"/>
              <a:t>Tomcat by default. We can change the default port </a:t>
            </a:r>
            <a:r>
              <a:rPr lang="en-US" dirty="0"/>
              <a:t>by using command line </a:t>
            </a:r>
            <a:r>
              <a:rPr lang="en-US" dirty="0" smtClean="0"/>
              <a:t>properties</a:t>
            </a:r>
          </a:p>
          <a:p>
            <a:pPr marL="233983" lvl="1" indent="0">
              <a:buNone/>
            </a:pPr>
            <a:endParaRPr lang="en-US" dirty="0"/>
          </a:p>
          <a:p>
            <a:endParaRPr lang="en-US" dirty="0" smtClean="0"/>
          </a:p>
          <a:p>
            <a:endParaRPr lang="en-US" dirty="0"/>
          </a:p>
          <a:p>
            <a:r>
              <a:rPr lang="en-US" dirty="0"/>
              <a:t>Properties File</a:t>
            </a:r>
          </a:p>
          <a:p>
            <a:pPr lvl="1">
              <a:buFont typeface="Arial" panose="020B0604020202020204" pitchFamily="34" charset="0"/>
              <a:buChar char="•"/>
            </a:pPr>
            <a:r>
              <a:rPr lang="en-US" dirty="0"/>
              <a:t>Properties files are used to keep </a:t>
            </a:r>
            <a:r>
              <a:rPr lang="en-US" dirty="0" smtClean="0"/>
              <a:t>properties </a:t>
            </a:r>
            <a:r>
              <a:rPr lang="en-US" dirty="0"/>
              <a:t>in a single file to run the application in a different environment. In Spring Boot, </a:t>
            </a:r>
            <a:r>
              <a:rPr lang="en-US" dirty="0" smtClean="0"/>
              <a:t>properties </a:t>
            </a:r>
            <a:r>
              <a:rPr lang="en-US" dirty="0"/>
              <a:t>are kept in the </a:t>
            </a:r>
            <a:r>
              <a:rPr lang="en-US" dirty="0" err="1"/>
              <a:t>application.properties</a:t>
            </a:r>
            <a:r>
              <a:rPr lang="en-US" dirty="0"/>
              <a:t> file under the </a:t>
            </a:r>
            <a:r>
              <a:rPr lang="en-US" dirty="0" err="1"/>
              <a:t>classpath</a:t>
            </a:r>
            <a:r>
              <a:rPr lang="en-US" dirty="0" smtClean="0"/>
              <a:t>.</a:t>
            </a:r>
          </a:p>
          <a:p>
            <a:pPr lvl="1">
              <a:buFont typeface="Arial" panose="020B0604020202020204" pitchFamily="34" charset="0"/>
              <a:buChar char="•"/>
            </a:pPr>
            <a:r>
              <a:rPr lang="en-US" dirty="0" smtClean="0"/>
              <a:t>Ex:	</a:t>
            </a:r>
            <a:r>
              <a:rPr lang="en-US" dirty="0" err="1" smtClean="0">
                <a:latin typeface="Consolas" panose="020B0609020204030204" pitchFamily="49" charset="0"/>
              </a:rPr>
              <a:t>server.port</a:t>
            </a:r>
            <a:r>
              <a:rPr lang="en-US" dirty="0" smtClean="0">
                <a:latin typeface="Consolas" panose="020B0609020204030204" pitchFamily="49" charset="0"/>
              </a:rPr>
              <a:t> </a:t>
            </a:r>
            <a:r>
              <a:rPr lang="en-US" dirty="0">
                <a:latin typeface="Consolas" panose="020B0609020204030204" pitchFamily="49" charset="0"/>
              </a:rPr>
              <a:t>= 9090</a:t>
            </a:r>
          </a:p>
          <a:p>
            <a:pPr marL="457166" lvl="2" indent="0">
              <a:buNone/>
            </a:pPr>
            <a:r>
              <a:rPr lang="en-US" dirty="0" smtClean="0">
                <a:latin typeface="Consolas" panose="020B0609020204030204" pitchFamily="49" charset="0"/>
              </a:rPr>
              <a:t>	spring.application.name </a:t>
            </a:r>
            <a:r>
              <a:rPr lang="en-US" dirty="0">
                <a:latin typeface="Consolas" panose="020B0609020204030204" pitchFamily="49" charset="0"/>
              </a:rPr>
              <a:t>= </a:t>
            </a:r>
            <a:r>
              <a:rPr lang="en-US" dirty="0" err="1">
                <a:latin typeface="Consolas" panose="020B0609020204030204" pitchFamily="49" charset="0"/>
              </a:rPr>
              <a:t>demoservice</a:t>
            </a:r>
            <a:endParaRPr lang="en-US" dirty="0">
              <a:latin typeface="Consolas" panose="020B0609020204030204" pitchFamily="49" charset="0"/>
            </a:endParaRPr>
          </a:p>
        </p:txBody>
      </p:sp>
      <p:pic>
        <p:nvPicPr>
          <p:cNvPr id="7170" name="Picture 2" descr="Command Line Properties JAR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5" y="2980791"/>
            <a:ext cx="53340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05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Spring framework</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3</a:t>
            </a:fld>
            <a:endParaRPr lang="de-DE"/>
          </a:p>
        </p:txBody>
      </p:sp>
      <p:sp>
        <p:nvSpPr>
          <p:cNvPr id="5" name="Content Placeholder 4"/>
          <p:cNvSpPr>
            <a:spLocks noGrp="1"/>
          </p:cNvSpPr>
          <p:nvPr>
            <p:ph sz="quarter" idx="1"/>
          </p:nvPr>
        </p:nvSpPr>
        <p:spPr/>
        <p:txBody>
          <a:bodyPr/>
          <a:lstStyle/>
          <a:p>
            <a:r>
              <a:rPr lang="en-US" dirty="0" smtClean="0"/>
              <a:t>The framework provides </a:t>
            </a:r>
            <a:r>
              <a:rPr lang="en-US" dirty="0"/>
              <a:t>a comprehensive programming and configuration model for modern Java-based enterprise </a:t>
            </a:r>
            <a:r>
              <a:rPr lang="en-US" dirty="0" smtClean="0"/>
              <a:t>applications</a:t>
            </a:r>
          </a:p>
          <a:p>
            <a:r>
              <a:rPr lang="en-US" dirty="0" smtClean="0"/>
              <a:t>Providing rich features:</a:t>
            </a:r>
          </a:p>
          <a:p>
            <a:pPr lvl="1">
              <a:buFont typeface="Arial" panose="020B0604020202020204" pitchFamily="34" charset="0"/>
              <a:buChar char="•"/>
            </a:pPr>
            <a:r>
              <a:rPr lang="en-US" dirty="0"/>
              <a:t>Core technologies: dependency injection, events, resources, i18n, validation, data binding, type conversion, </a:t>
            </a:r>
            <a:r>
              <a:rPr lang="en-US" dirty="0" err="1"/>
              <a:t>SpEL</a:t>
            </a:r>
            <a:r>
              <a:rPr lang="en-US" dirty="0"/>
              <a:t>, AOP</a:t>
            </a:r>
            <a:r>
              <a:rPr lang="en-US" dirty="0" smtClean="0"/>
              <a:t>.</a:t>
            </a:r>
            <a:endParaRPr lang="en-US" dirty="0"/>
          </a:p>
          <a:p>
            <a:pPr lvl="1">
              <a:buFont typeface="Arial" panose="020B0604020202020204" pitchFamily="34" charset="0"/>
              <a:buChar char="•"/>
            </a:pPr>
            <a:r>
              <a:rPr lang="en-US" dirty="0" smtClean="0"/>
              <a:t>Testing</a:t>
            </a:r>
            <a:r>
              <a:rPr lang="en-US" dirty="0"/>
              <a:t>: mock objects, </a:t>
            </a:r>
            <a:r>
              <a:rPr lang="en-US" dirty="0" err="1"/>
              <a:t>TestContext</a:t>
            </a:r>
            <a:r>
              <a:rPr lang="en-US" dirty="0"/>
              <a:t> framework, Spring MVC Test, </a:t>
            </a:r>
            <a:r>
              <a:rPr lang="en-US" dirty="0" err="1"/>
              <a:t>WebTestClient</a:t>
            </a:r>
            <a:r>
              <a:rPr lang="en-US" dirty="0" smtClean="0"/>
              <a:t>.</a:t>
            </a:r>
            <a:endParaRPr lang="en-US" dirty="0"/>
          </a:p>
          <a:p>
            <a:pPr lvl="1">
              <a:buFont typeface="Arial" panose="020B0604020202020204" pitchFamily="34" charset="0"/>
              <a:buChar char="•"/>
            </a:pPr>
            <a:r>
              <a:rPr lang="en-US" dirty="0" smtClean="0"/>
              <a:t>Data </a:t>
            </a:r>
            <a:r>
              <a:rPr lang="en-US" dirty="0"/>
              <a:t>Access: transactions, DAO support, JDBC, ORM, Marshalling XML</a:t>
            </a:r>
            <a:r>
              <a:rPr lang="en-US" dirty="0" smtClean="0"/>
              <a:t>.</a:t>
            </a:r>
            <a:endParaRPr lang="en-US" dirty="0"/>
          </a:p>
          <a:p>
            <a:pPr lvl="1">
              <a:buFont typeface="Arial" panose="020B0604020202020204" pitchFamily="34" charset="0"/>
              <a:buChar char="•"/>
            </a:pPr>
            <a:r>
              <a:rPr lang="en-US" dirty="0" smtClean="0"/>
              <a:t>Spring </a:t>
            </a:r>
            <a:r>
              <a:rPr lang="en-US" dirty="0"/>
              <a:t>MVC and Spring </a:t>
            </a:r>
            <a:r>
              <a:rPr lang="en-US" dirty="0" err="1"/>
              <a:t>WebFlux</a:t>
            </a:r>
            <a:r>
              <a:rPr lang="en-US" dirty="0"/>
              <a:t> web frameworks</a:t>
            </a:r>
            <a:r>
              <a:rPr lang="en-US" dirty="0" smtClean="0"/>
              <a:t>.</a:t>
            </a:r>
            <a:endParaRPr lang="en-US" dirty="0"/>
          </a:p>
          <a:p>
            <a:pPr lvl="1">
              <a:buFont typeface="Arial" panose="020B0604020202020204" pitchFamily="34" charset="0"/>
              <a:buChar char="•"/>
            </a:pPr>
            <a:r>
              <a:rPr lang="en-US" dirty="0" smtClean="0"/>
              <a:t>Integration</a:t>
            </a:r>
            <a:r>
              <a:rPr lang="en-US" dirty="0"/>
              <a:t>: remoting, JMS, JCA, JMX, email, tasks, scheduling, cache</a:t>
            </a:r>
            <a:r>
              <a:rPr lang="en-US" dirty="0" smtClean="0"/>
              <a:t>.</a:t>
            </a:r>
            <a:endParaRPr lang="en-US" dirty="0"/>
          </a:p>
          <a:p>
            <a:pPr lvl="1">
              <a:buFont typeface="Arial" panose="020B0604020202020204" pitchFamily="34" charset="0"/>
              <a:buChar char="•"/>
            </a:pPr>
            <a:r>
              <a:rPr lang="en-US" dirty="0" smtClean="0"/>
              <a:t>Languages</a:t>
            </a:r>
            <a:r>
              <a:rPr lang="en-US" dirty="0"/>
              <a:t>: </a:t>
            </a:r>
            <a:r>
              <a:rPr lang="en-US" dirty="0" err="1"/>
              <a:t>Kotlin</a:t>
            </a:r>
            <a:r>
              <a:rPr lang="en-US" dirty="0"/>
              <a:t>, Groovy, dynamic languages.</a:t>
            </a:r>
            <a:endParaRPr lang="en-US" dirty="0" smtClean="0"/>
          </a:p>
          <a:p>
            <a:endParaRPr lang="en-US" dirty="0"/>
          </a:p>
        </p:txBody>
      </p:sp>
    </p:spTree>
    <p:extLst>
      <p:ext uri="{BB962C8B-B14F-4D97-AF65-F5344CB8AC3E}">
        <p14:creationId xmlns:p14="http://schemas.microsoft.com/office/powerpoint/2010/main" val="3188136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Properties</a:t>
            </a:r>
            <a:endParaRPr lang="en-US" dirty="0"/>
          </a:p>
        </p:txBody>
      </p:sp>
      <p:sp>
        <p:nvSpPr>
          <p:cNvPr id="3" name="Text Placeholder 2"/>
          <p:cNvSpPr>
            <a:spLocks noGrp="1"/>
          </p:cNvSpPr>
          <p:nvPr>
            <p:ph type="body" sz="quarter" idx="15"/>
          </p:nvPr>
        </p:nvSpPr>
        <p:spPr/>
        <p:txBody>
          <a:bodyPr/>
          <a:lstStyle/>
          <a:p>
            <a:r>
              <a:rPr lang="en-US" dirty="0" smtClean="0"/>
              <a:t>Spring 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30</a:t>
            </a:fld>
            <a:endParaRPr lang="de-DE"/>
          </a:p>
        </p:txBody>
      </p:sp>
      <p:sp>
        <p:nvSpPr>
          <p:cNvPr id="5" name="Content Placeholder 4"/>
          <p:cNvSpPr>
            <a:spLocks noGrp="1"/>
          </p:cNvSpPr>
          <p:nvPr>
            <p:ph sz="quarter" idx="1"/>
          </p:nvPr>
        </p:nvSpPr>
        <p:spPr/>
        <p:txBody>
          <a:bodyPr/>
          <a:lstStyle/>
          <a:p>
            <a:r>
              <a:rPr lang="en-US" dirty="0" smtClean="0"/>
              <a:t>YAML File</a:t>
            </a:r>
          </a:p>
          <a:p>
            <a:pPr lvl="1">
              <a:buFont typeface="Arial" panose="020B0604020202020204" pitchFamily="34" charset="0"/>
              <a:buChar char="•"/>
            </a:pPr>
            <a:r>
              <a:rPr lang="en-US" dirty="0"/>
              <a:t>Spring Boot supports YAML based properties configurations to run the </a:t>
            </a:r>
            <a:r>
              <a:rPr lang="en-US" dirty="0" smtClean="0"/>
              <a:t>application</a:t>
            </a:r>
          </a:p>
          <a:p>
            <a:pPr marL="457166" lvl="2" indent="0">
              <a:buNone/>
            </a:pPr>
            <a:r>
              <a:rPr lang="en-US" sz="1200" dirty="0">
                <a:latin typeface="Consolas" panose="020B0609020204030204" pitchFamily="49" charset="0"/>
              </a:rPr>
              <a:t>spring:</a:t>
            </a:r>
          </a:p>
          <a:p>
            <a:pPr marL="457166" lvl="2" indent="0">
              <a:buNone/>
            </a:pPr>
            <a:r>
              <a:rPr lang="en-US" sz="1200" dirty="0">
                <a:latin typeface="Consolas" panose="020B0609020204030204" pitchFamily="49" charset="0"/>
              </a:rPr>
              <a:t>   application:</a:t>
            </a:r>
          </a:p>
          <a:p>
            <a:pPr marL="457166" lvl="2" indent="0">
              <a:buNone/>
            </a:pPr>
            <a:r>
              <a:rPr lang="en-US" sz="1200" dirty="0">
                <a:latin typeface="Consolas" panose="020B0609020204030204" pitchFamily="49" charset="0"/>
              </a:rPr>
              <a:t>      name: </a:t>
            </a:r>
            <a:r>
              <a:rPr lang="en-US" sz="1200" dirty="0" err="1">
                <a:latin typeface="Consolas" panose="020B0609020204030204" pitchFamily="49" charset="0"/>
              </a:rPr>
              <a:t>demoservice</a:t>
            </a:r>
            <a:endParaRPr lang="en-US" sz="1200" dirty="0">
              <a:latin typeface="Consolas" panose="020B0609020204030204" pitchFamily="49" charset="0"/>
            </a:endParaRPr>
          </a:p>
          <a:p>
            <a:pPr marL="457166" lvl="2" indent="0">
              <a:buNone/>
            </a:pPr>
            <a:r>
              <a:rPr lang="en-US" sz="1200" dirty="0">
                <a:latin typeface="Consolas" panose="020B0609020204030204" pitchFamily="49" charset="0"/>
              </a:rPr>
              <a:t>   server:</a:t>
            </a:r>
          </a:p>
          <a:p>
            <a:pPr marL="457166" lvl="2" indent="0">
              <a:buNone/>
            </a:pPr>
            <a:r>
              <a:rPr lang="en-US" sz="1200" smtClean="0">
                <a:latin typeface="Consolas" panose="020B0609020204030204" pitchFamily="49" charset="0"/>
              </a:rPr>
              <a:t>	port</a:t>
            </a:r>
            <a:r>
              <a:rPr lang="en-US" sz="1200" dirty="0">
                <a:latin typeface="Consolas" panose="020B0609020204030204" pitchFamily="49" charset="0"/>
              </a:rPr>
              <a:t>: </a:t>
            </a:r>
            <a:r>
              <a:rPr lang="en-US" sz="1200" dirty="0" smtClean="0">
                <a:latin typeface="Consolas" panose="020B0609020204030204" pitchFamily="49" charset="0"/>
              </a:rPr>
              <a:t>9090</a:t>
            </a:r>
            <a:endParaRPr lang="en-US" dirty="0"/>
          </a:p>
          <a:p>
            <a:r>
              <a:rPr lang="en-US" dirty="0"/>
              <a:t>Use of @Value Annotation</a:t>
            </a:r>
          </a:p>
          <a:p>
            <a:pPr lvl="1">
              <a:buFont typeface="Arial" panose="020B0604020202020204" pitchFamily="34" charset="0"/>
              <a:buChar char="•"/>
            </a:pPr>
            <a:r>
              <a:rPr lang="en-US" dirty="0"/>
              <a:t>The @Value annotation is used to read the environment or application property value in Java code</a:t>
            </a:r>
            <a:endParaRPr lang="en-US" dirty="0" smtClean="0"/>
          </a:p>
          <a:p>
            <a:pPr lvl="1">
              <a:buFont typeface="Arial" panose="020B0604020202020204" pitchFamily="34" charset="0"/>
              <a:buChar char="•"/>
            </a:pPr>
            <a:r>
              <a:rPr lang="en-US" dirty="0" smtClean="0"/>
              <a:t>Ex:</a:t>
            </a:r>
            <a:r>
              <a:rPr lang="en-US" dirty="0"/>
              <a:t>	</a:t>
            </a:r>
            <a:r>
              <a:rPr lang="en-US" dirty="0">
                <a:latin typeface="Consolas" panose="020B0609020204030204" pitchFamily="49" charset="0"/>
              </a:rPr>
              <a:t>@Value("${spring.application.name</a:t>
            </a:r>
            <a:r>
              <a:rPr lang="en-US" dirty="0" smtClean="0">
                <a:latin typeface="Consolas" panose="020B0609020204030204" pitchFamily="49" charset="0"/>
              </a:rPr>
              <a:t>}")</a:t>
            </a:r>
          </a:p>
          <a:p>
            <a:pPr lvl="1">
              <a:buFont typeface="Arial" panose="020B0604020202020204" pitchFamily="34" charset="0"/>
              <a:buChar char="•"/>
            </a:pPr>
            <a:r>
              <a:rPr lang="en-US" dirty="0" smtClean="0"/>
              <a:t>Add default value to </a:t>
            </a:r>
            <a:r>
              <a:rPr lang="en-US" dirty="0"/>
              <a:t>avoid exception: </a:t>
            </a:r>
            <a:r>
              <a:rPr lang="en-US" dirty="0">
                <a:latin typeface="Consolas" panose="020B0609020204030204" pitchFamily="49" charset="0"/>
              </a:rPr>
              <a:t>@Value("${</a:t>
            </a:r>
            <a:r>
              <a:rPr lang="en-US" dirty="0" err="1">
                <a:latin typeface="Consolas" panose="020B0609020204030204" pitchFamily="49" charset="0"/>
              </a:rPr>
              <a:t>spring.application.name:demoservice</a:t>
            </a:r>
            <a:r>
              <a:rPr lang="en-US" dirty="0">
                <a:latin typeface="Consolas" panose="020B0609020204030204" pitchFamily="49" charset="0"/>
              </a:rPr>
              <a:t>}")</a:t>
            </a:r>
          </a:p>
        </p:txBody>
      </p:sp>
    </p:spTree>
    <p:extLst>
      <p:ext uri="{BB962C8B-B14F-4D97-AF65-F5344CB8AC3E}">
        <p14:creationId xmlns:p14="http://schemas.microsoft.com/office/powerpoint/2010/main" val="22764146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Spring profile</a:t>
            </a:r>
            <a:endParaRPr lang="en-US" dirty="0"/>
          </a:p>
        </p:txBody>
      </p:sp>
      <p:sp>
        <p:nvSpPr>
          <p:cNvPr id="3" name="Text Placeholder 2"/>
          <p:cNvSpPr>
            <a:spLocks noGrp="1"/>
          </p:cNvSpPr>
          <p:nvPr>
            <p:ph type="body" sz="quarter" idx="15"/>
          </p:nvPr>
        </p:nvSpPr>
        <p:spPr/>
        <p:txBody>
          <a:bodyPr/>
          <a:lstStyle/>
          <a:p>
            <a:r>
              <a:rPr lang="en-US" dirty="0" smtClean="0"/>
              <a:t>Spring 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31</a:t>
            </a:fld>
            <a:endParaRPr lang="de-DE"/>
          </a:p>
        </p:txBody>
      </p:sp>
      <p:sp>
        <p:nvSpPr>
          <p:cNvPr id="5" name="Content Placeholder 4"/>
          <p:cNvSpPr>
            <a:spLocks noGrp="1"/>
          </p:cNvSpPr>
          <p:nvPr>
            <p:ph sz="quarter" idx="1"/>
          </p:nvPr>
        </p:nvSpPr>
        <p:spPr/>
        <p:txBody>
          <a:bodyPr/>
          <a:lstStyle/>
          <a:p>
            <a:r>
              <a:rPr lang="en-US" dirty="0" smtClean="0"/>
              <a:t>Profiles help to have different application configuration for different environments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2230535"/>
            <a:ext cx="10379158" cy="2068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886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active profile</a:t>
            </a:r>
            <a:endParaRPr lang="en-US" dirty="0"/>
          </a:p>
        </p:txBody>
      </p:sp>
      <p:sp>
        <p:nvSpPr>
          <p:cNvPr id="3" name="Text Placeholder 2"/>
          <p:cNvSpPr>
            <a:spLocks noGrp="1"/>
          </p:cNvSpPr>
          <p:nvPr>
            <p:ph type="body" sz="quarter" idx="15"/>
          </p:nvPr>
        </p:nvSpPr>
        <p:spPr/>
        <p:txBody>
          <a:bodyPr/>
          <a:lstStyle/>
          <a:p>
            <a:r>
              <a:rPr lang="en-US" dirty="0" smtClean="0"/>
              <a:t>Spring 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32</a:t>
            </a:fld>
            <a:endParaRPr lang="de-DE"/>
          </a:p>
        </p:txBody>
      </p:sp>
      <p:pic>
        <p:nvPicPr>
          <p:cNvPr id="6" name="Content Placeholder 5"/>
          <p:cNvPicPr>
            <a:picLocks noGrp="1" noChangeAspect="1"/>
          </p:cNvPicPr>
          <p:nvPr>
            <p:ph sz="quarter" idx="1"/>
          </p:nvPr>
        </p:nvPicPr>
        <p:blipFill>
          <a:blip r:embed="rId2"/>
          <a:stretch>
            <a:fillRect/>
          </a:stretch>
        </p:blipFill>
        <p:spPr>
          <a:xfrm>
            <a:off x="359604" y="1663263"/>
            <a:ext cx="10249991" cy="3158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5683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resource messages</a:t>
            </a:r>
            <a:endParaRPr lang="en-US" dirty="0"/>
          </a:p>
        </p:txBody>
      </p:sp>
      <p:sp>
        <p:nvSpPr>
          <p:cNvPr id="3" name="Text Placeholder 2"/>
          <p:cNvSpPr>
            <a:spLocks noGrp="1"/>
          </p:cNvSpPr>
          <p:nvPr>
            <p:ph type="body" sz="quarter" idx="15"/>
          </p:nvPr>
        </p:nvSpPr>
        <p:spPr/>
        <p:txBody>
          <a:bodyPr/>
          <a:lstStyle/>
          <a:p>
            <a:r>
              <a:rPr lang="en-US" dirty="0" smtClean="0"/>
              <a:t>Spring 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33</a:t>
            </a:fld>
            <a:endParaRPr lang="de-DE"/>
          </a:p>
        </p:txBody>
      </p:sp>
      <p:sp>
        <p:nvSpPr>
          <p:cNvPr id="5" name="Content Placeholder 4"/>
          <p:cNvSpPr>
            <a:spLocks noGrp="1"/>
          </p:cNvSpPr>
          <p:nvPr>
            <p:ph sz="quarter"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934741" y="1740950"/>
            <a:ext cx="4847069" cy="327890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6299000" y="1740950"/>
            <a:ext cx="4149969" cy="806577"/>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6292728" y="2992477"/>
            <a:ext cx="4162511" cy="806577"/>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6294925" y="4114565"/>
            <a:ext cx="4107035" cy="786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02200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profile message work</a:t>
            </a:r>
          </a:p>
        </p:txBody>
      </p:sp>
      <p:sp>
        <p:nvSpPr>
          <p:cNvPr id="3" name="Text Placeholder 2"/>
          <p:cNvSpPr>
            <a:spLocks noGrp="1"/>
          </p:cNvSpPr>
          <p:nvPr>
            <p:ph type="body" sz="quarter" idx="15"/>
          </p:nvPr>
        </p:nvSpPr>
        <p:spPr/>
        <p:txBody>
          <a:bodyPr/>
          <a:lstStyle/>
          <a:p>
            <a:r>
              <a:rPr lang="en-US" dirty="0" smtClean="0"/>
              <a:t>Spring 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34</a:t>
            </a:fld>
            <a:endParaRPr lang="de-DE"/>
          </a:p>
        </p:txBody>
      </p:sp>
      <p:pic>
        <p:nvPicPr>
          <p:cNvPr id="6" name="Content Placeholder 5"/>
          <p:cNvPicPr>
            <a:picLocks noGrp="1" noChangeAspect="1"/>
          </p:cNvPicPr>
          <p:nvPr>
            <p:ph sz="quarter" idx="1"/>
          </p:nvPr>
        </p:nvPicPr>
        <p:blipFill>
          <a:blip r:embed="rId2"/>
          <a:stretch>
            <a:fillRect/>
          </a:stretch>
        </p:blipFill>
        <p:spPr>
          <a:xfrm>
            <a:off x="259200" y="1304633"/>
            <a:ext cx="8167581" cy="3204505"/>
          </a:xfrm>
          <a:prstGeom prst="rect">
            <a:avLst/>
          </a:prstGeom>
          <a:ln>
            <a:noFill/>
          </a:ln>
          <a:effectLst>
            <a:outerShdw blurRad="292100" dist="139700" dir="2700000" algn="tl" rotWithShape="0">
              <a:srgbClr val="333333">
                <a:alpha val="65000"/>
              </a:srgbClr>
            </a:outerShdw>
          </a:effectLst>
        </p:spPr>
      </p:pic>
      <p:pic>
        <p:nvPicPr>
          <p:cNvPr id="7" name="Content Placeholder 5"/>
          <p:cNvPicPr>
            <a:picLocks noChangeAspect="1"/>
          </p:cNvPicPr>
          <p:nvPr/>
        </p:nvPicPr>
        <p:blipFill>
          <a:blip r:embed="rId3"/>
          <a:stretch>
            <a:fillRect/>
          </a:stretch>
        </p:blipFill>
        <p:spPr>
          <a:xfrm>
            <a:off x="3254598" y="3689531"/>
            <a:ext cx="7247049" cy="16392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8412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services</a:t>
            </a:r>
            <a:endParaRPr lang="en-US" dirty="0"/>
          </a:p>
        </p:txBody>
      </p:sp>
      <p:sp>
        <p:nvSpPr>
          <p:cNvPr id="3" name="Text Placeholder 2"/>
          <p:cNvSpPr>
            <a:spLocks noGrp="1"/>
          </p:cNvSpPr>
          <p:nvPr>
            <p:ph type="body" sz="quarter" idx="15"/>
          </p:nvPr>
        </p:nvSpPr>
        <p:spPr/>
        <p:txBody>
          <a:bodyPr/>
          <a:lstStyle/>
          <a:p>
            <a:r>
              <a:rPr lang="en-US" dirty="0" smtClean="0"/>
              <a:t>Spring 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35</a:t>
            </a:fld>
            <a:endParaRPr lang="de-DE"/>
          </a:p>
        </p:txBody>
      </p:sp>
      <p:sp>
        <p:nvSpPr>
          <p:cNvPr id="5" name="Content Placeholder 4"/>
          <p:cNvSpPr>
            <a:spLocks noGrp="1"/>
          </p:cNvSpPr>
          <p:nvPr>
            <p:ph sz="quarter" idx="1"/>
          </p:nvPr>
        </p:nvSpPr>
        <p:spPr/>
        <p:txBody>
          <a:bodyPr/>
          <a:lstStyle/>
          <a:p>
            <a:r>
              <a:rPr lang="en-US" dirty="0" smtClean="0"/>
              <a:t>Profile with annotation @Profile</a:t>
            </a:r>
          </a:p>
          <a:p>
            <a:r>
              <a:rPr lang="en-US" dirty="0"/>
              <a:t>Create a message service with 2 implementations: </a:t>
            </a:r>
            <a:r>
              <a:rPr lang="en-US" dirty="0" err="1"/>
              <a:t>DevMessage</a:t>
            </a:r>
            <a:r>
              <a:rPr lang="en-US" dirty="0"/>
              <a:t> &amp; </a:t>
            </a:r>
            <a:r>
              <a:rPr lang="en-US" dirty="0" err="1"/>
              <a:t>ProdMessage</a:t>
            </a:r>
            <a:endParaRPr lang="en-US" b="1" dirty="0"/>
          </a:p>
          <a:p>
            <a:endParaRPr lang="en-US" dirty="0"/>
          </a:p>
        </p:txBody>
      </p:sp>
      <p:pic>
        <p:nvPicPr>
          <p:cNvPr id="8" name="Picture 7"/>
          <p:cNvPicPr>
            <a:picLocks noChangeAspect="1"/>
          </p:cNvPicPr>
          <p:nvPr/>
        </p:nvPicPr>
        <p:blipFill>
          <a:blip r:embed="rId2"/>
          <a:stretch>
            <a:fillRect/>
          </a:stretch>
        </p:blipFill>
        <p:spPr>
          <a:xfrm>
            <a:off x="554989" y="2119935"/>
            <a:ext cx="4117189" cy="123827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stretch>
            <a:fillRect/>
          </a:stretch>
        </p:blipFill>
        <p:spPr>
          <a:xfrm>
            <a:off x="554990" y="3682205"/>
            <a:ext cx="4117189" cy="1763287"/>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a:stretch>
            <a:fillRect/>
          </a:stretch>
        </p:blipFill>
        <p:spPr>
          <a:xfrm>
            <a:off x="6458421" y="3701513"/>
            <a:ext cx="4073802" cy="1763287"/>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5"/>
          <a:stretch>
            <a:fillRect/>
          </a:stretch>
        </p:blipFill>
        <p:spPr>
          <a:xfrm>
            <a:off x="6441804" y="2105674"/>
            <a:ext cx="4107035" cy="786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4513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profiled services work</a:t>
            </a:r>
            <a:endParaRPr lang="en-US" dirty="0"/>
          </a:p>
        </p:txBody>
      </p:sp>
      <p:sp>
        <p:nvSpPr>
          <p:cNvPr id="3" name="Text Placeholder 2"/>
          <p:cNvSpPr>
            <a:spLocks noGrp="1"/>
          </p:cNvSpPr>
          <p:nvPr>
            <p:ph type="body" sz="quarter" idx="15"/>
          </p:nvPr>
        </p:nvSpPr>
        <p:spPr/>
        <p:txBody>
          <a:bodyPr/>
          <a:lstStyle/>
          <a:p>
            <a:r>
              <a:rPr lang="en-US" dirty="0"/>
              <a:t>Spring Boot</a:t>
            </a:r>
          </a:p>
          <a:p>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36</a:t>
            </a:fld>
            <a:endParaRPr lang="de-DE"/>
          </a:p>
        </p:txBody>
      </p:sp>
      <p:sp>
        <p:nvSpPr>
          <p:cNvPr id="5" name="Content Placeholder 4"/>
          <p:cNvSpPr>
            <a:spLocks noGrp="1"/>
          </p:cNvSpPr>
          <p:nvPr>
            <p:ph sz="quarter"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258762" y="1316535"/>
            <a:ext cx="6488007" cy="4073248"/>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stretch>
            <a:fillRect/>
          </a:stretch>
        </p:blipFill>
        <p:spPr>
          <a:xfrm>
            <a:off x="5484162" y="4154186"/>
            <a:ext cx="5016155" cy="1235597"/>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269559" y="5908375"/>
            <a:ext cx="3352873" cy="369332"/>
          </a:xfrm>
          <a:prstGeom prst="rect">
            <a:avLst/>
          </a:prstGeom>
          <a:noFill/>
        </p:spPr>
        <p:txBody>
          <a:bodyPr wrap="square" rtlCol="0">
            <a:spAutoFit/>
          </a:bodyPr>
          <a:lstStyle/>
          <a:p>
            <a:r>
              <a:rPr lang="en-US" dirty="0" smtClean="0"/>
              <a:t>The result -----&gt;</a:t>
            </a:r>
            <a:endParaRPr lang="en-US" b="1" dirty="0"/>
          </a:p>
        </p:txBody>
      </p:sp>
    </p:spTree>
    <p:extLst>
      <p:ext uri="{BB962C8B-B14F-4D97-AF65-F5344CB8AC3E}">
        <p14:creationId xmlns:p14="http://schemas.microsoft.com/office/powerpoint/2010/main" val="17909292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Spring Boot</a:t>
            </a:r>
            <a:endParaRPr lang="en-US" dirty="0"/>
          </a:p>
        </p:txBody>
      </p:sp>
      <p:sp>
        <p:nvSpPr>
          <p:cNvPr id="3" name="Text Placeholder 2"/>
          <p:cNvSpPr>
            <a:spLocks noGrp="1"/>
          </p:cNvSpPr>
          <p:nvPr>
            <p:ph type="body" sz="quarter" idx="15"/>
          </p:nvPr>
        </p:nvSpPr>
        <p:spPr/>
        <p:txBody>
          <a:bodyPr/>
          <a:lstStyle/>
          <a:p>
            <a:r>
              <a:rPr lang="en-US" dirty="0"/>
              <a:t>Spring Boot</a:t>
            </a:r>
          </a:p>
          <a:p>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37</a:t>
            </a:fld>
            <a:endParaRPr lang="de-DE"/>
          </a:p>
        </p:txBody>
      </p:sp>
      <p:pic>
        <p:nvPicPr>
          <p:cNvPr id="6" name="Content Placeholder 5"/>
          <p:cNvPicPr>
            <a:picLocks noGrp="1" noChangeAspect="1"/>
          </p:cNvPicPr>
          <p:nvPr>
            <p:ph sz="quarter" idx="1"/>
          </p:nvPr>
        </p:nvPicPr>
        <p:blipFill>
          <a:blip r:embed="rId2"/>
          <a:stretch>
            <a:fillRect/>
          </a:stretch>
        </p:blipFill>
        <p:spPr>
          <a:xfrm>
            <a:off x="1164201" y="1295400"/>
            <a:ext cx="8639635" cy="4168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114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using application properties to connect </a:t>
            </a:r>
            <a:r>
              <a:rPr lang="en-US" dirty="0" err="1" smtClean="0"/>
              <a:t>db</a:t>
            </a:r>
            <a:endParaRPr lang="en-US" dirty="0"/>
          </a:p>
        </p:txBody>
      </p:sp>
      <p:sp>
        <p:nvSpPr>
          <p:cNvPr id="4" name="Slide Number Placeholder 3"/>
          <p:cNvSpPr>
            <a:spLocks noGrp="1"/>
          </p:cNvSpPr>
          <p:nvPr>
            <p:ph type="sldNum" sz="quarter" idx="4294967295"/>
          </p:nvPr>
        </p:nvSpPr>
        <p:spPr>
          <a:xfrm>
            <a:off x="0" y="5629275"/>
            <a:ext cx="288925" cy="409575"/>
          </a:xfrm>
        </p:spPr>
        <p:txBody>
          <a:bodyPr/>
          <a:lstStyle/>
          <a:p>
            <a:fld id="{4898AEC0-503E-4FA4-859C-D0F72D6E3F79}" type="slidenum">
              <a:rPr lang="de-DE" smtClean="0"/>
              <a:pPr/>
              <a:t>38</a:t>
            </a:fld>
            <a:endParaRPr lang="de-DE"/>
          </a:p>
        </p:txBody>
      </p:sp>
    </p:spTree>
    <p:extLst>
      <p:ext uri="{BB962C8B-B14F-4D97-AF65-F5344CB8AC3E}">
        <p14:creationId xmlns:p14="http://schemas.microsoft.com/office/powerpoint/2010/main" val="32436642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Definition</a:t>
            </a:r>
            <a:endParaRPr lang="en-US" dirty="0"/>
          </a:p>
        </p:txBody>
      </p:sp>
      <p:sp>
        <p:nvSpPr>
          <p:cNvPr id="3" name="Text Placeholder 2"/>
          <p:cNvSpPr>
            <a:spLocks noGrp="1"/>
          </p:cNvSpPr>
          <p:nvPr>
            <p:ph type="body" sz="quarter" idx="15"/>
          </p:nvPr>
        </p:nvSpPr>
        <p:spPr/>
        <p:txBody>
          <a:bodyPr/>
          <a:lstStyle/>
          <a:p>
            <a:r>
              <a:rPr lang="en-US" dirty="0" smtClean="0"/>
              <a:t>Spring Security</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39</a:t>
            </a:fld>
            <a:endParaRPr lang="de-DE"/>
          </a:p>
        </p:txBody>
      </p:sp>
      <p:sp>
        <p:nvSpPr>
          <p:cNvPr id="5" name="Content Placeholder 4"/>
          <p:cNvSpPr>
            <a:spLocks noGrp="1"/>
          </p:cNvSpPr>
          <p:nvPr>
            <p:ph sz="quarter" idx="1"/>
          </p:nvPr>
        </p:nvSpPr>
        <p:spPr/>
        <p:txBody>
          <a:bodyPr/>
          <a:lstStyle/>
          <a:p>
            <a:r>
              <a:rPr lang="en-US" b="1" dirty="0"/>
              <a:t>Authentication</a:t>
            </a:r>
            <a:r>
              <a:rPr lang="en-US" dirty="0"/>
              <a:t> refers to the process of verifying the identity of a user, based on provided credentials. A common example is entering a username and a password when you log in to a website. You can think of it as an answer to the question Who are you?.</a:t>
            </a:r>
          </a:p>
          <a:p>
            <a:r>
              <a:rPr lang="en-US" b="1" dirty="0"/>
              <a:t>Authorization</a:t>
            </a:r>
            <a:r>
              <a:rPr lang="en-US" dirty="0"/>
              <a:t> refers to the process of determining if a user has proper permission to perform a particular action or read particular data, assuming that the user is successfully authenticated. You can think of it as an answer to the question Can a user do/read this?.</a:t>
            </a:r>
          </a:p>
          <a:p>
            <a:r>
              <a:rPr lang="en-US" b="1" dirty="0"/>
              <a:t>Principle</a:t>
            </a:r>
            <a:r>
              <a:rPr lang="en-US" dirty="0"/>
              <a:t> refers to the currently authenticated user.</a:t>
            </a:r>
          </a:p>
          <a:p>
            <a:r>
              <a:rPr lang="en-US" b="1" dirty="0"/>
              <a:t>Granted authority</a:t>
            </a:r>
            <a:r>
              <a:rPr lang="en-US" dirty="0"/>
              <a:t> refers to the permission of the authenticated user.</a:t>
            </a:r>
          </a:p>
          <a:p>
            <a:r>
              <a:rPr lang="en-US" b="1" dirty="0"/>
              <a:t>Role</a:t>
            </a:r>
            <a:r>
              <a:rPr lang="en-US" dirty="0"/>
              <a:t> refers to a group of permissions of the authenticated user.</a:t>
            </a:r>
          </a:p>
        </p:txBody>
      </p:sp>
      <p:pic>
        <p:nvPicPr>
          <p:cNvPr id="1026" name="Picture 2" descr="img.stackshare.io/service/6656/com.cast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75" y="314113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771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Core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4</a:t>
            </a:fld>
            <a:endParaRPr lang="de-DE"/>
          </a:p>
        </p:txBody>
      </p:sp>
      <p:sp>
        <p:nvSpPr>
          <p:cNvPr id="5" name="Content Placeholder 4"/>
          <p:cNvSpPr>
            <a:spLocks noGrp="1"/>
          </p:cNvSpPr>
          <p:nvPr>
            <p:ph sz="quarter" idx="1"/>
          </p:nvPr>
        </p:nvSpPr>
        <p:spPr/>
        <p:txBody>
          <a:bodyPr/>
          <a:lstStyle/>
          <a:p>
            <a:r>
              <a:rPr lang="en-US" dirty="0"/>
              <a:t>IOC </a:t>
            </a:r>
            <a:r>
              <a:rPr lang="en-US" dirty="0" smtClean="0"/>
              <a:t>Container</a:t>
            </a:r>
          </a:p>
          <a:p>
            <a:r>
              <a:rPr lang="en-US" dirty="0" smtClean="0"/>
              <a:t>Bean</a:t>
            </a:r>
          </a:p>
          <a:p>
            <a:r>
              <a:rPr lang="en-US" dirty="0" smtClean="0"/>
              <a:t>Dependency Injection</a:t>
            </a:r>
            <a:endParaRPr lang="en-US" dirty="0"/>
          </a:p>
        </p:txBody>
      </p:sp>
    </p:spTree>
    <p:extLst>
      <p:ext uri="{BB962C8B-B14F-4D97-AF65-F5344CB8AC3E}">
        <p14:creationId xmlns:p14="http://schemas.microsoft.com/office/powerpoint/2010/main" val="3545079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Overview</a:t>
            </a:r>
          </a:p>
        </p:txBody>
      </p:sp>
      <p:sp>
        <p:nvSpPr>
          <p:cNvPr id="3" name="Text Placeholder 2"/>
          <p:cNvSpPr>
            <a:spLocks noGrp="1"/>
          </p:cNvSpPr>
          <p:nvPr>
            <p:ph type="body" sz="quarter" idx="15"/>
          </p:nvPr>
        </p:nvSpPr>
        <p:spPr/>
        <p:txBody>
          <a:bodyPr/>
          <a:lstStyle/>
          <a:p>
            <a:r>
              <a:rPr lang="en-US" dirty="0" smtClean="0"/>
              <a:t>Spring Security</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40</a:t>
            </a:fld>
            <a:endParaRPr lang="de-DE"/>
          </a:p>
        </p:txBody>
      </p:sp>
      <p:pic>
        <p:nvPicPr>
          <p:cNvPr id="2050" name="Picture 2" descr="Spring Security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467" y="1036800"/>
            <a:ext cx="9319325" cy="4540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1635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Using JWT</a:t>
            </a:r>
          </a:p>
        </p:txBody>
      </p:sp>
      <p:sp>
        <p:nvSpPr>
          <p:cNvPr id="3" name="Text Placeholder 2"/>
          <p:cNvSpPr>
            <a:spLocks noGrp="1"/>
          </p:cNvSpPr>
          <p:nvPr>
            <p:ph type="body" sz="quarter" idx="15"/>
          </p:nvPr>
        </p:nvSpPr>
        <p:spPr/>
        <p:txBody>
          <a:bodyPr/>
          <a:lstStyle/>
          <a:p>
            <a:r>
              <a:rPr lang="en-US" dirty="0" smtClean="0"/>
              <a:t>Spring Security</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41</a:t>
            </a:fld>
            <a:endParaRPr lang="de-DE"/>
          </a:p>
        </p:txBody>
      </p:sp>
      <p:pic>
        <p:nvPicPr>
          <p:cNvPr id="2052" name="Picture 4" descr="https://miro.medium.com/max/700/1*6DVI3snA8uxc5RNS99goE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058" y="1017345"/>
            <a:ext cx="66675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700/1*Z-PbK1FDIz8SNtYcbAy_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058" y="3219423"/>
            <a:ext cx="66675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821140" y="1299064"/>
            <a:ext cx="342900" cy="342900"/>
          </a:xfrm>
          <a:prstGeom prst="rect">
            <a:avLst/>
          </a:prstGeom>
        </p:spPr>
      </p:pic>
      <p:pic>
        <p:nvPicPr>
          <p:cNvPr id="8" name="Picture 7"/>
          <p:cNvPicPr>
            <a:picLocks noChangeAspect="1"/>
          </p:cNvPicPr>
          <p:nvPr/>
        </p:nvPicPr>
        <p:blipFill>
          <a:blip r:embed="rId5"/>
          <a:stretch>
            <a:fillRect/>
          </a:stretch>
        </p:blipFill>
        <p:spPr>
          <a:xfrm>
            <a:off x="1837834" y="3606559"/>
            <a:ext cx="342900" cy="342900"/>
          </a:xfrm>
          <a:prstGeom prst="rect">
            <a:avLst/>
          </a:prstGeom>
        </p:spPr>
      </p:pic>
      <p:sp>
        <p:nvSpPr>
          <p:cNvPr id="9" name="Rounded Rectangle 8"/>
          <p:cNvSpPr/>
          <p:nvPr/>
        </p:nvSpPr>
        <p:spPr>
          <a:xfrm>
            <a:off x="1303510" y="1017345"/>
            <a:ext cx="8287966" cy="2338697"/>
          </a:xfrm>
          <a:prstGeom prst="roundRect">
            <a:avLst/>
          </a:prstGeom>
          <a:noFill/>
          <a:ln w="9525" cap="flat" cmpd="sng" algn="ctr">
            <a:solidFill>
              <a:srgbClr val="FF0000"/>
            </a:solidFill>
            <a:prstDash val="lgDashDot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ounded Rectangle 13"/>
          <p:cNvSpPr/>
          <p:nvPr/>
        </p:nvSpPr>
        <p:spPr>
          <a:xfrm>
            <a:off x="1303510" y="3357820"/>
            <a:ext cx="8287966" cy="2338697"/>
          </a:xfrm>
          <a:prstGeom prst="roundRect">
            <a:avLst/>
          </a:prstGeom>
          <a:noFill/>
          <a:ln w="9525" cap="flat" cmpd="sng" algn="ctr">
            <a:solidFill>
              <a:srgbClr val="FF0000"/>
            </a:solidFill>
            <a:prstDash val="lgDashDot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3378784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Build Up authentication </a:t>
            </a:r>
            <a:r>
              <a:rPr lang="en-US" dirty="0" err="1" smtClean="0"/>
              <a:t>jwt</a:t>
            </a:r>
            <a:r>
              <a:rPr lang="en-US" dirty="0" smtClean="0"/>
              <a:t> feature with spring security</a:t>
            </a:r>
            <a:endParaRPr lang="en-US" dirty="0"/>
          </a:p>
        </p:txBody>
      </p:sp>
      <p:sp>
        <p:nvSpPr>
          <p:cNvPr id="4" name="Slide Number Placeholder 3"/>
          <p:cNvSpPr>
            <a:spLocks noGrp="1"/>
          </p:cNvSpPr>
          <p:nvPr>
            <p:ph type="sldNum" sz="quarter" idx="4294967295"/>
          </p:nvPr>
        </p:nvSpPr>
        <p:spPr>
          <a:xfrm>
            <a:off x="0" y="5629275"/>
            <a:ext cx="288925" cy="409575"/>
          </a:xfrm>
        </p:spPr>
        <p:txBody>
          <a:bodyPr/>
          <a:lstStyle/>
          <a:p>
            <a:fld id="{4898AEC0-503E-4FA4-859C-D0F72D6E3F79}" type="slidenum">
              <a:rPr lang="de-DE" smtClean="0"/>
              <a:pPr/>
              <a:t>42</a:t>
            </a:fld>
            <a:endParaRPr lang="de-DE"/>
          </a:p>
        </p:txBody>
      </p:sp>
    </p:spTree>
    <p:extLst>
      <p:ext uri="{BB962C8B-B14F-4D97-AF65-F5344CB8AC3E}">
        <p14:creationId xmlns:p14="http://schemas.microsoft.com/office/powerpoint/2010/main" val="2940129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Spring Boot app</a:t>
            </a:r>
            <a:endParaRPr lang="en-US" dirty="0"/>
          </a:p>
        </p:txBody>
      </p:sp>
      <p:sp>
        <p:nvSpPr>
          <p:cNvPr id="3" name="Text Placeholder 2"/>
          <p:cNvSpPr>
            <a:spLocks noGrp="1"/>
          </p:cNvSpPr>
          <p:nvPr>
            <p:ph type="body" sz="quarter" idx="15"/>
          </p:nvPr>
        </p:nvSpPr>
        <p:spPr/>
        <p:txBody>
          <a:bodyPr/>
          <a:lstStyle/>
          <a:p>
            <a:r>
              <a:rPr lang="en-US" dirty="0"/>
              <a:t>Build and deploy Spring Boot</a:t>
            </a:r>
          </a:p>
        </p:txBody>
      </p:sp>
      <p:sp>
        <p:nvSpPr>
          <p:cNvPr id="4" name="Slide Number Placeholder 3"/>
          <p:cNvSpPr>
            <a:spLocks noGrp="1"/>
          </p:cNvSpPr>
          <p:nvPr>
            <p:ph type="sldNum" sz="quarter" idx="12"/>
          </p:nvPr>
        </p:nvSpPr>
        <p:spPr/>
        <p:txBody>
          <a:bodyPr/>
          <a:lstStyle/>
          <a:p>
            <a:fld id="{4898AEC0-503E-4FA4-859C-D0F72D6E3F79}" type="slidenum">
              <a:rPr lang="de-DE" smtClean="0"/>
              <a:pPr/>
              <a:t>43</a:t>
            </a:fld>
            <a:endParaRPr lang="de-DE"/>
          </a:p>
        </p:txBody>
      </p:sp>
      <p:pic>
        <p:nvPicPr>
          <p:cNvPr id="6" name="Content Placeholder 5"/>
          <p:cNvPicPr>
            <a:picLocks noGrp="1" noChangeAspect="1"/>
          </p:cNvPicPr>
          <p:nvPr>
            <p:ph sz="quarter" idx="1"/>
          </p:nvPr>
        </p:nvPicPr>
        <p:blipFill>
          <a:blip r:embed="rId2"/>
          <a:stretch>
            <a:fillRect/>
          </a:stretch>
        </p:blipFill>
        <p:spPr>
          <a:xfrm>
            <a:off x="2587817" y="1295400"/>
            <a:ext cx="5792403" cy="4168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78546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Spring Boot App</a:t>
            </a:r>
            <a:endParaRPr lang="en-US" dirty="0"/>
          </a:p>
        </p:txBody>
      </p:sp>
      <p:sp>
        <p:nvSpPr>
          <p:cNvPr id="3" name="Text Placeholder 2"/>
          <p:cNvSpPr>
            <a:spLocks noGrp="1"/>
          </p:cNvSpPr>
          <p:nvPr>
            <p:ph type="body" sz="quarter" idx="15"/>
          </p:nvPr>
        </p:nvSpPr>
        <p:spPr/>
        <p:txBody>
          <a:bodyPr/>
          <a:lstStyle/>
          <a:p>
            <a:r>
              <a:rPr lang="en-US" dirty="0"/>
              <a:t>Build and deploy Spring Boot</a:t>
            </a:r>
          </a:p>
        </p:txBody>
      </p:sp>
      <p:sp>
        <p:nvSpPr>
          <p:cNvPr id="4" name="Slide Number Placeholder 3"/>
          <p:cNvSpPr>
            <a:spLocks noGrp="1"/>
          </p:cNvSpPr>
          <p:nvPr>
            <p:ph type="sldNum" sz="quarter" idx="12"/>
          </p:nvPr>
        </p:nvSpPr>
        <p:spPr/>
        <p:txBody>
          <a:bodyPr/>
          <a:lstStyle/>
          <a:p>
            <a:fld id="{4898AEC0-503E-4FA4-859C-D0F72D6E3F79}" type="slidenum">
              <a:rPr lang="de-DE" smtClean="0"/>
              <a:pPr/>
              <a:t>44</a:t>
            </a:fld>
            <a:endParaRPr lang="de-DE"/>
          </a:p>
        </p:txBody>
      </p:sp>
      <p:pic>
        <p:nvPicPr>
          <p:cNvPr id="6" name="Content Placeholder 5"/>
          <p:cNvPicPr>
            <a:picLocks noGrp="1" noChangeAspect="1"/>
          </p:cNvPicPr>
          <p:nvPr>
            <p:ph sz="quarter" idx="1"/>
          </p:nvPr>
        </p:nvPicPr>
        <p:blipFill>
          <a:blip r:embed="rId2"/>
          <a:stretch>
            <a:fillRect/>
          </a:stretch>
        </p:blipFill>
        <p:spPr>
          <a:xfrm>
            <a:off x="1553799" y="1425600"/>
            <a:ext cx="7267393" cy="36390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12745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But I need a *.war file </a:t>
            </a:r>
            <a:br>
              <a:rPr lang="en-US" dirty="0"/>
            </a:br>
            <a:r>
              <a:rPr lang="en-US" dirty="0"/>
              <a:t>to deploy that application to my tomcat server as traditional way. </a:t>
            </a:r>
            <a:br>
              <a:rPr lang="en-US" dirty="0"/>
            </a:br>
            <a:r>
              <a:rPr lang="en-US" dirty="0"/>
              <a:t>Is it possible ?</a:t>
            </a:r>
          </a:p>
        </p:txBody>
      </p:sp>
      <p:sp>
        <p:nvSpPr>
          <p:cNvPr id="4" name="Slide Number Placeholder 3"/>
          <p:cNvSpPr>
            <a:spLocks noGrp="1"/>
          </p:cNvSpPr>
          <p:nvPr>
            <p:ph type="sldNum" sz="quarter" idx="12"/>
          </p:nvPr>
        </p:nvSpPr>
        <p:spPr/>
        <p:txBody>
          <a:bodyPr/>
          <a:lstStyle/>
          <a:p>
            <a:fld id="{4898AEC0-503E-4FA4-859C-D0F72D6E3F79}" type="slidenum">
              <a:rPr lang="de-DE" smtClean="0"/>
              <a:pPr/>
              <a:t>45</a:t>
            </a:fld>
            <a:endParaRPr lang="de-DE"/>
          </a:p>
        </p:txBody>
      </p:sp>
    </p:spTree>
    <p:extLst>
      <p:ext uri="{BB962C8B-B14F-4D97-AF65-F5344CB8AC3E}">
        <p14:creationId xmlns:p14="http://schemas.microsoft.com/office/powerpoint/2010/main" val="38779705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Spring Boot App</a:t>
            </a:r>
            <a:endParaRPr lang="en-US" dirty="0"/>
          </a:p>
        </p:txBody>
      </p:sp>
      <p:sp>
        <p:nvSpPr>
          <p:cNvPr id="3" name="Text Placeholder 2"/>
          <p:cNvSpPr>
            <a:spLocks noGrp="1"/>
          </p:cNvSpPr>
          <p:nvPr>
            <p:ph type="body" sz="quarter" idx="15"/>
          </p:nvPr>
        </p:nvSpPr>
        <p:spPr/>
        <p:txBody>
          <a:bodyPr/>
          <a:lstStyle/>
          <a:p>
            <a:r>
              <a:rPr lang="en-US" dirty="0"/>
              <a:t>Build and deploy Spring Boot</a:t>
            </a:r>
          </a:p>
        </p:txBody>
      </p:sp>
      <p:sp>
        <p:nvSpPr>
          <p:cNvPr id="4" name="Slide Number Placeholder 3"/>
          <p:cNvSpPr>
            <a:spLocks noGrp="1"/>
          </p:cNvSpPr>
          <p:nvPr>
            <p:ph type="sldNum" sz="quarter" idx="12"/>
          </p:nvPr>
        </p:nvSpPr>
        <p:spPr/>
        <p:txBody>
          <a:bodyPr/>
          <a:lstStyle/>
          <a:p>
            <a:fld id="{4898AEC0-503E-4FA4-859C-D0F72D6E3F79}" type="slidenum">
              <a:rPr lang="de-DE" smtClean="0"/>
              <a:pPr/>
              <a:t>46</a:t>
            </a:fld>
            <a:endParaRPr lang="de-DE"/>
          </a:p>
        </p:txBody>
      </p:sp>
      <p:sp>
        <p:nvSpPr>
          <p:cNvPr id="5" name="Content Placeholder 4"/>
          <p:cNvSpPr>
            <a:spLocks noGrp="1"/>
          </p:cNvSpPr>
          <p:nvPr>
            <p:ph sz="quarter"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266700" y="1321860"/>
            <a:ext cx="9499314" cy="246186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stretch>
            <a:fillRect/>
          </a:stretch>
        </p:blipFill>
        <p:spPr>
          <a:xfrm>
            <a:off x="266700" y="4166582"/>
            <a:ext cx="6086803" cy="1147884"/>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4"/>
          <a:stretch>
            <a:fillRect/>
          </a:stretch>
        </p:blipFill>
        <p:spPr>
          <a:xfrm>
            <a:off x="5484162" y="1940531"/>
            <a:ext cx="5190903" cy="25997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6109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Spring Boot App </a:t>
            </a:r>
            <a:endParaRPr lang="en-US" dirty="0"/>
          </a:p>
        </p:txBody>
      </p:sp>
      <p:sp>
        <p:nvSpPr>
          <p:cNvPr id="3" name="Text Placeholder 2"/>
          <p:cNvSpPr>
            <a:spLocks noGrp="1"/>
          </p:cNvSpPr>
          <p:nvPr>
            <p:ph type="body" sz="quarter" idx="15"/>
          </p:nvPr>
        </p:nvSpPr>
        <p:spPr/>
        <p:txBody>
          <a:bodyPr/>
          <a:lstStyle/>
          <a:p>
            <a:r>
              <a:rPr lang="en-US" dirty="0"/>
              <a:t>Build and deploy Spring Boot</a:t>
            </a:r>
          </a:p>
        </p:txBody>
      </p:sp>
      <p:sp>
        <p:nvSpPr>
          <p:cNvPr id="4" name="Slide Number Placeholder 3"/>
          <p:cNvSpPr>
            <a:spLocks noGrp="1"/>
          </p:cNvSpPr>
          <p:nvPr>
            <p:ph type="sldNum" sz="quarter" idx="12"/>
          </p:nvPr>
        </p:nvSpPr>
        <p:spPr/>
        <p:txBody>
          <a:bodyPr/>
          <a:lstStyle/>
          <a:p>
            <a:fld id="{4898AEC0-503E-4FA4-859C-D0F72D6E3F79}" type="slidenum">
              <a:rPr lang="de-DE" smtClean="0"/>
              <a:pPr/>
              <a:t>47</a:t>
            </a:fld>
            <a:endParaRPr lang="de-DE"/>
          </a:p>
        </p:txBody>
      </p:sp>
      <p:pic>
        <p:nvPicPr>
          <p:cNvPr id="6" name="Content Placeholder 5"/>
          <p:cNvPicPr>
            <a:picLocks noGrp="1" noChangeAspect="1"/>
          </p:cNvPicPr>
          <p:nvPr>
            <p:ph sz="quarter" idx="1"/>
          </p:nvPr>
        </p:nvPicPr>
        <p:blipFill>
          <a:blip r:embed="rId2"/>
          <a:stretch>
            <a:fillRect/>
          </a:stretch>
        </p:blipFill>
        <p:spPr>
          <a:xfrm>
            <a:off x="1036651" y="1213945"/>
            <a:ext cx="8805488" cy="42882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59538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p:txBody>
          <a:bodyPr/>
          <a:lstStyle/>
          <a:p>
            <a:r>
              <a:rPr lang="en-US" dirty="0" smtClean="0"/>
              <a:t>Q&amp;A</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48</a:t>
            </a:fld>
            <a:endParaRPr lang="de-DE"/>
          </a:p>
        </p:txBody>
      </p:sp>
      <p:pic>
        <p:nvPicPr>
          <p:cNvPr id="5124" name="Picture 4" descr="Tips for Managing the Q&amp;amp;A Part of Your Presentation — Mel Sherwo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945" y="648000"/>
            <a:ext cx="6385309" cy="425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8845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49</a:t>
            </a:fld>
            <a:endParaRPr lang="en-US" noProof="1"/>
          </a:p>
        </p:txBody>
      </p:sp>
      <p:sp>
        <p:nvSpPr>
          <p:cNvPr id="5" name="TextBox 4"/>
          <p:cNvSpPr txBox="1"/>
          <p:nvPr/>
        </p:nvSpPr>
        <p:spPr>
          <a:xfrm>
            <a:off x="402336" y="1371600"/>
            <a:ext cx="9793224" cy="3712464"/>
          </a:xfrm>
          <a:prstGeom prst="rect">
            <a:avLst/>
          </a:prstGeom>
          <a:noFill/>
        </p:spPr>
        <p:txBody>
          <a:bodyPr wrap="square" lIns="0" tIns="0" rIns="0" bIns="0" rtlCol="0">
            <a:noAutofit/>
          </a:bodyPr>
          <a:lstStyle/>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2"/>
              </a:rPr>
              <a:t>https://docs.spring.io/</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smtClean="0">
                <a:solidFill>
                  <a:srgbClr val="000000"/>
                </a:solidFill>
                <a:hlinkClick r:id="rId2"/>
              </a:rPr>
              <a:t>https</a:t>
            </a:r>
            <a:r>
              <a:rPr lang="en-US" kern="0" dirty="0">
                <a:solidFill>
                  <a:srgbClr val="000000"/>
                </a:solidFill>
                <a:hlinkClick r:id="rId2"/>
              </a:rPr>
              <a:t>://</a:t>
            </a:r>
            <a:r>
              <a:rPr lang="en-US" kern="0" dirty="0" smtClean="0">
                <a:solidFill>
                  <a:srgbClr val="000000"/>
                </a:solidFill>
                <a:hlinkClick r:id="rId2"/>
              </a:rPr>
              <a:t>www.tutorialspoint.com/spring/index.htm</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3"/>
              </a:rPr>
              <a:t>https://</a:t>
            </a:r>
            <a:r>
              <a:rPr lang="en-US" kern="0" dirty="0" smtClean="0">
                <a:solidFill>
                  <a:srgbClr val="000000"/>
                </a:solidFill>
                <a:hlinkClick r:id="rId3"/>
              </a:rPr>
              <a:t>www.tutorialspoint.com/spring_boot/index.htm</a:t>
            </a:r>
            <a:endParaRPr lang="en-US" kern="0" dirty="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4"/>
              </a:rPr>
              <a:t>https://</a:t>
            </a:r>
            <a:r>
              <a:rPr lang="en-US" kern="0" dirty="0" smtClean="0">
                <a:solidFill>
                  <a:srgbClr val="000000"/>
                </a:solidFill>
                <a:hlinkClick r:id="rId4"/>
              </a:rPr>
              <a:t>www.baeldung.com/spring-boot</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5"/>
              </a:rPr>
              <a:t>https://</a:t>
            </a:r>
            <a:r>
              <a:rPr lang="en-US" kern="0" dirty="0" smtClean="0">
                <a:solidFill>
                  <a:srgbClr val="000000"/>
                </a:solidFill>
                <a:hlinkClick r:id="rId5"/>
              </a:rPr>
              <a:t>www.toptal.com/spring/spring-security-tutorial</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6"/>
              </a:rPr>
              <a:t>https://</a:t>
            </a:r>
            <a:r>
              <a:rPr lang="en-US" kern="0" dirty="0" smtClean="0">
                <a:solidFill>
                  <a:srgbClr val="000000"/>
                </a:solidFill>
                <a:hlinkClick r:id="rId6"/>
              </a:rPr>
              <a:t>www.javainuse.com/spring/boot-jwt</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7"/>
              </a:rPr>
              <a:t>https://</a:t>
            </a:r>
            <a:r>
              <a:rPr lang="en-US" kern="0" dirty="0" smtClean="0">
                <a:solidFill>
                  <a:srgbClr val="000000"/>
                </a:solidFill>
                <a:hlinkClick r:id="rId7"/>
              </a:rPr>
              <a:t>www.baeldung.com/rest-with-spring-series</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8"/>
              </a:rPr>
              <a:t>https://</a:t>
            </a:r>
            <a:r>
              <a:rPr lang="en-US" kern="0" dirty="0" smtClean="0">
                <a:solidFill>
                  <a:srgbClr val="000000"/>
                </a:solidFill>
                <a:hlinkClick r:id="rId8"/>
              </a:rPr>
              <a:t>www.baeldung.com/spring-response-status</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9"/>
              </a:rPr>
              <a:t>https://</a:t>
            </a:r>
            <a:r>
              <a:rPr lang="en-US" kern="0" dirty="0" smtClean="0">
                <a:solidFill>
                  <a:srgbClr val="000000"/>
                </a:solidFill>
                <a:hlinkClick r:id="rId9"/>
              </a:rPr>
              <a:t>www.baeldung.com/exception-handling-for-rest-with-spring</a:t>
            </a:r>
            <a:r>
              <a:rPr lang="en-US" kern="0" dirty="0" smtClean="0">
                <a:solidFill>
                  <a:srgbClr val="000000"/>
                </a:solidFill>
              </a:rPr>
              <a:t> </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4057088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IOC Container</a:t>
            </a:r>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5</a:t>
            </a:fld>
            <a:endParaRPr lang="de-DE"/>
          </a:p>
        </p:txBody>
      </p:sp>
      <p:pic>
        <p:nvPicPr>
          <p:cNvPr id="1026" name="Picture 2" descr="container 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830" y="2727319"/>
            <a:ext cx="4743450" cy="281940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
          </p:nvPr>
        </p:nvSpPr>
        <p:spPr/>
        <p:txBody>
          <a:bodyPr/>
          <a:lstStyle/>
          <a:p>
            <a:r>
              <a:rPr lang="en-US" dirty="0"/>
              <a:t>The container will create the objects, wire them together, configure them, and manage their complete life cycle from creation till </a:t>
            </a:r>
            <a:r>
              <a:rPr lang="en-US" dirty="0" smtClean="0"/>
              <a:t>destruction.</a:t>
            </a:r>
          </a:p>
          <a:p>
            <a:r>
              <a:rPr lang="en-US" dirty="0"/>
              <a:t>These objects are called Spring </a:t>
            </a:r>
            <a:r>
              <a:rPr lang="en-US" b="1" dirty="0" smtClean="0"/>
              <a:t>Beans</a:t>
            </a:r>
            <a:r>
              <a:rPr lang="en-US" dirty="0" smtClean="0"/>
              <a:t>.</a:t>
            </a:r>
          </a:p>
          <a:p>
            <a:r>
              <a:rPr lang="en-US" dirty="0"/>
              <a:t>The container gets its instructions on what objects to instantiate, configure, and assemble by reading the configuration metadata provided</a:t>
            </a:r>
            <a:r>
              <a:rPr lang="en-US" dirty="0" smtClean="0"/>
              <a:t>.</a:t>
            </a:r>
          </a:p>
          <a:p>
            <a:r>
              <a:rPr lang="en-US" dirty="0"/>
              <a:t>The configuration metadata can be represented </a:t>
            </a:r>
            <a:endParaRPr lang="en-US" dirty="0" smtClean="0"/>
          </a:p>
          <a:p>
            <a:pPr marL="0" indent="0">
              <a:buNone/>
            </a:pPr>
            <a:r>
              <a:rPr lang="en-US" dirty="0" smtClean="0"/>
              <a:t>either </a:t>
            </a:r>
            <a:r>
              <a:rPr lang="en-US" dirty="0"/>
              <a:t>by XML, Java annotations, or Java code.</a:t>
            </a:r>
          </a:p>
        </p:txBody>
      </p:sp>
    </p:spTree>
    <p:extLst>
      <p:ext uri="{BB962C8B-B14F-4D97-AF65-F5344CB8AC3E}">
        <p14:creationId xmlns:p14="http://schemas.microsoft.com/office/powerpoint/2010/main" val="1665511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IOC </a:t>
            </a:r>
            <a:r>
              <a:rPr lang="en-US" dirty="0" smtClean="0"/>
              <a:t>Container - Spring</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sp>
        <p:nvSpPr>
          <p:cNvPr id="5" name="Content Placeholder 4"/>
          <p:cNvSpPr>
            <a:spLocks noGrp="1"/>
          </p:cNvSpPr>
          <p:nvPr>
            <p:ph sz="quarter" idx="1"/>
          </p:nvPr>
        </p:nvSpPr>
        <p:spPr/>
        <p:txBody>
          <a:bodyPr/>
          <a:lstStyle/>
          <a:p>
            <a:pPr marL="0" indent="0">
              <a:buNone/>
            </a:pPr>
            <a:r>
              <a:rPr lang="en-US" dirty="0"/>
              <a:t>Spring provides the following two distinct types of </a:t>
            </a:r>
            <a:r>
              <a:rPr lang="en-US" dirty="0" smtClean="0"/>
              <a:t>containers:</a:t>
            </a:r>
            <a:endParaRPr lang="en-US" dirty="0"/>
          </a:p>
          <a:p>
            <a:r>
              <a:rPr lang="en-US" dirty="0" smtClean="0"/>
              <a:t>Spring </a:t>
            </a:r>
            <a:r>
              <a:rPr lang="en-US" dirty="0" err="1"/>
              <a:t>BeanFactory</a:t>
            </a:r>
            <a:r>
              <a:rPr lang="en-US" dirty="0"/>
              <a:t> Container</a:t>
            </a:r>
          </a:p>
          <a:p>
            <a:pPr lvl="1"/>
            <a:r>
              <a:rPr lang="en-US" dirty="0"/>
              <a:t>This is the simplest container providing the basic support for DI and is defined by the </a:t>
            </a:r>
            <a:r>
              <a:rPr lang="en-US" dirty="0" err="1"/>
              <a:t>org.springframework.beans.factory.BeanFactory</a:t>
            </a:r>
            <a:r>
              <a:rPr lang="en-US" dirty="0"/>
              <a:t> interface. </a:t>
            </a:r>
            <a:endParaRPr lang="en-US" dirty="0" smtClean="0"/>
          </a:p>
          <a:p>
            <a:pPr lvl="1"/>
            <a:r>
              <a:rPr lang="en-US" dirty="0" smtClean="0"/>
              <a:t>The </a:t>
            </a:r>
            <a:r>
              <a:rPr lang="en-US" dirty="0" err="1"/>
              <a:t>BeanFactory</a:t>
            </a:r>
            <a:r>
              <a:rPr lang="en-US" dirty="0"/>
              <a:t> and related interfaces, such as </a:t>
            </a:r>
            <a:r>
              <a:rPr lang="en-US" dirty="0" err="1"/>
              <a:t>BeanFactoryAware</a:t>
            </a:r>
            <a:r>
              <a:rPr lang="en-US" dirty="0"/>
              <a:t>, </a:t>
            </a:r>
            <a:r>
              <a:rPr lang="en-US" dirty="0" err="1"/>
              <a:t>InitializingBean</a:t>
            </a:r>
            <a:r>
              <a:rPr lang="en-US" dirty="0"/>
              <a:t>, </a:t>
            </a:r>
            <a:r>
              <a:rPr lang="en-US" dirty="0" err="1"/>
              <a:t>DisposableBean</a:t>
            </a:r>
            <a:r>
              <a:rPr lang="en-US" dirty="0"/>
              <a:t>, are still present in Spring for the purpose of backward compatibility with a large number of third-party frameworks that integrate with Spring.</a:t>
            </a:r>
          </a:p>
          <a:p>
            <a:endParaRPr lang="en-US" dirty="0"/>
          </a:p>
          <a:p>
            <a:r>
              <a:rPr lang="en-US" dirty="0" smtClean="0"/>
              <a:t>Spring </a:t>
            </a:r>
            <a:r>
              <a:rPr lang="en-US" dirty="0" err="1"/>
              <a:t>ApplicationContext</a:t>
            </a:r>
            <a:r>
              <a:rPr lang="en-US" dirty="0"/>
              <a:t> Container</a:t>
            </a:r>
          </a:p>
          <a:p>
            <a:pPr lvl="1"/>
            <a:r>
              <a:rPr lang="en-US" dirty="0"/>
              <a:t>This container adds more enterprise-specific functionality such as the ability to resolve textual messages from a properties file and the ability to publish application events to interested event listeners. </a:t>
            </a:r>
            <a:endParaRPr lang="en-US" dirty="0" smtClean="0"/>
          </a:p>
          <a:p>
            <a:pPr lvl="1"/>
            <a:r>
              <a:rPr lang="en-US" dirty="0" smtClean="0"/>
              <a:t>This </a:t>
            </a:r>
            <a:r>
              <a:rPr lang="en-US" dirty="0"/>
              <a:t>container is defined by the </a:t>
            </a:r>
            <a:r>
              <a:rPr lang="en-US" dirty="0" err="1"/>
              <a:t>org.springframework.context.ApplicationContext</a:t>
            </a:r>
            <a:r>
              <a:rPr lang="en-US" dirty="0"/>
              <a:t> interface.</a:t>
            </a:r>
          </a:p>
        </p:txBody>
      </p:sp>
    </p:spTree>
    <p:extLst>
      <p:ext uri="{BB962C8B-B14F-4D97-AF65-F5344CB8AC3E}">
        <p14:creationId xmlns:p14="http://schemas.microsoft.com/office/powerpoint/2010/main" val="2480618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sp>
        <p:nvSpPr>
          <p:cNvPr id="5" name="Content Placeholder 4"/>
          <p:cNvSpPr>
            <a:spLocks noGrp="1"/>
          </p:cNvSpPr>
          <p:nvPr>
            <p:ph sz="quarter" idx="1"/>
          </p:nvPr>
        </p:nvSpPr>
        <p:spPr>
          <a:xfrm>
            <a:off x="258762" y="1296000"/>
            <a:ext cx="10450800" cy="3943840"/>
          </a:xfrm>
        </p:spPr>
        <p:txBody>
          <a:bodyPr/>
          <a:lstStyle/>
          <a:p>
            <a:r>
              <a:rPr lang="en-US" dirty="0"/>
              <a:t>The objects that form the backbone of your application and that are managed by the Spring </a:t>
            </a:r>
            <a:r>
              <a:rPr lang="en-US" dirty="0" err="1"/>
              <a:t>IoC</a:t>
            </a:r>
            <a:r>
              <a:rPr lang="en-US" dirty="0"/>
              <a:t> container are called beans</a:t>
            </a:r>
            <a:r>
              <a:rPr lang="en-US" dirty="0" smtClean="0"/>
              <a:t>.</a:t>
            </a:r>
          </a:p>
          <a:p>
            <a:r>
              <a:rPr lang="en-US" dirty="0"/>
              <a:t>Bean definition contains the information called configuration metadata, which is needed for the container to know the </a:t>
            </a:r>
            <a:r>
              <a:rPr lang="en-US" dirty="0" smtClean="0"/>
              <a:t>following:</a:t>
            </a:r>
          </a:p>
          <a:p>
            <a:pPr lvl="1">
              <a:buFont typeface="Arial" panose="020B0604020202020204" pitchFamily="34" charset="0"/>
              <a:buChar char="•"/>
            </a:pPr>
            <a:r>
              <a:rPr lang="en-US" dirty="0"/>
              <a:t>How to create a bean</a:t>
            </a:r>
          </a:p>
          <a:p>
            <a:pPr lvl="1">
              <a:buFont typeface="Arial" panose="020B0604020202020204" pitchFamily="34" charset="0"/>
              <a:buChar char="•"/>
            </a:pPr>
            <a:r>
              <a:rPr lang="en-US" dirty="0"/>
              <a:t>Bean's lifecycle details</a:t>
            </a:r>
          </a:p>
          <a:p>
            <a:pPr lvl="1">
              <a:buFont typeface="Arial" panose="020B0604020202020204" pitchFamily="34" charset="0"/>
              <a:buChar char="•"/>
            </a:pPr>
            <a:r>
              <a:rPr lang="en-US" dirty="0"/>
              <a:t>Bean's </a:t>
            </a:r>
            <a:r>
              <a:rPr lang="en-US" dirty="0" smtClean="0"/>
              <a:t>dependencies</a:t>
            </a:r>
          </a:p>
          <a:p>
            <a:r>
              <a:rPr lang="en-US" dirty="0" smtClean="0"/>
              <a:t>Three </a:t>
            </a:r>
            <a:r>
              <a:rPr lang="en-US" dirty="0"/>
              <a:t>important methods to provide configuration metadata to the Spring </a:t>
            </a:r>
            <a:r>
              <a:rPr lang="en-US" dirty="0" smtClean="0"/>
              <a:t>Container:</a:t>
            </a:r>
          </a:p>
          <a:p>
            <a:pPr lvl="1">
              <a:buFont typeface="Arial" panose="020B0604020202020204" pitchFamily="34" charset="0"/>
              <a:buChar char="•"/>
            </a:pPr>
            <a:r>
              <a:rPr lang="en-US" dirty="0"/>
              <a:t>XML based configuration </a:t>
            </a:r>
            <a:r>
              <a:rPr lang="en-US" dirty="0" smtClean="0"/>
              <a:t>file</a:t>
            </a:r>
            <a:endParaRPr lang="en-US" dirty="0"/>
          </a:p>
          <a:p>
            <a:pPr lvl="1">
              <a:buFont typeface="Arial" panose="020B0604020202020204" pitchFamily="34" charset="0"/>
              <a:buChar char="•"/>
            </a:pPr>
            <a:r>
              <a:rPr lang="en-US" dirty="0"/>
              <a:t>Annotation-based configuration</a:t>
            </a:r>
          </a:p>
          <a:p>
            <a:pPr lvl="1">
              <a:buFont typeface="Arial" panose="020B0604020202020204" pitchFamily="34" charset="0"/>
              <a:buChar char="•"/>
            </a:pPr>
            <a:r>
              <a:rPr lang="en-US" dirty="0"/>
              <a:t>Java-based configuration</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182141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 Configuration Metadata Example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5" name="Content Placeholder 4"/>
          <p:cNvSpPr>
            <a:spLocks noGrp="1"/>
          </p:cNvSpPr>
          <p:nvPr>
            <p:ph sz="quarter" idx="1"/>
          </p:nvPr>
        </p:nvSpPr>
        <p:spPr>
          <a:xfrm>
            <a:off x="258762" y="1296000"/>
            <a:ext cx="5339605" cy="3943840"/>
          </a:xfrm>
        </p:spPr>
        <p:txBody>
          <a:bodyPr/>
          <a:lstStyle/>
          <a:p>
            <a:pPr marL="0" indent="0">
              <a:buNone/>
            </a:pPr>
            <a:r>
              <a:rPr lang="en-US" sz="1400" dirty="0"/>
              <a:t>&lt;?xml version = "1.0" encoding = "UTF-8</a:t>
            </a:r>
            <a:r>
              <a:rPr lang="en-US" sz="1400" dirty="0" smtClean="0"/>
              <a:t>"?&gt;</a:t>
            </a:r>
            <a:endParaRPr lang="en-US" sz="1400" dirty="0"/>
          </a:p>
          <a:p>
            <a:pPr marL="0" indent="0">
              <a:buNone/>
            </a:pPr>
            <a:r>
              <a:rPr lang="en-US" sz="1400" dirty="0"/>
              <a:t>&lt;</a:t>
            </a:r>
            <a:r>
              <a:rPr lang="en-US" sz="1400" dirty="0">
                <a:solidFill>
                  <a:srgbClr val="0070C0"/>
                </a:solidFill>
              </a:rPr>
              <a:t>beans</a:t>
            </a:r>
            <a:r>
              <a:rPr lang="en-US" sz="1400" dirty="0"/>
              <a:t> </a:t>
            </a:r>
            <a:r>
              <a:rPr lang="en-US" sz="1400" dirty="0" smtClean="0"/>
              <a:t>&gt;</a:t>
            </a:r>
            <a:endParaRPr lang="en-US" sz="1400" dirty="0"/>
          </a:p>
          <a:p>
            <a:pPr marL="0" indent="0">
              <a:buNone/>
            </a:pPr>
            <a:endParaRPr lang="en-US" sz="1400" dirty="0"/>
          </a:p>
          <a:p>
            <a:pPr marL="0" indent="0">
              <a:buNone/>
            </a:pPr>
            <a:r>
              <a:rPr lang="en-US" sz="1400" dirty="0"/>
              <a:t>   &lt;!-- A simple bean definition --&gt;</a:t>
            </a:r>
          </a:p>
          <a:p>
            <a:pPr marL="0" indent="0">
              <a:buNone/>
            </a:pPr>
            <a:r>
              <a:rPr lang="en-US" sz="1400" dirty="0"/>
              <a:t>   &lt;</a:t>
            </a:r>
            <a:r>
              <a:rPr lang="en-US" sz="1400" dirty="0">
                <a:solidFill>
                  <a:srgbClr val="0070C0"/>
                </a:solidFill>
              </a:rPr>
              <a:t>bean</a:t>
            </a:r>
            <a:r>
              <a:rPr lang="en-US" sz="1400" dirty="0"/>
              <a:t> id = "..." class = "..."&gt;</a:t>
            </a:r>
          </a:p>
          <a:p>
            <a:pPr marL="0" indent="0">
              <a:buNone/>
            </a:pPr>
            <a:r>
              <a:rPr lang="en-US" sz="1400" dirty="0"/>
              <a:t>      &lt;!-- collaborators and configuration for this bean go here --&gt;</a:t>
            </a:r>
          </a:p>
          <a:p>
            <a:pPr marL="0" indent="0">
              <a:buNone/>
            </a:pPr>
            <a:r>
              <a:rPr lang="en-US" sz="1400" dirty="0"/>
              <a:t>   &lt;/</a:t>
            </a:r>
            <a:r>
              <a:rPr lang="en-US" sz="1400" dirty="0">
                <a:solidFill>
                  <a:srgbClr val="0070C0"/>
                </a:solidFill>
              </a:rPr>
              <a:t>bean</a:t>
            </a:r>
            <a:r>
              <a:rPr lang="en-US" sz="1400" dirty="0"/>
              <a:t>&gt;</a:t>
            </a:r>
          </a:p>
          <a:p>
            <a:pPr marL="0" indent="0">
              <a:buNone/>
            </a:pPr>
            <a:endParaRPr lang="en-US" sz="1400" dirty="0"/>
          </a:p>
          <a:p>
            <a:pPr marL="0" indent="0">
              <a:buNone/>
            </a:pPr>
            <a:r>
              <a:rPr lang="en-US" sz="1400" dirty="0"/>
              <a:t>   &lt;!-- A bean definition with lazy </a:t>
            </a:r>
            <a:r>
              <a:rPr lang="en-US" sz="1400" dirty="0" err="1"/>
              <a:t>init</a:t>
            </a:r>
            <a:r>
              <a:rPr lang="en-US" sz="1400" dirty="0"/>
              <a:t> set on --&gt;</a:t>
            </a:r>
          </a:p>
          <a:p>
            <a:pPr marL="0" indent="0">
              <a:buNone/>
            </a:pPr>
            <a:r>
              <a:rPr lang="en-US" sz="1400" dirty="0"/>
              <a:t>   &lt;</a:t>
            </a:r>
            <a:r>
              <a:rPr lang="en-US" sz="1400" dirty="0">
                <a:solidFill>
                  <a:srgbClr val="0070C0"/>
                </a:solidFill>
              </a:rPr>
              <a:t>bean</a:t>
            </a:r>
            <a:r>
              <a:rPr lang="en-US" sz="1400" dirty="0"/>
              <a:t> id = "..." class = "..." lazy-</a:t>
            </a:r>
            <a:r>
              <a:rPr lang="en-US" sz="1400" dirty="0" err="1"/>
              <a:t>init</a:t>
            </a:r>
            <a:r>
              <a:rPr lang="en-US" sz="1400" dirty="0"/>
              <a:t> = "true"&gt;</a:t>
            </a:r>
          </a:p>
          <a:p>
            <a:pPr marL="0" indent="0">
              <a:buNone/>
            </a:pPr>
            <a:r>
              <a:rPr lang="en-US" sz="1400" dirty="0"/>
              <a:t>      &lt;!-- collaborators and configuration for this bean go here --&gt;</a:t>
            </a:r>
          </a:p>
          <a:p>
            <a:pPr marL="0" indent="0">
              <a:buNone/>
            </a:pPr>
            <a:r>
              <a:rPr lang="en-US" sz="1400" dirty="0"/>
              <a:t>   &lt;/</a:t>
            </a:r>
            <a:r>
              <a:rPr lang="en-US" sz="1400" dirty="0">
                <a:solidFill>
                  <a:srgbClr val="0070C0"/>
                </a:solidFill>
              </a:rPr>
              <a:t>bean</a:t>
            </a:r>
            <a:r>
              <a:rPr lang="en-US" sz="1400" dirty="0"/>
              <a:t>&gt;</a:t>
            </a:r>
          </a:p>
          <a:p>
            <a:pPr marL="0" indent="0">
              <a:buNone/>
            </a:pPr>
            <a:endParaRPr lang="en-US" sz="1400" dirty="0"/>
          </a:p>
          <a:p>
            <a:pPr marL="0" indent="0">
              <a:buNone/>
            </a:pPr>
            <a:r>
              <a:rPr lang="en-US" sz="1400" dirty="0"/>
              <a:t>   </a:t>
            </a:r>
            <a:r>
              <a:rPr lang="en-US" sz="1400" dirty="0" smtClean="0"/>
              <a:t>…</a:t>
            </a:r>
            <a:endParaRPr lang="en-US" sz="1400" dirty="0"/>
          </a:p>
        </p:txBody>
      </p:sp>
      <p:sp>
        <p:nvSpPr>
          <p:cNvPr id="7" name="Rectangle 6"/>
          <p:cNvSpPr/>
          <p:nvPr/>
        </p:nvSpPr>
        <p:spPr>
          <a:xfrm>
            <a:off x="5661885" y="1144261"/>
            <a:ext cx="5225400" cy="3906647"/>
          </a:xfrm>
          <a:prstGeom prst="rect">
            <a:avLst/>
          </a:prstGeom>
        </p:spPr>
        <p:txBody>
          <a:bodyPr vert="horz" lIns="0" tIns="0" rIns="0" bIns="0" rtlCol="0">
            <a:noAutofit/>
          </a:bodyPr>
          <a:lstStyle/>
          <a:p>
            <a:pPr defTabSz="914333">
              <a:lnSpc>
                <a:spcPct val="107000"/>
              </a:lnSpc>
              <a:spcBef>
                <a:spcPts val="500"/>
              </a:spcBef>
              <a:buFont typeface="Wingdings 3" panose="05040102010807070707" pitchFamily="18" charset="2"/>
              <a:buNone/>
            </a:pPr>
            <a:r>
              <a:rPr lang="en-US" sz="1400" dirty="0" smtClean="0">
                <a:latin typeface="+mn-lt"/>
              </a:rPr>
              <a:t>…</a:t>
            </a:r>
          </a:p>
          <a:p>
            <a:pPr defTabSz="914333">
              <a:lnSpc>
                <a:spcPct val="107000"/>
              </a:lnSpc>
              <a:spcBef>
                <a:spcPts val="500"/>
              </a:spcBef>
              <a:buFont typeface="Wingdings 3" panose="05040102010807070707" pitchFamily="18" charset="2"/>
              <a:buNone/>
            </a:pPr>
            <a:endParaRPr lang="en-US" sz="1400" dirty="0" smtClean="0">
              <a:latin typeface="+mn-lt"/>
            </a:endParaRPr>
          </a:p>
          <a:p>
            <a:pPr defTabSz="914333">
              <a:lnSpc>
                <a:spcPct val="107000"/>
              </a:lnSpc>
              <a:spcBef>
                <a:spcPts val="500"/>
              </a:spcBef>
              <a:buFont typeface="Wingdings 3" panose="05040102010807070707" pitchFamily="18" charset="2"/>
              <a:buNone/>
            </a:pPr>
            <a:r>
              <a:rPr lang="en-US" sz="1400" dirty="0" smtClean="0">
                <a:latin typeface="+mn-lt"/>
              </a:rPr>
              <a:t>&lt;!-- </a:t>
            </a:r>
            <a:r>
              <a:rPr lang="en-US" sz="1400" dirty="0">
                <a:latin typeface="+mn-lt"/>
              </a:rPr>
              <a:t>A bean definition with initialization method --&gt;</a:t>
            </a:r>
          </a:p>
          <a:p>
            <a:pPr defTabSz="914333">
              <a:lnSpc>
                <a:spcPct val="107000"/>
              </a:lnSpc>
              <a:spcBef>
                <a:spcPts val="500"/>
              </a:spcBef>
              <a:buFont typeface="Wingdings 3" panose="05040102010807070707" pitchFamily="18" charset="2"/>
              <a:buNone/>
            </a:pPr>
            <a:r>
              <a:rPr lang="en-US" sz="1400" dirty="0">
                <a:latin typeface="+mn-lt"/>
              </a:rPr>
              <a:t>   &lt;</a:t>
            </a:r>
            <a:r>
              <a:rPr lang="en-US" sz="1400" dirty="0">
                <a:solidFill>
                  <a:srgbClr val="0070C0"/>
                </a:solidFill>
                <a:latin typeface="+mn-lt"/>
              </a:rPr>
              <a:t>bean</a:t>
            </a:r>
            <a:r>
              <a:rPr lang="en-US" sz="1400" dirty="0">
                <a:latin typeface="+mn-lt"/>
              </a:rPr>
              <a:t> id = "..." class = "..." </a:t>
            </a:r>
            <a:r>
              <a:rPr lang="en-US" sz="1400" dirty="0" err="1">
                <a:latin typeface="+mn-lt"/>
              </a:rPr>
              <a:t>init</a:t>
            </a:r>
            <a:r>
              <a:rPr lang="en-US" sz="1400" dirty="0">
                <a:latin typeface="+mn-lt"/>
              </a:rPr>
              <a:t>-method = "..."&gt;</a:t>
            </a:r>
          </a:p>
          <a:p>
            <a:pPr defTabSz="914333">
              <a:lnSpc>
                <a:spcPct val="107000"/>
              </a:lnSpc>
              <a:spcBef>
                <a:spcPts val="500"/>
              </a:spcBef>
              <a:buFont typeface="Wingdings 3" panose="05040102010807070707" pitchFamily="18" charset="2"/>
              <a:buNone/>
            </a:pPr>
            <a:r>
              <a:rPr lang="en-US" sz="1400" dirty="0">
                <a:latin typeface="+mn-lt"/>
              </a:rPr>
              <a:t>      &lt;!-- collaborators and configuration for this bean go here --&gt;</a:t>
            </a:r>
          </a:p>
          <a:p>
            <a:pPr defTabSz="914333">
              <a:lnSpc>
                <a:spcPct val="107000"/>
              </a:lnSpc>
              <a:spcBef>
                <a:spcPts val="500"/>
              </a:spcBef>
              <a:buFont typeface="Wingdings 3" panose="05040102010807070707" pitchFamily="18" charset="2"/>
              <a:buNone/>
            </a:pPr>
            <a:r>
              <a:rPr lang="en-US" sz="1400" dirty="0">
                <a:latin typeface="+mn-lt"/>
              </a:rPr>
              <a:t>   &lt;/</a:t>
            </a:r>
            <a:r>
              <a:rPr lang="en-US" sz="1400" dirty="0">
                <a:solidFill>
                  <a:srgbClr val="0070C0"/>
                </a:solidFill>
                <a:latin typeface="+mn-lt"/>
              </a:rPr>
              <a:t>bean</a:t>
            </a:r>
            <a:r>
              <a:rPr lang="en-US" sz="1400" dirty="0">
                <a:latin typeface="+mn-lt"/>
              </a:rPr>
              <a:t>&gt;</a:t>
            </a:r>
          </a:p>
          <a:p>
            <a:pPr defTabSz="914333">
              <a:lnSpc>
                <a:spcPct val="107000"/>
              </a:lnSpc>
              <a:spcBef>
                <a:spcPts val="500"/>
              </a:spcBef>
              <a:buFont typeface="Wingdings 3" panose="05040102010807070707" pitchFamily="18" charset="2"/>
              <a:buNone/>
            </a:pP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   &lt;!-- A bean definition with destruction method --&gt;</a:t>
            </a:r>
          </a:p>
          <a:p>
            <a:pPr defTabSz="914333">
              <a:lnSpc>
                <a:spcPct val="107000"/>
              </a:lnSpc>
              <a:spcBef>
                <a:spcPts val="500"/>
              </a:spcBef>
              <a:buFont typeface="Wingdings 3" panose="05040102010807070707" pitchFamily="18" charset="2"/>
              <a:buNone/>
            </a:pPr>
            <a:r>
              <a:rPr lang="en-US" sz="1400" dirty="0">
                <a:latin typeface="+mn-lt"/>
              </a:rPr>
              <a:t>   &lt;</a:t>
            </a:r>
            <a:r>
              <a:rPr lang="en-US" sz="1400" dirty="0">
                <a:solidFill>
                  <a:srgbClr val="0070C0"/>
                </a:solidFill>
                <a:latin typeface="+mn-lt"/>
              </a:rPr>
              <a:t>bean</a:t>
            </a:r>
            <a:r>
              <a:rPr lang="en-US" sz="1400" dirty="0">
                <a:latin typeface="+mn-lt"/>
              </a:rPr>
              <a:t> id = "..." class = "..." destroy-method = "..."&gt;</a:t>
            </a:r>
          </a:p>
          <a:p>
            <a:pPr defTabSz="914333">
              <a:lnSpc>
                <a:spcPct val="107000"/>
              </a:lnSpc>
              <a:spcBef>
                <a:spcPts val="500"/>
              </a:spcBef>
              <a:buFont typeface="Wingdings 3" panose="05040102010807070707" pitchFamily="18" charset="2"/>
              <a:buNone/>
            </a:pPr>
            <a:r>
              <a:rPr lang="en-US" sz="1400" dirty="0">
                <a:latin typeface="+mn-lt"/>
              </a:rPr>
              <a:t>      &lt;!-- collaborators and configuration for this bean go here --&gt;</a:t>
            </a:r>
          </a:p>
          <a:p>
            <a:pPr defTabSz="914333">
              <a:lnSpc>
                <a:spcPct val="107000"/>
              </a:lnSpc>
              <a:spcBef>
                <a:spcPts val="500"/>
              </a:spcBef>
              <a:buFont typeface="Wingdings 3" panose="05040102010807070707" pitchFamily="18" charset="2"/>
              <a:buNone/>
            </a:pPr>
            <a:r>
              <a:rPr lang="en-US" sz="1400" dirty="0">
                <a:latin typeface="+mn-lt"/>
              </a:rPr>
              <a:t>   &lt;/</a:t>
            </a:r>
            <a:r>
              <a:rPr lang="en-US" sz="1400" dirty="0">
                <a:solidFill>
                  <a:srgbClr val="0070C0"/>
                </a:solidFill>
                <a:latin typeface="+mn-lt"/>
              </a:rPr>
              <a:t>bean</a:t>
            </a:r>
            <a:r>
              <a:rPr lang="en-US" sz="1400" dirty="0">
                <a:latin typeface="+mn-lt"/>
              </a:rPr>
              <a:t>&gt;</a:t>
            </a:r>
          </a:p>
          <a:p>
            <a:pPr defTabSz="914333">
              <a:lnSpc>
                <a:spcPct val="107000"/>
              </a:lnSpc>
              <a:spcBef>
                <a:spcPts val="500"/>
              </a:spcBef>
              <a:buFont typeface="Wingdings 3" panose="05040102010807070707" pitchFamily="18" charset="2"/>
              <a:buNone/>
            </a:pP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   &lt;!-- more bean definitions go here --&gt;</a:t>
            </a:r>
          </a:p>
          <a:p>
            <a:pPr defTabSz="914333">
              <a:lnSpc>
                <a:spcPct val="107000"/>
              </a:lnSpc>
              <a:spcBef>
                <a:spcPts val="500"/>
              </a:spcBef>
              <a:buFont typeface="Wingdings 3" panose="05040102010807070707" pitchFamily="18" charset="2"/>
              <a:buNone/>
            </a:pPr>
            <a:r>
              <a:rPr lang="en-US" sz="1400" dirty="0">
                <a:latin typeface="+mn-lt"/>
              </a:rPr>
              <a:t>   </a:t>
            </a:r>
          </a:p>
          <a:p>
            <a:pPr defTabSz="914333">
              <a:lnSpc>
                <a:spcPct val="107000"/>
              </a:lnSpc>
              <a:spcBef>
                <a:spcPts val="500"/>
              </a:spcBef>
              <a:buFont typeface="Wingdings 3" panose="05040102010807070707" pitchFamily="18" charset="2"/>
              <a:buNone/>
            </a:pPr>
            <a:r>
              <a:rPr lang="en-US" sz="1400" dirty="0">
                <a:latin typeface="+mn-lt"/>
              </a:rPr>
              <a:t>&lt;/</a:t>
            </a:r>
            <a:r>
              <a:rPr lang="en-US" sz="1400" dirty="0">
                <a:solidFill>
                  <a:srgbClr val="0070C0"/>
                </a:solidFill>
                <a:latin typeface="+mn-lt"/>
              </a:rPr>
              <a:t>beans</a:t>
            </a:r>
            <a:r>
              <a:rPr lang="en-US" sz="1400" dirty="0">
                <a:latin typeface="+mn-lt"/>
              </a:rPr>
              <a:t>&gt;</a:t>
            </a:r>
          </a:p>
        </p:txBody>
      </p:sp>
      <p:cxnSp>
        <p:nvCxnSpPr>
          <p:cNvPr id="9" name="Straight Connector 8"/>
          <p:cNvCxnSpPr/>
          <p:nvPr/>
        </p:nvCxnSpPr>
        <p:spPr>
          <a:xfrm>
            <a:off x="5411759" y="1567543"/>
            <a:ext cx="0" cy="348336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919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Scope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9</a:t>
            </a:fld>
            <a:endParaRPr lang="de-DE"/>
          </a:p>
        </p:txBody>
      </p:sp>
      <p:sp>
        <p:nvSpPr>
          <p:cNvPr id="5" name="Content Placeholder 4"/>
          <p:cNvSpPr>
            <a:spLocks noGrp="1"/>
          </p:cNvSpPr>
          <p:nvPr>
            <p:ph sz="quarter" idx="1"/>
          </p:nvPr>
        </p:nvSpPr>
        <p:spPr>
          <a:xfrm>
            <a:off x="258762" y="1296000"/>
            <a:ext cx="10450800" cy="3943840"/>
          </a:xfrm>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49033348"/>
              </p:ext>
            </p:extLst>
          </p:nvPr>
        </p:nvGraphicFramePr>
        <p:xfrm>
          <a:off x="574380" y="1353336"/>
          <a:ext cx="9819563" cy="3296920"/>
        </p:xfrm>
        <a:graphic>
          <a:graphicData uri="http://schemas.openxmlformats.org/drawingml/2006/table">
            <a:tbl>
              <a:tblPr firstRow="1" bandRow="1">
                <a:tableStyleId>{5C22544A-7EE6-4342-B048-85BDC9FD1C3A}</a:tableStyleId>
              </a:tblPr>
              <a:tblGrid>
                <a:gridCol w="1834450">
                  <a:extLst>
                    <a:ext uri="{9D8B030D-6E8A-4147-A177-3AD203B41FA5}">
                      <a16:colId xmlns:a16="http://schemas.microsoft.com/office/drawing/2014/main" val="3649684239"/>
                    </a:ext>
                  </a:extLst>
                </a:gridCol>
                <a:gridCol w="7985113">
                  <a:extLst>
                    <a:ext uri="{9D8B030D-6E8A-4147-A177-3AD203B41FA5}">
                      <a16:colId xmlns:a16="http://schemas.microsoft.com/office/drawing/2014/main" val="2010447051"/>
                    </a:ext>
                  </a:extLst>
                </a:gridCol>
              </a:tblGrid>
              <a:tr h="0">
                <a:tc>
                  <a:txBody>
                    <a:bodyPr/>
                    <a:lstStyle/>
                    <a:p>
                      <a:pPr algn="ctr"/>
                      <a:r>
                        <a:rPr lang="en-US" dirty="0" smtClean="0"/>
                        <a:t>Scope</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4182405569"/>
                  </a:ext>
                </a:extLst>
              </a:tr>
              <a:tr h="370840">
                <a:tc>
                  <a:txBody>
                    <a:bodyPr/>
                    <a:lstStyle/>
                    <a:p>
                      <a:r>
                        <a:rPr lang="en-US" dirty="0" smtClean="0"/>
                        <a:t>Singleton</a:t>
                      </a:r>
                      <a:endParaRPr lang="en-US" dirty="0"/>
                    </a:p>
                  </a:txBody>
                  <a:tcPr/>
                </a:tc>
                <a:tc>
                  <a:txBody>
                    <a:bodyPr/>
                    <a:lstStyle/>
                    <a:p>
                      <a:r>
                        <a:rPr lang="en-US" dirty="0" smtClean="0"/>
                        <a:t>This scopes the bean definition to a single instance per Spring </a:t>
                      </a:r>
                      <a:r>
                        <a:rPr lang="en-US" dirty="0" err="1" smtClean="0"/>
                        <a:t>IoC</a:t>
                      </a:r>
                      <a:r>
                        <a:rPr lang="en-US" dirty="0" smtClean="0"/>
                        <a:t> container (default).</a:t>
                      </a:r>
                      <a:endParaRPr lang="en-US" dirty="0"/>
                    </a:p>
                  </a:txBody>
                  <a:tcPr/>
                </a:tc>
                <a:extLst>
                  <a:ext uri="{0D108BD9-81ED-4DB2-BD59-A6C34878D82A}">
                    <a16:rowId xmlns:a16="http://schemas.microsoft.com/office/drawing/2014/main" val="1373870366"/>
                  </a:ext>
                </a:extLst>
              </a:tr>
              <a:tr h="370840">
                <a:tc>
                  <a:txBody>
                    <a:bodyPr/>
                    <a:lstStyle/>
                    <a:p>
                      <a:r>
                        <a:rPr lang="en-US" dirty="0" smtClean="0"/>
                        <a:t>Prototype</a:t>
                      </a:r>
                      <a:endParaRPr lang="en-US" dirty="0"/>
                    </a:p>
                  </a:txBody>
                  <a:tcPr/>
                </a:tc>
                <a:tc>
                  <a:txBody>
                    <a:bodyPr/>
                    <a:lstStyle/>
                    <a:p>
                      <a:r>
                        <a:rPr lang="en-US" dirty="0" smtClean="0"/>
                        <a:t>This scopes a single bean definition to have any number of object instances.</a:t>
                      </a:r>
                      <a:endParaRPr lang="en-US" dirty="0"/>
                    </a:p>
                  </a:txBody>
                  <a:tcPr/>
                </a:tc>
                <a:extLst>
                  <a:ext uri="{0D108BD9-81ED-4DB2-BD59-A6C34878D82A}">
                    <a16:rowId xmlns:a16="http://schemas.microsoft.com/office/drawing/2014/main" val="1984778845"/>
                  </a:ext>
                </a:extLst>
              </a:tr>
              <a:tr h="370840">
                <a:tc>
                  <a:txBody>
                    <a:bodyPr/>
                    <a:lstStyle/>
                    <a:p>
                      <a:r>
                        <a:rPr lang="en-US" dirty="0" smtClean="0"/>
                        <a:t>Request</a:t>
                      </a:r>
                      <a:endParaRPr lang="en-US" dirty="0"/>
                    </a:p>
                  </a:txBody>
                  <a:tcPr/>
                </a:tc>
                <a:tc>
                  <a:txBody>
                    <a:bodyPr/>
                    <a:lstStyle/>
                    <a:p>
                      <a:r>
                        <a:rPr lang="en-US" dirty="0" smtClean="0"/>
                        <a:t>This scopes a bean definition to an HTTP request. Only valid in the context of a web-aware Spring </a:t>
                      </a:r>
                      <a:r>
                        <a:rPr lang="en-US" dirty="0" err="1" smtClean="0"/>
                        <a:t>ApplicationContext</a:t>
                      </a:r>
                      <a:r>
                        <a:rPr lang="en-US" dirty="0" smtClean="0"/>
                        <a:t>.</a:t>
                      </a:r>
                      <a:endParaRPr lang="en-US" dirty="0"/>
                    </a:p>
                  </a:txBody>
                  <a:tcPr/>
                </a:tc>
                <a:extLst>
                  <a:ext uri="{0D108BD9-81ED-4DB2-BD59-A6C34878D82A}">
                    <a16:rowId xmlns:a16="http://schemas.microsoft.com/office/drawing/2014/main" val="541527215"/>
                  </a:ext>
                </a:extLst>
              </a:tr>
              <a:tr h="370840">
                <a:tc>
                  <a:txBody>
                    <a:bodyPr/>
                    <a:lstStyle/>
                    <a:p>
                      <a:r>
                        <a:rPr lang="en-US" dirty="0" smtClean="0"/>
                        <a:t>Session</a:t>
                      </a:r>
                      <a:endParaRPr lang="en-US" dirty="0"/>
                    </a:p>
                  </a:txBody>
                  <a:tcPr/>
                </a:tc>
                <a:tc>
                  <a:txBody>
                    <a:bodyPr/>
                    <a:lstStyle/>
                    <a:p>
                      <a:r>
                        <a:rPr lang="en-US" dirty="0" smtClean="0"/>
                        <a:t>This scopes a bean definition to an HTTP session. Only valid in the context of a web-aware Spring </a:t>
                      </a:r>
                      <a:r>
                        <a:rPr lang="en-US" dirty="0" err="1" smtClean="0"/>
                        <a:t>ApplicationContext</a:t>
                      </a:r>
                      <a:r>
                        <a:rPr lang="en-US" dirty="0" smtClean="0"/>
                        <a:t>.</a:t>
                      </a:r>
                      <a:endParaRPr lang="en-US" dirty="0"/>
                    </a:p>
                  </a:txBody>
                  <a:tcPr/>
                </a:tc>
                <a:extLst>
                  <a:ext uri="{0D108BD9-81ED-4DB2-BD59-A6C34878D82A}">
                    <a16:rowId xmlns:a16="http://schemas.microsoft.com/office/drawing/2014/main" val="2519192975"/>
                  </a:ext>
                </a:extLst>
              </a:tr>
              <a:tr h="370840">
                <a:tc>
                  <a:txBody>
                    <a:bodyPr/>
                    <a:lstStyle/>
                    <a:p>
                      <a:r>
                        <a:rPr lang="en-US" dirty="0" smtClean="0"/>
                        <a:t>Global-session</a:t>
                      </a:r>
                      <a:endParaRPr lang="en-US" dirty="0"/>
                    </a:p>
                  </a:txBody>
                  <a:tcPr/>
                </a:tc>
                <a:tc>
                  <a:txBody>
                    <a:bodyPr/>
                    <a:lstStyle/>
                    <a:p>
                      <a:r>
                        <a:rPr lang="en-US" dirty="0" smtClean="0"/>
                        <a:t>This scopes a bean definition to a global HTTP session. Only valid in the context of a web-aware Spring </a:t>
                      </a:r>
                      <a:r>
                        <a:rPr lang="en-US" dirty="0" err="1" smtClean="0"/>
                        <a:t>ApplicationContext</a:t>
                      </a:r>
                      <a:r>
                        <a:rPr lang="en-US" dirty="0" smtClean="0"/>
                        <a:t>.</a:t>
                      </a:r>
                      <a:endParaRPr lang="en-US" dirty="0"/>
                    </a:p>
                  </a:txBody>
                  <a:tcPr/>
                </a:tc>
                <a:extLst>
                  <a:ext uri="{0D108BD9-81ED-4DB2-BD59-A6C34878D82A}">
                    <a16:rowId xmlns:a16="http://schemas.microsoft.com/office/drawing/2014/main" val="332242975"/>
                  </a:ext>
                </a:extLst>
              </a:tr>
            </a:tbl>
          </a:graphicData>
        </a:graphic>
      </p:graphicFrame>
    </p:spTree>
    <p:extLst>
      <p:ext uri="{BB962C8B-B14F-4D97-AF65-F5344CB8AC3E}">
        <p14:creationId xmlns:p14="http://schemas.microsoft.com/office/powerpoint/2010/main" val="42559310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881C5FD8BED43A49628C848B9D51D" ma:contentTypeVersion="4" ma:contentTypeDescription="Create a new document." ma:contentTypeScope="" ma:versionID="b5fdfe08c2be0d324d0146c41c4a429c">
  <xsd:schema xmlns:xsd="http://www.w3.org/2001/XMLSchema" xmlns:xs="http://www.w3.org/2001/XMLSchema" xmlns:p="http://schemas.microsoft.com/office/2006/metadata/properties" xmlns:ns2="af9dab98-220f-4856-a9d8-fcaa319ce2d7" xmlns:ns3="15a5cccb-5931-4e2f-acc4-116bf256d254" targetNamespace="http://schemas.microsoft.com/office/2006/metadata/properties" ma:root="true" ma:fieldsID="c8cc33c5bc21eed25d9ee8f19ef287cd" ns2:_="" ns3:_="">
    <xsd:import namespace="af9dab98-220f-4856-a9d8-fcaa319ce2d7"/>
    <xsd:import namespace="15a5cccb-5931-4e2f-acc4-116bf256d25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9dab98-220f-4856-a9d8-fcaa319ce2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a5cccb-5931-4e2f-acc4-116bf256d25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3.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RBVH/ETM25</OrgInhalt>
      <Wert>RBVH/ETM25</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2019. All rights reserved, also regarding any disposal, exploitation, reproduction, editing, distribution, as well as in the event of applications for industrial property rights.</OrgInhalt>
      <Wert>© Robert Bosch Engineering and Business Solutions Vietnam Company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2019-10-02</OrgInhalt>
      <Wert>2019-10-02</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80F9FF-EA47-414A-AE34-A7F6407DBD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9dab98-220f-4856-a9d8-fcaa319ce2d7"/>
    <ds:schemaRef ds:uri="15a5cccb-5931-4e2f-acc4-116bf256d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4CF217-3C90-4AA0-B541-CE45F9BD305E}">
  <ds:schemaRefs/>
</ds:datastoreItem>
</file>

<file path=customXml/itemProps3.xml><?xml version="1.0" encoding="utf-8"?>
<ds:datastoreItem xmlns:ds="http://schemas.openxmlformats.org/officeDocument/2006/customXml" ds:itemID="{D0252559-44F8-474C-B66D-E357B88E32C2}">
  <ds:schemaRefs/>
</ds:datastoreItem>
</file>

<file path=customXml/itemProps4.xml><?xml version="1.0" encoding="utf-8"?>
<ds:datastoreItem xmlns:ds="http://schemas.openxmlformats.org/officeDocument/2006/customXml" ds:itemID="{6E0A9248-D7DE-4025-B848-F12E3C01F063}">
  <ds:schemaRefs>
    <ds:schemaRef ds:uri="http://schemas.microsoft.com/office/2006/metadata/properties"/>
    <ds:schemaRef ds:uri="http://schemas.microsoft.com/office/infopath/2007/PartnerControls"/>
  </ds:schemaRefs>
</ds:datastoreItem>
</file>

<file path=customXml/itemProps5.xml><?xml version="1.0" encoding="utf-8"?>
<ds:datastoreItem xmlns:ds="http://schemas.openxmlformats.org/officeDocument/2006/customXml" ds:itemID="{E9FE5811-A348-43C8-AB85-A664A88EB6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presentation_170</Template>
  <TotalTime>0</TotalTime>
  <Words>2897</Words>
  <Application>Microsoft Office PowerPoint</Application>
  <PresentationFormat>Custom</PresentationFormat>
  <Paragraphs>473</Paragraphs>
  <Slides>49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Bosch Office Sans</vt:lpstr>
      <vt:lpstr>Calibri</vt:lpstr>
      <vt:lpstr>Consolas</vt:lpstr>
      <vt:lpstr>Wingdings 3</vt:lpstr>
      <vt:lpstr>Bosch NG</vt:lpstr>
      <vt:lpstr>Spring BOOT BaSIC</vt:lpstr>
      <vt:lpstr>PowerPoint Presentation</vt:lpstr>
      <vt:lpstr>What is Spring framework</vt:lpstr>
      <vt:lpstr>Spring Core</vt:lpstr>
      <vt:lpstr>IOC Container</vt:lpstr>
      <vt:lpstr>IOC Container - Spring</vt:lpstr>
      <vt:lpstr>Bean</vt:lpstr>
      <vt:lpstr>Bean – Configuration Metadata Example</vt:lpstr>
      <vt:lpstr>Bean Scope</vt:lpstr>
      <vt:lpstr>Bean Scope - Example</vt:lpstr>
      <vt:lpstr>Bean Life Cycle</vt:lpstr>
      <vt:lpstr>Bean Life Cycle - Example</vt:lpstr>
      <vt:lpstr>Dependency Injection</vt:lpstr>
      <vt:lpstr>Quiz</vt:lpstr>
      <vt:lpstr>Introduction</vt:lpstr>
      <vt:lpstr>Spring Boot Annotations</vt:lpstr>
      <vt:lpstr>Bootstrapping</vt:lpstr>
      <vt:lpstr>Bootstrap first application</vt:lpstr>
      <vt:lpstr>Bootstrap first application</vt:lpstr>
      <vt:lpstr>RESTful with Spring Boot </vt:lpstr>
      <vt:lpstr>RESTful with Spring Boot </vt:lpstr>
      <vt:lpstr>first resTFUL application</vt:lpstr>
      <vt:lpstr>Thymeleaf with Spring Boot </vt:lpstr>
      <vt:lpstr>Add Thymleaf depedency</vt:lpstr>
      <vt:lpstr>Add Controller</vt:lpstr>
      <vt:lpstr>Add web resources</vt:lpstr>
      <vt:lpstr>Thymeleaf app with Spring Boot</vt:lpstr>
      <vt:lpstr>Create a thymleaf app with spring boot</vt:lpstr>
      <vt:lpstr>Application Properties</vt:lpstr>
      <vt:lpstr>Application Properties</vt:lpstr>
      <vt:lpstr>What is Spring profile</vt:lpstr>
      <vt:lpstr>Set active profile</vt:lpstr>
      <vt:lpstr>Profile resource messages</vt:lpstr>
      <vt:lpstr>How profile message work</vt:lpstr>
      <vt:lpstr>Profile services</vt:lpstr>
      <vt:lpstr>How profiled services work</vt:lpstr>
      <vt:lpstr>Run Spring Boot</vt:lpstr>
      <vt:lpstr>using application properties to connect db</vt:lpstr>
      <vt:lpstr>Terminology Definition</vt:lpstr>
      <vt:lpstr>Architecture Overview</vt:lpstr>
      <vt:lpstr>Authentication Using JWT</vt:lpstr>
      <vt:lpstr>Build Up authentication jwt feature with spring security</vt:lpstr>
      <vt:lpstr>Build Spring Boot app</vt:lpstr>
      <vt:lpstr>Build Spring Boot App</vt:lpstr>
      <vt:lpstr>But I need a *.war file  to deploy that application to my tomcat server as traditional way.  Is it possible ?</vt:lpstr>
      <vt:lpstr>Build Spring Boot App</vt:lpstr>
      <vt:lpstr>Build Spring Boot App </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BaSIC</dc:title>
  <dc:creator>Duong Thanh Nhan (RBVH/ETM25)</dc:creator>
  <cp:lastModifiedBy>Hoang Dang Khoa (RBVH/ETM23)</cp:lastModifiedBy>
  <cp:revision>74</cp:revision>
  <dcterms:created xsi:type="dcterms:W3CDTF">2019-10-02T05:55:10Z</dcterms:created>
  <dcterms:modified xsi:type="dcterms:W3CDTF">2021-12-01T03:41:37Z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0x010100CC4881C5FD8BED43A49628C848B9D51D</vt:lpwstr>
  </property>
</Properties>
</file>