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3.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6"/>
  </p:sldMasterIdLst>
  <p:notesMasterIdLst>
    <p:notesMasterId r:id="rId28"/>
  </p:notesMasterIdLst>
  <p:sldIdLst>
    <p:sldId id="256" r:id="rId7"/>
    <p:sldId id="257" r:id="rId8"/>
    <p:sldId id="304" r:id="rId9"/>
    <p:sldId id="307" r:id="rId10"/>
    <p:sldId id="308" r:id="rId11"/>
    <p:sldId id="331" r:id="rId12"/>
    <p:sldId id="309" r:id="rId13"/>
    <p:sldId id="329" r:id="rId14"/>
    <p:sldId id="310" r:id="rId15"/>
    <p:sldId id="330" r:id="rId16"/>
    <p:sldId id="311" r:id="rId17"/>
    <p:sldId id="332" r:id="rId18"/>
    <p:sldId id="312" r:id="rId19"/>
    <p:sldId id="313" r:id="rId20"/>
    <p:sldId id="258" r:id="rId21"/>
    <p:sldId id="314" r:id="rId22"/>
    <p:sldId id="315" r:id="rId23"/>
    <p:sldId id="267" r:id="rId24"/>
    <p:sldId id="316" r:id="rId25"/>
    <p:sldId id="324" r:id="rId26"/>
    <p:sldId id="323" r:id="rId27"/>
  </p:sldIdLst>
  <p:sldSz cx="10969625" cy="6170613"/>
  <p:notesSz cx="6858000" cy="9144000"/>
  <p:custDataLst>
    <p:tags r:id="rId29"/>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904" autoAdjust="0"/>
  </p:normalViewPr>
  <p:slideViewPr>
    <p:cSldViewPr snapToGrid="0">
      <p:cViewPr varScale="1">
        <p:scale>
          <a:sx n="79" d="100"/>
          <a:sy n="79" d="100"/>
        </p:scale>
        <p:origin x="1147"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03.12.2021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Spring security: filter/</a:t>
            </a:r>
            <a:r>
              <a:rPr lang="en-US" baseline="0" dirty="0" smtClean="0"/>
              <a:t> swarm</a:t>
            </a:r>
            <a:endParaRPr lang="en-US" dirty="0"/>
          </a:p>
        </p:txBody>
      </p:sp>
      <p:sp>
        <p:nvSpPr>
          <p:cNvPr id="4" name="Slide Number Placeholder 3"/>
          <p:cNvSpPr>
            <a:spLocks noGrp="1"/>
          </p:cNvSpPr>
          <p:nvPr>
            <p:ph type="sldNum" sz="quarter" idx="10"/>
          </p:nvPr>
        </p:nvSpPr>
        <p:spPr/>
        <p:txBody>
          <a:bodyPr/>
          <a:lstStyle/>
          <a:p>
            <a:fld id="{492D48B2-9EB0-4B37-9B35-FC11E2EA535A}" type="slidenum">
              <a:rPr lang="de-DE" smtClean="0"/>
              <a:t>2</a:t>
            </a:fld>
            <a:endParaRPr lang="de-DE"/>
          </a:p>
        </p:txBody>
      </p:sp>
    </p:spTree>
    <p:extLst>
      <p:ext uri="{BB962C8B-B14F-4D97-AF65-F5344CB8AC3E}">
        <p14:creationId xmlns:p14="http://schemas.microsoft.com/office/powerpoint/2010/main" val="2144955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is the ordering of console log when executing following code:</a:t>
            </a:r>
          </a:p>
          <a:p>
            <a:r>
              <a:rPr lang="en-US" sz="1200" kern="1200" dirty="0" smtClean="0">
                <a:solidFill>
                  <a:schemeClr val="tx1"/>
                </a:solidFill>
                <a:effectLst/>
                <a:latin typeface="+mn-lt"/>
                <a:ea typeface="+mn-ea"/>
                <a:cs typeface="+mn-cs"/>
              </a:rPr>
              <a:t>public class </a:t>
            </a:r>
            <a:r>
              <a:rPr lang="en-US" sz="1200" kern="1200" dirty="0" err="1" smtClean="0">
                <a:solidFill>
                  <a:schemeClr val="tx1"/>
                </a:solidFill>
                <a:effectLst/>
                <a:latin typeface="+mn-lt"/>
                <a:ea typeface="+mn-ea"/>
                <a:cs typeface="+mn-cs"/>
              </a:rPr>
              <a:t>TextEditor</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private </a:t>
            </a:r>
            <a:r>
              <a:rPr lang="en-US" sz="1200" kern="1200" dirty="0" err="1" smtClean="0">
                <a:solidFill>
                  <a:schemeClr val="tx1"/>
                </a:solidFill>
                <a:effectLst/>
                <a:latin typeface="+mn-lt"/>
                <a:ea typeface="+mn-ea"/>
                <a:cs typeface="+mn-cs"/>
              </a:rPr>
              <a:t>SpellChecker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spellChecker</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 a setter method to inject the dependency.</a:t>
            </a:r>
          </a:p>
          <a:p>
            <a:r>
              <a:rPr lang="en-US" sz="1200" kern="1200" dirty="0" smtClean="0">
                <a:solidFill>
                  <a:schemeClr val="tx1"/>
                </a:solidFill>
                <a:effectLst/>
                <a:latin typeface="+mn-lt"/>
                <a:ea typeface="+mn-ea"/>
                <a:cs typeface="+mn-cs"/>
              </a:rPr>
              <a:t>   public void </a:t>
            </a:r>
            <a:r>
              <a:rPr lang="en-US" sz="1200" kern="1200" dirty="0" err="1" smtClean="0">
                <a:solidFill>
                  <a:schemeClr val="tx1"/>
                </a:solidFill>
                <a:effectLst/>
                <a:latin typeface="+mn-lt"/>
                <a:ea typeface="+mn-ea"/>
                <a:cs typeface="+mn-cs"/>
              </a:rPr>
              <a:t>setSpellChecker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SpellChecker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spellChecker</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System.out.println</a:t>
            </a:r>
            <a:r>
              <a:rPr lang="en-US" sz="1200" kern="1200" dirty="0" smtClean="0">
                <a:solidFill>
                  <a:schemeClr val="tx1"/>
                </a:solidFill>
                <a:effectLst/>
                <a:latin typeface="+mn-lt"/>
                <a:ea typeface="+mn-ea"/>
                <a:cs typeface="+mn-cs"/>
              </a:rPr>
              <a:t>("Inside </a:t>
            </a:r>
            <a:r>
              <a:rPr lang="en-US" sz="1200" kern="1200" dirty="0" err="1" smtClean="0">
                <a:solidFill>
                  <a:schemeClr val="tx1"/>
                </a:solidFill>
                <a:effectLst/>
                <a:latin typeface="+mn-lt"/>
                <a:ea typeface="+mn-ea"/>
                <a:cs typeface="+mn-cs"/>
              </a:rPr>
              <a:t>setSpellChecker</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this.spellChecker</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spellChecker</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 a getter method to return </a:t>
            </a:r>
            <a:r>
              <a:rPr lang="en-US" sz="1200" kern="1200" dirty="0" err="1" smtClean="0">
                <a:solidFill>
                  <a:schemeClr val="tx1"/>
                </a:solidFill>
                <a:effectLst/>
                <a:latin typeface="+mn-lt"/>
                <a:ea typeface="+mn-ea"/>
                <a:cs typeface="+mn-cs"/>
              </a:rPr>
              <a:t>spellChecker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public </a:t>
            </a:r>
            <a:r>
              <a:rPr lang="en-US" sz="1200" kern="1200" dirty="0" err="1" smtClean="0">
                <a:solidFill>
                  <a:schemeClr val="tx1"/>
                </a:solidFill>
                <a:effectLst/>
                <a:latin typeface="+mn-lt"/>
                <a:ea typeface="+mn-ea"/>
                <a:cs typeface="+mn-cs"/>
              </a:rPr>
              <a:t>SpellChecker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getSpellChecker</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return </a:t>
            </a:r>
            <a:r>
              <a:rPr lang="en-US" sz="1200" kern="1200" dirty="0" err="1" smtClean="0">
                <a:solidFill>
                  <a:schemeClr val="tx1"/>
                </a:solidFill>
                <a:effectLst/>
                <a:latin typeface="+mn-lt"/>
                <a:ea typeface="+mn-ea"/>
                <a:cs typeface="+mn-cs"/>
              </a:rPr>
              <a:t>spellChecker</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public void </a:t>
            </a:r>
            <a:r>
              <a:rPr lang="en-US" sz="1200" kern="1200" dirty="0" err="1" smtClean="0">
                <a:solidFill>
                  <a:schemeClr val="tx1"/>
                </a:solidFill>
                <a:effectLst/>
                <a:latin typeface="+mn-lt"/>
                <a:ea typeface="+mn-ea"/>
                <a:cs typeface="+mn-cs"/>
              </a:rPr>
              <a:t>spellCheck</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spellChecker.checkSpelling</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public class </a:t>
            </a:r>
            <a:r>
              <a:rPr lang="en-US" sz="1200" kern="1200" dirty="0" err="1" smtClean="0">
                <a:solidFill>
                  <a:schemeClr val="tx1"/>
                </a:solidFill>
                <a:effectLst/>
                <a:latin typeface="+mn-lt"/>
                <a:ea typeface="+mn-ea"/>
                <a:cs typeface="+mn-cs"/>
              </a:rPr>
              <a:t>SpellChecker</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public </a:t>
            </a:r>
            <a:r>
              <a:rPr lang="en-US" sz="1200" kern="1200" dirty="0" err="1" smtClean="0">
                <a:solidFill>
                  <a:schemeClr val="tx1"/>
                </a:solidFill>
                <a:effectLst/>
                <a:latin typeface="+mn-lt"/>
                <a:ea typeface="+mn-ea"/>
                <a:cs typeface="+mn-cs"/>
              </a:rPr>
              <a:t>SpellChecker</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System.out.println</a:t>
            </a:r>
            <a:r>
              <a:rPr lang="en-US" sz="1200" kern="1200" dirty="0" smtClean="0">
                <a:solidFill>
                  <a:schemeClr val="tx1"/>
                </a:solidFill>
                <a:effectLst/>
                <a:latin typeface="+mn-lt"/>
                <a:ea typeface="+mn-ea"/>
                <a:cs typeface="+mn-cs"/>
              </a:rPr>
              <a:t>("Inside </a:t>
            </a:r>
            <a:r>
              <a:rPr lang="en-US" sz="1200" kern="1200" dirty="0" err="1" smtClean="0">
                <a:solidFill>
                  <a:schemeClr val="tx1"/>
                </a:solidFill>
                <a:effectLst/>
                <a:latin typeface="+mn-lt"/>
                <a:ea typeface="+mn-ea"/>
                <a:cs typeface="+mn-cs"/>
              </a:rPr>
              <a:t>SpellChecker</a:t>
            </a:r>
            <a:r>
              <a:rPr lang="en-US" sz="1200" kern="1200" dirty="0" smtClean="0">
                <a:solidFill>
                  <a:schemeClr val="tx1"/>
                </a:solidFill>
                <a:effectLst/>
                <a:latin typeface="+mn-lt"/>
                <a:ea typeface="+mn-ea"/>
                <a:cs typeface="+mn-cs"/>
              </a:rPr>
              <a:t> constructor."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public void </a:t>
            </a:r>
            <a:r>
              <a:rPr lang="en-US" sz="1200" kern="1200" dirty="0" err="1" smtClean="0">
                <a:solidFill>
                  <a:schemeClr val="tx1"/>
                </a:solidFill>
                <a:effectLst/>
                <a:latin typeface="+mn-lt"/>
                <a:ea typeface="+mn-ea"/>
                <a:cs typeface="+mn-cs"/>
              </a:rPr>
              <a:t>checkSpelling</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System.out.println</a:t>
            </a:r>
            <a:r>
              <a:rPr lang="en-US" sz="1200" kern="1200" dirty="0" smtClean="0">
                <a:solidFill>
                  <a:schemeClr val="tx1"/>
                </a:solidFill>
                <a:effectLst/>
                <a:latin typeface="+mn-lt"/>
                <a:ea typeface="+mn-ea"/>
                <a:cs typeface="+mn-cs"/>
              </a:rPr>
              <a:t>("Inside </a:t>
            </a:r>
            <a:r>
              <a:rPr lang="en-US" sz="1200" kern="1200" dirty="0" err="1" smtClean="0">
                <a:solidFill>
                  <a:schemeClr val="tx1"/>
                </a:solidFill>
                <a:effectLst/>
                <a:latin typeface="+mn-lt"/>
                <a:ea typeface="+mn-ea"/>
                <a:cs typeface="+mn-cs"/>
              </a:rPr>
              <a:t>checkSpelling</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public class </a:t>
            </a:r>
            <a:r>
              <a:rPr lang="en-US" sz="1200" kern="1200" dirty="0" err="1" smtClean="0">
                <a:solidFill>
                  <a:schemeClr val="tx1"/>
                </a:solidFill>
                <a:effectLst/>
                <a:latin typeface="+mn-lt"/>
                <a:ea typeface="+mn-ea"/>
                <a:cs typeface="+mn-cs"/>
              </a:rPr>
              <a:t>MainApp</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public static void main(String[] </a:t>
            </a:r>
            <a:r>
              <a:rPr lang="en-US" sz="1200" kern="1200" dirty="0" err="1" smtClean="0">
                <a:solidFill>
                  <a:schemeClr val="tx1"/>
                </a:solidFill>
                <a:effectLst/>
                <a:latin typeface="+mn-lt"/>
                <a:ea typeface="+mn-ea"/>
                <a:cs typeface="+mn-cs"/>
              </a:rPr>
              <a:t>args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ApplicationContext</a:t>
            </a:r>
            <a:r>
              <a:rPr lang="en-US" sz="1200" kern="1200" dirty="0" smtClean="0">
                <a:solidFill>
                  <a:schemeClr val="tx1"/>
                </a:solidFill>
                <a:effectLst/>
                <a:latin typeface="+mn-lt"/>
                <a:ea typeface="+mn-ea"/>
                <a:cs typeface="+mn-cs"/>
              </a:rPr>
              <a:t> context = new </a:t>
            </a:r>
            <a:r>
              <a:rPr lang="en-US" sz="1200" kern="1200" dirty="0" err="1" smtClean="0">
                <a:solidFill>
                  <a:schemeClr val="tx1"/>
                </a:solidFill>
                <a:effectLst/>
                <a:latin typeface="+mn-lt"/>
                <a:ea typeface="+mn-ea"/>
                <a:cs typeface="+mn-cs"/>
              </a:rPr>
              <a:t>ClassPathXmlApplicationContext</a:t>
            </a:r>
            <a:r>
              <a:rPr lang="en-US" sz="1200" kern="1200" dirty="0" smtClean="0">
                <a:solidFill>
                  <a:schemeClr val="tx1"/>
                </a:solidFill>
                <a:effectLst/>
                <a:latin typeface="+mn-lt"/>
                <a:ea typeface="+mn-ea"/>
                <a:cs typeface="+mn-cs"/>
              </a:rPr>
              <a:t>("Beans.xml");</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TextEditor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TextEditor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context.getBean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textEditor</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te.spellCheck</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&lt;?xml version = "1.0" encoding = "UTF-8"?&gt;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&lt;beans </a:t>
            </a:r>
            <a:r>
              <a:rPr lang="en-US" sz="1200" kern="1200" dirty="0" err="1" smtClean="0">
                <a:solidFill>
                  <a:schemeClr val="tx1"/>
                </a:solidFill>
                <a:effectLst/>
                <a:latin typeface="+mn-lt"/>
                <a:ea typeface="+mn-ea"/>
                <a:cs typeface="+mn-cs"/>
              </a:rPr>
              <a:t>xmlns</a:t>
            </a:r>
            <a:r>
              <a:rPr lang="en-US" sz="1200" kern="1200" dirty="0" smtClean="0">
                <a:solidFill>
                  <a:schemeClr val="tx1"/>
                </a:solidFill>
                <a:effectLst/>
                <a:latin typeface="+mn-lt"/>
                <a:ea typeface="+mn-ea"/>
                <a:cs typeface="+mn-cs"/>
              </a:rPr>
              <a:t> = "http://www.springframework.org/schema/beans"</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xmlns:xsi</a:t>
            </a:r>
            <a:r>
              <a:rPr lang="en-US" sz="1200" kern="1200" dirty="0" smtClean="0">
                <a:solidFill>
                  <a:schemeClr val="tx1"/>
                </a:solidFill>
                <a:effectLst/>
                <a:latin typeface="+mn-lt"/>
                <a:ea typeface="+mn-ea"/>
                <a:cs typeface="+mn-cs"/>
              </a:rPr>
              <a:t> = "http://www.w3.org/2001/XMLSchema-instance"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xsi:schemaLocation</a:t>
            </a:r>
            <a:r>
              <a:rPr lang="en-US" sz="1200" kern="1200" dirty="0" smtClean="0">
                <a:solidFill>
                  <a:schemeClr val="tx1"/>
                </a:solidFill>
                <a:effectLst/>
                <a:latin typeface="+mn-lt"/>
                <a:ea typeface="+mn-ea"/>
                <a:cs typeface="+mn-cs"/>
              </a:rPr>
              <a:t> = "http://www.springframework.org/schema/beans</a:t>
            </a:r>
          </a:p>
          <a:p>
            <a:r>
              <a:rPr lang="en-US" sz="1200" kern="1200" dirty="0" smtClean="0">
                <a:solidFill>
                  <a:schemeClr val="tx1"/>
                </a:solidFill>
                <a:effectLst/>
                <a:latin typeface="+mn-lt"/>
                <a:ea typeface="+mn-ea"/>
                <a:cs typeface="+mn-cs"/>
              </a:rPr>
              <a:t>   http://www.springframework.org/schema/beans/spring-beans-3.0.xsd"&gt;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&lt;!-- Definition for </a:t>
            </a:r>
            <a:r>
              <a:rPr lang="en-US" sz="1200" kern="1200" dirty="0" err="1" smtClean="0">
                <a:solidFill>
                  <a:schemeClr val="tx1"/>
                </a:solidFill>
                <a:effectLst/>
                <a:latin typeface="+mn-lt"/>
                <a:ea typeface="+mn-ea"/>
                <a:cs typeface="+mn-cs"/>
              </a:rPr>
              <a:t>textEditor</a:t>
            </a:r>
            <a:r>
              <a:rPr lang="en-US" sz="1200" kern="1200" dirty="0" smtClean="0">
                <a:solidFill>
                  <a:schemeClr val="tx1"/>
                </a:solidFill>
                <a:effectLst/>
                <a:latin typeface="+mn-lt"/>
                <a:ea typeface="+mn-ea"/>
                <a:cs typeface="+mn-cs"/>
              </a:rPr>
              <a:t> bean using inner bean --&gt;</a:t>
            </a:r>
          </a:p>
          <a:p>
            <a:r>
              <a:rPr lang="en-US" sz="1200" kern="1200" dirty="0" smtClean="0">
                <a:solidFill>
                  <a:schemeClr val="tx1"/>
                </a:solidFill>
                <a:effectLst/>
                <a:latin typeface="+mn-lt"/>
                <a:ea typeface="+mn-ea"/>
                <a:cs typeface="+mn-cs"/>
              </a:rPr>
              <a:t>   &lt;bean id = "</a:t>
            </a:r>
            <a:r>
              <a:rPr lang="en-US" sz="1200" kern="1200" dirty="0" err="1" smtClean="0">
                <a:solidFill>
                  <a:schemeClr val="tx1"/>
                </a:solidFill>
                <a:effectLst/>
                <a:latin typeface="+mn-lt"/>
                <a:ea typeface="+mn-ea"/>
                <a:cs typeface="+mn-cs"/>
              </a:rPr>
              <a:t>textEditor</a:t>
            </a:r>
            <a:r>
              <a:rPr lang="en-US" sz="1200" kern="1200" dirty="0" smtClean="0">
                <a:solidFill>
                  <a:schemeClr val="tx1"/>
                </a:solidFill>
                <a:effectLst/>
                <a:latin typeface="+mn-lt"/>
                <a:ea typeface="+mn-ea"/>
                <a:cs typeface="+mn-cs"/>
              </a:rPr>
              <a:t>" class = "</a:t>
            </a:r>
            <a:r>
              <a:rPr lang="en-US" sz="1200" kern="1200" dirty="0" err="1" smtClean="0">
                <a:solidFill>
                  <a:schemeClr val="tx1"/>
                </a:solidFill>
                <a:effectLst/>
                <a:latin typeface="+mn-lt"/>
                <a:ea typeface="+mn-ea"/>
                <a:cs typeface="+mn-cs"/>
              </a:rPr>
              <a:t>com.tutorialspoint.TextEditor</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      &lt;property name = "</a:t>
            </a:r>
            <a:r>
              <a:rPr lang="en-US" sz="1200" kern="1200" dirty="0" err="1" smtClean="0">
                <a:solidFill>
                  <a:schemeClr val="tx1"/>
                </a:solidFill>
                <a:effectLst/>
                <a:latin typeface="+mn-lt"/>
                <a:ea typeface="+mn-ea"/>
                <a:cs typeface="+mn-cs"/>
              </a:rPr>
              <a:t>spellChecker</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         &lt;bean id = "</a:t>
            </a:r>
            <a:r>
              <a:rPr lang="en-US" sz="1200" kern="1200" dirty="0" err="1" smtClean="0">
                <a:solidFill>
                  <a:schemeClr val="tx1"/>
                </a:solidFill>
                <a:effectLst/>
                <a:latin typeface="+mn-lt"/>
                <a:ea typeface="+mn-ea"/>
                <a:cs typeface="+mn-cs"/>
              </a:rPr>
              <a:t>spellChecker</a:t>
            </a:r>
            <a:r>
              <a:rPr lang="en-US" sz="1200" kern="1200" dirty="0" smtClean="0">
                <a:solidFill>
                  <a:schemeClr val="tx1"/>
                </a:solidFill>
                <a:effectLst/>
                <a:latin typeface="+mn-lt"/>
                <a:ea typeface="+mn-ea"/>
                <a:cs typeface="+mn-cs"/>
              </a:rPr>
              <a:t>" class = "</a:t>
            </a:r>
            <a:r>
              <a:rPr lang="en-US" sz="1200" kern="1200" dirty="0" err="1" smtClean="0">
                <a:solidFill>
                  <a:schemeClr val="tx1"/>
                </a:solidFill>
                <a:effectLst/>
                <a:latin typeface="+mn-lt"/>
                <a:ea typeface="+mn-ea"/>
                <a:cs typeface="+mn-cs"/>
              </a:rPr>
              <a:t>com.tutorialspoint.SpellChecker</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      &lt;/property&gt;</a:t>
            </a:r>
          </a:p>
          <a:p>
            <a:r>
              <a:rPr lang="en-US" sz="1200" kern="1200" dirty="0" smtClean="0">
                <a:solidFill>
                  <a:schemeClr val="tx1"/>
                </a:solidFill>
                <a:effectLst/>
                <a:latin typeface="+mn-lt"/>
                <a:ea typeface="+mn-ea"/>
                <a:cs typeface="+mn-cs"/>
              </a:rPr>
              <a:t>   &lt;/bean&gt;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&lt;/beans&gt;</a:t>
            </a:r>
            <a:endParaRPr lang="en-US" dirty="0"/>
          </a:p>
        </p:txBody>
      </p:sp>
      <p:sp>
        <p:nvSpPr>
          <p:cNvPr id="4" name="Slide Number Placeholder 3"/>
          <p:cNvSpPr>
            <a:spLocks noGrp="1"/>
          </p:cNvSpPr>
          <p:nvPr>
            <p:ph type="sldNum" sz="quarter" idx="10"/>
          </p:nvPr>
        </p:nvSpPr>
        <p:spPr/>
        <p:txBody>
          <a:bodyPr/>
          <a:lstStyle/>
          <a:p>
            <a:fld id="{492D48B2-9EB0-4B37-9B35-FC11E2EA535A}" type="slidenum">
              <a:rPr lang="de-DE" smtClean="0"/>
              <a:t>14</a:t>
            </a:fld>
            <a:endParaRPr lang="de-DE"/>
          </a:p>
        </p:txBody>
      </p:sp>
    </p:spTree>
    <p:extLst>
      <p:ext uri="{BB962C8B-B14F-4D97-AF65-F5344CB8AC3E}">
        <p14:creationId xmlns:p14="http://schemas.microsoft.com/office/powerpoint/2010/main" val="555461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2D48B2-9EB0-4B37-9B35-FC11E2EA535A}" type="slidenum">
              <a:rPr lang="de-DE" smtClean="0"/>
              <a:t>19</a:t>
            </a:fld>
            <a:endParaRPr lang="de-DE"/>
          </a:p>
        </p:txBody>
      </p:sp>
    </p:spTree>
    <p:extLst>
      <p:ext uri="{BB962C8B-B14F-4D97-AF65-F5344CB8AC3E}">
        <p14:creationId xmlns:p14="http://schemas.microsoft.com/office/powerpoint/2010/main" val="12253605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2.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2.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2.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2.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2.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2.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2.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de-DE"/>
              <a:t>Add Closing Phrase</a:t>
            </a:r>
            <a:endParaRPr lang="de-DE" dirty="0"/>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de-DE"/>
              <a:t>Add Chapter Title</a:t>
            </a:r>
            <a:endParaRPr lang="de-DE" dirty="0"/>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custDataLst>
              <p:tags r:id="rId1"/>
            </p:custDataLst>
          </p:nvPr>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custDataLst>
              <p:tags r:id="rId2"/>
            </p:custDataLst>
          </p:nvPr>
        </p:nvPicPr>
        <p:blipFill>
          <a:blip r:embed="rId5"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de-DE"/>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de-DE"/>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de-DE" sz="2800" b="0" i="0" u="none" strike="noStrike" kern="1200" cap="none" spc="0" normalizeH="0" baseline="0" noProof="0">
                <a:ln>
                  <a:noFill/>
                </a:ln>
                <a:solidFill>
                  <a:srgbClr val="000000"/>
                </a:solidFill>
                <a:effectLst/>
                <a:uLnTx/>
                <a:uFillTx/>
              </a:rPr>
              <a:t>Agenda</a:t>
            </a:r>
            <a:endParaRPr kumimoji="0" lang="de-DE" sz="2800" b="0" i="0" u="none" strike="noStrike" kern="1200" cap="none" spc="0" normalizeH="0" baseline="0" noProof="0" dirty="0">
              <a:ln>
                <a:noFill/>
              </a:ln>
              <a:solidFill>
                <a:srgbClr val="000000"/>
              </a:solidFill>
              <a:effectLst/>
              <a:uLnTx/>
              <a:uFillTx/>
            </a:endParaRP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de-DE"/>
              <a:t>Mastertitelformat bearbeiten</a:t>
            </a:r>
            <a:endParaRPr lang="de-DE" dirty="0"/>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de-DE" smtClean="0"/>
              <a:pPr/>
              <a:t>‹#›</a:t>
            </a:fld>
            <a:endParaRPr lang="de-DE"/>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kern="0" baseline="0" noProof="1">
                <a:solidFill>
                  <a:schemeClr val="tx1"/>
                </a:solidFill>
                <a:latin typeface="+mn-lt"/>
              </a:rPr>
              <a:t>RBVH/ETM25 | 2019-10-02</a:t>
            </a:r>
          </a:p>
          <a:p>
            <a:pPr marR="0" defTabSz="914400" eaLnBrk="1" fontAlgn="auto" latinLnBrk="0" hangingPunct="1">
              <a:lnSpc>
                <a:spcPct val="107000"/>
              </a:lnSpc>
              <a:spcBef>
                <a:spcPts val="0"/>
              </a:spcBef>
              <a:spcAft>
                <a:spcPts val="100"/>
              </a:spcAft>
              <a:buClrTx/>
              <a:buSzTx/>
              <a:buFontTx/>
              <a:buNone/>
              <a:tabLst/>
            </a:pPr>
            <a:endParaRPr kumimoji="0" lang="de-DE" sz="600" b="0" i="0" u="none" strike="noStrike" kern="0" cap="none" spc="0" normalizeH="0" baseline="0" noProof="0" dirty="0">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rgbClr val="B2B3B5"/>
                </a:solidFill>
                <a:latin typeface="+mn-lt"/>
              </a:rPr>
              <a:t>© Robert Bosch Engineering and Business Solutions Vietnam Company Limited 2019. All rights reserved, also regarding any disposal, exploitation, reproduction, editing, distribution, as well as in the event of applications for industrial property rights.</a:t>
            </a:r>
            <a:endParaRPr lang="de-DE" sz="600" kern="0" baseline="0" dirty="0">
              <a:solidFill>
                <a:srgbClr val="B2B3B5"/>
              </a:solidFill>
              <a:latin typeface="+mn-lt"/>
            </a:endParaRP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chemeClr val="tx1"/>
                </a:solidFill>
              </a:rPr>
              <a:t>%repositoryremark%</a:t>
            </a:r>
            <a:r>
              <a:rPr lang="de-DE" sz="600" kern="0" baseline="0">
                <a:solidFill>
                  <a:srgbClr val="B2B3B5"/>
                </a:solidFill>
              </a:rPr>
              <a:t>%copyright%</a:t>
            </a:r>
            <a:endParaRPr lang="de-DE" sz="600" kern="0" baseline="0" dirty="0">
              <a:solidFill>
                <a:srgbClr val="B2B3B5"/>
              </a:solidFill>
            </a:endParaRP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b="1" kern="0" baseline="0" noProof="1">
                <a:solidFill>
                  <a:srgbClr val="D70012"/>
                </a:solidFill>
              </a:rPr>
              <a:t>%confidentiality%</a:t>
            </a:r>
            <a:r>
              <a:rPr lang="de-DE"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9.xml"/><Relationship Id="rId1" Type="http://schemas.openxmlformats.org/officeDocument/2006/relationships/tags" Target="../tags/tag5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start.spring.io/" TargetMode="Externa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8" Type="http://schemas.openxmlformats.org/officeDocument/2006/relationships/hyperlink" Target="https://www.baeldung.com/spring-response-status" TargetMode="External"/><Relationship Id="rId3" Type="http://schemas.openxmlformats.org/officeDocument/2006/relationships/hyperlink" Target="https://www.tutorialspoint.com/spring_boot/index.htm" TargetMode="External"/><Relationship Id="rId7" Type="http://schemas.openxmlformats.org/officeDocument/2006/relationships/hyperlink" Target="https://www.baeldung.com/rest-with-spring-series" TargetMode="External"/><Relationship Id="rId2" Type="http://schemas.openxmlformats.org/officeDocument/2006/relationships/hyperlink" Target="https://www.tutorialspoint.com/spring/index.htm" TargetMode="External"/><Relationship Id="rId1" Type="http://schemas.openxmlformats.org/officeDocument/2006/relationships/slideLayout" Target="../slideLayouts/slideLayout8.xml"/><Relationship Id="rId6" Type="http://schemas.openxmlformats.org/officeDocument/2006/relationships/hyperlink" Target="https://www.javainuse.com/spring/boot-jwt" TargetMode="External"/><Relationship Id="rId5" Type="http://schemas.openxmlformats.org/officeDocument/2006/relationships/hyperlink" Target="https://www.toptal.com/spring/spring-security-tutorial" TargetMode="External"/><Relationship Id="rId4" Type="http://schemas.openxmlformats.org/officeDocument/2006/relationships/hyperlink" Target="https://www.baeldung.com/spring-boot" TargetMode="External"/><Relationship Id="rId9" Type="http://schemas.openxmlformats.org/officeDocument/2006/relationships/hyperlink" Target="https://www.baeldung.com/exception-handling-for-rest-with-sp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lstStyle/>
          <a:p>
            <a:r>
              <a:rPr lang="de-DE" dirty="0" smtClean="0"/>
              <a:t>Spring BOOT</a:t>
            </a:r>
            <a:br>
              <a:rPr lang="de-DE" dirty="0" smtClean="0"/>
            </a:br>
            <a:r>
              <a:rPr lang="de-DE" dirty="0" smtClean="0"/>
              <a:t>BaSIC</a:t>
            </a:r>
            <a:endParaRPr lang="de-DE" dirty="0"/>
          </a:p>
        </p:txBody>
      </p:sp>
    </p:spTree>
    <p:extLst>
      <p:ext uri="{BB962C8B-B14F-4D97-AF65-F5344CB8AC3E}">
        <p14:creationId xmlns:p14="http://schemas.microsoft.com/office/powerpoint/2010/main" val="2219787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Bean Scope - Example</a:t>
            </a:r>
            <a:endParaRPr lang="en-US" dirty="0"/>
          </a:p>
        </p:txBody>
      </p:sp>
      <p:sp>
        <p:nvSpPr>
          <p:cNvPr id="3" name="Text Placeholder 2"/>
          <p:cNvSpPr>
            <a:spLocks noGrp="1"/>
          </p:cNvSpPr>
          <p:nvPr>
            <p:ph type="body" sz="quarter" idx="15"/>
          </p:nvPr>
        </p:nvSpPr>
        <p:spPr/>
        <p:txBody>
          <a:bodyPr/>
          <a:lstStyle/>
          <a:p>
            <a:r>
              <a:rPr lang="en-US" dirty="0"/>
              <a:t>Spring Framework Basic</a:t>
            </a:r>
          </a:p>
        </p:txBody>
      </p:sp>
      <p:sp>
        <p:nvSpPr>
          <p:cNvPr id="4" name="Slide Number Placeholder 3"/>
          <p:cNvSpPr>
            <a:spLocks noGrp="1"/>
          </p:cNvSpPr>
          <p:nvPr>
            <p:ph type="sldNum" sz="quarter" idx="12"/>
          </p:nvPr>
        </p:nvSpPr>
        <p:spPr/>
        <p:txBody>
          <a:bodyPr/>
          <a:lstStyle/>
          <a:p>
            <a:fld id="{4898AEC0-503E-4FA4-859C-D0F72D6E3F79}" type="slidenum">
              <a:rPr lang="de-DE" smtClean="0"/>
              <a:pPr/>
              <a:t>10</a:t>
            </a:fld>
            <a:endParaRPr lang="de-DE"/>
          </a:p>
        </p:txBody>
      </p:sp>
      <p:sp>
        <p:nvSpPr>
          <p:cNvPr id="5" name="Content Placeholder 4"/>
          <p:cNvSpPr>
            <a:spLocks noGrp="1"/>
          </p:cNvSpPr>
          <p:nvPr>
            <p:ph sz="quarter" idx="1"/>
          </p:nvPr>
        </p:nvSpPr>
        <p:spPr>
          <a:xfrm>
            <a:off x="258762" y="1296000"/>
            <a:ext cx="4902872" cy="3943840"/>
          </a:xfrm>
        </p:spPr>
        <p:txBody>
          <a:bodyPr/>
          <a:lstStyle/>
          <a:p>
            <a:pPr>
              <a:buFont typeface="Arial" panose="020B0604020202020204" pitchFamily="34" charset="0"/>
              <a:buChar char="•"/>
            </a:pPr>
            <a:r>
              <a:rPr lang="en-US" sz="1600" dirty="0" smtClean="0"/>
              <a:t>HelloWorld.java</a:t>
            </a:r>
            <a:endParaRPr lang="en-US" sz="1600" dirty="0"/>
          </a:p>
          <a:p>
            <a:pPr marL="0" indent="0">
              <a:buNone/>
            </a:pPr>
            <a:r>
              <a:rPr lang="en-US" sz="1400" dirty="0"/>
              <a:t>public class HelloWorld {</a:t>
            </a:r>
          </a:p>
          <a:p>
            <a:pPr marL="0" indent="0">
              <a:buNone/>
            </a:pPr>
            <a:r>
              <a:rPr lang="en-US" sz="1400" dirty="0"/>
              <a:t>   private String message;</a:t>
            </a:r>
          </a:p>
          <a:p>
            <a:pPr marL="0" indent="0">
              <a:buNone/>
            </a:pPr>
            <a:endParaRPr lang="en-US" sz="1400" dirty="0"/>
          </a:p>
          <a:p>
            <a:pPr marL="0" indent="0">
              <a:buNone/>
            </a:pPr>
            <a:r>
              <a:rPr lang="en-US" sz="1400" dirty="0"/>
              <a:t>   public void </a:t>
            </a:r>
            <a:r>
              <a:rPr lang="en-US" sz="1400" dirty="0" err="1"/>
              <a:t>setMessage</a:t>
            </a:r>
            <a:r>
              <a:rPr lang="en-US" sz="1400" dirty="0"/>
              <a:t>(String message){</a:t>
            </a:r>
          </a:p>
          <a:p>
            <a:pPr marL="0" indent="0">
              <a:buNone/>
            </a:pPr>
            <a:r>
              <a:rPr lang="en-US" sz="1400" dirty="0"/>
              <a:t>      </a:t>
            </a:r>
            <a:r>
              <a:rPr lang="en-US" sz="1400" dirty="0" err="1"/>
              <a:t>this.message</a:t>
            </a:r>
            <a:r>
              <a:rPr lang="en-US" sz="1400" dirty="0"/>
              <a:t>  = message;</a:t>
            </a:r>
          </a:p>
          <a:p>
            <a:pPr marL="0" indent="0">
              <a:buNone/>
            </a:pPr>
            <a:r>
              <a:rPr lang="en-US" sz="1400" dirty="0"/>
              <a:t>   }</a:t>
            </a:r>
          </a:p>
          <a:p>
            <a:pPr marL="0" indent="0">
              <a:buNone/>
            </a:pPr>
            <a:r>
              <a:rPr lang="en-US" sz="1400" dirty="0"/>
              <a:t>   public void </a:t>
            </a:r>
            <a:r>
              <a:rPr lang="en-US" sz="1400" dirty="0" err="1"/>
              <a:t>getMessage</a:t>
            </a:r>
            <a:r>
              <a:rPr lang="en-US" sz="1400" dirty="0"/>
              <a:t>(){</a:t>
            </a:r>
          </a:p>
          <a:p>
            <a:pPr marL="0" indent="0">
              <a:buNone/>
            </a:pPr>
            <a:r>
              <a:rPr lang="en-US" sz="1400" dirty="0"/>
              <a:t>      </a:t>
            </a:r>
            <a:r>
              <a:rPr lang="en-US" sz="1400" dirty="0" err="1"/>
              <a:t>System.out.println</a:t>
            </a:r>
            <a:r>
              <a:rPr lang="en-US" sz="1400" dirty="0"/>
              <a:t>("Your Message : " + message);</a:t>
            </a:r>
          </a:p>
          <a:p>
            <a:pPr marL="0" indent="0">
              <a:buNone/>
            </a:pPr>
            <a:r>
              <a:rPr lang="en-US" sz="1400" dirty="0"/>
              <a:t>   }</a:t>
            </a:r>
          </a:p>
          <a:p>
            <a:pPr marL="0" indent="0">
              <a:buNone/>
            </a:pPr>
            <a:r>
              <a:rPr lang="en-US" sz="1400" dirty="0" smtClean="0"/>
              <a:t>}</a:t>
            </a:r>
          </a:p>
          <a:p>
            <a:pPr>
              <a:buFont typeface="Arial" panose="020B0604020202020204" pitchFamily="34" charset="0"/>
              <a:buChar char="•"/>
            </a:pPr>
            <a:r>
              <a:rPr lang="en-US" sz="1600" dirty="0" smtClean="0"/>
              <a:t>Beans.xml</a:t>
            </a:r>
          </a:p>
          <a:p>
            <a:pPr marL="0" indent="0">
              <a:buNone/>
            </a:pPr>
            <a:r>
              <a:rPr lang="en-US" sz="1400" dirty="0"/>
              <a:t>&lt;bean id = "</a:t>
            </a:r>
            <a:r>
              <a:rPr lang="en-US" sz="1400" dirty="0" err="1"/>
              <a:t>helloWorld</a:t>
            </a:r>
            <a:r>
              <a:rPr lang="en-US" sz="1400" dirty="0"/>
              <a:t>" class = "</a:t>
            </a:r>
            <a:r>
              <a:rPr lang="en-US" sz="1400" dirty="0" err="1" smtClean="0"/>
              <a:t>com.bosch.HelloWorld</a:t>
            </a:r>
            <a:r>
              <a:rPr lang="en-US" sz="1400" dirty="0"/>
              <a:t>" scope = "</a:t>
            </a:r>
            <a:r>
              <a:rPr lang="en-US" sz="1400" dirty="0">
                <a:solidFill>
                  <a:srgbClr val="FF0000"/>
                </a:solidFill>
              </a:rPr>
              <a:t>singleton</a:t>
            </a:r>
            <a:r>
              <a:rPr lang="en-US" sz="1400" dirty="0"/>
              <a:t>"&gt;</a:t>
            </a:r>
          </a:p>
          <a:p>
            <a:pPr marL="0" indent="0">
              <a:buNone/>
            </a:pPr>
            <a:r>
              <a:rPr lang="en-US" sz="1400" dirty="0" smtClean="0"/>
              <a:t>&lt;/</a:t>
            </a:r>
            <a:r>
              <a:rPr lang="en-US" sz="1400" dirty="0"/>
              <a:t>bean&gt;</a:t>
            </a:r>
          </a:p>
        </p:txBody>
      </p:sp>
      <p:sp>
        <p:nvSpPr>
          <p:cNvPr id="9" name="Rectangle 8"/>
          <p:cNvSpPr/>
          <p:nvPr/>
        </p:nvSpPr>
        <p:spPr>
          <a:xfrm>
            <a:off x="5365102" y="1144261"/>
            <a:ext cx="5522183" cy="3906647"/>
          </a:xfrm>
          <a:prstGeom prst="rect">
            <a:avLst/>
          </a:prstGeom>
        </p:spPr>
        <p:txBody>
          <a:bodyPr vert="horz" lIns="0" tIns="0" rIns="0" bIns="0" rtlCol="0">
            <a:noAutofit/>
          </a:bodyPr>
          <a:lstStyle/>
          <a:p>
            <a:pPr defTabSz="914333">
              <a:lnSpc>
                <a:spcPct val="107000"/>
              </a:lnSpc>
              <a:spcBef>
                <a:spcPts val="500"/>
              </a:spcBef>
              <a:buFont typeface="Wingdings 3" panose="05040102010807070707" pitchFamily="18" charset="2"/>
              <a:buNone/>
            </a:pPr>
            <a:r>
              <a:rPr lang="en-US" sz="1400" dirty="0">
                <a:latin typeface="+mn-lt"/>
              </a:rPr>
              <a:t>public class </a:t>
            </a:r>
            <a:r>
              <a:rPr lang="en-US" sz="1400" dirty="0" err="1">
                <a:latin typeface="+mn-lt"/>
              </a:rPr>
              <a:t>MainApp</a:t>
            </a:r>
            <a:r>
              <a:rPr lang="en-US" sz="1400" dirty="0">
                <a:latin typeface="+mn-lt"/>
              </a:rPr>
              <a:t> {</a:t>
            </a:r>
          </a:p>
          <a:p>
            <a:pPr defTabSz="914333">
              <a:lnSpc>
                <a:spcPct val="107000"/>
              </a:lnSpc>
              <a:spcBef>
                <a:spcPts val="500"/>
              </a:spcBef>
              <a:buFont typeface="Wingdings 3" panose="05040102010807070707" pitchFamily="18" charset="2"/>
              <a:buNone/>
            </a:pPr>
            <a:r>
              <a:rPr lang="en-US" sz="1400" dirty="0">
                <a:latin typeface="+mn-lt"/>
              </a:rPr>
              <a:t>   public static void main(String[] </a:t>
            </a:r>
            <a:r>
              <a:rPr lang="en-US" sz="1400" dirty="0" err="1">
                <a:latin typeface="+mn-lt"/>
              </a:rPr>
              <a:t>args</a:t>
            </a:r>
            <a:r>
              <a:rPr lang="en-US" sz="1400" dirty="0">
                <a:latin typeface="+mn-lt"/>
              </a:rPr>
              <a:t>) {</a:t>
            </a:r>
          </a:p>
          <a:p>
            <a:pPr defTabSz="914333">
              <a:lnSpc>
                <a:spcPct val="107000"/>
              </a:lnSpc>
              <a:spcBef>
                <a:spcPts val="500"/>
              </a:spcBef>
              <a:buFont typeface="Wingdings 3" panose="05040102010807070707" pitchFamily="18" charset="2"/>
              <a:buNone/>
            </a:pPr>
            <a:r>
              <a:rPr lang="en-US" sz="1400" dirty="0">
                <a:latin typeface="+mn-lt"/>
              </a:rPr>
              <a:t>      </a:t>
            </a:r>
            <a:r>
              <a:rPr lang="en-US" sz="1400" dirty="0" err="1">
                <a:latin typeface="+mn-lt"/>
              </a:rPr>
              <a:t>ApplicationContext</a:t>
            </a:r>
            <a:r>
              <a:rPr lang="en-US" sz="1400" dirty="0">
                <a:latin typeface="+mn-lt"/>
              </a:rPr>
              <a:t> context = new </a:t>
            </a:r>
            <a:r>
              <a:rPr lang="en-US" sz="1400" dirty="0" err="1" smtClean="0">
                <a:latin typeface="+mn-lt"/>
              </a:rPr>
              <a:t>ClassPathXmlApplicationContext</a:t>
            </a:r>
            <a:r>
              <a:rPr lang="en-US" sz="1400" dirty="0">
                <a:latin typeface="+mn-lt"/>
              </a:rPr>
              <a:t>("Beans.xml");</a:t>
            </a:r>
          </a:p>
          <a:p>
            <a:pPr defTabSz="914333">
              <a:lnSpc>
                <a:spcPct val="107000"/>
              </a:lnSpc>
              <a:spcBef>
                <a:spcPts val="500"/>
              </a:spcBef>
              <a:buFont typeface="Wingdings 3" panose="05040102010807070707" pitchFamily="18" charset="2"/>
              <a:buNone/>
            </a:pPr>
            <a:r>
              <a:rPr lang="en-US" sz="1400" dirty="0">
                <a:latin typeface="+mn-lt"/>
              </a:rPr>
              <a:t>      HelloWorld </a:t>
            </a:r>
            <a:r>
              <a:rPr lang="en-US" sz="1400" dirty="0" err="1">
                <a:latin typeface="+mn-lt"/>
              </a:rPr>
              <a:t>objA</a:t>
            </a:r>
            <a:r>
              <a:rPr lang="en-US" sz="1400" dirty="0">
                <a:latin typeface="+mn-lt"/>
              </a:rPr>
              <a:t> = (HelloWorld) </a:t>
            </a:r>
            <a:r>
              <a:rPr lang="en-US" sz="1400" dirty="0" err="1">
                <a:latin typeface="+mn-lt"/>
              </a:rPr>
              <a:t>context.getBean</a:t>
            </a:r>
            <a:r>
              <a:rPr lang="en-US" sz="1400" dirty="0">
                <a:latin typeface="+mn-lt"/>
              </a:rPr>
              <a:t>("</a:t>
            </a:r>
            <a:r>
              <a:rPr lang="en-US" sz="1400" dirty="0" err="1">
                <a:latin typeface="+mn-lt"/>
              </a:rPr>
              <a:t>helloWorld</a:t>
            </a:r>
            <a:r>
              <a:rPr lang="en-US" sz="1400" dirty="0">
                <a:latin typeface="+mn-lt"/>
              </a:rPr>
              <a:t>");</a:t>
            </a:r>
          </a:p>
          <a:p>
            <a:pPr defTabSz="914333">
              <a:lnSpc>
                <a:spcPct val="107000"/>
              </a:lnSpc>
              <a:spcBef>
                <a:spcPts val="500"/>
              </a:spcBef>
              <a:buFont typeface="Wingdings 3" panose="05040102010807070707" pitchFamily="18" charset="2"/>
              <a:buNone/>
            </a:pPr>
            <a:endParaRPr lang="en-US" sz="1400" dirty="0">
              <a:latin typeface="+mn-lt"/>
            </a:endParaRPr>
          </a:p>
          <a:p>
            <a:pPr defTabSz="914333">
              <a:lnSpc>
                <a:spcPct val="107000"/>
              </a:lnSpc>
              <a:spcBef>
                <a:spcPts val="500"/>
              </a:spcBef>
              <a:buFont typeface="Wingdings 3" panose="05040102010807070707" pitchFamily="18" charset="2"/>
              <a:buNone/>
            </a:pPr>
            <a:r>
              <a:rPr lang="en-US" sz="1400" dirty="0">
                <a:latin typeface="+mn-lt"/>
              </a:rPr>
              <a:t>      </a:t>
            </a:r>
            <a:r>
              <a:rPr lang="en-US" sz="1400" dirty="0" err="1">
                <a:latin typeface="+mn-lt"/>
              </a:rPr>
              <a:t>objA.setMessage</a:t>
            </a:r>
            <a:r>
              <a:rPr lang="en-US" sz="1400" dirty="0">
                <a:latin typeface="+mn-lt"/>
              </a:rPr>
              <a:t>("I'm object A");</a:t>
            </a:r>
          </a:p>
          <a:p>
            <a:pPr defTabSz="914333">
              <a:lnSpc>
                <a:spcPct val="107000"/>
              </a:lnSpc>
              <a:spcBef>
                <a:spcPts val="500"/>
              </a:spcBef>
              <a:buFont typeface="Wingdings 3" panose="05040102010807070707" pitchFamily="18" charset="2"/>
              <a:buNone/>
            </a:pPr>
            <a:r>
              <a:rPr lang="en-US" sz="1400" dirty="0">
                <a:latin typeface="+mn-lt"/>
              </a:rPr>
              <a:t>      </a:t>
            </a:r>
            <a:r>
              <a:rPr lang="en-US" sz="1400" dirty="0" err="1">
                <a:latin typeface="+mn-lt"/>
              </a:rPr>
              <a:t>objA.getMessage</a:t>
            </a:r>
            <a:r>
              <a:rPr lang="en-US" sz="1400" dirty="0">
                <a:latin typeface="+mn-lt"/>
              </a:rPr>
              <a:t>();</a:t>
            </a:r>
          </a:p>
          <a:p>
            <a:pPr defTabSz="914333">
              <a:lnSpc>
                <a:spcPct val="107000"/>
              </a:lnSpc>
              <a:spcBef>
                <a:spcPts val="500"/>
              </a:spcBef>
              <a:buFont typeface="Wingdings 3" panose="05040102010807070707" pitchFamily="18" charset="2"/>
              <a:buNone/>
            </a:pPr>
            <a:endParaRPr lang="en-US" sz="1400" dirty="0">
              <a:latin typeface="+mn-lt"/>
            </a:endParaRPr>
          </a:p>
          <a:p>
            <a:pPr defTabSz="914333">
              <a:lnSpc>
                <a:spcPct val="107000"/>
              </a:lnSpc>
              <a:spcBef>
                <a:spcPts val="500"/>
              </a:spcBef>
              <a:buFont typeface="Wingdings 3" panose="05040102010807070707" pitchFamily="18" charset="2"/>
              <a:buNone/>
            </a:pPr>
            <a:r>
              <a:rPr lang="en-US" sz="1400" dirty="0">
                <a:latin typeface="+mn-lt"/>
              </a:rPr>
              <a:t>      HelloWorld </a:t>
            </a:r>
            <a:r>
              <a:rPr lang="en-US" sz="1400" dirty="0" err="1">
                <a:latin typeface="+mn-lt"/>
              </a:rPr>
              <a:t>objB</a:t>
            </a:r>
            <a:r>
              <a:rPr lang="en-US" sz="1400" dirty="0">
                <a:latin typeface="+mn-lt"/>
              </a:rPr>
              <a:t> = (HelloWorld) </a:t>
            </a:r>
            <a:r>
              <a:rPr lang="en-US" sz="1400" dirty="0" err="1">
                <a:latin typeface="+mn-lt"/>
              </a:rPr>
              <a:t>context.getBean</a:t>
            </a:r>
            <a:r>
              <a:rPr lang="en-US" sz="1400" dirty="0">
                <a:latin typeface="+mn-lt"/>
              </a:rPr>
              <a:t>("</a:t>
            </a:r>
            <a:r>
              <a:rPr lang="en-US" sz="1400" dirty="0" err="1">
                <a:latin typeface="+mn-lt"/>
              </a:rPr>
              <a:t>helloWorld</a:t>
            </a:r>
            <a:r>
              <a:rPr lang="en-US" sz="1400" dirty="0">
                <a:latin typeface="+mn-lt"/>
              </a:rPr>
              <a:t>");</a:t>
            </a:r>
          </a:p>
          <a:p>
            <a:pPr defTabSz="914333">
              <a:lnSpc>
                <a:spcPct val="107000"/>
              </a:lnSpc>
              <a:spcBef>
                <a:spcPts val="500"/>
              </a:spcBef>
              <a:buFont typeface="Wingdings 3" panose="05040102010807070707" pitchFamily="18" charset="2"/>
              <a:buNone/>
            </a:pPr>
            <a:r>
              <a:rPr lang="en-US" sz="1400" dirty="0">
                <a:latin typeface="+mn-lt"/>
              </a:rPr>
              <a:t>      </a:t>
            </a:r>
            <a:r>
              <a:rPr lang="en-US" sz="1400" dirty="0" err="1">
                <a:latin typeface="+mn-lt"/>
              </a:rPr>
              <a:t>objB.getMessage</a:t>
            </a:r>
            <a:r>
              <a:rPr lang="en-US" sz="1400" dirty="0">
                <a:latin typeface="+mn-lt"/>
              </a:rPr>
              <a:t>();</a:t>
            </a:r>
          </a:p>
          <a:p>
            <a:pPr defTabSz="914333">
              <a:lnSpc>
                <a:spcPct val="107000"/>
              </a:lnSpc>
              <a:spcBef>
                <a:spcPts val="500"/>
              </a:spcBef>
              <a:buFont typeface="Wingdings 3" panose="05040102010807070707" pitchFamily="18" charset="2"/>
              <a:buNone/>
            </a:pPr>
            <a:r>
              <a:rPr lang="en-US" sz="1400" dirty="0">
                <a:latin typeface="+mn-lt"/>
              </a:rPr>
              <a:t>   }</a:t>
            </a:r>
          </a:p>
          <a:p>
            <a:pPr defTabSz="914333">
              <a:lnSpc>
                <a:spcPct val="107000"/>
              </a:lnSpc>
              <a:spcBef>
                <a:spcPts val="500"/>
              </a:spcBef>
              <a:buFont typeface="Wingdings 3" panose="05040102010807070707" pitchFamily="18" charset="2"/>
              <a:buNone/>
            </a:pPr>
            <a:r>
              <a:rPr lang="en-US" sz="1400" dirty="0" smtClean="0">
                <a:latin typeface="+mn-lt"/>
              </a:rPr>
              <a:t>}</a:t>
            </a:r>
          </a:p>
          <a:p>
            <a:pPr defTabSz="914333">
              <a:lnSpc>
                <a:spcPct val="107000"/>
              </a:lnSpc>
              <a:spcBef>
                <a:spcPts val="500"/>
              </a:spcBef>
              <a:buFont typeface="Wingdings 3" panose="05040102010807070707" pitchFamily="18" charset="2"/>
              <a:buNone/>
            </a:pPr>
            <a:r>
              <a:rPr lang="en-US" sz="1400" dirty="0" smtClean="0">
                <a:latin typeface="+mn-lt"/>
              </a:rPr>
              <a:t>…</a:t>
            </a:r>
            <a:endParaRPr lang="en-US" sz="1400" dirty="0">
              <a:latin typeface="+mn-lt"/>
            </a:endParaRPr>
          </a:p>
          <a:p>
            <a:pPr defTabSz="914333">
              <a:lnSpc>
                <a:spcPct val="107000"/>
              </a:lnSpc>
              <a:spcBef>
                <a:spcPts val="500"/>
              </a:spcBef>
              <a:buFont typeface="Wingdings 3" panose="05040102010807070707" pitchFamily="18" charset="2"/>
              <a:buNone/>
            </a:pPr>
            <a:r>
              <a:rPr lang="en-US" sz="1400" dirty="0">
                <a:latin typeface="+mn-lt"/>
              </a:rPr>
              <a:t>Your Message : I'm object A</a:t>
            </a:r>
          </a:p>
          <a:p>
            <a:pPr defTabSz="914333">
              <a:lnSpc>
                <a:spcPct val="107000"/>
              </a:lnSpc>
              <a:spcBef>
                <a:spcPts val="500"/>
              </a:spcBef>
              <a:buFont typeface="Wingdings 3" panose="05040102010807070707" pitchFamily="18" charset="2"/>
              <a:buNone/>
            </a:pPr>
            <a:r>
              <a:rPr lang="en-US" sz="1400" dirty="0">
                <a:latin typeface="+mn-lt"/>
              </a:rPr>
              <a:t>Your Message : I'm object A</a:t>
            </a:r>
          </a:p>
        </p:txBody>
      </p:sp>
      <p:cxnSp>
        <p:nvCxnSpPr>
          <p:cNvPr id="10" name="Straight Connector 9"/>
          <p:cNvCxnSpPr/>
          <p:nvPr/>
        </p:nvCxnSpPr>
        <p:spPr>
          <a:xfrm>
            <a:off x="4963884" y="1567543"/>
            <a:ext cx="0" cy="3483365"/>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049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Bean Life Cycle</a:t>
            </a:r>
            <a:endParaRPr lang="en-US" dirty="0"/>
          </a:p>
        </p:txBody>
      </p:sp>
      <p:sp>
        <p:nvSpPr>
          <p:cNvPr id="3" name="Text Placeholder 2"/>
          <p:cNvSpPr>
            <a:spLocks noGrp="1"/>
          </p:cNvSpPr>
          <p:nvPr>
            <p:ph type="body" sz="quarter" idx="15"/>
          </p:nvPr>
        </p:nvSpPr>
        <p:spPr/>
        <p:txBody>
          <a:bodyPr/>
          <a:lstStyle/>
          <a:p>
            <a:r>
              <a:rPr lang="en-US" dirty="0"/>
              <a:t>Spring Framework Basic</a:t>
            </a:r>
          </a:p>
        </p:txBody>
      </p:sp>
      <p:sp>
        <p:nvSpPr>
          <p:cNvPr id="4" name="Slide Number Placeholder 3"/>
          <p:cNvSpPr>
            <a:spLocks noGrp="1"/>
          </p:cNvSpPr>
          <p:nvPr>
            <p:ph type="sldNum" sz="quarter" idx="12"/>
          </p:nvPr>
        </p:nvSpPr>
        <p:spPr/>
        <p:txBody>
          <a:bodyPr/>
          <a:lstStyle/>
          <a:p>
            <a:fld id="{4898AEC0-503E-4FA4-859C-D0F72D6E3F79}" type="slidenum">
              <a:rPr lang="de-DE" smtClean="0"/>
              <a:pPr/>
              <a:t>11</a:t>
            </a:fld>
            <a:endParaRPr lang="de-DE"/>
          </a:p>
        </p:txBody>
      </p:sp>
      <p:sp>
        <p:nvSpPr>
          <p:cNvPr id="5" name="Content Placeholder 4"/>
          <p:cNvSpPr>
            <a:spLocks noGrp="1"/>
          </p:cNvSpPr>
          <p:nvPr>
            <p:ph sz="quarter" idx="1"/>
          </p:nvPr>
        </p:nvSpPr>
        <p:spPr>
          <a:xfrm>
            <a:off x="259200" y="1289413"/>
            <a:ext cx="10450800" cy="1777940"/>
          </a:xfrm>
        </p:spPr>
        <p:txBody>
          <a:bodyPr/>
          <a:lstStyle/>
          <a:p>
            <a:r>
              <a:rPr lang="en-US" dirty="0"/>
              <a:t>Bean life cycle is managed by the spring container. </a:t>
            </a:r>
            <a:endParaRPr lang="en-US" dirty="0" smtClean="0"/>
          </a:p>
          <a:p>
            <a:r>
              <a:rPr lang="en-US" dirty="0" smtClean="0"/>
              <a:t>When </a:t>
            </a:r>
            <a:r>
              <a:rPr lang="en-US" dirty="0"/>
              <a:t>we run the program then, first of all, the spring container gets started. </a:t>
            </a:r>
            <a:endParaRPr lang="en-US" dirty="0" smtClean="0"/>
          </a:p>
          <a:p>
            <a:r>
              <a:rPr lang="en-US" dirty="0" smtClean="0"/>
              <a:t>After </a:t>
            </a:r>
            <a:r>
              <a:rPr lang="en-US" dirty="0"/>
              <a:t>that, the container creates the instance of a bean as per the request, and then dependencies are injected. </a:t>
            </a:r>
            <a:endParaRPr lang="en-US" dirty="0" smtClean="0"/>
          </a:p>
          <a:p>
            <a:r>
              <a:rPr lang="en-US" dirty="0" smtClean="0"/>
              <a:t>And </a:t>
            </a:r>
            <a:r>
              <a:rPr lang="en-US" dirty="0"/>
              <a:t>finally, the bean is destroyed when the spring container is closed. </a:t>
            </a:r>
            <a:endParaRPr lang="en-US" dirty="0" smtClean="0"/>
          </a:p>
          <a:p>
            <a:r>
              <a:rPr lang="en-US" dirty="0" smtClean="0"/>
              <a:t>Therefore</a:t>
            </a:r>
            <a:r>
              <a:rPr lang="en-US" dirty="0"/>
              <a:t>, if we want to execute some code on the bean instantiation and just after closing the spring container, then we can write that code inside the custom </a:t>
            </a:r>
            <a:r>
              <a:rPr lang="en-US" b="1" dirty="0" err="1"/>
              <a:t>init</a:t>
            </a:r>
            <a:r>
              <a:rPr lang="en-US" b="1" dirty="0"/>
              <a:t>()</a:t>
            </a:r>
            <a:r>
              <a:rPr lang="en-US" dirty="0"/>
              <a:t> method and the </a:t>
            </a:r>
            <a:r>
              <a:rPr lang="en-US" b="1" dirty="0"/>
              <a:t>destroy()</a:t>
            </a:r>
            <a:r>
              <a:rPr lang="en-US" dirty="0"/>
              <a:t> method.</a:t>
            </a:r>
          </a:p>
        </p:txBody>
      </p:sp>
      <p:pic>
        <p:nvPicPr>
          <p:cNvPr id="1026" name="Picture 2" descr="https://media.geeksforgeeks.org/wp-content/uploads/20200428011831/Bean-Life-Cycle-Process-flow3.png"/>
          <p:cNvPicPr>
            <a:picLocks noChangeAspect="1" noChangeArrowheads="1"/>
          </p:cNvPicPr>
          <p:nvPr/>
        </p:nvPicPr>
        <p:blipFill rotWithShape="1">
          <a:blip r:embed="rId2">
            <a:extLst>
              <a:ext uri="{28A0092B-C50C-407E-A947-70E740481C1C}">
                <a14:useLocalDpi xmlns:a14="http://schemas.microsoft.com/office/drawing/2010/main" val="0"/>
              </a:ext>
            </a:extLst>
          </a:blip>
          <a:srcRect l="2658"/>
          <a:stretch/>
        </p:blipFill>
        <p:spPr bwMode="auto">
          <a:xfrm>
            <a:off x="3638145" y="3640920"/>
            <a:ext cx="6160444" cy="1987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8671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Bean </a:t>
            </a:r>
            <a:r>
              <a:rPr lang="en-US" dirty="0"/>
              <a:t>Life Cycle </a:t>
            </a:r>
            <a:r>
              <a:rPr lang="en-US" dirty="0" smtClean="0"/>
              <a:t>- Example</a:t>
            </a:r>
            <a:endParaRPr lang="en-US" dirty="0"/>
          </a:p>
        </p:txBody>
      </p:sp>
      <p:sp>
        <p:nvSpPr>
          <p:cNvPr id="3" name="Text Placeholder 2"/>
          <p:cNvSpPr>
            <a:spLocks noGrp="1"/>
          </p:cNvSpPr>
          <p:nvPr>
            <p:ph type="body" sz="quarter" idx="15"/>
          </p:nvPr>
        </p:nvSpPr>
        <p:spPr/>
        <p:txBody>
          <a:bodyPr/>
          <a:lstStyle/>
          <a:p>
            <a:r>
              <a:rPr lang="en-US" dirty="0"/>
              <a:t>Spring Framework Basic</a:t>
            </a:r>
          </a:p>
        </p:txBody>
      </p:sp>
      <p:sp>
        <p:nvSpPr>
          <p:cNvPr id="4" name="Slide Number Placeholder 3"/>
          <p:cNvSpPr>
            <a:spLocks noGrp="1"/>
          </p:cNvSpPr>
          <p:nvPr>
            <p:ph type="sldNum" sz="quarter" idx="12"/>
          </p:nvPr>
        </p:nvSpPr>
        <p:spPr/>
        <p:txBody>
          <a:bodyPr/>
          <a:lstStyle/>
          <a:p>
            <a:fld id="{4898AEC0-503E-4FA4-859C-D0F72D6E3F79}" type="slidenum">
              <a:rPr lang="de-DE" smtClean="0"/>
              <a:pPr/>
              <a:t>12</a:t>
            </a:fld>
            <a:endParaRPr lang="de-DE"/>
          </a:p>
        </p:txBody>
      </p:sp>
      <p:sp>
        <p:nvSpPr>
          <p:cNvPr id="5" name="Content Placeholder 4"/>
          <p:cNvSpPr>
            <a:spLocks noGrp="1"/>
          </p:cNvSpPr>
          <p:nvPr>
            <p:ph sz="quarter" idx="1"/>
          </p:nvPr>
        </p:nvSpPr>
        <p:spPr>
          <a:xfrm>
            <a:off x="258762" y="1296000"/>
            <a:ext cx="4902872" cy="3943840"/>
          </a:xfrm>
        </p:spPr>
        <p:txBody>
          <a:bodyPr/>
          <a:lstStyle/>
          <a:p>
            <a:pPr>
              <a:buFont typeface="Arial" panose="020B0604020202020204" pitchFamily="34" charset="0"/>
              <a:buChar char="•"/>
            </a:pPr>
            <a:r>
              <a:rPr lang="en-US" sz="1600" dirty="0" smtClean="0"/>
              <a:t>HelloWorld.java</a:t>
            </a:r>
            <a:endParaRPr lang="en-US" sz="1600" dirty="0"/>
          </a:p>
          <a:p>
            <a:pPr marL="0" indent="0">
              <a:buNone/>
            </a:pPr>
            <a:r>
              <a:rPr lang="en-US" sz="1200" dirty="0"/>
              <a:t>public class HelloWorld {</a:t>
            </a:r>
          </a:p>
          <a:p>
            <a:pPr marL="0" indent="0">
              <a:buNone/>
            </a:pPr>
            <a:r>
              <a:rPr lang="en-US" sz="1200" dirty="0"/>
              <a:t>   private String message</a:t>
            </a:r>
            <a:r>
              <a:rPr lang="en-US" sz="1200" dirty="0" smtClean="0"/>
              <a:t>;</a:t>
            </a:r>
            <a:endParaRPr lang="en-US" sz="1200" dirty="0"/>
          </a:p>
          <a:p>
            <a:pPr marL="0" indent="0">
              <a:buNone/>
            </a:pPr>
            <a:r>
              <a:rPr lang="en-US" sz="1200" dirty="0"/>
              <a:t>   public void </a:t>
            </a:r>
            <a:r>
              <a:rPr lang="en-US" sz="1200" dirty="0" err="1"/>
              <a:t>setMessage</a:t>
            </a:r>
            <a:r>
              <a:rPr lang="en-US" sz="1200" dirty="0"/>
              <a:t>(String message){</a:t>
            </a:r>
          </a:p>
          <a:p>
            <a:pPr marL="0" indent="0">
              <a:buNone/>
            </a:pPr>
            <a:r>
              <a:rPr lang="en-US" sz="1200" dirty="0"/>
              <a:t>      </a:t>
            </a:r>
            <a:r>
              <a:rPr lang="en-US" sz="1200" dirty="0" err="1"/>
              <a:t>this.message</a:t>
            </a:r>
            <a:r>
              <a:rPr lang="en-US" sz="1200" dirty="0"/>
              <a:t> = message;</a:t>
            </a:r>
          </a:p>
          <a:p>
            <a:pPr marL="0" indent="0">
              <a:buNone/>
            </a:pPr>
            <a:r>
              <a:rPr lang="en-US" sz="1200" dirty="0"/>
              <a:t>   }</a:t>
            </a:r>
          </a:p>
          <a:p>
            <a:pPr marL="0" indent="0">
              <a:buNone/>
            </a:pPr>
            <a:r>
              <a:rPr lang="en-US" sz="1200" dirty="0"/>
              <a:t>   public void </a:t>
            </a:r>
            <a:r>
              <a:rPr lang="en-US" sz="1200" dirty="0" err="1"/>
              <a:t>getMessage</a:t>
            </a:r>
            <a:r>
              <a:rPr lang="en-US" sz="1200" dirty="0"/>
              <a:t>(){</a:t>
            </a:r>
          </a:p>
          <a:p>
            <a:pPr marL="0" indent="0">
              <a:buNone/>
            </a:pPr>
            <a:r>
              <a:rPr lang="en-US" sz="1200" dirty="0"/>
              <a:t>      </a:t>
            </a:r>
            <a:r>
              <a:rPr lang="en-US" sz="1200" dirty="0" err="1"/>
              <a:t>System.out.println</a:t>
            </a:r>
            <a:r>
              <a:rPr lang="en-US" sz="1200" dirty="0"/>
              <a:t>("Your Message : " + message);</a:t>
            </a:r>
          </a:p>
          <a:p>
            <a:pPr marL="0" indent="0">
              <a:buNone/>
            </a:pPr>
            <a:r>
              <a:rPr lang="en-US" sz="1200" dirty="0"/>
              <a:t>   }</a:t>
            </a:r>
          </a:p>
          <a:p>
            <a:pPr marL="0" indent="0">
              <a:buNone/>
            </a:pPr>
            <a:r>
              <a:rPr lang="en-US" sz="1200" dirty="0"/>
              <a:t>   public void </a:t>
            </a:r>
            <a:r>
              <a:rPr lang="en-US" sz="1200" dirty="0" err="1"/>
              <a:t>init</a:t>
            </a:r>
            <a:r>
              <a:rPr lang="en-US" sz="1200" dirty="0"/>
              <a:t>(){</a:t>
            </a:r>
          </a:p>
          <a:p>
            <a:pPr marL="0" indent="0">
              <a:buNone/>
            </a:pPr>
            <a:r>
              <a:rPr lang="en-US" sz="1200" dirty="0"/>
              <a:t>      </a:t>
            </a:r>
            <a:r>
              <a:rPr lang="en-US" sz="1200" dirty="0" err="1"/>
              <a:t>System.out.println</a:t>
            </a:r>
            <a:r>
              <a:rPr lang="en-US" sz="1200" dirty="0"/>
              <a:t>("Bean is going through </a:t>
            </a:r>
            <a:r>
              <a:rPr lang="en-US" sz="1200" dirty="0" err="1"/>
              <a:t>init.</a:t>
            </a:r>
            <a:r>
              <a:rPr lang="en-US" sz="1200" dirty="0"/>
              <a:t>");</a:t>
            </a:r>
          </a:p>
          <a:p>
            <a:pPr marL="0" indent="0">
              <a:buNone/>
            </a:pPr>
            <a:r>
              <a:rPr lang="en-US" sz="1200" dirty="0"/>
              <a:t>   }</a:t>
            </a:r>
          </a:p>
          <a:p>
            <a:pPr marL="0" indent="0">
              <a:buNone/>
            </a:pPr>
            <a:r>
              <a:rPr lang="en-US" sz="1200" dirty="0"/>
              <a:t>   public void destroy() {</a:t>
            </a:r>
          </a:p>
          <a:p>
            <a:pPr marL="0" indent="0">
              <a:buNone/>
            </a:pPr>
            <a:r>
              <a:rPr lang="en-US" sz="1200" dirty="0"/>
              <a:t>      </a:t>
            </a:r>
            <a:r>
              <a:rPr lang="en-US" sz="1200" dirty="0" err="1"/>
              <a:t>System.out.println</a:t>
            </a:r>
            <a:r>
              <a:rPr lang="en-US" sz="1200" dirty="0"/>
              <a:t>("Bean will destroy now.");</a:t>
            </a:r>
          </a:p>
          <a:p>
            <a:pPr marL="0" indent="0">
              <a:buNone/>
            </a:pPr>
            <a:r>
              <a:rPr lang="en-US" sz="1200" dirty="0"/>
              <a:t>   </a:t>
            </a:r>
            <a:r>
              <a:rPr lang="en-US" sz="1200" dirty="0" smtClean="0"/>
              <a:t>}</a:t>
            </a:r>
          </a:p>
          <a:p>
            <a:pPr marL="0" indent="0">
              <a:buNone/>
            </a:pPr>
            <a:r>
              <a:rPr lang="en-US" sz="1200" dirty="0" smtClean="0"/>
              <a:t>}</a:t>
            </a:r>
          </a:p>
          <a:p>
            <a:pPr>
              <a:buFont typeface="Arial" panose="020B0604020202020204" pitchFamily="34" charset="0"/>
              <a:buChar char="•"/>
            </a:pPr>
            <a:endParaRPr lang="en-US" sz="1100" dirty="0"/>
          </a:p>
        </p:txBody>
      </p:sp>
      <p:sp>
        <p:nvSpPr>
          <p:cNvPr id="9" name="Rectangle 8"/>
          <p:cNvSpPr/>
          <p:nvPr/>
        </p:nvSpPr>
        <p:spPr>
          <a:xfrm>
            <a:off x="5161634" y="1144261"/>
            <a:ext cx="5725651" cy="3906647"/>
          </a:xfrm>
          <a:prstGeom prst="rect">
            <a:avLst/>
          </a:prstGeom>
        </p:spPr>
        <p:txBody>
          <a:bodyPr vert="horz" lIns="0" tIns="0" rIns="0" bIns="0" rtlCol="0">
            <a:noAutofit/>
          </a:bodyPr>
          <a:lstStyle/>
          <a:p>
            <a:pPr>
              <a:buFont typeface="Arial" panose="020B0604020202020204" pitchFamily="34" charset="0"/>
              <a:buChar char="•"/>
            </a:pPr>
            <a:r>
              <a:rPr lang="en-US" sz="1600" dirty="0" smtClean="0"/>
              <a:t>   Beans.xml</a:t>
            </a:r>
            <a:endParaRPr lang="en-US" sz="1600" dirty="0"/>
          </a:p>
          <a:p>
            <a:pPr marL="0" indent="0">
              <a:buNone/>
            </a:pPr>
            <a:r>
              <a:rPr lang="en-US" sz="1200" dirty="0"/>
              <a:t>&lt;bean id = "</a:t>
            </a:r>
            <a:r>
              <a:rPr lang="en-US" sz="1200" dirty="0" err="1"/>
              <a:t>helloWorld</a:t>
            </a:r>
            <a:r>
              <a:rPr lang="en-US" sz="1200" dirty="0"/>
              <a:t>" class = "</a:t>
            </a:r>
            <a:r>
              <a:rPr lang="en-US" sz="1200" dirty="0" err="1"/>
              <a:t>com.ex</a:t>
            </a:r>
            <a:r>
              <a:rPr lang="en-US" sz="1200" dirty="0"/>
              <a:t>" </a:t>
            </a:r>
            <a:r>
              <a:rPr lang="en-US" sz="1200" dirty="0" err="1"/>
              <a:t>init</a:t>
            </a:r>
            <a:r>
              <a:rPr lang="en-US" sz="1200" dirty="0"/>
              <a:t>-method = "</a:t>
            </a:r>
            <a:r>
              <a:rPr lang="en-US" sz="1200" dirty="0" err="1"/>
              <a:t>init</a:t>
            </a:r>
            <a:r>
              <a:rPr lang="en-US" sz="1200" dirty="0"/>
              <a:t>" </a:t>
            </a:r>
          </a:p>
          <a:p>
            <a:pPr marL="0" indent="0">
              <a:buNone/>
            </a:pPr>
            <a:r>
              <a:rPr lang="en-US" sz="1200" dirty="0"/>
              <a:t>      destroy-method = "destroy"&gt;</a:t>
            </a:r>
          </a:p>
          <a:p>
            <a:pPr marL="0" indent="0">
              <a:buNone/>
            </a:pPr>
            <a:r>
              <a:rPr lang="en-US" sz="1200" dirty="0"/>
              <a:t>      &lt;property name = "message" value = "Hello World</a:t>
            </a:r>
            <a:r>
              <a:rPr lang="en-US" sz="1200" dirty="0" smtClean="0"/>
              <a:t>!"/&gt;</a:t>
            </a:r>
          </a:p>
          <a:p>
            <a:pPr marL="0" indent="0">
              <a:buNone/>
            </a:pPr>
            <a:r>
              <a:rPr lang="en-US" sz="1200" dirty="0" smtClean="0"/>
              <a:t>&lt;/</a:t>
            </a:r>
            <a:r>
              <a:rPr lang="en-US" sz="1200" dirty="0"/>
              <a:t>bean</a:t>
            </a:r>
            <a:r>
              <a:rPr lang="en-US" sz="1200" dirty="0" smtClean="0"/>
              <a:t>&gt;</a:t>
            </a:r>
          </a:p>
          <a:p>
            <a:pPr marL="0" indent="0">
              <a:buNone/>
            </a:pPr>
            <a:endParaRPr lang="en-US" sz="1200" dirty="0" smtClean="0"/>
          </a:p>
          <a:p>
            <a:pPr marL="285750" indent="-285750">
              <a:buFont typeface="Arial" panose="020B0604020202020204" pitchFamily="34" charset="0"/>
              <a:buChar char="•"/>
            </a:pPr>
            <a:r>
              <a:rPr lang="en-US" sz="1600" dirty="0" smtClean="0">
                <a:latin typeface="+mn-lt"/>
              </a:rPr>
              <a:t>Main</a:t>
            </a:r>
          </a:p>
          <a:p>
            <a:pPr defTabSz="914333">
              <a:lnSpc>
                <a:spcPct val="107000"/>
              </a:lnSpc>
              <a:spcBef>
                <a:spcPts val="500"/>
              </a:spcBef>
              <a:buFont typeface="Wingdings 3" panose="05040102010807070707" pitchFamily="18" charset="2"/>
              <a:buNone/>
            </a:pPr>
            <a:r>
              <a:rPr lang="en-US" sz="1200" dirty="0" smtClean="0">
                <a:latin typeface="+mn-lt"/>
              </a:rPr>
              <a:t>public </a:t>
            </a:r>
            <a:r>
              <a:rPr lang="en-US" sz="1200" dirty="0">
                <a:latin typeface="+mn-lt"/>
              </a:rPr>
              <a:t>class </a:t>
            </a:r>
            <a:r>
              <a:rPr lang="en-US" sz="1200" dirty="0" err="1">
                <a:latin typeface="+mn-lt"/>
              </a:rPr>
              <a:t>MainApp</a:t>
            </a:r>
            <a:r>
              <a:rPr lang="en-US" sz="1200" dirty="0">
                <a:latin typeface="+mn-lt"/>
              </a:rPr>
              <a:t> {</a:t>
            </a:r>
          </a:p>
          <a:p>
            <a:pPr defTabSz="914333">
              <a:lnSpc>
                <a:spcPct val="107000"/>
              </a:lnSpc>
              <a:spcBef>
                <a:spcPts val="500"/>
              </a:spcBef>
              <a:buFont typeface="Wingdings 3" panose="05040102010807070707" pitchFamily="18" charset="2"/>
              <a:buNone/>
            </a:pPr>
            <a:r>
              <a:rPr lang="en-US" sz="1200" dirty="0">
                <a:latin typeface="+mn-lt"/>
              </a:rPr>
              <a:t>   public static void main(String[] </a:t>
            </a:r>
            <a:r>
              <a:rPr lang="en-US" sz="1200" dirty="0" err="1">
                <a:latin typeface="+mn-lt"/>
              </a:rPr>
              <a:t>args</a:t>
            </a:r>
            <a:r>
              <a:rPr lang="en-US" sz="1200" dirty="0">
                <a:latin typeface="+mn-lt"/>
              </a:rPr>
              <a:t>) {</a:t>
            </a:r>
          </a:p>
          <a:p>
            <a:pPr defTabSz="914333">
              <a:lnSpc>
                <a:spcPct val="107000"/>
              </a:lnSpc>
              <a:spcBef>
                <a:spcPts val="500"/>
              </a:spcBef>
              <a:buFont typeface="Wingdings 3" panose="05040102010807070707" pitchFamily="18" charset="2"/>
              <a:buNone/>
            </a:pPr>
            <a:r>
              <a:rPr lang="en-US" sz="1200" dirty="0">
                <a:latin typeface="+mn-lt"/>
              </a:rPr>
              <a:t>      </a:t>
            </a:r>
            <a:r>
              <a:rPr lang="en-US" sz="1200" dirty="0" err="1">
                <a:latin typeface="+mn-lt"/>
              </a:rPr>
              <a:t>ApplicationContext</a:t>
            </a:r>
            <a:r>
              <a:rPr lang="en-US" sz="1200" dirty="0">
                <a:latin typeface="+mn-lt"/>
              </a:rPr>
              <a:t> context = new </a:t>
            </a:r>
            <a:r>
              <a:rPr lang="en-US" sz="1200" dirty="0" err="1" smtClean="0">
                <a:latin typeface="+mn-lt"/>
              </a:rPr>
              <a:t>classPathXmlApplicationContext</a:t>
            </a:r>
            <a:r>
              <a:rPr lang="en-US" sz="1200" dirty="0">
                <a:latin typeface="+mn-lt"/>
              </a:rPr>
              <a:t>("Beans.xml");</a:t>
            </a:r>
          </a:p>
          <a:p>
            <a:pPr defTabSz="914333">
              <a:lnSpc>
                <a:spcPct val="107000"/>
              </a:lnSpc>
              <a:spcBef>
                <a:spcPts val="500"/>
              </a:spcBef>
              <a:buFont typeface="Wingdings 3" panose="05040102010807070707" pitchFamily="18" charset="2"/>
              <a:buNone/>
            </a:pPr>
            <a:r>
              <a:rPr lang="en-US" sz="1200" dirty="0">
                <a:latin typeface="+mn-lt"/>
              </a:rPr>
              <a:t>      HelloWorld </a:t>
            </a:r>
            <a:r>
              <a:rPr lang="en-US" sz="1200" dirty="0" err="1">
                <a:latin typeface="+mn-lt"/>
              </a:rPr>
              <a:t>obj</a:t>
            </a:r>
            <a:r>
              <a:rPr lang="en-US" sz="1200" dirty="0">
                <a:latin typeface="+mn-lt"/>
              </a:rPr>
              <a:t> = (HelloWorld) </a:t>
            </a:r>
            <a:r>
              <a:rPr lang="en-US" sz="1200" dirty="0" err="1">
                <a:latin typeface="+mn-lt"/>
              </a:rPr>
              <a:t>context.getBean</a:t>
            </a:r>
            <a:r>
              <a:rPr lang="en-US" sz="1200" dirty="0">
                <a:latin typeface="+mn-lt"/>
              </a:rPr>
              <a:t>("</a:t>
            </a:r>
            <a:r>
              <a:rPr lang="en-US" sz="1200" dirty="0" err="1">
                <a:latin typeface="+mn-lt"/>
              </a:rPr>
              <a:t>helloWorld</a:t>
            </a:r>
            <a:r>
              <a:rPr lang="en-US" sz="1200" dirty="0">
                <a:latin typeface="+mn-lt"/>
              </a:rPr>
              <a:t>");</a:t>
            </a:r>
          </a:p>
          <a:p>
            <a:pPr defTabSz="914333">
              <a:lnSpc>
                <a:spcPct val="107000"/>
              </a:lnSpc>
              <a:spcBef>
                <a:spcPts val="500"/>
              </a:spcBef>
              <a:buFont typeface="Wingdings 3" panose="05040102010807070707" pitchFamily="18" charset="2"/>
              <a:buNone/>
            </a:pPr>
            <a:r>
              <a:rPr lang="en-US" sz="1200" dirty="0">
                <a:latin typeface="+mn-lt"/>
              </a:rPr>
              <a:t>      </a:t>
            </a:r>
            <a:r>
              <a:rPr lang="en-US" sz="1200" dirty="0" err="1">
                <a:latin typeface="+mn-lt"/>
              </a:rPr>
              <a:t>obj.getMessage</a:t>
            </a:r>
            <a:r>
              <a:rPr lang="en-US" sz="1200" dirty="0">
                <a:latin typeface="+mn-lt"/>
              </a:rPr>
              <a:t>();</a:t>
            </a:r>
          </a:p>
          <a:p>
            <a:pPr defTabSz="914333">
              <a:lnSpc>
                <a:spcPct val="107000"/>
              </a:lnSpc>
              <a:spcBef>
                <a:spcPts val="500"/>
              </a:spcBef>
              <a:buFont typeface="Wingdings 3" panose="05040102010807070707" pitchFamily="18" charset="2"/>
              <a:buNone/>
            </a:pPr>
            <a:r>
              <a:rPr lang="en-US" sz="1200" dirty="0">
                <a:latin typeface="+mn-lt"/>
              </a:rPr>
              <a:t>      </a:t>
            </a:r>
            <a:r>
              <a:rPr lang="en-US" sz="1200" dirty="0" err="1">
                <a:latin typeface="+mn-lt"/>
              </a:rPr>
              <a:t>context.registerShutdownHook</a:t>
            </a:r>
            <a:r>
              <a:rPr lang="en-US" sz="1200" dirty="0">
                <a:latin typeface="+mn-lt"/>
              </a:rPr>
              <a:t>();   }</a:t>
            </a:r>
          </a:p>
          <a:p>
            <a:pPr defTabSz="914333">
              <a:lnSpc>
                <a:spcPct val="107000"/>
              </a:lnSpc>
              <a:spcBef>
                <a:spcPts val="500"/>
              </a:spcBef>
              <a:buFont typeface="Wingdings 3" panose="05040102010807070707" pitchFamily="18" charset="2"/>
              <a:buNone/>
            </a:pPr>
            <a:r>
              <a:rPr lang="en-US" sz="1200" dirty="0" smtClean="0">
                <a:latin typeface="+mn-lt"/>
              </a:rPr>
              <a:t>}</a:t>
            </a:r>
          </a:p>
          <a:p>
            <a:pPr defTabSz="914333">
              <a:lnSpc>
                <a:spcPct val="107000"/>
              </a:lnSpc>
              <a:spcBef>
                <a:spcPts val="500"/>
              </a:spcBef>
              <a:buFont typeface="Wingdings 3" panose="05040102010807070707" pitchFamily="18" charset="2"/>
              <a:buNone/>
            </a:pPr>
            <a:r>
              <a:rPr lang="en-US" sz="1400" dirty="0" smtClean="0">
                <a:latin typeface="+mn-lt"/>
              </a:rPr>
              <a:t>…</a:t>
            </a:r>
            <a:endParaRPr lang="en-US" sz="1400" dirty="0">
              <a:latin typeface="+mn-lt"/>
            </a:endParaRPr>
          </a:p>
          <a:p>
            <a:pPr defTabSz="914333">
              <a:lnSpc>
                <a:spcPct val="107000"/>
              </a:lnSpc>
              <a:spcBef>
                <a:spcPts val="500"/>
              </a:spcBef>
              <a:buFont typeface="Wingdings 3" panose="05040102010807070707" pitchFamily="18" charset="2"/>
              <a:buNone/>
            </a:pPr>
            <a:r>
              <a:rPr lang="en-US" sz="1400" dirty="0">
                <a:latin typeface="+mn-lt"/>
              </a:rPr>
              <a:t>Bean is going through </a:t>
            </a:r>
            <a:r>
              <a:rPr lang="en-US" sz="1400" dirty="0" err="1">
                <a:latin typeface="+mn-lt"/>
              </a:rPr>
              <a:t>init.</a:t>
            </a:r>
            <a:endParaRPr lang="en-US" sz="1400" dirty="0">
              <a:latin typeface="+mn-lt"/>
            </a:endParaRPr>
          </a:p>
          <a:p>
            <a:pPr defTabSz="914333">
              <a:lnSpc>
                <a:spcPct val="107000"/>
              </a:lnSpc>
              <a:spcBef>
                <a:spcPts val="500"/>
              </a:spcBef>
              <a:buFont typeface="Wingdings 3" panose="05040102010807070707" pitchFamily="18" charset="2"/>
              <a:buNone/>
            </a:pPr>
            <a:r>
              <a:rPr lang="en-US" sz="1400" dirty="0">
                <a:latin typeface="+mn-lt"/>
              </a:rPr>
              <a:t>Your Message : Hello World!</a:t>
            </a:r>
          </a:p>
          <a:p>
            <a:pPr defTabSz="914333">
              <a:lnSpc>
                <a:spcPct val="107000"/>
              </a:lnSpc>
              <a:spcBef>
                <a:spcPts val="500"/>
              </a:spcBef>
              <a:buFont typeface="Wingdings 3" panose="05040102010807070707" pitchFamily="18" charset="2"/>
              <a:buNone/>
            </a:pPr>
            <a:r>
              <a:rPr lang="en-US" sz="1400" dirty="0">
                <a:latin typeface="+mn-lt"/>
              </a:rPr>
              <a:t>Bean will destroy now.</a:t>
            </a:r>
          </a:p>
        </p:txBody>
      </p:sp>
      <p:cxnSp>
        <p:nvCxnSpPr>
          <p:cNvPr id="10" name="Straight Connector 9"/>
          <p:cNvCxnSpPr/>
          <p:nvPr/>
        </p:nvCxnSpPr>
        <p:spPr>
          <a:xfrm>
            <a:off x="4724398" y="1436914"/>
            <a:ext cx="0" cy="3483365"/>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105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Text Placeholder 2"/>
          <p:cNvSpPr>
            <a:spLocks noGrp="1"/>
          </p:cNvSpPr>
          <p:nvPr>
            <p:ph type="body" sz="quarter" idx="15"/>
          </p:nvPr>
        </p:nvSpPr>
        <p:spPr/>
        <p:txBody>
          <a:bodyPr/>
          <a:lstStyle/>
          <a:p>
            <a:r>
              <a:rPr lang="en-US" dirty="0"/>
              <a:t>Spring Framework Basic</a:t>
            </a:r>
          </a:p>
        </p:txBody>
      </p:sp>
      <p:sp>
        <p:nvSpPr>
          <p:cNvPr id="4" name="Slide Number Placeholder 3"/>
          <p:cNvSpPr>
            <a:spLocks noGrp="1"/>
          </p:cNvSpPr>
          <p:nvPr>
            <p:ph type="sldNum" sz="quarter" idx="12"/>
          </p:nvPr>
        </p:nvSpPr>
        <p:spPr/>
        <p:txBody>
          <a:bodyPr/>
          <a:lstStyle/>
          <a:p>
            <a:fld id="{4898AEC0-503E-4FA4-859C-D0F72D6E3F79}" type="slidenum">
              <a:rPr lang="de-DE" smtClean="0"/>
              <a:pPr/>
              <a:t>13</a:t>
            </a:fld>
            <a:endParaRPr lang="de-DE"/>
          </a:p>
        </p:txBody>
      </p:sp>
      <p:sp>
        <p:nvSpPr>
          <p:cNvPr id="7" name="Rectangle 6"/>
          <p:cNvSpPr/>
          <p:nvPr/>
        </p:nvSpPr>
        <p:spPr>
          <a:xfrm>
            <a:off x="6487510" y="1313044"/>
            <a:ext cx="4351283" cy="1384995"/>
          </a:xfrm>
          <a:prstGeom prst="rect">
            <a:avLst/>
          </a:prstGeom>
          <a:ln w="19050">
            <a:solidFill>
              <a:srgbClr val="0070C0"/>
            </a:solidFill>
          </a:ln>
        </p:spPr>
        <p:txBody>
          <a:bodyPr wrap="square">
            <a:spAutoFit/>
          </a:bodyPr>
          <a:lstStyle/>
          <a:p>
            <a:r>
              <a:rPr lang="en-US" sz="1200" dirty="0">
                <a:latin typeface="Consolas" panose="020B0609020204030204" pitchFamily="49" charset="0"/>
              </a:rPr>
              <a:t>public class </a:t>
            </a:r>
            <a:r>
              <a:rPr lang="en-US" sz="1200" dirty="0" err="1">
                <a:latin typeface="Consolas" panose="020B0609020204030204" pitchFamily="49" charset="0"/>
              </a:rPr>
              <a:t>TextEditor</a:t>
            </a:r>
            <a:r>
              <a:rPr lang="en-US" sz="1200" dirty="0">
                <a:latin typeface="Consolas" panose="020B0609020204030204" pitchFamily="49" charset="0"/>
              </a:rPr>
              <a:t> {</a:t>
            </a:r>
          </a:p>
          <a:p>
            <a:r>
              <a:rPr lang="en-US" sz="1200" dirty="0">
                <a:latin typeface="Consolas" panose="020B0609020204030204" pitchFamily="49" charset="0"/>
              </a:rPr>
              <a:t>   private </a:t>
            </a:r>
            <a:r>
              <a:rPr lang="en-US" sz="1200" dirty="0" err="1">
                <a:latin typeface="Consolas" panose="020B0609020204030204" pitchFamily="49" charset="0"/>
              </a:rPr>
              <a:t>SpellChecker</a:t>
            </a:r>
            <a:r>
              <a:rPr lang="en-US" sz="1200" dirty="0">
                <a:latin typeface="Consolas" panose="020B0609020204030204" pitchFamily="49" charset="0"/>
              </a:rPr>
              <a:t> </a:t>
            </a:r>
            <a:r>
              <a:rPr lang="en-US" sz="1200" dirty="0" err="1">
                <a:latin typeface="Consolas" panose="020B0609020204030204" pitchFamily="49" charset="0"/>
              </a:rPr>
              <a:t>spellChecker</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public </a:t>
            </a:r>
            <a:r>
              <a:rPr lang="en-US" sz="1200" dirty="0" err="1">
                <a:latin typeface="Consolas" panose="020B0609020204030204" pitchFamily="49" charset="0"/>
              </a:rPr>
              <a:t>TextEditor</a:t>
            </a:r>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spellChecker</a:t>
            </a:r>
            <a:r>
              <a:rPr lang="en-US" sz="1200" dirty="0">
                <a:latin typeface="Consolas" panose="020B0609020204030204" pitchFamily="49" charset="0"/>
              </a:rPr>
              <a:t> = new </a:t>
            </a:r>
            <a:r>
              <a:rPr lang="en-US" sz="1200" dirty="0" err="1">
                <a:latin typeface="Consolas" panose="020B0609020204030204" pitchFamily="49" charset="0"/>
              </a:rPr>
              <a:t>SpellChecker</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a:t>
            </a:r>
          </a:p>
        </p:txBody>
      </p:sp>
      <p:sp>
        <p:nvSpPr>
          <p:cNvPr id="8" name="Rectangle 7"/>
          <p:cNvSpPr/>
          <p:nvPr/>
        </p:nvSpPr>
        <p:spPr>
          <a:xfrm>
            <a:off x="6487510" y="3193182"/>
            <a:ext cx="4351283" cy="1384995"/>
          </a:xfrm>
          <a:prstGeom prst="rect">
            <a:avLst/>
          </a:prstGeom>
          <a:ln w="19050">
            <a:solidFill>
              <a:srgbClr val="0070C0"/>
            </a:solidFill>
          </a:ln>
        </p:spPr>
        <p:txBody>
          <a:bodyPr wrap="square">
            <a:spAutoFit/>
          </a:bodyPr>
          <a:lstStyle/>
          <a:p>
            <a:r>
              <a:rPr lang="en-US" sz="1200" dirty="0">
                <a:latin typeface="Consolas" panose="020B0609020204030204" pitchFamily="49" charset="0"/>
              </a:rPr>
              <a:t>public class </a:t>
            </a:r>
            <a:r>
              <a:rPr lang="en-US" sz="1200" dirty="0" err="1">
                <a:latin typeface="Consolas" panose="020B0609020204030204" pitchFamily="49" charset="0"/>
              </a:rPr>
              <a:t>TextEditor</a:t>
            </a:r>
            <a:r>
              <a:rPr lang="en-US" sz="1200" dirty="0">
                <a:latin typeface="Consolas" panose="020B0609020204030204" pitchFamily="49" charset="0"/>
              </a:rPr>
              <a:t> {</a:t>
            </a:r>
          </a:p>
          <a:p>
            <a:r>
              <a:rPr lang="en-US" sz="1200" dirty="0">
                <a:latin typeface="Consolas" panose="020B0609020204030204" pitchFamily="49" charset="0"/>
              </a:rPr>
              <a:t>   private </a:t>
            </a:r>
            <a:r>
              <a:rPr lang="en-US" sz="1200" dirty="0" err="1">
                <a:latin typeface="Consolas" panose="020B0609020204030204" pitchFamily="49" charset="0"/>
              </a:rPr>
              <a:t>SpellChecker</a:t>
            </a:r>
            <a:r>
              <a:rPr lang="en-US" sz="1200" dirty="0">
                <a:latin typeface="Consolas" panose="020B0609020204030204" pitchFamily="49" charset="0"/>
              </a:rPr>
              <a:t> </a:t>
            </a:r>
            <a:r>
              <a:rPr lang="en-US" sz="1200" dirty="0" err="1">
                <a:latin typeface="Consolas" panose="020B0609020204030204" pitchFamily="49" charset="0"/>
              </a:rPr>
              <a:t>spellChecker</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public </a:t>
            </a:r>
            <a:r>
              <a:rPr lang="en-US" sz="1200" dirty="0" err="1">
                <a:latin typeface="Consolas" panose="020B0609020204030204" pitchFamily="49" charset="0"/>
              </a:rPr>
              <a:t>TextEditor</a:t>
            </a:r>
            <a:r>
              <a:rPr lang="en-US" sz="1200" dirty="0">
                <a:latin typeface="Consolas" panose="020B0609020204030204" pitchFamily="49" charset="0"/>
              </a:rPr>
              <a:t>(</a:t>
            </a:r>
            <a:r>
              <a:rPr lang="en-US" sz="1200" dirty="0" err="1">
                <a:latin typeface="Consolas" panose="020B0609020204030204" pitchFamily="49" charset="0"/>
              </a:rPr>
              <a:t>SpellChecker</a:t>
            </a:r>
            <a:r>
              <a:rPr lang="en-US" sz="1200" dirty="0">
                <a:latin typeface="Consolas" panose="020B0609020204030204" pitchFamily="49" charset="0"/>
              </a:rPr>
              <a:t> </a:t>
            </a:r>
            <a:r>
              <a:rPr lang="en-US" sz="1200" dirty="0" err="1">
                <a:latin typeface="Consolas" panose="020B0609020204030204" pitchFamily="49" charset="0"/>
              </a:rPr>
              <a:t>spellChecker</a:t>
            </a:r>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this.spellChecker</a:t>
            </a:r>
            <a:r>
              <a:rPr lang="en-US" sz="1200" dirty="0">
                <a:latin typeface="Consolas" panose="020B0609020204030204" pitchFamily="49" charset="0"/>
              </a:rPr>
              <a:t> = </a:t>
            </a:r>
            <a:r>
              <a:rPr lang="en-US" sz="1200" dirty="0" err="1">
                <a:latin typeface="Consolas" panose="020B0609020204030204" pitchFamily="49" charset="0"/>
              </a:rPr>
              <a:t>spellChecker</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a:t>
            </a:r>
          </a:p>
        </p:txBody>
      </p:sp>
      <p:sp>
        <p:nvSpPr>
          <p:cNvPr id="9" name="Rectangle 8"/>
          <p:cNvSpPr/>
          <p:nvPr/>
        </p:nvSpPr>
        <p:spPr>
          <a:xfrm>
            <a:off x="129531" y="1296000"/>
            <a:ext cx="6145145" cy="1754326"/>
          </a:xfrm>
          <a:prstGeom prst="rect">
            <a:avLst/>
          </a:prstGeom>
        </p:spPr>
        <p:txBody>
          <a:bodyPr wrap="square">
            <a:spAutoFit/>
          </a:bodyPr>
          <a:lstStyle/>
          <a:p>
            <a:r>
              <a:rPr lang="en-US" dirty="0" smtClean="0"/>
              <a:t>In </a:t>
            </a:r>
            <a:r>
              <a:rPr lang="en-US" dirty="0"/>
              <a:t>a complex Java application, application classes should be as independent as </a:t>
            </a:r>
            <a:r>
              <a:rPr lang="en-US" dirty="0" smtClean="0"/>
              <a:t>possible:</a:t>
            </a:r>
          </a:p>
          <a:p>
            <a:pPr marL="285750" indent="-285750">
              <a:buFont typeface="Arial" panose="020B0604020202020204" pitchFamily="34" charset="0"/>
              <a:buChar char="•"/>
            </a:pPr>
            <a:r>
              <a:rPr lang="en-US" dirty="0" smtClean="0"/>
              <a:t>Increase </a:t>
            </a:r>
            <a:r>
              <a:rPr lang="en-US" dirty="0"/>
              <a:t>the possibility </a:t>
            </a:r>
            <a:r>
              <a:rPr lang="en-US" dirty="0" smtClean="0"/>
              <a:t>of reusable</a:t>
            </a:r>
          </a:p>
          <a:p>
            <a:pPr marL="285750" indent="-285750">
              <a:buFont typeface="Arial" panose="020B0604020202020204" pitchFamily="34" charset="0"/>
              <a:buChar char="•"/>
            </a:pPr>
            <a:r>
              <a:rPr lang="en-US" dirty="0" smtClean="0"/>
              <a:t>Test </a:t>
            </a:r>
            <a:r>
              <a:rPr lang="en-US" dirty="0"/>
              <a:t>them independently </a:t>
            </a:r>
            <a:r>
              <a:rPr lang="en-US" dirty="0" smtClean="0"/>
              <a:t>while </a:t>
            </a:r>
            <a:r>
              <a:rPr lang="en-US" dirty="0"/>
              <a:t>unit </a:t>
            </a:r>
            <a:r>
              <a:rPr lang="en-US" dirty="0" smtClean="0"/>
              <a:t>testing</a:t>
            </a:r>
          </a:p>
          <a:p>
            <a:r>
              <a:rPr lang="en-US" dirty="0" smtClean="0"/>
              <a:t>-&gt; Dependency </a:t>
            </a:r>
            <a:r>
              <a:rPr lang="en-US" dirty="0"/>
              <a:t>Injection </a:t>
            </a:r>
            <a:r>
              <a:rPr lang="en-US" dirty="0" smtClean="0"/>
              <a:t>helps </a:t>
            </a:r>
            <a:r>
              <a:rPr lang="en-US" dirty="0"/>
              <a:t>in gluing these classes together and at the same time keeping them </a:t>
            </a:r>
            <a:r>
              <a:rPr lang="en-US" b="1" dirty="0" smtClean="0"/>
              <a:t>independent</a:t>
            </a:r>
            <a:r>
              <a:rPr lang="en-US" dirty="0" smtClean="0"/>
              <a:t>.</a:t>
            </a:r>
            <a:endParaRPr lang="en-US" b="1" dirty="0"/>
          </a:p>
        </p:txBody>
      </p:sp>
      <p:sp>
        <p:nvSpPr>
          <p:cNvPr id="10" name="Rectangle 9"/>
          <p:cNvSpPr/>
          <p:nvPr/>
        </p:nvSpPr>
        <p:spPr>
          <a:xfrm>
            <a:off x="129531" y="3328994"/>
            <a:ext cx="4602542" cy="1200329"/>
          </a:xfrm>
          <a:prstGeom prst="rect">
            <a:avLst/>
          </a:prstGeom>
        </p:spPr>
        <p:txBody>
          <a:bodyPr wrap="none">
            <a:spAutoFit/>
          </a:bodyPr>
          <a:lstStyle/>
          <a:p>
            <a:r>
              <a:rPr lang="en-US" dirty="0"/>
              <a:t>Dependency Injection </a:t>
            </a:r>
            <a:r>
              <a:rPr lang="en-US" dirty="0" smtClean="0"/>
              <a:t>Type:</a:t>
            </a:r>
          </a:p>
          <a:p>
            <a:pPr marL="285750" indent="-285750">
              <a:buFont typeface="Arial" panose="020B0604020202020204" pitchFamily="34" charset="0"/>
              <a:buChar char="•"/>
            </a:pPr>
            <a:r>
              <a:rPr lang="en-US" dirty="0"/>
              <a:t>Constructor-based dependency </a:t>
            </a:r>
            <a:r>
              <a:rPr lang="en-US" dirty="0" smtClean="0"/>
              <a:t>injection</a:t>
            </a:r>
          </a:p>
          <a:p>
            <a:pPr marL="285750" indent="-285750">
              <a:buFont typeface="Arial" panose="020B0604020202020204" pitchFamily="34" charset="0"/>
              <a:buChar char="•"/>
            </a:pPr>
            <a:r>
              <a:rPr lang="en-US" dirty="0"/>
              <a:t>Setter-based dependency </a:t>
            </a:r>
            <a:r>
              <a:rPr lang="en-US" dirty="0" smtClean="0"/>
              <a:t>injection</a:t>
            </a:r>
          </a:p>
          <a:p>
            <a:pPr marL="285750" indent="-285750">
              <a:buFont typeface="Arial" panose="020B0604020202020204" pitchFamily="34" charset="0"/>
              <a:buChar char="•"/>
            </a:pPr>
            <a:r>
              <a:rPr lang="en-US" dirty="0" smtClean="0"/>
              <a:t>@</a:t>
            </a:r>
            <a:r>
              <a:rPr lang="en-US" dirty="0" err="1" smtClean="0"/>
              <a:t>Autowired</a:t>
            </a:r>
            <a:r>
              <a:rPr lang="en-US" dirty="0" smtClean="0"/>
              <a:t> @Inject - Spring</a:t>
            </a:r>
            <a:endParaRPr lang="en-US" dirty="0"/>
          </a:p>
        </p:txBody>
      </p:sp>
    </p:spTree>
    <p:extLst>
      <p:ext uri="{BB962C8B-B14F-4D97-AF65-F5344CB8AC3E}">
        <p14:creationId xmlns:p14="http://schemas.microsoft.com/office/powerpoint/2010/main" val="12331592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6600" dirty="0" smtClean="0"/>
              <a:t>Quiz</a:t>
            </a:r>
            <a:endParaRPr lang="en-US" dirty="0"/>
          </a:p>
        </p:txBody>
      </p:sp>
      <p:sp>
        <p:nvSpPr>
          <p:cNvPr id="4" name="Slide Number Placeholder 3"/>
          <p:cNvSpPr>
            <a:spLocks noGrp="1"/>
          </p:cNvSpPr>
          <p:nvPr>
            <p:ph type="sldNum" sz="quarter" idx="4294967295"/>
          </p:nvPr>
        </p:nvSpPr>
        <p:spPr>
          <a:xfrm>
            <a:off x="0" y="5629275"/>
            <a:ext cx="288925" cy="409575"/>
          </a:xfrm>
        </p:spPr>
        <p:txBody>
          <a:bodyPr/>
          <a:lstStyle/>
          <a:p>
            <a:fld id="{4898AEC0-503E-4FA4-859C-D0F72D6E3F79}" type="slidenum">
              <a:rPr lang="de-DE" smtClean="0"/>
              <a:pPr/>
              <a:t>14</a:t>
            </a:fld>
            <a:endParaRPr lang="de-DE"/>
          </a:p>
        </p:txBody>
      </p:sp>
    </p:spTree>
    <p:extLst>
      <p:ext uri="{BB962C8B-B14F-4D97-AF65-F5344CB8AC3E}">
        <p14:creationId xmlns:p14="http://schemas.microsoft.com/office/powerpoint/2010/main" val="3805199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6" name="Text Placeholder 5"/>
          <p:cNvSpPr>
            <a:spLocks noGrp="1"/>
          </p:cNvSpPr>
          <p:nvPr>
            <p:ph type="body" sz="quarter" idx="15"/>
          </p:nvPr>
        </p:nvSpPr>
        <p:spPr/>
        <p:txBody>
          <a:bodyPr/>
          <a:lstStyle/>
          <a:p>
            <a:r>
              <a:rPr lang="en-US" dirty="0" smtClean="0"/>
              <a:t>Spring Boot</a:t>
            </a:r>
            <a:endParaRPr lang="en-US" dirty="0"/>
          </a:p>
        </p:txBody>
      </p:sp>
      <p:sp>
        <p:nvSpPr>
          <p:cNvPr id="2" name="Slide Number Placeholder 1"/>
          <p:cNvSpPr>
            <a:spLocks noGrp="1"/>
          </p:cNvSpPr>
          <p:nvPr>
            <p:ph type="sldNum" sz="quarter" idx="12"/>
          </p:nvPr>
        </p:nvSpPr>
        <p:spPr/>
        <p:txBody>
          <a:bodyPr/>
          <a:lstStyle/>
          <a:p>
            <a:fld id="{4898AEC0-503E-4FA4-859C-D0F72D6E3F79}" type="slidenum">
              <a:rPr lang="de-DE" smtClean="0"/>
              <a:pPr/>
              <a:t>15</a:t>
            </a:fld>
            <a:endParaRPr lang="de-DE"/>
          </a:p>
        </p:txBody>
      </p:sp>
      <p:sp>
        <p:nvSpPr>
          <p:cNvPr id="3" name="Content Placeholder 2"/>
          <p:cNvSpPr>
            <a:spLocks noGrp="1"/>
          </p:cNvSpPr>
          <p:nvPr>
            <p:ph sz="quarter" idx="1"/>
          </p:nvPr>
        </p:nvSpPr>
        <p:spPr/>
        <p:txBody>
          <a:bodyPr/>
          <a:lstStyle/>
          <a:p>
            <a:r>
              <a:rPr lang="en-US" dirty="0" smtClean="0"/>
              <a:t>A solution for creating </a:t>
            </a:r>
            <a:r>
              <a:rPr lang="en-US" dirty="0"/>
              <a:t>stand-alone, production-grade Spring based Applications that you can "just run</a:t>
            </a:r>
            <a:r>
              <a:rPr lang="en-US" dirty="0" smtClean="0"/>
              <a:t>".</a:t>
            </a:r>
          </a:p>
          <a:p>
            <a:r>
              <a:rPr lang="en-US" dirty="0" smtClean="0"/>
              <a:t>A suite of pre-configured frameworks and technologies that is used to remove boilerplate configuration</a:t>
            </a:r>
            <a:endParaRPr lang="en-US" dirty="0"/>
          </a:p>
          <a:p>
            <a:endParaRPr lang="en-US" dirty="0"/>
          </a:p>
        </p:txBody>
      </p:sp>
      <p:sp>
        <p:nvSpPr>
          <p:cNvPr id="5" name="Rectangle 4"/>
          <p:cNvSpPr/>
          <p:nvPr/>
        </p:nvSpPr>
        <p:spPr>
          <a:xfrm>
            <a:off x="5757863" y="2834369"/>
            <a:ext cx="5483225" cy="1477328"/>
          </a:xfrm>
          <a:prstGeom prst="rect">
            <a:avLst/>
          </a:prstGeom>
        </p:spPr>
        <p:txBody>
          <a:bodyPr>
            <a:spAutoFit/>
          </a:bodyPr>
          <a:lstStyle/>
          <a:p>
            <a:r>
              <a:rPr lang="en-US" dirty="0" smtClean="0"/>
              <a:t>Advantages:</a:t>
            </a:r>
            <a:endParaRPr lang="en-US" dirty="0"/>
          </a:p>
          <a:p>
            <a:pPr marL="285750" indent="-285750">
              <a:buFont typeface="Arial" panose="020B0604020202020204" pitchFamily="34" charset="0"/>
              <a:buChar char="•"/>
            </a:pPr>
            <a:r>
              <a:rPr lang="en-US" dirty="0"/>
              <a:t>Easy to understand and develop spring applications</a:t>
            </a:r>
          </a:p>
          <a:p>
            <a:pPr marL="285750" indent="-285750">
              <a:buFont typeface="Arial" panose="020B0604020202020204" pitchFamily="34" charset="0"/>
              <a:buChar char="•"/>
            </a:pPr>
            <a:r>
              <a:rPr lang="en-US" dirty="0"/>
              <a:t>Increases productivity</a:t>
            </a:r>
          </a:p>
          <a:p>
            <a:pPr marL="285750" indent="-285750">
              <a:buFont typeface="Arial" panose="020B0604020202020204" pitchFamily="34" charset="0"/>
              <a:buChar char="•"/>
            </a:pPr>
            <a:r>
              <a:rPr lang="en-US" dirty="0"/>
              <a:t>Reduces the development time</a:t>
            </a:r>
          </a:p>
        </p:txBody>
      </p:sp>
      <p:sp>
        <p:nvSpPr>
          <p:cNvPr id="8" name="Rectangle 7"/>
          <p:cNvSpPr/>
          <p:nvPr/>
        </p:nvSpPr>
        <p:spPr>
          <a:xfrm>
            <a:off x="266700" y="2834369"/>
            <a:ext cx="5483225" cy="2308324"/>
          </a:xfrm>
          <a:prstGeom prst="rect">
            <a:avLst/>
          </a:prstGeom>
        </p:spPr>
        <p:txBody>
          <a:bodyPr>
            <a:spAutoFit/>
          </a:bodyPr>
          <a:lstStyle/>
          <a:p>
            <a:r>
              <a:rPr lang="en-US" dirty="0" smtClean="0"/>
              <a:t>Goals:</a:t>
            </a:r>
            <a:endParaRPr lang="en-US" dirty="0"/>
          </a:p>
          <a:p>
            <a:pPr marL="285750" indent="-285750">
              <a:buFont typeface="Arial" panose="020B0604020202020204" pitchFamily="34" charset="0"/>
              <a:buChar char="•"/>
            </a:pPr>
            <a:r>
              <a:rPr lang="en-US" dirty="0" smtClean="0"/>
              <a:t>To </a:t>
            </a:r>
            <a:r>
              <a:rPr lang="en-US" dirty="0"/>
              <a:t>avoid complex XML configuration in Spring</a:t>
            </a:r>
          </a:p>
          <a:p>
            <a:pPr marL="285750" indent="-285750">
              <a:buFont typeface="Arial" panose="020B0604020202020204" pitchFamily="34" charset="0"/>
              <a:buChar char="•"/>
            </a:pPr>
            <a:r>
              <a:rPr lang="en-US" dirty="0"/>
              <a:t>To develop a production ready Spring applications in an easier way</a:t>
            </a:r>
          </a:p>
          <a:p>
            <a:pPr marL="285750" indent="-285750">
              <a:buFont typeface="Arial" panose="020B0604020202020204" pitchFamily="34" charset="0"/>
              <a:buChar char="•"/>
            </a:pPr>
            <a:r>
              <a:rPr lang="en-US" dirty="0"/>
              <a:t>To reduce the development time and run the application independently</a:t>
            </a:r>
          </a:p>
          <a:p>
            <a:pPr marL="285750" indent="-285750">
              <a:buFont typeface="Arial" panose="020B0604020202020204" pitchFamily="34" charset="0"/>
              <a:buChar char="•"/>
            </a:pPr>
            <a:r>
              <a:rPr lang="en-US" dirty="0"/>
              <a:t>Offer an easier way of getting started with the application</a:t>
            </a:r>
          </a:p>
        </p:txBody>
      </p:sp>
      <p:pic>
        <p:nvPicPr>
          <p:cNvPr id="2050" name="Picture 2" descr="Yuk Belajar Spring Boot! | Sinaungo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5333" y="4456310"/>
            <a:ext cx="2088284" cy="1096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56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Boot Annotations</a:t>
            </a:r>
          </a:p>
        </p:txBody>
      </p:sp>
      <p:sp>
        <p:nvSpPr>
          <p:cNvPr id="3" name="Text Placeholder 2"/>
          <p:cNvSpPr>
            <a:spLocks noGrp="1"/>
          </p:cNvSpPr>
          <p:nvPr>
            <p:ph type="body" sz="quarter" idx="15"/>
          </p:nvPr>
        </p:nvSpPr>
        <p:spPr/>
        <p:txBody>
          <a:bodyPr/>
          <a:lstStyle/>
          <a:p>
            <a:r>
              <a:rPr lang="en-US" dirty="0"/>
              <a:t>Spring </a:t>
            </a:r>
            <a:r>
              <a:rPr lang="en-US" dirty="0" smtClean="0"/>
              <a:t>Boot</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16</a:t>
            </a:fld>
            <a:endParaRPr lang="de-DE"/>
          </a:p>
        </p:txBody>
      </p:sp>
      <p:sp>
        <p:nvSpPr>
          <p:cNvPr id="5" name="Rectangle 4"/>
          <p:cNvSpPr/>
          <p:nvPr/>
        </p:nvSpPr>
        <p:spPr>
          <a:xfrm>
            <a:off x="259200" y="1455510"/>
            <a:ext cx="10217727" cy="2308324"/>
          </a:xfrm>
          <a:prstGeom prst="rect">
            <a:avLst/>
          </a:prstGeom>
        </p:spPr>
        <p:txBody>
          <a:bodyPr wrap="square">
            <a:spAutoFit/>
          </a:bodyPr>
          <a:lstStyle/>
          <a:p>
            <a:pPr marL="285750" indent="-285750">
              <a:buFont typeface="Arial" panose="020B0604020202020204" pitchFamily="34" charset="0"/>
              <a:buChar char="•"/>
            </a:pPr>
            <a:r>
              <a:rPr lang="en-US" dirty="0"/>
              <a:t>@</a:t>
            </a:r>
            <a:r>
              <a:rPr lang="en-US" dirty="0" err="1"/>
              <a:t>SpringBootApplication</a:t>
            </a:r>
            <a:r>
              <a:rPr lang="en-US" dirty="0" smtClean="0"/>
              <a:t>: We </a:t>
            </a:r>
            <a:r>
              <a:rPr lang="en-US" dirty="0"/>
              <a:t>use this annotation to mark the main class of a Spring Boot </a:t>
            </a:r>
            <a:r>
              <a:rPr lang="en-US" dirty="0" smtClean="0"/>
              <a:t>application</a:t>
            </a:r>
          </a:p>
          <a:p>
            <a:pPr marL="285750" indent="-285750">
              <a:buFont typeface="Arial" panose="020B0604020202020204" pitchFamily="34" charset="0"/>
              <a:buChar char="•"/>
            </a:pPr>
            <a:r>
              <a:rPr lang="en-US" dirty="0" smtClean="0"/>
              <a:t>@</a:t>
            </a:r>
            <a:r>
              <a:rPr lang="en-US" dirty="0" err="1" smtClean="0"/>
              <a:t>EnableAutoConfiguration</a:t>
            </a:r>
            <a:r>
              <a:rPr lang="en-US" dirty="0"/>
              <a:t>: Spring Boot automatically configures your application based on the dependencies you have added to the </a:t>
            </a:r>
            <a:r>
              <a:rPr lang="en-US" dirty="0" smtClean="0"/>
              <a:t>project</a:t>
            </a:r>
          </a:p>
          <a:p>
            <a:pPr marL="285750" indent="-285750">
              <a:buFont typeface="Arial" panose="020B0604020202020204" pitchFamily="34" charset="0"/>
              <a:buChar char="•"/>
            </a:pPr>
            <a:r>
              <a:rPr lang="en-US" dirty="0"/>
              <a:t>@</a:t>
            </a:r>
            <a:r>
              <a:rPr lang="en-US" dirty="0" err="1" smtClean="0"/>
              <a:t>ComponentScan</a:t>
            </a:r>
            <a:r>
              <a:rPr lang="en-US" dirty="0"/>
              <a:t>: Spring Boot automatically scans all the components included in the </a:t>
            </a:r>
            <a:r>
              <a:rPr lang="en-US" dirty="0" smtClean="0"/>
              <a:t>project</a:t>
            </a:r>
          </a:p>
          <a:p>
            <a:pPr marL="285750" indent="-285750">
              <a:buFont typeface="Arial" panose="020B0604020202020204" pitchFamily="34" charset="0"/>
              <a:buChar char="•"/>
            </a:pPr>
            <a:endParaRPr lang="en-US" dirty="0"/>
          </a:p>
          <a:p>
            <a:r>
              <a:rPr lang="en-US" dirty="0"/>
              <a:t>*Note: @</a:t>
            </a:r>
            <a:r>
              <a:rPr lang="en-US" dirty="0" err="1"/>
              <a:t>SpringBootApplication</a:t>
            </a:r>
            <a:r>
              <a:rPr lang="en-US" dirty="0"/>
              <a:t> encapsulates @Configuration, @</a:t>
            </a:r>
            <a:r>
              <a:rPr lang="en-US" dirty="0" err="1"/>
              <a:t>EnableAutoConfiguration</a:t>
            </a:r>
            <a:r>
              <a:rPr lang="en-US" dirty="0"/>
              <a:t>, and @</a:t>
            </a:r>
            <a:r>
              <a:rPr lang="en-US" dirty="0" err="1"/>
              <a:t>ComponentScan</a:t>
            </a:r>
            <a:r>
              <a:rPr lang="en-US" dirty="0"/>
              <a:t> annotations with their default attributes.</a:t>
            </a:r>
          </a:p>
        </p:txBody>
      </p:sp>
      <p:pic>
        <p:nvPicPr>
          <p:cNvPr id="11" name="Picture 10"/>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3275122" y="3846962"/>
            <a:ext cx="4001310" cy="1781678"/>
          </a:xfrm>
          <a:prstGeom prst="rect">
            <a:avLst/>
          </a:prstGeom>
        </p:spPr>
      </p:pic>
    </p:spTree>
    <p:extLst>
      <p:ext uri="{BB962C8B-B14F-4D97-AF65-F5344CB8AC3E}">
        <p14:creationId xmlns:p14="http://schemas.microsoft.com/office/powerpoint/2010/main" val="36759837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Bootstrapping</a:t>
            </a:r>
            <a:endParaRPr lang="en-US" dirty="0"/>
          </a:p>
        </p:txBody>
      </p:sp>
      <p:sp>
        <p:nvSpPr>
          <p:cNvPr id="3" name="Text Placeholder 2"/>
          <p:cNvSpPr>
            <a:spLocks noGrp="1"/>
          </p:cNvSpPr>
          <p:nvPr>
            <p:ph type="body" sz="quarter" idx="15"/>
          </p:nvPr>
        </p:nvSpPr>
        <p:spPr/>
        <p:txBody>
          <a:bodyPr/>
          <a:lstStyle/>
          <a:p>
            <a:r>
              <a:rPr lang="en-US" dirty="0"/>
              <a:t>Spring </a:t>
            </a:r>
            <a:r>
              <a:rPr lang="en-US" dirty="0" smtClean="0"/>
              <a:t>Boot</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17</a:t>
            </a:fld>
            <a:endParaRPr lang="de-DE"/>
          </a:p>
        </p:txBody>
      </p:sp>
      <p:sp>
        <p:nvSpPr>
          <p:cNvPr id="5" name="Rectangle 4"/>
          <p:cNvSpPr/>
          <p:nvPr/>
        </p:nvSpPr>
        <p:spPr>
          <a:xfrm>
            <a:off x="259200" y="1404708"/>
            <a:ext cx="10217727" cy="2308324"/>
          </a:xfrm>
          <a:prstGeom prst="rect">
            <a:avLst/>
          </a:prstGeom>
        </p:spPr>
        <p:txBody>
          <a:bodyPr wrap="square">
            <a:spAutoFit/>
          </a:bodyPr>
          <a:lstStyle/>
          <a:p>
            <a:r>
              <a:rPr lang="en-US" dirty="0" smtClean="0"/>
              <a:t>Handling </a:t>
            </a:r>
            <a:r>
              <a:rPr lang="en-US" dirty="0"/>
              <a:t>dependency management is a difficult task for big projects. Spring Boot resolves this problem by providing a set of dependencies for developers </a:t>
            </a:r>
            <a:r>
              <a:rPr lang="en-US" dirty="0" smtClean="0"/>
              <a:t>convenience</a:t>
            </a:r>
          </a:p>
          <a:p>
            <a:r>
              <a:rPr lang="en-US" dirty="0"/>
              <a:t>Spring Boot </a:t>
            </a:r>
            <a:r>
              <a:rPr lang="en-US" dirty="0" smtClean="0"/>
              <a:t>Starters:</a:t>
            </a:r>
          </a:p>
          <a:p>
            <a:pPr marL="285750" indent="-285750">
              <a:buFont typeface="Arial" panose="020B0604020202020204" pitchFamily="34" charset="0"/>
              <a:buChar char="•"/>
            </a:pPr>
            <a:r>
              <a:rPr lang="en-US" b="1" dirty="0"/>
              <a:t>Spring Boot Starter Actuator </a:t>
            </a:r>
            <a:r>
              <a:rPr lang="en-US" dirty="0"/>
              <a:t>dependency is used to monitor and manage your </a:t>
            </a:r>
            <a:r>
              <a:rPr lang="en-US" dirty="0" smtClean="0"/>
              <a:t>application</a:t>
            </a:r>
          </a:p>
          <a:p>
            <a:pPr marL="285750" indent="-285750">
              <a:buFont typeface="Arial" panose="020B0604020202020204" pitchFamily="34" charset="0"/>
              <a:buChar char="•"/>
            </a:pPr>
            <a:r>
              <a:rPr lang="en-US" b="1" dirty="0"/>
              <a:t>Spring Boot Starter Security </a:t>
            </a:r>
            <a:r>
              <a:rPr lang="en-US" dirty="0"/>
              <a:t>dependency is used for Spring </a:t>
            </a:r>
            <a:r>
              <a:rPr lang="en-US" dirty="0" smtClean="0"/>
              <a:t>Security</a:t>
            </a:r>
          </a:p>
          <a:p>
            <a:pPr marL="285750" indent="-285750">
              <a:buFont typeface="Arial" panose="020B0604020202020204" pitchFamily="34" charset="0"/>
              <a:buChar char="•"/>
            </a:pPr>
            <a:r>
              <a:rPr lang="en-US" b="1" dirty="0"/>
              <a:t>Spring Boot Starter web </a:t>
            </a:r>
            <a:r>
              <a:rPr lang="en-US" dirty="0"/>
              <a:t>dependency is used to write a Rest </a:t>
            </a:r>
            <a:r>
              <a:rPr lang="en-US" dirty="0" smtClean="0"/>
              <a:t>Endpoints</a:t>
            </a:r>
          </a:p>
          <a:p>
            <a:pPr marL="285750" indent="-285750">
              <a:buFont typeface="Arial" panose="020B0604020202020204" pitchFamily="34" charset="0"/>
              <a:buChar char="•"/>
            </a:pPr>
            <a:r>
              <a:rPr lang="en-US" b="1" dirty="0"/>
              <a:t>Spring Boot Starter Thyme Leaf </a:t>
            </a:r>
            <a:r>
              <a:rPr lang="en-US" dirty="0"/>
              <a:t>dependency is used to create a web </a:t>
            </a:r>
            <a:r>
              <a:rPr lang="en-US" dirty="0" smtClean="0"/>
              <a:t>application</a:t>
            </a:r>
          </a:p>
          <a:p>
            <a:pPr marL="285750" indent="-285750">
              <a:buFont typeface="Arial" panose="020B0604020202020204" pitchFamily="34" charset="0"/>
              <a:buChar char="•"/>
            </a:pPr>
            <a:r>
              <a:rPr lang="en-US" b="1" dirty="0"/>
              <a:t>Spring Boot Starter Test </a:t>
            </a:r>
            <a:r>
              <a:rPr lang="en-US" dirty="0"/>
              <a:t>dependency is used for writing Test cases</a:t>
            </a:r>
            <a:r>
              <a:rPr lang="en-US" dirty="0" smtClean="0"/>
              <a:t>.</a:t>
            </a:r>
            <a:endParaRPr lang="en-US" dirty="0"/>
          </a:p>
        </p:txBody>
      </p:sp>
    </p:spTree>
    <p:extLst>
      <p:ext uri="{BB962C8B-B14F-4D97-AF65-F5344CB8AC3E}">
        <p14:creationId xmlns:p14="http://schemas.microsoft.com/office/powerpoint/2010/main" val="22204096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first application</a:t>
            </a:r>
            <a:endParaRPr lang="en-US" dirty="0"/>
          </a:p>
        </p:txBody>
      </p:sp>
      <p:sp>
        <p:nvSpPr>
          <p:cNvPr id="3" name="Text Placeholder 2"/>
          <p:cNvSpPr>
            <a:spLocks noGrp="1"/>
          </p:cNvSpPr>
          <p:nvPr>
            <p:ph type="body" sz="quarter" idx="15"/>
          </p:nvPr>
        </p:nvSpPr>
        <p:spPr/>
        <p:txBody>
          <a:bodyPr/>
          <a:lstStyle/>
          <a:p>
            <a:r>
              <a:rPr lang="en-US" dirty="0" smtClean="0"/>
              <a:t>Spring Boot</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18</a:t>
            </a:fld>
            <a:endParaRPr lang="de-DE"/>
          </a:p>
        </p:txBody>
      </p:sp>
      <p:sp>
        <p:nvSpPr>
          <p:cNvPr id="5" name="Content Placeholder 4"/>
          <p:cNvSpPr>
            <a:spLocks noGrp="1"/>
          </p:cNvSpPr>
          <p:nvPr>
            <p:ph sz="quarter" idx="1"/>
          </p:nvPr>
        </p:nvSpPr>
        <p:spPr/>
        <p:txBody>
          <a:bodyPr/>
          <a:lstStyle/>
          <a:p>
            <a:r>
              <a:rPr lang="en-US" dirty="0">
                <a:hlinkClick r:id="rId2"/>
              </a:rPr>
              <a:t>https://start.spring.io</a:t>
            </a:r>
            <a:r>
              <a:rPr lang="en-US" dirty="0" smtClean="0">
                <a:hlinkClick r:id="rId2"/>
              </a:rPr>
              <a:t>/</a:t>
            </a:r>
            <a:endParaRPr lang="en-US" dirty="0" smtClean="0"/>
          </a:p>
          <a:p>
            <a:endParaRPr lang="en-US" dirty="0"/>
          </a:p>
        </p:txBody>
      </p:sp>
      <p:pic>
        <p:nvPicPr>
          <p:cNvPr id="7" name="Picture 6"/>
          <p:cNvPicPr>
            <a:picLocks noChangeAspect="1"/>
          </p:cNvPicPr>
          <p:nvPr/>
        </p:nvPicPr>
        <p:blipFill>
          <a:blip r:embed="rId3"/>
          <a:stretch>
            <a:fillRect/>
          </a:stretch>
        </p:blipFill>
        <p:spPr>
          <a:xfrm>
            <a:off x="4351574" y="1296000"/>
            <a:ext cx="5935426" cy="3980405"/>
          </a:xfrm>
          <a:prstGeom prst="rect">
            <a:avLst/>
          </a:prstGeom>
        </p:spPr>
      </p:pic>
    </p:spTree>
    <p:extLst>
      <p:ext uri="{BB962C8B-B14F-4D97-AF65-F5344CB8AC3E}">
        <p14:creationId xmlns:p14="http://schemas.microsoft.com/office/powerpoint/2010/main" val="23118660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6600" dirty="0"/>
              <a:t>Bootstrap first application</a:t>
            </a:r>
            <a:endParaRPr lang="en-US" dirty="0"/>
          </a:p>
        </p:txBody>
      </p:sp>
      <p:sp>
        <p:nvSpPr>
          <p:cNvPr id="4" name="Slide Number Placeholder 3"/>
          <p:cNvSpPr>
            <a:spLocks noGrp="1"/>
          </p:cNvSpPr>
          <p:nvPr>
            <p:ph type="sldNum" sz="quarter" idx="4294967295"/>
          </p:nvPr>
        </p:nvSpPr>
        <p:spPr>
          <a:xfrm>
            <a:off x="0" y="5629275"/>
            <a:ext cx="288925" cy="409575"/>
          </a:xfrm>
        </p:spPr>
        <p:txBody>
          <a:bodyPr/>
          <a:lstStyle/>
          <a:p>
            <a:fld id="{4898AEC0-503E-4FA4-859C-D0F72D6E3F79}" type="slidenum">
              <a:rPr lang="de-DE" smtClean="0"/>
              <a:pPr/>
              <a:t>19</a:t>
            </a:fld>
            <a:endParaRPr lang="de-DE"/>
          </a:p>
        </p:txBody>
      </p:sp>
    </p:spTree>
    <p:extLst>
      <p:ext uri="{BB962C8B-B14F-4D97-AF65-F5344CB8AC3E}">
        <p14:creationId xmlns:p14="http://schemas.microsoft.com/office/powerpoint/2010/main" val="2134602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
          </p:nvPr>
        </p:nvSpPr>
        <p:spPr>
          <a:xfrm>
            <a:off x="259200" y="1111827"/>
            <a:ext cx="10450800" cy="4352973"/>
          </a:xfrm>
        </p:spPr>
        <p:txBody>
          <a:bodyPr/>
          <a:lstStyle/>
          <a:p>
            <a:r>
              <a:rPr lang="en-US" dirty="0" smtClean="0"/>
              <a:t>Spring Framework Basic</a:t>
            </a:r>
          </a:p>
          <a:p>
            <a:r>
              <a:rPr lang="en-US" dirty="0" smtClean="0"/>
              <a:t>Spring Boot</a:t>
            </a:r>
          </a:p>
          <a:p>
            <a:pPr lvl="1"/>
            <a:r>
              <a:rPr lang="en-US" dirty="0" smtClean="0"/>
              <a:t>Introduction</a:t>
            </a:r>
          </a:p>
          <a:p>
            <a:pPr lvl="1"/>
            <a:r>
              <a:rPr lang="en-US" dirty="0" smtClean="0"/>
              <a:t>Spring </a:t>
            </a:r>
            <a:r>
              <a:rPr lang="en-US" dirty="0"/>
              <a:t>Boot </a:t>
            </a:r>
            <a:r>
              <a:rPr lang="en-US" dirty="0" smtClean="0"/>
              <a:t>Annotations</a:t>
            </a:r>
          </a:p>
          <a:p>
            <a:pPr lvl="1"/>
            <a:r>
              <a:rPr lang="en-US" dirty="0" smtClean="0"/>
              <a:t>Bootstrapping</a:t>
            </a:r>
          </a:p>
          <a:p>
            <a:pPr lvl="1"/>
            <a:r>
              <a:rPr lang="en-US" dirty="0" smtClean="0"/>
              <a:t>REST with Spring Boot</a:t>
            </a:r>
          </a:p>
          <a:p>
            <a:pPr lvl="1"/>
            <a:r>
              <a:rPr lang="en-US" dirty="0" err="1" smtClean="0"/>
              <a:t>Thymeleaf</a:t>
            </a:r>
            <a:r>
              <a:rPr lang="en-US" dirty="0" smtClean="0"/>
              <a:t> – connect Angular/UI</a:t>
            </a:r>
          </a:p>
          <a:p>
            <a:pPr lvl="1"/>
            <a:r>
              <a:rPr lang="en-US" dirty="0"/>
              <a:t>Application Properties </a:t>
            </a:r>
            <a:r>
              <a:rPr lang="en-US" dirty="0" smtClean="0"/>
              <a:t>&amp; Profile</a:t>
            </a:r>
          </a:p>
          <a:p>
            <a:pPr lvl="1"/>
            <a:r>
              <a:rPr lang="en-US" dirty="0" smtClean="0"/>
              <a:t>Spring Security</a:t>
            </a:r>
          </a:p>
          <a:p>
            <a:r>
              <a:rPr lang="en-US" dirty="0" smtClean="0"/>
              <a:t>Build and Deploy Spring Boot Application</a:t>
            </a:r>
          </a:p>
          <a:p>
            <a:endParaRPr lang="en-US" dirty="0" smtClean="0"/>
          </a:p>
          <a:p>
            <a:endParaRPr lang="en-US" dirty="0"/>
          </a:p>
        </p:txBody>
      </p:sp>
      <p:pic>
        <p:nvPicPr>
          <p:cNvPr id="4098" name="Picture 2" descr="API Autentikasi Pengguna Sederhana yang dibuat dengan Spring Bo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7943" y="1293136"/>
            <a:ext cx="3589675" cy="1993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552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5"/>
          </p:nvPr>
        </p:nvSpPr>
        <p:spPr/>
        <p:txBody>
          <a:bodyPr/>
          <a:lstStyle/>
          <a:p>
            <a:r>
              <a:rPr lang="en-US" dirty="0" smtClean="0"/>
              <a:t>Q&amp;A</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20</a:t>
            </a:fld>
            <a:endParaRPr lang="de-DE"/>
          </a:p>
        </p:txBody>
      </p:sp>
      <p:pic>
        <p:nvPicPr>
          <p:cNvPr id="5124" name="Picture 4" descr="Tips for Managing the Q&amp;amp;A Part of Your Presentation — Mel Sherwo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1945" y="648000"/>
            <a:ext cx="6385309" cy="4252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8845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5"/>
          </p:nvPr>
        </p:nvSpPr>
        <p:spPr/>
        <p:txBody>
          <a:bodyPr/>
          <a:lstStyle/>
          <a:p>
            <a:r>
              <a:rPr lang="en-US" dirty="0" smtClean="0"/>
              <a:t>References</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21</a:t>
            </a:fld>
            <a:endParaRPr lang="en-US" noProof="1"/>
          </a:p>
        </p:txBody>
      </p:sp>
      <p:sp>
        <p:nvSpPr>
          <p:cNvPr id="5" name="TextBox 4"/>
          <p:cNvSpPr txBox="1"/>
          <p:nvPr/>
        </p:nvSpPr>
        <p:spPr>
          <a:xfrm>
            <a:off x="402336" y="1371600"/>
            <a:ext cx="9793224" cy="3712464"/>
          </a:xfrm>
          <a:prstGeom prst="rect">
            <a:avLst/>
          </a:prstGeom>
          <a:noFill/>
        </p:spPr>
        <p:txBody>
          <a:bodyPr wrap="square" lIns="0" tIns="0" rIns="0" bIns="0" rtlCol="0">
            <a:noAutofit/>
          </a:bodyPr>
          <a:lstStyle/>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a:solidFill>
                  <a:srgbClr val="000000"/>
                </a:solidFill>
                <a:hlinkClick r:id="rId2"/>
              </a:rPr>
              <a:t>https://docs.spring.io/</a:t>
            </a: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smtClean="0">
                <a:solidFill>
                  <a:srgbClr val="000000"/>
                </a:solidFill>
                <a:hlinkClick r:id="rId2"/>
              </a:rPr>
              <a:t>https</a:t>
            </a:r>
            <a:r>
              <a:rPr lang="en-US" kern="0" dirty="0">
                <a:solidFill>
                  <a:srgbClr val="000000"/>
                </a:solidFill>
                <a:hlinkClick r:id="rId2"/>
              </a:rPr>
              <a:t>://</a:t>
            </a:r>
            <a:r>
              <a:rPr lang="en-US" kern="0" dirty="0" smtClean="0">
                <a:solidFill>
                  <a:srgbClr val="000000"/>
                </a:solidFill>
                <a:hlinkClick r:id="rId2"/>
              </a:rPr>
              <a:t>www.tutorialspoint.com/spring/index.htm</a:t>
            </a: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a:solidFill>
                  <a:srgbClr val="000000"/>
                </a:solidFill>
                <a:hlinkClick r:id="rId3"/>
              </a:rPr>
              <a:t>https://</a:t>
            </a:r>
            <a:r>
              <a:rPr lang="en-US" kern="0" dirty="0" smtClean="0">
                <a:solidFill>
                  <a:srgbClr val="000000"/>
                </a:solidFill>
                <a:hlinkClick r:id="rId3"/>
              </a:rPr>
              <a:t>www.tutorialspoint.com/spring_boot/index.htm</a:t>
            </a:r>
            <a:endParaRPr lang="en-US" kern="0" dirty="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a:solidFill>
                  <a:srgbClr val="000000"/>
                </a:solidFill>
                <a:hlinkClick r:id="rId4"/>
              </a:rPr>
              <a:t>https://</a:t>
            </a:r>
            <a:r>
              <a:rPr lang="en-US" kern="0" dirty="0" smtClean="0">
                <a:solidFill>
                  <a:srgbClr val="000000"/>
                </a:solidFill>
                <a:hlinkClick r:id="rId4"/>
              </a:rPr>
              <a:t>www.baeldung.com/spring-boot</a:t>
            </a: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a:solidFill>
                  <a:srgbClr val="000000"/>
                </a:solidFill>
                <a:hlinkClick r:id="rId5"/>
              </a:rPr>
              <a:t>https://</a:t>
            </a:r>
            <a:r>
              <a:rPr lang="en-US" kern="0" dirty="0" smtClean="0">
                <a:solidFill>
                  <a:srgbClr val="000000"/>
                </a:solidFill>
                <a:hlinkClick r:id="rId5"/>
              </a:rPr>
              <a:t>www.toptal.com/spring/spring-security-tutorial</a:t>
            </a: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a:solidFill>
                  <a:srgbClr val="000000"/>
                </a:solidFill>
                <a:hlinkClick r:id="rId6"/>
              </a:rPr>
              <a:t>https://</a:t>
            </a:r>
            <a:r>
              <a:rPr lang="en-US" kern="0" dirty="0" smtClean="0">
                <a:solidFill>
                  <a:srgbClr val="000000"/>
                </a:solidFill>
                <a:hlinkClick r:id="rId6"/>
              </a:rPr>
              <a:t>www.javainuse.com/spring/boot-jwt</a:t>
            </a: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a:solidFill>
                  <a:srgbClr val="000000"/>
                </a:solidFill>
                <a:hlinkClick r:id="rId7"/>
              </a:rPr>
              <a:t>https://</a:t>
            </a:r>
            <a:r>
              <a:rPr lang="en-US" kern="0" dirty="0" smtClean="0">
                <a:solidFill>
                  <a:srgbClr val="000000"/>
                </a:solidFill>
                <a:hlinkClick r:id="rId7"/>
              </a:rPr>
              <a:t>www.baeldung.com/rest-with-spring-series</a:t>
            </a: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a:solidFill>
                  <a:srgbClr val="000000"/>
                </a:solidFill>
                <a:hlinkClick r:id="rId8"/>
              </a:rPr>
              <a:t>https://</a:t>
            </a:r>
            <a:r>
              <a:rPr lang="en-US" kern="0" dirty="0" smtClean="0">
                <a:solidFill>
                  <a:srgbClr val="000000"/>
                </a:solidFill>
                <a:hlinkClick r:id="rId8"/>
              </a:rPr>
              <a:t>www.baeldung.com/spring-response-status</a:t>
            </a: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US" kern="0" dirty="0">
                <a:solidFill>
                  <a:srgbClr val="000000"/>
                </a:solidFill>
                <a:hlinkClick r:id="rId9"/>
              </a:rPr>
              <a:t>https://</a:t>
            </a:r>
            <a:r>
              <a:rPr lang="en-US" kern="0" dirty="0" smtClean="0">
                <a:solidFill>
                  <a:srgbClr val="000000"/>
                </a:solidFill>
                <a:hlinkClick r:id="rId9"/>
              </a:rPr>
              <a:t>www.baeldung.com/exception-handling-for-rest-with-spring</a:t>
            </a:r>
            <a:r>
              <a:rPr lang="en-US" kern="0" dirty="0" smtClean="0">
                <a:solidFill>
                  <a:srgbClr val="000000"/>
                </a:solidFill>
              </a:rPr>
              <a:t> </a:t>
            </a: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endParaRPr lang="en-US" kern="0" dirty="0" smtClean="0">
              <a:solidFill>
                <a:srgbClr val="000000"/>
              </a:solidFill>
            </a:endParaRP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endParaRPr lang="en-US" kern="0" dirty="0" smtClean="0">
              <a:solidFill>
                <a:srgbClr val="000000"/>
              </a:solidFill>
            </a:endParaRPr>
          </a:p>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40570886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Spring framework</a:t>
            </a:r>
            <a:endParaRPr lang="en-US" dirty="0"/>
          </a:p>
        </p:txBody>
      </p:sp>
      <p:sp>
        <p:nvSpPr>
          <p:cNvPr id="3" name="Text Placeholder 2"/>
          <p:cNvSpPr>
            <a:spLocks noGrp="1"/>
          </p:cNvSpPr>
          <p:nvPr>
            <p:ph type="body" sz="quarter" idx="15"/>
          </p:nvPr>
        </p:nvSpPr>
        <p:spPr/>
        <p:txBody>
          <a:bodyPr/>
          <a:lstStyle/>
          <a:p>
            <a:r>
              <a:rPr lang="en-US" dirty="0"/>
              <a:t>Spring Framework Basic</a:t>
            </a:r>
          </a:p>
        </p:txBody>
      </p:sp>
      <p:sp>
        <p:nvSpPr>
          <p:cNvPr id="4" name="Slide Number Placeholder 3"/>
          <p:cNvSpPr>
            <a:spLocks noGrp="1"/>
          </p:cNvSpPr>
          <p:nvPr>
            <p:ph type="sldNum" sz="quarter" idx="12"/>
          </p:nvPr>
        </p:nvSpPr>
        <p:spPr/>
        <p:txBody>
          <a:bodyPr/>
          <a:lstStyle/>
          <a:p>
            <a:fld id="{4898AEC0-503E-4FA4-859C-D0F72D6E3F79}" type="slidenum">
              <a:rPr lang="de-DE" smtClean="0"/>
              <a:pPr/>
              <a:t>3</a:t>
            </a:fld>
            <a:endParaRPr lang="de-DE"/>
          </a:p>
        </p:txBody>
      </p:sp>
      <p:sp>
        <p:nvSpPr>
          <p:cNvPr id="5" name="Content Placeholder 4"/>
          <p:cNvSpPr>
            <a:spLocks noGrp="1"/>
          </p:cNvSpPr>
          <p:nvPr>
            <p:ph sz="quarter" idx="1"/>
          </p:nvPr>
        </p:nvSpPr>
        <p:spPr/>
        <p:txBody>
          <a:bodyPr/>
          <a:lstStyle/>
          <a:p>
            <a:r>
              <a:rPr lang="en-US" dirty="0" smtClean="0"/>
              <a:t>The framework provides </a:t>
            </a:r>
            <a:r>
              <a:rPr lang="en-US" dirty="0"/>
              <a:t>a comprehensive programming and configuration model for modern Java-based enterprise </a:t>
            </a:r>
            <a:r>
              <a:rPr lang="en-US" dirty="0" smtClean="0"/>
              <a:t>applications</a:t>
            </a:r>
          </a:p>
          <a:p>
            <a:r>
              <a:rPr lang="en-US" dirty="0" smtClean="0"/>
              <a:t>Providing rich features:</a:t>
            </a:r>
          </a:p>
          <a:p>
            <a:pPr lvl="1">
              <a:buFont typeface="Arial" panose="020B0604020202020204" pitchFamily="34" charset="0"/>
              <a:buChar char="•"/>
            </a:pPr>
            <a:r>
              <a:rPr lang="en-US" dirty="0"/>
              <a:t>Core technologies: dependency injection, events, resources, i18n, validation, data binding, type conversion, </a:t>
            </a:r>
            <a:r>
              <a:rPr lang="en-US" dirty="0" err="1"/>
              <a:t>SpEL</a:t>
            </a:r>
            <a:r>
              <a:rPr lang="en-US" dirty="0"/>
              <a:t>, AOP</a:t>
            </a:r>
            <a:r>
              <a:rPr lang="en-US" dirty="0" smtClean="0"/>
              <a:t>.</a:t>
            </a:r>
            <a:endParaRPr lang="en-US" dirty="0"/>
          </a:p>
          <a:p>
            <a:pPr lvl="1">
              <a:buFont typeface="Arial" panose="020B0604020202020204" pitchFamily="34" charset="0"/>
              <a:buChar char="•"/>
            </a:pPr>
            <a:r>
              <a:rPr lang="en-US" dirty="0" smtClean="0"/>
              <a:t>Testing</a:t>
            </a:r>
            <a:r>
              <a:rPr lang="en-US" dirty="0"/>
              <a:t>: mock objects, </a:t>
            </a:r>
            <a:r>
              <a:rPr lang="en-US" dirty="0" err="1"/>
              <a:t>TestContext</a:t>
            </a:r>
            <a:r>
              <a:rPr lang="en-US" dirty="0"/>
              <a:t> framework, Spring MVC Test, </a:t>
            </a:r>
            <a:r>
              <a:rPr lang="en-US" dirty="0" err="1"/>
              <a:t>WebTestClient</a:t>
            </a:r>
            <a:r>
              <a:rPr lang="en-US" dirty="0" smtClean="0"/>
              <a:t>.</a:t>
            </a:r>
            <a:endParaRPr lang="en-US" dirty="0"/>
          </a:p>
          <a:p>
            <a:pPr lvl="1">
              <a:buFont typeface="Arial" panose="020B0604020202020204" pitchFamily="34" charset="0"/>
              <a:buChar char="•"/>
            </a:pPr>
            <a:r>
              <a:rPr lang="en-US" dirty="0" smtClean="0"/>
              <a:t>Data </a:t>
            </a:r>
            <a:r>
              <a:rPr lang="en-US" dirty="0"/>
              <a:t>Access: transactions, DAO support, JDBC, ORM, Marshalling XML</a:t>
            </a:r>
            <a:r>
              <a:rPr lang="en-US" dirty="0" smtClean="0"/>
              <a:t>.</a:t>
            </a:r>
            <a:endParaRPr lang="en-US" dirty="0"/>
          </a:p>
          <a:p>
            <a:pPr lvl="1">
              <a:buFont typeface="Arial" panose="020B0604020202020204" pitchFamily="34" charset="0"/>
              <a:buChar char="•"/>
            </a:pPr>
            <a:r>
              <a:rPr lang="en-US" dirty="0" smtClean="0"/>
              <a:t>Spring </a:t>
            </a:r>
            <a:r>
              <a:rPr lang="en-US" dirty="0"/>
              <a:t>MVC and Spring </a:t>
            </a:r>
            <a:r>
              <a:rPr lang="en-US" dirty="0" err="1"/>
              <a:t>WebFlux</a:t>
            </a:r>
            <a:r>
              <a:rPr lang="en-US" dirty="0"/>
              <a:t> web frameworks</a:t>
            </a:r>
            <a:r>
              <a:rPr lang="en-US" dirty="0" smtClean="0"/>
              <a:t>.</a:t>
            </a:r>
            <a:endParaRPr lang="en-US" dirty="0"/>
          </a:p>
          <a:p>
            <a:pPr lvl="1">
              <a:buFont typeface="Arial" panose="020B0604020202020204" pitchFamily="34" charset="0"/>
              <a:buChar char="•"/>
            </a:pPr>
            <a:r>
              <a:rPr lang="en-US" dirty="0" smtClean="0"/>
              <a:t>Integration</a:t>
            </a:r>
            <a:r>
              <a:rPr lang="en-US" dirty="0"/>
              <a:t>: remoting, JMS, JCA, JMX, email, tasks, scheduling, cache</a:t>
            </a:r>
            <a:r>
              <a:rPr lang="en-US" dirty="0" smtClean="0"/>
              <a:t>.</a:t>
            </a:r>
            <a:endParaRPr lang="en-US" dirty="0"/>
          </a:p>
          <a:p>
            <a:pPr lvl="1">
              <a:buFont typeface="Arial" panose="020B0604020202020204" pitchFamily="34" charset="0"/>
              <a:buChar char="•"/>
            </a:pPr>
            <a:r>
              <a:rPr lang="en-US" dirty="0" smtClean="0"/>
              <a:t>Languages</a:t>
            </a:r>
            <a:r>
              <a:rPr lang="en-US" dirty="0"/>
              <a:t>: </a:t>
            </a:r>
            <a:r>
              <a:rPr lang="en-US" dirty="0" err="1"/>
              <a:t>Kotlin</a:t>
            </a:r>
            <a:r>
              <a:rPr lang="en-US" dirty="0"/>
              <a:t>, Groovy, dynamic languages.</a:t>
            </a:r>
            <a:endParaRPr lang="en-US" dirty="0" smtClean="0"/>
          </a:p>
          <a:p>
            <a:endParaRPr lang="en-US" dirty="0"/>
          </a:p>
        </p:txBody>
      </p:sp>
    </p:spTree>
    <p:extLst>
      <p:ext uri="{BB962C8B-B14F-4D97-AF65-F5344CB8AC3E}">
        <p14:creationId xmlns:p14="http://schemas.microsoft.com/office/powerpoint/2010/main" val="31881365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Core</a:t>
            </a:r>
            <a:endParaRPr lang="en-US" dirty="0"/>
          </a:p>
        </p:txBody>
      </p:sp>
      <p:sp>
        <p:nvSpPr>
          <p:cNvPr id="3" name="Text Placeholder 2"/>
          <p:cNvSpPr>
            <a:spLocks noGrp="1"/>
          </p:cNvSpPr>
          <p:nvPr>
            <p:ph type="body" sz="quarter" idx="15"/>
          </p:nvPr>
        </p:nvSpPr>
        <p:spPr/>
        <p:txBody>
          <a:bodyPr/>
          <a:lstStyle/>
          <a:p>
            <a:r>
              <a:rPr lang="en-US" dirty="0"/>
              <a:t>Spring Framework Basic</a:t>
            </a:r>
          </a:p>
        </p:txBody>
      </p:sp>
      <p:sp>
        <p:nvSpPr>
          <p:cNvPr id="4" name="Slide Number Placeholder 3"/>
          <p:cNvSpPr>
            <a:spLocks noGrp="1"/>
          </p:cNvSpPr>
          <p:nvPr>
            <p:ph type="sldNum" sz="quarter" idx="12"/>
          </p:nvPr>
        </p:nvSpPr>
        <p:spPr/>
        <p:txBody>
          <a:bodyPr/>
          <a:lstStyle/>
          <a:p>
            <a:fld id="{4898AEC0-503E-4FA4-859C-D0F72D6E3F79}" type="slidenum">
              <a:rPr lang="de-DE" smtClean="0"/>
              <a:pPr/>
              <a:t>4</a:t>
            </a:fld>
            <a:endParaRPr lang="de-DE"/>
          </a:p>
        </p:txBody>
      </p:sp>
      <p:sp>
        <p:nvSpPr>
          <p:cNvPr id="5" name="Content Placeholder 4"/>
          <p:cNvSpPr>
            <a:spLocks noGrp="1"/>
          </p:cNvSpPr>
          <p:nvPr>
            <p:ph sz="quarter" idx="1"/>
          </p:nvPr>
        </p:nvSpPr>
        <p:spPr/>
        <p:txBody>
          <a:bodyPr/>
          <a:lstStyle/>
          <a:p>
            <a:r>
              <a:rPr lang="en-US" dirty="0"/>
              <a:t>IOC </a:t>
            </a:r>
            <a:r>
              <a:rPr lang="en-US" dirty="0" smtClean="0"/>
              <a:t>Container</a:t>
            </a:r>
          </a:p>
          <a:p>
            <a:r>
              <a:rPr lang="en-US" dirty="0" smtClean="0"/>
              <a:t>Bean</a:t>
            </a:r>
          </a:p>
          <a:p>
            <a:r>
              <a:rPr lang="en-US" dirty="0" smtClean="0"/>
              <a:t>Dependency Injection</a:t>
            </a:r>
            <a:endParaRPr lang="en-US" dirty="0"/>
          </a:p>
        </p:txBody>
      </p:sp>
    </p:spTree>
    <p:extLst>
      <p:ext uri="{BB962C8B-B14F-4D97-AF65-F5344CB8AC3E}">
        <p14:creationId xmlns:p14="http://schemas.microsoft.com/office/powerpoint/2010/main" val="35450790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IOC Container</a:t>
            </a:r>
          </a:p>
        </p:txBody>
      </p:sp>
      <p:sp>
        <p:nvSpPr>
          <p:cNvPr id="3" name="Text Placeholder 2"/>
          <p:cNvSpPr>
            <a:spLocks noGrp="1"/>
          </p:cNvSpPr>
          <p:nvPr>
            <p:ph type="body" sz="quarter" idx="15"/>
          </p:nvPr>
        </p:nvSpPr>
        <p:spPr/>
        <p:txBody>
          <a:bodyPr/>
          <a:lstStyle/>
          <a:p>
            <a:r>
              <a:rPr lang="en-US" dirty="0"/>
              <a:t>Spring Framework Basic</a:t>
            </a:r>
          </a:p>
        </p:txBody>
      </p:sp>
      <p:sp>
        <p:nvSpPr>
          <p:cNvPr id="4" name="Slide Number Placeholder 3"/>
          <p:cNvSpPr>
            <a:spLocks noGrp="1"/>
          </p:cNvSpPr>
          <p:nvPr>
            <p:ph type="sldNum" sz="quarter" idx="12"/>
          </p:nvPr>
        </p:nvSpPr>
        <p:spPr/>
        <p:txBody>
          <a:bodyPr/>
          <a:lstStyle/>
          <a:p>
            <a:fld id="{4898AEC0-503E-4FA4-859C-D0F72D6E3F79}" type="slidenum">
              <a:rPr lang="de-DE" smtClean="0"/>
              <a:pPr/>
              <a:t>5</a:t>
            </a:fld>
            <a:endParaRPr lang="de-DE"/>
          </a:p>
        </p:txBody>
      </p:sp>
      <p:pic>
        <p:nvPicPr>
          <p:cNvPr id="1026" name="Picture 2" descr="container mag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9830" y="2727319"/>
            <a:ext cx="4743450" cy="281940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
          </p:nvPr>
        </p:nvSpPr>
        <p:spPr/>
        <p:txBody>
          <a:bodyPr/>
          <a:lstStyle/>
          <a:p>
            <a:r>
              <a:rPr lang="en-US" dirty="0"/>
              <a:t>The container will create the objects, wire them together, configure them, and manage their complete life cycle from creation till </a:t>
            </a:r>
            <a:r>
              <a:rPr lang="en-US" dirty="0" smtClean="0"/>
              <a:t>destruction.</a:t>
            </a:r>
          </a:p>
          <a:p>
            <a:r>
              <a:rPr lang="en-US" dirty="0"/>
              <a:t>These objects are called Spring </a:t>
            </a:r>
            <a:r>
              <a:rPr lang="en-US" b="1" dirty="0" smtClean="0"/>
              <a:t>Beans</a:t>
            </a:r>
            <a:r>
              <a:rPr lang="en-US" dirty="0" smtClean="0"/>
              <a:t>.</a:t>
            </a:r>
          </a:p>
          <a:p>
            <a:r>
              <a:rPr lang="en-US" dirty="0"/>
              <a:t>The container gets its instructions on what objects to instantiate, configure, and assemble by reading the configuration metadata provided</a:t>
            </a:r>
            <a:r>
              <a:rPr lang="en-US" dirty="0" smtClean="0"/>
              <a:t>.</a:t>
            </a:r>
          </a:p>
          <a:p>
            <a:r>
              <a:rPr lang="en-US" dirty="0"/>
              <a:t>The configuration metadata can be represented </a:t>
            </a:r>
            <a:endParaRPr lang="en-US" dirty="0" smtClean="0"/>
          </a:p>
          <a:p>
            <a:pPr marL="0" indent="0">
              <a:buNone/>
            </a:pPr>
            <a:r>
              <a:rPr lang="en-US" dirty="0" smtClean="0"/>
              <a:t>either </a:t>
            </a:r>
            <a:r>
              <a:rPr lang="en-US" dirty="0"/>
              <a:t>by XML, Java annotations, or Java code.</a:t>
            </a:r>
          </a:p>
        </p:txBody>
      </p:sp>
    </p:spTree>
    <p:extLst>
      <p:ext uri="{BB962C8B-B14F-4D97-AF65-F5344CB8AC3E}">
        <p14:creationId xmlns:p14="http://schemas.microsoft.com/office/powerpoint/2010/main" val="1665511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IOC </a:t>
            </a:r>
            <a:r>
              <a:rPr lang="en-US" dirty="0" smtClean="0"/>
              <a:t>Container - Spring</a:t>
            </a:r>
            <a:endParaRPr lang="en-US" dirty="0"/>
          </a:p>
        </p:txBody>
      </p:sp>
      <p:sp>
        <p:nvSpPr>
          <p:cNvPr id="3" name="Text Placeholder 2"/>
          <p:cNvSpPr>
            <a:spLocks noGrp="1"/>
          </p:cNvSpPr>
          <p:nvPr>
            <p:ph type="body" sz="quarter" idx="15"/>
          </p:nvPr>
        </p:nvSpPr>
        <p:spPr/>
        <p:txBody>
          <a:bodyPr/>
          <a:lstStyle/>
          <a:p>
            <a:r>
              <a:rPr lang="en-US" dirty="0"/>
              <a:t>Spring Framework Basic</a:t>
            </a:r>
          </a:p>
        </p:txBody>
      </p:sp>
      <p:sp>
        <p:nvSpPr>
          <p:cNvPr id="4" name="Slide Number Placeholder 3"/>
          <p:cNvSpPr>
            <a:spLocks noGrp="1"/>
          </p:cNvSpPr>
          <p:nvPr>
            <p:ph type="sldNum" sz="quarter" idx="12"/>
          </p:nvPr>
        </p:nvSpPr>
        <p:spPr/>
        <p:txBody>
          <a:bodyPr/>
          <a:lstStyle/>
          <a:p>
            <a:fld id="{4898AEC0-503E-4FA4-859C-D0F72D6E3F79}" type="slidenum">
              <a:rPr lang="de-DE" smtClean="0"/>
              <a:pPr/>
              <a:t>6</a:t>
            </a:fld>
            <a:endParaRPr lang="de-DE"/>
          </a:p>
        </p:txBody>
      </p:sp>
      <p:sp>
        <p:nvSpPr>
          <p:cNvPr id="5" name="Content Placeholder 4"/>
          <p:cNvSpPr>
            <a:spLocks noGrp="1"/>
          </p:cNvSpPr>
          <p:nvPr>
            <p:ph sz="quarter" idx="1"/>
          </p:nvPr>
        </p:nvSpPr>
        <p:spPr/>
        <p:txBody>
          <a:bodyPr/>
          <a:lstStyle/>
          <a:p>
            <a:pPr marL="0" indent="0">
              <a:buNone/>
            </a:pPr>
            <a:r>
              <a:rPr lang="en-US" dirty="0"/>
              <a:t>Spring provides the following two distinct types of </a:t>
            </a:r>
            <a:r>
              <a:rPr lang="en-US" dirty="0" smtClean="0"/>
              <a:t>containers:</a:t>
            </a:r>
            <a:endParaRPr lang="en-US" dirty="0"/>
          </a:p>
          <a:p>
            <a:r>
              <a:rPr lang="en-US" dirty="0" smtClean="0"/>
              <a:t>Spring </a:t>
            </a:r>
            <a:r>
              <a:rPr lang="en-US" dirty="0" err="1"/>
              <a:t>BeanFactory</a:t>
            </a:r>
            <a:r>
              <a:rPr lang="en-US" dirty="0"/>
              <a:t> Container</a:t>
            </a:r>
          </a:p>
          <a:p>
            <a:pPr lvl="1"/>
            <a:r>
              <a:rPr lang="en-US" dirty="0"/>
              <a:t>This is the simplest container providing the basic support for DI and is defined by the </a:t>
            </a:r>
            <a:r>
              <a:rPr lang="en-US" dirty="0" err="1"/>
              <a:t>org.springframework.beans.factory.BeanFactory</a:t>
            </a:r>
            <a:r>
              <a:rPr lang="en-US" dirty="0"/>
              <a:t> interface. </a:t>
            </a:r>
            <a:endParaRPr lang="en-US" dirty="0" smtClean="0"/>
          </a:p>
          <a:p>
            <a:pPr lvl="1"/>
            <a:r>
              <a:rPr lang="en-US" dirty="0" smtClean="0"/>
              <a:t>The </a:t>
            </a:r>
            <a:r>
              <a:rPr lang="en-US" dirty="0" err="1"/>
              <a:t>BeanFactory</a:t>
            </a:r>
            <a:r>
              <a:rPr lang="en-US" dirty="0"/>
              <a:t> and related interfaces, such as </a:t>
            </a:r>
            <a:r>
              <a:rPr lang="en-US" dirty="0" err="1"/>
              <a:t>BeanFactoryAware</a:t>
            </a:r>
            <a:r>
              <a:rPr lang="en-US" dirty="0"/>
              <a:t>, </a:t>
            </a:r>
            <a:r>
              <a:rPr lang="en-US" dirty="0" err="1"/>
              <a:t>InitializingBean</a:t>
            </a:r>
            <a:r>
              <a:rPr lang="en-US" dirty="0"/>
              <a:t>, </a:t>
            </a:r>
            <a:r>
              <a:rPr lang="en-US" dirty="0" err="1"/>
              <a:t>DisposableBean</a:t>
            </a:r>
            <a:r>
              <a:rPr lang="en-US" dirty="0"/>
              <a:t>, are still present in Spring for the purpose of backward compatibility with a large number of third-party frameworks that integrate with Spring.</a:t>
            </a:r>
          </a:p>
          <a:p>
            <a:endParaRPr lang="en-US" dirty="0"/>
          </a:p>
          <a:p>
            <a:r>
              <a:rPr lang="en-US" dirty="0" smtClean="0"/>
              <a:t>Spring </a:t>
            </a:r>
            <a:r>
              <a:rPr lang="en-US" dirty="0" err="1"/>
              <a:t>ApplicationContext</a:t>
            </a:r>
            <a:r>
              <a:rPr lang="en-US" dirty="0"/>
              <a:t> Container</a:t>
            </a:r>
          </a:p>
          <a:p>
            <a:pPr lvl="1"/>
            <a:r>
              <a:rPr lang="en-US" dirty="0"/>
              <a:t>This container adds more enterprise-specific functionality such as the ability to resolve textual messages from a properties file and the ability to publish application events to interested event listeners. </a:t>
            </a:r>
            <a:endParaRPr lang="en-US" dirty="0" smtClean="0"/>
          </a:p>
          <a:p>
            <a:pPr lvl="1"/>
            <a:r>
              <a:rPr lang="en-US" dirty="0" smtClean="0"/>
              <a:t>This </a:t>
            </a:r>
            <a:r>
              <a:rPr lang="en-US" dirty="0"/>
              <a:t>container is defined by the </a:t>
            </a:r>
            <a:r>
              <a:rPr lang="en-US" dirty="0" err="1"/>
              <a:t>org.springframework.context.ApplicationContext</a:t>
            </a:r>
            <a:r>
              <a:rPr lang="en-US" dirty="0"/>
              <a:t> interface.</a:t>
            </a:r>
          </a:p>
        </p:txBody>
      </p:sp>
    </p:spTree>
    <p:extLst>
      <p:ext uri="{BB962C8B-B14F-4D97-AF65-F5344CB8AC3E}">
        <p14:creationId xmlns:p14="http://schemas.microsoft.com/office/powerpoint/2010/main" val="2480618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Bean</a:t>
            </a:r>
            <a:endParaRPr lang="en-US" dirty="0"/>
          </a:p>
        </p:txBody>
      </p:sp>
      <p:sp>
        <p:nvSpPr>
          <p:cNvPr id="3" name="Text Placeholder 2"/>
          <p:cNvSpPr>
            <a:spLocks noGrp="1"/>
          </p:cNvSpPr>
          <p:nvPr>
            <p:ph type="body" sz="quarter" idx="15"/>
          </p:nvPr>
        </p:nvSpPr>
        <p:spPr/>
        <p:txBody>
          <a:bodyPr/>
          <a:lstStyle/>
          <a:p>
            <a:r>
              <a:rPr lang="en-US" dirty="0"/>
              <a:t>Spring Framework Basic</a:t>
            </a:r>
          </a:p>
        </p:txBody>
      </p:sp>
      <p:sp>
        <p:nvSpPr>
          <p:cNvPr id="4" name="Slide Number Placeholder 3"/>
          <p:cNvSpPr>
            <a:spLocks noGrp="1"/>
          </p:cNvSpPr>
          <p:nvPr>
            <p:ph type="sldNum" sz="quarter" idx="12"/>
          </p:nvPr>
        </p:nvSpPr>
        <p:spPr/>
        <p:txBody>
          <a:bodyPr/>
          <a:lstStyle/>
          <a:p>
            <a:fld id="{4898AEC0-503E-4FA4-859C-D0F72D6E3F79}" type="slidenum">
              <a:rPr lang="de-DE" smtClean="0"/>
              <a:pPr/>
              <a:t>7</a:t>
            </a:fld>
            <a:endParaRPr lang="de-DE"/>
          </a:p>
        </p:txBody>
      </p:sp>
      <p:sp>
        <p:nvSpPr>
          <p:cNvPr id="5" name="Content Placeholder 4"/>
          <p:cNvSpPr>
            <a:spLocks noGrp="1"/>
          </p:cNvSpPr>
          <p:nvPr>
            <p:ph sz="quarter" idx="1"/>
          </p:nvPr>
        </p:nvSpPr>
        <p:spPr>
          <a:xfrm>
            <a:off x="258762" y="1296000"/>
            <a:ext cx="10450800" cy="3943840"/>
          </a:xfrm>
        </p:spPr>
        <p:txBody>
          <a:bodyPr/>
          <a:lstStyle/>
          <a:p>
            <a:r>
              <a:rPr lang="en-US" dirty="0"/>
              <a:t>The objects that form the backbone of your application and that are managed by the Spring </a:t>
            </a:r>
            <a:r>
              <a:rPr lang="en-US" dirty="0" err="1"/>
              <a:t>IoC</a:t>
            </a:r>
            <a:r>
              <a:rPr lang="en-US" dirty="0"/>
              <a:t> container are called beans</a:t>
            </a:r>
            <a:r>
              <a:rPr lang="en-US" dirty="0" smtClean="0"/>
              <a:t>.</a:t>
            </a:r>
          </a:p>
          <a:p>
            <a:r>
              <a:rPr lang="en-US" dirty="0"/>
              <a:t>Bean definition contains the information called configuration metadata, which is needed for the container to know the </a:t>
            </a:r>
            <a:r>
              <a:rPr lang="en-US" dirty="0" smtClean="0"/>
              <a:t>following:</a:t>
            </a:r>
          </a:p>
          <a:p>
            <a:pPr lvl="1">
              <a:buFont typeface="Arial" panose="020B0604020202020204" pitchFamily="34" charset="0"/>
              <a:buChar char="•"/>
            </a:pPr>
            <a:r>
              <a:rPr lang="en-US" dirty="0"/>
              <a:t>How to create a bean</a:t>
            </a:r>
          </a:p>
          <a:p>
            <a:pPr lvl="1">
              <a:buFont typeface="Arial" panose="020B0604020202020204" pitchFamily="34" charset="0"/>
              <a:buChar char="•"/>
            </a:pPr>
            <a:r>
              <a:rPr lang="en-US" dirty="0"/>
              <a:t>Bean's lifecycle details</a:t>
            </a:r>
          </a:p>
          <a:p>
            <a:pPr lvl="1">
              <a:buFont typeface="Arial" panose="020B0604020202020204" pitchFamily="34" charset="0"/>
              <a:buChar char="•"/>
            </a:pPr>
            <a:r>
              <a:rPr lang="en-US" dirty="0"/>
              <a:t>Bean's </a:t>
            </a:r>
            <a:r>
              <a:rPr lang="en-US" dirty="0" smtClean="0"/>
              <a:t>dependencies</a:t>
            </a:r>
          </a:p>
          <a:p>
            <a:r>
              <a:rPr lang="en-US" dirty="0" smtClean="0"/>
              <a:t>Three </a:t>
            </a:r>
            <a:r>
              <a:rPr lang="en-US" dirty="0"/>
              <a:t>important methods to provide configuration metadata to the Spring </a:t>
            </a:r>
            <a:r>
              <a:rPr lang="en-US" dirty="0" smtClean="0"/>
              <a:t>Container:</a:t>
            </a:r>
          </a:p>
          <a:p>
            <a:pPr lvl="1">
              <a:buFont typeface="Arial" panose="020B0604020202020204" pitchFamily="34" charset="0"/>
              <a:buChar char="•"/>
            </a:pPr>
            <a:r>
              <a:rPr lang="en-US" dirty="0"/>
              <a:t>XML based configuration </a:t>
            </a:r>
            <a:r>
              <a:rPr lang="en-US" dirty="0" smtClean="0"/>
              <a:t>file</a:t>
            </a:r>
            <a:endParaRPr lang="en-US" dirty="0"/>
          </a:p>
          <a:p>
            <a:pPr lvl="1">
              <a:buFont typeface="Arial" panose="020B0604020202020204" pitchFamily="34" charset="0"/>
              <a:buChar char="•"/>
            </a:pPr>
            <a:r>
              <a:rPr lang="en-US" dirty="0"/>
              <a:t>Annotation-based configuration</a:t>
            </a:r>
          </a:p>
          <a:p>
            <a:pPr lvl="1">
              <a:buFont typeface="Arial" panose="020B0604020202020204" pitchFamily="34" charset="0"/>
              <a:buChar char="•"/>
            </a:pPr>
            <a:r>
              <a:rPr lang="en-US" dirty="0"/>
              <a:t>Java-based configuration</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182141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Bean – Configuration Metadata Example</a:t>
            </a:r>
            <a:endParaRPr lang="en-US" dirty="0"/>
          </a:p>
        </p:txBody>
      </p:sp>
      <p:sp>
        <p:nvSpPr>
          <p:cNvPr id="3" name="Text Placeholder 2"/>
          <p:cNvSpPr>
            <a:spLocks noGrp="1"/>
          </p:cNvSpPr>
          <p:nvPr>
            <p:ph type="body" sz="quarter" idx="15"/>
          </p:nvPr>
        </p:nvSpPr>
        <p:spPr/>
        <p:txBody>
          <a:bodyPr/>
          <a:lstStyle/>
          <a:p>
            <a:r>
              <a:rPr lang="en-US" dirty="0"/>
              <a:t>Spring Framework Basic</a:t>
            </a:r>
          </a:p>
        </p:txBody>
      </p:sp>
      <p:sp>
        <p:nvSpPr>
          <p:cNvPr id="4" name="Slide Number Placeholder 3"/>
          <p:cNvSpPr>
            <a:spLocks noGrp="1"/>
          </p:cNvSpPr>
          <p:nvPr>
            <p:ph type="sldNum" sz="quarter" idx="12"/>
          </p:nvPr>
        </p:nvSpPr>
        <p:spPr/>
        <p:txBody>
          <a:bodyPr/>
          <a:lstStyle/>
          <a:p>
            <a:fld id="{4898AEC0-503E-4FA4-859C-D0F72D6E3F79}" type="slidenum">
              <a:rPr lang="de-DE" smtClean="0"/>
              <a:pPr/>
              <a:t>8</a:t>
            </a:fld>
            <a:endParaRPr lang="de-DE"/>
          </a:p>
        </p:txBody>
      </p:sp>
      <p:sp>
        <p:nvSpPr>
          <p:cNvPr id="5" name="Content Placeholder 4"/>
          <p:cNvSpPr>
            <a:spLocks noGrp="1"/>
          </p:cNvSpPr>
          <p:nvPr>
            <p:ph sz="quarter" idx="1"/>
          </p:nvPr>
        </p:nvSpPr>
        <p:spPr>
          <a:xfrm>
            <a:off x="258762" y="1296000"/>
            <a:ext cx="5339605" cy="3943840"/>
          </a:xfrm>
        </p:spPr>
        <p:txBody>
          <a:bodyPr/>
          <a:lstStyle/>
          <a:p>
            <a:pPr marL="0" indent="0">
              <a:buNone/>
            </a:pPr>
            <a:r>
              <a:rPr lang="en-US" sz="1400" dirty="0"/>
              <a:t>&lt;?xml version = "1.0" encoding = "UTF-8</a:t>
            </a:r>
            <a:r>
              <a:rPr lang="en-US" sz="1400" dirty="0" smtClean="0"/>
              <a:t>"?&gt;</a:t>
            </a:r>
            <a:endParaRPr lang="en-US" sz="1400" dirty="0"/>
          </a:p>
          <a:p>
            <a:pPr marL="0" indent="0">
              <a:buNone/>
            </a:pPr>
            <a:r>
              <a:rPr lang="en-US" sz="1400" dirty="0"/>
              <a:t>&lt;</a:t>
            </a:r>
            <a:r>
              <a:rPr lang="en-US" sz="1400" dirty="0">
                <a:solidFill>
                  <a:srgbClr val="0070C0"/>
                </a:solidFill>
              </a:rPr>
              <a:t>beans</a:t>
            </a:r>
            <a:r>
              <a:rPr lang="en-US" sz="1400" dirty="0"/>
              <a:t> </a:t>
            </a:r>
            <a:r>
              <a:rPr lang="en-US" sz="1400" dirty="0" smtClean="0"/>
              <a:t>&gt;</a:t>
            </a:r>
            <a:endParaRPr lang="en-US" sz="1400" dirty="0"/>
          </a:p>
          <a:p>
            <a:pPr marL="0" indent="0">
              <a:buNone/>
            </a:pPr>
            <a:endParaRPr lang="en-US" sz="1400" dirty="0"/>
          </a:p>
          <a:p>
            <a:pPr marL="0" indent="0">
              <a:buNone/>
            </a:pPr>
            <a:r>
              <a:rPr lang="en-US" sz="1400" dirty="0"/>
              <a:t>   &lt;!-- A simple bean definition --&gt;</a:t>
            </a:r>
          </a:p>
          <a:p>
            <a:pPr marL="0" indent="0">
              <a:buNone/>
            </a:pPr>
            <a:r>
              <a:rPr lang="en-US" sz="1400" dirty="0"/>
              <a:t>   &lt;</a:t>
            </a:r>
            <a:r>
              <a:rPr lang="en-US" sz="1400" dirty="0">
                <a:solidFill>
                  <a:srgbClr val="0070C0"/>
                </a:solidFill>
              </a:rPr>
              <a:t>bean</a:t>
            </a:r>
            <a:r>
              <a:rPr lang="en-US" sz="1400" dirty="0"/>
              <a:t> id = "..." class = "..."&gt;</a:t>
            </a:r>
          </a:p>
          <a:p>
            <a:pPr marL="0" indent="0">
              <a:buNone/>
            </a:pPr>
            <a:r>
              <a:rPr lang="en-US" sz="1400" dirty="0"/>
              <a:t>      &lt;!-- collaborators and configuration for this bean go here --&gt;</a:t>
            </a:r>
          </a:p>
          <a:p>
            <a:pPr marL="0" indent="0">
              <a:buNone/>
            </a:pPr>
            <a:r>
              <a:rPr lang="en-US" sz="1400" dirty="0"/>
              <a:t>   &lt;/</a:t>
            </a:r>
            <a:r>
              <a:rPr lang="en-US" sz="1400" dirty="0">
                <a:solidFill>
                  <a:srgbClr val="0070C0"/>
                </a:solidFill>
              </a:rPr>
              <a:t>bean</a:t>
            </a:r>
            <a:r>
              <a:rPr lang="en-US" sz="1400" dirty="0"/>
              <a:t>&gt;</a:t>
            </a:r>
          </a:p>
          <a:p>
            <a:pPr marL="0" indent="0">
              <a:buNone/>
            </a:pPr>
            <a:endParaRPr lang="en-US" sz="1400" dirty="0"/>
          </a:p>
          <a:p>
            <a:pPr marL="0" indent="0">
              <a:buNone/>
            </a:pPr>
            <a:r>
              <a:rPr lang="en-US" sz="1400" dirty="0"/>
              <a:t>   &lt;!-- A bean definition with lazy </a:t>
            </a:r>
            <a:r>
              <a:rPr lang="en-US" sz="1400" dirty="0" err="1"/>
              <a:t>init</a:t>
            </a:r>
            <a:r>
              <a:rPr lang="en-US" sz="1400" dirty="0"/>
              <a:t> set on --&gt;</a:t>
            </a:r>
          </a:p>
          <a:p>
            <a:pPr marL="0" indent="0">
              <a:buNone/>
            </a:pPr>
            <a:r>
              <a:rPr lang="en-US" sz="1400" dirty="0"/>
              <a:t>   &lt;</a:t>
            </a:r>
            <a:r>
              <a:rPr lang="en-US" sz="1400" dirty="0">
                <a:solidFill>
                  <a:srgbClr val="0070C0"/>
                </a:solidFill>
              </a:rPr>
              <a:t>bean</a:t>
            </a:r>
            <a:r>
              <a:rPr lang="en-US" sz="1400" dirty="0"/>
              <a:t> id = "..." class = "..." lazy-</a:t>
            </a:r>
            <a:r>
              <a:rPr lang="en-US" sz="1400" dirty="0" err="1"/>
              <a:t>init</a:t>
            </a:r>
            <a:r>
              <a:rPr lang="en-US" sz="1400" dirty="0"/>
              <a:t> = "true"&gt;</a:t>
            </a:r>
          </a:p>
          <a:p>
            <a:pPr marL="0" indent="0">
              <a:buNone/>
            </a:pPr>
            <a:r>
              <a:rPr lang="en-US" sz="1400" dirty="0"/>
              <a:t>      &lt;!-- collaborators and configuration for this bean go here --&gt;</a:t>
            </a:r>
          </a:p>
          <a:p>
            <a:pPr marL="0" indent="0">
              <a:buNone/>
            </a:pPr>
            <a:r>
              <a:rPr lang="en-US" sz="1400" dirty="0"/>
              <a:t>   &lt;/</a:t>
            </a:r>
            <a:r>
              <a:rPr lang="en-US" sz="1400" dirty="0">
                <a:solidFill>
                  <a:srgbClr val="0070C0"/>
                </a:solidFill>
              </a:rPr>
              <a:t>bean</a:t>
            </a:r>
            <a:r>
              <a:rPr lang="en-US" sz="1400" dirty="0"/>
              <a:t>&gt;</a:t>
            </a:r>
          </a:p>
          <a:p>
            <a:pPr marL="0" indent="0">
              <a:buNone/>
            </a:pPr>
            <a:endParaRPr lang="en-US" sz="1400" dirty="0"/>
          </a:p>
          <a:p>
            <a:pPr marL="0" indent="0">
              <a:buNone/>
            </a:pPr>
            <a:r>
              <a:rPr lang="en-US" sz="1400" dirty="0"/>
              <a:t>   </a:t>
            </a:r>
            <a:r>
              <a:rPr lang="en-US" sz="1400" dirty="0" smtClean="0"/>
              <a:t>…</a:t>
            </a:r>
            <a:endParaRPr lang="en-US" sz="1400" dirty="0"/>
          </a:p>
        </p:txBody>
      </p:sp>
      <p:sp>
        <p:nvSpPr>
          <p:cNvPr id="7" name="Rectangle 6"/>
          <p:cNvSpPr/>
          <p:nvPr/>
        </p:nvSpPr>
        <p:spPr>
          <a:xfrm>
            <a:off x="5661885" y="1144261"/>
            <a:ext cx="5225400" cy="3906647"/>
          </a:xfrm>
          <a:prstGeom prst="rect">
            <a:avLst/>
          </a:prstGeom>
        </p:spPr>
        <p:txBody>
          <a:bodyPr vert="horz" lIns="0" tIns="0" rIns="0" bIns="0" rtlCol="0">
            <a:noAutofit/>
          </a:bodyPr>
          <a:lstStyle/>
          <a:p>
            <a:pPr defTabSz="914333">
              <a:lnSpc>
                <a:spcPct val="107000"/>
              </a:lnSpc>
              <a:spcBef>
                <a:spcPts val="500"/>
              </a:spcBef>
              <a:buFont typeface="Wingdings 3" panose="05040102010807070707" pitchFamily="18" charset="2"/>
              <a:buNone/>
            </a:pPr>
            <a:r>
              <a:rPr lang="en-US" sz="1400" dirty="0" smtClean="0">
                <a:latin typeface="+mn-lt"/>
              </a:rPr>
              <a:t>…</a:t>
            </a:r>
          </a:p>
          <a:p>
            <a:pPr defTabSz="914333">
              <a:lnSpc>
                <a:spcPct val="107000"/>
              </a:lnSpc>
              <a:spcBef>
                <a:spcPts val="500"/>
              </a:spcBef>
              <a:buFont typeface="Wingdings 3" panose="05040102010807070707" pitchFamily="18" charset="2"/>
              <a:buNone/>
            </a:pPr>
            <a:endParaRPr lang="en-US" sz="1400" dirty="0" smtClean="0">
              <a:latin typeface="+mn-lt"/>
            </a:endParaRPr>
          </a:p>
          <a:p>
            <a:pPr defTabSz="914333">
              <a:lnSpc>
                <a:spcPct val="107000"/>
              </a:lnSpc>
              <a:spcBef>
                <a:spcPts val="500"/>
              </a:spcBef>
              <a:buFont typeface="Wingdings 3" panose="05040102010807070707" pitchFamily="18" charset="2"/>
              <a:buNone/>
            </a:pPr>
            <a:r>
              <a:rPr lang="en-US" sz="1400" dirty="0" smtClean="0">
                <a:latin typeface="+mn-lt"/>
              </a:rPr>
              <a:t>&lt;!-- </a:t>
            </a:r>
            <a:r>
              <a:rPr lang="en-US" sz="1400" dirty="0">
                <a:latin typeface="+mn-lt"/>
              </a:rPr>
              <a:t>A bean definition with initialization method --&gt;</a:t>
            </a:r>
          </a:p>
          <a:p>
            <a:pPr defTabSz="914333">
              <a:lnSpc>
                <a:spcPct val="107000"/>
              </a:lnSpc>
              <a:spcBef>
                <a:spcPts val="500"/>
              </a:spcBef>
              <a:buFont typeface="Wingdings 3" panose="05040102010807070707" pitchFamily="18" charset="2"/>
              <a:buNone/>
            </a:pPr>
            <a:r>
              <a:rPr lang="en-US" sz="1400" dirty="0">
                <a:latin typeface="+mn-lt"/>
              </a:rPr>
              <a:t>   &lt;</a:t>
            </a:r>
            <a:r>
              <a:rPr lang="en-US" sz="1400" dirty="0">
                <a:solidFill>
                  <a:srgbClr val="0070C0"/>
                </a:solidFill>
                <a:latin typeface="+mn-lt"/>
              </a:rPr>
              <a:t>bean</a:t>
            </a:r>
            <a:r>
              <a:rPr lang="en-US" sz="1400" dirty="0">
                <a:latin typeface="+mn-lt"/>
              </a:rPr>
              <a:t> id = "..." class = "..." </a:t>
            </a:r>
            <a:r>
              <a:rPr lang="en-US" sz="1400" dirty="0" err="1">
                <a:latin typeface="+mn-lt"/>
              </a:rPr>
              <a:t>init</a:t>
            </a:r>
            <a:r>
              <a:rPr lang="en-US" sz="1400" dirty="0">
                <a:latin typeface="+mn-lt"/>
              </a:rPr>
              <a:t>-method = "..."&gt;</a:t>
            </a:r>
          </a:p>
          <a:p>
            <a:pPr defTabSz="914333">
              <a:lnSpc>
                <a:spcPct val="107000"/>
              </a:lnSpc>
              <a:spcBef>
                <a:spcPts val="500"/>
              </a:spcBef>
              <a:buFont typeface="Wingdings 3" panose="05040102010807070707" pitchFamily="18" charset="2"/>
              <a:buNone/>
            </a:pPr>
            <a:r>
              <a:rPr lang="en-US" sz="1400" dirty="0">
                <a:latin typeface="+mn-lt"/>
              </a:rPr>
              <a:t>      &lt;!-- collaborators and configuration for this bean go here --&gt;</a:t>
            </a:r>
          </a:p>
          <a:p>
            <a:pPr defTabSz="914333">
              <a:lnSpc>
                <a:spcPct val="107000"/>
              </a:lnSpc>
              <a:spcBef>
                <a:spcPts val="500"/>
              </a:spcBef>
              <a:buFont typeface="Wingdings 3" panose="05040102010807070707" pitchFamily="18" charset="2"/>
              <a:buNone/>
            </a:pPr>
            <a:r>
              <a:rPr lang="en-US" sz="1400" dirty="0">
                <a:latin typeface="+mn-lt"/>
              </a:rPr>
              <a:t>   &lt;/</a:t>
            </a:r>
            <a:r>
              <a:rPr lang="en-US" sz="1400" dirty="0">
                <a:solidFill>
                  <a:srgbClr val="0070C0"/>
                </a:solidFill>
                <a:latin typeface="+mn-lt"/>
              </a:rPr>
              <a:t>bean</a:t>
            </a:r>
            <a:r>
              <a:rPr lang="en-US" sz="1400" dirty="0">
                <a:latin typeface="+mn-lt"/>
              </a:rPr>
              <a:t>&gt;</a:t>
            </a:r>
          </a:p>
          <a:p>
            <a:pPr defTabSz="914333">
              <a:lnSpc>
                <a:spcPct val="107000"/>
              </a:lnSpc>
              <a:spcBef>
                <a:spcPts val="500"/>
              </a:spcBef>
              <a:buFont typeface="Wingdings 3" panose="05040102010807070707" pitchFamily="18" charset="2"/>
              <a:buNone/>
            </a:pPr>
            <a:endParaRPr lang="en-US" sz="1400" dirty="0">
              <a:latin typeface="+mn-lt"/>
            </a:endParaRPr>
          </a:p>
          <a:p>
            <a:pPr defTabSz="914333">
              <a:lnSpc>
                <a:spcPct val="107000"/>
              </a:lnSpc>
              <a:spcBef>
                <a:spcPts val="500"/>
              </a:spcBef>
              <a:buFont typeface="Wingdings 3" panose="05040102010807070707" pitchFamily="18" charset="2"/>
              <a:buNone/>
            </a:pPr>
            <a:r>
              <a:rPr lang="en-US" sz="1400" dirty="0">
                <a:latin typeface="+mn-lt"/>
              </a:rPr>
              <a:t>   &lt;!-- A bean definition with destruction method --&gt;</a:t>
            </a:r>
          </a:p>
          <a:p>
            <a:pPr defTabSz="914333">
              <a:lnSpc>
                <a:spcPct val="107000"/>
              </a:lnSpc>
              <a:spcBef>
                <a:spcPts val="500"/>
              </a:spcBef>
              <a:buFont typeface="Wingdings 3" panose="05040102010807070707" pitchFamily="18" charset="2"/>
              <a:buNone/>
            </a:pPr>
            <a:r>
              <a:rPr lang="en-US" sz="1400" dirty="0">
                <a:latin typeface="+mn-lt"/>
              </a:rPr>
              <a:t>   &lt;</a:t>
            </a:r>
            <a:r>
              <a:rPr lang="en-US" sz="1400" dirty="0">
                <a:solidFill>
                  <a:srgbClr val="0070C0"/>
                </a:solidFill>
                <a:latin typeface="+mn-lt"/>
              </a:rPr>
              <a:t>bean</a:t>
            </a:r>
            <a:r>
              <a:rPr lang="en-US" sz="1400" dirty="0">
                <a:latin typeface="+mn-lt"/>
              </a:rPr>
              <a:t> id = "..." class = "..." destroy-method = "..."&gt;</a:t>
            </a:r>
          </a:p>
          <a:p>
            <a:pPr defTabSz="914333">
              <a:lnSpc>
                <a:spcPct val="107000"/>
              </a:lnSpc>
              <a:spcBef>
                <a:spcPts val="500"/>
              </a:spcBef>
              <a:buFont typeface="Wingdings 3" panose="05040102010807070707" pitchFamily="18" charset="2"/>
              <a:buNone/>
            </a:pPr>
            <a:r>
              <a:rPr lang="en-US" sz="1400" dirty="0">
                <a:latin typeface="+mn-lt"/>
              </a:rPr>
              <a:t>      &lt;!-- collaborators and configuration for this bean go here --&gt;</a:t>
            </a:r>
          </a:p>
          <a:p>
            <a:pPr defTabSz="914333">
              <a:lnSpc>
                <a:spcPct val="107000"/>
              </a:lnSpc>
              <a:spcBef>
                <a:spcPts val="500"/>
              </a:spcBef>
              <a:buFont typeface="Wingdings 3" panose="05040102010807070707" pitchFamily="18" charset="2"/>
              <a:buNone/>
            </a:pPr>
            <a:r>
              <a:rPr lang="en-US" sz="1400" dirty="0">
                <a:latin typeface="+mn-lt"/>
              </a:rPr>
              <a:t>   &lt;/</a:t>
            </a:r>
            <a:r>
              <a:rPr lang="en-US" sz="1400" dirty="0">
                <a:solidFill>
                  <a:srgbClr val="0070C0"/>
                </a:solidFill>
                <a:latin typeface="+mn-lt"/>
              </a:rPr>
              <a:t>bean</a:t>
            </a:r>
            <a:r>
              <a:rPr lang="en-US" sz="1400" dirty="0">
                <a:latin typeface="+mn-lt"/>
              </a:rPr>
              <a:t>&gt;</a:t>
            </a:r>
          </a:p>
          <a:p>
            <a:pPr defTabSz="914333">
              <a:lnSpc>
                <a:spcPct val="107000"/>
              </a:lnSpc>
              <a:spcBef>
                <a:spcPts val="500"/>
              </a:spcBef>
              <a:buFont typeface="Wingdings 3" panose="05040102010807070707" pitchFamily="18" charset="2"/>
              <a:buNone/>
            </a:pPr>
            <a:endParaRPr lang="en-US" sz="1400" dirty="0">
              <a:latin typeface="+mn-lt"/>
            </a:endParaRPr>
          </a:p>
          <a:p>
            <a:pPr defTabSz="914333">
              <a:lnSpc>
                <a:spcPct val="107000"/>
              </a:lnSpc>
              <a:spcBef>
                <a:spcPts val="500"/>
              </a:spcBef>
              <a:buFont typeface="Wingdings 3" panose="05040102010807070707" pitchFamily="18" charset="2"/>
              <a:buNone/>
            </a:pPr>
            <a:r>
              <a:rPr lang="en-US" sz="1400" dirty="0">
                <a:latin typeface="+mn-lt"/>
              </a:rPr>
              <a:t>   &lt;!-- more bean definitions go here --&gt;</a:t>
            </a:r>
          </a:p>
          <a:p>
            <a:pPr defTabSz="914333">
              <a:lnSpc>
                <a:spcPct val="107000"/>
              </a:lnSpc>
              <a:spcBef>
                <a:spcPts val="500"/>
              </a:spcBef>
              <a:buFont typeface="Wingdings 3" panose="05040102010807070707" pitchFamily="18" charset="2"/>
              <a:buNone/>
            </a:pPr>
            <a:r>
              <a:rPr lang="en-US" sz="1400" dirty="0">
                <a:latin typeface="+mn-lt"/>
              </a:rPr>
              <a:t>   </a:t>
            </a:r>
          </a:p>
          <a:p>
            <a:pPr defTabSz="914333">
              <a:lnSpc>
                <a:spcPct val="107000"/>
              </a:lnSpc>
              <a:spcBef>
                <a:spcPts val="500"/>
              </a:spcBef>
              <a:buFont typeface="Wingdings 3" panose="05040102010807070707" pitchFamily="18" charset="2"/>
              <a:buNone/>
            </a:pPr>
            <a:r>
              <a:rPr lang="en-US" sz="1400" dirty="0">
                <a:latin typeface="+mn-lt"/>
              </a:rPr>
              <a:t>&lt;/</a:t>
            </a:r>
            <a:r>
              <a:rPr lang="en-US" sz="1400" dirty="0">
                <a:solidFill>
                  <a:srgbClr val="0070C0"/>
                </a:solidFill>
                <a:latin typeface="+mn-lt"/>
              </a:rPr>
              <a:t>beans</a:t>
            </a:r>
            <a:r>
              <a:rPr lang="en-US" sz="1400" dirty="0">
                <a:latin typeface="+mn-lt"/>
              </a:rPr>
              <a:t>&gt;</a:t>
            </a:r>
          </a:p>
        </p:txBody>
      </p:sp>
      <p:cxnSp>
        <p:nvCxnSpPr>
          <p:cNvPr id="9" name="Straight Connector 8"/>
          <p:cNvCxnSpPr/>
          <p:nvPr/>
        </p:nvCxnSpPr>
        <p:spPr>
          <a:xfrm>
            <a:off x="5411759" y="1567543"/>
            <a:ext cx="0" cy="3483365"/>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09191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Bean Scope</a:t>
            </a:r>
            <a:endParaRPr lang="en-US" dirty="0"/>
          </a:p>
        </p:txBody>
      </p:sp>
      <p:sp>
        <p:nvSpPr>
          <p:cNvPr id="3" name="Text Placeholder 2"/>
          <p:cNvSpPr>
            <a:spLocks noGrp="1"/>
          </p:cNvSpPr>
          <p:nvPr>
            <p:ph type="body" sz="quarter" idx="15"/>
          </p:nvPr>
        </p:nvSpPr>
        <p:spPr/>
        <p:txBody>
          <a:bodyPr/>
          <a:lstStyle/>
          <a:p>
            <a:r>
              <a:rPr lang="en-US" dirty="0"/>
              <a:t>Spring Framework Basic</a:t>
            </a:r>
          </a:p>
        </p:txBody>
      </p:sp>
      <p:sp>
        <p:nvSpPr>
          <p:cNvPr id="4" name="Slide Number Placeholder 3"/>
          <p:cNvSpPr>
            <a:spLocks noGrp="1"/>
          </p:cNvSpPr>
          <p:nvPr>
            <p:ph type="sldNum" sz="quarter" idx="12"/>
          </p:nvPr>
        </p:nvSpPr>
        <p:spPr/>
        <p:txBody>
          <a:bodyPr/>
          <a:lstStyle/>
          <a:p>
            <a:fld id="{4898AEC0-503E-4FA4-859C-D0F72D6E3F79}" type="slidenum">
              <a:rPr lang="de-DE" smtClean="0"/>
              <a:pPr/>
              <a:t>9</a:t>
            </a:fld>
            <a:endParaRPr lang="de-DE"/>
          </a:p>
        </p:txBody>
      </p:sp>
      <p:sp>
        <p:nvSpPr>
          <p:cNvPr id="5" name="Content Placeholder 4"/>
          <p:cNvSpPr>
            <a:spLocks noGrp="1"/>
          </p:cNvSpPr>
          <p:nvPr>
            <p:ph sz="quarter" idx="1"/>
          </p:nvPr>
        </p:nvSpPr>
        <p:spPr>
          <a:xfrm>
            <a:off x="258762" y="1296000"/>
            <a:ext cx="10450800" cy="3943840"/>
          </a:xfrm>
        </p:spPr>
        <p:txBody>
          <a:bodyPr/>
          <a:lstStyle/>
          <a:p>
            <a:pPr>
              <a:buFont typeface="Arial" panose="020B0604020202020204" pitchFamily="34" charset="0"/>
              <a:buChar char="•"/>
            </a:pPr>
            <a:endParaRPr lang="en-US" dirty="0"/>
          </a:p>
          <a:p>
            <a:pPr>
              <a:buFont typeface="Arial" panose="020B0604020202020204" pitchFamily="34" charset="0"/>
              <a:buChar char="•"/>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449033348"/>
              </p:ext>
            </p:extLst>
          </p:nvPr>
        </p:nvGraphicFramePr>
        <p:xfrm>
          <a:off x="574380" y="1353336"/>
          <a:ext cx="9819563" cy="3296920"/>
        </p:xfrm>
        <a:graphic>
          <a:graphicData uri="http://schemas.openxmlformats.org/drawingml/2006/table">
            <a:tbl>
              <a:tblPr firstRow="1" bandRow="1">
                <a:tableStyleId>{5C22544A-7EE6-4342-B048-85BDC9FD1C3A}</a:tableStyleId>
              </a:tblPr>
              <a:tblGrid>
                <a:gridCol w="1834450">
                  <a:extLst>
                    <a:ext uri="{9D8B030D-6E8A-4147-A177-3AD203B41FA5}">
                      <a16:colId xmlns:a16="http://schemas.microsoft.com/office/drawing/2014/main" val="3649684239"/>
                    </a:ext>
                  </a:extLst>
                </a:gridCol>
                <a:gridCol w="7985113">
                  <a:extLst>
                    <a:ext uri="{9D8B030D-6E8A-4147-A177-3AD203B41FA5}">
                      <a16:colId xmlns:a16="http://schemas.microsoft.com/office/drawing/2014/main" val="2010447051"/>
                    </a:ext>
                  </a:extLst>
                </a:gridCol>
              </a:tblGrid>
              <a:tr h="0">
                <a:tc>
                  <a:txBody>
                    <a:bodyPr/>
                    <a:lstStyle/>
                    <a:p>
                      <a:pPr algn="ctr"/>
                      <a:r>
                        <a:rPr lang="en-US" dirty="0" smtClean="0"/>
                        <a:t>Scope</a:t>
                      </a:r>
                      <a:endParaRPr lang="en-US" dirty="0"/>
                    </a:p>
                  </a:txBody>
                  <a:tcPr/>
                </a:tc>
                <a:tc>
                  <a:txBody>
                    <a:bodyPr/>
                    <a:lstStyle/>
                    <a:p>
                      <a:pPr algn="ctr"/>
                      <a:r>
                        <a:rPr lang="en-US" dirty="0" smtClean="0"/>
                        <a:t>Description</a:t>
                      </a:r>
                      <a:endParaRPr lang="en-US" dirty="0"/>
                    </a:p>
                  </a:txBody>
                  <a:tcPr/>
                </a:tc>
                <a:extLst>
                  <a:ext uri="{0D108BD9-81ED-4DB2-BD59-A6C34878D82A}">
                    <a16:rowId xmlns:a16="http://schemas.microsoft.com/office/drawing/2014/main" val="4182405569"/>
                  </a:ext>
                </a:extLst>
              </a:tr>
              <a:tr h="370840">
                <a:tc>
                  <a:txBody>
                    <a:bodyPr/>
                    <a:lstStyle/>
                    <a:p>
                      <a:r>
                        <a:rPr lang="en-US" dirty="0" smtClean="0"/>
                        <a:t>Singleton</a:t>
                      </a:r>
                      <a:endParaRPr lang="en-US" dirty="0"/>
                    </a:p>
                  </a:txBody>
                  <a:tcPr/>
                </a:tc>
                <a:tc>
                  <a:txBody>
                    <a:bodyPr/>
                    <a:lstStyle/>
                    <a:p>
                      <a:r>
                        <a:rPr lang="en-US" dirty="0" smtClean="0"/>
                        <a:t>This scopes the bean definition to a single instance per Spring </a:t>
                      </a:r>
                      <a:r>
                        <a:rPr lang="en-US" dirty="0" err="1" smtClean="0"/>
                        <a:t>IoC</a:t>
                      </a:r>
                      <a:r>
                        <a:rPr lang="en-US" dirty="0" smtClean="0"/>
                        <a:t> container (default).</a:t>
                      </a:r>
                      <a:endParaRPr lang="en-US" dirty="0"/>
                    </a:p>
                  </a:txBody>
                  <a:tcPr/>
                </a:tc>
                <a:extLst>
                  <a:ext uri="{0D108BD9-81ED-4DB2-BD59-A6C34878D82A}">
                    <a16:rowId xmlns:a16="http://schemas.microsoft.com/office/drawing/2014/main" val="1373870366"/>
                  </a:ext>
                </a:extLst>
              </a:tr>
              <a:tr h="370840">
                <a:tc>
                  <a:txBody>
                    <a:bodyPr/>
                    <a:lstStyle/>
                    <a:p>
                      <a:r>
                        <a:rPr lang="en-US" dirty="0" smtClean="0"/>
                        <a:t>Prototype</a:t>
                      </a:r>
                      <a:endParaRPr lang="en-US" dirty="0"/>
                    </a:p>
                  </a:txBody>
                  <a:tcPr/>
                </a:tc>
                <a:tc>
                  <a:txBody>
                    <a:bodyPr/>
                    <a:lstStyle/>
                    <a:p>
                      <a:r>
                        <a:rPr lang="en-US" dirty="0" smtClean="0"/>
                        <a:t>This scopes a single bean definition to have any number of object instances.</a:t>
                      </a:r>
                      <a:endParaRPr lang="en-US" dirty="0"/>
                    </a:p>
                  </a:txBody>
                  <a:tcPr/>
                </a:tc>
                <a:extLst>
                  <a:ext uri="{0D108BD9-81ED-4DB2-BD59-A6C34878D82A}">
                    <a16:rowId xmlns:a16="http://schemas.microsoft.com/office/drawing/2014/main" val="1984778845"/>
                  </a:ext>
                </a:extLst>
              </a:tr>
              <a:tr h="370840">
                <a:tc>
                  <a:txBody>
                    <a:bodyPr/>
                    <a:lstStyle/>
                    <a:p>
                      <a:r>
                        <a:rPr lang="en-US" dirty="0" smtClean="0"/>
                        <a:t>Request</a:t>
                      </a:r>
                      <a:endParaRPr lang="en-US" dirty="0"/>
                    </a:p>
                  </a:txBody>
                  <a:tcPr/>
                </a:tc>
                <a:tc>
                  <a:txBody>
                    <a:bodyPr/>
                    <a:lstStyle/>
                    <a:p>
                      <a:r>
                        <a:rPr lang="en-US" dirty="0" smtClean="0"/>
                        <a:t>This scopes a bean definition to an HTTP request. Only valid in the context of a web-aware Spring </a:t>
                      </a:r>
                      <a:r>
                        <a:rPr lang="en-US" dirty="0" err="1" smtClean="0"/>
                        <a:t>ApplicationContext</a:t>
                      </a:r>
                      <a:r>
                        <a:rPr lang="en-US" dirty="0" smtClean="0"/>
                        <a:t>.</a:t>
                      </a:r>
                      <a:endParaRPr lang="en-US" dirty="0"/>
                    </a:p>
                  </a:txBody>
                  <a:tcPr/>
                </a:tc>
                <a:extLst>
                  <a:ext uri="{0D108BD9-81ED-4DB2-BD59-A6C34878D82A}">
                    <a16:rowId xmlns:a16="http://schemas.microsoft.com/office/drawing/2014/main" val="541527215"/>
                  </a:ext>
                </a:extLst>
              </a:tr>
              <a:tr h="370840">
                <a:tc>
                  <a:txBody>
                    <a:bodyPr/>
                    <a:lstStyle/>
                    <a:p>
                      <a:r>
                        <a:rPr lang="en-US" dirty="0" smtClean="0"/>
                        <a:t>Session</a:t>
                      </a:r>
                      <a:endParaRPr lang="en-US" dirty="0"/>
                    </a:p>
                  </a:txBody>
                  <a:tcPr/>
                </a:tc>
                <a:tc>
                  <a:txBody>
                    <a:bodyPr/>
                    <a:lstStyle/>
                    <a:p>
                      <a:r>
                        <a:rPr lang="en-US" dirty="0" smtClean="0"/>
                        <a:t>This scopes a bean definition to an HTTP session. Only valid in the context of a web-aware Spring </a:t>
                      </a:r>
                      <a:r>
                        <a:rPr lang="en-US" dirty="0" err="1" smtClean="0"/>
                        <a:t>ApplicationContext</a:t>
                      </a:r>
                      <a:r>
                        <a:rPr lang="en-US" dirty="0" smtClean="0"/>
                        <a:t>.</a:t>
                      </a:r>
                      <a:endParaRPr lang="en-US" dirty="0"/>
                    </a:p>
                  </a:txBody>
                  <a:tcPr/>
                </a:tc>
                <a:extLst>
                  <a:ext uri="{0D108BD9-81ED-4DB2-BD59-A6C34878D82A}">
                    <a16:rowId xmlns:a16="http://schemas.microsoft.com/office/drawing/2014/main" val="2519192975"/>
                  </a:ext>
                </a:extLst>
              </a:tr>
              <a:tr h="370840">
                <a:tc>
                  <a:txBody>
                    <a:bodyPr/>
                    <a:lstStyle/>
                    <a:p>
                      <a:r>
                        <a:rPr lang="en-US" dirty="0" smtClean="0"/>
                        <a:t>Global-session</a:t>
                      </a:r>
                      <a:endParaRPr lang="en-US" dirty="0"/>
                    </a:p>
                  </a:txBody>
                  <a:tcPr/>
                </a:tc>
                <a:tc>
                  <a:txBody>
                    <a:bodyPr/>
                    <a:lstStyle/>
                    <a:p>
                      <a:r>
                        <a:rPr lang="en-US" dirty="0" smtClean="0"/>
                        <a:t>This scopes a bean definition to a global HTTP session. Only valid in the context of a web-aware Spring </a:t>
                      </a:r>
                      <a:r>
                        <a:rPr lang="en-US" dirty="0" err="1" smtClean="0"/>
                        <a:t>ApplicationContext</a:t>
                      </a:r>
                      <a:r>
                        <a:rPr lang="en-US" dirty="0" smtClean="0"/>
                        <a:t>.</a:t>
                      </a:r>
                      <a:endParaRPr lang="en-US" dirty="0"/>
                    </a:p>
                  </a:txBody>
                  <a:tcPr/>
                </a:tc>
                <a:extLst>
                  <a:ext uri="{0D108BD9-81ED-4DB2-BD59-A6C34878D82A}">
                    <a16:rowId xmlns:a16="http://schemas.microsoft.com/office/drawing/2014/main" val="332242975"/>
                  </a:ext>
                </a:extLst>
              </a:tr>
            </a:tbl>
          </a:graphicData>
        </a:graphic>
      </p:graphicFrame>
    </p:spTree>
    <p:extLst>
      <p:ext uri="{BB962C8B-B14F-4D97-AF65-F5344CB8AC3E}">
        <p14:creationId xmlns:p14="http://schemas.microsoft.com/office/powerpoint/2010/main" val="425593106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SHAPE_LOCKS" val="16"/>
</p:tagLst>
</file>

<file path=ppt/tags/tag11.xml><?xml version="1.0" encoding="utf-8"?>
<p:tagLst xmlns:a="http://schemas.openxmlformats.org/drawingml/2006/main" xmlns:r="http://schemas.openxmlformats.org/officeDocument/2006/relationships" xmlns:p="http://schemas.openxmlformats.org/presentationml/2006/main">
  <p:tag name="SHAPE_LOCKS" val="16"/>
</p:tagLst>
</file>

<file path=ppt/tags/tag12.xml><?xml version="1.0" encoding="utf-8"?>
<p:tagLst xmlns:a="http://schemas.openxmlformats.org/drawingml/2006/main" xmlns:r="http://schemas.openxmlformats.org/officeDocument/2006/relationships" xmlns:p="http://schemas.openxmlformats.org/presentationml/2006/main">
  <p:tag name="SHAPE_LOCKS" val="16"/>
</p:tagLst>
</file>

<file path=ppt/tags/tag13.xml><?xml version="1.0" encoding="utf-8"?>
<p:tagLst xmlns:a="http://schemas.openxmlformats.org/drawingml/2006/main" xmlns:r="http://schemas.openxmlformats.org/officeDocument/2006/relationships" xmlns:p="http://schemas.openxmlformats.org/presentationml/2006/main">
  <p:tag name="SHAPE_LOCKS" val="16"/>
</p:tagLst>
</file>

<file path=ppt/tags/tag14.xml><?xml version="1.0" encoding="utf-8"?>
<p:tagLst xmlns:a="http://schemas.openxmlformats.org/drawingml/2006/main" xmlns:r="http://schemas.openxmlformats.org/officeDocument/2006/relationships" xmlns:p="http://schemas.openxmlformats.org/presentationml/2006/main">
  <p:tag name="SHAPE_LOCKS" val="16"/>
</p:tagLst>
</file>

<file path=ppt/tags/tag15.xml><?xml version="1.0" encoding="utf-8"?>
<p:tagLst xmlns:a="http://schemas.openxmlformats.org/drawingml/2006/main" xmlns:r="http://schemas.openxmlformats.org/officeDocument/2006/relationships" xmlns:p="http://schemas.openxmlformats.org/presentationml/2006/main">
  <p:tag name="SHAPE_LOCKS" val="16"/>
</p:tagLst>
</file>

<file path=ppt/tags/tag16.xml><?xml version="1.0" encoding="utf-8"?>
<p:tagLst xmlns:a="http://schemas.openxmlformats.org/drawingml/2006/main" xmlns:r="http://schemas.openxmlformats.org/officeDocument/2006/relationships" xmlns:p="http://schemas.openxmlformats.org/presentationml/2006/main">
  <p:tag name="SHAPE_LOCKS" val="16"/>
</p:tagLst>
</file>

<file path=ppt/tags/tag17.xml><?xml version="1.0" encoding="utf-8"?>
<p:tagLst xmlns:a="http://schemas.openxmlformats.org/drawingml/2006/main" xmlns:r="http://schemas.openxmlformats.org/officeDocument/2006/relationships" xmlns:p="http://schemas.openxmlformats.org/presentationml/2006/main">
  <p:tag name="SHAPE_LOCKS" val="16"/>
</p:tagLst>
</file>

<file path=ppt/tags/tag18.xml><?xml version="1.0" encoding="utf-8"?>
<p:tagLst xmlns:a="http://schemas.openxmlformats.org/drawingml/2006/main" xmlns:r="http://schemas.openxmlformats.org/officeDocument/2006/relationships" xmlns:p="http://schemas.openxmlformats.org/presentationml/2006/main">
  <p:tag name="SHAPE_LOCKS" val="16"/>
</p:tagLst>
</file>

<file path=ppt/tags/tag19.xml><?xml version="1.0" encoding="utf-8"?>
<p:tagLst xmlns:a="http://schemas.openxmlformats.org/drawingml/2006/main" xmlns:r="http://schemas.openxmlformats.org/officeDocument/2006/relationships" xmlns:p="http://schemas.openxmlformats.org/presentationml/2006/main">
  <p:tag name="SHAPE_LOCKS" val="16"/>
</p:tagLst>
</file>

<file path=ppt/tags/tag2.xml><?xml version="1.0" encoding="utf-8"?>
<p:tagLst xmlns:a="http://schemas.openxmlformats.org/drawingml/2006/main" xmlns:r="http://schemas.openxmlformats.org/officeDocument/2006/relationships" xmlns:p="http://schemas.openxmlformats.org/presentationml/2006/main">
  <p:tag name="SHAPE_LOCKS" val="16"/>
</p:tagLst>
</file>

<file path=ppt/tags/tag20.xml><?xml version="1.0" encoding="utf-8"?>
<p:tagLst xmlns:a="http://schemas.openxmlformats.org/drawingml/2006/main" xmlns:r="http://schemas.openxmlformats.org/officeDocument/2006/relationships" xmlns:p="http://schemas.openxmlformats.org/presentationml/2006/main">
  <p:tag name="SHAPE_LOCKS" val="16"/>
</p:tagLst>
</file>

<file path=ppt/tags/tag21.xml><?xml version="1.0" encoding="utf-8"?>
<p:tagLst xmlns:a="http://schemas.openxmlformats.org/drawingml/2006/main" xmlns:r="http://schemas.openxmlformats.org/officeDocument/2006/relationships" xmlns:p="http://schemas.openxmlformats.org/presentationml/2006/main">
  <p:tag name="SHAPE_LOCKS" val="16"/>
</p:tagLst>
</file>

<file path=ppt/tags/tag22.xml><?xml version="1.0" encoding="utf-8"?>
<p:tagLst xmlns:a="http://schemas.openxmlformats.org/drawingml/2006/main" xmlns:r="http://schemas.openxmlformats.org/officeDocument/2006/relationships" xmlns:p="http://schemas.openxmlformats.org/presentationml/2006/main">
  <p:tag name="SHAPE_LOCKS" val="16"/>
</p:tagLst>
</file>

<file path=ppt/tags/tag23.xml><?xml version="1.0" encoding="utf-8"?>
<p:tagLst xmlns:a="http://schemas.openxmlformats.org/drawingml/2006/main" xmlns:r="http://schemas.openxmlformats.org/officeDocument/2006/relationships" xmlns:p="http://schemas.openxmlformats.org/presentationml/2006/main">
  <p:tag name="SHAPE_LOCKS" val="16"/>
</p:tagLst>
</file>

<file path=ppt/tags/tag24.xml><?xml version="1.0" encoding="utf-8"?>
<p:tagLst xmlns:a="http://schemas.openxmlformats.org/drawingml/2006/main" xmlns:r="http://schemas.openxmlformats.org/officeDocument/2006/relationships" xmlns:p="http://schemas.openxmlformats.org/presentationml/2006/main">
  <p:tag name="SHAPE_LOCKS" val="16"/>
</p:tagLst>
</file>

<file path=ppt/tags/tag25.xml><?xml version="1.0" encoding="utf-8"?>
<p:tagLst xmlns:a="http://schemas.openxmlformats.org/drawingml/2006/main" xmlns:r="http://schemas.openxmlformats.org/officeDocument/2006/relationships" xmlns:p="http://schemas.openxmlformats.org/presentationml/2006/main">
  <p:tag name="SHAPE_LOCKS" val="16"/>
</p:tagLst>
</file>

<file path=ppt/tags/tag26.xml><?xml version="1.0" encoding="utf-8"?>
<p:tagLst xmlns:a="http://schemas.openxmlformats.org/drawingml/2006/main" xmlns:r="http://schemas.openxmlformats.org/officeDocument/2006/relationships" xmlns:p="http://schemas.openxmlformats.org/presentationml/2006/main">
  <p:tag name="SHAPE_LOCKS" val="16"/>
</p:tagLst>
</file>

<file path=ppt/tags/tag27.xml><?xml version="1.0" encoding="utf-8"?>
<p:tagLst xmlns:a="http://schemas.openxmlformats.org/drawingml/2006/main" xmlns:r="http://schemas.openxmlformats.org/officeDocument/2006/relationships" xmlns:p="http://schemas.openxmlformats.org/presentationml/2006/main">
  <p:tag name="SHAPE_LOCKS" val="16"/>
</p:tagLst>
</file>

<file path=ppt/tags/tag28.xml><?xml version="1.0" encoding="utf-8"?>
<p:tagLst xmlns:a="http://schemas.openxmlformats.org/drawingml/2006/main" xmlns:r="http://schemas.openxmlformats.org/officeDocument/2006/relationships" xmlns:p="http://schemas.openxmlformats.org/presentationml/2006/main">
  <p:tag name="SHAPE_LOCKS" val="16"/>
</p:tagLst>
</file>

<file path=ppt/tags/tag29.xml><?xml version="1.0" encoding="utf-8"?>
<p:tagLst xmlns:a="http://schemas.openxmlformats.org/drawingml/2006/main" xmlns:r="http://schemas.openxmlformats.org/officeDocument/2006/relationships" xmlns:p="http://schemas.openxmlformats.org/presentationml/2006/main">
  <p:tag name="SHAPE_LOCKS" val="16"/>
</p:tagLst>
</file>

<file path=ppt/tags/tag3.xml><?xml version="1.0" encoding="utf-8"?>
<p:tagLst xmlns:a="http://schemas.openxmlformats.org/drawingml/2006/main" xmlns:r="http://schemas.openxmlformats.org/officeDocument/2006/relationships" xmlns:p="http://schemas.openxmlformats.org/presentationml/2006/main">
  <p:tag name="SHAPE_LOCKS" val="16"/>
</p:tagLst>
</file>

<file path=ppt/tags/tag30.xml><?xml version="1.0" encoding="utf-8"?>
<p:tagLst xmlns:a="http://schemas.openxmlformats.org/drawingml/2006/main" xmlns:r="http://schemas.openxmlformats.org/officeDocument/2006/relationships" xmlns:p="http://schemas.openxmlformats.org/presentationml/2006/main">
  <p:tag name="SHAPE_LOCKS" val="16"/>
</p:tagLst>
</file>

<file path=ppt/tags/tag31.xml><?xml version="1.0" encoding="utf-8"?>
<p:tagLst xmlns:a="http://schemas.openxmlformats.org/drawingml/2006/main" xmlns:r="http://schemas.openxmlformats.org/officeDocument/2006/relationships" xmlns:p="http://schemas.openxmlformats.org/presentationml/2006/main">
  <p:tag name="SHAPE_LOCKS" val="16"/>
</p:tagLst>
</file>

<file path=ppt/tags/tag32.xml><?xml version="1.0" encoding="utf-8"?>
<p:tagLst xmlns:a="http://schemas.openxmlformats.org/drawingml/2006/main" xmlns:r="http://schemas.openxmlformats.org/officeDocument/2006/relationships" xmlns:p="http://schemas.openxmlformats.org/presentationml/2006/main">
  <p:tag name="SHAPE_LOCKS" val="16"/>
</p:tagLst>
</file>

<file path=ppt/tags/tag33.xml><?xml version="1.0" encoding="utf-8"?>
<p:tagLst xmlns:a="http://schemas.openxmlformats.org/drawingml/2006/main" xmlns:r="http://schemas.openxmlformats.org/officeDocument/2006/relationships" xmlns:p="http://schemas.openxmlformats.org/presentationml/2006/main">
  <p:tag name="SHAPE_LOCKS" val="16"/>
</p:tagLst>
</file>

<file path=ppt/tags/tag34.xml><?xml version="1.0" encoding="utf-8"?>
<p:tagLst xmlns:a="http://schemas.openxmlformats.org/drawingml/2006/main" xmlns:r="http://schemas.openxmlformats.org/officeDocument/2006/relationships" xmlns:p="http://schemas.openxmlformats.org/presentationml/2006/main">
  <p:tag name="SHAPE_LOCKS" val="16"/>
</p:tagLst>
</file>

<file path=ppt/tags/tag35.xml><?xml version="1.0" encoding="utf-8"?>
<p:tagLst xmlns:a="http://schemas.openxmlformats.org/drawingml/2006/main" xmlns:r="http://schemas.openxmlformats.org/officeDocument/2006/relationships" xmlns:p="http://schemas.openxmlformats.org/presentationml/2006/main">
  <p:tag name="SHAPE_LOCKS" val="16"/>
</p:tagLst>
</file>

<file path=ppt/tags/tag36.xml><?xml version="1.0" encoding="utf-8"?>
<p:tagLst xmlns:a="http://schemas.openxmlformats.org/drawingml/2006/main" xmlns:r="http://schemas.openxmlformats.org/officeDocument/2006/relationships" xmlns:p="http://schemas.openxmlformats.org/presentationml/2006/main">
  <p:tag name="SHAPE_LOCKS" val="16"/>
</p:tagLst>
</file>

<file path=ppt/tags/tag37.xml><?xml version="1.0" encoding="utf-8"?>
<p:tagLst xmlns:a="http://schemas.openxmlformats.org/drawingml/2006/main" xmlns:r="http://schemas.openxmlformats.org/officeDocument/2006/relationships" xmlns:p="http://schemas.openxmlformats.org/presentationml/2006/main">
  <p:tag name="SHAPE_LOCKS" val="16"/>
</p:tagLst>
</file>

<file path=ppt/tags/tag38.xml><?xml version="1.0" encoding="utf-8"?>
<p:tagLst xmlns:a="http://schemas.openxmlformats.org/drawingml/2006/main" xmlns:r="http://schemas.openxmlformats.org/officeDocument/2006/relationships" xmlns:p="http://schemas.openxmlformats.org/presentationml/2006/main">
  <p:tag name="SHAPE_LOCKS" val="16"/>
</p:tagLst>
</file>

<file path=ppt/tags/tag39.xml><?xml version="1.0" encoding="utf-8"?>
<p:tagLst xmlns:a="http://schemas.openxmlformats.org/drawingml/2006/main" xmlns:r="http://schemas.openxmlformats.org/officeDocument/2006/relationships" xmlns:p="http://schemas.openxmlformats.org/presentationml/2006/main">
  <p:tag name="SHAPE_LOCKS" val="16"/>
</p:tagLst>
</file>

<file path=ppt/tags/tag4.xml><?xml version="1.0" encoding="utf-8"?>
<p:tagLst xmlns:a="http://schemas.openxmlformats.org/drawingml/2006/main" xmlns:r="http://schemas.openxmlformats.org/officeDocument/2006/relationships" xmlns:p="http://schemas.openxmlformats.org/presentationml/2006/main">
  <p:tag name="SHAPE_LOCKS" val="16"/>
</p:tagLst>
</file>

<file path=ppt/tags/tag40.xml><?xml version="1.0" encoding="utf-8"?>
<p:tagLst xmlns:a="http://schemas.openxmlformats.org/drawingml/2006/main" xmlns:r="http://schemas.openxmlformats.org/officeDocument/2006/relationships" xmlns:p="http://schemas.openxmlformats.org/presentationml/2006/main">
  <p:tag name="SHAPE_LOCKS" val="16"/>
</p:tagLst>
</file>

<file path=ppt/tags/tag41.xml><?xml version="1.0" encoding="utf-8"?>
<p:tagLst xmlns:a="http://schemas.openxmlformats.org/drawingml/2006/main" xmlns:r="http://schemas.openxmlformats.org/officeDocument/2006/relationships" xmlns:p="http://schemas.openxmlformats.org/presentationml/2006/main">
  <p:tag name="SHAPE_LOCKS" val="16"/>
</p:tagLst>
</file>

<file path=ppt/tags/tag42.xml><?xml version="1.0" encoding="utf-8"?>
<p:tagLst xmlns:a="http://schemas.openxmlformats.org/drawingml/2006/main" xmlns:r="http://schemas.openxmlformats.org/officeDocument/2006/relationships" xmlns:p="http://schemas.openxmlformats.org/presentationml/2006/main">
  <p:tag name="SHAPE_LOCKS" val="16"/>
</p:tagLst>
</file>

<file path=ppt/tags/tag43.xml><?xml version="1.0" encoding="utf-8"?>
<p:tagLst xmlns:a="http://schemas.openxmlformats.org/drawingml/2006/main" xmlns:r="http://schemas.openxmlformats.org/officeDocument/2006/relationships" xmlns:p="http://schemas.openxmlformats.org/presentationml/2006/main">
  <p:tag name="SHAPE_LOCKS" val="16"/>
</p:tagLst>
</file>

<file path=ppt/tags/tag44.xml><?xml version="1.0" encoding="utf-8"?>
<p:tagLst xmlns:a="http://schemas.openxmlformats.org/drawingml/2006/main" xmlns:r="http://schemas.openxmlformats.org/officeDocument/2006/relationships" xmlns:p="http://schemas.openxmlformats.org/presentationml/2006/main">
  <p:tag name="SHAPE_LOCKS" val="16"/>
</p:tagLst>
</file>

<file path=ppt/tags/tag45.xml><?xml version="1.0" encoding="utf-8"?>
<p:tagLst xmlns:a="http://schemas.openxmlformats.org/drawingml/2006/main" xmlns:r="http://schemas.openxmlformats.org/officeDocument/2006/relationships" xmlns:p="http://schemas.openxmlformats.org/presentationml/2006/main">
  <p:tag name="SHAPE_LOCKS" val="16"/>
</p:tagLst>
</file>

<file path=ppt/tags/tag46.xml><?xml version="1.0" encoding="utf-8"?>
<p:tagLst xmlns:a="http://schemas.openxmlformats.org/drawingml/2006/main" xmlns:r="http://schemas.openxmlformats.org/officeDocument/2006/relationships" xmlns:p="http://schemas.openxmlformats.org/presentationml/2006/main">
  <p:tag name="SHAPE_LOCKS" val="16"/>
</p:tagLst>
</file>

<file path=ppt/tags/tag47.xml><?xml version="1.0" encoding="utf-8"?>
<p:tagLst xmlns:a="http://schemas.openxmlformats.org/drawingml/2006/main" xmlns:r="http://schemas.openxmlformats.org/officeDocument/2006/relationships" xmlns:p="http://schemas.openxmlformats.org/presentationml/2006/main">
  <p:tag name="SHAPE_LOCKS" val="16"/>
</p:tagLst>
</file>

<file path=ppt/tags/tag48.xml><?xml version="1.0" encoding="utf-8"?>
<p:tagLst xmlns:a="http://schemas.openxmlformats.org/drawingml/2006/main" xmlns:r="http://schemas.openxmlformats.org/officeDocument/2006/relationships" xmlns:p="http://schemas.openxmlformats.org/presentationml/2006/main">
  <p:tag name="SHAPE_LOCKS" val="16"/>
</p:tagLst>
</file>

<file path=ppt/tags/tag49.xml><?xml version="1.0" encoding="utf-8"?>
<p:tagLst xmlns:a="http://schemas.openxmlformats.org/drawingml/2006/main" xmlns:r="http://schemas.openxmlformats.org/officeDocument/2006/relationships" xmlns:p="http://schemas.openxmlformats.org/presentationml/2006/main">
  <p:tag name="SHAPE_LOCKS" val="16"/>
</p:tagLst>
</file>

<file path=ppt/tags/tag5.xml><?xml version="1.0" encoding="utf-8"?>
<p:tagLst xmlns:a="http://schemas.openxmlformats.org/drawingml/2006/main" xmlns:r="http://schemas.openxmlformats.org/officeDocument/2006/relationships" xmlns:p="http://schemas.openxmlformats.org/presentationml/2006/main">
  <p:tag name="SHAPE_LOCKS" val="16"/>
</p:tagLst>
</file>

<file path=ppt/tags/tag50.xml><?xml version="1.0" encoding="utf-8"?>
<p:tagLst xmlns:a="http://schemas.openxmlformats.org/drawingml/2006/main" xmlns:r="http://schemas.openxmlformats.org/officeDocument/2006/relationships" xmlns:p="http://schemas.openxmlformats.org/presentationml/2006/main">
  <p:tag name="SHAPE_LOCKS" val="16"/>
</p:tagLst>
</file>

<file path=ppt/tags/tag51.xml><?xml version="1.0" encoding="utf-8"?>
<p:tagLst xmlns:a="http://schemas.openxmlformats.org/drawingml/2006/main" xmlns:r="http://schemas.openxmlformats.org/officeDocument/2006/relationships" xmlns:p="http://schemas.openxmlformats.org/presentationml/2006/main">
  <p:tag name="SHAPE_LOCKS" val="16"/>
</p:tagLst>
</file>

<file path=ppt/tags/tag52.xml><?xml version="1.0" encoding="utf-8"?>
<p:tagLst xmlns:a="http://schemas.openxmlformats.org/drawingml/2006/main" xmlns:r="http://schemas.openxmlformats.org/officeDocument/2006/relationships" xmlns:p="http://schemas.openxmlformats.org/presentationml/2006/main">
  <p:tag name="SHAPE_LOCKS" val="16"/>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xml><?xml version="1.0" encoding="utf-8"?>
<p:tagLst xmlns:a="http://schemas.openxmlformats.org/drawingml/2006/main" xmlns:r="http://schemas.openxmlformats.org/officeDocument/2006/relationships" xmlns:p="http://schemas.openxmlformats.org/presentationml/2006/main">
  <p:tag name="SHAPE_LOCKS" val="16"/>
</p:tagLst>
</file>

<file path=ppt/tags/tag7.xml><?xml version="1.0" encoding="utf-8"?>
<p:tagLst xmlns:a="http://schemas.openxmlformats.org/drawingml/2006/main" xmlns:r="http://schemas.openxmlformats.org/officeDocument/2006/relationships" xmlns:p="http://schemas.openxmlformats.org/presentationml/2006/main">
  <p:tag name="SHAPE_LOCKS" val="16"/>
</p:tagLst>
</file>

<file path=ppt/tags/tag8.xml><?xml version="1.0" encoding="utf-8"?>
<p:tagLst xmlns:a="http://schemas.openxmlformats.org/drawingml/2006/main" xmlns:r="http://schemas.openxmlformats.org/officeDocument/2006/relationships" xmlns:p="http://schemas.openxmlformats.org/presentationml/2006/main">
  <p:tag name="SHAPE_LOCKS" val="16"/>
</p:tagLst>
</file>

<file path=ppt/tags/tag9.xml><?xml version="1.0" encoding="utf-8"?>
<p:tagLst xmlns:a="http://schemas.openxmlformats.org/drawingml/2006/main" xmlns:r="http://schemas.openxmlformats.org/officeDocument/2006/relationships" xmlns:p="http://schemas.openxmlformats.org/presentationml/2006/main">
  <p:tag name="SHAPE_LOCKS" val="16"/>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ptx" id="{6D85BA78-7D2F-4CC1-B852-648408ADA362}" vid="{9DE09E84-564A-4D2B-9055-A5F85BDDC28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2.xml><?xml version="1.0" encoding="utf-8"?>
<ct:contentTypeSchema xmlns:ct="http://schemas.microsoft.com/office/2006/metadata/contentType" xmlns:ma="http://schemas.microsoft.com/office/2006/metadata/properties/metaAttributes" ct:_="" ma:_="" ma:contentTypeName="Document" ma:contentTypeID="0x010100CC4881C5FD8BED43A49628C848B9D51D" ma:contentTypeVersion="4" ma:contentTypeDescription="Create a new document." ma:contentTypeScope="" ma:versionID="b5fdfe08c2be0d324d0146c41c4a429c">
  <xsd:schema xmlns:xsd="http://www.w3.org/2001/XMLSchema" xmlns:xs="http://www.w3.org/2001/XMLSchema" xmlns:p="http://schemas.microsoft.com/office/2006/metadata/properties" xmlns:ns2="af9dab98-220f-4856-a9d8-fcaa319ce2d7" xmlns:ns3="15a5cccb-5931-4e2f-acc4-116bf256d254" targetNamespace="http://schemas.microsoft.com/office/2006/metadata/properties" ma:root="true" ma:fieldsID="c8cc33c5bc21eed25d9ee8f19ef287cd" ns2:_="" ns3:_="">
    <xsd:import namespace="af9dab98-220f-4856-a9d8-fcaa319ce2d7"/>
    <xsd:import namespace="15a5cccb-5931-4e2f-acc4-116bf256d25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9dab98-220f-4856-a9d8-fcaa319ce2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5a5cccb-5931-4e2f-acc4-116bf256d25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5.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RBVH/ETM25</OrgInhalt>
      <Wert>RBVH/ETM25</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
      <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Vietnam Company Limited 2019. All rights reserved, also regarding any disposal, exploitation, reproduction, editing, distribution, as well as in the event of applications for industrial property rights.</OrgInhalt>
      <Wert>© Robert Bosch Engineering and Business Solutions Vietnam Company Limited 2019.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2019-10-02</OrgInhalt>
      <Wert>2019-10-02</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304CF217-3C90-4AA0-B541-CE45F9BD305E}">
  <ds:schemaRefs/>
</ds:datastoreItem>
</file>

<file path=customXml/itemProps2.xml><?xml version="1.0" encoding="utf-8"?>
<ds:datastoreItem xmlns:ds="http://schemas.openxmlformats.org/officeDocument/2006/customXml" ds:itemID="{6B80F9FF-EA47-414A-AE34-A7F6407DBD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9dab98-220f-4856-a9d8-fcaa319ce2d7"/>
    <ds:schemaRef ds:uri="15a5cccb-5931-4e2f-acc4-116bf256d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9FE5811-A348-43C8-AB85-A664A88EB6F1}">
  <ds:schemaRefs>
    <ds:schemaRef ds:uri="http://schemas.microsoft.com/sharepoint/v3/contenttype/forms"/>
  </ds:schemaRefs>
</ds:datastoreItem>
</file>

<file path=customXml/itemProps4.xml><?xml version="1.0" encoding="utf-8"?>
<ds:datastoreItem xmlns:ds="http://schemas.openxmlformats.org/officeDocument/2006/customXml" ds:itemID="{6E0A9248-D7DE-4025-B848-F12E3C01F063}">
  <ds:schemaRefs>
    <ds:schemaRef ds:uri="http://schemas.microsoft.com/office/2006/metadata/properties"/>
    <ds:schemaRef ds:uri="http://schemas.microsoft.com/office/infopath/2007/PartnerControls"/>
  </ds:schemaRefs>
</ds:datastoreItem>
</file>

<file path=customXml/itemProps5.xml><?xml version="1.0" encoding="utf-8"?>
<ds:datastoreItem xmlns:ds="http://schemas.openxmlformats.org/officeDocument/2006/customXml" ds:itemID="{D0252559-44F8-474C-B66D-E357B88E32C2}">
  <ds:schemaRefs/>
</ds:datastoreItem>
</file>

<file path=docProps/app.xml><?xml version="1.0" encoding="utf-8"?>
<Properties xmlns="http://schemas.openxmlformats.org/officeDocument/2006/extended-properties" xmlns:vt="http://schemas.openxmlformats.org/officeDocument/2006/docPropsVTypes">
  <Template>presentation_170</Template>
  <TotalTime>0</TotalTime>
  <Words>1841</Words>
  <Application>Microsoft Office PowerPoint</Application>
  <PresentationFormat>Custom</PresentationFormat>
  <Paragraphs>316</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Bosch Office Sans</vt:lpstr>
      <vt:lpstr>Calibri</vt:lpstr>
      <vt:lpstr>Consolas</vt:lpstr>
      <vt:lpstr>Wingdings 3</vt:lpstr>
      <vt:lpstr>Bosch NG</vt:lpstr>
      <vt:lpstr>Spring BOOT BaSIC</vt:lpstr>
      <vt:lpstr>PowerPoint Presentation</vt:lpstr>
      <vt:lpstr>What is Spring framework</vt:lpstr>
      <vt:lpstr>Spring Core</vt:lpstr>
      <vt:lpstr>IOC Container</vt:lpstr>
      <vt:lpstr>IOC Container - Spring</vt:lpstr>
      <vt:lpstr>Bean</vt:lpstr>
      <vt:lpstr>Bean – Configuration Metadata Example</vt:lpstr>
      <vt:lpstr>Bean Scope</vt:lpstr>
      <vt:lpstr>Bean Scope - Example</vt:lpstr>
      <vt:lpstr>Bean Life Cycle</vt:lpstr>
      <vt:lpstr>Bean Life Cycle - Example</vt:lpstr>
      <vt:lpstr>Dependency Injection</vt:lpstr>
      <vt:lpstr>Quiz</vt:lpstr>
      <vt:lpstr>Introduction</vt:lpstr>
      <vt:lpstr>Spring Boot Annotations</vt:lpstr>
      <vt:lpstr>Bootstrapping</vt:lpstr>
      <vt:lpstr>Bootstrap first application</vt:lpstr>
      <vt:lpstr>Bootstrap first application</vt:lpstr>
      <vt:lpstr>PowerPoint Presentation</vt:lpstr>
      <vt:lpstr>PowerPoint Presentation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 BaSIC</dc:title>
  <dc:creator>Duong Thanh Nhan (RBVH/ETM25)</dc:creator>
  <cp:lastModifiedBy>Hoang Dang Khoa (RBVH/ETM23)</cp:lastModifiedBy>
  <cp:revision>75</cp:revision>
  <dcterms:created xsi:type="dcterms:W3CDTF">2019-10-02T05:55:10Z</dcterms:created>
  <dcterms:modified xsi:type="dcterms:W3CDTF">2021-12-03T06:21:36Z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y fmtid="{D5CDD505-2E9C-101B-9397-08002B2CF9AE}" pid="8" name="ContentTypeId">
    <vt:lpwstr>0x010100CC4881C5FD8BED43A49628C848B9D51D</vt:lpwstr>
  </property>
</Properties>
</file>