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6"/>
  </p:sldMasterIdLst>
  <p:notesMasterIdLst>
    <p:notesMasterId r:id="rId30"/>
  </p:notesMasterIdLst>
  <p:sldIdLst>
    <p:sldId id="256" r:id="rId7"/>
    <p:sldId id="257" r:id="rId8"/>
    <p:sldId id="275" r:id="rId9"/>
    <p:sldId id="274" r:id="rId10"/>
    <p:sldId id="273" r:id="rId11"/>
    <p:sldId id="272" r:id="rId12"/>
    <p:sldId id="268" r:id="rId13"/>
    <p:sldId id="266" r:id="rId14"/>
    <p:sldId id="267" r:id="rId15"/>
    <p:sldId id="265" r:id="rId16"/>
    <p:sldId id="262" r:id="rId17"/>
    <p:sldId id="261" r:id="rId18"/>
    <p:sldId id="260" r:id="rId19"/>
    <p:sldId id="259" r:id="rId20"/>
    <p:sldId id="276" r:id="rId21"/>
    <p:sldId id="279" r:id="rId22"/>
    <p:sldId id="264" r:id="rId23"/>
    <p:sldId id="263" r:id="rId24"/>
    <p:sldId id="281" r:id="rId25"/>
    <p:sldId id="282" r:id="rId26"/>
    <p:sldId id="278" r:id="rId27"/>
    <p:sldId id="280" r:id="rId28"/>
    <p:sldId id="277" r:id="rId29"/>
  </p:sldIdLst>
  <p:sldSz cx="10969625" cy="6170613"/>
  <p:notesSz cx="6858000" cy="9144000"/>
  <p:custDataLst>
    <p:tags r:id="rId31"/>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624" autoAdjust="0"/>
  </p:normalViewPr>
  <p:slideViewPr>
    <p:cSldViewPr snapToGrid="0">
      <p:cViewPr varScale="1">
        <p:scale>
          <a:sx n="76" d="100"/>
          <a:sy n="76" d="100"/>
        </p:scale>
        <p:origin x="12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10.10.2021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objectdb.com/api/java/jpa/EntityManager/remove_Object" TargetMode="External"/><Relationship Id="rId3" Type="http://schemas.openxmlformats.org/officeDocument/2006/relationships/hyperlink" Target="https://www.objectdb.com/api/java/jpa/EntityManager" TargetMode="External"/><Relationship Id="rId7" Type="http://schemas.openxmlformats.org/officeDocument/2006/relationships/hyperlink" Target="https://www.objectdb.com/java/jpa/persistence/update"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www.objectdb.com/java/jpa/persistence/retrieve" TargetMode="External"/><Relationship Id="rId5" Type="http://schemas.openxmlformats.org/officeDocument/2006/relationships/hyperlink" Target="https://www.objectdb.com/java/jpa/persistence/store" TargetMode="External"/><Relationship Id="rId10" Type="http://schemas.openxmlformats.org/officeDocument/2006/relationships/hyperlink" Target="https://www.objectdb.com/java/jpa/persistence/detach" TargetMode="External"/><Relationship Id="rId4" Type="http://schemas.openxmlformats.org/officeDocument/2006/relationships/hyperlink" Target="https://www.objectdb.com/api/java/jpa/EntityManager/persist_Object" TargetMode="External"/><Relationship Id="rId9" Type="http://schemas.openxmlformats.org/officeDocument/2006/relationships/hyperlink" Target="https://www.objectdb.com/java/jpa/persistence/delet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Generation strategies</a:t>
            </a:r>
          </a:p>
          <a:p>
            <a:r>
              <a:rPr lang="en-US" dirty="0" smtClean="0"/>
              <a:t>- The Auto Strategy: The same number generator is also used to generate numeric values for primary key fields annotated by @</a:t>
            </a:r>
            <a:r>
              <a:rPr lang="en-US" dirty="0" err="1" smtClean="0"/>
              <a:t>GeneratedValue</a:t>
            </a:r>
            <a:r>
              <a:rPr lang="en-US" dirty="0" smtClean="0"/>
              <a:t> with the AUTO strategy</a:t>
            </a:r>
          </a:p>
          <a:p>
            <a:r>
              <a:rPr lang="en-US" dirty="0" smtClean="0"/>
              <a:t>- The Identity strategy: also generates an automatic value during commit for every new entity object. The difference is that a separate identity generator is managed per type hierarchy, so generated values are unique only per type hierarchy.</a:t>
            </a:r>
          </a:p>
          <a:p>
            <a:r>
              <a:rPr lang="en-US" dirty="0" smtClean="0"/>
              <a:t>- The Sequence strategy: consists of two parts - defining a named sequence and using the named sequence in one or more fields in one or more classes.</a:t>
            </a:r>
          </a:p>
          <a:p>
            <a:r>
              <a:rPr lang="en-US" dirty="0" smtClean="0"/>
              <a:t>-</a:t>
            </a:r>
            <a:r>
              <a:rPr lang="en-US" baseline="0" dirty="0" smtClean="0"/>
              <a:t> </a:t>
            </a:r>
            <a:r>
              <a:rPr lang="en-US" dirty="0" smtClean="0"/>
              <a:t>The Table strategy: the generation table is created by hibernate with name </a:t>
            </a:r>
            <a:r>
              <a:rPr lang="en-US" i="1" dirty="0" err="1" smtClean="0"/>
              <a:t>hibernate_sequences</a:t>
            </a:r>
            <a:r>
              <a:rPr lang="en-US" i="1" dirty="0" smtClean="0"/>
              <a:t> </a:t>
            </a:r>
            <a:r>
              <a:rPr lang="en-US" dirty="0" smtClean="0"/>
              <a:t>and there will be two column </a:t>
            </a:r>
            <a:r>
              <a:rPr lang="en-US" i="1" dirty="0" err="1" smtClean="0"/>
              <a:t>sequence_name</a:t>
            </a:r>
            <a:r>
              <a:rPr lang="en-US" dirty="0" smtClean="0"/>
              <a:t> and </a:t>
            </a:r>
            <a:r>
              <a:rPr lang="en-US" i="1" dirty="0" err="1" smtClean="0"/>
              <a:t>sequence_next_hi_value</a:t>
            </a:r>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7</a:t>
            </a:fld>
            <a:endParaRPr lang="de-DE"/>
          </a:p>
        </p:txBody>
      </p:sp>
    </p:spTree>
    <p:extLst>
      <p:ext uri="{BB962C8B-B14F-4D97-AF65-F5344CB8AC3E}">
        <p14:creationId xmlns:p14="http://schemas.microsoft.com/office/powerpoint/2010/main" val="232596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15</a:t>
            </a:fld>
            <a:endParaRPr lang="de-DE"/>
          </a:p>
        </p:txBody>
      </p:sp>
    </p:spTree>
    <p:extLst>
      <p:ext uri="{BB962C8B-B14F-4D97-AF65-F5344CB8AC3E}">
        <p14:creationId xmlns:p14="http://schemas.microsoft.com/office/powerpoint/2010/main" val="503209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an entity object is initially created its state is </a:t>
            </a:r>
            <a:r>
              <a:rPr lang="en-US" sz="1200" b="1" i="0" kern="1200" dirty="0" smtClean="0">
                <a:solidFill>
                  <a:schemeClr val="tx1"/>
                </a:solidFill>
                <a:effectLst/>
                <a:latin typeface="+mn-lt"/>
                <a:ea typeface="+mn-ea"/>
                <a:cs typeface="+mn-cs"/>
              </a:rPr>
              <a:t>New</a:t>
            </a:r>
            <a:r>
              <a:rPr lang="en-US" sz="1200" b="0" i="0" kern="1200" dirty="0" smtClean="0">
                <a:solidFill>
                  <a:schemeClr val="tx1"/>
                </a:solidFill>
                <a:effectLst/>
                <a:latin typeface="+mn-lt"/>
                <a:ea typeface="+mn-ea"/>
                <a:cs typeface="+mn-cs"/>
              </a:rPr>
              <a:t>.  In this state the object is not yet associated with an </a:t>
            </a:r>
            <a:r>
              <a:rPr lang="en-US" sz="1200" b="0" i="0" u="none" strike="noStrike" kern="1200" dirty="0" err="1" smtClean="0">
                <a:solidFill>
                  <a:schemeClr val="tx1"/>
                </a:solidFill>
                <a:effectLst/>
                <a:latin typeface="+mn-lt"/>
                <a:ea typeface="+mn-ea"/>
                <a:cs typeface="+mn-cs"/>
                <a:hlinkClick r:id="rId3"/>
              </a:rPr>
              <a:t>EntityManager</a:t>
            </a:r>
            <a:r>
              <a:rPr lang="en-US" sz="1200" b="0" i="0" kern="1200" dirty="0" smtClean="0">
                <a:solidFill>
                  <a:schemeClr val="tx1"/>
                </a:solidFill>
                <a:effectLst/>
                <a:latin typeface="+mn-lt"/>
                <a:ea typeface="+mn-ea"/>
                <a:cs typeface="+mn-cs"/>
              </a:rPr>
              <a:t> and has no representation in the database.</a:t>
            </a:r>
          </a:p>
          <a:p>
            <a:r>
              <a:rPr lang="en-US" sz="1200" b="0" i="0" kern="1200" dirty="0" smtClean="0">
                <a:solidFill>
                  <a:schemeClr val="tx1"/>
                </a:solidFill>
                <a:effectLst/>
                <a:latin typeface="+mn-lt"/>
                <a:ea typeface="+mn-ea"/>
                <a:cs typeface="+mn-cs"/>
              </a:rPr>
              <a:t>An entity object becomes </a:t>
            </a:r>
            <a:r>
              <a:rPr lang="en-US" sz="1200" b="1" i="0" kern="1200" dirty="0" smtClean="0">
                <a:solidFill>
                  <a:schemeClr val="tx1"/>
                </a:solidFill>
                <a:effectLst/>
                <a:latin typeface="+mn-lt"/>
                <a:ea typeface="+mn-ea"/>
                <a:cs typeface="+mn-cs"/>
              </a:rPr>
              <a:t>Managed</a:t>
            </a:r>
            <a:r>
              <a:rPr lang="en-US" sz="1200" b="0" i="0" kern="1200" dirty="0" smtClean="0">
                <a:solidFill>
                  <a:schemeClr val="tx1"/>
                </a:solidFill>
                <a:effectLst/>
                <a:latin typeface="+mn-lt"/>
                <a:ea typeface="+mn-ea"/>
                <a:cs typeface="+mn-cs"/>
              </a:rPr>
              <a:t> when it is persisted to the database via an </a:t>
            </a:r>
            <a:r>
              <a:rPr lang="en-US" sz="1200" b="0" i="0" kern="1200" dirty="0" err="1" smtClean="0">
                <a:solidFill>
                  <a:schemeClr val="tx1"/>
                </a:solidFill>
                <a:effectLst/>
                <a:latin typeface="+mn-lt"/>
                <a:ea typeface="+mn-ea"/>
                <a:cs typeface="+mn-cs"/>
              </a:rPr>
              <a:t>EntityManager’s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persist </a:t>
            </a:r>
            <a:r>
              <a:rPr lang="en-US" sz="1200" b="0" i="0" kern="1200" dirty="0" smtClean="0">
                <a:solidFill>
                  <a:schemeClr val="tx1"/>
                </a:solidFill>
                <a:effectLst/>
                <a:latin typeface="+mn-lt"/>
                <a:ea typeface="+mn-ea"/>
                <a:cs typeface="+mn-cs"/>
              </a:rPr>
              <a:t>method, which must be invoked within an active transaction. On transaction commit, the owning </a:t>
            </a:r>
            <a:r>
              <a:rPr lang="en-US" sz="1200" b="0" i="0" kern="1200" dirty="0" err="1" smtClean="0">
                <a:solidFill>
                  <a:schemeClr val="tx1"/>
                </a:solidFill>
                <a:effectLst/>
                <a:latin typeface="+mn-lt"/>
                <a:ea typeface="+mn-ea"/>
                <a:cs typeface="+mn-cs"/>
              </a:rPr>
              <a:t>EntityManager</a:t>
            </a:r>
            <a:r>
              <a:rPr lang="en-US" sz="1200" b="0" i="0" kern="1200" dirty="0" smtClean="0">
                <a:solidFill>
                  <a:schemeClr val="tx1"/>
                </a:solidFill>
                <a:effectLst/>
                <a:latin typeface="+mn-lt"/>
                <a:ea typeface="+mn-ea"/>
                <a:cs typeface="+mn-cs"/>
              </a:rPr>
              <a:t> stores the new entity object to the database. More details on storing objects are provided in the </a:t>
            </a:r>
            <a:r>
              <a:rPr lang="en-US" sz="1200" b="0" i="0" u="none" strike="noStrike" kern="1200" dirty="0" smtClean="0">
                <a:solidFill>
                  <a:schemeClr val="tx1"/>
                </a:solidFill>
                <a:effectLst/>
                <a:latin typeface="+mn-lt"/>
                <a:ea typeface="+mn-ea"/>
                <a:cs typeface="+mn-cs"/>
                <a:hlinkClick r:id="rId5"/>
              </a:rPr>
              <a:t>Storing Entities</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Entity objects retrieved from the database by an </a:t>
            </a:r>
            <a:r>
              <a:rPr lang="en-US" sz="1200" b="0" i="0" kern="1200" dirty="0" err="1" smtClean="0">
                <a:solidFill>
                  <a:schemeClr val="tx1"/>
                </a:solidFill>
                <a:effectLst/>
                <a:latin typeface="+mn-lt"/>
                <a:ea typeface="+mn-ea"/>
                <a:cs typeface="+mn-cs"/>
              </a:rPr>
              <a:t>EntityManager</a:t>
            </a:r>
            <a:r>
              <a:rPr lang="en-US" sz="1200" b="0" i="0" kern="1200" dirty="0" smtClean="0">
                <a:solidFill>
                  <a:schemeClr val="tx1"/>
                </a:solidFill>
                <a:effectLst/>
                <a:latin typeface="+mn-lt"/>
                <a:ea typeface="+mn-ea"/>
                <a:cs typeface="+mn-cs"/>
              </a:rPr>
              <a:t> are also in the </a:t>
            </a:r>
            <a:r>
              <a:rPr lang="en-US" sz="1200" b="1" i="0" kern="1200" dirty="0" smtClean="0">
                <a:solidFill>
                  <a:schemeClr val="tx1"/>
                </a:solidFill>
                <a:effectLst/>
                <a:latin typeface="+mn-lt"/>
                <a:ea typeface="+mn-ea"/>
                <a:cs typeface="+mn-cs"/>
              </a:rPr>
              <a:t>Managed</a:t>
            </a:r>
            <a:r>
              <a:rPr lang="en-US" sz="1200" b="0" i="0" kern="1200" dirty="0" smtClean="0">
                <a:solidFill>
                  <a:schemeClr val="tx1"/>
                </a:solidFill>
                <a:effectLst/>
                <a:latin typeface="+mn-lt"/>
                <a:ea typeface="+mn-ea"/>
                <a:cs typeface="+mn-cs"/>
              </a:rPr>
              <a:t> state. Object retrieval is discussed in more detail in the </a:t>
            </a:r>
            <a:r>
              <a:rPr lang="en-US" sz="1200" b="0" i="0" u="none" strike="noStrike" kern="1200" dirty="0" smtClean="0">
                <a:solidFill>
                  <a:schemeClr val="tx1"/>
                </a:solidFill>
                <a:effectLst/>
                <a:latin typeface="+mn-lt"/>
                <a:ea typeface="+mn-ea"/>
                <a:cs typeface="+mn-cs"/>
                <a:hlinkClick r:id="rId6"/>
              </a:rPr>
              <a:t>Retrieving Entities</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If a managed entity object is modified within an active transaction the change is detected by the owning </a:t>
            </a:r>
            <a:r>
              <a:rPr lang="en-US" sz="1200" b="0" i="0" kern="1200" dirty="0" err="1" smtClean="0">
                <a:solidFill>
                  <a:schemeClr val="tx1"/>
                </a:solidFill>
                <a:effectLst/>
                <a:latin typeface="+mn-lt"/>
                <a:ea typeface="+mn-ea"/>
                <a:cs typeface="+mn-cs"/>
              </a:rPr>
              <a:t>EntityManager</a:t>
            </a:r>
            <a:r>
              <a:rPr lang="en-US" sz="1200" b="0" i="0" kern="1200" dirty="0" smtClean="0">
                <a:solidFill>
                  <a:schemeClr val="tx1"/>
                </a:solidFill>
                <a:effectLst/>
                <a:latin typeface="+mn-lt"/>
                <a:ea typeface="+mn-ea"/>
                <a:cs typeface="+mn-cs"/>
              </a:rPr>
              <a:t> and the update is propagated to the database on transaction commit.  See the </a:t>
            </a:r>
            <a:r>
              <a:rPr lang="en-US" sz="1200" b="0" i="0" u="none" strike="noStrike" kern="1200" dirty="0" smtClean="0">
                <a:solidFill>
                  <a:schemeClr val="tx1"/>
                </a:solidFill>
                <a:effectLst/>
                <a:latin typeface="+mn-lt"/>
                <a:ea typeface="+mn-ea"/>
                <a:cs typeface="+mn-cs"/>
                <a:hlinkClick r:id="rId7"/>
              </a:rPr>
              <a:t>Updating Entities</a:t>
            </a:r>
            <a:r>
              <a:rPr lang="en-US" sz="1200" b="0" i="0" kern="1200" dirty="0" smtClean="0">
                <a:solidFill>
                  <a:schemeClr val="tx1"/>
                </a:solidFill>
                <a:effectLst/>
                <a:latin typeface="+mn-lt"/>
                <a:ea typeface="+mn-ea"/>
                <a:cs typeface="+mn-cs"/>
              </a:rPr>
              <a:t> section for more information about making changes to entities.</a:t>
            </a:r>
          </a:p>
          <a:p>
            <a:r>
              <a:rPr lang="en-US" sz="1200" b="0" i="0" kern="1200" dirty="0" smtClean="0">
                <a:solidFill>
                  <a:schemeClr val="tx1"/>
                </a:solidFill>
                <a:effectLst/>
                <a:latin typeface="+mn-lt"/>
                <a:ea typeface="+mn-ea"/>
                <a:cs typeface="+mn-cs"/>
              </a:rPr>
              <a:t>A managed entity object can also be retrieved from the database and marked for deletion, using the </a:t>
            </a:r>
            <a:r>
              <a:rPr lang="en-US" sz="1200" b="0" i="0" kern="1200" dirty="0" err="1" smtClean="0">
                <a:solidFill>
                  <a:schemeClr val="tx1"/>
                </a:solidFill>
                <a:effectLst/>
                <a:latin typeface="+mn-lt"/>
                <a:ea typeface="+mn-ea"/>
                <a:cs typeface="+mn-cs"/>
              </a:rPr>
              <a:t>EntityManager’s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8"/>
              </a:rPr>
              <a:t>remove </a:t>
            </a:r>
            <a:r>
              <a:rPr lang="en-US" sz="1200" b="0" i="0" kern="1200" dirty="0" smtClean="0">
                <a:solidFill>
                  <a:schemeClr val="tx1"/>
                </a:solidFill>
                <a:effectLst/>
                <a:latin typeface="+mn-lt"/>
                <a:ea typeface="+mn-ea"/>
                <a:cs typeface="+mn-cs"/>
              </a:rPr>
              <a:t>method within an active transaction. The entity object changes its state from Managed to </a:t>
            </a:r>
            <a:r>
              <a:rPr lang="en-US" sz="1200" b="1" i="0" kern="1200" dirty="0" smtClean="0">
                <a:solidFill>
                  <a:schemeClr val="tx1"/>
                </a:solidFill>
                <a:effectLst/>
                <a:latin typeface="+mn-lt"/>
                <a:ea typeface="+mn-ea"/>
                <a:cs typeface="+mn-cs"/>
              </a:rPr>
              <a:t>Removed</a:t>
            </a:r>
            <a:r>
              <a:rPr lang="en-US" sz="1200" b="0" i="0" kern="1200" dirty="0" smtClean="0">
                <a:solidFill>
                  <a:schemeClr val="tx1"/>
                </a:solidFill>
                <a:effectLst/>
                <a:latin typeface="+mn-lt"/>
                <a:ea typeface="+mn-ea"/>
                <a:cs typeface="+mn-cs"/>
              </a:rPr>
              <a:t>, and is physically deleted from the database during commit. More details on object deletion are provided in the </a:t>
            </a:r>
            <a:r>
              <a:rPr lang="en-US" sz="1200" b="0" i="0" u="none" strike="noStrike" kern="1200" dirty="0" smtClean="0">
                <a:solidFill>
                  <a:schemeClr val="tx1"/>
                </a:solidFill>
                <a:effectLst/>
                <a:latin typeface="+mn-lt"/>
                <a:ea typeface="+mn-ea"/>
                <a:cs typeface="+mn-cs"/>
                <a:hlinkClick r:id="rId9"/>
              </a:rPr>
              <a:t>Deleting Entities</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The last state, </a:t>
            </a:r>
            <a:r>
              <a:rPr lang="en-US" sz="1200" b="1" i="0" kern="1200" dirty="0" smtClean="0">
                <a:solidFill>
                  <a:schemeClr val="tx1"/>
                </a:solidFill>
                <a:effectLst/>
                <a:latin typeface="+mn-lt"/>
                <a:ea typeface="+mn-ea"/>
                <a:cs typeface="+mn-cs"/>
              </a:rPr>
              <a:t>Detached</a:t>
            </a:r>
            <a:r>
              <a:rPr lang="en-US" sz="1200" b="0" i="0" kern="1200" dirty="0" smtClean="0">
                <a:solidFill>
                  <a:schemeClr val="tx1"/>
                </a:solidFill>
                <a:effectLst/>
                <a:latin typeface="+mn-lt"/>
                <a:ea typeface="+mn-ea"/>
                <a:cs typeface="+mn-cs"/>
              </a:rPr>
              <a:t>, represents entity objects that have been disconnected from the </a:t>
            </a:r>
            <a:r>
              <a:rPr lang="en-US" sz="1200" b="0" i="0" kern="1200" dirty="0" err="1" smtClean="0">
                <a:solidFill>
                  <a:schemeClr val="tx1"/>
                </a:solidFill>
                <a:effectLst/>
                <a:latin typeface="+mn-lt"/>
                <a:ea typeface="+mn-ea"/>
                <a:cs typeface="+mn-cs"/>
              </a:rPr>
              <a:t>EntityManager</a:t>
            </a:r>
            <a:r>
              <a:rPr lang="en-US" sz="1200" b="0" i="0" kern="1200" dirty="0" smtClean="0">
                <a:solidFill>
                  <a:schemeClr val="tx1"/>
                </a:solidFill>
                <a:effectLst/>
                <a:latin typeface="+mn-lt"/>
                <a:ea typeface="+mn-ea"/>
                <a:cs typeface="+mn-cs"/>
              </a:rPr>
              <a:t>. For instance, all the managed objects of an </a:t>
            </a:r>
            <a:r>
              <a:rPr lang="en-US" sz="1200" b="0" i="0" kern="1200" dirty="0" err="1" smtClean="0">
                <a:solidFill>
                  <a:schemeClr val="tx1"/>
                </a:solidFill>
                <a:effectLst/>
                <a:latin typeface="+mn-lt"/>
                <a:ea typeface="+mn-ea"/>
                <a:cs typeface="+mn-cs"/>
              </a:rPr>
              <a:t>EntityManager</a:t>
            </a:r>
            <a:r>
              <a:rPr lang="en-US" sz="1200" b="0" i="0" kern="1200" dirty="0" smtClean="0">
                <a:solidFill>
                  <a:schemeClr val="tx1"/>
                </a:solidFill>
                <a:effectLst/>
                <a:latin typeface="+mn-lt"/>
                <a:ea typeface="+mn-ea"/>
                <a:cs typeface="+mn-cs"/>
              </a:rPr>
              <a:t> become detached when the </a:t>
            </a:r>
            <a:r>
              <a:rPr lang="en-US" sz="1200" b="0" i="0" kern="1200" dirty="0" err="1" smtClean="0">
                <a:solidFill>
                  <a:schemeClr val="tx1"/>
                </a:solidFill>
                <a:effectLst/>
                <a:latin typeface="+mn-lt"/>
                <a:ea typeface="+mn-ea"/>
                <a:cs typeface="+mn-cs"/>
              </a:rPr>
              <a:t>EntityManager</a:t>
            </a:r>
            <a:r>
              <a:rPr lang="en-US" sz="1200" b="0" i="0" kern="1200" dirty="0" smtClean="0">
                <a:solidFill>
                  <a:schemeClr val="tx1"/>
                </a:solidFill>
                <a:effectLst/>
                <a:latin typeface="+mn-lt"/>
                <a:ea typeface="+mn-ea"/>
                <a:cs typeface="+mn-cs"/>
              </a:rPr>
              <a:t> is closed. Working with detached objects, including merging them back to an </a:t>
            </a:r>
            <a:r>
              <a:rPr lang="en-US" sz="1200" b="0" i="0" kern="1200" dirty="0" err="1" smtClean="0">
                <a:solidFill>
                  <a:schemeClr val="tx1"/>
                </a:solidFill>
                <a:effectLst/>
                <a:latin typeface="+mn-lt"/>
                <a:ea typeface="+mn-ea"/>
                <a:cs typeface="+mn-cs"/>
              </a:rPr>
              <a:t>EntityManager</a:t>
            </a:r>
            <a:r>
              <a:rPr lang="en-US" sz="1200" b="0" i="0" kern="1200" dirty="0" smtClean="0">
                <a:solidFill>
                  <a:schemeClr val="tx1"/>
                </a:solidFill>
                <a:effectLst/>
                <a:latin typeface="+mn-lt"/>
                <a:ea typeface="+mn-ea"/>
                <a:cs typeface="+mn-cs"/>
              </a:rPr>
              <a:t>, is discussed in the </a:t>
            </a:r>
            <a:r>
              <a:rPr lang="en-US" sz="1200" b="0" i="0" u="none" strike="noStrike" kern="1200" dirty="0" smtClean="0">
                <a:solidFill>
                  <a:schemeClr val="tx1"/>
                </a:solidFill>
                <a:effectLst/>
                <a:latin typeface="+mn-lt"/>
                <a:ea typeface="+mn-ea"/>
                <a:cs typeface="+mn-cs"/>
                <a:hlinkClick r:id="rId10"/>
              </a:rPr>
              <a:t>Detached Entities</a:t>
            </a:r>
            <a:r>
              <a:rPr lang="en-US" sz="1200" b="0" i="0" kern="1200" dirty="0" smtClean="0">
                <a:solidFill>
                  <a:schemeClr val="tx1"/>
                </a:solidFill>
                <a:effectLst/>
                <a:latin typeface="+mn-lt"/>
                <a:ea typeface="+mn-ea"/>
                <a:cs typeface="+mn-cs"/>
              </a:rPr>
              <a:t> section.</a:t>
            </a:r>
          </a:p>
          <a:p>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16</a:t>
            </a:fld>
            <a:endParaRPr lang="de-DE"/>
          </a:p>
        </p:txBody>
      </p:sp>
    </p:spTree>
    <p:extLst>
      <p:ext uri="{BB962C8B-B14F-4D97-AF65-F5344CB8AC3E}">
        <p14:creationId xmlns:p14="http://schemas.microsoft.com/office/powerpoint/2010/main" val="299526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19</a:t>
            </a:fld>
            <a:endParaRPr lang="de-DE"/>
          </a:p>
        </p:txBody>
      </p:sp>
    </p:spTree>
    <p:extLst>
      <p:ext uri="{BB962C8B-B14F-4D97-AF65-F5344CB8AC3E}">
        <p14:creationId xmlns:p14="http://schemas.microsoft.com/office/powerpoint/2010/main" val="3905459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21</a:t>
            </a:fld>
            <a:endParaRPr lang="de-DE"/>
          </a:p>
        </p:txBody>
      </p:sp>
    </p:spTree>
    <p:extLst>
      <p:ext uri="{BB962C8B-B14F-4D97-AF65-F5344CB8AC3E}">
        <p14:creationId xmlns:p14="http://schemas.microsoft.com/office/powerpoint/2010/main" val="2831629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RBVH/ETM25 | 2019-10-08</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Vietnam Company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thorben-janssen.com/5-ways-to-initialize-lazy-relations-and-when-to-use-them/"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www.petrikainulainen.net/spring-data-jpa-tutorial/" TargetMode="External"/><Relationship Id="rId2" Type="http://schemas.openxmlformats.org/officeDocument/2006/relationships/hyperlink" Target="https://www.tutorialspoint.com/jpa/index.htm" TargetMode="External"/><Relationship Id="rId1" Type="http://schemas.openxmlformats.org/officeDocument/2006/relationships/slideLayout" Target="../slideLayouts/slideLayout8.xml"/><Relationship Id="rId6" Type="http://schemas.openxmlformats.org/officeDocument/2006/relationships/hyperlink" Target="https://www.baeldung.com/transaction-configuration-with-jpa-and-spring" TargetMode="External"/><Relationship Id="rId5" Type="http://schemas.openxmlformats.org/officeDocument/2006/relationships/hyperlink" Target="https://dzone.com/articles/how-does-spring-transactional" TargetMode="External"/><Relationship Id="rId4" Type="http://schemas.openxmlformats.org/officeDocument/2006/relationships/hyperlink" Target="https://www.baeldung.com/the-persistence-layer-with-spring-data-jp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Spring DATA JPA</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Many To Many</a:t>
            </a:r>
            <a:endParaRPr lang="en-US" dirty="0"/>
          </a:p>
        </p:txBody>
      </p:sp>
      <p:sp>
        <p:nvSpPr>
          <p:cNvPr id="5" name="Text Placeholder 4"/>
          <p:cNvSpPr>
            <a:spLocks noGrp="1"/>
          </p:cNvSpPr>
          <p:nvPr>
            <p:ph type="body" sz="quarter" idx="15"/>
          </p:nvPr>
        </p:nvSpPr>
        <p:spPr/>
        <p:txBody>
          <a:bodyPr/>
          <a:lstStyle/>
          <a:p>
            <a:r>
              <a:rPr lang="en-US" dirty="0"/>
              <a:t>Association Mapping</a:t>
            </a:r>
          </a:p>
          <a:p>
            <a:endParaRPr lang="en-US" dirty="0"/>
          </a:p>
        </p:txBody>
      </p:sp>
      <p:sp>
        <p:nvSpPr>
          <p:cNvPr id="6" name="Rectangle 5"/>
          <p:cNvSpPr/>
          <p:nvPr/>
        </p:nvSpPr>
        <p:spPr>
          <a:xfrm>
            <a:off x="258324" y="1360658"/>
            <a:ext cx="6666931" cy="923330"/>
          </a:xfrm>
          <a:prstGeom prst="rect">
            <a:avLst/>
          </a:prstGeom>
        </p:spPr>
        <p:txBody>
          <a:bodyPr wrap="square">
            <a:spAutoFit/>
          </a:bodyPr>
          <a:lstStyle/>
          <a:p>
            <a:r>
              <a:rPr lang="en-US" dirty="0"/>
              <a:t>A typical many-to-many database association includes two parent tables which are linked through a third one containing two Foreign Keys referencing the parent tables.</a:t>
            </a:r>
          </a:p>
        </p:txBody>
      </p:sp>
      <p:pic>
        <p:nvPicPr>
          <p:cNvPr id="7" name="Picture 6"/>
          <p:cNvPicPr>
            <a:picLocks noChangeAspect="1"/>
          </p:cNvPicPr>
          <p:nvPr/>
        </p:nvPicPr>
        <p:blipFill>
          <a:blip r:embed="rId2"/>
          <a:stretch>
            <a:fillRect/>
          </a:stretch>
        </p:blipFill>
        <p:spPr>
          <a:xfrm>
            <a:off x="7254424" y="2551444"/>
            <a:ext cx="3272538" cy="2913356"/>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6925255" y="252821"/>
            <a:ext cx="3783869" cy="221336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907" y="2416518"/>
            <a:ext cx="6684348" cy="1246954"/>
          </a:xfrm>
          <a:prstGeom prst="rect">
            <a:avLst/>
          </a:prstGeom>
        </p:spPr>
      </p:pic>
      <p:sp>
        <p:nvSpPr>
          <p:cNvPr id="10" name="Rectangle 9"/>
          <p:cNvSpPr/>
          <p:nvPr/>
        </p:nvSpPr>
        <p:spPr>
          <a:xfrm>
            <a:off x="240907" y="3987472"/>
            <a:ext cx="6096000" cy="1477328"/>
          </a:xfrm>
          <a:prstGeom prst="rect">
            <a:avLst/>
          </a:prstGeom>
        </p:spPr>
        <p:txBody>
          <a:bodyPr>
            <a:spAutoFit/>
          </a:bodyPr>
          <a:lstStyle/>
          <a:p>
            <a:r>
              <a:rPr lang="en-US" b="1" i="1" dirty="0" smtClean="0"/>
              <a:t>@</a:t>
            </a:r>
            <a:r>
              <a:rPr lang="en-US" b="1" i="1" dirty="0" err="1" smtClean="0"/>
              <a:t>joinColumns</a:t>
            </a:r>
            <a:r>
              <a:rPr lang="en-US" b="1" dirty="0" smtClean="0"/>
              <a:t> </a:t>
            </a:r>
            <a:r>
              <a:rPr lang="en-US" dirty="0"/>
              <a:t>attribute is responsible for the columns mapping of the owning side. The </a:t>
            </a:r>
            <a:r>
              <a:rPr lang="en-US" i="1" dirty="0"/>
              <a:t>name</a:t>
            </a:r>
            <a:r>
              <a:rPr lang="en-US" dirty="0"/>
              <a:t> attribute contains the column name of the intermediary </a:t>
            </a:r>
            <a:r>
              <a:rPr lang="en-US" dirty="0" smtClean="0"/>
              <a:t>table. </a:t>
            </a:r>
            <a:r>
              <a:rPr lang="en-US" b="1" dirty="0" smtClean="0"/>
              <a:t>@</a:t>
            </a:r>
            <a:r>
              <a:rPr lang="en-US" b="1" i="1" dirty="0" err="1"/>
              <a:t>inverseJoinColumns</a:t>
            </a:r>
            <a:r>
              <a:rPr lang="en-US" b="1" dirty="0"/>
              <a:t> </a:t>
            </a:r>
            <a:r>
              <a:rPr lang="en-US" dirty="0"/>
              <a:t>attribute is responsible for the columns mapping of the inverse side</a:t>
            </a:r>
          </a:p>
        </p:txBody>
      </p:sp>
    </p:spTree>
    <p:extLst>
      <p:ext uri="{BB962C8B-B14F-4D97-AF65-F5344CB8AC3E}">
        <p14:creationId xmlns:p14="http://schemas.microsoft.com/office/powerpoint/2010/main" val="868988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Spring Data repository</a:t>
            </a:r>
          </a:p>
        </p:txBody>
      </p:sp>
      <p:sp>
        <p:nvSpPr>
          <p:cNvPr id="5" name="Text Placeholder 4"/>
          <p:cNvSpPr>
            <a:spLocks noGrp="1"/>
          </p:cNvSpPr>
          <p:nvPr>
            <p:ph type="body" sz="quarter" idx="15"/>
          </p:nvPr>
        </p:nvSpPr>
        <p:spPr/>
        <p:txBody>
          <a:bodyPr/>
          <a:lstStyle/>
          <a:p>
            <a:r>
              <a:rPr lang="en-US" dirty="0" smtClean="0"/>
              <a:t>Query</a:t>
            </a:r>
            <a:endParaRPr lang="en-US" dirty="0"/>
          </a:p>
        </p:txBody>
      </p:sp>
      <p:sp>
        <p:nvSpPr>
          <p:cNvPr id="4" name="Content Placeholder 3"/>
          <p:cNvSpPr>
            <a:spLocks noGrp="1"/>
          </p:cNvSpPr>
          <p:nvPr>
            <p:ph sz="quarter" idx="1"/>
          </p:nvPr>
        </p:nvSpPr>
        <p:spPr/>
        <p:txBody>
          <a:bodyPr/>
          <a:lstStyle/>
          <a:p>
            <a:r>
              <a:rPr lang="en-US" dirty="0"/>
              <a:t>Spring Data already provided 3 interfaces as interface. Each of these defines its own functionality</a:t>
            </a:r>
          </a:p>
          <a:p>
            <a:pPr lvl="1">
              <a:buFont typeface="Arial" panose="020B0604020202020204" pitchFamily="34" charset="0"/>
              <a:buChar char="•"/>
            </a:pPr>
            <a:r>
              <a:rPr lang="en-US" b="1" i="1" dirty="0" err="1" smtClean="0">
                <a:solidFill>
                  <a:srgbClr val="333333"/>
                </a:solidFill>
              </a:rPr>
              <a:t>CrudRepository</a:t>
            </a:r>
            <a:r>
              <a:rPr lang="en-US" i="1" dirty="0" smtClean="0">
                <a:solidFill>
                  <a:srgbClr val="333333"/>
                </a:solidFill>
              </a:rPr>
              <a:t> </a:t>
            </a:r>
            <a:r>
              <a:rPr lang="en-US" dirty="0"/>
              <a:t>provides CRUD functions</a:t>
            </a:r>
            <a:endParaRPr lang="en-US" dirty="0">
              <a:solidFill>
                <a:srgbClr val="333333"/>
              </a:solidFill>
            </a:endParaRPr>
          </a:p>
          <a:p>
            <a:pPr lvl="1">
              <a:buFont typeface="Arial" panose="020B0604020202020204" pitchFamily="34" charset="0"/>
              <a:buChar char="•"/>
            </a:pPr>
            <a:r>
              <a:rPr lang="en-US" b="1" i="1" dirty="0" err="1" smtClean="0">
                <a:solidFill>
                  <a:srgbClr val="333333"/>
                </a:solidFill>
              </a:rPr>
              <a:t>PagingAndSortingRepository</a:t>
            </a:r>
            <a:r>
              <a:rPr lang="en-US" i="1" dirty="0" smtClean="0">
                <a:solidFill>
                  <a:srgbClr val="333333"/>
                </a:solidFill>
              </a:rPr>
              <a:t> </a:t>
            </a:r>
            <a:r>
              <a:rPr lang="en-US" dirty="0"/>
              <a:t>provides CRUD functions</a:t>
            </a:r>
            <a:endParaRPr lang="en-US" dirty="0">
              <a:solidFill>
                <a:srgbClr val="333333"/>
              </a:solidFill>
            </a:endParaRPr>
          </a:p>
          <a:p>
            <a:pPr lvl="1">
              <a:buFont typeface="Arial" panose="020B0604020202020204" pitchFamily="34" charset="0"/>
              <a:buChar char="•"/>
            </a:pPr>
            <a:r>
              <a:rPr lang="en-US" b="1" i="1" dirty="0" err="1" smtClean="0">
                <a:solidFill>
                  <a:srgbClr val="333333"/>
                </a:solidFill>
              </a:rPr>
              <a:t>JpaRepository</a:t>
            </a:r>
            <a:r>
              <a:rPr lang="en-US" i="1" dirty="0" smtClean="0">
                <a:solidFill>
                  <a:srgbClr val="333333"/>
                </a:solidFill>
              </a:rPr>
              <a:t> </a:t>
            </a:r>
            <a:r>
              <a:rPr lang="en-US" dirty="0"/>
              <a:t>provides JPA related methods such as flushing the persistence context and delete records in a batch</a:t>
            </a:r>
          </a:p>
          <a:p>
            <a:endParaRPr lang="en-US" dirty="0"/>
          </a:p>
        </p:txBody>
      </p:sp>
      <p:pic>
        <p:nvPicPr>
          <p:cNvPr id="6" name="Picture 5"/>
          <p:cNvPicPr>
            <a:picLocks noChangeAspect="1"/>
          </p:cNvPicPr>
          <p:nvPr/>
        </p:nvPicPr>
        <p:blipFill>
          <a:blip r:embed="rId2"/>
          <a:stretch>
            <a:fillRect/>
          </a:stretch>
        </p:blipFill>
        <p:spPr>
          <a:xfrm>
            <a:off x="258763" y="3157195"/>
            <a:ext cx="9154516" cy="66575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258763" y="4332954"/>
            <a:ext cx="10450800" cy="7196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9685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CrudRepository</a:t>
            </a:r>
            <a:endParaRPr lang="en-US" dirty="0"/>
          </a:p>
        </p:txBody>
      </p:sp>
      <p:sp>
        <p:nvSpPr>
          <p:cNvPr id="5" name="Text Placeholder 4"/>
          <p:cNvSpPr>
            <a:spLocks noGrp="1"/>
          </p:cNvSpPr>
          <p:nvPr>
            <p:ph type="body" sz="quarter" idx="15"/>
          </p:nvPr>
        </p:nvSpPr>
        <p:spPr/>
        <p:txBody>
          <a:bodyPr/>
          <a:lstStyle/>
          <a:p>
            <a:r>
              <a:rPr lang="en-US" dirty="0" smtClean="0"/>
              <a:t>Query</a:t>
            </a:r>
            <a:endParaRPr lang="en-US" dirty="0"/>
          </a:p>
        </p:txBody>
      </p:sp>
      <p:pic>
        <p:nvPicPr>
          <p:cNvPr id="6" name="Content Placeholder 5"/>
          <p:cNvPicPr>
            <a:picLocks noGrp="1" noChangeAspect="1"/>
          </p:cNvPicPr>
          <p:nvPr>
            <p:ph sz="quarter" idx="1"/>
          </p:nvPr>
        </p:nvPicPr>
        <p:blipFill>
          <a:blip r:embed="rId2"/>
          <a:stretch>
            <a:fillRect/>
          </a:stretch>
        </p:blipFill>
        <p:spPr>
          <a:xfrm>
            <a:off x="2341726" y="1295400"/>
            <a:ext cx="6284585" cy="4168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5455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PagingAndSortingRepository</a:t>
            </a:r>
            <a:endParaRPr lang="en-US" dirty="0"/>
          </a:p>
        </p:txBody>
      </p:sp>
      <p:sp>
        <p:nvSpPr>
          <p:cNvPr id="5" name="Text Placeholder 4"/>
          <p:cNvSpPr>
            <a:spLocks noGrp="1"/>
          </p:cNvSpPr>
          <p:nvPr>
            <p:ph type="body" sz="quarter" idx="15"/>
          </p:nvPr>
        </p:nvSpPr>
        <p:spPr/>
        <p:txBody>
          <a:bodyPr/>
          <a:lstStyle/>
          <a:p>
            <a:r>
              <a:rPr lang="en-US" dirty="0" smtClean="0"/>
              <a:t>Query</a:t>
            </a:r>
            <a:endParaRPr lang="en-US" dirty="0"/>
          </a:p>
        </p:txBody>
      </p:sp>
      <p:pic>
        <p:nvPicPr>
          <p:cNvPr id="6" name="Content Placeholder 5"/>
          <p:cNvPicPr>
            <a:picLocks noGrp="1" noChangeAspect="1"/>
          </p:cNvPicPr>
          <p:nvPr>
            <p:ph sz="quarter" idx="1"/>
          </p:nvPr>
        </p:nvPicPr>
        <p:blipFill>
          <a:blip r:embed="rId2"/>
          <a:stretch>
            <a:fillRect/>
          </a:stretch>
        </p:blipFill>
        <p:spPr>
          <a:xfrm>
            <a:off x="1689125" y="1295400"/>
            <a:ext cx="7589788" cy="4168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5527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JpaRepository</a:t>
            </a:r>
            <a:endParaRPr lang="en-US" dirty="0"/>
          </a:p>
        </p:txBody>
      </p:sp>
      <p:sp>
        <p:nvSpPr>
          <p:cNvPr id="5" name="Text Placeholder 4"/>
          <p:cNvSpPr>
            <a:spLocks noGrp="1"/>
          </p:cNvSpPr>
          <p:nvPr>
            <p:ph type="body" sz="quarter" idx="15"/>
          </p:nvPr>
        </p:nvSpPr>
        <p:spPr/>
        <p:txBody>
          <a:bodyPr/>
          <a:lstStyle/>
          <a:p>
            <a:r>
              <a:rPr lang="en-US" dirty="0" smtClean="0"/>
              <a:t>Query</a:t>
            </a:r>
            <a:endParaRPr lang="en-US" dirty="0"/>
          </a:p>
        </p:txBody>
      </p:sp>
      <p:pic>
        <p:nvPicPr>
          <p:cNvPr id="6" name="Content Placeholder 5"/>
          <p:cNvPicPr>
            <a:picLocks noGrp="1" noChangeAspect="1"/>
          </p:cNvPicPr>
          <p:nvPr>
            <p:ph sz="quarter" idx="1"/>
          </p:nvPr>
        </p:nvPicPr>
        <p:blipFill>
          <a:blip r:embed="rId2"/>
          <a:stretch>
            <a:fillRect/>
          </a:stretch>
        </p:blipFill>
        <p:spPr>
          <a:xfrm>
            <a:off x="2128801" y="1295400"/>
            <a:ext cx="6710436" cy="4168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766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Query Categories</a:t>
            </a:r>
            <a:endParaRPr lang="en-US" dirty="0"/>
          </a:p>
        </p:txBody>
      </p:sp>
      <p:sp>
        <p:nvSpPr>
          <p:cNvPr id="5" name="Text Placeholder 4"/>
          <p:cNvSpPr>
            <a:spLocks noGrp="1"/>
          </p:cNvSpPr>
          <p:nvPr>
            <p:ph type="body" sz="quarter" idx="15"/>
          </p:nvPr>
        </p:nvSpPr>
        <p:spPr/>
        <p:txBody>
          <a:bodyPr/>
          <a:lstStyle/>
          <a:p>
            <a:r>
              <a:rPr lang="en-US" dirty="0" smtClean="0"/>
              <a:t>Query</a:t>
            </a:r>
            <a:endParaRPr lang="en-US" dirty="0"/>
          </a:p>
        </p:txBody>
      </p:sp>
      <p:sp>
        <p:nvSpPr>
          <p:cNvPr id="4" name="Content Placeholder 3"/>
          <p:cNvSpPr>
            <a:spLocks noGrp="1"/>
          </p:cNvSpPr>
          <p:nvPr>
            <p:ph sz="quarter" idx="1"/>
          </p:nvPr>
        </p:nvSpPr>
        <p:spPr/>
        <p:txBody>
          <a:bodyPr/>
          <a:lstStyle/>
          <a:p>
            <a:r>
              <a:rPr lang="en-US" dirty="0"/>
              <a:t>Creating Database Queries From Method </a:t>
            </a:r>
            <a:r>
              <a:rPr lang="en-US" dirty="0" smtClean="0"/>
              <a:t>Names</a:t>
            </a:r>
          </a:p>
          <a:p>
            <a:pPr marL="233983" lvl="1" indent="0">
              <a:buNone/>
            </a:pPr>
            <a:r>
              <a:rPr lang="en-US" dirty="0">
                <a:latin typeface="Consolas" panose="020B0609020204030204" pitchFamily="49" charset="0"/>
              </a:rPr>
              <a:t>public List&lt;</a:t>
            </a:r>
            <a:r>
              <a:rPr lang="en-US" dirty="0" err="1">
                <a:latin typeface="Consolas" panose="020B0609020204030204" pitchFamily="49" charset="0"/>
              </a:rPr>
              <a:t>Todo</a:t>
            </a:r>
            <a:r>
              <a:rPr lang="en-US" dirty="0">
                <a:latin typeface="Consolas" panose="020B0609020204030204" pitchFamily="49" charset="0"/>
              </a:rPr>
              <a:t>&gt; </a:t>
            </a:r>
            <a:r>
              <a:rPr lang="en-US" dirty="0" err="1">
                <a:latin typeface="Consolas" panose="020B0609020204030204" pitchFamily="49" charset="0"/>
              </a:rPr>
              <a:t>findByTitleOrDescription</a:t>
            </a:r>
            <a:r>
              <a:rPr lang="en-US" dirty="0">
                <a:latin typeface="Consolas" panose="020B0609020204030204" pitchFamily="49" charset="0"/>
              </a:rPr>
              <a:t>(String title, String description);</a:t>
            </a:r>
            <a:endParaRPr lang="en-US" dirty="0" smtClean="0">
              <a:latin typeface="Consolas" panose="020B0609020204030204" pitchFamily="49" charset="0"/>
            </a:endParaRPr>
          </a:p>
          <a:p>
            <a:r>
              <a:rPr lang="en-US" dirty="0"/>
              <a:t>Creating Database Queries With the @Query </a:t>
            </a:r>
            <a:r>
              <a:rPr lang="en-US" dirty="0" smtClean="0"/>
              <a:t>Annotation</a:t>
            </a:r>
          </a:p>
          <a:p>
            <a:pPr marL="233983" lvl="1" indent="0">
              <a:buNone/>
            </a:pPr>
            <a:r>
              <a:rPr lang="en-US" dirty="0"/>
              <a:t>@Query("SELECT t FROM </a:t>
            </a:r>
            <a:r>
              <a:rPr lang="en-US" dirty="0" err="1"/>
              <a:t>Todo</a:t>
            </a:r>
            <a:r>
              <a:rPr lang="en-US" dirty="0"/>
              <a:t> t WHERE </a:t>
            </a:r>
            <a:r>
              <a:rPr lang="en-US" dirty="0" err="1"/>
              <a:t>t.title</a:t>
            </a:r>
            <a:r>
              <a:rPr lang="en-US" dirty="0"/>
              <a:t> = 'title'")</a:t>
            </a:r>
          </a:p>
          <a:p>
            <a:pPr marL="233983" lvl="1" indent="0">
              <a:buNone/>
            </a:pPr>
            <a:r>
              <a:rPr lang="en-US" dirty="0" smtClean="0"/>
              <a:t>public </a:t>
            </a:r>
            <a:r>
              <a:rPr lang="en-US" dirty="0"/>
              <a:t>List&lt;</a:t>
            </a:r>
            <a:r>
              <a:rPr lang="en-US" dirty="0" err="1"/>
              <a:t>Todo</a:t>
            </a:r>
            <a:r>
              <a:rPr lang="en-US" dirty="0"/>
              <a:t>&gt; </a:t>
            </a:r>
            <a:r>
              <a:rPr lang="en-US" dirty="0" err="1"/>
              <a:t>findById</a:t>
            </a:r>
            <a:r>
              <a:rPr lang="en-US" dirty="0"/>
              <a:t>();</a:t>
            </a:r>
            <a:endParaRPr lang="en-US" dirty="0" smtClean="0"/>
          </a:p>
          <a:p>
            <a:r>
              <a:rPr lang="en-US" dirty="0"/>
              <a:t>Creating Database Queries With Named </a:t>
            </a:r>
            <a:r>
              <a:rPr lang="en-US" dirty="0" smtClean="0"/>
              <a:t>Queries</a:t>
            </a:r>
          </a:p>
          <a:p>
            <a:pPr marL="233983" lvl="1" indent="0">
              <a:buNone/>
            </a:pPr>
            <a:r>
              <a:rPr lang="en-US" dirty="0"/>
              <a:t>@</a:t>
            </a:r>
            <a:r>
              <a:rPr lang="en-US" dirty="0" err="1"/>
              <a:t>NamedNativeQuery</a:t>
            </a:r>
            <a:r>
              <a:rPr lang="en-US" dirty="0"/>
              <a:t>(name = "</a:t>
            </a:r>
            <a:r>
              <a:rPr lang="en-US" dirty="0" err="1"/>
              <a:t>Todo.findByTitleIs</a:t>
            </a:r>
            <a:r>
              <a:rPr lang="en-US" dirty="0"/>
              <a:t>”,</a:t>
            </a:r>
          </a:p>
          <a:p>
            <a:pPr marL="233983" lvl="1" indent="0">
              <a:buNone/>
            </a:pPr>
            <a:r>
              <a:rPr lang="en-US" dirty="0"/>
              <a:t>        query="SELECT * FROM </a:t>
            </a:r>
            <a:r>
              <a:rPr lang="en-US" dirty="0" err="1"/>
              <a:t>todos</a:t>
            </a:r>
            <a:r>
              <a:rPr lang="en-US" dirty="0"/>
              <a:t> t WHERE </a:t>
            </a:r>
            <a:r>
              <a:rPr lang="en-US" dirty="0" err="1"/>
              <a:t>t.title</a:t>
            </a:r>
            <a:r>
              <a:rPr lang="en-US" dirty="0"/>
              <a:t> = 'title'",</a:t>
            </a:r>
          </a:p>
          <a:p>
            <a:pPr marL="233983" lvl="1" indent="0">
              <a:buNone/>
            </a:pPr>
            <a:r>
              <a:rPr lang="en-US" dirty="0"/>
              <a:t>        </a:t>
            </a:r>
            <a:r>
              <a:rPr lang="en-US" dirty="0" err="1"/>
              <a:t>resultClass</a:t>
            </a:r>
            <a:r>
              <a:rPr lang="en-US" dirty="0"/>
              <a:t> = </a:t>
            </a:r>
            <a:r>
              <a:rPr lang="en-US" dirty="0" err="1"/>
              <a:t>Todo.class</a:t>
            </a:r>
            <a:endParaRPr lang="en-US" dirty="0"/>
          </a:p>
          <a:p>
            <a:pPr marL="233983" lvl="1" indent="0">
              <a:buNone/>
            </a:pPr>
            <a:r>
              <a:rPr lang="en-US" dirty="0"/>
              <a:t>)</a:t>
            </a:r>
            <a:endParaRPr lang="en-US" dirty="0" smtClean="0"/>
          </a:p>
          <a:p>
            <a:r>
              <a:rPr lang="en-US" dirty="0"/>
              <a:t>Creating Database Queries With the JPA Criteria API</a:t>
            </a:r>
          </a:p>
        </p:txBody>
      </p:sp>
    </p:spTree>
    <p:extLst>
      <p:ext uri="{BB962C8B-B14F-4D97-AF65-F5344CB8AC3E}">
        <p14:creationId xmlns:p14="http://schemas.microsoft.com/office/powerpoint/2010/main" val="1857387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p:txBody>
          <a:bodyPr/>
          <a:lstStyle/>
          <a:p>
            <a:r>
              <a:rPr lang="en-US" dirty="0" smtClean="0"/>
              <a:t>Persistence Context And Entity Life Cycle</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16</a:t>
            </a:fld>
            <a:endParaRPr lang="de-DE"/>
          </a:p>
        </p:txBody>
      </p:sp>
      <p:sp>
        <p:nvSpPr>
          <p:cNvPr id="5" name="Content Placeholder 4"/>
          <p:cNvSpPr>
            <a:spLocks noGrp="1"/>
          </p:cNvSpPr>
          <p:nvPr>
            <p:ph sz="quarter" idx="1"/>
          </p:nvPr>
        </p:nvSpPr>
        <p:spPr/>
        <p:txBody>
          <a:bodyPr/>
          <a:lstStyle/>
          <a:p>
            <a:r>
              <a:rPr lang="en-US" dirty="0" smtClean="0"/>
              <a:t>The </a:t>
            </a:r>
            <a:r>
              <a:rPr lang="en-US" dirty="0"/>
              <a:t>Persistence </a:t>
            </a:r>
            <a:r>
              <a:rPr lang="en-US" dirty="0" smtClean="0"/>
              <a:t>Context</a:t>
            </a:r>
          </a:p>
          <a:p>
            <a:pPr lvl="1">
              <a:buFont typeface="Arial" panose="020B0604020202020204" pitchFamily="34" charset="0"/>
              <a:buChar char="•"/>
            </a:pPr>
            <a:r>
              <a:rPr lang="en-US" dirty="0"/>
              <a:t>The persistence context is the collection of all the managed objects of an </a:t>
            </a:r>
            <a:r>
              <a:rPr lang="en-US" dirty="0" err="1"/>
              <a:t>EntityManager</a:t>
            </a:r>
            <a:r>
              <a:rPr lang="en-US" dirty="0" smtClean="0"/>
              <a:t>.</a:t>
            </a:r>
          </a:p>
          <a:p>
            <a:pPr lvl="1">
              <a:buFont typeface="Arial" panose="020B0604020202020204" pitchFamily="34" charset="0"/>
              <a:buChar char="•"/>
            </a:pPr>
            <a:r>
              <a:rPr lang="en-US" dirty="0" smtClean="0"/>
              <a:t>The </a:t>
            </a:r>
            <a:r>
              <a:rPr lang="en-US" dirty="0"/>
              <a:t>persistence context sits between client code and data store. </a:t>
            </a:r>
            <a:endParaRPr lang="en-US" dirty="0" smtClean="0"/>
          </a:p>
          <a:p>
            <a:pPr lvl="1">
              <a:buFont typeface="Arial" panose="020B0604020202020204" pitchFamily="34" charset="0"/>
              <a:buChar char="•"/>
            </a:pPr>
            <a:r>
              <a:rPr lang="en-US" dirty="0" smtClean="0"/>
              <a:t>It's </a:t>
            </a:r>
            <a:r>
              <a:rPr lang="en-US" dirty="0"/>
              <a:t>a staging area where persistent data is converted to entities, ready to be read and altered by client code.</a:t>
            </a:r>
          </a:p>
          <a:p>
            <a:endParaRPr lang="en-US" dirty="0" smtClean="0"/>
          </a:p>
          <a:p>
            <a:r>
              <a:rPr lang="en-US" dirty="0"/>
              <a:t>Entity Object Life Cycle</a:t>
            </a:r>
          </a:p>
          <a:p>
            <a:endParaRPr lang="en-US" dirty="0"/>
          </a:p>
        </p:txBody>
      </p:sp>
      <p:pic>
        <p:nvPicPr>
          <p:cNvPr id="4098" name="Picture 2" descr="JPA Lifecycle  St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984" y="3321178"/>
            <a:ext cx="5941206" cy="2143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245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fetching/loading mode</a:t>
            </a:r>
          </a:p>
        </p:txBody>
      </p:sp>
      <p:sp>
        <p:nvSpPr>
          <p:cNvPr id="5" name="Text Placeholder 4"/>
          <p:cNvSpPr>
            <a:spLocks noGrp="1"/>
          </p:cNvSpPr>
          <p:nvPr>
            <p:ph type="body" sz="quarter" idx="15"/>
          </p:nvPr>
        </p:nvSpPr>
        <p:spPr/>
        <p:txBody>
          <a:bodyPr/>
          <a:lstStyle/>
          <a:p>
            <a:r>
              <a:rPr lang="en-US" dirty="0" smtClean="0"/>
              <a:t>Fetching Mode</a:t>
            </a:r>
            <a:endParaRPr lang="en-US" dirty="0"/>
          </a:p>
        </p:txBody>
      </p:sp>
      <p:sp>
        <p:nvSpPr>
          <p:cNvPr id="4" name="Content Placeholder 3"/>
          <p:cNvSpPr>
            <a:spLocks noGrp="1"/>
          </p:cNvSpPr>
          <p:nvPr>
            <p:ph sz="quarter" idx="1"/>
          </p:nvPr>
        </p:nvSpPr>
        <p:spPr/>
        <p:txBody>
          <a:bodyPr/>
          <a:lstStyle/>
          <a:p>
            <a:r>
              <a:rPr lang="en-US" dirty="0"/>
              <a:t>When working with an ORM, data fetching/loading can be classified into two types: eager and lazy.</a:t>
            </a:r>
          </a:p>
          <a:p>
            <a:pPr lvl="1">
              <a:buFont typeface="Arial" panose="020B0604020202020204" pitchFamily="34" charset="0"/>
              <a:buChar char="•"/>
            </a:pPr>
            <a:r>
              <a:rPr lang="en-US" dirty="0"/>
              <a:t>Eager Loading is a design pattern in which data initialization occurs on the spot</a:t>
            </a:r>
          </a:p>
          <a:p>
            <a:pPr lvl="1">
              <a:buFont typeface="Arial" panose="020B0604020202020204" pitchFamily="34" charset="0"/>
              <a:buChar char="•"/>
            </a:pPr>
            <a:r>
              <a:rPr lang="en-US" dirty="0"/>
              <a:t>Lazy Loading is a design pattern which is used to defer initialization of an object as long as it’s possible</a:t>
            </a:r>
          </a:p>
          <a:p>
            <a:endParaRPr lang="en-US" dirty="0"/>
          </a:p>
        </p:txBody>
      </p:sp>
      <p:pic>
        <p:nvPicPr>
          <p:cNvPr id="10" name="Picture 9"/>
          <p:cNvPicPr>
            <a:picLocks noChangeAspect="1"/>
          </p:cNvPicPr>
          <p:nvPr/>
        </p:nvPicPr>
        <p:blipFill>
          <a:blip r:embed="rId2"/>
          <a:stretch>
            <a:fillRect/>
          </a:stretch>
        </p:blipFill>
        <p:spPr>
          <a:xfrm>
            <a:off x="764975" y="2346630"/>
            <a:ext cx="4719187" cy="3118170"/>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3"/>
          <a:stretch>
            <a:fillRect/>
          </a:stretch>
        </p:blipFill>
        <p:spPr>
          <a:xfrm>
            <a:off x="6224596" y="2346630"/>
            <a:ext cx="3957399" cy="31181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1490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fetching/loading mode</a:t>
            </a:r>
          </a:p>
        </p:txBody>
      </p:sp>
      <p:sp>
        <p:nvSpPr>
          <p:cNvPr id="5" name="Text Placeholder 4"/>
          <p:cNvSpPr>
            <a:spLocks noGrp="1"/>
          </p:cNvSpPr>
          <p:nvPr>
            <p:ph type="body" sz="quarter" idx="15"/>
          </p:nvPr>
        </p:nvSpPr>
        <p:spPr/>
        <p:txBody>
          <a:bodyPr/>
          <a:lstStyle/>
          <a:p>
            <a:r>
              <a:rPr lang="en-US" dirty="0"/>
              <a:t>Fetching Mode</a:t>
            </a:r>
          </a:p>
          <a:p>
            <a:endParaRPr lang="en-US" dirty="0"/>
          </a:p>
        </p:txBody>
      </p:sp>
      <p:sp>
        <p:nvSpPr>
          <p:cNvPr id="7" name="Rectangle 6"/>
          <p:cNvSpPr/>
          <p:nvPr/>
        </p:nvSpPr>
        <p:spPr>
          <a:xfrm>
            <a:off x="258762" y="1292891"/>
            <a:ext cx="10450800" cy="1200329"/>
          </a:xfrm>
          <a:prstGeom prst="rect">
            <a:avLst/>
          </a:prstGeom>
        </p:spPr>
        <p:txBody>
          <a:bodyPr wrap="square">
            <a:spAutoFit/>
          </a:bodyPr>
          <a:lstStyle/>
          <a:p>
            <a:r>
              <a:rPr lang="en-US" dirty="0"/>
              <a:t>In eager loading strategy, if we load the </a:t>
            </a:r>
            <a:r>
              <a:rPr lang="en-US" i="1" dirty="0"/>
              <a:t>User</a:t>
            </a:r>
            <a:r>
              <a:rPr lang="en-US" dirty="0"/>
              <a:t> data, it will also load up all orders associated with it and will store it in a memory</a:t>
            </a:r>
            <a:r>
              <a:rPr lang="en-US" dirty="0" smtClean="0"/>
              <a:t>.</a:t>
            </a:r>
            <a:endParaRPr lang="en-US" dirty="0"/>
          </a:p>
          <a:p>
            <a:r>
              <a:rPr lang="en-US" dirty="0"/>
              <a:t>lazy loading is enabled, if we pull up a </a:t>
            </a:r>
            <a:r>
              <a:rPr lang="en-US" i="1" dirty="0" err="1"/>
              <a:t>UserLazy</a:t>
            </a:r>
            <a:r>
              <a:rPr lang="en-US" dirty="0"/>
              <a:t>, </a:t>
            </a:r>
            <a:r>
              <a:rPr lang="en-US" i="1" dirty="0" err="1"/>
              <a:t>OrderDetail</a:t>
            </a:r>
            <a:r>
              <a:rPr lang="en-US" dirty="0"/>
              <a:t> data won’t be initialized and loaded into a memory until an explicit call is made to it.</a:t>
            </a:r>
          </a:p>
        </p:txBody>
      </p:sp>
      <p:sp>
        <p:nvSpPr>
          <p:cNvPr id="8" name="Rectangle 1"/>
          <p:cNvSpPr>
            <a:spLocks noChangeArrowheads="1"/>
          </p:cNvSpPr>
          <p:nvPr/>
        </p:nvSpPr>
        <p:spPr bwMode="auto">
          <a:xfrm>
            <a:off x="258762" y="2572550"/>
            <a:ext cx="5497635"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b="0" i="0" u="none" strike="noStrike" cap="none" normalizeH="0" baseline="0" dirty="0" err="1" smtClean="0">
                <a:ln>
                  <a:noFill/>
                </a:ln>
                <a:solidFill>
                  <a:schemeClr val="tx1"/>
                </a:solidFill>
                <a:effectLst/>
              </a:rPr>
              <a:t>spring.jpa.show-sql</a:t>
            </a:r>
            <a:r>
              <a:rPr kumimoji="0" lang="en-US" altLang="en-US" b="0" i="0" u="none" strike="noStrike" cap="none" normalizeH="0" baseline="0" dirty="0" smtClean="0">
                <a:ln>
                  <a:noFill/>
                </a:ln>
                <a:solidFill>
                  <a:schemeClr val="tx1"/>
                </a:solidFill>
                <a:effectLst/>
              </a:rPr>
              <a:t>=true </a:t>
            </a:r>
          </a:p>
          <a:p>
            <a:pPr eaLnBrk="0" fontAlgn="base" hangingPunct="0">
              <a:spcBef>
                <a:spcPct val="0"/>
              </a:spcBef>
              <a:spcAft>
                <a:spcPct val="0"/>
              </a:spcAft>
            </a:pPr>
            <a:r>
              <a:rPr lang="en-US" altLang="en-US" dirty="0" err="1" smtClean="0"/>
              <a:t>spring.jpa.properties.hibernate.format_sql</a:t>
            </a:r>
            <a:r>
              <a:rPr lang="en-US" altLang="en-US" dirty="0" smtClean="0"/>
              <a:t>=true </a:t>
            </a:r>
            <a:endParaRPr lang="en-US" altLang="en-US" dirty="0"/>
          </a:p>
        </p:txBody>
      </p:sp>
      <p:sp>
        <p:nvSpPr>
          <p:cNvPr id="9" name="Rectangle 8"/>
          <p:cNvSpPr/>
          <p:nvPr/>
        </p:nvSpPr>
        <p:spPr>
          <a:xfrm>
            <a:off x="159761" y="3418211"/>
            <a:ext cx="10549801" cy="369332"/>
          </a:xfrm>
          <a:prstGeom prst="rect">
            <a:avLst/>
          </a:prstGeom>
        </p:spPr>
        <p:txBody>
          <a:bodyPr wrap="square">
            <a:spAutoFit/>
          </a:bodyPr>
          <a:lstStyle/>
          <a:p>
            <a:r>
              <a:rPr lang="en-US" dirty="0"/>
              <a:t>If you look at a console output then you will be able to see generated queries</a:t>
            </a:r>
          </a:p>
        </p:txBody>
      </p:sp>
      <p:sp>
        <p:nvSpPr>
          <p:cNvPr id="10" name="Rectangle 9"/>
          <p:cNvSpPr/>
          <p:nvPr/>
        </p:nvSpPr>
        <p:spPr>
          <a:xfrm>
            <a:off x="258762" y="3843139"/>
            <a:ext cx="8904864" cy="369332"/>
          </a:xfrm>
          <a:prstGeom prst="rect">
            <a:avLst/>
          </a:prstGeom>
          <a:ln>
            <a:solidFill>
              <a:schemeClr val="tx1"/>
            </a:solidFill>
          </a:ln>
        </p:spPr>
        <p:txBody>
          <a:bodyPr wrap="square">
            <a:spAutoFit/>
          </a:bodyPr>
          <a:lstStyle/>
          <a:p>
            <a:r>
              <a:rPr lang="en-US" dirty="0"/>
              <a:t>For Lazy </a:t>
            </a:r>
            <a:r>
              <a:rPr lang="en-US" dirty="0" smtClean="0"/>
              <a:t>Loading</a:t>
            </a:r>
            <a:r>
              <a:rPr lang="en-US" dirty="0"/>
              <a:t>: select user0_.USER_ID as USER_ID1_0_,  ... from USER user0_ </a:t>
            </a:r>
          </a:p>
        </p:txBody>
      </p:sp>
      <p:sp>
        <p:nvSpPr>
          <p:cNvPr id="11" name="Rectangle 10"/>
          <p:cNvSpPr/>
          <p:nvPr/>
        </p:nvSpPr>
        <p:spPr>
          <a:xfrm>
            <a:off x="286669" y="4346568"/>
            <a:ext cx="10422893" cy="1200329"/>
          </a:xfrm>
          <a:prstGeom prst="rect">
            <a:avLst/>
          </a:prstGeom>
          <a:ln>
            <a:solidFill>
              <a:schemeClr val="tx1"/>
            </a:solidFill>
          </a:ln>
        </p:spPr>
        <p:txBody>
          <a:bodyPr wrap="square">
            <a:spAutoFit/>
          </a:bodyPr>
          <a:lstStyle/>
          <a:p>
            <a:r>
              <a:rPr lang="en-US" dirty="0"/>
              <a:t>For </a:t>
            </a:r>
            <a:r>
              <a:rPr lang="en-US" dirty="0" smtClean="0"/>
              <a:t>Eager Loading</a:t>
            </a:r>
            <a:r>
              <a:rPr lang="en-US" dirty="0"/>
              <a:t>: </a:t>
            </a:r>
            <a:endParaRPr lang="en-US" dirty="0" smtClean="0"/>
          </a:p>
          <a:p>
            <a:r>
              <a:rPr lang="en-US" dirty="0" smtClean="0"/>
              <a:t>        select </a:t>
            </a:r>
            <a:r>
              <a:rPr lang="en-US" dirty="0"/>
              <a:t>orderdetai0_.USER_ID as USER_ID4_0_0_, orderdetai0_.ORDER_ID as ORDER_ID1_1_0_, orderdetai0_ ...</a:t>
            </a:r>
          </a:p>
          <a:p>
            <a:r>
              <a:rPr lang="en-US" dirty="0"/>
              <a:t>  </a:t>
            </a:r>
            <a:r>
              <a:rPr lang="en-US" dirty="0" smtClean="0"/>
              <a:t>      from </a:t>
            </a:r>
            <a:r>
              <a:rPr lang="en-US" dirty="0"/>
              <a:t>USER_ORDER orderdetai0_ where orderdetai0_.USER_ID=?</a:t>
            </a:r>
          </a:p>
        </p:txBody>
      </p:sp>
    </p:spTree>
    <p:extLst>
      <p:ext uri="{BB962C8B-B14F-4D97-AF65-F5344CB8AC3E}">
        <p14:creationId xmlns:p14="http://schemas.microsoft.com/office/powerpoint/2010/main" val="1599544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a:t>Fetching Mode</a:t>
            </a:r>
          </a:p>
          <a:p>
            <a:endParaRPr lang="en-US" dirty="0"/>
          </a:p>
        </p:txBody>
      </p:sp>
      <p:sp>
        <p:nvSpPr>
          <p:cNvPr id="3" name="Title 2"/>
          <p:cNvSpPr>
            <a:spLocks noGrp="1"/>
          </p:cNvSpPr>
          <p:nvPr>
            <p:ph type="title"/>
          </p:nvPr>
        </p:nvSpPr>
        <p:spPr/>
        <p:txBody>
          <a:bodyPr/>
          <a:lstStyle/>
          <a:p>
            <a:r>
              <a:rPr lang="en-US" dirty="0"/>
              <a:t>Data fetching/loading mode</a:t>
            </a:r>
          </a:p>
        </p:txBody>
      </p:sp>
      <p:sp>
        <p:nvSpPr>
          <p:cNvPr id="2" name="Content Placeholder 1"/>
          <p:cNvSpPr>
            <a:spLocks noGrp="1"/>
          </p:cNvSpPr>
          <p:nvPr>
            <p:ph sz="half" idx="1"/>
          </p:nvPr>
        </p:nvSpPr>
        <p:spPr/>
        <p:txBody>
          <a:bodyPr/>
          <a:lstStyle/>
          <a:p>
            <a:pPr marL="0" indent="0">
              <a:buNone/>
            </a:pPr>
            <a:r>
              <a:rPr lang="en-US" b="1" dirty="0"/>
              <a:t>Lazy </a:t>
            </a:r>
            <a:r>
              <a:rPr lang="en-US" b="1" dirty="0" smtClean="0"/>
              <a:t>Loading</a:t>
            </a:r>
          </a:p>
          <a:p>
            <a:pPr>
              <a:buFont typeface="Wingdings" panose="05000000000000000000" pitchFamily="2" charset="2"/>
              <a:buChar char="v"/>
            </a:pPr>
            <a:r>
              <a:rPr lang="en-US" dirty="0"/>
              <a:t>Advantages</a:t>
            </a:r>
            <a:r>
              <a:rPr lang="en-US" dirty="0" smtClean="0"/>
              <a:t>:</a:t>
            </a:r>
            <a:endParaRPr lang="en-US" dirty="0"/>
          </a:p>
          <a:p>
            <a:pPr lvl="1"/>
            <a:r>
              <a:rPr lang="en-US" dirty="0"/>
              <a:t>Initial load time much smaller than in the other approach</a:t>
            </a:r>
          </a:p>
          <a:p>
            <a:pPr lvl="1"/>
            <a:r>
              <a:rPr lang="en-US" dirty="0"/>
              <a:t>Less memory consumption than in the other approach</a:t>
            </a:r>
          </a:p>
          <a:p>
            <a:pPr>
              <a:buFont typeface="Wingdings" panose="05000000000000000000" pitchFamily="2" charset="2"/>
              <a:buChar char="v"/>
            </a:pPr>
            <a:r>
              <a:rPr lang="en-US" dirty="0"/>
              <a:t>Disadvantages</a:t>
            </a:r>
            <a:r>
              <a:rPr lang="en-US" dirty="0" smtClean="0"/>
              <a:t>:</a:t>
            </a:r>
            <a:endParaRPr lang="en-US" dirty="0"/>
          </a:p>
          <a:p>
            <a:pPr lvl="1"/>
            <a:r>
              <a:rPr lang="en-US" dirty="0"/>
              <a:t>Delayed initialization might impact performance during unwanted moments</a:t>
            </a:r>
          </a:p>
          <a:p>
            <a:pPr lvl="1"/>
            <a:r>
              <a:rPr lang="en-US" dirty="0"/>
              <a:t>In some cases you need to handle lazily-initialized objects with a special care or you might end up with an exception</a:t>
            </a:r>
          </a:p>
        </p:txBody>
      </p:sp>
      <p:sp>
        <p:nvSpPr>
          <p:cNvPr id="4" name="Content Placeholder 3"/>
          <p:cNvSpPr>
            <a:spLocks noGrp="1"/>
          </p:cNvSpPr>
          <p:nvPr>
            <p:ph sz="half" idx="2"/>
          </p:nvPr>
        </p:nvSpPr>
        <p:spPr/>
        <p:txBody>
          <a:bodyPr/>
          <a:lstStyle/>
          <a:p>
            <a:pPr marL="0" indent="0">
              <a:buNone/>
            </a:pPr>
            <a:r>
              <a:rPr lang="en-US" b="1" dirty="0"/>
              <a:t>Eager </a:t>
            </a:r>
            <a:r>
              <a:rPr lang="en-US" b="1" dirty="0" smtClean="0"/>
              <a:t>Loading</a:t>
            </a:r>
          </a:p>
          <a:p>
            <a:pPr>
              <a:buFont typeface="Wingdings" panose="05000000000000000000" pitchFamily="2" charset="2"/>
              <a:buChar char="v"/>
            </a:pPr>
            <a:r>
              <a:rPr lang="en-US" dirty="0"/>
              <a:t>Advantages</a:t>
            </a:r>
            <a:r>
              <a:rPr lang="en-US" dirty="0" smtClean="0"/>
              <a:t>:</a:t>
            </a:r>
          </a:p>
          <a:p>
            <a:pPr lvl="1"/>
            <a:r>
              <a:rPr lang="en-US" dirty="0"/>
              <a:t>No delayed initialization related performance </a:t>
            </a:r>
            <a:r>
              <a:rPr lang="en-US" dirty="0" smtClean="0"/>
              <a:t>impacts</a:t>
            </a:r>
          </a:p>
          <a:p>
            <a:pPr lvl="1"/>
            <a:endParaRPr lang="en-US" dirty="0"/>
          </a:p>
          <a:p>
            <a:pPr lvl="1"/>
            <a:endParaRPr lang="en-US" dirty="0"/>
          </a:p>
          <a:p>
            <a:pPr>
              <a:buFont typeface="Wingdings" panose="05000000000000000000" pitchFamily="2" charset="2"/>
              <a:buChar char="v"/>
            </a:pPr>
            <a:r>
              <a:rPr lang="en-US" dirty="0"/>
              <a:t>Disadvantages</a:t>
            </a:r>
            <a:r>
              <a:rPr lang="en-US" dirty="0" smtClean="0"/>
              <a:t>:</a:t>
            </a:r>
            <a:endParaRPr lang="en-US" dirty="0"/>
          </a:p>
          <a:p>
            <a:pPr lvl="1"/>
            <a:r>
              <a:rPr lang="en-US" dirty="0"/>
              <a:t>Long initial loading time</a:t>
            </a:r>
          </a:p>
          <a:p>
            <a:pPr lvl="1"/>
            <a:r>
              <a:rPr lang="en-US" dirty="0"/>
              <a:t>Loading too much unnecessary data might impact performance</a:t>
            </a:r>
          </a:p>
        </p:txBody>
      </p:sp>
    </p:spTree>
    <p:extLst>
      <p:ext uri="{BB962C8B-B14F-4D97-AF65-F5344CB8AC3E}">
        <p14:creationId xmlns:p14="http://schemas.microsoft.com/office/powerpoint/2010/main" val="137817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p:txBody>
          <a:bodyPr/>
          <a:lstStyle/>
          <a:p>
            <a:r>
              <a:rPr lang="en-US" dirty="0" smtClean="0"/>
              <a:t>Introduction</a:t>
            </a:r>
          </a:p>
          <a:p>
            <a:r>
              <a:rPr lang="en-US" dirty="0" smtClean="0"/>
              <a:t>Architecture</a:t>
            </a:r>
          </a:p>
          <a:p>
            <a:r>
              <a:rPr lang="en-US" dirty="0" smtClean="0"/>
              <a:t>Table Mapping</a:t>
            </a:r>
          </a:p>
          <a:p>
            <a:r>
              <a:rPr lang="en-US" dirty="0" smtClean="0"/>
              <a:t>Association </a:t>
            </a:r>
            <a:r>
              <a:rPr lang="en-US" dirty="0" smtClean="0"/>
              <a:t>Mapping</a:t>
            </a:r>
          </a:p>
          <a:p>
            <a:r>
              <a:rPr lang="en-US" dirty="0" smtClean="0"/>
              <a:t>Query</a:t>
            </a:r>
            <a:endParaRPr lang="en-US" dirty="0" smtClean="0"/>
          </a:p>
          <a:p>
            <a:r>
              <a:rPr lang="en-US" dirty="0"/>
              <a:t>Persistence Context And Entity Life </a:t>
            </a:r>
            <a:r>
              <a:rPr lang="en-US" dirty="0" smtClean="0"/>
              <a:t>Cycle</a:t>
            </a:r>
            <a:endParaRPr lang="en-US" dirty="0" smtClean="0"/>
          </a:p>
          <a:p>
            <a:r>
              <a:rPr lang="en-US" dirty="0" smtClean="0"/>
              <a:t>Fetching Mode</a:t>
            </a:r>
          </a:p>
          <a:p>
            <a:r>
              <a:rPr lang="en-US" dirty="0" smtClean="0"/>
              <a:t>Transaction</a:t>
            </a:r>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5699438" y="566781"/>
            <a:ext cx="3454610" cy="3454610"/>
          </a:xfrm>
          <a:prstGeom prst="rect">
            <a:avLst/>
          </a:prstGeom>
        </p:spPr>
      </p:pic>
    </p:spTree>
    <p:extLst>
      <p:ext uri="{BB962C8B-B14F-4D97-AF65-F5344CB8AC3E}">
        <p14:creationId xmlns:p14="http://schemas.microsoft.com/office/powerpoint/2010/main" val="1881952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fetching/loading mode</a:t>
            </a:r>
          </a:p>
        </p:txBody>
      </p:sp>
      <p:sp>
        <p:nvSpPr>
          <p:cNvPr id="5" name="Text Placeholder 4"/>
          <p:cNvSpPr>
            <a:spLocks noGrp="1"/>
          </p:cNvSpPr>
          <p:nvPr>
            <p:ph type="body" sz="quarter" idx="15"/>
          </p:nvPr>
        </p:nvSpPr>
        <p:spPr/>
        <p:txBody>
          <a:bodyPr/>
          <a:lstStyle/>
          <a:p>
            <a:r>
              <a:rPr lang="en-US" dirty="0"/>
              <a:t>Fetching Mode</a:t>
            </a:r>
          </a:p>
          <a:p>
            <a:endParaRPr lang="en-US" dirty="0"/>
          </a:p>
        </p:txBody>
      </p:sp>
      <p:sp>
        <p:nvSpPr>
          <p:cNvPr id="7" name="Rectangle 6"/>
          <p:cNvSpPr/>
          <p:nvPr/>
        </p:nvSpPr>
        <p:spPr>
          <a:xfrm>
            <a:off x="258762" y="1292891"/>
            <a:ext cx="10450800" cy="584775"/>
          </a:xfrm>
          <a:prstGeom prst="rect">
            <a:avLst/>
          </a:prstGeom>
        </p:spPr>
        <p:txBody>
          <a:bodyPr wrap="square">
            <a:spAutoFit/>
          </a:bodyPr>
          <a:lstStyle/>
          <a:p>
            <a:r>
              <a:rPr lang="en-US" sz="3200" dirty="0" smtClean="0"/>
              <a:t>What if I need association data when using lazy mode ? </a:t>
            </a:r>
            <a:endParaRPr lang="en-US" sz="3200" dirty="0"/>
          </a:p>
        </p:txBody>
      </p:sp>
      <p:sp>
        <p:nvSpPr>
          <p:cNvPr id="9" name="Rectangle 8"/>
          <p:cNvSpPr/>
          <p:nvPr/>
        </p:nvSpPr>
        <p:spPr>
          <a:xfrm>
            <a:off x="1295225" y="2895697"/>
            <a:ext cx="8310999" cy="369332"/>
          </a:xfrm>
          <a:prstGeom prst="rect">
            <a:avLst/>
          </a:prstGeom>
        </p:spPr>
        <p:txBody>
          <a:bodyPr wrap="square">
            <a:spAutoFit/>
          </a:bodyPr>
          <a:lstStyle/>
          <a:p>
            <a:r>
              <a:rPr lang="en-US" dirty="0">
                <a:hlinkClick r:id="rId2"/>
              </a:rPr>
              <a:t>5 ways to initialize lazy associations and when to use </a:t>
            </a:r>
            <a:r>
              <a:rPr lang="en-US" dirty="0" smtClean="0">
                <a:hlinkClick r:id="rId2"/>
              </a:rPr>
              <a:t>them </a:t>
            </a:r>
            <a:r>
              <a:rPr lang="en-US" dirty="0" smtClean="0"/>
              <a:t>- </a:t>
            </a:r>
            <a:r>
              <a:rPr lang="en-US" i="1" dirty="0" err="1"/>
              <a:t>Thorben</a:t>
            </a:r>
            <a:r>
              <a:rPr lang="en-US" i="1" dirty="0"/>
              <a:t> </a:t>
            </a:r>
            <a:r>
              <a:rPr lang="en-US" i="1" dirty="0" smtClean="0"/>
              <a:t>Janssen</a:t>
            </a:r>
            <a:r>
              <a:rPr lang="en-US" dirty="0" smtClean="0"/>
              <a:t> </a:t>
            </a:r>
            <a:endParaRPr lang="en-US" dirty="0"/>
          </a:p>
        </p:txBody>
      </p:sp>
    </p:spTree>
    <p:extLst>
      <p:ext uri="{BB962C8B-B14F-4D97-AF65-F5344CB8AC3E}">
        <p14:creationId xmlns:p14="http://schemas.microsoft.com/office/powerpoint/2010/main" val="1261769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@Transactional</a:t>
            </a:r>
            <a:endParaRPr lang="en-US" dirty="0"/>
          </a:p>
        </p:txBody>
      </p:sp>
      <p:sp>
        <p:nvSpPr>
          <p:cNvPr id="5" name="Text Placeholder 4"/>
          <p:cNvSpPr>
            <a:spLocks noGrp="1"/>
          </p:cNvSpPr>
          <p:nvPr>
            <p:ph type="body" sz="quarter" idx="15"/>
          </p:nvPr>
        </p:nvSpPr>
        <p:spPr/>
        <p:txBody>
          <a:bodyPr/>
          <a:lstStyle/>
          <a:p>
            <a:r>
              <a:rPr lang="en-US" dirty="0" smtClean="0"/>
              <a:t>Transaction</a:t>
            </a:r>
            <a:endParaRPr lang="en-US" dirty="0"/>
          </a:p>
        </p:txBody>
      </p:sp>
      <p:sp>
        <p:nvSpPr>
          <p:cNvPr id="4" name="Content Placeholder 3"/>
          <p:cNvSpPr>
            <a:spLocks noGrp="1"/>
          </p:cNvSpPr>
          <p:nvPr>
            <p:ph sz="quarter" idx="1"/>
          </p:nvPr>
        </p:nvSpPr>
        <p:spPr>
          <a:xfrm>
            <a:off x="5122863" y="855932"/>
            <a:ext cx="5297976" cy="2074607"/>
          </a:xfrm>
          <a:ln>
            <a:noFill/>
          </a:ln>
        </p:spPr>
        <p:txBody>
          <a:bodyPr>
            <a:spAutoFit/>
          </a:bodyPr>
          <a:lstStyle/>
          <a:p>
            <a:pPr marL="0" indent="0" fontAlgn="base">
              <a:spcBef>
                <a:spcPct val="0"/>
              </a:spcBef>
              <a:spcAft>
                <a:spcPct val="0"/>
              </a:spcAft>
              <a:buNone/>
            </a:pPr>
            <a:r>
              <a:rPr lang="en-US" sz="1400" dirty="0" err="1">
                <a:latin typeface="Consolas" panose="020B0609020204030204" pitchFamily="49" charset="0"/>
              </a:rPr>
              <a:t>UserTransaction</a:t>
            </a:r>
            <a:r>
              <a:rPr lang="en-US" sz="1400" dirty="0">
                <a:latin typeface="Consolas" panose="020B0609020204030204" pitchFamily="49" charset="0"/>
              </a:rPr>
              <a:t> </a:t>
            </a:r>
            <a:r>
              <a:rPr lang="en-US" sz="1400" dirty="0" err="1">
                <a:latin typeface="Consolas" panose="020B0609020204030204" pitchFamily="49" charset="0"/>
              </a:rPr>
              <a:t>utx</a:t>
            </a:r>
            <a:r>
              <a:rPr lang="en-US" sz="1400" dirty="0">
                <a:latin typeface="Consolas" panose="020B0609020204030204" pitchFamily="49" charset="0"/>
              </a:rPr>
              <a:t> = </a:t>
            </a:r>
            <a:r>
              <a:rPr lang="en-US" sz="1400" dirty="0" err="1">
                <a:latin typeface="Consolas" panose="020B0609020204030204" pitchFamily="49" charset="0"/>
              </a:rPr>
              <a:t>entityManager.getTransaction</a:t>
            </a:r>
            <a:r>
              <a:rPr lang="en-US" sz="1400" dirty="0">
                <a:latin typeface="Consolas" panose="020B0609020204030204" pitchFamily="49" charset="0"/>
              </a:rPr>
              <a:t>(); </a:t>
            </a:r>
          </a:p>
          <a:p>
            <a:pPr marL="0" indent="0" fontAlgn="base">
              <a:spcBef>
                <a:spcPct val="0"/>
              </a:spcBef>
              <a:spcAft>
                <a:spcPct val="0"/>
              </a:spcAft>
              <a:buNone/>
            </a:pPr>
            <a:r>
              <a:rPr lang="en-US" sz="1400" dirty="0">
                <a:latin typeface="Consolas" panose="020B0609020204030204" pitchFamily="49" charset="0"/>
              </a:rPr>
              <a:t>try { </a:t>
            </a:r>
          </a:p>
          <a:p>
            <a:pPr marL="0" indent="0" fontAlgn="base">
              <a:spcBef>
                <a:spcPct val="0"/>
              </a:spcBef>
              <a:spcAft>
                <a:spcPct val="0"/>
              </a:spcAft>
              <a:buNone/>
            </a:pPr>
            <a:r>
              <a:rPr lang="en-US" sz="1400" dirty="0">
                <a:latin typeface="Consolas" panose="020B0609020204030204" pitchFamily="49" charset="0"/>
              </a:rPr>
              <a:t>    </a:t>
            </a:r>
            <a:r>
              <a:rPr lang="en-US" sz="1400" dirty="0" err="1">
                <a:latin typeface="Consolas" panose="020B0609020204030204" pitchFamily="49" charset="0"/>
              </a:rPr>
              <a:t>utx.begin</a:t>
            </a:r>
            <a:r>
              <a:rPr lang="en-US" sz="1400" dirty="0">
                <a:latin typeface="Consolas" panose="020B0609020204030204" pitchFamily="49" charset="0"/>
              </a:rPr>
              <a:t>(); </a:t>
            </a:r>
          </a:p>
          <a:p>
            <a:pPr marL="0" indent="0" fontAlgn="base">
              <a:spcBef>
                <a:spcPct val="0"/>
              </a:spcBef>
              <a:spcAft>
                <a:spcPct val="0"/>
              </a:spcAft>
              <a:buNone/>
            </a:pPr>
            <a:r>
              <a:rPr lang="en-US" sz="1400" dirty="0">
                <a:latin typeface="Consolas" panose="020B0609020204030204" pitchFamily="49" charset="0"/>
              </a:rPr>
              <a:t>    </a:t>
            </a:r>
            <a:r>
              <a:rPr lang="en-US" sz="1400" dirty="0" err="1">
                <a:latin typeface="Consolas" panose="020B0609020204030204" pitchFamily="49" charset="0"/>
              </a:rPr>
              <a:t>businessLogic</a:t>
            </a:r>
            <a:r>
              <a:rPr lang="en-US" sz="1400" dirty="0">
                <a:latin typeface="Consolas" panose="020B0609020204030204" pitchFamily="49" charset="0"/>
              </a:rPr>
              <a:t>();</a:t>
            </a:r>
          </a:p>
          <a:p>
            <a:pPr marL="0" indent="0" fontAlgn="base">
              <a:spcBef>
                <a:spcPct val="0"/>
              </a:spcBef>
              <a:spcAft>
                <a:spcPct val="0"/>
              </a:spcAft>
              <a:buNone/>
            </a:pPr>
            <a:r>
              <a:rPr lang="en-US" sz="1400" dirty="0">
                <a:latin typeface="Consolas" panose="020B0609020204030204" pitchFamily="49" charset="0"/>
              </a:rPr>
              <a:t>    </a:t>
            </a:r>
            <a:r>
              <a:rPr lang="en-US" sz="1400" dirty="0" err="1">
                <a:latin typeface="Consolas" panose="020B0609020204030204" pitchFamily="49" charset="0"/>
              </a:rPr>
              <a:t>utx.commit</a:t>
            </a:r>
            <a:r>
              <a:rPr lang="en-US" sz="1400" dirty="0">
                <a:latin typeface="Consolas" panose="020B0609020204030204" pitchFamily="49" charset="0"/>
              </a:rPr>
              <a:t>(); </a:t>
            </a:r>
          </a:p>
          <a:p>
            <a:pPr marL="0" indent="0" fontAlgn="base">
              <a:spcBef>
                <a:spcPct val="0"/>
              </a:spcBef>
              <a:spcAft>
                <a:spcPct val="0"/>
              </a:spcAft>
              <a:buNone/>
            </a:pPr>
            <a:r>
              <a:rPr lang="en-US" sz="1400" dirty="0">
                <a:latin typeface="Consolas" panose="020B0609020204030204" pitchFamily="49" charset="0"/>
              </a:rPr>
              <a:t>} catch(Exception ex) { </a:t>
            </a:r>
          </a:p>
          <a:p>
            <a:pPr marL="0" indent="0" fontAlgn="base">
              <a:spcBef>
                <a:spcPct val="0"/>
              </a:spcBef>
              <a:spcAft>
                <a:spcPct val="0"/>
              </a:spcAft>
              <a:buNone/>
            </a:pPr>
            <a:r>
              <a:rPr lang="en-US" sz="1400" dirty="0">
                <a:latin typeface="Consolas" panose="020B0609020204030204" pitchFamily="49" charset="0"/>
              </a:rPr>
              <a:t>    </a:t>
            </a:r>
            <a:r>
              <a:rPr lang="en-US" sz="1400" dirty="0" err="1">
                <a:latin typeface="Consolas" panose="020B0609020204030204" pitchFamily="49" charset="0"/>
              </a:rPr>
              <a:t>utx.rollback</a:t>
            </a:r>
            <a:r>
              <a:rPr lang="en-US" sz="1400" dirty="0">
                <a:latin typeface="Consolas" panose="020B0609020204030204" pitchFamily="49" charset="0"/>
              </a:rPr>
              <a:t>(); </a:t>
            </a:r>
          </a:p>
          <a:p>
            <a:pPr marL="0" indent="0" fontAlgn="base">
              <a:spcBef>
                <a:spcPct val="0"/>
              </a:spcBef>
              <a:spcAft>
                <a:spcPct val="0"/>
              </a:spcAft>
              <a:buNone/>
            </a:pPr>
            <a:r>
              <a:rPr lang="en-US" sz="1400" dirty="0">
                <a:latin typeface="Consolas" panose="020B0609020204030204" pitchFamily="49" charset="0"/>
              </a:rPr>
              <a:t>    throw ex; </a:t>
            </a:r>
          </a:p>
          <a:p>
            <a:pPr marL="0" indent="0" fontAlgn="base">
              <a:spcBef>
                <a:spcPct val="0"/>
              </a:spcBef>
              <a:spcAft>
                <a:spcPct val="0"/>
              </a:spcAft>
              <a:buNone/>
            </a:pPr>
            <a:r>
              <a:rPr lang="en-US" sz="1400" dirty="0">
                <a:latin typeface="Consolas" panose="020B0609020204030204" pitchFamily="49" charset="0"/>
              </a:rPr>
              <a:t>} </a:t>
            </a:r>
          </a:p>
        </p:txBody>
      </p:sp>
      <p:sp>
        <p:nvSpPr>
          <p:cNvPr id="8" name="Rectangle 7"/>
          <p:cNvSpPr/>
          <p:nvPr/>
        </p:nvSpPr>
        <p:spPr>
          <a:xfrm>
            <a:off x="5122863" y="3687508"/>
            <a:ext cx="5483225" cy="954107"/>
          </a:xfrm>
          <a:prstGeom prst="rect">
            <a:avLst/>
          </a:prstGeom>
        </p:spPr>
        <p:txBody>
          <a:bodyPr>
            <a:spAutoFit/>
          </a:bodyPr>
          <a:lstStyle/>
          <a:p>
            <a:r>
              <a:rPr lang="en-US" sz="1400" dirty="0">
                <a:latin typeface="Consolas" panose="020B0609020204030204" pitchFamily="49" charset="0"/>
              </a:rPr>
              <a:t>@Transactional</a:t>
            </a:r>
          </a:p>
          <a:p>
            <a:r>
              <a:rPr lang="en-US" sz="1400" dirty="0">
                <a:latin typeface="Consolas" panose="020B0609020204030204" pitchFamily="49" charset="0"/>
              </a:rPr>
              <a:t>public void </a:t>
            </a:r>
            <a:r>
              <a:rPr lang="en-US" sz="1400" dirty="0" err="1">
                <a:latin typeface="Consolas" panose="020B0609020204030204" pitchFamily="49" charset="0"/>
              </a:rPr>
              <a:t>businessLogic</a:t>
            </a:r>
            <a:r>
              <a:rPr lang="en-US" sz="1400" dirty="0">
                <a:latin typeface="Consolas" panose="020B0609020204030204" pitchFamily="49" charset="0"/>
              </a:rPr>
              <a:t>() {</a:t>
            </a:r>
          </a:p>
          <a:p>
            <a:r>
              <a:rPr lang="en-US" sz="1400" dirty="0">
                <a:latin typeface="Consolas" panose="020B0609020204030204" pitchFamily="49" charset="0"/>
              </a:rPr>
              <a:t>... use entity manager inside a transaction ...</a:t>
            </a:r>
          </a:p>
          <a:p>
            <a:r>
              <a:rPr lang="en-US" sz="1400" dirty="0">
                <a:latin typeface="Consolas" panose="020B0609020204030204" pitchFamily="49" charset="0"/>
              </a:rPr>
              <a:t>}</a:t>
            </a:r>
          </a:p>
        </p:txBody>
      </p:sp>
      <p:sp>
        <p:nvSpPr>
          <p:cNvPr id="9" name="Rectangle 8"/>
          <p:cNvSpPr/>
          <p:nvPr/>
        </p:nvSpPr>
        <p:spPr>
          <a:xfrm>
            <a:off x="4813162" y="552658"/>
            <a:ext cx="5807946" cy="2655613"/>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Rectangle 9"/>
          <p:cNvSpPr/>
          <p:nvPr/>
        </p:nvSpPr>
        <p:spPr>
          <a:xfrm>
            <a:off x="4813162" y="3561785"/>
            <a:ext cx="5807946" cy="1321714"/>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TextBox 10"/>
          <p:cNvSpPr txBox="1"/>
          <p:nvPr/>
        </p:nvSpPr>
        <p:spPr>
          <a:xfrm>
            <a:off x="259200" y="1256044"/>
            <a:ext cx="4553962" cy="2143147"/>
          </a:xfrm>
          <a:prstGeom prst="rect">
            <a:avLst/>
          </a:prstGeom>
          <a:noFill/>
        </p:spPr>
        <p:txBody>
          <a:bodyPr wrap="square" lIns="0" tIns="0" rIns="0" bIns="0" rtlCol="0">
            <a:noAutofit/>
          </a:bodyPr>
          <a:lstStyle/>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smtClean="0">
                <a:solidFill>
                  <a:srgbClr val="000000"/>
                </a:solidFill>
              </a:rPr>
              <a:t>It's </a:t>
            </a:r>
            <a:r>
              <a:rPr lang="en-US" kern="0" dirty="0">
                <a:solidFill>
                  <a:srgbClr val="000000"/>
                </a:solidFill>
              </a:rPr>
              <a:t>repetitive and error </a:t>
            </a:r>
            <a:r>
              <a:rPr lang="en-US" kern="0" dirty="0" smtClean="0">
                <a:solidFill>
                  <a:srgbClr val="000000"/>
                </a:solidFill>
              </a:rPr>
              <a:t>prone</a:t>
            </a:r>
            <a:endParaRPr lang="en-US" kern="0" dirty="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smtClean="0">
                <a:solidFill>
                  <a:srgbClr val="000000"/>
                </a:solidFill>
              </a:rPr>
              <a:t>Errors </a:t>
            </a:r>
            <a:r>
              <a:rPr lang="en-US" kern="0" dirty="0">
                <a:solidFill>
                  <a:srgbClr val="000000"/>
                </a:solidFill>
              </a:rPr>
              <a:t>are hard to debug and reproduce</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smtClean="0">
                <a:solidFill>
                  <a:srgbClr val="000000"/>
                </a:solidFill>
              </a:rPr>
              <a:t>Decreases readability </a:t>
            </a:r>
            <a:r>
              <a:rPr lang="en-US" kern="0" dirty="0">
                <a:solidFill>
                  <a:srgbClr val="000000"/>
                </a:solidFill>
              </a:rPr>
              <a:t>of the code base</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rPr>
              <a:t>What if this method calls another transactional method?</a:t>
            </a:r>
            <a:endParaRPr kumimoji="0" lang="en-US" sz="1800" b="0" i="0" u="none" strike="noStrike" kern="0" cap="none" spc="0" normalizeH="0" baseline="0" noProof="0" dirty="0" smtClean="0">
              <a:ln>
                <a:noFill/>
              </a:ln>
              <a:solidFill>
                <a:srgbClr val="000000"/>
              </a:solidFill>
              <a:effectLst/>
              <a:uLnTx/>
              <a:uFillTx/>
            </a:endParaRPr>
          </a:p>
        </p:txBody>
      </p:sp>
      <p:sp>
        <p:nvSpPr>
          <p:cNvPr id="13" name="TextBox 12"/>
          <p:cNvSpPr txBox="1"/>
          <p:nvPr/>
        </p:nvSpPr>
        <p:spPr>
          <a:xfrm>
            <a:off x="244180" y="3401015"/>
            <a:ext cx="4553962" cy="2143147"/>
          </a:xfrm>
          <a:prstGeom prst="rect">
            <a:avLst/>
          </a:prstGeom>
          <a:noFill/>
        </p:spPr>
        <p:txBody>
          <a:bodyPr wrap="square" lIns="0" tIns="0" rIns="0" bIns="0" rtlCol="0">
            <a:noAutofit/>
          </a:bodyPr>
          <a:lstStyle/>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smtClean="0">
                <a:solidFill>
                  <a:srgbClr val="000000"/>
                </a:solidFill>
              </a:rPr>
              <a:t>Much </a:t>
            </a:r>
            <a:r>
              <a:rPr lang="en-US" kern="0" dirty="0">
                <a:solidFill>
                  <a:srgbClr val="000000"/>
                </a:solidFill>
              </a:rPr>
              <a:t>more convenient and </a:t>
            </a:r>
            <a:r>
              <a:rPr lang="en-US" kern="0" dirty="0" smtClean="0">
                <a:solidFill>
                  <a:srgbClr val="000000"/>
                </a:solidFill>
              </a:rPr>
              <a:t>readable</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smtClean="0">
                <a:solidFill>
                  <a:srgbClr val="000000"/>
                </a:solidFill>
              </a:rPr>
              <a:t>Transaction </a:t>
            </a:r>
            <a:r>
              <a:rPr lang="en-US" kern="0" dirty="0">
                <a:solidFill>
                  <a:srgbClr val="000000"/>
                </a:solidFill>
              </a:rPr>
              <a:t>propagation are handled </a:t>
            </a:r>
            <a:r>
              <a:rPr lang="en-US" kern="0" dirty="0" smtClean="0">
                <a:solidFill>
                  <a:srgbClr val="000000"/>
                </a:solidFill>
              </a:rPr>
              <a:t>automatically</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smtClean="0">
                <a:solidFill>
                  <a:srgbClr val="000000"/>
                </a:solidFill>
              </a:rPr>
              <a:t>Method </a:t>
            </a:r>
            <a:r>
              <a:rPr lang="en-US" kern="0" dirty="0">
                <a:solidFill>
                  <a:srgbClr val="000000"/>
                </a:solidFill>
              </a:rPr>
              <a:t>will have the option of joining the ongoing </a:t>
            </a:r>
            <a:r>
              <a:rPr lang="en-US" kern="0" dirty="0" smtClean="0">
                <a:solidFill>
                  <a:srgbClr val="000000"/>
                </a:solidFill>
              </a:rPr>
              <a:t>transaction</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dirty="0" smtClean="0"/>
              <a:t>Powerful </a:t>
            </a:r>
            <a:r>
              <a:rPr lang="en-US" dirty="0"/>
              <a:t>mechanism hides what is going on under the hood</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732872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p:txBody>
          <a:bodyPr/>
          <a:lstStyle/>
          <a:p>
            <a:r>
              <a:rPr lang="en-US" dirty="0" smtClean="0"/>
              <a:t>Q&amp;A</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22</a:t>
            </a:fld>
            <a:endParaRPr lang="de-DE"/>
          </a:p>
        </p:txBody>
      </p:sp>
      <p:pic>
        <p:nvPicPr>
          <p:cNvPr id="5124" name="Picture 4" descr="Tips for Managing the Q&amp;amp;A Part of Your Presentation — Mel Sherwo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945" y="648000"/>
            <a:ext cx="6385309" cy="425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784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23</a:t>
            </a:fld>
            <a:endParaRPr lang="en-US" noProof="1"/>
          </a:p>
        </p:txBody>
      </p:sp>
      <p:sp>
        <p:nvSpPr>
          <p:cNvPr id="5" name="TextBox 4"/>
          <p:cNvSpPr txBox="1"/>
          <p:nvPr/>
        </p:nvSpPr>
        <p:spPr>
          <a:xfrm>
            <a:off x="402336" y="1371600"/>
            <a:ext cx="9793224" cy="3712464"/>
          </a:xfrm>
          <a:prstGeom prst="rect">
            <a:avLst/>
          </a:prstGeom>
          <a:noFill/>
        </p:spPr>
        <p:txBody>
          <a:bodyPr wrap="square" lIns="0" tIns="0" rIns="0" bIns="0" rtlCol="0">
            <a:noAutofit/>
          </a:bodyPr>
          <a:lstStyle/>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2"/>
              </a:rPr>
              <a:t>https://</a:t>
            </a:r>
            <a:r>
              <a:rPr lang="en-US" kern="0" dirty="0" smtClean="0">
                <a:solidFill>
                  <a:srgbClr val="000000"/>
                </a:solidFill>
                <a:hlinkClick r:id="rId2"/>
              </a:rPr>
              <a:t>www.tutorialspoint.com/jpa/index.htm</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3"/>
              </a:rPr>
              <a:t>https://www.petrikainulainen.net/spring-data-jpa-tutorial</a:t>
            </a:r>
            <a:r>
              <a:rPr lang="en-US" kern="0" dirty="0" smtClean="0">
                <a:solidFill>
                  <a:srgbClr val="000000"/>
                </a:solidFill>
                <a:hlinkClick r:id="rId3"/>
              </a:rPr>
              <a:t>/</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4"/>
              </a:rPr>
              <a:t>https://</a:t>
            </a:r>
            <a:r>
              <a:rPr lang="en-US" kern="0" dirty="0" smtClean="0">
                <a:solidFill>
                  <a:srgbClr val="000000"/>
                </a:solidFill>
                <a:hlinkClick r:id="rId4"/>
              </a:rPr>
              <a:t>www.baeldung.com/the-persistence-layer-with-spring-data-jpa</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5"/>
              </a:rPr>
              <a:t>https://</a:t>
            </a:r>
            <a:r>
              <a:rPr lang="en-US" kern="0" dirty="0" smtClean="0">
                <a:solidFill>
                  <a:srgbClr val="000000"/>
                </a:solidFill>
                <a:hlinkClick r:id="rId5"/>
              </a:rPr>
              <a:t>dzone.com/articles/how-does-spring-transactional</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6"/>
              </a:rPr>
              <a:t>https://</a:t>
            </a:r>
            <a:r>
              <a:rPr lang="en-US" kern="0" dirty="0" smtClean="0">
                <a:solidFill>
                  <a:srgbClr val="000000"/>
                </a:solidFill>
                <a:hlinkClick r:id="rId6"/>
              </a:rPr>
              <a:t>www.baeldung.com/transaction-configuration-with-jpa-and-spring</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012555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Spring Data</a:t>
            </a:r>
            <a:endParaRPr lang="en-US" dirty="0"/>
          </a:p>
        </p:txBody>
      </p:sp>
      <p:sp>
        <p:nvSpPr>
          <p:cNvPr id="6" name="Text Placeholder 5"/>
          <p:cNvSpPr>
            <a:spLocks noGrp="1"/>
          </p:cNvSpPr>
          <p:nvPr>
            <p:ph type="body" sz="quarter" idx="15"/>
          </p:nvPr>
        </p:nvSpPr>
        <p:spPr/>
        <p:txBody>
          <a:bodyPr/>
          <a:lstStyle/>
          <a:p>
            <a:r>
              <a:rPr lang="en-US" dirty="0" smtClean="0"/>
              <a:t>Introduction</a:t>
            </a:r>
            <a:endParaRPr lang="en-US" dirty="0"/>
          </a:p>
        </p:txBody>
      </p:sp>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5" name="Content Placeholder 4"/>
          <p:cNvSpPr>
            <a:spLocks noGrp="1"/>
          </p:cNvSpPr>
          <p:nvPr>
            <p:ph sz="quarter" idx="1"/>
          </p:nvPr>
        </p:nvSpPr>
        <p:spPr/>
        <p:txBody>
          <a:bodyPr/>
          <a:lstStyle/>
          <a:p>
            <a:r>
              <a:rPr lang="en-US" dirty="0">
                <a:latin typeface="Calibri Light (Headings)"/>
              </a:rPr>
              <a:t>The Spring Framework consists of a collection of projects, and one of these projects is Spring Data. </a:t>
            </a:r>
          </a:p>
          <a:p>
            <a:r>
              <a:rPr lang="en-US" dirty="0">
                <a:latin typeface="Calibri Light (Headings)"/>
              </a:rPr>
              <a:t>The DAO layer usually consists of a lot of boilerplate code that </a:t>
            </a:r>
            <a:r>
              <a:rPr lang="en-US" b="1" dirty="0">
                <a:latin typeface="Calibri Light (Headings)"/>
              </a:rPr>
              <a:t>can and should be simplified</a:t>
            </a:r>
            <a:r>
              <a:rPr lang="en-US" dirty="0">
                <a:latin typeface="Calibri Light (Headings)"/>
              </a:rPr>
              <a:t>. </a:t>
            </a:r>
            <a:r>
              <a:rPr lang="en-US" dirty="0" smtClean="0">
                <a:latin typeface="Calibri Light (Headings)"/>
              </a:rPr>
              <a:t>This simplification help: </a:t>
            </a:r>
          </a:p>
          <a:p>
            <a:pPr lvl="1">
              <a:buFont typeface="Arial" panose="020B0604020202020204" pitchFamily="34" charset="0"/>
              <a:buChar char="•"/>
            </a:pPr>
            <a:r>
              <a:rPr lang="en-US" dirty="0" smtClean="0">
                <a:latin typeface="Calibri Light (Headings)"/>
              </a:rPr>
              <a:t>Reduce </a:t>
            </a:r>
            <a:r>
              <a:rPr lang="en-US" dirty="0">
                <a:latin typeface="Calibri Light (Headings)"/>
              </a:rPr>
              <a:t>of artifacts that need to be defined and </a:t>
            </a:r>
            <a:r>
              <a:rPr lang="en-US" dirty="0" smtClean="0">
                <a:latin typeface="Calibri Light (Headings)"/>
              </a:rPr>
              <a:t>maintained </a:t>
            </a:r>
          </a:p>
          <a:p>
            <a:pPr lvl="1">
              <a:buFont typeface="Arial" panose="020B0604020202020204" pitchFamily="34" charset="0"/>
              <a:buChar char="•"/>
            </a:pPr>
            <a:r>
              <a:rPr lang="en-US" dirty="0" smtClean="0">
                <a:latin typeface="Calibri Light (Headings)"/>
              </a:rPr>
              <a:t>Consistency </a:t>
            </a:r>
            <a:r>
              <a:rPr lang="en-US" dirty="0">
                <a:latin typeface="Calibri Light (Headings)"/>
              </a:rPr>
              <a:t>of data access patterns and consistency of configuration</a:t>
            </a:r>
            <a:r>
              <a:rPr lang="en-US" dirty="0" smtClean="0">
                <a:latin typeface="Calibri Light (Headings)"/>
              </a:rPr>
              <a:t>.</a:t>
            </a:r>
            <a:endParaRPr lang="en-US" dirty="0">
              <a:latin typeface="Calibri Light (Headings)"/>
            </a:endParaRPr>
          </a:p>
          <a:p>
            <a:r>
              <a:rPr lang="en-US" dirty="0">
                <a:latin typeface="Calibri Light (Headings)"/>
              </a:rPr>
              <a:t>Spring Data takes this simplification one step forward and makes it possible to </a:t>
            </a:r>
            <a:r>
              <a:rPr lang="en-US" b="1" dirty="0">
                <a:latin typeface="Calibri Light (Headings)"/>
              </a:rPr>
              <a:t>remove the DAO implementations entirely</a:t>
            </a:r>
            <a:r>
              <a:rPr lang="en-US" dirty="0">
                <a:latin typeface="Calibri Light (Headings)"/>
              </a:rPr>
              <a:t>.</a:t>
            </a:r>
          </a:p>
          <a:p>
            <a:r>
              <a:rPr lang="en-US" dirty="0" smtClean="0">
                <a:latin typeface="Calibri Light (Headings)"/>
              </a:rPr>
              <a:t>To </a:t>
            </a:r>
            <a:r>
              <a:rPr lang="en-US" dirty="0">
                <a:latin typeface="Calibri Light (Headings)"/>
              </a:rPr>
              <a:t>start </a:t>
            </a:r>
            <a:r>
              <a:rPr lang="en-US" dirty="0" smtClean="0">
                <a:latin typeface="Calibri Light (Headings)"/>
              </a:rPr>
              <a:t>Spring Data, a </a:t>
            </a:r>
            <a:r>
              <a:rPr lang="en-US" dirty="0">
                <a:latin typeface="Calibri Light (Headings)"/>
              </a:rPr>
              <a:t>DAO interface needs to extend the JPA specific Repository </a:t>
            </a:r>
            <a:r>
              <a:rPr lang="en-US" dirty="0" smtClean="0">
                <a:latin typeface="Calibri Light (Headings)"/>
              </a:rPr>
              <a:t>interface. </a:t>
            </a:r>
            <a:r>
              <a:rPr lang="en-US" dirty="0">
                <a:latin typeface="Calibri Light (Headings)"/>
              </a:rPr>
              <a:t>This will enable Spring Data to find this interface and automatically create an implementation for it</a:t>
            </a:r>
            <a:r>
              <a:rPr lang="en-US" dirty="0" smtClean="0">
                <a:latin typeface="Calibri Light (Headings)"/>
              </a:rPr>
              <a:t>.</a:t>
            </a:r>
            <a:endParaRPr lang="en-US" dirty="0">
              <a:latin typeface="Calibri Light (Headings)"/>
            </a:endParaRPr>
          </a:p>
        </p:txBody>
      </p:sp>
    </p:spTree>
    <p:extLst>
      <p:ext uri="{BB962C8B-B14F-4D97-AF65-F5344CB8AC3E}">
        <p14:creationId xmlns:p14="http://schemas.microsoft.com/office/powerpoint/2010/main" val="3415729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Spring Data JPA</a:t>
            </a:r>
          </a:p>
        </p:txBody>
      </p:sp>
      <p:sp>
        <p:nvSpPr>
          <p:cNvPr id="3" name="Text Placeholder 2"/>
          <p:cNvSpPr>
            <a:spLocks noGrp="1"/>
          </p:cNvSpPr>
          <p:nvPr>
            <p:ph type="body" sz="quarter" idx="15"/>
          </p:nvPr>
        </p:nvSpPr>
        <p:spPr/>
        <p:txBody>
          <a:bodyPr/>
          <a:lstStyle/>
          <a:p>
            <a:r>
              <a:rPr lang="en-US" dirty="0" smtClean="0"/>
              <a:t>Introduction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4</a:t>
            </a:fld>
            <a:endParaRPr lang="de-DE"/>
          </a:p>
        </p:txBody>
      </p:sp>
      <p:sp>
        <p:nvSpPr>
          <p:cNvPr id="5" name="Content Placeholder 4"/>
          <p:cNvSpPr>
            <a:spLocks noGrp="1"/>
          </p:cNvSpPr>
          <p:nvPr>
            <p:ph sz="quarter" idx="1"/>
          </p:nvPr>
        </p:nvSpPr>
        <p:spPr/>
        <p:txBody>
          <a:bodyPr/>
          <a:lstStyle/>
          <a:p>
            <a:r>
              <a:rPr lang="en-US" dirty="0">
                <a:solidFill>
                  <a:srgbClr val="34302D"/>
                </a:solidFill>
                <a:latin typeface="Calibri Light (Headings)"/>
              </a:rPr>
              <a:t>The Java Persistence API (JPA) is a Java application programming </a:t>
            </a:r>
            <a:r>
              <a:rPr lang="en-US" b="1" dirty="0">
                <a:solidFill>
                  <a:srgbClr val="FF0000"/>
                </a:solidFill>
                <a:latin typeface="Calibri Light (Headings)"/>
              </a:rPr>
              <a:t>interface specification </a:t>
            </a:r>
            <a:r>
              <a:rPr lang="en-US" dirty="0">
                <a:solidFill>
                  <a:srgbClr val="34302D"/>
                </a:solidFill>
                <a:latin typeface="Calibri Light (Headings)"/>
              </a:rPr>
              <a:t>that describes the management of relational </a:t>
            </a:r>
            <a:r>
              <a:rPr lang="en-US" dirty="0" smtClean="0">
                <a:solidFill>
                  <a:srgbClr val="34302D"/>
                </a:solidFill>
                <a:latin typeface="Calibri Light (Headings)"/>
              </a:rPr>
              <a:t>data, </a:t>
            </a:r>
            <a:r>
              <a:rPr lang="en-US" dirty="0"/>
              <a:t>reduce the burden of writing codes for relational object management, a programmer follows the ‘JPA Provider’ framework, which allows easy interaction with database </a:t>
            </a:r>
            <a:r>
              <a:rPr lang="en-US" dirty="0" smtClean="0"/>
              <a:t>instance.</a:t>
            </a:r>
            <a:endParaRPr lang="en-US" dirty="0">
              <a:solidFill>
                <a:srgbClr val="34302D"/>
              </a:solidFill>
              <a:latin typeface="Calibri Light (Headings)"/>
            </a:endParaRPr>
          </a:p>
          <a:p>
            <a:r>
              <a:rPr lang="en-US" dirty="0" smtClean="0">
                <a:solidFill>
                  <a:srgbClr val="34302D"/>
                </a:solidFill>
                <a:latin typeface="Calibri Light (Headings)"/>
              </a:rPr>
              <a:t>JPA </a:t>
            </a:r>
            <a:r>
              <a:rPr lang="en-US" dirty="0">
                <a:solidFill>
                  <a:srgbClr val="34302D"/>
                </a:solidFill>
                <a:latin typeface="Calibri Light (Headings)"/>
              </a:rPr>
              <a:t>is an open source API, therefore various enterprise vendors such as Oracle, </a:t>
            </a:r>
            <a:r>
              <a:rPr lang="en-US" dirty="0" err="1">
                <a:solidFill>
                  <a:srgbClr val="34302D"/>
                </a:solidFill>
                <a:latin typeface="Calibri Light (Headings)"/>
              </a:rPr>
              <a:t>Redhat</a:t>
            </a:r>
            <a:r>
              <a:rPr lang="en-US" dirty="0">
                <a:solidFill>
                  <a:srgbClr val="34302D"/>
                </a:solidFill>
                <a:latin typeface="Calibri Light (Headings)"/>
              </a:rPr>
              <a:t>, Eclipse, etc. provide new products by adding the JPA persistence flavor in them. Some of these products </a:t>
            </a:r>
            <a:r>
              <a:rPr lang="en-US" dirty="0" smtClean="0">
                <a:solidFill>
                  <a:srgbClr val="34302D"/>
                </a:solidFill>
                <a:latin typeface="Calibri Light (Headings)"/>
              </a:rPr>
              <a:t>include: Hibernate</a:t>
            </a:r>
            <a:r>
              <a:rPr lang="en-US" dirty="0">
                <a:solidFill>
                  <a:srgbClr val="34302D"/>
                </a:solidFill>
                <a:latin typeface="Calibri Light (Headings)"/>
              </a:rPr>
              <a:t>, </a:t>
            </a:r>
            <a:r>
              <a:rPr lang="en-US" dirty="0" err="1">
                <a:solidFill>
                  <a:srgbClr val="34302D"/>
                </a:solidFill>
                <a:latin typeface="Calibri Light (Headings)"/>
              </a:rPr>
              <a:t>Eclipselink</a:t>
            </a:r>
            <a:r>
              <a:rPr lang="en-US" dirty="0">
                <a:solidFill>
                  <a:srgbClr val="34302D"/>
                </a:solidFill>
                <a:latin typeface="Calibri Light (Headings)"/>
              </a:rPr>
              <a:t>, </a:t>
            </a:r>
            <a:r>
              <a:rPr lang="en-US" dirty="0" err="1">
                <a:solidFill>
                  <a:srgbClr val="34302D"/>
                </a:solidFill>
                <a:latin typeface="Calibri Light (Headings)"/>
              </a:rPr>
              <a:t>Toplink</a:t>
            </a:r>
            <a:r>
              <a:rPr lang="en-US" dirty="0">
                <a:solidFill>
                  <a:srgbClr val="34302D"/>
                </a:solidFill>
                <a:latin typeface="Calibri Light (Headings)"/>
              </a:rPr>
              <a:t>, Spring Data JPA, etc</a:t>
            </a:r>
            <a:r>
              <a:rPr lang="en-US" dirty="0" smtClean="0">
                <a:solidFill>
                  <a:srgbClr val="34302D"/>
                </a:solidFill>
                <a:latin typeface="Calibri Light (Headings)"/>
              </a:rPr>
              <a:t>.</a:t>
            </a:r>
          </a:p>
          <a:p>
            <a:r>
              <a:rPr lang="en-US" dirty="0">
                <a:solidFill>
                  <a:srgbClr val="34302D"/>
                </a:solidFill>
                <a:latin typeface="Calibri Light (Headings)"/>
              </a:rPr>
              <a:t>Spring Data JPA, makes it easy to easily implement JPA based repositories. This module deals with enhanced support for JPA based data access layers. </a:t>
            </a:r>
          </a:p>
          <a:p>
            <a:endParaRPr lang="en-US" dirty="0">
              <a:solidFill>
                <a:srgbClr val="34302D"/>
              </a:solidFill>
              <a:latin typeface="Calibri Light (Headings)"/>
            </a:endParaRPr>
          </a:p>
        </p:txBody>
      </p:sp>
    </p:spTree>
    <p:extLst>
      <p:ext uri="{BB962C8B-B14F-4D97-AF65-F5344CB8AC3E}">
        <p14:creationId xmlns:p14="http://schemas.microsoft.com/office/powerpoint/2010/main" val="3553703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data JPA architecture</a:t>
            </a:r>
            <a:endParaRPr lang="en-US" dirty="0"/>
          </a:p>
        </p:txBody>
      </p:sp>
      <p:sp>
        <p:nvSpPr>
          <p:cNvPr id="3" name="Text Placeholder 2"/>
          <p:cNvSpPr>
            <a:spLocks noGrp="1"/>
          </p:cNvSpPr>
          <p:nvPr>
            <p:ph type="body" sz="quarter" idx="15"/>
          </p:nvPr>
        </p:nvSpPr>
        <p:spPr/>
        <p:txBody>
          <a:bodyPr/>
          <a:lstStyle/>
          <a:p>
            <a:r>
              <a:rPr lang="en-US" dirty="0" smtClean="0"/>
              <a:t>Architecture</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5</a:t>
            </a:fld>
            <a:endParaRPr lang="de-DE"/>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16147" y="1295400"/>
            <a:ext cx="4535744" cy="4168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8219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 JPA architecture</a:t>
            </a:r>
          </a:p>
        </p:txBody>
      </p:sp>
      <p:sp>
        <p:nvSpPr>
          <p:cNvPr id="3" name="Text Placeholder 2"/>
          <p:cNvSpPr>
            <a:spLocks noGrp="1"/>
          </p:cNvSpPr>
          <p:nvPr>
            <p:ph type="body" sz="quarter" idx="15"/>
          </p:nvPr>
        </p:nvSpPr>
        <p:spPr/>
        <p:txBody>
          <a:bodyPr/>
          <a:lstStyle/>
          <a:p>
            <a:r>
              <a:rPr lang="en-US" dirty="0" smtClean="0"/>
              <a:t>Architecture</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324845" y="1295400"/>
            <a:ext cx="4318348" cy="4168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7569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Entity annotation</a:t>
            </a:r>
            <a:br>
              <a:rPr lang="en-US" dirty="0"/>
            </a:br>
            <a:endParaRPr lang="en-US" dirty="0"/>
          </a:p>
        </p:txBody>
      </p:sp>
      <p:sp>
        <p:nvSpPr>
          <p:cNvPr id="5" name="Text Placeholder 4"/>
          <p:cNvSpPr>
            <a:spLocks noGrp="1"/>
          </p:cNvSpPr>
          <p:nvPr>
            <p:ph type="body" sz="quarter" idx="15"/>
          </p:nvPr>
        </p:nvSpPr>
        <p:spPr/>
        <p:txBody>
          <a:bodyPr/>
          <a:lstStyle/>
          <a:p>
            <a:r>
              <a:rPr lang="en-US" dirty="0" smtClean="0"/>
              <a:t>Table Mapping</a:t>
            </a:r>
            <a:endParaRPr lang="en-US" dirty="0"/>
          </a:p>
        </p:txBody>
      </p:sp>
      <p:sp>
        <p:nvSpPr>
          <p:cNvPr id="4" name="Content Placeholder 3"/>
          <p:cNvSpPr>
            <a:spLocks noGrp="1"/>
          </p:cNvSpPr>
          <p:nvPr>
            <p:ph sz="quarter" idx="1"/>
          </p:nvPr>
        </p:nvSpPr>
        <p:spPr/>
        <p:txBody>
          <a:bodyPr/>
          <a:lstStyle/>
          <a:p>
            <a:r>
              <a:rPr lang="en-US" dirty="0"/>
              <a:t>@Entity marks this class as a JPA entity</a:t>
            </a:r>
            <a:r>
              <a:rPr lang="en-US" dirty="0" smtClean="0"/>
              <a:t>.</a:t>
            </a:r>
          </a:p>
          <a:p>
            <a:endParaRPr lang="en-US" dirty="0"/>
          </a:p>
          <a:p>
            <a:r>
              <a:rPr lang="en-US" i="1" dirty="0"/>
              <a:t>@Table</a:t>
            </a:r>
            <a:r>
              <a:rPr lang="en-US" dirty="0"/>
              <a:t> annotation just below the </a:t>
            </a:r>
            <a:r>
              <a:rPr lang="en-US" i="1" dirty="0"/>
              <a:t>@Entity</a:t>
            </a:r>
            <a:r>
              <a:rPr lang="en-US" dirty="0"/>
              <a:t> annotation and use its </a:t>
            </a:r>
            <a:r>
              <a:rPr lang="en-US" i="1" dirty="0"/>
              <a:t>name</a:t>
            </a:r>
            <a:r>
              <a:rPr lang="en-US" dirty="0"/>
              <a:t> attribute to specify the table name </a:t>
            </a:r>
            <a:r>
              <a:rPr lang="en-US" dirty="0" smtClean="0"/>
              <a:t>explicitly</a:t>
            </a:r>
          </a:p>
          <a:p>
            <a:endParaRPr lang="en-US" dirty="0"/>
          </a:p>
          <a:p>
            <a:r>
              <a:rPr lang="en-US" i="1" dirty="0"/>
              <a:t>@Column </a:t>
            </a:r>
            <a:r>
              <a:rPr lang="en-US" dirty="0"/>
              <a:t>the default column names for entity </a:t>
            </a:r>
            <a:r>
              <a:rPr lang="en-US" dirty="0" smtClean="0"/>
              <a:t>states</a:t>
            </a:r>
          </a:p>
          <a:p>
            <a:endParaRPr lang="en-US" dirty="0"/>
          </a:p>
          <a:p>
            <a:r>
              <a:rPr lang="en-US" dirty="0"/>
              <a:t>@Id marks a field as a primary key </a:t>
            </a:r>
            <a:r>
              <a:rPr lang="en-US" dirty="0" smtClean="0"/>
              <a:t>field</a:t>
            </a:r>
          </a:p>
          <a:p>
            <a:endParaRPr lang="en-US" dirty="0"/>
          </a:p>
          <a:p>
            <a:r>
              <a:rPr lang="en-US" dirty="0"/>
              <a:t>@</a:t>
            </a:r>
            <a:r>
              <a:rPr lang="en-US" dirty="0" err="1"/>
              <a:t>GeneratedValue</a:t>
            </a:r>
            <a:r>
              <a:rPr lang="en-US" dirty="0"/>
              <a:t> indicates the value of this field should be generated automatically. Several different value generation strategies can be used </a:t>
            </a:r>
          </a:p>
          <a:p>
            <a:pPr marL="0" indent="0">
              <a:buNone/>
            </a:pPr>
            <a:endParaRPr lang="en-US" dirty="0"/>
          </a:p>
          <a:p>
            <a:endParaRPr lang="en-US" dirty="0"/>
          </a:p>
        </p:txBody>
      </p:sp>
    </p:spTree>
    <p:extLst>
      <p:ext uri="{BB962C8B-B14F-4D97-AF65-F5344CB8AC3E}">
        <p14:creationId xmlns:p14="http://schemas.microsoft.com/office/powerpoint/2010/main" val="3199493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 To One</a:t>
            </a:r>
            <a:endParaRPr lang="en-US" dirty="0"/>
          </a:p>
        </p:txBody>
      </p:sp>
      <p:sp>
        <p:nvSpPr>
          <p:cNvPr id="5" name="Text Placeholder 4"/>
          <p:cNvSpPr>
            <a:spLocks noGrp="1"/>
          </p:cNvSpPr>
          <p:nvPr>
            <p:ph type="body" sz="quarter" idx="15"/>
          </p:nvPr>
        </p:nvSpPr>
        <p:spPr/>
        <p:txBody>
          <a:bodyPr/>
          <a:lstStyle/>
          <a:p>
            <a:r>
              <a:rPr lang="en-US" dirty="0" smtClean="0"/>
              <a:t>Association Mapping</a:t>
            </a:r>
            <a:endParaRPr lang="en-US" dirty="0"/>
          </a:p>
        </p:txBody>
      </p:sp>
      <p:sp>
        <p:nvSpPr>
          <p:cNvPr id="6" name="Rectangle 5"/>
          <p:cNvSpPr/>
          <p:nvPr/>
        </p:nvSpPr>
        <p:spPr>
          <a:xfrm>
            <a:off x="203200" y="1245482"/>
            <a:ext cx="5280962" cy="1200329"/>
          </a:xfrm>
          <a:prstGeom prst="rect">
            <a:avLst/>
          </a:prstGeom>
        </p:spPr>
        <p:txBody>
          <a:bodyPr wrap="square">
            <a:spAutoFit/>
          </a:bodyPr>
          <a:lstStyle/>
          <a:p>
            <a:r>
              <a:rPr lang="en-US" dirty="0" smtClean="0"/>
              <a:t>@</a:t>
            </a:r>
            <a:r>
              <a:rPr lang="en-US" dirty="0" err="1" smtClean="0"/>
              <a:t>OneToOne</a:t>
            </a:r>
            <a:r>
              <a:rPr lang="en-US" dirty="0" smtClean="0"/>
              <a:t> relationship </a:t>
            </a:r>
            <a:r>
              <a:rPr lang="en-US" dirty="0"/>
              <a:t>is a type of cardinality that refers to the relationship between two entities A and B in which one element of A may only be linked to one element of B, and vice versa</a:t>
            </a:r>
            <a:r>
              <a:rPr lang="en-US" dirty="0" smtClean="0"/>
              <a:t>.</a:t>
            </a:r>
            <a:endParaRPr lang="en-US" dirty="0"/>
          </a:p>
        </p:txBody>
      </p:sp>
      <p:sp>
        <p:nvSpPr>
          <p:cNvPr id="7" name="Rectangle 6"/>
          <p:cNvSpPr/>
          <p:nvPr/>
        </p:nvSpPr>
        <p:spPr>
          <a:xfrm>
            <a:off x="258324" y="4276776"/>
            <a:ext cx="6035040" cy="1200329"/>
          </a:xfrm>
          <a:prstGeom prst="rect">
            <a:avLst/>
          </a:prstGeom>
        </p:spPr>
        <p:txBody>
          <a:bodyPr wrap="square">
            <a:spAutoFit/>
          </a:bodyPr>
          <a:lstStyle/>
          <a:p>
            <a:r>
              <a:rPr lang="en-US" dirty="0"/>
              <a:t>The best way to map a </a:t>
            </a:r>
            <a:r>
              <a:rPr lang="en-US" b="1" dirty="0"/>
              <a:t>@</a:t>
            </a:r>
            <a:r>
              <a:rPr lang="en-US" b="1" dirty="0" err="1"/>
              <a:t>OneToOne</a:t>
            </a:r>
            <a:r>
              <a:rPr lang="en-US" b="1" dirty="0"/>
              <a:t> </a:t>
            </a:r>
            <a:r>
              <a:rPr lang="en-US" dirty="0"/>
              <a:t>relationship is to use </a:t>
            </a:r>
            <a:r>
              <a:rPr lang="en-US" b="1" dirty="0"/>
              <a:t>@</a:t>
            </a:r>
            <a:r>
              <a:rPr lang="en-US" b="1" dirty="0" err="1"/>
              <a:t>MapsId</a:t>
            </a:r>
            <a:r>
              <a:rPr lang="en-US" dirty="0"/>
              <a:t>. This way, you don’t even need a bidirectional association since you can always fetch the </a:t>
            </a:r>
            <a:r>
              <a:rPr lang="en-US" dirty="0" err="1"/>
              <a:t>PostDetails</a:t>
            </a:r>
            <a:r>
              <a:rPr lang="en-US" dirty="0"/>
              <a:t> entity by using the Post entity identifier</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324" y="2520292"/>
            <a:ext cx="5792865" cy="1720215"/>
          </a:xfrm>
          <a:prstGeom prst="rect">
            <a:avLst/>
          </a:prstGeom>
        </p:spPr>
      </p:pic>
      <p:pic>
        <p:nvPicPr>
          <p:cNvPr id="10" name="Picture 9"/>
          <p:cNvPicPr>
            <a:picLocks noChangeAspect="1"/>
          </p:cNvPicPr>
          <p:nvPr/>
        </p:nvPicPr>
        <p:blipFill>
          <a:blip r:embed="rId3"/>
          <a:stretch>
            <a:fillRect/>
          </a:stretch>
        </p:blipFill>
        <p:spPr>
          <a:xfrm>
            <a:off x="6400484" y="648000"/>
            <a:ext cx="4309078" cy="2270608"/>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4"/>
          <a:stretch>
            <a:fillRect/>
          </a:stretch>
        </p:blipFill>
        <p:spPr>
          <a:xfrm>
            <a:off x="6435252" y="2918608"/>
            <a:ext cx="2866582" cy="24701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6337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 To Many</a:t>
            </a:r>
            <a:endParaRPr lang="en-US" dirty="0"/>
          </a:p>
        </p:txBody>
      </p:sp>
      <p:sp>
        <p:nvSpPr>
          <p:cNvPr id="5" name="Text Placeholder 4"/>
          <p:cNvSpPr>
            <a:spLocks noGrp="1"/>
          </p:cNvSpPr>
          <p:nvPr>
            <p:ph type="body" sz="quarter" idx="15"/>
          </p:nvPr>
        </p:nvSpPr>
        <p:spPr/>
        <p:txBody>
          <a:bodyPr/>
          <a:lstStyle/>
          <a:p>
            <a:r>
              <a:rPr lang="en-US" dirty="0" smtClean="0"/>
              <a:t>Association Mapping</a:t>
            </a:r>
            <a:endParaRPr lang="en-US" dirty="0"/>
          </a:p>
        </p:txBody>
      </p:sp>
      <p:sp>
        <p:nvSpPr>
          <p:cNvPr id="11" name="Rectangle 10"/>
          <p:cNvSpPr/>
          <p:nvPr/>
        </p:nvSpPr>
        <p:spPr>
          <a:xfrm>
            <a:off x="140233" y="1199613"/>
            <a:ext cx="6371100" cy="2031325"/>
          </a:xfrm>
          <a:prstGeom prst="rect">
            <a:avLst/>
          </a:prstGeom>
        </p:spPr>
        <p:txBody>
          <a:bodyPr wrap="square">
            <a:spAutoFit/>
          </a:bodyPr>
          <a:lstStyle/>
          <a:p>
            <a:r>
              <a:rPr lang="en-US" b="1" dirty="0"/>
              <a:t>@</a:t>
            </a:r>
            <a:r>
              <a:rPr lang="en-US" b="1" dirty="0" err="1"/>
              <a:t>OneToMany</a:t>
            </a:r>
            <a:r>
              <a:rPr lang="en-US" b="1" dirty="0"/>
              <a:t> </a:t>
            </a:r>
            <a:r>
              <a:rPr lang="en-US" dirty="0" smtClean="0"/>
              <a:t>Links </a:t>
            </a:r>
            <a:r>
              <a:rPr lang="en-US" dirty="0"/>
              <a:t>two tables based on a Foreign Key column so that the child table record references the Primary Key of the parent table row. As straightforward as it might be in a RDBMS, when it comes to JPA, the one-to-many database association can be represented either through a @</a:t>
            </a:r>
            <a:r>
              <a:rPr lang="en-US" dirty="0" err="1"/>
              <a:t>ManyToOne</a:t>
            </a:r>
            <a:r>
              <a:rPr lang="en-US" dirty="0"/>
              <a:t> or a @</a:t>
            </a:r>
            <a:r>
              <a:rPr lang="en-US" dirty="0" err="1"/>
              <a:t>OneToMany</a:t>
            </a:r>
            <a:r>
              <a:rPr lang="en-US" dirty="0"/>
              <a:t> association since the OOP association can be either unidirectional or bidirectional.</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892" y="4015265"/>
            <a:ext cx="4359670" cy="1449535"/>
          </a:xfrm>
          <a:prstGeom prst="rect">
            <a:avLst/>
          </a:prstGeom>
        </p:spPr>
      </p:pic>
      <p:pic>
        <p:nvPicPr>
          <p:cNvPr id="13" name="Picture 12"/>
          <p:cNvPicPr>
            <a:picLocks noChangeAspect="1"/>
          </p:cNvPicPr>
          <p:nvPr/>
        </p:nvPicPr>
        <p:blipFill>
          <a:blip r:embed="rId3"/>
          <a:stretch>
            <a:fillRect/>
          </a:stretch>
        </p:blipFill>
        <p:spPr>
          <a:xfrm>
            <a:off x="6683411" y="259200"/>
            <a:ext cx="4026151" cy="3756065"/>
          </a:xfrm>
          <a:prstGeom prst="rect">
            <a:avLst/>
          </a:prstGeom>
          <a:ln>
            <a:noFill/>
          </a:ln>
          <a:effectLst>
            <a:outerShdw blurRad="292100" dist="139700" dir="2700000" algn="tl" rotWithShape="0">
              <a:srgbClr val="333333">
                <a:alpha val="65000"/>
              </a:srgbClr>
            </a:outerShdw>
          </a:effectLst>
        </p:spPr>
      </p:pic>
      <p:sp>
        <p:nvSpPr>
          <p:cNvPr id="14" name="Rectangle 13"/>
          <p:cNvSpPr/>
          <p:nvPr/>
        </p:nvSpPr>
        <p:spPr>
          <a:xfrm>
            <a:off x="148093" y="3490138"/>
            <a:ext cx="6035040" cy="1754326"/>
          </a:xfrm>
          <a:prstGeom prst="rect">
            <a:avLst/>
          </a:prstGeom>
        </p:spPr>
        <p:txBody>
          <a:bodyPr wrap="square">
            <a:spAutoFit/>
          </a:bodyPr>
          <a:lstStyle/>
          <a:p>
            <a:r>
              <a:rPr lang="en-US" b="1" dirty="0" smtClean="0"/>
              <a:t>@</a:t>
            </a:r>
            <a:r>
              <a:rPr lang="en-US" b="1" dirty="0" err="1" smtClean="0"/>
              <a:t>OneToMany</a:t>
            </a:r>
            <a:r>
              <a:rPr lang="en-US" b="1" dirty="0" smtClean="0"/>
              <a:t> </a:t>
            </a:r>
            <a:r>
              <a:rPr lang="en-US" dirty="0"/>
              <a:t>annotation allows you to map the Foreign Key column in the child entity mapping so that the child has an entity object reference to its parent entity. </a:t>
            </a:r>
            <a:endParaRPr lang="en-US" dirty="0" smtClean="0"/>
          </a:p>
          <a:p>
            <a:r>
              <a:rPr lang="en-US" dirty="0" smtClean="0"/>
              <a:t>The </a:t>
            </a:r>
            <a:r>
              <a:rPr lang="en-US" b="1" dirty="0"/>
              <a:t>@</a:t>
            </a:r>
            <a:r>
              <a:rPr lang="en-US" b="1" dirty="0" err="1"/>
              <a:t>JoinColumn</a:t>
            </a:r>
            <a:r>
              <a:rPr lang="en-US" b="1" dirty="0"/>
              <a:t> </a:t>
            </a:r>
            <a:r>
              <a:rPr lang="en-US" dirty="0" smtClean="0"/>
              <a:t>annotation </a:t>
            </a:r>
            <a:r>
              <a:rPr lang="en-US" dirty="0"/>
              <a:t>helps Hibernate </a:t>
            </a:r>
            <a:r>
              <a:rPr lang="en-US" dirty="0" smtClean="0"/>
              <a:t>to </a:t>
            </a:r>
            <a:r>
              <a:rPr lang="en-US" dirty="0"/>
              <a:t>figure out that there is a </a:t>
            </a:r>
            <a:r>
              <a:rPr lang="en-US" dirty="0" err="1"/>
              <a:t>post_id</a:t>
            </a:r>
            <a:r>
              <a:rPr lang="en-US" dirty="0"/>
              <a:t> Foreign Key column in the </a:t>
            </a:r>
            <a:r>
              <a:rPr lang="en-US" dirty="0" err="1"/>
              <a:t>post_comment</a:t>
            </a:r>
            <a:r>
              <a:rPr lang="en-US" dirty="0"/>
              <a:t> table that defines this association</a:t>
            </a:r>
          </a:p>
        </p:txBody>
      </p:sp>
    </p:spTree>
    <p:extLst>
      <p:ext uri="{BB962C8B-B14F-4D97-AF65-F5344CB8AC3E}">
        <p14:creationId xmlns:p14="http://schemas.microsoft.com/office/powerpoint/2010/main" val="25686489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RBVH/ETM25</OrgInhalt>
      <Wert>RBVH/ETM25</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2019. All rights reserved, also regarding any disposal, exploitation, reproduction, editing, distribution, as well as in the event of applications for industrial property rights.</OrgInhalt>
      <Wert>© Robert Bosch Engineering and Business Solutions Vietnam Company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2019-10-08</OrgInhalt>
      <Wert>2019-10-08</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C4881C5FD8BED43A49628C848B9D51D" ma:contentTypeVersion="4" ma:contentTypeDescription="Create a new document." ma:contentTypeScope="" ma:versionID="b5fdfe08c2be0d324d0146c41c4a429c">
  <xsd:schema xmlns:xsd="http://www.w3.org/2001/XMLSchema" xmlns:xs="http://www.w3.org/2001/XMLSchema" xmlns:p="http://schemas.microsoft.com/office/2006/metadata/properties" xmlns:ns2="af9dab98-220f-4856-a9d8-fcaa319ce2d7" xmlns:ns3="15a5cccb-5931-4e2f-acc4-116bf256d254" targetNamespace="http://schemas.microsoft.com/office/2006/metadata/properties" ma:root="true" ma:fieldsID="c8cc33c5bc21eed25d9ee8f19ef287cd" ns2:_="" ns3:_="">
    <xsd:import namespace="af9dab98-220f-4856-a9d8-fcaa319ce2d7"/>
    <xsd:import namespace="15a5cccb-5931-4e2f-acc4-116bf256d25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9dab98-220f-4856-a9d8-fcaa319ce2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a5cccb-5931-4e2f-acc4-116bf256d25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0F8BA60A-FB4C-4F01-906C-A63978C1530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92DD88E-E5F0-4215-BA71-2EE2DA6378FB}">
  <ds:schemaRefs>
    <ds:schemaRef ds:uri="http://schemas.microsoft.com/sharepoint/v3/contenttype/forms"/>
  </ds:schemaRefs>
</ds:datastoreItem>
</file>

<file path=customXml/itemProps4.xml><?xml version="1.0" encoding="utf-8"?>
<ds:datastoreItem xmlns:ds="http://schemas.openxmlformats.org/officeDocument/2006/customXml" ds:itemID="{592C55BA-6702-4DB9-97A3-02B44F6154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9dab98-220f-4856-a9d8-fcaa319ce2d7"/>
    <ds:schemaRef ds:uri="15a5cccb-5931-4e2f-acc4-116bf256d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presentation_171</Template>
  <TotalTime>0</TotalTime>
  <Words>1732</Words>
  <Application>Microsoft Office PowerPoint</Application>
  <PresentationFormat>Custom</PresentationFormat>
  <Paragraphs>175</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Bosch Office Sans</vt:lpstr>
      <vt:lpstr>Calibri</vt:lpstr>
      <vt:lpstr>Calibri Light (Headings)</vt:lpstr>
      <vt:lpstr>Consolas</vt:lpstr>
      <vt:lpstr>Wingdings</vt:lpstr>
      <vt:lpstr>Wingdings 3</vt:lpstr>
      <vt:lpstr>Bosch NG</vt:lpstr>
      <vt:lpstr>Spring DATA JPA</vt:lpstr>
      <vt:lpstr>PowerPoint Presentation</vt:lpstr>
      <vt:lpstr>Spring Data</vt:lpstr>
      <vt:lpstr>What is Spring Data JPA</vt:lpstr>
      <vt:lpstr>Spring data JPA architecture</vt:lpstr>
      <vt:lpstr>Spring data JPA architecture</vt:lpstr>
      <vt:lpstr>Entity annotation </vt:lpstr>
      <vt:lpstr>One To One</vt:lpstr>
      <vt:lpstr>One To Many</vt:lpstr>
      <vt:lpstr>Many To Many</vt:lpstr>
      <vt:lpstr>Spring Data repository</vt:lpstr>
      <vt:lpstr>CrudRepository</vt:lpstr>
      <vt:lpstr>PagingAndSortingRepository</vt:lpstr>
      <vt:lpstr>JpaRepository</vt:lpstr>
      <vt:lpstr>Query Categories</vt:lpstr>
      <vt:lpstr>PowerPoint Presentation</vt:lpstr>
      <vt:lpstr>Data fetching/loading mode</vt:lpstr>
      <vt:lpstr>Data fetching/loading mode</vt:lpstr>
      <vt:lpstr>Data fetching/loading mode</vt:lpstr>
      <vt:lpstr>Data fetching/loading mode</vt:lpstr>
      <vt:lpstr>@Transactional</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DATA JPA</dc:title>
  <dc:creator>Duong Thanh Nhan (RBVH/ETM25)</dc:creator>
  <cp:lastModifiedBy>Hoang Dang Khoa (RBVH/ETM23)</cp:lastModifiedBy>
  <cp:revision>26</cp:revision>
  <dcterms:created xsi:type="dcterms:W3CDTF">2019-10-08T03:34:35Z</dcterms:created>
  <dcterms:modified xsi:type="dcterms:W3CDTF">2021-10-10T08:33:31Z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0x010100CC4881C5FD8BED43A49628C848B9D51D</vt:lpwstr>
  </property>
</Properties>
</file>