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217E"/>
    <a:srgbClr val="52B9D2"/>
    <a:srgbClr val="61D3C7"/>
    <a:srgbClr val="52B8D3"/>
    <a:srgbClr val="52B6D4"/>
    <a:srgbClr val="439BE0"/>
    <a:srgbClr val="035493"/>
    <a:srgbClr val="4F247F"/>
    <a:srgbClr val="174B8E"/>
    <a:srgbClr val="891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2028-0B90-46CD-A1B4-FEC252C87BC1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F711-4517-4D7B-84AB-8F28E53FD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3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2028-0B90-46CD-A1B4-FEC252C87BC1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F711-4517-4D7B-84AB-8F28E53FD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05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2028-0B90-46CD-A1B4-FEC252C87BC1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F711-4517-4D7B-84AB-8F28E53FD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04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2028-0B90-46CD-A1B4-FEC252C87BC1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F711-4517-4D7B-84AB-8F28E53FD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2028-0B90-46CD-A1B4-FEC252C87BC1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F711-4517-4D7B-84AB-8F28E53FD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2028-0B90-46CD-A1B4-FEC252C87BC1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F711-4517-4D7B-84AB-8F28E53FD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2028-0B90-46CD-A1B4-FEC252C87BC1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F711-4517-4D7B-84AB-8F28E53FD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00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2028-0B90-46CD-A1B4-FEC252C87BC1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F711-4517-4D7B-84AB-8F28E53FD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78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2028-0B90-46CD-A1B4-FEC252C87BC1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F711-4517-4D7B-84AB-8F28E53FD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5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2028-0B90-46CD-A1B4-FEC252C87BC1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F711-4517-4D7B-84AB-8F28E53FD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6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2028-0B90-46CD-A1B4-FEC252C87BC1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F711-4517-4D7B-84AB-8F28E53FD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63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62028-0B90-46CD-A1B4-FEC252C87BC1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6F711-4517-4D7B-84AB-8F28E53FD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8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e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4.png"/><Relationship Id="rId21" Type="http://schemas.openxmlformats.org/officeDocument/2006/relationships/image" Target="../media/image14.e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emf"/><Relationship Id="rId24" Type="http://schemas.openxmlformats.org/officeDocument/2006/relationships/image" Target="../media/image5.jpeg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23" Type="http://schemas.openxmlformats.org/officeDocument/2006/relationships/image" Target="../media/image15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6679D"/>
            </a:gs>
            <a:gs pos="85000">
              <a:srgbClr val="124182">
                <a:alpha val="67000"/>
              </a:srgbClr>
            </a:gs>
            <a:gs pos="0">
              <a:srgbClr val="731F7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36331" y="1376412"/>
            <a:ext cx="11487807" cy="5168767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0080" y="1537665"/>
            <a:ext cx="6805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latin typeface="Bosch Office Sans" pitchFamily="2" charset="0"/>
              </a:rPr>
              <a:t>“Come learn about how health insurance works and what it can mean to you and the ones you love”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6" b="19581"/>
          <a:stretch/>
        </p:blipFill>
        <p:spPr>
          <a:xfrm>
            <a:off x="486567" y="1730887"/>
            <a:ext cx="3635559" cy="465887"/>
          </a:xfrm>
          <a:prstGeom prst="rect">
            <a:avLst/>
          </a:prstGeom>
        </p:spPr>
      </p:pic>
      <p:sp>
        <p:nvSpPr>
          <p:cNvPr id="2" name="Flowchart: Off-page Connector 1"/>
          <p:cNvSpPr/>
          <p:nvPr/>
        </p:nvSpPr>
        <p:spPr>
          <a:xfrm>
            <a:off x="1070343" y="2580124"/>
            <a:ext cx="2435192" cy="118222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741"/>
              <a:gd name="connsiteX1" fmla="*/ 10000 w 10000"/>
              <a:gd name="connsiteY1" fmla="*/ 0 h 11741"/>
              <a:gd name="connsiteX2" fmla="*/ 10000 w 10000"/>
              <a:gd name="connsiteY2" fmla="*/ 8000 h 11741"/>
              <a:gd name="connsiteX3" fmla="*/ 4932 w 10000"/>
              <a:gd name="connsiteY3" fmla="*/ 11741 h 11741"/>
              <a:gd name="connsiteX4" fmla="*/ 0 w 10000"/>
              <a:gd name="connsiteY4" fmla="*/ 8000 h 11741"/>
              <a:gd name="connsiteX5" fmla="*/ 0 w 10000"/>
              <a:gd name="connsiteY5" fmla="*/ 0 h 11741"/>
              <a:gd name="connsiteX0" fmla="*/ 0 w 10000"/>
              <a:gd name="connsiteY0" fmla="*/ 0 h 11837"/>
              <a:gd name="connsiteX1" fmla="*/ 10000 w 10000"/>
              <a:gd name="connsiteY1" fmla="*/ 0 h 11837"/>
              <a:gd name="connsiteX2" fmla="*/ 10000 w 10000"/>
              <a:gd name="connsiteY2" fmla="*/ 8000 h 11837"/>
              <a:gd name="connsiteX3" fmla="*/ 5011 w 10000"/>
              <a:gd name="connsiteY3" fmla="*/ 11837 h 11837"/>
              <a:gd name="connsiteX4" fmla="*/ 0 w 10000"/>
              <a:gd name="connsiteY4" fmla="*/ 8000 h 11837"/>
              <a:gd name="connsiteX5" fmla="*/ 0 w 10000"/>
              <a:gd name="connsiteY5" fmla="*/ 0 h 1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837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11" y="11837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124182"/>
          </a:solidFill>
          <a:ln w="12700" cap="flat" cmpd="sng" algn="ctr">
            <a:solidFill>
              <a:srgbClr val="08427E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37160" rtlCol="0" anchor="ctr"/>
          <a:lstStyle/>
          <a:p>
            <a:pPr algn="ctr"/>
            <a:r>
              <a:rPr lang="en-US" dirty="0">
                <a:latin typeface="Bosch Office Sans" pitchFamily="2" charset="0"/>
              </a:rPr>
              <a:t>Introduction Health Insurance</a:t>
            </a:r>
          </a:p>
        </p:txBody>
      </p:sp>
      <p:sp>
        <p:nvSpPr>
          <p:cNvPr id="30" name="Flowchart: Off-page Connector 1"/>
          <p:cNvSpPr/>
          <p:nvPr/>
        </p:nvSpPr>
        <p:spPr>
          <a:xfrm rot="5400000">
            <a:off x="1578074" y="3036444"/>
            <a:ext cx="1419730" cy="2435192"/>
          </a:xfrm>
          <a:prstGeom prst="chevron">
            <a:avLst>
              <a:gd name="adj" fmla="val 26359"/>
            </a:avLst>
          </a:prstGeom>
          <a:solidFill>
            <a:srgbClr val="0070C0"/>
          </a:solidFill>
          <a:ln w="12700" cap="flat" cmpd="sng" algn="ctr">
            <a:solidFill>
              <a:srgbClr val="0E78C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37160" rtlCol="0" anchor="ctr"/>
          <a:lstStyle/>
          <a:p>
            <a:pPr algn="ctr"/>
            <a:endParaRPr lang="en-US" dirty="0">
              <a:latin typeface="Bosch Office Sans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8463" y="4130829"/>
            <a:ext cx="224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sch Office Sans" pitchFamily="2" charset="0"/>
              </a:defRPr>
            </a:lvl1pPr>
          </a:lstStyle>
          <a:p>
            <a:r>
              <a:rPr lang="en-US" dirty="0"/>
              <a:t>Insurance benefits</a:t>
            </a:r>
            <a:endParaRPr lang="en-GB" dirty="0"/>
          </a:p>
        </p:txBody>
      </p:sp>
      <p:sp>
        <p:nvSpPr>
          <p:cNvPr id="12" name="Flowchart: Off-page Connector 11"/>
          <p:cNvSpPr/>
          <p:nvPr/>
        </p:nvSpPr>
        <p:spPr>
          <a:xfrm rot="10800000">
            <a:off x="1070343" y="4765593"/>
            <a:ext cx="2435192" cy="134714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8000"/>
              <a:gd name="connsiteX1" fmla="*/ 10000 w 10000"/>
              <a:gd name="connsiteY1" fmla="*/ 0 h 8000"/>
              <a:gd name="connsiteX2" fmla="*/ 10000 w 10000"/>
              <a:gd name="connsiteY2" fmla="*/ 8000 h 8000"/>
              <a:gd name="connsiteX3" fmla="*/ 5119 w 10000"/>
              <a:gd name="connsiteY3" fmla="*/ 5109 h 8000"/>
              <a:gd name="connsiteX4" fmla="*/ 0 w 10000"/>
              <a:gd name="connsiteY4" fmla="*/ 8000 h 8000"/>
              <a:gd name="connsiteX5" fmla="*/ 0 w 10000"/>
              <a:gd name="connsiteY5" fmla="*/ 0 h 8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5040 w 10000"/>
              <a:gd name="connsiteY3" fmla="*/ 6386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921 w 10000"/>
              <a:gd name="connsiteY3" fmla="*/ 6886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921 w 10000"/>
              <a:gd name="connsiteY3" fmla="*/ 7243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5000 w 10000"/>
              <a:gd name="connsiteY3" fmla="*/ 7243 h 10000"/>
              <a:gd name="connsiteX4" fmla="*/ 0 w 10000"/>
              <a:gd name="connsiteY4" fmla="*/ 10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5000" y="7243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399A0"/>
          </a:solidFill>
          <a:ln w="12700" cap="flat" cmpd="sng" algn="ctr">
            <a:solidFill>
              <a:srgbClr val="1399A0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31130" y="5279209"/>
            <a:ext cx="214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sch Office Sans" pitchFamily="2" charset="0"/>
              </a:defRPr>
            </a:lvl1pPr>
          </a:lstStyle>
          <a:p>
            <a:r>
              <a:rPr lang="en-US" dirty="0"/>
              <a:t>Claim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94C36-EB5E-4ABF-B2F4-66284525F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47" y="2122431"/>
            <a:ext cx="6063573" cy="40167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0098E5-64CD-4790-8E52-CE4745B4F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9428" y="4612263"/>
            <a:ext cx="1811908" cy="17557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757696-32B3-4451-9AC2-7A74EADFC6CC}"/>
              </a:ext>
            </a:extLst>
          </p:cNvPr>
          <p:cNvSpPr txBox="1"/>
          <p:nvPr/>
        </p:nvSpPr>
        <p:spPr>
          <a:xfrm>
            <a:off x="2127479" y="286198"/>
            <a:ext cx="7720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Bosch Office Sans" pitchFamily="2" charset="0"/>
              </a:rPr>
              <a:t>Health Insurance 2022 Invitation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EC2C100-7A7D-4DAE-848C-5B2A8694C9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794" y="8510"/>
            <a:ext cx="1821554" cy="115122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219C58F-819C-4A51-822A-76B94484985B}"/>
              </a:ext>
            </a:extLst>
          </p:cNvPr>
          <p:cNvSpPr txBox="1"/>
          <p:nvPr/>
        </p:nvSpPr>
        <p:spPr>
          <a:xfrm>
            <a:off x="5132747" y="6202012"/>
            <a:ext cx="735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Bosch Office Sans" pitchFamily="2" charset="0"/>
              </a:rPr>
              <a:t>Any more information needed, please do not hesitate to contact GS/HRS-VN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EAC49E-9283-442B-B0C7-D2C8DF7C37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1" y="6908"/>
            <a:ext cx="789185" cy="12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3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6679D"/>
            </a:gs>
            <a:gs pos="85000">
              <a:srgbClr val="124182">
                <a:alpha val="67000"/>
              </a:srgbClr>
            </a:gs>
            <a:gs pos="0">
              <a:srgbClr val="731F7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36331" y="1376412"/>
            <a:ext cx="11487807" cy="5168767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EC2C100-7A7D-4DAE-848C-5B2A8694C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794" y="8510"/>
            <a:ext cx="1821554" cy="115122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219C58F-819C-4A51-822A-76B94484985B}"/>
              </a:ext>
            </a:extLst>
          </p:cNvPr>
          <p:cNvSpPr txBox="1"/>
          <p:nvPr/>
        </p:nvSpPr>
        <p:spPr>
          <a:xfrm>
            <a:off x="6567048" y="6546461"/>
            <a:ext cx="548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Any more information needed, please do not hesitate to contact GS/HRS-VN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AF47CC-4F9C-4DF9-9872-043E5597E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35108"/>
              </p:ext>
            </p:extLst>
          </p:nvPr>
        </p:nvGraphicFramePr>
        <p:xfrm>
          <a:off x="1117600" y="1824175"/>
          <a:ext cx="10231120" cy="462780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221048">
                  <a:extLst>
                    <a:ext uri="{9D8B030D-6E8A-4147-A177-3AD203B41FA5}">
                      <a16:colId xmlns:a16="http://schemas.microsoft.com/office/drawing/2014/main" val="3716428022"/>
                    </a:ext>
                  </a:extLst>
                </a:gridCol>
                <a:gridCol w="1852626">
                  <a:extLst>
                    <a:ext uri="{9D8B030D-6E8A-4147-A177-3AD203B41FA5}">
                      <a16:colId xmlns:a16="http://schemas.microsoft.com/office/drawing/2014/main" val="1538746501"/>
                    </a:ext>
                  </a:extLst>
                </a:gridCol>
                <a:gridCol w="1621047">
                  <a:extLst>
                    <a:ext uri="{9D8B030D-6E8A-4147-A177-3AD203B41FA5}">
                      <a16:colId xmlns:a16="http://schemas.microsoft.com/office/drawing/2014/main" val="1419971139"/>
                    </a:ext>
                  </a:extLst>
                </a:gridCol>
                <a:gridCol w="2086025">
                  <a:extLst>
                    <a:ext uri="{9D8B030D-6E8A-4147-A177-3AD203B41FA5}">
                      <a16:colId xmlns:a16="http://schemas.microsoft.com/office/drawing/2014/main" val="3764979939"/>
                    </a:ext>
                  </a:extLst>
                </a:gridCol>
                <a:gridCol w="1650804">
                  <a:extLst>
                    <a:ext uri="{9D8B030D-6E8A-4147-A177-3AD203B41FA5}">
                      <a16:colId xmlns:a16="http://schemas.microsoft.com/office/drawing/2014/main" val="1823364621"/>
                    </a:ext>
                  </a:extLst>
                </a:gridCol>
                <a:gridCol w="1799570">
                  <a:extLst>
                    <a:ext uri="{9D8B030D-6E8A-4147-A177-3AD203B41FA5}">
                      <a16:colId xmlns:a16="http://schemas.microsoft.com/office/drawing/2014/main" val="2579926130"/>
                    </a:ext>
                  </a:extLst>
                </a:gridCol>
              </a:tblGrid>
              <a:tr h="18918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  <a:latin typeface="Bosch Office Sans" pitchFamily="2" charset="0"/>
                        </a:rPr>
                        <a:t>Date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  <a:latin typeface="Bosch Office Sans" pitchFamily="2" charset="0"/>
                        </a:rPr>
                        <a:t>Session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  <a:latin typeface="Bosch Office Sans" pitchFamily="2" charset="0"/>
                        </a:rPr>
                        <a:t>Time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  <a:latin typeface="Bosch Office Sans" pitchFamily="2" charset="0"/>
                        </a:rPr>
                        <a:t>Location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  <a:latin typeface="Bosch Office Sans" pitchFamily="2" charset="0"/>
                        </a:rPr>
                        <a:t>Links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  <a:latin typeface="Bosch Office Sans" pitchFamily="2" charset="0"/>
                        </a:rPr>
                        <a:t>WTW trainer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3373126"/>
                  </a:ext>
                </a:extLst>
              </a:tr>
              <a:tr h="4438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19-Jan-22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Session 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10:00 – 11:30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Online - Microsoft Teams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WTW trainer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7023099"/>
                  </a:ext>
                </a:extLst>
              </a:tr>
              <a:tr h="4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Session 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14:00 – 15:30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Online - Microsoft Teams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WTW trainer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445383"/>
                  </a:ext>
                </a:extLst>
              </a:tr>
              <a:tr h="4438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Bosch Office Sans" pitchFamily="2" charset="0"/>
                        </a:rPr>
                        <a:t>20-Jan-22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Session 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10:00 – 11:30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Online - Microsoft Teams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WTW trainer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3470442"/>
                  </a:ext>
                </a:extLst>
              </a:tr>
              <a:tr h="4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Session 4 </a:t>
                      </a:r>
                      <a:b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</a:br>
                      <a:r>
                        <a:rPr lang="en-GB" sz="1200" u="none" strike="noStrike" dirty="0">
                          <a:solidFill>
                            <a:srgbClr val="73217E"/>
                          </a:solidFill>
                          <a:effectLst/>
                          <a:latin typeface="Bosch Office Sans" pitchFamily="2" charset="0"/>
                        </a:rPr>
                        <a:t>English Version</a:t>
                      </a:r>
                      <a:endParaRPr lang="en-GB" sz="1200" b="0" i="0" u="none" strike="noStrike" dirty="0">
                        <a:solidFill>
                          <a:srgbClr val="73217E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Bosch Office Sans" pitchFamily="2" charset="0"/>
                        </a:rPr>
                        <a:t>14:00 – 15:30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Online - Microsoft Teams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WTW trainer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084669"/>
                  </a:ext>
                </a:extLst>
              </a:tr>
              <a:tr h="4438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Bosch Office Sans" pitchFamily="2" charset="0"/>
                        </a:rPr>
                        <a:t>21-Jan-22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Session 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Bosch Office Sans" pitchFamily="2" charset="0"/>
                        </a:rPr>
                        <a:t>10:00 – 11:30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Online - Microsoft Teams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WTW trainer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3800965"/>
                  </a:ext>
                </a:extLst>
              </a:tr>
              <a:tr h="4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Session 6</a:t>
                      </a:r>
                      <a:b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</a:br>
                      <a:r>
                        <a:rPr lang="en-GB" sz="1200" u="none" strike="noStrike" dirty="0">
                          <a:solidFill>
                            <a:srgbClr val="73217E"/>
                          </a:solidFill>
                          <a:effectLst/>
                          <a:latin typeface="Bosch Office Sans" pitchFamily="2" charset="0"/>
                        </a:rPr>
                        <a:t>English Version</a:t>
                      </a:r>
                      <a:endParaRPr lang="en-GB" sz="1200" b="0" i="0" u="none" strike="noStrike" dirty="0">
                        <a:solidFill>
                          <a:srgbClr val="73217E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14:00 – 15:30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Online - Microsoft Teams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WTW trainer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5824479"/>
                  </a:ext>
                </a:extLst>
              </a:tr>
              <a:tr h="4438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Bosch Office Sans" pitchFamily="2" charset="0"/>
                        </a:rPr>
                        <a:t>25-Jan-22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Session 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10:00 – 11:30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Online - Microsoft Teams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WTW trainer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4662379"/>
                  </a:ext>
                </a:extLst>
              </a:tr>
              <a:tr h="4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Session 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Bosch Office Sans" pitchFamily="2" charset="0"/>
                        </a:rPr>
                        <a:t>14:00 – 15:30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Online - Microsoft Teams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WTW trainer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333849"/>
                  </a:ext>
                </a:extLst>
              </a:tr>
              <a:tr h="4438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Bosch Office Sans" pitchFamily="2" charset="0"/>
                        </a:rPr>
                        <a:t>26-Jan-22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Session 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Bosch Office Sans" pitchFamily="2" charset="0"/>
                        </a:rPr>
                        <a:t>10:00 – 11:30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Online - Microsoft Teams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WTW trainer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7611762"/>
                  </a:ext>
                </a:extLst>
              </a:tr>
              <a:tr h="4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Session 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Bosch Office Sans" pitchFamily="2" charset="0"/>
                        </a:rPr>
                        <a:t>14:00 – 15:30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Online - Microsoft Teams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Bosch Office Sans" pitchFamily="2" charset="0"/>
                        </a:rPr>
                        <a:t>WTW trainer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8661464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05D089A-77AE-452A-9C49-B03FF32BD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178669"/>
              </p:ext>
            </p:extLst>
          </p:nvPr>
        </p:nvGraphicFramePr>
        <p:xfrm>
          <a:off x="8319346" y="2027692"/>
          <a:ext cx="711200" cy="42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Packager Shell Object" showAsIcon="1" r:id="rId4" imgW="914597" imgH="806406" progId="Package">
                  <p:embed/>
                </p:oleObj>
              </mc:Choice>
              <mc:Fallback>
                <p:oleObj name="Packager Shell Object" showAsIcon="1" r:id="rId4" imgW="914597" imgH="80640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19346" y="2027692"/>
                        <a:ext cx="711200" cy="42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049F46E-4493-47A0-AAB4-D47F1F5F3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050950"/>
              </p:ext>
            </p:extLst>
          </p:nvPr>
        </p:nvGraphicFramePr>
        <p:xfrm>
          <a:off x="8364219" y="2471805"/>
          <a:ext cx="601134" cy="46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Packager Shell Object" showAsIcon="1" r:id="rId6" imgW="914597" imgH="806406" progId="Package">
                  <p:embed/>
                </p:oleObj>
              </mc:Choice>
              <mc:Fallback>
                <p:oleObj name="Packager Shell Object" showAsIcon="1" r:id="rId6" imgW="914597" imgH="80640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64219" y="2471805"/>
                        <a:ext cx="601134" cy="464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B479B70-2C47-4180-9304-13C4AD5EF4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44973"/>
              </p:ext>
            </p:extLst>
          </p:nvPr>
        </p:nvGraphicFramePr>
        <p:xfrm>
          <a:off x="8364219" y="2920692"/>
          <a:ext cx="601134" cy="46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Packager Shell Object" showAsIcon="1" r:id="rId8" imgW="914597" imgH="806406" progId="Package">
                  <p:embed/>
                </p:oleObj>
              </mc:Choice>
              <mc:Fallback>
                <p:oleObj name="Packager Shell Object" showAsIcon="1" r:id="rId8" imgW="914597" imgH="80640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64219" y="2920692"/>
                        <a:ext cx="601134" cy="464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1310187-F5A4-4753-AC52-6C2AC1B86E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894328"/>
              </p:ext>
            </p:extLst>
          </p:nvPr>
        </p:nvGraphicFramePr>
        <p:xfrm>
          <a:off x="8364219" y="3364634"/>
          <a:ext cx="601134" cy="46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Packager Shell Object" showAsIcon="1" r:id="rId10" imgW="914597" imgH="806406" progId="Package">
                  <p:embed/>
                </p:oleObj>
              </mc:Choice>
              <mc:Fallback>
                <p:oleObj name="Packager Shell Object" showAsIcon="1" r:id="rId10" imgW="914597" imgH="80640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64219" y="3364634"/>
                        <a:ext cx="601134" cy="46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E0EB2B3-B4EB-48E4-BF28-0AB48BF632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263630"/>
              </p:ext>
            </p:extLst>
          </p:nvPr>
        </p:nvGraphicFramePr>
        <p:xfrm>
          <a:off x="8364219" y="3820548"/>
          <a:ext cx="601134" cy="42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Packager Shell Object" showAsIcon="1" r:id="rId12" imgW="914597" imgH="806406" progId="Package">
                  <p:embed/>
                </p:oleObj>
              </mc:Choice>
              <mc:Fallback>
                <p:oleObj name="Packager Shell Object" showAsIcon="1" r:id="rId12" imgW="914597" imgH="80640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64219" y="3820548"/>
                        <a:ext cx="601134" cy="42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4F65DC3-E395-4A7E-AB52-788F5B2748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382254"/>
              </p:ext>
            </p:extLst>
          </p:nvPr>
        </p:nvGraphicFramePr>
        <p:xfrm>
          <a:off x="8364219" y="4276462"/>
          <a:ext cx="601134" cy="42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Packager Shell Object" showAsIcon="1" r:id="rId14" imgW="914597" imgH="806406" progId="Package">
                  <p:embed/>
                </p:oleObj>
              </mc:Choice>
              <mc:Fallback>
                <p:oleObj name="Packager Shell Object" showAsIcon="1" r:id="rId14" imgW="914597" imgH="80640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364219" y="4276462"/>
                        <a:ext cx="601134" cy="42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3D5B101-163A-46E2-A3B2-5F7741844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311813"/>
              </p:ext>
            </p:extLst>
          </p:nvPr>
        </p:nvGraphicFramePr>
        <p:xfrm>
          <a:off x="8364219" y="4742536"/>
          <a:ext cx="601134" cy="42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Packager Shell Object" showAsIcon="1" r:id="rId16" imgW="914597" imgH="806406" progId="Package">
                  <p:embed/>
                </p:oleObj>
              </mc:Choice>
              <mc:Fallback>
                <p:oleObj name="Packager Shell Object" showAsIcon="1" r:id="rId16" imgW="914597" imgH="80640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364219" y="4742536"/>
                        <a:ext cx="601134" cy="42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B3C7B1E-72EF-4D9A-B472-AC2A4400F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514020"/>
              </p:ext>
            </p:extLst>
          </p:nvPr>
        </p:nvGraphicFramePr>
        <p:xfrm>
          <a:off x="8402319" y="5159749"/>
          <a:ext cx="524934" cy="46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Packager Shell Object" showAsIcon="1" r:id="rId18" imgW="914597" imgH="806406" progId="Package">
                  <p:embed/>
                </p:oleObj>
              </mc:Choice>
              <mc:Fallback>
                <p:oleObj name="Packager Shell Object" showAsIcon="1" r:id="rId18" imgW="914597" imgH="80640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402319" y="5159749"/>
                        <a:ext cx="524934" cy="46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A95FDDBF-D852-4723-8330-83D314B2EA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960067"/>
              </p:ext>
            </p:extLst>
          </p:nvPr>
        </p:nvGraphicFramePr>
        <p:xfrm>
          <a:off x="8364219" y="5710729"/>
          <a:ext cx="601134" cy="42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Packager Shell Object" showAsIcon="1" r:id="rId20" imgW="914597" imgH="806406" progId="Package">
                  <p:embed/>
                </p:oleObj>
              </mc:Choice>
              <mc:Fallback>
                <p:oleObj name="Packager Shell Object" showAsIcon="1" r:id="rId20" imgW="914597" imgH="80640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364219" y="5710729"/>
                        <a:ext cx="601134" cy="42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0B603496-C629-42FB-B2D5-7F38E7851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660599"/>
              </p:ext>
            </p:extLst>
          </p:nvPr>
        </p:nvGraphicFramePr>
        <p:xfrm>
          <a:off x="8364219" y="6193426"/>
          <a:ext cx="601134" cy="42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Packager Shell Object" showAsIcon="1" r:id="rId22" imgW="914597" imgH="806406" progId="Package">
                  <p:embed/>
                </p:oleObj>
              </mc:Choice>
              <mc:Fallback>
                <p:oleObj name="Packager Shell Object" showAsIcon="1" r:id="rId22" imgW="914597" imgH="80640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364219" y="6193426"/>
                        <a:ext cx="601134" cy="42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D992B74-4385-4A22-A1BE-38E942886629}"/>
              </a:ext>
            </a:extLst>
          </p:cNvPr>
          <p:cNvSpPr txBox="1"/>
          <p:nvPr/>
        </p:nvSpPr>
        <p:spPr>
          <a:xfrm rot="16200000">
            <a:off x="-1045314" y="378884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i="1" dirty="0">
                <a:solidFill>
                  <a:prstClr val="white"/>
                </a:solidFill>
                <a:latin typeface="Bosch Office Sans" pitchFamily="2" charset="0"/>
              </a:rPr>
              <a:t>Session Options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9A0004-DF9A-49DC-8D30-FFAD79D7DFEF}"/>
              </a:ext>
            </a:extLst>
          </p:cNvPr>
          <p:cNvSpPr txBox="1"/>
          <p:nvPr/>
        </p:nvSpPr>
        <p:spPr>
          <a:xfrm>
            <a:off x="1117600" y="1402264"/>
            <a:ext cx="10519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Bosch Office Sans" pitchFamily="2" charset="0"/>
                <a:ea typeface="Calibri" panose="020F0502020204030204" pitchFamily="34" charset="0"/>
              </a:rPr>
              <a:t>Below sessions </a:t>
            </a:r>
            <a:r>
              <a:rPr lang="en-US" sz="1400" dirty="0">
                <a:latin typeface="Bosch Office Sans" pitchFamily="2" charset="0"/>
                <a:ea typeface="Calibri" panose="020F0502020204030204" pitchFamily="34" charset="0"/>
              </a:rPr>
              <a:t>are </a:t>
            </a:r>
            <a:r>
              <a:rPr lang="en-US" sz="1400" dirty="0">
                <a:effectLst/>
                <a:latin typeface="Bosch Office Sans" pitchFamily="2" charset="0"/>
                <a:ea typeface="Calibri" panose="020F0502020204030204" pitchFamily="34" charset="0"/>
              </a:rPr>
              <a:t>provided with the same content, you </a:t>
            </a:r>
            <a:r>
              <a:rPr lang="en-US" sz="1400" b="1" dirty="0">
                <a:effectLst/>
                <a:latin typeface="Bosch Office Sans" pitchFamily="2" charset="0"/>
                <a:ea typeface="Calibri" panose="020F0502020204030204" pitchFamily="34" charset="0"/>
              </a:rPr>
              <a:t>only need to join one session.</a:t>
            </a:r>
            <a:r>
              <a:rPr lang="en-US" sz="1400" dirty="0">
                <a:effectLst/>
                <a:latin typeface="Bosch Office Sans" pitchFamily="2" charset="0"/>
                <a:ea typeface="Calibri" panose="020F0502020204030204" pitchFamily="34" charset="0"/>
              </a:rPr>
              <a:t>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F7270B-28EC-4B8C-87C2-459BE7C8D379}"/>
              </a:ext>
            </a:extLst>
          </p:cNvPr>
          <p:cNvSpPr txBox="1"/>
          <p:nvPr/>
        </p:nvSpPr>
        <p:spPr>
          <a:xfrm>
            <a:off x="2127479" y="286198"/>
            <a:ext cx="7720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Bosch Office Sans" pitchFamily="2" charset="0"/>
              </a:rPr>
              <a:t>Health Insurance 2022 Invitation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079AC4-80D3-4681-B55C-3CF9282F4F26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1" y="6908"/>
            <a:ext cx="789185" cy="12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Bosch Office Sans</vt:lpstr>
      <vt:lpstr>Calibri</vt:lpstr>
      <vt:lpstr>Calibri Light</vt:lpstr>
      <vt:lpstr>Office Theme</vt:lpstr>
      <vt:lpstr>Package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FIXED-TERM Yau Michelle (RBAS/HRC3)</dc:creator>
  <cp:lastModifiedBy>Moonkaew Kanchana (C/HRR-VN)</cp:lastModifiedBy>
  <cp:revision>209</cp:revision>
  <dcterms:created xsi:type="dcterms:W3CDTF">2019-08-21T02:57:18Z</dcterms:created>
  <dcterms:modified xsi:type="dcterms:W3CDTF">2022-01-11T07:56:06Z</dcterms:modified>
</cp:coreProperties>
</file>